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3" r:id="rId2"/>
    <p:sldId id="352" r:id="rId3"/>
    <p:sldId id="353" r:id="rId4"/>
    <p:sldId id="286" r:id="rId5"/>
    <p:sldId id="262" r:id="rId6"/>
    <p:sldId id="263" r:id="rId7"/>
    <p:sldId id="287" r:id="rId8"/>
    <p:sldId id="341" r:id="rId9"/>
    <p:sldId id="264" r:id="rId10"/>
    <p:sldId id="265" r:id="rId11"/>
    <p:sldId id="311" r:id="rId12"/>
    <p:sldId id="363" r:id="rId13"/>
    <p:sldId id="307" r:id="rId14"/>
    <p:sldId id="381" r:id="rId15"/>
    <p:sldId id="299" r:id="rId16"/>
    <p:sldId id="365" r:id="rId17"/>
    <p:sldId id="301" r:id="rId18"/>
    <p:sldId id="296" r:id="rId19"/>
    <p:sldId id="318" r:id="rId20"/>
    <p:sldId id="387" r:id="rId21"/>
    <p:sldId id="345" r:id="rId22"/>
    <p:sldId id="383" r:id="rId23"/>
    <p:sldId id="386" r:id="rId24"/>
    <p:sldId id="384" r:id="rId25"/>
    <p:sldId id="385" r:id="rId26"/>
    <p:sldId id="280" r:id="rId27"/>
    <p:sldId id="325" r:id="rId28"/>
    <p:sldId id="326" r:id="rId29"/>
    <p:sldId id="379" r:id="rId30"/>
    <p:sldId id="371" r:id="rId31"/>
    <p:sldId id="281" r:id="rId32"/>
    <p:sldId id="313" r:id="rId33"/>
    <p:sldId id="380" r:id="rId34"/>
    <p:sldId id="334" r:id="rId35"/>
    <p:sldId id="366" r:id="rId36"/>
    <p:sldId id="372" r:id="rId37"/>
    <p:sldId id="368" r:id="rId38"/>
    <p:sldId id="369" r:id="rId39"/>
    <p:sldId id="348" r:id="rId40"/>
    <p:sldId id="373" r:id="rId41"/>
    <p:sldId id="272" r:id="rId42"/>
    <p:sldId id="271" r:id="rId43"/>
    <p:sldId id="278" r:id="rId44"/>
    <p:sldId id="279" r:id="rId45"/>
    <p:sldId id="291" r:id="rId46"/>
    <p:sldId id="292" r:id="rId47"/>
    <p:sldId id="367" r:id="rId48"/>
    <p:sldId id="293" r:id="rId49"/>
    <p:sldId id="354" r:id="rId50"/>
    <p:sldId id="355" r:id="rId51"/>
    <p:sldId id="356" r:id="rId52"/>
    <p:sldId id="359" r:id="rId53"/>
    <p:sldId id="358" r:id="rId54"/>
    <p:sldId id="357" r:id="rId55"/>
    <p:sldId id="360" r:id="rId56"/>
    <p:sldId id="361" r:id="rId57"/>
    <p:sldId id="340"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3" autoAdjust="0"/>
    <p:restoredTop sz="88225" autoAdjust="0"/>
  </p:normalViewPr>
  <p:slideViewPr>
    <p:cSldViewPr>
      <p:cViewPr varScale="1">
        <p:scale>
          <a:sx n="63" d="100"/>
          <a:sy n="63" d="100"/>
        </p:scale>
        <p:origin x="-570"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9391F-675F-466D-B568-7D70A592A7FF}" type="datetimeFigureOut">
              <a:rPr lang="el-GR" smtClean="0"/>
              <a:pPr/>
              <a:t>26/5/2016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0F32C-3398-4834-A440-64F09D980A8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5"/>
          <p:cNvSpPr>
            <a:spLocks noGrp="1" noChangeArrowheads="1"/>
          </p:cNvSpPr>
          <p:nvPr>
            <p:ph type="sldNum" sz="quarter" idx="5"/>
          </p:nvPr>
        </p:nvSpPr>
        <p:spPr>
          <a:noFill/>
        </p:spPr>
        <p:txBody>
          <a:bodyPr/>
          <a:lstStyle/>
          <a:p>
            <a:fld id="{1EDC5F9F-BE15-4981-8446-5CF7E1161AB8}" type="slidenum">
              <a:rPr lang="en-US" altLang="ja-JP" smtClean="0">
                <a:latin typeface="Arial" charset="0"/>
                <a:ea typeface="MS Mincho" pitchFamily="49" charset="-128"/>
              </a:rPr>
              <a:pPr/>
              <a:t>2</a:t>
            </a:fld>
            <a:endParaRPr lang="en-US" altLang="ja-JP" smtClean="0">
              <a:latin typeface="Arial" charset="0"/>
              <a:ea typeface="MS Mincho" pitchFamily="49" charset="-128"/>
            </a:endParaRPr>
          </a:p>
        </p:txBody>
      </p:sp>
      <p:sp>
        <p:nvSpPr>
          <p:cNvPr id="284675" name="Rectangle 2"/>
          <p:cNvSpPr>
            <a:spLocks noGrp="1" noRot="1" noChangeAspect="1" noChangeArrowheads="1" noTextEdit="1"/>
          </p:cNvSpPr>
          <p:nvPr>
            <p:ph type="sldImg"/>
          </p:nvPr>
        </p:nvSpPr>
        <p:spPr>
          <a:ln cap="flat"/>
        </p:spPr>
      </p:sp>
      <p:sp>
        <p:nvSpPr>
          <p:cNvPr id="284676" name="Rectangle 3"/>
          <p:cNvSpPr>
            <a:spLocks noGrp="1" noChangeArrowheads="1"/>
          </p:cNvSpPr>
          <p:nvPr>
            <p:ph type="body" idx="1"/>
          </p:nvPr>
        </p:nvSpPr>
        <p:spPr>
          <a:xfrm>
            <a:off x="915525" y="4357123"/>
            <a:ext cx="5026951" cy="4134444"/>
          </a:xfrm>
          <a:noFill/>
          <a:ln/>
        </p:spPr>
        <p:txBody>
          <a:bodyPr lIns="88079" tIns="44040" rIns="88079" bIns="44040"/>
          <a:lstStyle/>
          <a:p>
            <a:r>
              <a:rPr lang="en-US" altLang="ja-JP" dirty="0" smtClean="0">
                <a:latin typeface="Arial" charset="0"/>
              </a:rPr>
              <a:t>In a paper he presented in 1906, </a:t>
            </a:r>
            <a:r>
              <a:rPr lang="en-US" altLang="ja-JP" dirty="0" err="1" smtClean="0">
                <a:latin typeface="Arial" charset="0"/>
              </a:rPr>
              <a:t>Tswett</a:t>
            </a:r>
            <a:r>
              <a:rPr lang="en-US" altLang="ja-JP" dirty="0" smtClean="0">
                <a:latin typeface="Arial" charset="0"/>
              </a:rPr>
              <a:t> described how he separated the chlorophyll contained in plant constituents using chalk powder (CaCO</a:t>
            </a:r>
            <a:r>
              <a:rPr lang="en-US" altLang="ja-JP" baseline="-20000" dirty="0" smtClean="0">
                <a:latin typeface="Arial" charset="0"/>
              </a:rPr>
              <a:t>3</a:t>
            </a:r>
            <a:r>
              <a:rPr lang="en-US" altLang="ja-JP" dirty="0" smtClean="0">
                <a:latin typeface="Arial" charset="0"/>
              </a:rPr>
              <a:t>) as an adsorbent. He called this technique “chromatography”. This is said to be the start of chromatography.</a:t>
            </a:r>
          </a:p>
          <a:p>
            <a:r>
              <a:rPr lang="en-US" altLang="ja-JP" dirty="0" smtClean="0">
                <a:latin typeface="Arial" charset="0"/>
              </a:rPr>
              <a:t>This technique could be categorized according to the separation mode as adsorption / normal phase chromatography.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a:spLocks noGrp="1" noChangeArrowheads="1"/>
          </p:cNvSpPr>
          <p:nvPr>
            <p:ph type="sldNum" sz="quarter" idx="5"/>
          </p:nvPr>
        </p:nvSpPr>
        <p:spPr>
          <a:noFill/>
        </p:spPr>
        <p:txBody>
          <a:bodyPr/>
          <a:lstStyle/>
          <a:p>
            <a:fld id="{78861509-F2A6-4F4F-99C9-FCB55988C60F}" type="slidenum">
              <a:rPr lang="en-US" altLang="ja-JP" smtClean="0">
                <a:latin typeface="Arial" charset="0"/>
                <a:ea typeface="MS Mincho" pitchFamily="49" charset="-128"/>
              </a:rPr>
              <a:pPr/>
              <a:t>3</a:t>
            </a:fld>
            <a:endParaRPr lang="en-US" altLang="ja-JP" smtClean="0">
              <a:latin typeface="Arial" charset="0"/>
              <a:ea typeface="MS Mincho" pitchFamily="49" charset="-128"/>
            </a:endParaRPr>
          </a:p>
        </p:txBody>
      </p:sp>
      <p:sp>
        <p:nvSpPr>
          <p:cNvPr id="194563" name="Rectangle 2"/>
          <p:cNvSpPr>
            <a:spLocks noGrp="1" noRot="1" noChangeAspect="1" noChangeArrowheads="1" noTextEdit="1"/>
          </p:cNvSpPr>
          <p:nvPr>
            <p:ph type="sldImg"/>
          </p:nvPr>
        </p:nvSpPr>
        <p:spPr>
          <a:ln cap="flat"/>
        </p:spPr>
      </p:sp>
      <p:sp>
        <p:nvSpPr>
          <p:cNvPr id="194564" name="Rectangle 3"/>
          <p:cNvSpPr>
            <a:spLocks noGrp="1" noChangeArrowheads="1"/>
          </p:cNvSpPr>
          <p:nvPr>
            <p:ph type="body" idx="1"/>
          </p:nvPr>
        </p:nvSpPr>
        <p:spPr>
          <a:xfrm>
            <a:off x="915525" y="4357123"/>
            <a:ext cx="5026951" cy="4134444"/>
          </a:xfrm>
          <a:noFill/>
          <a:ln/>
        </p:spPr>
        <p:txBody>
          <a:bodyPr lIns="88079" tIns="44040" rIns="88079" bIns="44040"/>
          <a:lstStyle/>
          <a:p>
            <a:pPr>
              <a:tabLst>
                <a:tab pos="1230954" algn="l"/>
              </a:tabLst>
            </a:pPr>
            <a:r>
              <a:rPr lang="en-US" altLang="ja-JP" dirty="0" smtClean="0">
                <a:latin typeface="Arial" charset="0"/>
              </a:rPr>
              <a:t>Chromatography can be often compared to the flow of a river.</a:t>
            </a:r>
          </a:p>
          <a:p>
            <a:pPr>
              <a:tabLst>
                <a:tab pos="1230954" algn="l"/>
              </a:tabLst>
            </a:pPr>
            <a:endParaRPr lang="en-US" altLang="ja-JP" dirty="0" smtClean="0">
              <a:latin typeface="Arial" charset="0"/>
            </a:endParaRPr>
          </a:p>
          <a:p>
            <a:pPr>
              <a:tabLst>
                <a:tab pos="1230954" algn="l"/>
              </a:tabLst>
            </a:pPr>
            <a:r>
              <a:rPr lang="en-US" altLang="ja-JP" dirty="0" smtClean="0">
                <a:latin typeface="Arial" charset="0"/>
              </a:rPr>
              <a:t>A river consists of a stationary riverbed and water that continuously moves in one direction. What happens if a leaf and a stone are thrown into the river? The relatively light leaf does not sink to the bottom, and is carried downstream by the current. On the other hand, the relatively heavy stone sinks to the bottom, and although it is gradually pulled downstream by the current, it moves much more slowly than the leaf.</a:t>
            </a:r>
          </a:p>
          <a:p>
            <a:pPr>
              <a:tabLst>
                <a:tab pos="1230954" algn="l"/>
              </a:tabLst>
            </a:pPr>
            <a:r>
              <a:rPr lang="en-US" altLang="ja-JP" dirty="0" smtClean="0">
                <a:latin typeface="Arial" charset="0"/>
              </a:rPr>
              <a:t>If you stand watch at the mouth of the river, you will eventually be able to observe the arrival of the leaf and the stone. However, although the leaf will arrive in an extremely short time, the stone will take much longer to arrive.</a:t>
            </a:r>
          </a:p>
          <a:p>
            <a:pPr>
              <a:tabLst>
                <a:tab pos="1230954" algn="l"/>
              </a:tabLst>
            </a:pPr>
            <a:endParaRPr lang="en-US" altLang="ja-JP" dirty="0" smtClean="0">
              <a:latin typeface="Arial" charset="0"/>
            </a:endParaRPr>
          </a:p>
          <a:p>
            <a:pPr>
              <a:tabLst>
                <a:tab pos="1230954" algn="l"/>
              </a:tabLst>
            </a:pPr>
            <a:r>
              <a:rPr lang="en-US" altLang="ja-JP" dirty="0" smtClean="0">
                <a:latin typeface="Arial" charset="0"/>
              </a:rPr>
              <a:t>This analogy represents the components of chromatography in the following way:</a:t>
            </a:r>
          </a:p>
          <a:p>
            <a:pPr lvl="1">
              <a:buFontTx/>
              <a:buChar char="•"/>
              <a:tabLst>
                <a:tab pos="1230954" algn="l"/>
              </a:tabLst>
            </a:pPr>
            <a:r>
              <a:rPr lang="en-US" altLang="ja-JP" dirty="0" smtClean="0">
                <a:latin typeface="Arial" charset="0"/>
              </a:rPr>
              <a:t>River: Separation field</a:t>
            </a:r>
          </a:p>
          <a:p>
            <a:pPr lvl="1">
              <a:buFontTx/>
              <a:buChar char="•"/>
              <a:tabLst>
                <a:tab pos="1230954" algn="l"/>
              </a:tabLst>
            </a:pPr>
            <a:r>
              <a:rPr lang="en-US" altLang="ja-JP" dirty="0" smtClean="0">
                <a:latin typeface="Arial" charset="0"/>
              </a:rPr>
              <a:t>Leaf and stone: Target components of sample</a:t>
            </a:r>
          </a:p>
          <a:p>
            <a:pPr lvl="1">
              <a:buFontTx/>
              <a:buChar char="•"/>
              <a:tabLst>
                <a:tab pos="1230954" algn="l"/>
              </a:tabLst>
            </a:pPr>
            <a:r>
              <a:rPr lang="en-US" altLang="ja-JP" dirty="0" smtClean="0">
                <a:latin typeface="Arial" charset="0"/>
              </a:rPr>
              <a:t>Standing watch at the river mouth: Detector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a:spLocks noGrp="1" noChangeArrowheads="1"/>
          </p:cNvSpPr>
          <p:nvPr>
            <p:ph type="sldNum" sz="quarter" idx="5"/>
          </p:nvPr>
        </p:nvSpPr>
        <p:spPr>
          <a:noFill/>
        </p:spPr>
        <p:txBody>
          <a:bodyPr/>
          <a:lstStyle/>
          <a:p>
            <a:fld id="{A6FE550C-6476-4B53-9088-BD91D4ED45C1}" type="slidenum">
              <a:rPr lang="en-US" altLang="ja-JP" smtClean="0">
                <a:latin typeface="Arial" charset="0"/>
                <a:ea typeface="MS Mincho" pitchFamily="49" charset="-128"/>
              </a:rPr>
              <a:pPr/>
              <a:t>8</a:t>
            </a:fld>
            <a:endParaRPr lang="en-US" altLang="ja-JP" smtClean="0">
              <a:latin typeface="Arial" charset="0"/>
              <a:ea typeface="MS Mincho" pitchFamily="49" charset="-128"/>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en-US" altLang="ja-JP" dirty="0" smtClean="0">
                <a:latin typeface="Arial" charset="0"/>
              </a:rPr>
              <a:t>There are various ways of categorizing chromatography. Here, let us categorize it in terms of the three states of matter.</a:t>
            </a:r>
          </a:p>
          <a:p>
            <a:r>
              <a:rPr lang="en-US" altLang="ja-JP" dirty="0" smtClean="0">
                <a:latin typeface="Arial" charset="0"/>
              </a:rPr>
              <a:t>There are generally three states of matter: gas, liquid, and solid. If we could use stationary phases and mobile phases of any state, this would give a total of nine different types of chromatography. Using a gas as the stationary phase or a solid as the mobile phase, however, is not practical (even if it is possible) and this restricts the combinations that can be used.</a:t>
            </a:r>
          </a:p>
          <a:p>
            <a:r>
              <a:rPr lang="en-US" altLang="ja-JP" dirty="0" smtClean="0">
                <a:latin typeface="Arial" charset="0"/>
              </a:rPr>
              <a:t>Chromatography performed using a gas as the mobile phase and a liquid or a solid as the stationary phase is called “</a:t>
            </a:r>
            <a:r>
              <a:rPr lang="en-US" altLang="ja-JP" u="sng" dirty="0" smtClean="0">
                <a:latin typeface="Arial" charset="0"/>
              </a:rPr>
              <a:t>gas chromatography</a:t>
            </a:r>
            <a:r>
              <a:rPr lang="en-US" altLang="ja-JP" dirty="0" smtClean="0">
                <a:latin typeface="Arial" charset="0"/>
              </a:rPr>
              <a:t>” (</a:t>
            </a:r>
            <a:r>
              <a:rPr lang="en-US" altLang="ja-JP" u="sng" dirty="0" smtClean="0">
                <a:latin typeface="Arial" charset="0"/>
              </a:rPr>
              <a:t>GC</a:t>
            </a:r>
            <a:r>
              <a:rPr lang="en-US" altLang="ja-JP" dirty="0" smtClean="0">
                <a:latin typeface="Arial" charset="0"/>
              </a:rPr>
              <a:t>). Chromatography performed using a liquid as the mobile phase and a liquid or a solid as the stationary phase is called “</a:t>
            </a:r>
            <a:r>
              <a:rPr lang="en-US" altLang="ja-JP" u="sng" dirty="0" smtClean="0">
                <a:latin typeface="Arial" charset="0"/>
              </a:rPr>
              <a:t>liquid chromatography</a:t>
            </a:r>
            <a:r>
              <a:rPr lang="en-US" altLang="ja-JP" dirty="0" smtClean="0">
                <a:latin typeface="Arial" charset="0"/>
              </a:rPr>
              <a:t>” (</a:t>
            </a:r>
            <a:r>
              <a:rPr lang="en-US" altLang="ja-JP" u="sng" dirty="0" smtClean="0">
                <a:latin typeface="Arial" charset="0"/>
              </a:rPr>
              <a:t>LC</a:t>
            </a:r>
            <a:r>
              <a:rPr lang="en-US" altLang="ja-JP" dirty="0" smtClean="0">
                <a:latin typeface="Arial" charset="0"/>
              </a:rPr>
              <a:t>). Both of these techniques are indispensable, particularly in the field of organic chemistry.</a:t>
            </a:r>
          </a:p>
          <a:p>
            <a:endParaRPr lang="en-US" altLang="ja-JP" dirty="0" smtClean="0">
              <a:latin typeface="Arial" charset="0"/>
            </a:endParaRPr>
          </a:p>
          <a:p>
            <a:r>
              <a:rPr lang="en-US" altLang="ja-JP" dirty="0" smtClean="0">
                <a:latin typeface="Arial" charset="0"/>
              </a:rPr>
              <a:t>In addition to these, there is a technique called “</a:t>
            </a:r>
            <a:r>
              <a:rPr lang="en-US" altLang="ja-JP" u="sng" dirty="0" smtClean="0">
                <a:latin typeface="Arial" charset="0"/>
              </a:rPr>
              <a:t>supercritical fluid chromatography</a:t>
            </a:r>
            <a:r>
              <a:rPr lang="en-US" altLang="ja-JP" dirty="0" smtClean="0">
                <a:latin typeface="Arial" charset="0"/>
              </a:rPr>
              <a:t>” (</a:t>
            </a:r>
            <a:r>
              <a:rPr lang="en-US" altLang="ja-JP" u="sng" dirty="0" smtClean="0">
                <a:latin typeface="Arial" charset="0"/>
              </a:rPr>
              <a:t>SFC</a:t>
            </a:r>
            <a:r>
              <a:rPr lang="en-US" altLang="ja-JP" dirty="0" smtClean="0">
                <a:latin typeface="Arial" charset="0"/>
              </a:rPr>
              <a:t>), in which a supercritical fluid kept at a high temperature and high pressure is used as the mobile phase.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err="1" smtClean="0"/>
              <a:t>Oi</a:t>
            </a:r>
            <a:r>
              <a:rPr lang="en-US" dirty="0" smtClean="0"/>
              <a:t> </a:t>
            </a:r>
            <a:r>
              <a:rPr lang="el-GR" dirty="0" err="1" smtClean="0"/>
              <a:t>πρασινες</a:t>
            </a:r>
            <a:r>
              <a:rPr lang="el-GR" dirty="0" smtClean="0"/>
              <a:t> </a:t>
            </a:r>
            <a:r>
              <a:rPr lang="el-GR" dirty="0" err="1" smtClean="0"/>
              <a:t>επιπεδη</a:t>
            </a:r>
            <a:r>
              <a:rPr lang="el-GR" dirty="0" smtClean="0"/>
              <a:t> </a:t>
            </a:r>
            <a:r>
              <a:rPr lang="el-GR" dirty="0" err="1" smtClean="0"/>
              <a:t>χρωματογραφια</a:t>
            </a:r>
            <a:endParaRPr lang="el-GR" dirty="0"/>
          </a:p>
        </p:txBody>
      </p:sp>
      <p:sp>
        <p:nvSpPr>
          <p:cNvPr id="4" name="3 - Θέση αριθμού διαφάνειας"/>
          <p:cNvSpPr>
            <a:spLocks noGrp="1"/>
          </p:cNvSpPr>
          <p:nvPr>
            <p:ph type="sldNum" sz="quarter" idx="10"/>
          </p:nvPr>
        </p:nvSpPr>
        <p:spPr/>
        <p:txBody>
          <a:bodyPr/>
          <a:lstStyle/>
          <a:p>
            <a:fld id="{5230F32C-3398-4834-A440-64F09D980A89}"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ανιχνευτή</a:t>
            </a:r>
            <a:endParaRPr lang="el-GR" dirty="0"/>
          </a:p>
        </p:txBody>
      </p:sp>
      <p:sp>
        <p:nvSpPr>
          <p:cNvPr id="4" name="3 - Θέση αριθμού διαφάνειας"/>
          <p:cNvSpPr>
            <a:spLocks noGrp="1"/>
          </p:cNvSpPr>
          <p:nvPr>
            <p:ph type="sldNum" sz="quarter" idx="10"/>
          </p:nvPr>
        </p:nvSpPr>
        <p:spPr/>
        <p:txBody>
          <a:bodyPr/>
          <a:lstStyle/>
          <a:p>
            <a:fld id="{5230F32C-3398-4834-A440-64F09D980A89}" type="slidenum">
              <a:rPr lang="el-GR" smtClean="0"/>
              <a:pPr/>
              <a:t>27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solidFill>
                  <a:srgbClr val="333333"/>
                </a:solidFill>
                <a:effectLst/>
                <a:latin typeface="Helvetica"/>
                <a:ea typeface="Times New Roman"/>
                <a:cs typeface="Times New Roman"/>
              </a:rPr>
              <a:t>Η γλυκοζυλιωμένη αιμοσφαιρίνη (HbA1c) στη διάγνωση</a:t>
            </a:r>
            <a:r>
              <a:rPr lang="el-GR" sz="1200" baseline="0" dirty="0" smtClean="0">
                <a:solidFill>
                  <a:srgbClr val="333333"/>
                </a:solidFill>
                <a:effectLst/>
                <a:latin typeface="Helvetica"/>
                <a:ea typeface="Times New Roman"/>
                <a:cs typeface="Times New Roman"/>
              </a:rPr>
              <a:t>του Σακχαρώδη Διαβήτη(ΣΔ)και του προ-Διαβήτη(προ-Δ)</a:t>
            </a:r>
            <a:endParaRPr lang="el-GR" dirty="0"/>
          </a:p>
        </p:txBody>
      </p:sp>
      <p:sp>
        <p:nvSpPr>
          <p:cNvPr id="4" name="Slide Number Placeholder 3"/>
          <p:cNvSpPr>
            <a:spLocks noGrp="1"/>
          </p:cNvSpPr>
          <p:nvPr>
            <p:ph type="sldNum" sz="quarter" idx="10"/>
          </p:nvPr>
        </p:nvSpPr>
        <p:spPr/>
        <p:txBody>
          <a:bodyPr/>
          <a:lstStyle/>
          <a:p>
            <a:fld id="{0F557443-B484-4B1D-A81E-9E61635A5E87}" type="slidenum">
              <a:rPr lang="el-GR" smtClean="0"/>
              <a:pPr/>
              <a:t>50</a:t>
            </a:fld>
            <a:endParaRPr lang="el-GR"/>
          </a:p>
        </p:txBody>
      </p:sp>
    </p:spTree>
    <p:extLst>
      <p:ext uri="{BB962C8B-B14F-4D97-AF65-F5344CB8AC3E}">
        <p14:creationId xmlns="" xmlns:p14="http://schemas.microsoft.com/office/powerpoint/2010/main" val="392899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45FB30-C824-4C46-BDA2-F4171EE62AE0}" type="slidenum">
              <a:rPr lang="el-GR" sz="1200" smtClean="0"/>
              <a:pPr eaLnBrk="1" hangingPunct="1"/>
              <a:t>54</a:t>
            </a:fld>
            <a:endParaRPr lang="el-GR"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l-GR" dirty="0" smtClean="0"/>
              <a:t>Επίπεδα</a:t>
            </a:r>
            <a:r>
              <a:rPr lang="en-US" dirty="0" smtClean="0"/>
              <a:t> HbA1c </a:t>
            </a:r>
            <a:r>
              <a:rPr lang="de-DE" b="1" dirty="0" smtClean="0">
                <a:solidFill>
                  <a:srgbClr val="FFFFFF"/>
                </a:solidFill>
                <a:latin typeface="Segoe UI" pitchFamily="34" charset="0"/>
                <a:cs typeface="Times New Roman" pitchFamily="18" charset="0"/>
              </a:rPr>
              <a:t>FPG</a:t>
            </a:r>
            <a:r>
              <a:rPr lang="el-GR" b="1" dirty="0" smtClean="0">
                <a:solidFill>
                  <a:srgbClr val="FFFFFF"/>
                </a:solidFill>
                <a:latin typeface="Segoe UI" pitchFamily="34" charset="0"/>
                <a:cs typeface="Times New Roman" pitchFamily="18" charset="0"/>
              </a:rPr>
              <a:t>:</a:t>
            </a:r>
            <a:r>
              <a:rPr lang="el-GR" b="1" dirty="0" smtClean="0">
                <a:solidFill>
                  <a:srgbClr val="FFFFFF"/>
                </a:solidFill>
                <a:latin typeface="Segoe UI" pitchFamily="34" charset="0"/>
              </a:rPr>
              <a:t>γ</a:t>
            </a:r>
            <a:r>
              <a:rPr lang="el-GR" b="1" dirty="0" smtClean="0">
                <a:solidFill>
                  <a:srgbClr val="FFFFFF"/>
                </a:solidFill>
                <a:latin typeface="Segoe UI" pitchFamily="34" charset="0"/>
                <a:cs typeface="Times New Roman" pitchFamily="18" charset="0"/>
              </a:rPr>
              <a:t>λυκόζη πλάσματος νηστείας,</a:t>
            </a:r>
            <a:r>
              <a:rPr lang="de-DE" b="1" dirty="0" smtClean="0">
                <a:solidFill>
                  <a:srgbClr val="FFFFFF"/>
                </a:solidFill>
                <a:latin typeface="Segoe UI" pitchFamily="34" charset="0"/>
                <a:cs typeface="Times New Roman" pitchFamily="18" charset="0"/>
              </a:rPr>
              <a:t>RPG:</a:t>
            </a:r>
            <a:r>
              <a:rPr lang="el-GR" b="1" dirty="0" smtClean="0">
                <a:latin typeface="Segoe UI" pitchFamily="34" charset="0"/>
              </a:rPr>
              <a:t>γλυκόζη τυχαίου δείγματος</a:t>
            </a:r>
            <a:endParaRPr lang="en-US" b="1" dirty="0" smtClean="0">
              <a:latin typeface="Segoe UI" pitchFamily="34" charset="0"/>
            </a:endParaRPr>
          </a:p>
          <a:p>
            <a:pPr eaLnBrk="1" hangingPunct="1"/>
            <a:r>
              <a:rPr lang="en-US" b="1" dirty="0" smtClean="0">
                <a:latin typeface="Calibri" pitchFamily="34" charset="0"/>
                <a:cs typeface="Times New Roman" pitchFamily="18" charset="0"/>
              </a:rPr>
              <a:t>5.7% - 6.4% (39 - 46 </a:t>
            </a:r>
            <a:r>
              <a:rPr lang="en-US" b="1" dirty="0" err="1" smtClean="0">
                <a:latin typeface="Calibri" pitchFamily="34" charset="0"/>
                <a:cs typeface="Times New Roman" pitchFamily="18" charset="0"/>
              </a:rPr>
              <a:t>mmol</a:t>
            </a:r>
            <a:r>
              <a:rPr lang="en-US" b="1" dirty="0" smtClean="0">
                <a:latin typeface="Calibri" pitchFamily="34" charset="0"/>
                <a:cs typeface="Times New Roman" pitchFamily="18" charset="0"/>
              </a:rPr>
              <a:t>/</a:t>
            </a:r>
            <a:r>
              <a:rPr lang="en-US" b="1" dirty="0" err="1" smtClean="0">
                <a:latin typeface="Calibri" pitchFamily="34" charset="0"/>
                <a:cs typeface="Times New Roman" pitchFamily="18" charset="0"/>
              </a:rPr>
              <a:t>mol</a:t>
            </a:r>
            <a:r>
              <a:rPr lang="en-US" b="1" dirty="0" smtClean="0">
                <a:latin typeface="Calibri" pitchFamily="34" charset="0"/>
                <a:cs typeface="Times New Roman" pitchFamily="18" charset="0"/>
              </a:rPr>
              <a:t>)</a:t>
            </a:r>
            <a:r>
              <a:rPr lang="el-GR" b="1" dirty="0" smtClean="0"/>
              <a:t>  Διαγνωστική προσέγγιση του ΣΔ και προ-Δ</a:t>
            </a:r>
          </a:p>
          <a:p>
            <a:pPr eaLnBrk="1" hangingPunct="1"/>
            <a:r>
              <a:rPr lang="el-GR" b="1" dirty="0" smtClean="0"/>
              <a:t>προ-Διαβήτης(προ-Δ)</a:t>
            </a:r>
          </a:p>
          <a:p>
            <a:pPr eaLnBrk="1" hangingPunct="1"/>
            <a:r>
              <a:rPr lang="el-GR" b="1" dirty="0" smtClean="0">
                <a:latin typeface="TimesLTStd-Bold"/>
                <a:cs typeface="Segoe UI" pitchFamily="34" charset="0"/>
              </a:rPr>
              <a:t>≥</a:t>
            </a:r>
            <a:r>
              <a:rPr lang="el-GR" b="1" dirty="0" smtClean="0">
                <a:latin typeface="Calibri" pitchFamily="34" charset="0"/>
              </a:rPr>
              <a:t>140</a:t>
            </a:r>
            <a:r>
              <a:rPr lang="en-US" b="1" dirty="0" smtClean="0">
                <a:latin typeface="Calibri" pitchFamily="34" charset="0"/>
              </a:rPr>
              <a:t>mg/dl</a:t>
            </a:r>
            <a:r>
              <a:rPr lang="el-GR" b="1" dirty="0" smtClean="0">
                <a:latin typeface="Calibri" pitchFamily="34" charset="0"/>
                <a:cs typeface="Times New Roman" pitchFamily="18" charset="0"/>
              </a:rPr>
              <a:t> (47mmol/mol)</a:t>
            </a:r>
            <a:r>
              <a:rPr lang="el-GR" b="1" dirty="0" smtClean="0"/>
              <a:t> </a:t>
            </a:r>
          </a:p>
          <a:p>
            <a:pPr eaLnBrk="1" hangingPunct="1"/>
            <a:r>
              <a:rPr lang="el-GR" b="1" dirty="0" smtClean="0"/>
              <a:t>Σακχαρώδης διαβήτης(ΣΔ)</a:t>
            </a:r>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l-GR" b="1" dirty="0" smtClean="0"/>
              <a:t>Η</a:t>
            </a:r>
            <a:r>
              <a:rPr lang="el-GR" b="1" baseline="0" dirty="0" smtClean="0"/>
              <a:t> χρήση της στη διάγνωση του </a:t>
            </a:r>
            <a:r>
              <a:rPr kumimoji="0" lang="el-GR"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σακχαρώδη διαβήτη(ΣΔ)</a:t>
            </a:r>
            <a:endPar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l-GR"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Η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HbA1c </a:t>
            </a:r>
            <a:r>
              <a:rPr kumimoji="0" lang="el-GR"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στη διαγνωστική προσέγγιση του ΣΔ και προ-Δ</a:t>
            </a:r>
          </a:p>
          <a:p>
            <a:pPr eaLnBrk="1" hangingPunct="1"/>
            <a:endParaRPr lang="el-GR"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8001000" cy="4114800"/>
          </a:xfrm>
        </p:spPr>
        <p:txBody>
          <a:bodyPr/>
          <a:lstStyle/>
          <a:p>
            <a:pPr lvl="0"/>
            <a:endParaRPr lang="en-US" noProof="0" smtClean="0"/>
          </a:p>
        </p:txBody>
      </p:sp>
      <p:sp>
        <p:nvSpPr>
          <p:cNvPr id="4" name="Rectangle 9"/>
          <p:cNvSpPr>
            <a:spLocks noGrp="1" noChangeArrowheads="1"/>
          </p:cNvSpPr>
          <p:nvPr>
            <p:ph type="ftr" sz="quarter" idx="10"/>
          </p:nvPr>
        </p:nvSpPr>
        <p:spPr/>
        <p:txBody>
          <a:bodyPr/>
          <a:lstStyle>
            <a:lvl1pPr>
              <a:defRPr/>
            </a:lvl1pPr>
          </a:lstStyle>
          <a:p>
            <a:pPr>
              <a:defRPr/>
            </a:pPr>
            <a:endParaRPr lang="en-US" altLang="ja-JP"/>
          </a:p>
        </p:txBody>
      </p:sp>
      <p:sp>
        <p:nvSpPr>
          <p:cNvPr id="5" name="Rectangle 11"/>
          <p:cNvSpPr>
            <a:spLocks noGrp="1" noChangeArrowheads="1"/>
          </p:cNvSpPr>
          <p:nvPr>
            <p:ph type="sldNum" sz="quarter" idx="11"/>
          </p:nvPr>
        </p:nvSpPr>
        <p:spPr/>
        <p:txBody>
          <a:bodyPr/>
          <a:lstStyle>
            <a:lvl1pPr>
              <a:defRPr/>
            </a:lvl1pPr>
          </a:lstStyle>
          <a:p>
            <a:pPr>
              <a:defRPr/>
            </a:pPr>
            <a:fld id="{24A9B9FF-4608-42DB-96AF-AE03D974F93E}"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844131D-48A1-425E-A565-AB5C75528699}"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33A422F-7EDA-4A24-90B2-0454244303D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4131D-48A1-425E-A565-AB5C75528699}" type="datetimeFigureOut">
              <a:rPr lang="el-GR" smtClean="0"/>
              <a:pPr/>
              <a:t>26/5/2016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A422F-7EDA-4A24-90B2-0454244303D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Retention_facto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Ultraviol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pload.wikimedia.org/wikipedia/commons/3/3f/Chromatography_column.PN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Persistent_Organic_Polluta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gr/url?sa=i&amp;rct=j&amp;q=affinity+chromatography&amp;source=images&amp;cd=&amp;cad=rja&amp;docid=EgWzHd46VpEosM&amp;tbnid=THA9bDx0mqvWwM:&amp;ved=0CAUQjRw&amp;url=http://www.bio-rad.com/evportal/en/US/LSR/Solutions/LUSMJIDN/Affinity-Chromatography&amp;ei=E71HUYb-O8KUtAa3_IGACQ&amp;bvm=bv.43828540,d.Yms&amp;psig=AFQjCNFgk6RPEVGEqEL2YbDoyd28vSBMzg&amp;ust=136374231891327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gr/url?sa=i&amp;source=images&amp;cd=&amp;cad=rja&amp;docid=se35FmobdIlXaM&amp;tbnid=Vopxqpby3hxuzM:&amp;ved=0CAgQjRwwAA&amp;url=http://chemwiki.ucdavis.edu/Analytical_Chemistry/Instrumental_Analysis/Chromatography/Liquid_Chromatography/Ion_Exchange_Chromatography&amp;ei=6rpHUcSlJc_MsgbX3IDwAw&amp;psig=AFQjCNFjSoWPZPY2g8v4ZmnaOdT1LVXxAg&amp;ust=136374180268351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56"/>
          </a:xfrm>
          <a:solidFill>
            <a:srgbClr val="92D050"/>
          </a:solidFill>
        </p:spPr>
        <p:txBody>
          <a:bodyPr>
            <a:normAutofit fontScale="90000"/>
          </a:bodyPr>
          <a:lstStyle/>
          <a:p>
            <a:r>
              <a:rPr lang="el-GR" dirty="0" smtClean="0"/>
              <a:t>XΡΩΜΑΤΟΓΡΑΦΙΑ</a:t>
            </a:r>
            <a:endParaRPr lang="el-GR" dirty="0"/>
          </a:p>
        </p:txBody>
      </p:sp>
      <p:sp>
        <p:nvSpPr>
          <p:cNvPr id="3" name="2 - Θέση περιεχομένου"/>
          <p:cNvSpPr>
            <a:spLocks noGrp="1"/>
          </p:cNvSpPr>
          <p:nvPr>
            <p:ph idx="1"/>
          </p:nvPr>
        </p:nvSpPr>
        <p:spPr>
          <a:xfrm>
            <a:off x="0" y="714356"/>
            <a:ext cx="9144000" cy="6143644"/>
          </a:xfrm>
          <a:solidFill>
            <a:schemeClr val="accent6">
              <a:lumMod val="40000"/>
              <a:lumOff val="60000"/>
            </a:schemeClr>
          </a:solidFill>
        </p:spPr>
        <p:txBody>
          <a:bodyPr>
            <a:normAutofit lnSpcReduction="10000"/>
          </a:bodyPr>
          <a:lstStyle/>
          <a:p>
            <a:pPr>
              <a:buNone/>
            </a:pPr>
            <a:r>
              <a:rPr lang="el-GR" sz="2000" dirty="0" smtClean="0"/>
              <a:t>Ανακαλύφθηκε και χρησιμοποιήθηκε για πρώτη φορά από </a:t>
            </a:r>
          </a:p>
          <a:p>
            <a:pPr>
              <a:buNone/>
            </a:pPr>
            <a:r>
              <a:rPr lang="el-GR" sz="2000" dirty="0" smtClean="0"/>
              <a:t>τον Ρώσο βοτανολόγο </a:t>
            </a:r>
            <a:r>
              <a:rPr lang="en-GB" sz="2000" b="1" dirty="0" err="1" smtClean="0"/>
              <a:t>Tswett</a:t>
            </a:r>
            <a:r>
              <a:rPr lang="en-GB" sz="2000" b="1" dirty="0" smtClean="0"/>
              <a:t> (1903) </a:t>
            </a:r>
            <a:r>
              <a:rPr lang="el-GR" sz="2000" dirty="0" smtClean="0"/>
              <a:t>που προσπάθησε να διαχωρίσει  </a:t>
            </a:r>
            <a:endParaRPr lang="en-GB" sz="2000" dirty="0" smtClean="0"/>
          </a:p>
          <a:p>
            <a:pPr>
              <a:buNone/>
            </a:pPr>
            <a:r>
              <a:rPr lang="el-GR" sz="2000" dirty="0" smtClean="0"/>
              <a:t>Χρωστικές </a:t>
            </a:r>
          </a:p>
          <a:p>
            <a:pPr>
              <a:buNone/>
            </a:pPr>
            <a:endParaRPr lang="el-GR" sz="2000" dirty="0" smtClean="0"/>
          </a:p>
          <a:p>
            <a:pPr>
              <a:buNone/>
            </a:pPr>
            <a:endParaRPr lang="el-GR" sz="2000" dirty="0" smtClean="0"/>
          </a:p>
          <a:p>
            <a:pPr>
              <a:buNone/>
            </a:pPr>
            <a:r>
              <a:rPr lang="el-GR" sz="3500" dirty="0" smtClean="0">
                <a:solidFill>
                  <a:srgbClr val="FF0066"/>
                </a:solidFill>
              </a:rPr>
              <a:t>Χρώμα και Γράφω</a:t>
            </a:r>
            <a:r>
              <a:rPr lang="el-GR" sz="3500" dirty="0" smtClean="0"/>
              <a:t> → Χρωματογραφία </a:t>
            </a:r>
          </a:p>
          <a:p>
            <a:pPr>
              <a:buNone/>
            </a:pPr>
            <a:endParaRPr lang="el-GR" sz="2000" dirty="0" smtClean="0"/>
          </a:p>
          <a:p>
            <a:pPr>
              <a:buNone/>
            </a:pPr>
            <a:endParaRPr lang="el-GR" sz="2000" dirty="0" smtClean="0">
              <a:solidFill>
                <a:srgbClr val="FF0066"/>
              </a:solidFill>
            </a:endParaRPr>
          </a:p>
          <a:p>
            <a:pPr>
              <a:buNone/>
            </a:pPr>
            <a:endParaRPr lang="el-GR" sz="2000" dirty="0" smtClean="0">
              <a:solidFill>
                <a:srgbClr val="FF0066"/>
              </a:solidFill>
            </a:endParaRPr>
          </a:p>
          <a:p>
            <a:pPr>
              <a:lnSpc>
                <a:spcPct val="90000"/>
              </a:lnSpc>
              <a:buNone/>
            </a:pPr>
            <a:r>
              <a:rPr lang="el-GR" sz="2200" dirty="0" smtClean="0"/>
              <a:t>Σύνθεση πρώτης </a:t>
            </a:r>
            <a:r>
              <a:rPr lang="el-GR" sz="2200" dirty="0" err="1" smtClean="0"/>
              <a:t>ιονανταλλακτικής</a:t>
            </a:r>
            <a:r>
              <a:rPr lang="el-GR" sz="2200" dirty="0" smtClean="0"/>
              <a:t> ρητίνης (</a:t>
            </a:r>
            <a:r>
              <a:rPr lang="en-GB" sz="2200" dirty="0" smtClean="0"/>
              <a:t>Adams </a:t>
            </a:r>
            <a:r>
              <a:rPr lang="el-GR" sz="2200" dirty="0" smtClean="0"/>
              <a:t>και </a:t>
            </a:r>
            <a:r>
              <a:rPr lang="en-GB" sz="2200" dirty="0" smtClean="0"/>
              <a:t>Holmes, 1935)</a:t>
            </a:r>
            <a:endParaRPr lang="el-GR" sz="2200" dirty="0" smtClean="0"/>
          </a:p>
          <a:p>
            <a:pPr>
              <a:lnSpc>
                <a:spcPct val="90000"/>
              </a:lnSpc>
              <a:buNone/>
            </a:pPr>
            <a:r>
              <a:rPr lang="el-GR" sz="2200" dirty="0" smtClean="0"/>
              <a:t>Ανάπτυξη </a:t>
            </a:r>
            <a:r>
              <a:rPr lang="el-GR" sz="2200" dirty="0" err="1" smtClean="0"/>
              <a:t>υγρο</a:t>
            </a:r>
            <a:r>
              <a:rPr lang="el-GR" sz="2200" dirty="0" smtClean="0"/>
              <a:t>-</a:t>
            </a:r>
            <a:r>
              <a:rPr lang="el-GR" sz="2200" dirty="0" err="1" smtClean="0"/>
              <a:t>υγρο</a:t>
            </a:r>
            <a:r>
              <a:rPr lang="el-GR" sz="2200" dirty="0" smtClean="0"/>
              <a:t>-χρωματογραφίας κατανομής (</a:t>
            </a:r>
            <a:r>
              <a:rPr lang="en-GB" sz="2200" dirty="0" smtClean="0"/>
              <a:t>Martin </a:t>
            </a:r>
            <a:r>
              <a:rPr lang="el-GR" sz="2200" dirty="0" smtClean="0"/>
              <a:t>και </a:t>
            </a:r>
            <a:r>
              <a:rPr lang="en-GB" sz="2200" dirty="0" smtClean="0"/>
              <a:t>Synge, 1941)</a:t>
            </a:r>
            <a:r>
              <a:rPr lang="el-GR" sz="2200" dirty="0" smtClean="0"/>
              <a:t> [</a:t>
            </a:r>
            <a:r>
              <a:rPr lang="el-GR" sz="2200" dirty="0" smtClean="0">
                <a:solidFill>
                  <a:srgbClr val="FF0066"/>
                </a:solidFill>
              </a:rPr>
              <a:t>Βραβείο </a:t>
            </a:r>
            <a:r>
              <a:rPr lang="en-GB" sz="2200" dirty="0" smtClean="0">
                <a:solidFill>
                  <a:srgbClr val="FF0066"/>
                </a:solidFill>
              </a:rPr>
              <a:t>Nobel, 1954</a:t>
            </a:r>
            <a:r>
              <a:rPr lang="en-GB" sz="2200" dirty="0" smtClean="0"/>
              <a:t>]</a:t>
            </a:r>
          </a:p>
          <a:p>
            <a:pPr>
              <a:lnSpc>
                <a:spcPct val="90000"/>
              </a:lnSpc>
              <a:buNone/>
            </a:pPr>
            <a:r>
              <a:rPr lang="el-GR" sz="2200" dirty="0" smtClean="0"/>
              <a:t>Ανάπτυξη </a:t>
            </a:r>
            <a:r>
              <a:rPr lang="el-GR" sz="2200" dirty="0" err="1" smtClean="0"/>
              <a:t>αεριοχρωματογραφίας</a:t>
            </a:r>
            <a:r>
              <a:rPr lang="el-GR" sz="2200" dirty="0" smtClean="0"/>
              <a:t> (</a:t>
            </a:r>
            <a:r>
              <a:rPr lang="en-GB" sz="2200" dirty="0" smtClean="0"/>
              <a:t>Martin</a:t>
            </a:r>
            <a:r>
              <a:rPr lang="el-GR" sz="2200" dirty="0" smtClean="0"/>
              <a:t> και</a:t>
            </a:r>
            <a:r>
              <a:rPr lang="en-GB" sz="2200" dirty="0" smtClean="0"/>
              <a:t> James, 1952)</a:t>
            </a:r>
            <a:endParaRPr lang="el-GR" sz="2200" dirty="0" smtClean="0"/>
          </a:p>
          <a:p>
            <a:pPr>
              <a:lnSpc>
                <a:spcPct val="90000"/>
              </a:lnSpc>
              <a:buNone/>
            </a:pPr>
            <a:r>
              <a:rPr lang="el-GR" sz="2200" dirty="0" smtClean="0"/>
              <a:t>Ανάπτυξη </a:t>
            </a:r>
            <a:r>
              <a:rPr lang="el-GR" sz="2200" dirty="0" err="1" smtClean="0"/>
              <a:t>υγροχρωματογραφίας</a:t>
            </a:r>
            <a:r>
              <a:rPr lang="el-GR" sz="2200" dirty="0" smtClean="0"/>
              <a:t> υψηλής απόδοσης </a:t>
            </a:r>
            <a:r>
              <a:rPr lang="en-GB" sz="2200" dirty="0" smtClean="0"/>
              <a:t>HPLC</a:t>
            </a:r>
            <a:r>
              <a:rPr lang="el-GR" sz="2200" dirty="0" smtClean="0"/>
              <a:t> (τελευταία χρόνια)</a:t>
            </a:r>
            <a:endParaRPr lang="en-GB" sz="2200" dirty="0" smtClean="0"/>
          </a:p>
          <a:p>
            <a:pPr>
              <a:buNone/>
            </a:pPr>
            <a:r>
              <a:rPr lang="el-GR" dirty="0" smtClean="0"/>
              <a:t> Η Χρωματογραφία έχει εφαρμογή σε κάθε κλάδο των φυσικών και βιολογικών επιστημών</a:t>
            </a:r>
          </a:p>
          <a:p>
            <a:endParaRPr lang="el-GR" dirty="0"/>
          </a:p>
        </p:txBody>
      </p:sp>
      <p:pic>
        <p:nvPicPr>
          <p:cNvPr id="4" name="Picture 4" descr="03_28_1"/>
          <p:cNvPicPr>
            <a:picLocks noChangeAspect="1" noChangeArrowheads="1"/>
          </p:cNvPicPr>
          <p:nvPr/>
        </p:nvPicPr>
        <p:blipFill>
          <a:blip r:embed="rId2" cstate="print"/>
          <a:srcRect/>
          <a:stretch>
            <a:fillRect/>
          </a:stretch>
        </p:blipFill>
        <p:spPr>
          <a:xfrm>
            <a:off x="7188200" y="1412776"/>
            <a:ext cx="1955800" cy="226695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2564904"/>
          </a:xfrm>
          <a:solidFill>
            <a:schemeClr val="accent4">
              <a:lumMod val="60000"/>
              <a:lumOff val="40000"/>
            </a:schemeClr>
          </a:solidFill>
        </p:spPr>
        <p:txBody>
          <a:bodyPr>
            <a:normAutofit fontScale="90000"/>
          </a:bodyPr>
          <a:lstStyle/>
          <a:p>
            <a:r>
              <a:rPr lang="el-GR" sz="3200" dirty="0" smtClean="0"/>
              <a:t/>
            </a:r>
            <a:br>
              <a:rPr lang="el-GR" sz="3200" dirty="0" smtClean="0"/>
            </a:br>
            <a:r>
              <a:rPr lang="el-GR" sz="3200" b="1" dirty="0" smtClean="0"/>
              <a:t>Χρωματογραφία Λεπτής </a:t>
            </a:r>
            <a:r>
              <a:rPr lang="el-GR" sz="3200" b="1" dirty="0" err="1" smtClean="0"/>
              <a:t>στοιβάδος</a:t>
            </a:r>
            <a:r>
              <a:rPr lang="el-GR" sz="3200" b="1" dirty="0" smtClean="0"/>
              <a:t> </a:t>
            </a:r>
            <a:r>
              <a:rPr lang="en-US" sz="3200" b="1" dirty="0" smtClean="0"/>
              <a:t>TLC</a:t>
            </a:r>
            <a:r>
              <a:rPr lang="el-GR" sz="3200" b="1" dirty="0" smtClean="0"/>
              <a:t/>
            </a:r>
            <a:br>
              <a:rPr lang="el-GR" sz="3200" b="1" dirty="0" smtClean="0"/>
            </a:br>
            <a:r>
              <a:rPr lang="el-GR" sz="3200" b="1" dirty="0" smtClean="0"/>
              <a:t> </a:t>
            </a:r>
            <a:r>
              <a:rPr lang="el-GR" sz="3200" b="1" dirty="0" smtClean="0">
                <a:solidFill>
                  <a:srgbClr val="00B050"/>
                </a:solidFill>
              </a:rPr>
              <a:t>Η κινητή φάση </a:t>
            </a:r>
            <a:r>
              <a:rPr lang="el-GR" sz="3200" b="1" dirty="0" smtClean="0"/>
              <a:t>είναι υγρή-Διαπίδυση </a:t>
            </a:r>
            <a:r>
              <a:rPr lang="el-GR" sz="3200" dirty="0" smtClean="0"/>
              <a:t/>
            </a:r>
            <a:br>
              <a:rPr lang="el-GR" sz="3200" dirty="0" smtClean="0"/>
            </a:br>
            <a:r>
              <a:rPr lang="en-US" sz="2200" dirty="0" smtClean="0">
                <a:solidFill>
                  <a:srgbClr val="00B050"/>
                </a:solidFill>
              </a:rPr>
              <a:t> </a:t>
            </a:r>
            <a:r>
              <a:rPr lang="el-GR" sz="3100" dirty="0" smtClean="0">
                <a:solidFill>
                  <a:srgbClr val="00B050"/>
                </a:solidFill>
              </a:rPr>
              <a:t>Η </a:t>
            </a:r>
            <a:r>
              <a:rPr lang="el-GR" sz="3100" b="1" dirty="0" smtClean="0">
                <a:solidFill>
                  <a:srgbClr val="00B050"/>
                </a:solidFill>
              </a:rPr>
              <a:t>στατική φάση</a:t>
            </a:r>
            <a:r>
              <a:rPr lang="el-GR" sz="3100" b="1" dirty="0" smtClean="0"/>
              <a:t> </a:t>
            </a:r>
            <a:r>
              <a:rPr lang="el-GR" sz="2200" dirty="0" smtClean="0"/>
              <a:t>είναι ένα λεπτό στρώμα απορροφητικού υλικού στρωμένου σε μία πλάκα </a:t>
            </a:r>
            <a:r>
              <a:rPr lang="en-US" sz="2200" dirty="0" smtClean="0"/>
              <a:t>(silica gel or alumina)</a:t>
            </a:r>
            <a:r>
              <a:rPr lang="el-GR" sz="2200" dirty="0" smtClean="0"/>
              <a:t>.</a:t>
            </a:r>
            <a:r>
              <a:rPr lang="el-GR" sz="2400" b="1" dirty="0" smtClean="0"/>
              <a:t> </a:t>
            </a:r>
            <a:br>
              <a:rPr lang="el-GR" sz="2400" b="1" dirty="0" smtClean="0"/>
            </a:br>
            <a:r>
              <a:rPr lang="el-GR" sz="2400" dirty="0" smtClean="0"/>
              <a:t>Τα συστατικά διαφέρουν σε διαλυτότητα και σε συντελεστή κατανομής ώστε κινούνται με διαφορετική ταχύτητα </a:t>
            </a:r>
            <a:r>
              <a:rPr lang="el-GR" sz="2200" dirty="0" smtClean="0"/>
              <a:t/>
            </a:r>
            <a:br>
              <a:rPr lang="el-GR" sz="2200" dirty="0" smtClean="0"/>
            </a:br>
            <a:endParaRPr lang="el-GR" sz="2200" dirty="0"/>
          </a:p>
        </p:txBody>
      </p:sp>
      <p:sp>
        <p:nvSpPr>
          <p:cNvPr id="3" name="2 - Θέση περιεχομένου"/>
          <p:cNvSpPr>
            <a:spLocks noGrp="1"/>
          </p:cNvSpPr>
          <p:nvPr>
            <p:ph idx="1"/>
          </p:nvPr>
        </p:nvSpPr>
        <p:spPr>
          <a:xfrm>
            <a:off x="0" y="2636912"/>
            <a:ext cx="9144000" cy="4221088"/>
          </a:xfrm>
          <a:solidFill>
            <a:schemeClr val="accent6">
              <a:lumMod val="40000"/>
              <a:lumOff val="60000"/>
            </a:schemeClr>
          </a:solidFill>
        </p:spPr>
        <p:txBody>
          <a:bodyPr/>
          <a:lstStyle/>
          <a:p>
            <a:pPr>
              <a:buNone/>
            </a:pPr>
            <a:endParaRPr lang="el-GR" sz="2000" dirty="0" smtClean="0"/>
          </a:p>
          <a:p>
            <a:pPr>
              <a:buNone/>
            </a:pPr>
            <a:endParaRPr lang="en-US" sz="2000" dirty="0" smtClean="0"/>
          </a:p>
          <a:p>
            <a:pPr>
              <a:buNone/>
            </a:pPr>
            <a:endParaRPr lang="el-GR" dirty="0"/>
          </a:p>
        </p:txBody>
      </p:sp>
      <p:pic>
        <p:nvPicPr>
          <p:cNvPr id="4" name="Picture 7" descr="tlc1"/>
          <p:cNvPicPr>
            <a:picLocks noChangeAspect="1" noChangeArrowheads="1"/>
          </p:cNvPicPr>
          <p:nvPr/>
        </p:nvPicPr>
        <p:blipFill>
          <a:blip r:embed="rId2" cstate="print"/>
          <a:srcRect/>
          <a:stretch>
            <a:fillRect/>
          </a:stretch>
        </p:blipFill>
        <p:spPr bwMode="auto">
          <a:xfrm>
            <a:off x="1" y="2928934"/>
            <a:ext cx="5000628" cy="3929066"/>
          </a:xfrm>
          <a:prstGeom prst="rect">
            <a:avLst/>
          </a:prstGeom>
          <a:noFill/>
        </p:spPr>
      </p:pic>
      <p:pic>
        <p:nvPicPr>
          <p:cNvPr id="11" name="Picture 4" descr="tlcplate2"/>
          <p:cNvPicPr>
            <a:picLocks noChangeAspect="1" noChangeArrowheads="1"/>
          </p:cNvPicPr>
          <p:nvPr/>
        </p:nvPicPr>
        <p:blipFill>
          <a:blip r:embed="rId3" cstate="print"/>
          <a:srcRect/>
          <a:stretch>
            <a:fillRect/>
          </a:stretch>
        </p:blipFill>
        <p:spPr bwMode="auto">
          <a:xfrm>
            <a:off x="5105400" y="2924944"/>
            <a:ext cx="4038600" cy="3933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60000"/>
              <a:lumOff val="40000"/>
            </a:schemeClr>
          </a:solidFill>
        </p:spPr>
        <p:txBody>
          <a:bodyPr>
            <a:normAutofit fontScale="90000"/>
          </a:bodyPr>
          <a:lstStyle/>
          <a:p>
            <a:r>
              <a:rPr lang="el-GR" b="1" dirty="0" smtClean="0"/>
              <a:t>Χρωματογραφία Λεπτής </a:t>
            </a:r>
            <a:r>
              <a:rPr lang="el-GR" b="1" dirty="0" err="1" smtClean="0"/>
              <a:t>στοιβάδος</a:t>
            </a:r>
            <a:r>
              <a:rPr lang="el-GR" b="1" dirty="0" smtClean="0"/>
              <a:t> </a:t>
            </a:r>
            <a:r>
              <a:rPr lang="en-US" b="1" dirty="0" smtClean="0"/>
              <a:t>TLC</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4">
              <a:lumMod val="60000"/>
              <a:lumOff val="40000"/>
            </a:schemeClr>
          </a:solidFill>
        </p:spPr>
        <p:txBody>
          <a:bodyPr>
            <a:normAutofit fontScale="90000"/>
          </a:bodyPr>
          <a:lstStyle/>
          <a:p>
            <a:r>
              <a:rPr lang="el-GR" sz="4000" dirty="0" smtClean="0"/>
              <a:t>ΧΡΩΜΑΤΟΓΡΑΦΙΑ   ΧΑΡΤΟΥ</a:t>
            </a:r>
            <a:endParaRPr lang="el-GR" sz="4000" dirty="0"/>
          </a:p>
        </p:txBody>
      </p:sp>
      <p:sp>
        <p:nvSpPr>
          <p:cNvPr id="3" name="2 - Θέση περιεχομένου"/>
          <p:cNvSpPr>
            <a:spLocks noGrp="1"/>
          </p:cNvSpPr>
          <p:nvPr>
            <p:ph idx="1"/>
          </p:nvPr>
        </p:nvSpPr>
        <p:spPr>
          <a:xfrm>
            <a:off x="0" y="692696"/>
            <a:ext cx="9144000" cy="6165304"/>
          </a:xfrm>
          <a:solidFill>
            <a:schemeClr val="accent6">
              <a:lumMod val="40000"/>
              <a:lumOff val="60000"/>
            </a:schemeClr>
          </a:solidFill>
        </p:spPr>
        <p:txBody>
          <a:bodyPr/>
          <a:lstStyle/>
          <a:p>
            <a:pPr>
              <a:buNone/>
            </a:pPr>
            <a:r>
              <a:rPr lang="el-GR" sz="2400" dirty="0" smtClean="0"/>
              <a:t>Διηθητικό χαρτί </a:t>
            </a:r>
            <a:r>
              <a:rPr lang="el-GR" sz="2400" dirty="0" err="1" smtClean="0"/>
              <a:t>επενδεδυμένο</a:t>
            </a:r>
            <a:r>
              <a:rPr lang="el-GR" sz="2400" dirty="0" smtClean="0"/>
              <a:t> με κυτταρίνη =   Στατική φάση</a:t>
            </a:r>
            <a:endParaRPr lang="en-US" sz="2400" b="1" dirty="0" smtClean="0">
              <a:solidFill>
                <a:srgbClr val="FF3300"/>
              </a:solidFill>
            </a:endParaRPr>
          </a:p>
          <a:p>
            <a:pPr>
              <a:buNone/>
            </a:pPr>
            <a:r>
              <a:rPr lang="el-GR" sz="2400" dirty="0" smtClean="0"/>
              <a:t>Οργανικός διαλύτης που διαποτίζει το χαρτί    = Κινητή φάση</a:t>
            </a:r>
          </a:p>
          <a:p>
            <a:pPr>
              <a:buNone/>
            </a:pPr>
            <a:r>
              <a:rPr lang="el-GR" sz="2400" dirty="0" smtClean="0"/>
              <a:t>                                                                   </a:t>
            </a:r>
          </a:p>
          <a:p>
            <a:pPr>
              <a:buNone/>
            </a:pPr>
            <a:r>
              <a:rPr lang="el-GR" sz="2400" b="1" dirty="0" smtClean="0"/>
              <a:t>                                                                                         </a:t>
            </a:r>
          </a:p>
          <a:p>
            <a:pPr>
              <a:buNone/>
            </a:pPr>
            <a:r>
              <a:rPr lang="el-GR" sz="2400" b="1" dirty="0" smtClean="0"/>
              <a:t>                                                                                         </a:t>
            </a:r>
            <a:endParaRPr lang="en-US" sz="2400" b="1" dirty="0" smtClean="0"/>
          </a:p>
          <a:p>
            <a:pPr>
              <a:buNone/>
            </a:pPr>
            <a:endParaRPr lang="el-GR" dirty="0"/>
          </a:p>
        </p:txBody>
      </p:sp>
      <p:pic>
        <p:nvPicPr>
          <p:cNvPr id="4" name="Picture 2" descr="220px-Cromatography_tank"/>
          <p:cNvPicPr>
            <a:picLocks noChangeAspect="1" noChangeArrowheads="1"/>
          </p:cNvPicPr>
          <p:nvPr/>
        </p:nvPicPr>
        <p:blipFill>
          <a:blip r:embed="rId2" cstate="print"/>
          <a:srcRect/>
          <a:stretch>
            <a:fillRect/>
          </a:stretch>
        </p:blipFill>
        <p:spPr>
          <a:xfrm>
            <a:off x="0" y="2071654"/>
            <a:ext cx="5929353" cy="4786346"/>
          </a:xfrm>
          <a:prstGeom prst="rect">
            <a:avLst/>
          </a:prstGeo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60000"/>
              <a:lumOff val="40000"/>
            </a:schemeClr>
          </a:solidFill>
        </p:spPr>
        <p:txBody>
          <a:bodyPr/>
          <a:lstStyle/>
          <a:p>
            <a:r>
              <a:rPr lang="el-GR" dirty="0" smtClean="0"/>
              <a:t>ΧΡΩΜΑΤΟΓΡΑΦΙΑ   ΧΑΡΤΟΥ</a:t>
            </a:r>
            <a:endParaRPr lang="el-GR" dirty="0"/>
          </a:p>
        </p:txBody>
      </p:sp>
      <p:sp>
        <p:nvSpPr>
          <p:cNvPr id="3" name="2 - Θέση περιεχομένου"/>
          <p:cNvSpPr>
            <a:spLocks noGrp="1"/>
          </p:cNvSpPr>
          <p:nvPr>
            <p:ph idx="1"/>
          </p:nvPr>
        </p:nvSpPr>
        <p:spPr>
          <a:xfrm>
            <a:off x="0" y="1412776"/>
            <a:ext cx="9144000" cy="5445224"/>
          </a:xfrm>
          <a:solidFill>
            <a:schemeClr val="accent6">
              <a:lumMod val="40000"/>
              <a:lumOff val="60000"/>
            </a:schemeClr>
          </a:solidFill>
        </p:spPr>
        <p:txBody>
          <a:bodyPr>
            <a:normAutofit/>
          </a:bodyPr>
          <a:lstStyle/>
          <a:p>
            <a:pPr algn="just"/>
            <a:r>
              <a:rPr lang="el-GR" dirty="0" smtClean="0">
                <a:latin typeface="Times New Roman" pitchFamily="18" charset="0"/>
                <a:cs typeface="Times New Roman" pitchFamily="18" charset="0"/>
              </a:rPr>
              <a:t>Το χαρτί αποτελείται από κυτταρίνη μία πολική ουσία και τα συστατικά του μίγματος μετακινούνται ταχύτερα εάν δεν είναι πολικές.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Οι περισσότερο πολικές ουσίες είναι πιο συνδεδεμένες με το χαρτί κυτταρίνης</a:t>
            </a:r>
            <a:endParaRPr lang="en-IN" dirty="0" smtClean="0">
              <a:latin typeface="Times New Roman" pitchFamily="18" charset="0"/>
              <a:cs typeface="Times New Roman" pitchFamily="18" charset="0"/>
            </a:endParaRP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628800"/>
          </a:xfrm>
          <a:solidFill>
            <a:schemeClr val="accent4">
              <a:lumMod val="40000"/>
              <a:lumOff val="60000"/>
            </a:schemeClr>
          </a:solidFill>
        </p:spPr>
        <p:txBody>
          <a:bodyPr>
            <a:normAutofit fontScale="90000"/>
          </a:bodyPr>
          <a:lstStyle/>
          <a:p>
            <a:r>
              <a:rPr lang="el-GR" sz="2700" b="1" dirty="0" smtClean="0">
                <a:latin typeface="Times New Roman" pitchFamily="18" charset="0"/>
                <a:cs typeface="Times New Roman" pitchFamily="18" charset="0"/>
                <a:hlinkClick r:id="rId2" tooltip="Retention factor"/>
              </a:rPr>
              <a:t>Παράγων Κατακράτησης -</a:t>
            </a:r>
            <a:r>
              <a:rPr lang="en-US" sz="2700" b="1" dirty="0" smtClean="0">
                <a:latin typeface="Times New Roman" pitchFamily="18" charset="0"/>
                <a:cs typeface="Times New Roman" pitchFamily="18" charset="0"/>
                <a:hlinkClick r:id="rId2" tooltip="Retention factor"/>
              </a:rPr>
              <a:t>Retention factor</a:t>
            </a:r>
            <a:r>
              <a:rPr lang="en-US" sz="2700" b="1" dirty="0" smtClean="0">
                <a:latin typeface="Times New Roman" pitchFamily="18" charset="0"/>
                <a:cs typeface="Times New Roman" pitchFamily="18" charset="0"/>
              </a:rPr>
              <a:t> (</a:t>
            </a:r>
            <a:r>
              <a:rPr lang="en-US" sz="2700" b="1" dirty="0" err="1" smtClean="0">
                <a:latin typeface="Times New Roman" pitchFamily="18" charset="0"/>
                <a:cs typeface="Times New Roman" pitchFamily="18" charset="0"/>
              </a:rPr>
              <a:t>R</a:t>
            </a:r>
            <a:r>
              <a:rPr lang="en-US" sz="2700" b="1" baseline="-25000" dirty="0" err="1" smtClean="0">
                <a:latin typeface="Times New Roman" pitchFamily="18" charset="0"/>
                <a:cs typeface="Times New Roman" pitchFamily="18" charset="0"/>
              </a:rPr>
              <a:t>f</a:t>
            </a:r>
            <a:r>
              <a:rPr lang="en-US" sz="2700" b="1" dirty="0" smtClean="0">
                <a:latin typeface="Times New Roman" pitchFamily="18" charset="0"/>
                <a:cs typeface="Times New Roman" pitchFamily="18" charset="0"/>
              </a:rPr>
              <a:t>)</a:t>
            </a:r>
            <a:r>
              <a:rPr lang="en-IN" sz="2700" b="1" dirty="0" smtClean="0">
                <a:latin typeface="Times New Roman" pitchFamily="18" charset="0"/>
                <a:cs typeface="Times New Roman" pitchFamily="18" charset="0"/>
                <a:hlinkClick r:id="rId2" tooltip="Retention factor"/>
              </a:rPr>
              <a:t> </a:t>
            </a:r>
            <a:r>
              <a:rPr lang="en-IN" sz="2700" b="1" dirty="0" smtClean="0">
                <a:latin typeface="Times New Roman" pitchFamily="18" charset="0"/>
                <a:cs typeface="Times New Roman" pitchFamily="18" charset="0"/>
              </a:rPr>
              <a:t>: </a:t>
            </a: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n-IN" sz="2200" b="1" dirty="0" err="1" smtClean="0">
                <a:latin typeface="Times New Roman" pitchFamily="18" charset="0"/>
                <a:cs typeface="Times New Roman" pitchFamily="18" charset="0"/>
              </a:rPr>
              <a:t>R</a:t>
            </a:r>
            <a:r>
              <a:rPr lang="en-IN" sz="2200" b="1" i="1" baseline="-25000" dirty="0" err="1" smtClean="0">
                <a:latin typeface="Times New Roman" pitchFamily="18" charset="0"/>
                <a:cs typeface="Times New Roman" pitchFamily="18" charset="0"/>
              </a:rPr>
              <a:t>ƒ</a:t>
            </a:r>
            <a:r>
              <a:rPr lang="en-IN" sz="2200" b="1" i="1" baseline="-25000" dirty="0" smtClean="0">
                <a:latin typeface="Times New Roman" pitchFamily="18" charset="0"/>
                <a:cs typeface="Times New Roman" pitchFamily="18" charset="0"/>
              </a:rPr>
              <a:t> =     </a:t>
            </a:r>
            <a:r>
              <a:rPr lang="en-IN" sz="2200" b="1" i="1" dirty="0" smtClean="0">
                <a:latin typeface="Times New Roman" pitchFamily="18" charset="0"/>
                <a:cs typeface="Times New Roman" pitchFamily="18" charset="0"/>
              </a:rPr>
              <a:t> </a:t>
            </a:r>
            <a:r>
              <a:rPr lang="el-GR" sz="2200" b="1" i="1" dirty="0" smtClean="0">
                <a:latin typeface="Times New Roman" pitchFamily="18" charset="0"/>
                <a:cs typeface="Times New Roman" pitchFamily="18" charset="0"/>
              </a:rPr>
              <a:t>απόσταση της ουσίας/απόσταση του διαλύτη</a:t>
            </a:r>
            <a:r>
              <a:rPr lang="en-IN" sz="2200" b="1" dirty="0" smtClean="0">
                <a:latin typeface="Times New Roman" pitchFamily="18" charset="0"/>
                <a:cs typeface="Times New Roman" pitchFamily="18" charset="0"/>
              </a:rPr>
              <a:t> </a:t>
            </a:r>
            <a:r>
              <a:rPr lang="el-GR" sz="2200" b="1" dirty="0" smtClean="0">
                <a:latin typeface="Times New Roman" pitchFamily="18" charset="0"/>
                <a:cs typeface="Times New Roman" pitchFamily="18" charset="0"/>
              </a:rPr>
              <a:t/>
            </a:r>
            <a:br>
              <a:rPr lang="el-GR" sz="2200" b="1" dirty="0" smtClean="0">
                <a:latin typeface="Times New Roman" pitchFamily="18" charset="0"/>
                <a:cs typeface="Times New Roman" pitchFamily="18" charset="0"/>
              </a:rPr>
            </a:br>
            <a:r>
              <a:rPr lang="en-IN" sz="2200" b="1" dirty="0" err="1" smtClean="0">
                <a:latin typeface="Times New Roman" pitchFamily="18" charset="0"/>
                <a:cs typeface="Times New Roman" pitchFamily="18" charset="0"/>
              </a:rPr>
              <a:t>R</a:t>
            </a:r>
            <a:r>
              <a:rPr lang="en-IN" sz="2200" b="1" i="1" baseline="-25000" dirty="0" err="1" smtClean="0">
                <a:latin typeface="Times New Roman" pitchFamily="18" charset="0"/>
                <a:cs typeface="Times New Roman" pitchFamily="18" charset="0"/>
              </a:rPr>
              <a:t>ƒ</a:t>
            </a:r>
            <a:r>
              <a:rPr lang="en-IN" sz="2200" b="1" dirty="0" smtClean="0">
                <a:latin typeface="Times New Roman" pitchFamily="18" charset="0"/>
                <a:cs typeface="Times New Roman" pitchFamily="18" charset="0"/>
              </a:rPr>
              <a:t> =</a:t>
            </a:r>
            <a:r>
              <a:rPr lang="el-GR" sz="2200" b="1" dirty="0" smtClean="0">
                <a:latin typeface="Times New Roman" pitchFamily="18" charset="0"/>
                <a:cs typeface="Times New Roman" pitchFamily="18" charset="0"/>
              </a:rPr>
              <a:t>0</a:t>
            </a:r>
            <a:r>
              <a:rPr lang="en-IN" sz="2200" b="1" dirty="0" smtClean="0">
                <a:latin typeface="Times New Roman" pitchFamily="18" charset="0"/>
                <a:cs typeface="Times New Roman" pitchFamily="18" charset="0"/>
              </a:rPr>
              <a:t> </a:t>
            </a:r>
            <a:r>
              <a:rPr lang="el-GR" sz="2200" b="1" dirty="0" smtClean="0">
                <a:latin typeface="Times New Roman" pitchFamily="18" charset="0"/>
                <a:cs typeface="Times New Roman" pitchFamily="18" charset="0"/>
              </a:rPr>
              <a:t>η ουσία παραμένει στην στατική φάση</a:t>
            </a:r>
            <a:r>
              <a:rPr lang="en-IN" sz="2200" b="1" dirty="0" smtClean="0">
                <a:latin typeface="Times New Roman" pitchFamily="18" charset="0"/>
                <a:cs typeface="Times New Roman" pitchFamily="18" charset="0"/>
              </a:rPr>
              <a:t/>
            </a:r>
            <a:br>
              <a:rPr lang="en-IN" sz="2200" b="1" dirty="0" smtClean="0">
                <a:latin typeface="Times New Roman" pitchFamily="18" charset="0"/>
                <a:cs typeface="Times New Roman" pitchFamily="18" charset="0"/>
              </a:rPr>
            </a:br>
            <a:r>
              <a:rPr lang="en-IN" sz="2200" b="1" dirty="0" smtClean="0">
                <a:latin typeface="Times New Roman" pitchFamily="18" charset="0"/>
                <a:cs typeface="Times New Roman" pitchFamily="18" charset="0"/>
              </a:rPr>
              <a:t> </a:t>
            </a:r>
            <a:r>
              <a:rPr lang="en-IN" sz="2200" b="1" dirty="0" err="1" smtClean="0">
                <a:latin typeface="Times New Roman" pitchFamily="18" charset="0"/>
                <a:cs typeface="Times New Roman" pitchFamily="18" charset="0"/>
              </a:rPr>
              <a:t>R</a:t>
            </a:r>
            <a:r>
              <a:rPr lang="en-IN" sz="2200" b="1" i="1" baseline="-25000" dirty="0" err="1" smtClean="0">
                <a:latin typeface="Times New Roman" pitchFamily="18" charset="0"/>
                <a:cs typeface="Times New Roman" pitchFamily="18" charset="0"/>
              </a:rPr>
              <a:t>ƒ</a:t>
            </a:r>
            <a:r>
              <a:rPr lang="en-IN" sz="2200" b="1" dirty="0" smtClean="0">
                <a:latin typeface="Times New Roman" pitchFamily="18" charset="0"/>
                <a:cs typeface="Times New Roman" pitchFamily="18" charset="0"/>
              </a:rPr>
              <a:t> = 1</a:t>
            </a:r>
            <a:r>
              <a:rPr lang="el-GR" sz="2200" b="1" dirty="0" smtClean="0">
                <a:latin typeface="Times New Roman" pitchFamily="18" charset="0"/>
                <a:cs typeface="Times New Roman" pitchFamily="18" charset="0"/>
              </a:rPr>
              <a:t> η ουσία μετακινείται</a:t>
            </a:r>
            <a:r>
              <a:rPr lang="en-IN"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endParaRPr lang="el-GR" sz="2000" dirty="0"/>
          </a:p>
        </p:txBody>
      </p:sp>
      <p:pic>
        <p:nvPicPr>
          <p:cNvPr id="1026" name="Picture 2" descr="C:\Users\toshiba\Desktop\index.jpg"/>
          <p:cNvPicPr>
            <a:picLocks noGrp="1" noChangeAspect="1" noChangeArrowheads="1"/>
          </p:cNvPicPr>
          <p:nvPr>
            <p:ph idx="1"/>
          </p:nvPr>
        </p:nvPicPr>
        <p:blipFill>
          <a:blip r:embed="rId3" cstate="print"/>
          <a:srcRect/>
          <a:stretch>
            <a:fillRect/>
          </a:stretch>
        </p:blipFill>
        <p:spPr bwMode="auto">
          <a:xfrm>
            <a:off x="0" y="1628800"/>
            <a:ext cx="9144000" cy="5229200"/>
          </a:xfrm>
          <a:prstGeom prst="rect">
            <a:avLst/>
          </a:prstGeom>
          <a:solidFill>
            <a:schemeClr val="accent6">
              <a:lumMod val="60000"/>
              <a:lumOff val="40000"/>
            </a:schemeClr>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40768"/>
          </a:xfrm>
          <a:solidFill>
            <a:schemeClr val="accent4">
              <a:lumMod val="60000"/>
              <a:lumOff val="40000"/>
            </a:schemeClr>
          </a:solidFill>
        </p:spPr>
        <p:txBody>
          <a:bodyPr>
            <a:normAutofit/>
          </a:bodyPr>
          <a:lstStyle/>
          <a:p>
            <a:r>
              <a:rPr lang="el-GR" sz="3200" dirty="0" smtClean="0"/>
              <a:t> </a:t>
            </a:r>
            <a:r>
              <a:rPr lang="el-GR" sz="4000" dirty="0" smtClean="0"/>
              <a:t>Χρωματογραφία Στήλης </a:t>
            </a:r>
            <a:r>
              <a:rPr lang="el-GR" sz="3200" dirty="0" smtClean="0"/>
              <a:t/>
            </a:r>
            <a:br>
              <a:rPr lang="el-GR" sz="3200" dirty="0" smtClean="0"/>
            </a:br>
            <a:r>
              <a:rPr lang="el-GR" sz="3200" dirty="0" smtClean="0"/>
              <a:t>ΒΑΣΙΚΕΣ      ΑΡΧΕΣ</a:t>
            </a:r>
            <a:endParaRPr lang="el-GR" sz="3200" dirty="0"/>
          </a:p>
        </p:txBody>
      </p:sp>
      <p:sp>
        <p:nvSpPr>
          <p:cNvPr id="3" name="2 - Θέση περιεχομένου"/>
          <p:cNvSpPr>
            <a:spLocks noGrp="1"/>
          </p:cNvSpPr>
          <p:nvPr>
            <p:ph idx="1"/>
          </p:nvPr>
        </p:nvSpPr>
        <p:spPr>
          <a:xfrm>
            <a:off x="0" y="1340768"/>
            <a:ext cx="9144000" cy="5517232"/>
          </a:xfrm>
          <a:solidFill>
            <a:schemeClr val="accent6">
              <a:lumMod val="40000"/>
              <a:lumOff val="60000"/>
            </a:schemeClr>
          </a:solidFill>
        </p:spPr>
        <p:txBody>
          <a:bodyPr>
            <a:normAutofit/>
          </a:bodyPr>
          <a:lstStyle/>
          <a:p>
            <a:pPr algn="just">
              <a:buFont typeface="Wingdings" pitchFamily="2" charset="2"/>
              <a:buChar char="§"/>
            </a:pPr>
            <a:r>
              <a:rPr lang="el-GR" sz="2000" dirty="0" smtClean="0">
                <a:latin typeface="Times New Roman" pitchFamily="18" charset="0"/>
                <a:cs typeface="Times New Roman" pitchFamily="18" charset="0"/>
              </a:rPr>
              <a:t>Στατική φάση από στερεό υλικό ικανό να κρατήσει τα μόρια στην επιφάνεια της. </a:t>
            </a:r>
            <a:endParaRPr lang="en-IN" sz="2000" dirty="0" smtClean="0">
              <a:latin typeface="Times New Roman" pitchFamily="18" charset="0"/>
              <a:cs typeface="Times New Roman" pitchFamily="18" charset="0"/>
            </a:endParaRPr>
          </a:p>
          <a:p>
            <a:pPr algn="just">
              <a:buFont typeface="Wingdings" pitchFamily="2" charset="2"/>
              <a:buChar char="§"/>
            </a:pPr>
            <a:r>
              <a:rPr lang="el-GR" sz="2000" dirty="0" smtClean="0">
                <a:latin typeface="Times New Roman" pitchFamily="18" charset="0"/>
                <a:cs typeface="Times New Roman" pitchFamily="18" charset="0"/>
              </a:rPr>
              <a:t>Δυνάμεις έλξης </a:t>
            </a:r>
            <a:r>
              <a:rPr lang="en-IN" sz="2000" dirty="0" smtClean="0">
                <a:latin typeface="Times New Roman" pitchFamily="18" charset="0"/>
                <a:cs typeface="Times New Roman" pitchFamily="18" charset="0"/>
              </a:rPr>
              <a:t>(</a:t>
            </a:r>
            <a:r>
              <a:rPr lang="en-IN" sz="2000" dirty="0" err="1" smtClean="0">
                <a:latin typeface="Times New Roman" pitchFamily="18" charset="0"/>
                <a:cs typeface="Times New Roman" pitchFamily="18" charset="0"/>
              </a:rPr>
              <a:t>Vanderwalls</a:t>
            </a:r>
            <a:r>
              <a:rPr lang="en-IN" sz="2000" dirty="0" smtClean="0">
                <a:latin typeface="Times New Roman" pitchFamily="18" charset="0"/>
                <a:cs typeface="Times New Roman" pitchFamily="18" charset="0"/>
              </a:rPr>
              <a:t> &amp; Hydrogen )</a:t>
            </a:r>
          </a:p>
          <a:p>
            <a:pPr algn="just">
              <a:buFont typeface="Wingdings" pitchFamily="2" charset="2"/>
              <a:buChar char="§"/>
            </a:pPr>
            <a:r>
              <a:rPr lang="el-GR" sz="2000" dirty="0" smtClean="0">
                <a:latin typeface="Times New Roman" pitchFamily="18" charset="0"/>
                <a:cs typeface="Times New Roman" pitchFamily="18" charset="0"/>
              </a:rPr>
              <a:t>Λειτουργικές ομάδες </a:t>
            </a:r>
            <a:r>
              <a:rPr lang="en-IN" sz="2000" dirty="0" smtClean="0">
                <a:latin typeface="Times New Roman" pitchFamily="18" charset="0"/>
                <a:cs typeface="Times New Roman" pitchFamily="18" charset="0"/>
              </a:rPr>
              <a:t>(Hydroxyl/ Aromatic)</a:t>
            </a:r>
          </a:p>
          <a:p>
            <a:pPr algn="just">
              <a:buFont typeface="Wingdings" pitchFamily="2" charset="2"/>
              <a:buChar char="§"/>
            </a:pPr>
            <a:r>
              <a:rPr lang="en-IN" sz="2000" dirty="0" smtClean="0">
                <a:latin typeface="Times New Roman" pitchFamily="18" charset="0"/>
                <a:cs typeface="Times New Roman" pitchFamily="18" charset="0"/>
              </a:rPr>
              <a:t>Silica</a:t>
            </a:r>
            <a:r>
              <a:rPr lang="el-GR" sz="2000" dirty="0" smtClean="0">
                <a:latin typeface="Times New Roman" pitchFamily="18" charset="0"/>
                <a:cs typeface="Times New Roman" pitchFamily="18" charset="0"/>
              </a:rPr>
              <a:t>  </a:t>
            </a:r>
            <a:endParaRPr lang="en-IN"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Στατική φάση μέσα σε σωλήνα</a:t>
            </a:r>
            <a:endParaRPr lang="en-IN"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υγρή κινητή φάση κινείται μέσα στην κολώνα με την βοήθεια θετικής πίεσης.</a:t>
            </a:r>
            <a:r>
              <a:rPr lang="en-US" sz="2000" dirty="0" smtClean="0">
                <a:solidFill>
                  <a:srgbClr val="00B050"/>
                </a:solidFill>
                <a:latin typeface="Times New Roman" pitchFamily="18" charset="0"/>
                <a:cs typeface="Times New Roman" pitchFamily="18" charset="0"/>
              </a:rPr>
              <a:t>.</a:t>
            </a:r>
            <a:endParaRPr lang="el-GR" sz="2000" dirty="0" smtClean="0">
              <a:solidFill>
                <a:srgbClr val="00B050"/>
              </a:solidFill>
              <a:latin typeface="Times New Roman" pitchFamily="18" charset="0"/>
              <a:cs typeface="Times New Roman" pitchFamily="18" charset="0"/>
            </a:endParaRPr>
          </a:p>
          <a:p>
            <a:pPr algn="just"/>
            <a:r>
              <a:rPr lang="el-GR" sz="2800" b="1" dirty="0" smtClean="0">
                <a:solidFill>
                  <a:srgbClr val="00B0F0"/>
                </a:solidFill>
                <a:latin typeface="Times New Roman" pitchFamily="18" charset="0"/>
                <a:cs typeface="Times New Roman" pitchFamily="18" charset="0"/>
              </a:rPr>
              <a:t>Στήλη</a:t>
            </a:r>
            <a:r>
              <a:rPr lang="en-US" sz="2000" b="1" dirty="0" smtClean="0">
                <a:solidFill>
                  <a:srgbClr val="00B0F0"/>
                </a:solidFill>
                <a:latin typeface="Times New Roman" pitchFamily="18" charset="0"/>
                <a:cs typeface="Times New Roman" pitchFamily="18" charset="0"/>
              </a:rPr>
              <a:t>: </a:t>
            </a:r>
          </a:p>
          <a:p>
            <a:pPr algn="just">
              <a:buFont typeface="Courier New" pitchFamily="49" charset="0"/>
              <a:buChar char="o"/>
            </a:pPr>
            <a:r>
              <a:rPr lang="el-GR" sz="2000" dirty="0" smtClean="0">
                <a:latin typeface="Times New Roman" pitchFamily="18" charset="0"/>
                <a:cs typeface="Times New Roman" pitchFamily="18" charset="0"/>
              </a:rPr>
              <a:t>Διάμετρος </a:t>
            </a:r>
            <a:r>
              <a:rPr lang="en-US" sz="2000" dirty="0" smtClean="0">
                <a:latin typeface="Times New Roman" pitchFamily="18" charset="0"/>
                <a:cs typeface="Times New Roman" pitchFamily="18" charset="0"/>
              </a:rPr>
              <a:t> 5 mm </a:t>
            </a:r>
            <a:r>
              <a:rPr lang="el-GR" sz="2000" dirty="0" smtClean="0">
                <a:latin typeface="Times New Roman" pitchFamily="18" charset="0"/>
                <a:cs typeface="Times New Roman" pitchFamily="18" charset="0"/>
              </a:rPr>
              <a:t>έως </a:t>
            </a:r>
            <a:r>
              <a:rPr lang="en-US" sz="2000" dirty="0" smtClean="0">
                <a:latin typeface="Times New Roman" pitchFamily="18" charset="0"/>
                <a:cs typeface="Times New Roman" pitchFamily="18" charset="0"/>
              </a:rPr>
              <a:t>50 mm </a:t>
            </a:r>
          </a:p>
          <a:p>
            <a:pPr algn="just">
              <a:buFont typeface="Courier New" pitchFamily="49" charset="0"/>
              <a:buChar char="o"/>
            </a:pPr>
            <a:r>
              <a:rPr lang="el-GR" sz="2000" dirty="0" smtClean="0">
                <a:latin typeface="Times New Roman" pitchFamily="18" charset="0"/>
                <a:cs typeface="Times New Roman" pitchFamily="18" charset="0"/>
              </a:rPr>
              <a:t>Ύψος         </a:t>
            </a:r>
            <a:r>
              <a:rPr lang="en-US" sz="2000" dirty="0" smtClean="0">
                <a:latin typeface="Times New Roman" pitchFamily="18" charset="0"/>
                <a:cs typeface="Times New Roman" pitchFamily="18" charset="0"/>
              </a:rPr>
              <a:t> 5 cm to 1 m </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Font typeface="Courier New" pitchFamily="49" charset="0"/>
              <a:buChar char="o"/>
            </a:pPr>
            <a:r>
              <a:rPr lang="el-GR" sz="2000" dirty="0" smtClean="0">
                <a:latin typeface="Times New Roman" pitchFamily="18" charset="0"/>
                <a:cs typeface="Times New Roman" pitchFamily="18" charset="0"/>
              </a:rPr>
              <a:t>Φίλτρο     </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γυαλί</a:t>
            </a:r>
            <a:r>
              <a:rPr lang="en-US" sz="2000" dirty="0" smtClean="0">
                <a:latin typeface="Times New Roman" pitchFamily="18" charset="0"/>
                <a:cs typeface="Times New Roman" pitchFamily="18" charset="0"/>
              </a:rPr>
              <a:t>)</a:t>
            </a:r>
          </a:p>
          <a:p>
            <a:pPr algn="just"/>
            <a:r>
              <a:rPr lang="el-GR" sz="2000" dirty="0" smtClean="0">
                <a:latin typeface="Times New Roman" pitchFamily="18" charset="0"/>
                <a:cs typeface="Times New Roman" pitchFamily="18" charset="0"/>
              </a:rPr>
              <a:t>Τα συστατικά συγκρατούνται από την στατική φάση και διαχωρίζονται ενώ «τρέχουν» σε διαφορετικές ταχύτητες μέσα στην κολώνα με την κινητή φάση</a:t>
            </a:r>
          </a:p>
          <a:p>
            <a:pPr algn="just"/>
            <a:r>
              <a:rPr lang="el-GR" sz="2000" dirty="0" smtClean="0">
                <a:latin typeface="Times New Roman" pitchFamily="18" charset="0"/>
                <a:cs typeface="Times New Roman" pitchFamily="18" charset="0"/>
              </a:rPr>
              <a:t>Τα κλάσματα συλλέγονται </a:t>
            </a:r>
            <a:r>
              <a:rPr lang="el-GR" sz="2000" dirty="0" smtClean="0">
                <a:latin typeface="Times New Roman" pitchFamily="18" charset="0"/>
                <a:cs typeface="Times New Roman" pitchFamily="18" charset="0"/>
              </a:rPr>
              <a:t>και </a:t>
            </a:r>
            <a:r>
              <a:rPr lang="el-GR" sz="2000" dirty="0" smtClean="0">
                <a:latin typeface="Times New Roman" pitchFamily="18" charset="0"/>
                <a:cs typeface="Times New Roman" pitchFamily="18" charset="0"/>
              </a:rPr>
              <a:t>κάθε κλάσμα μετράται με </a:t>
            </a:r>
            <a:r>
              <a:rPr lang="en-US" sz="2000" dirty="0" smtClean="0">
                <a:latin typeface="Times New Roman" pitchFamily="18" charset="0"/>
                <a:cs typeface="Times New Roman" pitchFamily="18" charset="0"/>
                <a:hlinkClick r:id="rId2" tooltip="Ultraviolet"/>
              </a:rPr>
              <a:t>UV</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απορρόφηση</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ή </a:t>
            </a:r>
            <a:r>
              <a:rPr lang="el-GR" sz="2000" dirty="0" smtClean="0">
                <a:latin typeface="Times New Roman" pitchFamily="18" charset="0"/>
                <a:cs typeface="Times New Roman" pitchFamily="18" charset="0"/>
              </a:rPr>
              <a:t>φθορισμό</a:t>
            </a:r>
            <a:r>
              <a:rPr lang="en-US" sz="2000" dirty="0" smtClean="0">
                <a:latin typeface="Times New Roman" pitchFamily="18" charset="0"/>
                <a:cs typeface="Times New Roman" pitchFamily="18" charset="0"/>
              </a:rPr>
              <a:t>. </a:t>
            </a:r>
            <a:endParaRPr lang="en-IN" sz="2000" dirty="0" smtClean="0">
              <a:latin typeface="Times New Roman" pitchFamily="18" charset="0"/>
              <a:cs typeface="Times New Roman" pitchFamily="18" charset="0"/>
            </a:endParaRPr>
          </a:p>
          <a:p>
            <a:pPr algn="just"/>
            <a:endParaRPr lang="en-US" sz="2000" dirty="0" smtClean="0">
              <a:solidFill>
                <a:srgbClr val="00B050"/>
              </a:solidFill>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buNone/>
            </a:pP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60000"/>
              <a:lumOff val="40000"/>
            </a:schemeClr>
          </a:solidFill>
        </p:spPr>
        <p:txBody>
          <a:bodyPr>
            <a:normAutofit fontScale="90000"/>
          </a:bodyPr>
          <a:lstStyle/>
          <a:p>
            <a:r>
              <a:rPr lang="el-GR" b="1" i="1" dirty="0" smtClean="0"/>
              <a:t>Παράγοντες που επηρεάζουν τον διαχωρισμό των συστατικών</a:t>
            </a:r>
            <a:endParaRPr lang="el-GR" dirty="0"/>
          </a:p>
        </p:txBody>
      </p:sp>
      <p:sp>
        <p:nvSpPr>
          <p:cNvPr id="3" name="2 - Θέση περιεχομένου"/>
          <p:cNvSpPr>
            <a:spLocks noGrp="1"/>
          </p:cNvSpPr>
          <p:nvPr>
            <p:ph idx="1"/>
          </p:nvPr>
        </p:nvSpPr>
        <p:spPr>
          <a:xfrm>
            <a:off x="0" y="1412776"/>
            <a:ext cx="9144000" cy="5445224"/>
          </a:xfrm>
          <a:solidFill>
            <a:schemeClr val="accent6">
              <a:lumMod val="40000"/>
              <a:lumOff val="60000"/>
            </a:schemeClr>
          </a:solidFill>
        </p:spPr>
        <p:txBody>
          <a:bodyPr/>
          <a:lstStyle/>
          <a:p>
            <a:r>
              <a:rPr lang="el-GR" i="1" dirty="0" smtClean="0"/>
              <a:t>Η ατμοσφαιρική πίεση</a:t>
            </a:r>
          </a:p>
          <a:p>
            <a:r>
              <a:rPr lang="el-GR" i="1" dirty="0" smtClean="0"/>
              <a:t>Η πολικότητα συστατικών του δείγματος /στατικής φάσης</a:t>
            </a:r>
          </a:p>
          <a:p>
            <a:r>
              <a:rPr lang="el-GR" i="1" dirty="0" smtClean="0"/>
              <a:t>Θερμοκρασία της στήλης</a:t>
            </a:r>
          </a:p>
          <a:p>
            <a:r>
              <a:rPr lang="el-GR" i="1" dirty="0" smtClean="0"/>
              <a:t>Ροή της κινητής φάσης</a:t>
            </a:r>
          </a:p>
          <a:p>
            <a:r>
              <a:rPr lang="el-GR" i="1" dirty="0" smtClean="0"/>
              <a:t>Μήκος στήλης</a:t>
            </a:r>
          </a:p>
          <a:p>
            <a:r>
              <a:rPr lang="el-GR" i="1" dirty="0" smtClean="0"/>
              <a:t>Ποσότητα δείγματος</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4">
              <a:lumMod val="60000"/>
              <a:lumOff val="40000"/>
            </a:schemeClr>
          </a:solidFill>
        </p:spPr>
        <p:txBody>
          <a:bodyPr>
            <a:normAutofit/>
          </a:bodyPr>
          <a:lstStyle/>
          <a:p>
            <a:r>
              <a:rPr lang="el-GR" dirty="0" smtClean="0"/>
              <a:t>Χρωματογραφία Στήλης</a:t>
            </a:r>
            <a:endParaRPr lang="el-GR" dirty="0"/>
          </a:p>
        </p:txBody>
      </p:sp>
      <p:sp>
        <p:nvSpPr>
          <p:cNvPr id="3" name="2 - Θέση περιεχομένου"/>
          <p:cNvSpPr>
            <a:spLocks noGrp="1"/>
          </p:cNvSpPr>
          <p:nvPr>
            <p:ph idx="1"/>
          </p:nvPr>
        </p:nvSpPr>
        <p:spPr>
          <a:xfrm>
            <a:off x="0" y="908720"/>
            <a:ext cx="9144000" cy="5949280"/>
          </a:xfrm>
          <a:solidFill>
            <a:schemeClr val="accent6">
              <a:lumMod val="40000"/>
              <a:lumOff val="60000"/>
            </a:schemeClr>
          </a:solidFill>
        </p:spPr>
        <p:txBody>
          <a:bodyPr>
            <a:normAutofit/>
          </a:bodyPr>
          <a:lstStyle/>
          <a:p>
            <a:r>
              <a:rPr lang="en-IN"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		</a:t>
            </a:r>
          </a:p>
          <a:p>
            <a:pPr algn="just">
              <a:lnSpc>
                <a:spcPct val="150000"/>
              </a:lnSpc>
            </a:pPr>
            <a:r>
              <a:rPr lang="el-GR" dirty="0" smtClean="0">
                <a:latin typeface="Times New Roman" pitchFamily="18" charset="0"/>
                <a:cs typeface="Times New Roman" pitchFamily="18" charset="0"/>
              </a:rPr>
              <a:t>Αντλία ή συμπιεσμένο αέριο         </a:t>
            </a:r>
            <a:r>
              <a:rPr lang="el-GR" sz="2800" dirty="0" smtClean="0">
                <a:latin typeface="Times New Roman" pitchFamily="18" charset="0"/>
                <a:cs typeface="Times New Roman" pitchFamily="18" charset="0"/>
              </a:rPr>
              <a:t>Αέρας, Άζωτο  Αργό</a:t>
            </a:r>
            <a:endParaRPr lang="en-US" sz="2800" dirty="0" smtClean="0">
              <a:latin typeface="Times New Roman" pitchFamily="18" charset="0"/>
              <a:cs typeface="Times New Roman" pitchFamily="18" charset="0"/>
            </a:endParaRPr>
          </a:p>
          <a:p>
            <a:pPr algn="just">
              <a:lnSpc>
                <a:spcPct val="150000"/>
              </a:lnSpc>
              <a:buNone/>
            </a:pPr>
            <a:r>
              <a:rPr lang="el-GR" sz="3600" dirty="0" smtClean="0">
                <a:latin typeface="Times New Roman" pitchFamily="18" charset="0"/>
                <a:cs typeface="Times New Roman" pitchFamily="18" charset="0"/>
              </a:rPr>
              <a:t>Η ταχύτερη ροή  </a:t>
            </a:r>
          </a:p>
          <a:p>
            <a:pPr algn="just">
              <a:lnSpc>
                <a:spcPct val="150000"/>
              </a:lnSpc>
              <a:buNone/>
            </a:pPr>
            <a:r>
              <a:rPr lang="el-GR" sz="2800" dirty="0" smtClean="0">
                <a:latin typeface="Times New Roman" pitchFamily="18" charset="0"/>
                <a:cs typeface="Times New Roman" pitchFamily="18" charset="0"/>
              </a:rPr>
              <a:t>ελαχιστοποιεί  τον χρόνο  </a:t>
            </a:r>
          </a:p>
          <a:p>
            <a:pPr algn="just">
              <a:lnSpc>
                <a:spcPct val="150000"/>
              </a:lnSpc>
              <a:buNone/>
            </a:pPr>
            <a:r>
              <a:rPr lang="el-GR" sz="2800" dirty="0" smtClean="0">
                <a:latin typeface="Times New Roman" pitchFamily="18" charset="0"/>
                <a:cs typeface="Times New Roman" pitchFamily="18" charset="0"/>
              </a:rPr>
              <a:t>ελαχιστοποιεί την διάχυση </a:t>
            </a:r>
          </a:p>
          <a:p>
            <a:pPr algn="just">
              <a:lnSpc>
                <a:spcPct val="150000"/>
              </a:lnSpc>
              <a:buNone/>
            </a:pPr>
            <a:r>
              <a:rPr lang="el-GR" sz="2800" dirty="0" smtClean="0">
                <a:latin typeface="Times New Roman" pitchFamily="18" charset="0"/>
                <a:cs typeface="Times New Roman" pitchFamily="18" charset="0"/>
              </a:rPr>
              <a:t>καλύτερος διαχωρισμός</a:t>
            </a:r>
            <a:endParaRPr lang="en-US" sz="28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268760"/>
          </a:xfrm>
          <a:solidFill>
            <a:schemeClr val="accent4">
              <a:lumMod val="60000"/>
              <a:lumOff val="40000"/>
            </a:schemeClr>
          </a:solidFill>
        </p:spPr>
        <p:txBody>
          <a:bodyPr>
            <a:normAutofit fontScale="90000"/>
          </a:bodyPr>
          <a:lstStyle/>
          <a:p>
            <a:r>
              <a:rPr lang="el-GR" sz="3600" dirty="0" smtClean="0"/>
              <a:t>Χρωματογραφία Στήλης </a:t>
            </a:r>
            <a:br>
              <a:rPr lang="el-GR" sz="3600" dirty="0" smtClean="0"/>
            </a:br>
            <a:r>
              <a:rPr lang="el-GR" sz="2200" dirty="0" smtClean="0"/>
              <a:t>Η στατική φάση βρίσκεται μέσα σε μια </a:t>
            </a:r>
            <a:r>
              <a:rPr lang="el-GR" sz="2200" b="1" dirty="0" smtClean="0"/>
              <a:t>στήλη</a:t>
            </a:r>
            <a:r>
              <a:rPr lang="el-GR" sz="2200" dirty="0" smtClean="0"/>
              <a:t>, ενώ η κινητή φάση περνά διαμέσου της στήλης είτε λόγω βαρύτητας ή με τη χρήση περισταλτικής αντλία </a:t>
            </a:r>
            <a:endParaRPr lang="en-GB" sz="2200" dirty="0"/>
          </a:p>
        </p:txBody>
      </p:sp>
      <p:sp>
        <p:nvSpPr>
          <p:cNvPr id="34819" name="Rectangle 3"/>
          <p:cNvSpPr>
            <a:spLocks noGrp="1" noChangeArrowheads="1"/>
          </p:cNvSpPr>
          <p:nvPr>
            <p:ph idx="1"/>
          </p:nvPr>
        </p:nvSpPr>
        <p:spPr>
          <a:xfrm>
            <a:off x="395288" y="1557338"/>
            <a:ext cx="8229600" cy="4525962"/>
          </a:xfrm>
        </p:spPr>
        <p:txBody>
          <a:bodyPr/>
          <a:lstStyle/>
          <a:p>
            <a:endParaRPr lang="el-GR"/>
          </a:p>
        </p:txBody>
      </p:sp>
      <p:pic>
        <p:nvPicPr>
          <p:cNvPr id="34820" name="Picture 4" descr="File:Chromatography column.PNG">
            <a:hlinkClick r:id="rId2"/>
          </p:cNvPr>
          <p:cNvPicPr>
            <a:picLocks noChangeAspect="1" noChangeArrowheads="1"/>
          </p:cNvPicPr>
          <p:nvPr/>
        </p:nvPicPr>
        <p:blipFill>
          <a:blip r:embed="rId3" cstate="print"/>
          <a:srcRect/>
          <a:stretch>
            <a:fillRect/>
          </a:stretch>
        </p:blipFill>
        <p:spPr bwMode="auto">
          <a:xfrm>
            <a:off x="2627313" y="1484313"/>
            <a:ext cx="3952875" cy="4619625"/>
          </a:xfrm>
          <a:prstGeom prst="rect">
            <a:avLst/>
          </a:prstGeom>
          <a:noFill/>
        </p:spPr>
      </p:pic>
      <p:pic>
        <p:nvPicPr>
          <p:cNvPr id="34821" name="Picture 5" descr="2-a46a0e2cad"/>
          <p:cNvPicPr>
            <a:picLocks noChangeAspect="1" noChangeArrowheads="1"/>
          </p:cNvPicPr>
          <p:nvPr/>
        </p:nvPicPr>
        <p:blipFill>
          <a:blip r:embed="rId4" cstate="print"/>
          <a:srcRect/>
          <a:stretch>
            <a:fillRect/>
          </a:stretch>
        </p:blipFill>
        <p:spPr bwMode="auto">
          <a:xfrm>
            <a:off x="0" y="1268760"/>
            <a:ext cx="9144000" cy="55892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4">
              <a:lumMod val="60000"/>
              <a:lumOff val="40000"/>
            </a:schemeClr>
          </a:solidFill>
        </p:spPr>
        <p:txBody>
          <a:bodyPr/>
          <a:lstStyle/>
          <a:p>
            <a:r>
              <a:rPr lang="el-GR" dirty="0" smtClean="0"/>
              <a:t>ΥΓΡΗ ΧΡΩΜΑΤΟΓΡΑΦΙΑ ΣΤΗΛΗΣ</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solidFill>
            <a:schemeClr val="accent6">
              <a:lumMod val="40000"/>
              <a:lumOff val="60000"/>
            </a:schemeClr>
          </a:solid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1"/>
          </p:nvPr>
        </p:nvSpPr>
        <p:spPr>
          <a:noFill/>
        </p:spPr>
        <p:txBody>
          <a:bodyPr/>
          <a:lstStyle/>
          <a:p>
            <a:fld id="{EBB72155-1294-41D4-82E9-AC66151EB8F0}" type="slidenum">
              <a:rPr lang="en-US" altLang="ja-JP" smtClean="0">
                <a:latin typeface="Arial" charset="0"/>
                <a:ea typeface="MS Mincho" pitchFamily="49" charset="-128"/>
              </a:rPr>
              <a:pPr/>
              <a:t>2</a:t>
            </a:fld>
            <a:endParaRPr lang="en-US" altLang="ja-JP" smtClean="0">
              <a:latin typeface="Arial" charset="0"/>
              <a:ea typeface="MS Mincho" pitchFamily="49" charset="-128"/>
            </a:endParaRPr>
          </a:p>
        </p:txBody>
      </p:sp>
      <p:sp>
        <p:nvSpPr>
          <p:cNvPr id="326694" name="Rectangle 38"/>
          <p:cNvSpPr>
            <a:spLocks noGrp="1" noChangeArrowheads="1"/>
          </p:cNvSpPr>
          <p:nvPr>
            <p:ph type="title"/>
          </p:nvPr>
        </p:nvSpPr>
        <p:spPr>
          <a:xfrm>
            <a:off x="0" y="0"/>
            <a:ext cx="9144000" cy="1417638"/>
          </a:xfrm>
          <a:solidFill>
            <a:schemeClr val="accent4">
              <a:lumMod val="60000"/>
              <a:lumOff val="40000"/>
            </a:schemeClr>
          </a:solidFill>
        </p:spPr>
        <p:txBody>
          <a:bodyPr>
            <a:normAutofit/>
          </a:bodyPr>
          <a:lstStyle/>
          <a:p>
            <a:pPr eaLnBrk="1">
              <a:defRPr/>
            </a:pPr>
            <a:r>
              <a:rPr lang="el-GR" altLang="ja-JP" sz="3200" dirty="0" smtClean="0">
                <a:latin typeface="Book Antiqua" pitchFamily="18" charset="0"/>
              </a:rPr>
              <a:t>Η ΑΝΑΚΑΛΥΨΗ ΤΗΣ ΧΡΩΜΑΤΟΓΡΑΦΙΑΣ ΑΠΟ ΤΟΝ </a:t>
            </a:r>
            <a:r>
              <a:rPr lang="en-US" altLang="ja-JP" sz="3200" dirty="0" smtClean="0">
                <a:latin typeface="Book Antiqua" pitchFamily="18" charset="0"/>
              </a:rPr>
              <a:t>M. </a:t>
            </a:r>
            <a:r>
              <a:rPr lang="en-US" altLang="ja-JP" sz="3200" dirty="0" err="1" smtClean="0">
                <a:latin typeface="Book Antiqua" pitchFamily="18" charset="0"/>
              </a:rPr>
              <a:t>Tswett</a:t>
            </a:r>
            <a:r>
              <a:rPr lang="el-GR" altLang="ja-JP" sz="3200" dirty="0" smtClean="0">
                <a:latin typeface="Book Antiqua" pitchFamily="18" charset="0"/>
              </a:rPr>
              <a:t> 1906</a:t>
            </a:r>
            <a:endParaRPr lang="en-US" altLang="ja-JP" sz="3200" dirty="0" smtClean="0">
              <a:latin typeface="Book Antiqua" pitchFamily="18" charset="0"/>
            </a:endParaRPr>
          </a:p>
        </p:txBody>
      </p:sp>
      <p:sp>
        <p:nvSpPr>
          <p:cNvPr id="111620" name="Rectangle 3"/>
          <p:cNvSpPr>
            <a:spLocks noChangeArrowheads="1"/>
          </p:cNvSpPr>
          <p:nvPr/>
        </p:nvSpPr>
        <p:spPr bwMode="auto">
          <a:xfrm>
            <a:off x="1301750" y="2978150"/>
            <a:ext cx="673100" cy="27305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21" name="Rectangle 4"/>
          <p:cNvSpPr>
            <a:spLocks noChangeArrowheads="1"/>
          </p:cNvSpPr>
          <p:nvPr/>
        </p:nvSpPr>
        <p:spPr bwMode="auto">
          <a:xfrm>
            <a:off x="1301750" y="3587750"/>
            <a:ext cx="673100" cy="2120900"/>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111622" name="Rectangle 5"/>
          <p:cNvSpPr>
            <a:spLocks noChangeArrowheads="1"/>
          </p:cNvSpPr>
          <p:nvPr/>
        </p:nvSpPr>
        <p:spPr bwMode="auto">
          <a:xfrm>
            <a:off x="1301750" y="3435350"/>
            <a:ext cx="673100" cy="139700"/>
          </a:xfrm>
          <a:prstGeom prst="rect">
            <a:avLst/>
          </a:prstGeom>
          <a:solidFill>
            <a:srgbClr val="005400"/>
          </a:solidFill>
          <a:ln w="12700">
            <a:solidFill>
              <a:schemeClr val="tx1"/>
            </a:solidFill>
            <a:miter lim="800000"/>
            <a:headEnd/>
            <a:tailEnd/>
          </a:ln>
        </p:spPr>
        <p:txBody>
          <a:bodyPr wrap="none" anchor="ctr"/>
          <a:lstStyle/>
          <a:p>
            <a:endParaRPr lang="en-US"/>
          </a:p>
        </p:txBody>
      </p:sp>
      <p:sp>
        <p:nvSpPr>
          <p:cNvPr id="111623" name="Rectangle 6"/>
          <p:cNvSpPr>
            <a:spLocks noChangeArrowheads="1"/>
          </p:cNvSpPr>
          <p:nvPr/>
        </p:nvSpPr>
        <p:spPr bwMode="auto">
          <a:xfrm rot="-2160000">
            <a:off x="2227263" y="2060575"/>
            <a:ext cx="711200" cy="939800"/>
          </a:xfrm>
          <a:prstGeom prst="rect">
            <a:avLst/>
          </a:prstGeom>
          <a:solidFill>
            <a:srgbClr val="FAFD00"/>
          </a:solidFill>
          <a:ln w="50800">
            <a:solidFill>
              <a:schemeClr val="tx1"/>
            </a:solidFill>
            <a:miter lim="800000"/>
            <a:headEnd/>
            <a:tailEnd/>
          </a:ln>
        </p:spPr>
        <p:txBody>
          <a:bodyPr wrap="none" anchor="ctr"/>
          <a:lstStyle/>
          <a:p>
            <a:endParaRPr lang="en-US"/>
          </a:p>
        </p:txBody>
      </p:sp>
      <p:sp>
        <p:nvSpPr>
          <p:cNvPr id="111624" name="AutoShape 7"/>
          <p:cNvSpPr>
            <a:spLocks noChangeArrowheads="1"/>
          </p:cNvSpPr>
          <p:nvPr/>
        </p:nvSpPr>
        <p:spPr bwMode="auto">
          <a:xfrm rot="8700000">
            <a:off x="2125663" y="2093913"/>
            <a:ext cx="676275" cy="485775"/>
          </a:xfrm>
          <a:prstGeom prst="rtTriangle">
            <a:avLst/>
          </a:prstGeom>
          <a:solidFill>
            <a:schemeClr val="bg1"/>
          </a:solidFill>
          <a:ln w="50800">
            <a:solidFill>
              <a:schemeClr val="tx1"/>
            </a:solidFill>
            <a:miter lim="800000"/>
            <a:headEnd/>
            <a:tailEnd/>
          </a:ln>
        </p:spPr>
        <p:txBody>
          <a:bodyPr wrap="none" anchor="ctr"/>
          <a:lstStyle/>
          <a:p>
            <a:endParaRPr lang="en-US"/>
          </a:p>
        </p:txBody>
      </p:sp>
      <p:sp>
        <p:nvSpPr>
          <p:cNvPr id="111625" name="Arc 8"/>
          <p:cNvSpPr>
            <a:spLocks/>
          </p:cNvSpPr>
          <p:nvPr/>
        </p:nvSpPr>
        <p:spPr bwMode="auto">
          <a:xfrm>
            <a:off x="1601788" y="2439988"/>
            <a:ext cx="228600" cy="457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127000" cap="rnd">
            <a:solidFill>
              <a:srgbClr val="FAFD00"/>
            </a:solidFill>
            <a:round/>
            <a:headEnd type="none" w="sm" len="sm"/>
            <a:tailEnd type="none" w="sm" len="sm"/>
          </a:ln>
        </p:spPr>
        <p:txBody>
          <a:bodyPr wrap="none" anchor="ctr"/>
          <a:lstStyle/>
          <a:p>
            <a:endParaRPr lang="en-US"/>
          </a:p>
        </p:txBody>
      </p:sp>
      <p:sp>
        <p:nvSpPr>
          <p:cNvPr id="111626" name="Rectangle 9"/>
          <p:cNvSpPr>
            <a:spLocks noChangeArrowheads="1"/>
          </p:cNvSpPr>
          <p:nvPr/>
        </p:nvSpPr>
        <p:spPr bwMode="auto">
          <a:xfrm>
            <a:off x="1301750" y="2978150"/>
            <a:ext cx="673100" cy="444500"/>
          </a:xfrm>
          <a:prstGeom prst="rect">
            <a:avLst/>
          </a:prstGeom>
          <a:solidFill>
            <a:srgbClr val="FAFD00"/>
          </a:solidFill>
          <a:ln w="12700">
            <a:solidFill>
              <a:schemeClr val="tx1"/>
            </a:solidFill>
            <a:miter lim="800000"/>
            <a:headEnd/>
            <a:tailEnd/>
          </a:ln>
        </p:spPr>
        <p:txBody>
          <a:bodyPr wrap="none" anchor="ctr"/>
          <a:lstStyle/>
          <a:p>
            <a:endParaRPr lang="en-US"/>
          </a:p>
        </p:txBody>
      </p:sp>
      <p:sp>
        <p:nvSpPr>
          <p:cNvPr id="111627" name="Rectangle 10"/>
          <p:cNvSpPr>
            <a:spLocks noChangeArrowheads="1"/>
          </p:cNvSpPr>
          <p:nvPr/>
        </p:nvSpPr>
        <p:spPr bwMode="auto">
          <a:xfrm>
            <a:off x="1530350" y="5721350"/>
            <a:ext cx="215900" cy="596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28" name="Rectangle 11"/>
          <p:cNvSpPr>
            <a:spLocks noChangeArrowheads="1"/>
          </p:cNvSpPr>
          <p:nvPr/>
        </p:nvSpPr>
        <p:spPr bwMode="auto">
          <a:xfrm>
            <a:off x="1301750" y="5949950"/>
            <a:ext cx="977900" cy="1397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29" name="Rectangle 12"/>
          <p:cNvSpPr>
            <a:spLocks noChangeArrowheads="1"/>
          </p:cNvSpPr>
          <p:nvPr/>
        </p:nvSpPr>
        <p:spPr bwMode="auto">
          <a:xfrm>
            <a:off x="2292350" y="5721350"/>
            <a:ext cx="139700" cy="596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30" name="Oval 13"/>
          <p:cNvSpPr>
            <a:spLocks noChangeArrowheads="1"/>
          </p:cNvSpPr>
          <p:nvPr/>
        </p:nvSpPr>
        <p:spPr bwMode="auto">
          <a:xfrm>
            <a:off x="1530350" y="6330950"/>
            <a:ext cx="139700" cy="139700"/>
          </a:xfrm>
          <a:prstGeom prst="ellipse">
            <a:avLst/>
          </a:prstGeom>
          <a:solidFill>
            <a:srgbClr val="FAFD00"/>
          </a:solidFill>
          <a:ln w="12700">
            <a:solidFill>
              <a:schemeClr val="tx1"/>
            </a:solidFill>
            <a:round/>
            <a:headEnd/>
            <a:tailEnd/>
          </a:ln>
        </p:spPr>
        <p:txBody>
          <a:bodyPr wrap="none" anchor="ctr"/>
          <a:lstStyle/>
          <a:p>
            <a:endParaRPr lang="en-US"/>
          </a:p>
        </p:txBody>
      </p:sp>
      <p:sp>
        <p:nvSpPr>
          <p:cNvPr id="111631" name="Oval 14"/>
          <p:cNvSpPr>
            <a:spLocks noChangeArrowheads="1"/>
          </p:cNvSpPr>
          <p:nvPr/>
        </p:nvSpPr>
        <p:spPr bwMode="auto">
          <a:xfrm>
            <a:off x="1530350" y="6559550"/>
            <a:ext cx="139700" cy="139700"/>
          </a:xfrm>
          <a:prstGeom prst="ellipse">
            <a:avLst/>
          </a:prstGeom>
          <a:solidFill>
            <a:srgbClr val="FAFD00"/>
          </a:solidFill>
          <a:ln w="12700">
            <a:solidFill>
              <a:schemeClr val="tx1"/>
            </a:solidFill>
            <a:round/>
            <a:headEnd/>
            <a:tailEnd/>
          </a:ln>
        </p:spPr>
        <p:txBody>
          <a:bodyPr wrap="none" anchor="ctr"/>
          <a:lstStyle/>
          <a:p>
            <a:endParaRPr lang="en-US"/>
          </a:p>
        </p:txBody>
      </p:sp>
      <p:sp>
        <p:nvSpPr>
          <p:cNvPr id="111632" name="Rectangle 15"/>
          <p:cNvSpPr>
            <a:spLocks noChangeArrowheads="1"/>
          </p:cNvSpPr>
          <p:nvPr/>
        </p:nvSpPr>
        <p:spPr bwMode="auto">
          <a:xfrm>
            <a:off x="5416550" y="3435350"/>
            <a:ext cx="673100" cy="2273300"/>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111633" name="Rectangle 16"/>
          <p:cNvSpPr>
            <a:spLocks noChangeArrowheads="1"/>
          </p:cNvSpPr>
          <p:nvPr/>
        </p:nvSpPr>
        <p:spPr bwMode="auto">
          <a:xfrm>
            <a:off x="5416550" y="2978150"/>
            <a:ext cx="673100" cy="444500"/>
          </a:xfrm>
          <a:prstGeom prst="rect">
            <a:avLst/>
          </a:prstGeom>
          <a:solidFill>
            <a:srgbClr val="FAFD00"/>
          </a:solidFill>
          <a:ln w="12700">
            <a:solidFill>
              <a:schemeClr val="tx1"/>
            </a:solidFill>
            <a:miter lim="800000"/>
            <a:headEnd/>
            <a:tailEnd/>
          </a:ln>
        </p:spPr>
        <p:txBody>
          <a:bodyPr wrap="none" anchor="ctr"/>
          <a:lstStyle/>
          <a:p>
            <a:endParaRPr lang="en-US"/>
          </a:p>
        </p:txBody>
      </p:sp>
      <p:sp>
        <p:nvSpPr>
          <p:cNvPr id="111634" name="Rectangle 17"/>
          <p:cNvSpPr>
            <a:spLocks noChangeArrowheads="1"/>
          </p:cNvSpPr>
          <p:nvPr/>
        </p:nvSpPr>
        <p:spPr bwMode="auto">
          <a:xfrm>
            <a:off x="5645150" y="5721350"/>
            <a:ext cx="215900" cy="596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35" name="Rectangle 18"/>
          <p:cNvSpPr>
            <a:spLocks noChangeArrowheads="1"/>
          </p:cNvSpPr>
          <p:nvPr/>
        </p:nvSpPr>
        <p:spPr bwMode="auto">
          <a:xfrm>
            <a:off x="5340350" y="5949950"/>
            <a:ext cx="977900" cy="1397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36" name="Rectangle 19"/>
          <p:cNvSpPr>
            <a:spLocks noChangeArrowheads="1"/>
          </p:cNvSpPr>
          <p:nvPr/>
        </p:nvSpPr>
        <p:spPr bwMode="auto">
          <a:xfrm>
            <a:off x="6330950" y="5721350"/>
            <a:ext cx="139700" cy="596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1637" name="Oval 20"/>
          <p:cNvSpPr>
            <a:spLocks noChangeArrowheads="1"/>
          </p:cNvSpPr>
          <p:nvPr/>
        </p:nvSpPr>
        <p:spPr bwMode="auto">
          <a:xfrm>
            <a:off x="5645150" y="6559550"/>
            <a:ext cx="139700" cy="139700"/>
          </a:xfrm>
          <a:prstGeom prst="ellipse">
            <a:avLst/>
          </a:prstGeom>
          <a:solidFill>
            <a:srgbClr val="FAFD00"/>
          </a:solidFill>
          <a:ln w="12700">
            <a:solidFill>
              <a:schemeClr val="tx1"/>
            </a:solidFill>
            <a:round/>
            <a:headEnd/>
            <a:tailEnd/>
          </a:ln>
        </p:spPr>
        <p:txBody>
          <a:bodyPr wrap="none" anchor="ctr"/>
          <a:lstStyle/>
          <a:p>
            <a:endParaRPr lang="en-US"/>
          </a:p>
        </p:txBody>
      </p:sp>
      <p:sp>
        <p:nvSpPr>
          <p:cNvPr id="111638" name="Oval 21"/>
          <p:cNvSpPr>
            <a:spLocks noChangeArrowheads="1"/>
          </p:cNvSpPr>
          <p:nvPr/>
        </p:nvSpPr>
        <p:spPr bwMode="auto">
          <a:xfrm>
            <a:off x="5645150" y="6330950"/>
            <a:ext cx="139700" cy="139700"/>
          </a:xfrm>
          <a:prstGeom prst="ellipse">
            <a:avLst/>
          </a:prstGeom>
          <a:solidFill>
            <a:srgbClr val="FAFD00"/>
          </a:solidFill>
          <a:ln w="12700">
            <a:solidFill>
              <a:schemeClr val="tx1"/>
            </a:solidFill>
            <a:round/>
            <a:headEnd/>
            <a:tailEnd/>
          </a:ln>
        </p:spPr>
        <p:txBody>
          <a:bodyPr wrap="none" anchor="ctr"/>
          <a:lstStyle/>
          <a:p>
            <a:endParaRPr lang="en-US"/>
          </a:p>
        </p:txBody>
      </p:sp>
      <p:sp>
        <p:nvSpPr>
          <p:cNvPr id="111639" name="Rectangle 22"/>
          <p:cNvSpPr>
            <a:spLocks noChangeArrowheads="1"/>
          </p:cNvSpPr>
          <p:nvPr/>
        </p:nvSpPr>
        <p:spPr bwMode="auto">
          <a:xfrm>
            <a:off x="5416550" y="3968750"/>
            <a:ext cx="673100" cy="139700"/>
          </a:xfrm>
          <a:prstGeom prst="rect">
            <a:avLst/>
          </a:prstGeom>
          <a:solidFill>
            <a:srgbClr val="7FFF00"/>
          </a:solidFill>
          <a:ln w="12700">
            <a:solidFill>
              <a:schemeClr val="tx1"/>
            </a:solidFill>
            <a:miter lim="800000"/>
            <a:headEnd/>
            <a:tailEnd/>
          </a:ln>
        </p:spPr>
        <p:txBody>
          <a:bodyPr wrap="none" anchor="ctr"/>
          <a:lstStyle/>
          <a:p>
            <a:endParaRPr lang="en-US"/>
          </a:p>
        </p:txBody>
      </p:sp>
      <p:sp>
        <p:nvSpPr>
          <p:cNvPr id="111640" name="Rectangle 23"/>
          <p:cNvSpPr>
            <a:spLocks noChangeArrowheads="1"/>
          </p:cNvSpPr>
          <p:nvPr/>
        </p:nvSpPr>
        <p:spPr bwMode="auto">
          <a:xfrm>
            <a:off x="5416550" y="4502150"/>
            <a:ext cx="673100" cy="139700"/>
          </a:xfrm>
          <a:prstGeom prst="rect">
            <a:avLst/>
          </a:prstGeom>
          <a:solidFill>
            <a:srgbClr val="FC0128"/>
          </a:solidFill>
          <a:ln w="12700">
            <a:solidFill>
              <a:schemeClr val="tx1"/>
            </a:solidFill>
            <a:miter lim="800000"/>
            <a:headEnd/>
            <a:tailEnd/>
          </a:ln>
        </p:spPr>
        <p:txBody>
          <a:bodyPr wrap="none" anchor="ctr"/>
          <a:lstStyle/>
          <a:p>
            <a:endParaRPr lang="en-US"/>
          </a:p>
        </p:txBody>
      </p:sp>
      <p:sp>
        <p:nvSpPr>
          <p:cNvPr id="111641" name="Rectangle 24" descr="50%"/>
          <p:cNvSpPr>
            <a:spLocks noChangeArrowheads="1"/>
          </p:cNvSpPr>
          <p:nvPr/>
        </p:nvSpPr>
        <p:spPr bwMode="auto">
          <a:xfrm>
            <a:off x="5416550" y="4883150"/>
            <a:ext cx="673100" cy="139700"/>
          </a:xfrm>
          <a:prstGeom prst="rect">
            <a:avLst/>
          </a:prstGeom>
          <a:pattFill prst="pct50">
            <a:fgClr>
              <a:schemeClr val="tx1"/>
            </a:fgClr>
            <a:bgClr>
              <a:srgbClr val="FFFFFF"/>
            </a:bgClr>
          </a:pattFill>
          <a:ln w="12700">
            <a:solidFill>
              <a:schemeClr val="tx1"/>
            </a:solidFill>
            <a:miter lim="800000"/>
            <a:headEnd/>
            <a:tailEnd/>
          </a:ln>
        </p:spPr>
        <p:txBody>
          <a:bodyPr wrap="none" anchor="ctr"/>
          <a:lstStyle/>
          <a:p>
            <a:endParaRPr lang="en-US"/>
          </a:p>
        </p:txBody>
      </p:sp>
      <p:sp>
        <p:nvSpPr>
          <p:cNvPr id="111642" name="Rectangle 25"/>
          <p:cNvSpPr>
            <a:spLocks noChangeArrowheads="1"/>
          </p:cNvSpPr>
          <p:nvPr/>
        </p:nvSpPr>
        <p:spPr bwMode="auto">
          <a:xfrm>
            <a:off x="3336925" y="1889125"/>
            <a:ext cx="730250" cy="366713"/>
          </a:xfrm>
          <a:prstGeom prst="rect">
            <a:avLst/>
          </a:prstGeom>
          <a:noFill/>
          <a:ln w="9525">
            <a:noFill/>
            <a:miter lim="800000"/>
            <a:headEnd/>
            <a:tailEnd/>
          </a:ln>
        </p:spPr>
        <p:txBody>
          <a:bodyPr wrap="none" lIns="92075" tIns="46038" rIns="92075" bIns="46038">
            <a:spAutoFit/>
          </a:bodyPr>
          <a:lstStyle/>
          <a:p>
            <a:r>
              <a:rPr kumimoji="1" lang="en-US" altLang="ja-JP"/>
              <a:t>Ether</a:t>
            </a:r>
          </a:p>
        </p:txBody>
      </p:sp>
      <p:sp>
        <p:nvSpPr>
          <p:cNvPr id="111643" name="Rectangle 26"/>
          <p:cNvSpPr>
            <a:spLocks noChangeArrowheads="1"/>
          </p:cNvSpPr>
          <p:nvPr/>
        </p:nvSpPr>
        <p:spPr bwMode="auto">
          <a:xfrm>
            <a:off x="2498725" y="4022725"/>
            <a:ext cx="903288" cy="366713"/>
          </a:xfrm>
          <a:prstGeom prst="rect">
            <a:avLst/>
          </a:prstGeom>
          <a:noFill/>
          <a:ln w="9525">
            <a:noFill/>
            <a:miter lim="800000"/>
            <a:headEnd/>
            <a:tailEnd/>
          </a:ln>
        </p:spPr>
        <p:txBody>
          <a:bodyPr wrap="none" lIns="92075" tIns="46038" rIns="92075" bIns="46038">
            <a:spAutoFit/>
          </a:bodyPr>
          <a:lstStyle/>
          <a:p>
            <a:r>
              <a:rPr kumimoji="1" lang="en-US" altLang="ja-JP"/>
              <a:t>CaCO</a:t>
            </a:r>
            <a:r>
              <a:rPr kumimoji="1" lang="en-US" altLang="ja-JP" baseline="-25000"/>
              <a:t>3</a:t>
            </a:r>
          </a:p>
        </p:txBody>
      </p:sp>
      <p:sp>
        <p:nvSpPr>
          <p:cNvPr id="111644" name="Rectangle 27"/>
          <p:cNvSpPr>
            <a:spLocks noChangeArrowheads="1"/>
          </p:cNvSpPr>
          <p:nvPr/>
        </p:nvSpPr>
        <p:spPr bwMode="auto">
          <a:xfrm>
            <a:off x="2803525" y="3290888"/>
            <a:ext cx="1327150" cy="366712"/>
          </a:xfrm>
          <a:prstGeom prst="rect">
            <a:avLst/>
          </a:prstGeom>
          <a:noFill/>
          <a:ln w="9525">
            <a:noFill/>
            <a:miter lim="800000"/>
            <a:headEnd/>
            <a:tailEnd/>
          </a:ln>
        </p:spPr>
        <p:txBody>
          <a:bodyPr wrap="none" lIns="92075" tIns="46038" rIns="92075" bIns="46038">
            <a:spAutoFit/>
          </a:bodyPr>
          <a:lstStyle/>
          <a:p>
            <a:r>
              <a:rPr kumimoji="1" lang="en-US" altLang="ja-JP"/>
              <a:t>Chlorophyll</a:t>
            </a:r>
          </a:p>
        </p:txBody>
      </p:sp>
      <p:sp>
        <p:nvSpPr>
          <p:cNvPr id="111645" name="Line 28"/>
          <p:cNvSpPr>
            <a:spLocks noChangeShapeType="1"/>
          </p:cNvSpPr>
          <p:nvPr/>
        </p:nvSpPr>
        <p:spPr bwMode="auto">
          <a:xfrm flipH="1">
            <a:off x="1524000" y="4267200"/>
            <a:ext cx="990600" cy="76200"/>
          </a:xfrm>
          <a:prstGeom prst="line">
            <a:avLst/>
          </a:prstGeom>
          <a:noFill/>
          <a:ln w="19050">
            <a:solidFill>
              <a:schemeClr val="tx1"/>
            </a:solidFill>
            <a:round/>
            <a:headEnd type="none" w="sm" len="sm"/>
            <a:tailEnd type="stealth" w="med" len="lg"/>
          </a:ln>
        </p:spPr>
        <p:txBody>
          <a:bodyPr wrap="none" anchor="ctr"/>
          <a:lstStyle/>
          <a:p>
            <a:endParaRPr lang="el-GR"/>
          </a:p>
        </p:txBody>
      </p:sp>
      <p:sp>
        <p:nvSpPr>
          <p:cNvPr id="111646" name="Line 29"/>
          <p:cNvSpPr>
            <a:spLocks noChangeShapeType="1"/>
          </p:cNvSpPr>
          <p:nvPr/>
        </p:nvSpPr>
        <p:spPr bwMode="auto">
          <a:xfrm flipH="1" flipV="1">
            <a:off x="1905000" y="3505200"/>
            <a:ext cx="838200" cy="76200"/>
          </a:xfrm>
          <a:prstGeom prst="line">
            <a:avLst/>
          </a:prstGeom>
          <a:noFill/>
          <a:ln w="19050">
            <a:solidFill>
              <a:schemeClr val="tx1"/>
            </a:solidFill>
            <a:round/>
            <a:headEnd type="none" w="sm" len="sm"/>
            <a:tailEnd type="stealth" w="med" len="lg"/>
          </a:ln>
        </p:spPr>
        <p:txBody>
          <a:bodyPr wrap="none" anchor="ctr"/>
          <a:lstStyle/>
          <a:p>
            <a:endParaRPr lang="el-GR"/>
          </a:p>
        </p:txBody>
      </p:sp>
      <p:sp>
        <p:nvSpPr>
          <p:cNvPr id="111647" name="Line 30"/>
          <p:cNvSpPr>
            <a:spLocks noChangeShapeType="1"/>
          </p:cNvSpPr>
          <p:nvPr/>
        </p:nvSpPr>
        <p:spPr bwMode="auto">
          <a:xfrm flipH="1">
            <a:off x="2590800" y="2209800"/>
            <a:ext cx="762000" cy="533400"/>
          </a:xfrm>
          <a:prstGeom prst="line">
            <a:avLst/>
          </a:prstGeom>
          <a:noFill/>
          <a:ln w="19050">
            <a:solidFill>
              <a:schemeClr val="tx1"/>
            </a:solidFill>
            <a:round/>
            <a:headEnd type="none" w="sm" len="sm"/>
            <a:tailEnd type="stealth" w="med" len="lg"/>
          </a:ln>
        </p:spPr>
        <p:txBody>
          <a:bodyPr wrap="none" anchor="ctr"/>
          <a:lstStyle/>
          <a:p>
            <a:endParaRPr lang="el-GR"/>
          </a:p>
        </p:txBody>
      </p:sp>
      <p:sp>
        <p:nvSpPr>
          <p:cNvPr id="326687" name="Rectangle 31"/>
          <p:cNvSpPr>
            <a:spLocks noChangeArrowheads="1"/>
          </p:cNvSpPr>
          <p:nvPr/>
        </p:nvSpPr>
        <p:spPr bwMode="auto">
          <a:xfrm>
            <a:off x="5508625" y="1905000"/>
            <a:ext cx="3402013" cy="549275"/>
          </a:xfrm>
          <a:prstGeom prst="rect">
            <a:avLst/>
          </a:prstGeom>
          <a:noFill/>
          <a:ln w="9525">
            <a:noFill/>
            <a:miter lim="800000"/>
            <a:headEnd/>
            <a:tailEnd/>
          </a:ln>
          <a:effectLst/>
        </p:spPr>
        <p:txBody>
          <a:bodyPr lIns="92075" tIns="46038" rIns="92075" bIns="46038">
            <a:spAutoFit/>
          </a:bodyPr>
          <a:lstStyle/>
          <a:p>
            <a:pPr>
              <a:defRPr/>
            </a:pPr>
            <a:r>
              <a:rPr kumimoji="1" lang="en-US" altLang="ja-JP" sz="3000" b="1" i="1" dirty="0">
                <a:solidFill>
                  <a:schemeClr val="accent2"/>
                </a:solidFill>
                <a:effectLst>
                  <a:outerShdw blurRad="38100" dist="38100" dir="2700000" algn="tl">
                    <a:srgbClr val="000000"/>
                  </a:outerShdw>
                </a:effectLst>
                <a:latin typeface="Arial" pitchFamily="34" charset="0"/>
              </a:rPr>
              <a:t>Chromato</a:t>
            </a:r>
            <a:r>
              <a:rPr kumimoji="1" lang="en-US" altLang="ja-JP" sz="3000" b="1" dirty="0">
                <a:latin typeface="Arial" pitchFamily="34" charset="0"/>
              </a:rPr>
              <a:t>graphy</a:t>
            </a:r>
            <a:r>
              <a:rPr kumimoji="1" lang="en-US" altLang="ja-JP" sz="3000" b="1" i="1" dirty="0">
                <a:effectLst>
                  <a:outerShdw blurRad="38100" dist="38100" dir="2700000" algn="tl">
                    <a:srgbClr val="FFFFFF"/>
                  </a:outerShdw>
                </a:effectLst>
                <a:latin typeface="Arial" pitchFamily="34" charset="0"/>
              </a:rPr>
              <a:t>   </a:t>
            </a:r>
          </a:p>
        </p:txBody>
      </p:sp>
      <p:sp>
        <p:nvSpPr>
          <p:cNvPr id="111649" name="Arc 32"/>
          <p:cNvSpPr>
            <a:spLocks/>
          </p:cNvSpPr>
          <p:nvPr/>
        </p:nvSpPr>
        <p:spPr bwMode="auto">
          <a:xfrm>
            <a:off x="6172200" y="3733800"/>
            <a:ext cx="609600" cy="304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7FFF00"/>
            </a:solidFill>
            <a:round/>
            <a:headEnd type="none" w="sm" len="sm"/>
            <a:tailEnd type="stealth" w="med" len="lg"/>
          </a:ln>
        </p:spPr>
        <p:txBody>
          <a:bodyPr wrap="none" anchor="ctr"/>
          <a:lstStyle/>
          <a:p>
            <a:endParaRPr lang="en-US"/>
          </a:p>
        </p:txBody>
      </p:sp>
      <p:sp>
        <p:nvSpPr>
          <p:cNvPr id="111650" name="Arc 33"/>
          <p:cNvSpPr>
            <a:spLocks/>
          </p:cNvSpPr>
          <p:nvPr/>
        </p:nvSpPr>
        <p:spPr bwMode="auto">
          <a:xfrm>
            <a:off x="6172200" y="3733800"/>
            <a:ext cx="685800" cy="838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FC0128"/>
            </a:solidFill>
            <a:round/>
            <a:headEnd type="none" w="sm" len="sm"/>
            <a:tailEnd type="stealth" w="med" len="lg"/>
          </a:ln>
        </p:spPr>
        <p:txBody>
          <a:bodyPr wrap="none" anchor="ctr"/>
          <a:lstStyle/>
          <a:p>
            <a:endParaRPr lang="en-US"/>
          </a:p>
        </p:txBody>
      </p:sp>
      <p:sp>
        <p:nvSpPr>
          <p:cNvPr id="111651" name="Arc 34"/>
          <p:cNvSpPr>
            <a:spLocks/>
          </p:cNvSpPr>
          <p:nvPr/>
        </p:nvSpPr>
        <p:spPr bwMode="auto">
          <a:xfrm>
            <a:off x="6172200" y="3733800"/>
            <a:ext cx="762000" cy="1219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stealth" w="med" len="lg"/>
          </a:ln>
        </p:spPr>
        <p:txBody>
          <a:bodyPr wrap="none" anchor="ctr"/>
          <a:lstStyle/>
          <a:p>
            <a:endParaRPr lang="en-US"/>
          </a:p>
        </p:txBody>
      </p:sp>
      <p:sp>
        <p:nvSpPr>
          <p:cNvPr id="111652" name="AutoShape 35"/>
          <p:cNvSpPr>
            <a:spLocks noChangeArrowheads="1"/>
          </p:cNvSpPr>
          <p:nvPr/>
        </p:nvSpPr>
        <p:spPr bwMode="auto">
          <a:xfrm>
            <a:off x="6858000" y="2438400"/>
            <a:ext cx="215900" cy="673100"/>
          </a:xfrm>
          <a:prstGeom prst="downArrow">
            <a:avLst>
              <a:gd name="adj1" fmla="val 50000"/>
              <a:gd name="adj2" fmla="val 155897"/>
            </a:avLst>
          </a:prstGeom>
          <a:solidFill>
            <a:schemeClr val="accent2"/>
          </a:solidFill>
          <a:ln w="12700">
            <a:solidFill>
              <a:schemeClr val="tx1"/>
            </a:solidFill>
            <a:miter lim="800000"/>
            <a:headEnd/>
            <a:tailEnd/>
          </a:ln>
        </p:spPr>
        <p:txBody>
          <a:bodyPr vert="eaVert" wrap="none" anchor="ctr"/>
          <a:lstStyle/>
          <a:p>
            <a:endParaRPr lang="en-US"/>
          </a:p>
        </p:txBody>
      </p:sp>
      <p:sp>
        <p:nvSpPr>
          <p:cNvPr id="111653" name="AutoShape 36"/>
          <p:cNvSpPr>
            <a:spLocks noChangeArrowheads="1"/>
          </p:cNvSpPr>
          <p:nvPr/>
        </p:nvSpPr>
        <p:spPr bwMode="auto">
          <a:xfrm>
            <a:off x="3657600" y="3962400"/>
            <a:ext cx="1289050" cy="1212850"/>
          </a:xfrm>
          <a:prstGeom prst="rightArrow">
            <a:avLst>
              <a:gd name="adj1" fmla="val 50000"/>
              <a:gd name="adj2" fmla="val 53146"/>
            </a:avLst>
          </a:prstGeom>
          <a:noFill/>
          <a:ln w="38100">
            <a:solidFill>
              <a:schemeClr val="tx1"/>
            </a:solidFill>
            <a:miter lim="800000"/>
            <a:headEnd/>
            <a:tailEnd/>
          </a:ln>
        </p:spPr>
        <p:txBody>
          <a:bodyPr wrap="none" anchor="ctr"/>
          <a:lstStyle/>
          <a:p>
            <a:endParaRPr lang="en-US"/>
          </a:p>
        </p:txBody>
      </p:sp>
      <p:sp>
        <p:nvSpPr>
          <p:cNvPr id="326693" name="Rectangle 37"/>
          <p:cNvSpPr>
            <a:spLocks noChangeArrowheads="1"/>
          </p:cNvSpPr>
          <p:nvPr/>
        </p:nvSpPr>
        <p:spPr bwMode="auto">
          <a:xfrm>
            <a:off x="6300788" y="3098800"/>
            <a:ext cx="1350962" cy="566738"/>
          </a:xfrm>
          <a:prstGeom prst="rect">
            <a:avLst/>
          </a:prstGeom>
          <a:noFill/>
          <a:ln w="47625" cmpd="thinThick">
            <a:solidFill>
              <a:schemeClr val="accent2"/>
            </a:solidFill>
            <a:miter lim="800000"/>
            <a:headEnd/>
            <a:tailEnd/>
          </a:ln>
          <a:effectLst/>
        </p:spPr>
        <p:txBody>
          <a:bodyPr lIns="92075" tIns="46038" rIns="92075" bIns="46038">
            <a:spAutoFit/>
          </a:bodyPr>
          <a:lstStyle/>
          <a:p>
            <a:pPr algn="ctr">
              <a:defRPr/>
            </a:pPr>
            <a:r>
              <a:rPr kumimoji="1" lang="en-US" altLang="ja-JP" sz="2800">
                <a:solidFill>
                  <a:schemeClr val="accent2"/>
                </a:solidFill>
                <a:effectLst>
                  <a:outerShdw blurRad="38100" dist="38100" dir="2700000" algn="tl">
                    <a:srgbClr val="000000"/>
                  </a:outerShdw>
                </a:effectLst>
                <a:latin typeface="Arial" pitchFamily="34" charset="0"/>
              </a:rPr>
              <a:t>Colors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40768"/>
          </a:xfrm>
          <a:solidFill>
            <a:schemeClr val="accent4">
              <a:lumMod val="40000"/>
              <a:lumOff val="60000"/>
            </a:schemeClr>
          </a:solidFill>
        </p:spPr>
        <p:txBody>
          <a:bodyPr/>
          <a:lstStyle/>
          <a:p>
            <a:r>
              <a:rPr lang="el-GR" dirty="0" smtClean="0"/>
              <a:t>Χρόνος κατακράτησης ή </a:t>
            </a:r>
            <a:r>
              <a:rPr lang="el-GR" dirty="0" err="1" smtClean="0"/>
              <a:t>έκλουσης</a:t>
            </a:r>
            <a:r>
              <a:rPr lang="el-GR" dirty="0" smtClean="0"/>
              <a:t> </a:t>
            </a:r>
            <a:endParaRPr lang="el-GR" dirty="0"/>
          </a:p>
        </p:txBody>
      </p:sp>
      <p:pic>
        <p:nvPicPr>
          <p:cNvPr id="1026" name="Picture 2" descr="C:\Users\toshiba\Desktop\=Figure12.09.jpg"/>
          <p:cNvPicPr>
            <a:picLocks noGrp="1" noChangeAspect="1" noChangeArrowheads="1"/>
          </p:cNvPicPr>
          <p:nvPr>
            <p:ph idx="1"/>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6">
              <a:lumMod val="40000"/>
              <a:lumOff val="60000"/>
            </a:schemeClr>
          </a:solid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solidFill>
            <a:schemeClr val="accent4">
              <a:lumMod val="40000"/>
              <a:lumOff val="60000"/>
            </a:schemeClr>
          </a:solidFill>
        </p:spPr>
        <p:txBody>
          <a:bodyPr>
            <a:normAutofit/>
          </a:bodyPr>
          <a:lstStyle/>
          <a:p>
            <a:r>
              <a:rPr lang="el-GR" dirty="0" smtClean="0"/>
              <a:t> Υγρή Χρωματογραφία στήλης/</a:t>
            </a:r>
            <a:r>
              <a:rPr lang="en-US" dirty="0" smtClean="0"/>
              <a:t>HPLC</a:t>
            </a:r>
            <a:r>
              <a:rPr lang="el-GR" dirty="0" smtClean="0"/>
              <a:t> </a:t>
            </a:r>
            <a:endParaRPr lang="el-GR" dirty="0"/>
          </a:p>
        </p:txBody>
      </p:sp>
      <p:sp>
        <p:nvSpPr>
          <p:cNvPr id="3" name="2 - Θέση περιεχομένου"/>
          <p:cNvSpPr>
            <a:spLocks noGrp="1"/>
          </p:cNvSpPr>
          <p:nvPr>
            <p:ph idx="1"/>
          </p:nvPr>
        </p:nvSpPr>
        <p:spPr>
          <a:xfrm>
            <a:off x="0" y="980728"/>
            <a:ext cx="9144000" cy="5877272"/>
          </a:xfrm>
          <a:solidFill>
            <a:schemeClr val="accent6">
              <a:lumMod val="40000"/>
              <a:lumOff val="60000"/>
            </a:schemeClr>
          </a:solidFill>
        </p:spPr>
        <p:txBody>
          <a:bodyPr>
            <a:normAutofit fontScale="85000" lnSpcReduction="10000"/>
          </a:bodyPr>
          <a:lstStyle/>
          <a:p>
            <a:pPr marL="0" indent="0">
              <a:buNone/>
              <a:defRPr/>
            </a:pPr>
            <a:r>
              <a:rPr lang="el-GR" dirty="0" smtClean="0"/>
              <a:t>Στην υγρή χρωματογραφία στήλης (LC), η στατική φάση είναι στερεό</a:t>
            </a:r>
            <a:r>
              <a:rPr lang="en-US" dirty="0" smtClean="0"/>
              <a:t> </a:t>
            </a:r>
            <a:r>
              <a:rPr lang="el-GR" dirty="0" smtClean="0"/>
              <a:t>πορώδες υλικό ή υγρό καθηλωμένο σε στερεό υπόστρωμα, που βρίσκεται</a:t>
            </a:r>
            <a:r>
              <a:rPr lang="en-US" dirty="0" smtClean="0"/>
              <a:t> </a:t>
            </a:r>
            <a:r>
              <a:rPr lang="el-GR" dirty="0" smtClean="0"/>
              <a:t>συσκευασμένο σε στήλη, ενώ η κινητή φάση είναι υγρό.</a:t>
            </a:r>
            <a:r>
              <a:rPr lang="en-US" dirty="0" smtClean="0"/>
              <a:t> </a:t>
            </a:r>
            <a:r>
              <a:rPr lang="el-GR" dirty="0" smtClean="0"/>
              <a:t>Ο διαχωρισμός βασίζεται στις διαφορές που υπάρχουν σε ορισμένες ιδιότητες των</a:t>
            </a:r>
            <a:r>
              <a:rPr lang="en-US" dirty="0" smtClean="0"/>
              <a:t> </a:t>
            </a:r>
            <a:r>
              <a:rPr lang="el-GR" dirty="0" smtClean="0"/>
              <a:t>συστατικών ενός μείγματος όπως είναι το σημείο ζέσεως, η πολικότητα, τα ηλεκτρικά</a:t>
            </a:r>
            <a:r>
              <a:rPr lang="en-US" dirty="0" smtClean="0"/>
              <a:t> </a:t>
            </a:r>
            <a:r>
              <a:rPr lang="el-GR" dirty="0" smtClean="0"/>
              <a:t>φορτία, το μέγεθος των μορίων.</a:t>
            </a:r>
          </a:p>
          <a:p>
            <a:pPr marL="0" indent="0">
              <a:buNone/>
              <a:defRPr/>
            </a:pPr>
            <a:r>
              <a:rPr lang="el-GR" dirty="0" smtClean="0"/>
              <a:t>Η διαβίβαση της κινητής</a:t>
            </a:r>
            <a:r>
              <a:rPr lang="en-US" dirty="0" smtClean="0"/>
              <a:t> </a:t>
            </a:r>
            <a:r>
              <a:rPr lang="el-GR" dirty="0" smtClean="0"/>
              <a:t>φάσης επιτυγχάνεται με τη χρησιμοποίηση αντλιών χαμηλής πίεσης όταν η στατική φάση αποτελείται από μεγάλης διαμέτρου σωματίδια</a:t>
            </a:r>
            <a:r>
              <a:rPr lang="en-US" dirty="0" smtClean="0"/>
              <a:t> </a:t>
            </a:r>
            <a:r>
              <a:rPr lang="el-GR" dirty="0" smtClean="0"/>
              <a:t>με μικρή αντίσταση (</a:t>
            </a:r>
            <a:r>
              <a:rPr lang="el-GR" b="1" dirty="0" smtClean="0"/>
              <a:t>κλασσική υγρή χρωματογραφία στήλης</a:t>
            </a:r>
            <a:r>
              <a:rPr lang="el-GR" dirty="0" smtClean="0"/>
              <a:t>), είτε με</a:t>
            </a:r>
            <a:r>
              <a:rPr lang="en-US" dirty="0" smtClean="0"/>
              <a:t> </a:t>
            </a:r>
            <a:r>
              <a:rPr lang="el-GR" dirty="0" smtClean="0"/>
              <a:t>τη χρησιμοποίηση αντλιών υψηλής πίεσης όταν η στατική φάση αποτελείται από</a:t>
            </a:r>
            <a:r>
              <a:rPr lang="en-US" dirty="0" smtClean="0"/>
              <a:t> </a:t>
            </a:r>
            <a:r>
              <a:rPr lang="el-GR" dirty="0" smtClean="0"/>
              <a:t>μικρής διαμέτρου μεγάλης αντίστασης σωματίδια (</a:t>
            </a:r>
            <a:r>
              <a:rPr lang="el-GR" b="1" dirty="0" smtClean="0"/>
              <a:t>υγρή χρωματογραφία υψηλής απόδοσης</a:t>
            </a:r>
            <a:r>
              <a:rPr lang="el-GR" dirty="0" smtClean="0"/>
              <a:t>).</a:t>
            </a:r>
          </a:p>
          <a:p>
            <a:pPr algn="ct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60000"/>
              <a:lumOff val="40000"/>
            </a:schemeClr>
          </a:solidFill>
        </p:spPr>
        <p:txBody>
          <a:bodyPr>
            <a:normAutofit fontScale="90000"/>
          </a:bodyPr>
          <a:lstStyle/>
          <a:p>
            <a:r>
              <a:rPr lang="el-GR" b="1" dirty="0" smtClean="0"/>
              <a:t>Οργανολογία Υγρής Χρωματογραφίας Υψηλής Πίεσης</a:t>
            </a:r>
            <a:endParaRPr lang="el-GR" dirty="0"/>
          </a:p>
        </p:txBody>
      </p:sp>
      <p:sp>
        <p:nvSpPr>
          <p:cNvPr id="3" name="2 - Θέση περιεχομένου"/>
          <p:cNvSpPr>
            <a:spLocks noGrp="1"/>
          </p:cNvSpPr>
          <p:nvPr>
            <p:ph idx="1"/>
          </p:nvPr>
        </p:nvSpPr>
        <p:spPr>
          <a:xfrm>
            <a:off x="0" y="1412776"/>
            <a:ext cx="9144000" cy="5445224"/>
          </a:xfrm>
          <a:solidFill>
            <a:schemeClr val="accent6">
              <a:lumMod val="40000"/>
              <a:lumOff val="60000"/>
            </a:schemeClr>
          </a:solidFill>
        </p:spPr>
        <p:txBody>
          <a:bodyPr>
            <a:normAutofit/>
          </a:bodyPr>
          <a:lstStyle/>
          <a:p>
            <a:pPr>
              <a:buNone/>
            </a:pPr>
            <a:r>
              <a:rPr lang="el-GR" dirty="0" smtClean="0"/>
              <a:t/>
            </a:r>
            <a:br>
              <a:rPr lang="el-GR" dirty="0" smtClean="0"/>
            </a:br>
            <a:r>
              <a:rPr lang="el-GR" dirty="0" smtClean="0"/>
              <a:t>Ένα σύστημα HPLC περιλαμβάνει:</a:t>
            </a:r>
            <a:br>
              <a:rPr lang="el-GR" dirty="0" smtClean="0"/>
            </a:br>
            <a:endParaRPr lang="en-US" dirty="0" smtClean="0"/>
          </a:p>
          <a:p>
            <a:pPr>
              <a:buNone/>
            </a:pPr>
            <a:r>
              <a:rPr lang="en-US" dirty="0" smtClean="0"/>
              <a:t>    </a:t>
            </a:r>
            <a:r>
              <a:rPr lang="el-GR" dirty="0" smtClean="0"/>
              <a:t>-Φιάλες αποθήκευσης διαλυτών</a:t>
            </a:r>
            <a:br>
              <a:rPr lang="el-GR" dirty="0" smtClean="0"/>
            </a:br>
            <a:r>
              <a:rPr lang="el-GR" dirty="0" smtClean="0"/>
              <a:t>-Αντλία (σταθερής ροής ,σταθερής πίεσης)</a:t>
            </a:r>
            <a:br>
              <a:rPr lang="el-GR" dirty="0" smtClean="0"/>
            </a:br>
            <a:r>
              <a:rPr lang="el-GR" dirty="0" smtClean="0"/>
              <a:t>-Μονάδα εισαγωγής δείγματος (βαλβίδα εισαγωγής δείγματος, αυτόματος δειγματολήπτης)</a:t>
            </a:r>
            <a:br>
              <a:rPr lang="el-GR" dirty="0" smtClean="0"/>
            </a:br>
            <a:r>
              <a:rPr lang="el-GR" dirty="0" smtClean="0"/>
              <a:t>-</a:t>
            </a:r>
            <a:r>
              <a:rPr lang="el-GR" dirty="0" err="1" smtClean="0"/>
              <a:t>Χρωματογραφική</a:t>
            </a:r>
            <a:r>
              <a:rPr lang="el-GR" dirty="0" smtClean="0"/>
              <a:t> στήλη</a:t>
            </a:r>
            <a:br>
              <a:rPr lang="el-GR" dirty="0" smtClean="0"/>
            </a:br>
            <a:r>
              <a:rPr lang="el-GR" dirty="0" smtClean="0"/>
              <a:t>-Ανιχνευτή</a:t>
            </a:r>
            <a:br>
              <a:rPr lang="el-GR" dirty="0" smtClean="0"/>
            </a:br>
            <a:r>
              <a:rPr lang="el-GR" dirty="0" smtClean="0"/>
              <a:t>-Καταγραφικό</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4">
              <a:lumMod val="40000"/>
              <a:lumOff val="60000"/>
            </a:schemeClr>
          </a:solidFill>
        </p:spPr>
        <p:txBody>
          <a:bodyPr/>
          <a:lstStyle/>
          <a:p>
            <a:r>
              <a:rPr lang="el-GR" dirty="0" smtClean="0"/>
              <a:t>Η</a:t>
            </a:r>
            <a:r>
              <a:rPr lang="en-US" dirty="0" smtClean="0"/>
              <a:t>PLC</a:t>
            </a:r>
            <a:endParaRPr lang="el-GR" dirty="0"/>
          </a:p>
        </p:txBody>
      </p:sp>
      <p:sp>
        <p:nvSpPr>
          <p:cNvPr id="3" name="2 - Θέση περιεχομένου"/>
          <p:cNvSpPr>
            <a:spLocks noGrp="1"/>
          </p:cNvSpPr>
          <p:nvPr>
            <p:ph idx="1"/>
          </p:nvPr>
        </p:nvSpPr>
        <p:spPr>
          <a:xfrm>
            <a:off x="0" y="1124744"/>
            <a:ext cx="9144000" cy="5733256"/>
          </a:xfrm>
          <a:solidFill>
            <a:schemeClr val="accent6">
              <a:lumMod val="40000"/>
              <a:lumOff val="60000"/>
            </a:schemeClr>
          </a:solidFill>
        </p:spPr>
        <p:txBody>
          <a:bodyPr/>
          <a:lstStyle/>
          <a:p>
            <a:pPr>
              <a:buNone/>
            </a:pPr>
            <a:r>
              <a:rPr lang="en-US" dirty="0" smtClean="0"/>
              <a:t>	</a:t>
            </a:r>
            <a:r>
              <a:rPr lang="el-GR" dirty="0" smtClean="0"/>
              <a:t>Στην HPLC μπορούν να συμπεριληφθούν και να εφαρμοστούν όλα τα είδη που λαμβάνουν χώρα στους </a:t>
            </a:r>
            <a:r>
              <a:rPr lang="el-GR" dirty="0" err="1" smtClean="0"/>
              <a:t>χρωματογραφικούς</a:t>
            </a:r>
            <a:r>
              <a:rPr lang="el-GR" dirty="0" smtClean="0"/>
              <a:t> διαχωρισμούς, με την κατάλληλη χρήση υλικού πληρώσεως της στήλης και του διαλύτη </a:t>
            </a:r>
            <a:r>
              <a:rPr lang="el-GR" dirty="0" err="1" smtClean="0"/>
              <a:t>έκλουσης</a:t>
            </a:r>
            <a:r>
              <a:rPr lang="el-GR" dirty="0" smtClean="0"/>
              <a:t>.</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40000"/>
              <a:lumOff val="60000"/>
            </a:schemeClr>
          </a:solidFill>
        </p:spPr>
        <p:txBody>
          <a:bodyPr>
            <a:normAutofit fontScale="90000"/>
          </a:bodyPr>
          <a:lstStyle/>
          <a:p>
            <a:r>
              <a:rPr lang="en-US" b="1" dirty="0" smtClean="0"/>
              <a:t/>
            </a:r>
            <a:br>
              <a:rPr lang="en-US" b="1" dirty="0" smtClean="0"/>
            </a:br>
            <a:r>
              <a:rPr lang="el-GR" b="1" dirty="0" smtClean="0"/>
              <a:t>Ανιχνευτές που χρησιμοποιούνται στην HPLC</a:t>
            </a:r>
            <a:r>
              <a:rPr lang="el-GR" dirty="0" smtClean="0"/>
              <a:t/>
            </a:r>
            <a:br>
              <a:rPr lang="el-GR" dirty="0" smtClean="0"/>
            </a:br>
            <a:endParaRPr lang="el-GR" dirty="0"/>
          </a:p>
        </p:txBody>
      </p:sp>
      <p:sp>
        <p:nvSpPr>
          <p:cNvPr id="3" name="2 - Θέση περιεχομένου"/>
          <p:cNvSpPr>
            <a:spLocks noGrp="1"/>
          </p:cNvSpPr>
          <p:nvPr>
            <p:ph idx="1"/>
          </p:nvPr>
        </p:nvSpPr>
        <p:spPr>
          <a:xfrm>
            <a:off x="0" y="1412776"/>
            <a:ext cx="9144000" cy="5445224"/>
          </a:xfrm>
          <a:solidFill>
            <a:schemeClr val="accent6">
              <a:lumMod val="40000"/>
              <a:lumOff val="60000"/>
            </a:schemeClr>
          </a:solidFill>
        </p:spPr>
        <p:txBody>
          <a:bodyPr>
            <a:normAutofit fontScale="92500" lnSpcReduction="10000"/>
          </a:bodyPr>
          <a:lstStyle/>
          <a:p>
            <a:pPr>
              <a:buNone/>
            </a:pPr>
            <a:r>
              <a:rPr lang="el-GR" dirty="0" smtClean="0"/>
              <a:t>Οι ανιχνευτές που μπορούν να χρησιμοποιηθούν στην</a:t>
            </a:r>
            <a:r>
              <a:rPr lang="en-US" dirty="0" smtClean="0"/>
              <a:t> </a:t>
            </a:r>
            <a:r>
              <a:rPr lang="el-GR" dirty="0" smtClean="0"/>
              <a:t>HPLC είναι οι παρακάτω:</a:t>
            </a:r>
            <a:br>
              <a:rPr lang="el-GR" dirty="0" smtClean="0"/>
            </a:br>
            <a:r>
              <a:rPr lang="el-GR" dirty="0" smtClean="0"/>
              <a:t>- Ανιχνευτές ορατού-υπεριώδους</a:t>
            </a:r>
            <a:br>
              <a:rPr lang="el-GR" dirty="0" smtClean="0"/>
            </a:br>
            <a:r>
              <a:rPr lang="el-GR" dirty="0" smtClean="0"/>
              <a:t>- </a:t>
            </a:r>
            <a:r>
              <a:rPr lang="el-GR" dirty="0" smtClean="0"/>
              <a:t>Παράταξη </a:t>
            </a:r>
            <a:r>
              <a:rPr lang="el-GR" dirty="0" err="1" smtClean="0"/>
              <a:t>φωτοδιόδων</a:t>
            </a:r>
            <a:r>
              <a:rPr lang="el-GR" dirty="0" smtClean="0"/>
              <a:t/>
            </a:r>
            <a:br>
              <a:rPr lang="el-GR" dirty="0" smtClean="0"/>
            </a:br>
            <a:r>
              <a:rPr lang="el-GR" dirty="0" smtClean="0"/>
              <a:t>-</a:t>
            </a:r>
            <a:r>
              <a:rPr lang="el-GR" dirty="0" err="1" smtClean="0"/>
              <a:t>Αγωγιμομετρικοί</a:t>
            </a:r>
            <a:r>
              <a:rPr lang="el-GR" dirty="0" smtClean="0"/>
              <a:t/>
            </a:r>
            <a:br>
              <a:rPr lang="el-GR" dirty="0" smtClean="0"/>
            </a:br>
            <a:r>
              <a:rPr lang="el-GR" dirty="0" smtClean="0"/>
              <a:t>-</a:t>
            </a:r>
            <a:r>
              <a:rPr lang="el-GR" dirty="0" err="1" smtClean="0"/>
              <a:t>Δείκτου</a:t>
            </a:r>
            <a:r>
              <a:rPr lang="el-GR" dirty="0" smtClean="0"/>
              <a:t> διάθλασης</a:t>
            </a:r>
            <a:br>
              <a:rPr lang="el-GR" dirty="0" smtClean="0"/>
            </a:br>
            <a:r>
              <a:rPr lang="el-GR" dirty="0" smtClean="0"/>
              <a:t>-</a:t>
            </a:r>
            <a:r>
              <a:rPr lang="el-GR" b="1" dirty="0" smtClean="0"/>
              <a:t>Φασματογράφοι μάζας</a:t>
            </a:r>
            <a:r>
              <a:rPr lang="el-GR" dirty="0" smtClean="0"/>
              <a:t/>
            </a:r>
            <a:br>
              <a:rPr lang="el-GR" dirty="0" smtClean="0"/>
            </a:br>
            <a:r>
              <a:rPr lang="el-GR" dirty="0" smtClean="0"/>
              <a:t>-Ηλεκτροχημικοί</a:t>
            </a:r>
            <a:br>
              <a:rPr lang="el-GR" dirty="0" smtClean="0"/>
            </a:br>
            <a:r>
              <a:rPr lang="el-GR" dirty="0" smtClean="0"/>
              <a:t>-</a:t>
            </a:r>
            <a:r>
              <a:rPr lang="el-GR" dirty="0" err="1" smtClean="0"/>
              <a:t>Φθορισμομετρικοί</a:t>
            </a:r>
            <a:r>
              <a:rPr lang="el-GR" dirty="0" smtClean="0"/>
              <a:t/>
            </a:r>
            <a:br>
              <a:rPr lang="el-GR" dirty="0" smtClean="0"/>
            </a:br>
            <a:r>
              <a:rPr lang="el-GR" dirty="0" smtClean="0"/>
              <a:t>-Ραδιενέργειας</a:t>
            </a:r>
            <a:br>
              <a:rPr lang="el-GR" dirty="0" smtClean="0"/>
            </a:br>
            <a:r>
              <a:rPr lang="el-GR" dirty="0" smtClean="0"/>
              <a:t>-Σκεδασμού φωτός</a:t>
            </a:r>
            <a:br>
              <a:rPr lang="el-GR" dirty="0" smtClean="0"/>
            </a:br>
            <a:r>
              <a:rPr lang="el-GR" dirty="0" smtClean="0"/>
              <a:t>-Φλόγας (ιονισμού φλόγας, εκπομπής, φωτομετρικοί ανιχνευτές)</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928670"/>
          </a:xfrm>
          <a:solidFill>
            <a:schemeClr val="bg2">
              <a:lumMod val="75000"/>
            </a:schemeClr>
          </a:solidFill>
        </p:spPr>
        <p:txBody>
          <a:bodyPr>
            <a:normAutofit/>
          </a:bodyPr>
          <a:lstStyle/>
          <a:p>
            <a:r>
              <a:rPr lang="en-US" dirty="0" smtClean="0"/>
              <a:t>HPLC</a:t>
            </a:r>
            <a:endParaRPr lang="el-GR" dirty="0"/>
          </a:p>
        </p:txBody>
      </p:sp>
      <p:pic>
        <p:nvPicPr>
          <p:cNvPr id="4" name="Picture 6"/>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0" y="928670"/>
            <a:ext cx="5000628" cy="5929330"/>
          </a:xfrm>
          <a:prstGeom prst="rect">
            <a:avLst/>
          </a:prstGeom>
          <a:solidFill>
            <a:schemeClr val="bg2">
              <a:lumMod val="75000"/>
            </a:schemeClr>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5"/>
          <p:cNvPicPr>
            <a:picLocks noGrp="1" noChangeAspect="1" noChangeArrowheads="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2097" y="928670"/>
            <a:ext cx="4341903" cy="5357850"/>
          </a:xfrm>
          <a:prstGeom prst="rect">
            <a:avLst/>
          </a:prstGeom>
          <a:solidFill>
            <a:schemeClr val="bg2">
              <a:lumMod val="75000"/>
            </a:schemeClr>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4">
              <a:lumMod val="60000"/>
              <a:lumOff val="40000"/>
            </a:schemeClr>
          </a:solidFill>
        </p:spPr>
        <p:txBody>
          <a:bodyPr/>
          <a:lstStyle/>
          <a:p>
            <a:r>
              <a:rPr lang="en-US" dirty="0" smtClean="0"/>
              <a:t>HPLC</a:t>
            </a:r>
            <a:endParaRPr lang="el-GR" dirty="0"/>
          </a:p>
        </p:txBody>
      </p:sp>
      <p:sp>
        <p:nvSpPr>
          <p:cNvPr id="3" name="2 - Θέση περιεχομένου"/>
          <p:cNvSpPr>
            <a:spLocks noGrp="1"/>
          </p:cNvSpPr>
          <p:nvPr>
            <p:ph idx="1"/>
          </p:nvPr>
        </p:nvSpPr>
        <p:spPr>
          <a:xfrm>
            <a:off x="0" y="1124744"/>
            <a:ext cx="9144000" cy="5733256"/>
          </a:xfrm>
          <a:solidFill>
            <a:schemeClr val="accent6">
              <a:lumMod val="40000"/>
              <a:lumOff val="60000"/>
            </a:schemeClr>
          </a:solidFill>
        </p:spPr>
        <p:txBody>
          <a:bodyPr>
            <a:normAutofit/>
          </a:bodyPr>
          <a:lstStyle/>
          <a:p>
            <a:pPr>
              <a:buNone/>
            </a:pPr>
            <a:r>
              <a:rPr lang="en-US" b="1" dirty="0" smtClean="0"/>
              <a:t>           </a:t>
            </a:r>
          </a:p>
          <a:p>
            <a:pPr>
              <a:buNone/>
            </a:pPr>
            <a:r>
              <a:rPr lang="el-GR" dirty="0" smtClean="0"/>
              <a:t>Το συγκεκριμένο </a:t>
            </a:r>
            <a:r>
              <a:rPr lang="el-GR" dirty="0" err="1" smtClean="0"/>
              <a:t>χρωματογράφημα</a:t>
            </a:r>
            <a:r>
              <a:rPr lang="el-GR" dirty="0" smtClean="0"/>
              <a:t> είναι από HPLC (προσροφητικό υλικό </a:t>
            </a:r>
            <a:r>
              <a:rPr lang="el-GR" dirty="0" err="1" smtClean="0"/>
              <a:t>ιονανταλλακτική</a:t>
            </a:r>
            <a:r>
              <a:rPr lang="el-GR" dirty="0" smtClean="0"/>
              <a:t> ρητίνη). Κάθε έξαρση (</a:t>
            </a:r>
            <a:r>
              <a:rPr lang="el-GR" dirty="0" err="1" smtClean="0"/>
              <a:t>peak</a:t>
            </a:r>
            <a:r>
              <a:rPr lang="el-GR" dirty="0" smtClean="0"/>
              <a:t>)προέρχεται από διαφορετική ουσία, και η επιφάνειά του είναι ανάλογη προς την ποσότητα της ουσίας. Στον άξονα χ-</a:t>
            </a:r>
            <a:r>
              <a:rPr lang="el-GR" dirty="0" err="1" smtClean="0"/>
              <a:t>χ΄ο</a:t>
            </a:r>
            <a:r>
              <a:rPr lang="el-GR" dirty="0" smtClean="0"/>
              <a:t> χρόνος </a:t>
            </a:r>
            <a:r>
              <a:rPr lang="el-GR" dirty="0" err="1" smtClean="0"/>
              <a:t>έκλουσης</a:t>
            </a:r>
            <a:r>
              <a:rPr lang="el-GR" dirty="0" smtClean="0"/>
              <a:t>, και στον ψ-</a:t>
            </a:r>
            <a:r>
              <a:rPr lang="el-GR" dirty="0" err="1" smtClean="0"/>
              <a:t>ψ΄</a:t>
            </a:r>
            <a:r>
              <a:rPr lang="el-GR" dirty="0" smtClean="0"/>
              <a:t> η ένταση του σήματος από τον ανιχνευτή. Παρόμοια είναι και τα </a:t>
            </a:r>
            <a:r>
              <a:rPr lang="el-GR" dirty="0" err="1" smtClean="0"/>
              <a:t>χρωματογραφήματα</a:t>
            </a:r>
            <a:r>
              <a:rPr lang="el-GR" dirty="0" smtClean="0"/>
              <a:t> της αέριας χρωματογραφίας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p:spPr>
        <p:txBody>
          <a:bodyPr/>
          <a:lstStyle/>
          <a:p>
            <a:fld id="{408C7A1E-F856-4521-AD3B-A8435E989BC8}" type="slidenum">
              <a:rPr lang="en-US" altLang="ja-JP" smtClean="0">
                <a:latin typeface="Arial" charset="0"/>
                <a:ea typeface="MS Mincho" pitchFamily="49" charset="-128"/>
              </a:rPr>
              <a:pPr/>
              <a:t>3</a:t>
            </a:fld>
            <a:endParaRPr lang="en-US" altLang="ja-JP" smtClean="0">
              <a:latin typeface="Arial" charset="0"/>
              <a:ea typeface="MS Mincho" pitchFamily="49" charset="-128"/>
            </a:endParaRPr>
          </a:p>
        </p:txBody>
      </p:sp>
      <p:sp>
        <p:nvSpPr>
          <p:cNvPr id="6170" name="Rectangle 26"/>
          <p:cNvSpPr>
            <a:spLocks noGrp="1" noChangeArrowheads="1"/>
          </p:cNvSpPr>
          <p:nvPr>
            <p:ph type="title"/>
          </p:nvPr>
        </p:nvSpPr>
        <p:spPr>
          <a:xfrm>
            <a:off x="0" y="0"/>
            <a:ext cx="9144000" cy="1417638"/>
          </a:xfrm>
          <a:solidFill>
            <a:schemeClr val="accent4">
              <a:lumMod val="60000"/>
              <a:lumOff val="40000"/>
            </a:schemeClr>
          </a:solidFill>
        </p:spPr>
        <p:txBody>
          <a:bodyPr>
            <a:normAutofit/>
          </a:bodyPr>
          <a:lstStyle/>
          <a:p>
            <a:pPr eaLnBrk="1">
              <a:defRPr/>
            </a:pPr>
            <a:r>
              <a:rPr lang="en-US" altLang="ja-JP" sz="3600" dirty="0" smtClean="0">
                <a:latin typeface="Book Antiqua" pitchFamily="18" charset="0"/>
              </a:rPr>
              <a:t>H X</a:t>
            </a:r>
            <a:r>
              <a:rPr lang="el-GR" altLang="ja-JP" sz="3600" dirty="0" smtClean="0">
                <a:latin typeface="Book Antiqua" pitchFamily="18" charset="0"/>
              </a:rPr>
              <a:t>ΡΩΜΑΤΟΓΡΑΦΙΑ ΜΟΙΑΖΕΙ ΜΕ ΤΗΝ ΡΟΗ ΕΝΟΣ ΠΟΤΑΜΟΥ</a:t>
            </a:r>
            <a:endParaRPr lang="en-US" altLang="ja-JP" sz="3600" dirty="0" smtClean="0">
              <a:latin typeface="Book Antiqua" pitchFamily="18" charset="0"/>
            </a:endParaRPr>
          </a:p>
        </p:txBody>
      </p:sp>
      <p:sp>
        <p:nvSpPr>
          <p:cNvPr id="26628" name="Rectangle 3"/>
          <p:cNvSpPr>
            <a:spLocks noChangeArrowheads="1"/>
          </p:cNvSpPr>
          <p:nvPr/>
        </p:nvSpPr>
        <p:spPr bwMode="auto">
          <a:xfrm>
            <a:off x="1524000" y="4953000"/>
            <a:ext cx="7091363" cy="9144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6629" name="Oval 4"/>
          <p:cNvSpPr>
            <a:spLocks noChangeArrowheads="1"/>
          </p:cNvSpPr>
          <p:nvPr/>
        </p:nvSpPr>
        <p:spPr bwMode="auto">
          <a:xfrm>
            <a:off x="1600200" y="2133600"/>
            <a:ext cx="338138" cy="368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30" name="Oval 5"/>
          <p:cNvSpPr>
            <a:spLocks noChangeArrowheads="1"/>
          </p:cNvSpPr>
          <p:nvPr/>
        </p:nvSpPr>
        <p:spPr bwMode="auto">
          <a:xfrm>
            <a:off x="1600200" y="2667000"/>
            <a:ext cx="338138"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6631" name="Rectangle 6"/>
          <p:cNvSpPr>
            <a:spLocks noChangeArrowheads="1"/>
          </p:cNvSpPr>
          <p:nvPr/>
        </p:nvSpPr>
        <p:spPr bwMode="auto">
          <a:xfrm>
            <a:off x="1524000" y="3371850"/>
            <a:ext cx="7091363" cy="1568450"/>
          </a:xfrm>
          <a:prstGeom prst="rect">
            <a:avLst/>
          </a:prstGeom>
          <a:solidFill>
            <a:srgbClr val="CCECFF"/>
          </a:solidFill>
          <a:ln w="12700">
            <a:solidFill>
              <a:schemeClr val="tx1"/>
            </a:solidFill>
            <a:miter lim="800000"/>
            <a:headEnd/>
            <a:tailEnd/>
          </a:ln>
        </p:spPr>
        <p:txBody>
          <a:bodyPr wrap="none" anchor="ctr"/>
          <a:lstStyle/>
          <a:p>
            <a:endParaRPr lang="en-US"/>
          </a:p>
        </p:txBody>
      </p:sp>
      <p:sp>
        <p:nvSpPr>
          <p:cNvPr id="26632" name="Oval 7"/>
          <p:cNvSpPr>
            <a:spLocks noChangeArrowheads="1"/>
          </p:cNvSpPr>
          <p:nvPr/>
        </p:nvSpPr>
        <p:spPr bwMode="auto">
          <a:xfrm>
            <a:off x="1998663" y="4552950"/>
            <a:ext cx="338137"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6633" name="Oval 8"/>
          <p:cNvSpPr>
            <a:spLocks noChangeArrowheads="1"/>
          </p:cNvSpPr>
          <p:nvPr/>
        </p:nvSpPr>
        <p:spPr bwMode="auto">
          <a:xfrm>
            <a:off x="2123728" y="3933056"/>
            <a:ext cx="339725" cy="368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34" name="Oval 9"/>
          <p:cNvSpPr>
            <a:spLocks noChangeArrowheads="1"/>
          </p:cNvSpPr>
          <p:nvPr/>
        </p:nvSpPr>
        <p:spPr bwMode="auto">
          <a:xfrm>
            <a:off x="3916363" y="3848100"/>
            <a:ext cx="338137" cy="368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35" name="Oval 10"/>
          <p:cNvSpPr>
            <a:spLocks noChangeArrowheads="1"/>
          </p:cNvSpPr>
          <p:nvPr/>
        </p:nvSpPr>
        <p:spPr bwMode="auto">
          <a:xfrm>
            <a:off x="2667000" y="4572000"/>
            <a:ext cx="338138"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6636" name="Oval 11"/>
          <p:cNvSpPr>
            <a:spLocks noChangeArrowheads="1"/>
          </p:cNvSpPr>
          <p:nvPr/>
        </p:nvSpPr>
        <p:spPr bwMode="auto">
          <a:xfrm>
            <a:off x="3352800" y="4572000"/>
            <a:ext cx="339725"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6637" name="Oval 12"/>
          <p:cNvSpPr>
            <a:spLocks noChangeArrowheads="1"/>
          </p:cNvSpPr>
          <p:nvPr/>
        </p:nvSpPr>
        <p:spPr bwMode="auto">
          <a:xfrm>
            <a:off x="4038600" y="4572000"/>
            <a:ext cx="338138" cy="3683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6638" name="Oval 13"/>
          <p:cNvSpPr>
            <a:spLocks noChangeArrowheads="1"/>
          </p:cNvSpPr>
          <p:nvPr/>
        </p:nvSpPr>
        <p:spPr bwMode="auto">
          <a:xfrm>
            <a:off x="6172200" y="4114800"/>
            <a:ext cx="341313" cy="368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39" name="Oval 14"/>
          <p:cNvSpPr>
            <a:spLocks noChangeArrowheads="1"/>
          </p:cNvSpPr>
          <p:nvPr/>
        </p:nvSpPr>
        <p:spPr bwMode="auto">
          <a:xfrm>
            <a:off x="8153400" y="3886200"/>
            <a:ext cx="338138" cy="368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40" name="Arc 15"/>
          <p:cNvSpPr>
            <a:spLocks/>
          </p:cNvSpPr>
          <p:nvPr/>
        </p:nvSpPr>
        <p:spPr bwMode="auto">
          <a:xfrm>
            <a:off x="1981200" y="2895600"/>
            <a:ext cx="152400" cy="1600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p:spPr>
        <p:txBody>
          <a:bodyPr wrap="none" anchor="ctr"/>
          <a:lstStyle/>
          <a:p>
            <a:endParaRPr lang="en-US"/>
          </a:p>
        </p:txBody>
      </p:sp>
      <p:sp>
        <p:nvSpPr>
          <p:cNvPr id="26641" name="Arc 16"/>
          <p:cNvSpPr>
            <a:spLocks/>
          </p:cNvSpPr>
          <p:nvPr/>
        </p:nvSpPr>
        <p:spPr bwMode="auto">
          <a:xfrm>
            <a:off x="1981200" y="2452688"/>
            <a:ext cx="22225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p:spPr>
        <p:txBody>
          <a:bodyPr wrap="none" anchor="ctr"/>
          <a:lstStyle/>
          <a:p>
            <a:endParaRPr lang="en-US"/>
          </a:p>
        </p:txBody>
      </p:sp>
      <p:sp>
        <p:nvSpPr>
          <p:cNvPr id="26642" name="Arc 17"/>
          <p:cNvSpPr>
            <a:spLocks/>
          </p:cNvSpPr>
          <p:nvPr/>
        </p:nvSpPr>
        <p:spPr bwMode="auto">
          <a:xfrm>
            <a:off x="2514600" y="4038600"/>
            <a:ext cx="1303338" cy="146050"/>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p:spPr>
        <p:txBody>
          <a:bodyPr wrap="none" anchor="ctr"/>
          <a:lstStyle/>
          <a:p>
            <a:endParaRPr lang="en-US"/>
          </a:p>
        </p:txBody>
      </p:sp>
      <p:sp>
        <p:nvSpPr>
          <p:cNvPr id="26643" name="Arc 18"/>
          <p:cNvSpPr>
            <a:spLocks/>
          </p:cNvSpPr>
          <p:nvPr/>
        </p:nvSpPr>
        <p:spPr bwMode="auto">
          <a:xfrm>
            <a:off x="4343400" y="4038600"/>
            <a:ext cx="1752600" cy="381000"/>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p:spPr>
        <p:txBody>
          <a:bodyPr wrap="none" anchor="ctr"/>
          <a:lstStyle/>
          <a:p>
            <a:endParaRPr lang="en-US"/>
          </a:p>
        </p:txBody>
      </p:sp>
      <p:sp>
        <p:nvSpPr>
          <p:cNvPr id="26644" name="Arc 19"/>
          <p:cNvSpPr>
            <a:spLocks/>
          </p:cNvSpPr>
          <p:nvPr/>
        </p:nvSpPr>
        <p:spPr bwMode="auto">
          <a:xfrm>
            <a:off x="6629400" y="3962400"/>
            <a:ext cx="1524000" cy="361950"/>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p:spPr>
        <p:txBody>
          <a:bodyPr wrap="none" anchor="ctr"/>
          <a:lstStyle/>
          <a:p>
            <a:endParaRPr lang="en-US"/>
          </a:p>
        </p:txBody>
      </p:sp>
      <p:sp>
        <p:nvSpPr>
          <p:cNvPr id="26645" name="Rectangle 23"/>
          <p:cNvSpPr>
            <a:spLocks noChangeArrowheads="1"/>
          </p:cNvSpPr>
          <p:nvPr/>
        </p:nvSpPr>
        <p:spPr bwMode="auto">
          <a:xfrm>
            <a:off x="4422775" y="5137150"/>
            <a:ext cx="1063625" cy="457200"/>
          </a:xfrm>
          <a:prstGeom prst="rect">
            <a:avLst/>
          </a:prstGeom>
          <a:solidFill>
            <a:schemeClr val="bg1"/>
          </a:solidFill>
          <a:ln w="9525">
            <a:noFill/>
            <a:miter lim="800000"/>
            <a:headEnd/>
            <a:tailEnd/>
          </a:ln>
        </p:spPr>
        <p:txBody>
          <a:bodyPr lIns="92075" tIns="46038" rIns="92075" bIns="46038">
            <a:spAutoFit/>
          </a:bodyPr>
          <a:lstStyle/>
          <a:p>
            <a:pPr algn="ctr">
              <a:spcBef>
                <a:spcPct val="50000"/>
              </a:spcBef>
            </a:pPr>
            <a:r>
              <a:rPr kumimoji="1" lang="en-US" altLang="ja-JP" sz="2400"/>
              <a:t>Base</a:t>
            </a:r>
          </a:p>
        </p:txBody>
      </p:sp>
      <p:sp>
        <p:nvSpPr>
          <p:cNvPr id="26646" name="Rectangle 25"/>
          <p:cNvSpPr>
            <a:spLocks noChangeArrowheads="1"/>
          </p:cNvSpPr>
          <p:nvPr/>
        </p:nvSpPr>
        <p:spPr bwMode="auto">
          <a:xfrm>
            <a:off x="3802063" y="2286000"/>
            <a:ext cx="1993900" cy="519113"/>
          </a:xfrm>
          <a:prstGeom prst="rect">
            <a:avLst/>
          </a:prstGeom>
          <a:noFill/>
          <a:ln w="9525">
            <a:noFill/>
            <a:miter lim="800000"/>
            <a:headEnd/>
            <a:tailEnd/>
          </a:ln>
        </p:spPr>
        <p:txBody>
          <a:bodyPr lIns="92075" tIns="46038" rIns="92075" bIns="46038">
            <a:spAutoFit/>
          </a:bodyPr>
          <a:lstStyle/>
          <a:p>
            <a:pPr>
              <a:spcBef>
                <a:spcPct val="50000"/>
              </a:spcBef>
            </a:pPr>
            <a:r>
              <a:rPr kumimoji="1" lang="en-US" altLang="ja-JP" sz="2800"/>
              <a:t>Water flow</a:t>
            </a:r>
          </a:p>
        </p:txBody>
      </p:sp>
      <p:sp>
        <p:nvSpPr>
          <p:cNvPr id="26647" name="Text Box 27"/>
          <p:cNvSpPr txBox="1">
            <a:spLocks noChangeArrowheads="1"/>
          </p:cNvSpPr>
          <p:nvPr/>
        </p:nvSpPr>
        <p:spPr bwMode="auto">
          <a:xfrm>
            <a:off x="0" y="1800225"/>
            <a:ext cx="1319213" cy="427038"/>
          </a:xfrm>
          <a:prstGeom prst="rect">
            <a:avLst/>
          </a:prstGeom>
          <a:noFill/>
          <a:ln w="19050">
            <a:noFill/>
            <a:miter lim="800000"/>
            <a:headEnd type="none" w="sm" len="sm"/>
            <a:tailEnd type="none" w="lg" len="lg"/>
          </a:ln>
        </p:spPr>
        <p:txBody>
          <a:bodyPr wrap="none">
            <a:spAutoFit/>
          </a:bodyPr>
          <a:lstStyle/>
          <a:p>
            <a:r>
              <a:rPr kumimoji="1" lang="en-US" altLang="ja-JP" sz="2200">
                <a:solidFill>
                  <a:schemeClr val="accent2"/>
                </a:solidFill>
              </a:rPr>
              <a:t>Light leaf</a:t>
            </a:r>
          </a:p>
        </p:txBody>
      </p:sp>
      <p:sp>
        <p:nvSpPr>
          <p:cNvPr id="26648" name="Text Box 28"/>
          <p:cNvSpPr txBox="1">
            <a:spLocks noChangeArrowheads="1"/>
          </p:cNvSpPr>
          <p:nvPr/>
        </p:nvSpPr>
        <p:spPr bwMode="auto">
          <a:xfrm>
            <a:off x="0" y="2333625"/>
            <a:ext cx="1738313" cy="427038"/>
          </a:xfrm>
          <a:prstGeom prst="rect">
            <a:avLst/>
          </a:prstGeom>
          <a:noFill/>
          <a:ln w="19050">
            <a:noFill/>
            <a:miter lim="800000"/>
            <a:headEnd type="none" w="sm" len="sm"/>
            <a:tailEnd type="none" w="lg" len="lg"/>
          </a:ln>
        </p:spPr>
        <p:txBody>
          <a:bodyPr wrap="none">
            <a:spAutoFit/>
          </a:bodyPr>
          <a:lstStyle/>
          <a:p>
            <a:r>
              <a:rPr kumimoji="1" lang="en-US" altLang="ja-JP" sz="2200">
                <a:solidFill>
                  <a:schemeClr val="hlink"/>
                </a:solidFill>
              </a:rPr>
              <a:t>Heavy stone</a:t>
            </a:r>
          </a:p>
        </p:txBody>
      </p:sp>
      <p:sp>
        <p:nvSpPr>
          <p:cNvPr id="26649" name="Line 29"/>
          <p:cNvSpPr>
            <a:spLocks noChangeShapeType="1"/>
          </p:cNvSpPr>
          <p:nvPr/>
        </p:nvSpPr>
        <p:spPr bwMode="auto">
          <a:xfrm>
            <a:off x="2362200" y="4800600"/>
            <a:ext cx="304800" cy="0"/>
          </a:xfrm>
          <a:prstGeom prst="line">
            <a:avLst/>
          </a:prstGeom>
          <a:noFill/>
          <a:ln w="19050">
            <a:solidFill>
              <a:schemeClr val="hlink"/>
            </a:solidFill>
            <a:round/>
            <a:headEnd type="none" w="sm" len="sm"/>
            <a:tailEnd type="stealth" w="lg" len="lg"/>
          </a:ln>
        </p:spPr>
        <p:txBody>
          <a:bodyPr/>
          <a:lstStyle/>
          <a:p>
            <a:endParaRPr lang="el-GR"/>
          </a:p>
        </p:txBody>
      </p:sp>
      <p:sp>
        <p:nvSpPr>
          <p:cNvPr id="26650" name="Line 30"/>
          <p:cNvSpPr>
            <a:spLocks noChangeShapeType="1"/>
          </p:cNvSpPr>
          <p:nvPr/>
        </p:nvSpPr>
        <p:spPr bwMode="auto">
          <a:xfrm>
            <a:off x="3733800" y="4800600"/>
            <a:ext cx="304800" cy="0"/>
          </a:xfrm>
          <a:prstGeom prst="line">
            <a:avLst/>
          </a:prstGeom>
          <a:noFill/>
          <a:ln w="19050">
            <a:solidFill>
              <a:schemeClr val="hlink"/>
            </a:solidFill>
            <a:round/>
            <a:headEnd type="none" w="sm" len="sm"/>
            <a:tailEnd type="stealth" w="lg" len="lg"/>
          </a:ln>
        </p:spPr>
        <p:txBody>
          <a:bodyPr/>
          <a:lstStyle/>
          <a:p>
            <a:endParaRPr lang="el-GR"/>
          </a:p>
        </p:txBody>
      </p:sp>
      <p:sp>
        <p:nvSpPr>
          <p:cNvPr id="26651" name="Line 31"/>
          <p:cNvSpPr>
            <a:spLocks noChangeShapeType="1"/>
          </p:cNvSpPr>
          <p:nvPr/>
        </p:nvSpPr>
        <p:spPr bwMode="auto">
          <a:xfrm>
            <a:off x="3048000" y="4800600"/>
            <a:ext cx="304800" cy="0"/>
          </a:xfrm>
          <a:prstGeom prst="line">
            <a:avLst/>
          </a:prstGeom>
          <a:noFill/>
          <a:ln w="19050">
            <a:solidFill>
              <a:schemeClr val="hlink"/>
            </a:solidFill>
            <a:round/>
            <a:headEnd type="none" w="sm" len="sm"/>
            <a:tailEnd type="stealth" w="lg" len="lg"/>
          </a:ln>
        </p:spPr>
        <p:txBody>
          <a:bodyPr/>
          <a:lstStyle/>
          <a:p>
            <a:endParaRPr lang="el-GR"/>
          </a:p>
        </p:txBody>
      </p:sp>
      <p:sp>
        <p:nvSpPr>
          <p:cNvPr id="26652" name="AutoShape 32"/>
          <p:cNvSpPr>
            <a:spLocks noChangeArrowheads="1"/>
          </p:cNvSpPr>
          <p:nvPr/>
        </p:nvSpPr>
        <p:spPr bwMode="auto">
          <a:xfrm>
            <a:off x="3962400" y="2819400"/>
            <a:ext cx="1828800" cy="381000"/>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endParaRPr lang="el-GR" dirty="0"/>
          </a:p>
        </p:txBody>
      </p:sp>
      <p:pic>
        <p:nvPicPr>
          <p:cNvPr id="2050" name="Picture 2" descr="C:\Users\toshiba\Desktop\qn5042000000hlcb.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0" y="0"/>
            <a:ext cx="9144000" cy="857232"/>
          </a:xfrm>
          <a:solidFill>
            <a:schemeClr val="accent4">
              <a:lumMod val="40000"/>
              <a:lumOff val="60000"/>
            </a:schemeClr>
          </a:solidFill>
        </p:spPr>
        <p:txBody>
          <a:bodyPr>
            <a:normAutofit fontScale="90000"/>
          </a:bodyPr>
          <a:lstStyle/>
          <a:p>
            <a:r>
              <a:rPr lang="el-GR" b="1" dirty="0" smtClean="0"/>
              <a:t/>
            </a:r>
            <a:br>
              <a:rPr lang="el-GR" b="1" dirty="0" smtClean="0"/>
            </a:br>
            <a:r>
              <a:rPr lang="el-GR" b="1" dirty="0" smtClean="0"/>
              <a:t>Κλινικές εφαρμογές της </a:t>
            </a:r>
            <a:r>
              <a:rPr lang="en-US" b="1" dirty="0" smtClean="0"/>
              <a:t>HPLC</a:t>
            </a:r>
            <a:r>
              <a:rPr lang="el-GR" b="1" dirty="0" smtClean="0"/>
              <a:t/>
            </a:r>
            <a:br>
              <a:rPr lang="el-GR" b="1" dirty="0" smtClean="0"/>
            </a:br>
            <a:endParaRPr lang="el-GR" dirty="0"/>
          </a:p>
        </p:txBody>
      </p:sp>
      <p:sp>
        <p:nvSpPr>
          <p:cNvPr id="8" name="7 - Θέση περιεχομένου"/>
          <p:cNvSpPr>
            <a:spLocks noGrp="1"/>
          </p:cNvSpPr>
          <p:nvPr>
            <p:ph idx="1"/>
          </p:nvPr>
        </p:nvSpPr>
        <p:spPr>
          <a:xfrm>
            <a:off x="0" y="857232"/>
            <a:ext cx="9144000" cy="6000768"/>
          </a:xfrm>
          <a:solidFill>
            <a:schemeClr val="accent6">
              <a:lumMod val="40000"/>
              <a:lumOff val="60000"/>
            </a:schemeClr>
          </a:solidFill>
        </p:spPr>
        <p:txBody>
          <a:bodyPr>
            <a:normAutofit/>
          </a:bodyPr>
          <a:lstStyle/>
          <a:p>
            <a:pPr>
              <a:buNone/>
            </a:pPr>
            <a:r>
              <a:rPr lang="el-GR" dirty="0" smtClean="0"/>
              <a:t> για τον  διαχωρισμό/ταυτοποίηση</a:t>
            </a:r>
            <a:r>
              <a:rPr lang="en-US" dirty="0" smtClean="0"/>
              <a:t>:</a:t>
            </a:r>
            <a:r>
              <a:rPr lang="el-GR" dirty="0" smtClean="0"/>
              <a:t> </a:t>
            </a:r>
            <a:endParaRPr lang="en-US" dirty="0" smtClean="0"/>
          </a:p>
          <a:p>
            <a:pPr>
              <a:buNone/>
            </a:pPr>
            <a:r>
              <a:rPr lang="el-GR" dirty="0" smtClean="0"/>
              <a:t>βιολογικών και χημικών μορίων που δεν είναι πτητικά</a:t>
            </a:r>
            <a:r>
              <a:rPr lang="en-US" dirty="0" smtClean="0"/>
              <a:t> </a:t>
            </a:r>
            <a:r>
              <a:rPr lang="el-GR" dirty="0" smtClean="0"/>
              <a:t>π.χ.  φαρμάκων </a:t>
            </a:r>
            <a:r>
              <a:rPr lang="en-US" dirty="0" smtClean="0"/>
              <a:t>TDM, </a:t>
            </a:r>
            <a:r>
              <a:rPr lang="el-GR" dirty="0" smtClean="0"/>
              <a:t>εξιχνίαση δηλητηριάσεων (εγκληματολογική ανάλυση) </a:t>
            </a:r>
            <a:endParaRPr lang="en-US" dirty="0" smtClean="0"/>
          </a:p>
          <a:p>
            <a:pPr>
              <a:buNone/>
            </a:pPr>
            <a:r>
              <a:rPr lang="el-GR" dirty="0" smtClean="0"/>
              <a:t>πρωτεϊνών π.χ. στο διαχωρισμό </a:t>
            </a:r>
            <a:r>
              <a:rPr lang="el-GR" dirty="0" err="1" smtClean="0"/>
              <a:t>αιμοσφαιρινικών</a:t>
            </a:r>
            <a:r>
              <a:rPr lang="el-GR" dirty="0" smtClean="0"/>
              <a:t> κλασμάτων</a:t>
            </a:r>
            <a:endParaRPr lang="en-US" dirty="0" smtClean="0"/>
          </a:p>
          <a:p>
            <a:pPr>
              <a:buNone/>
            </a:pPr>
            <a:r>
              <a:rPr lang="el-GR" dirty="0" smtClean="0"/>
              <a:t>περιβαλλοντικών ρυπαντών</a:t>
            </a:r>
          </a:p>
          <a:p>
            <a:pPr>
              <a:buNone/>
            </a:pPr>
            <a:r>
              <a:rPr lang="el-GR" dirty="0" smtClean="0"/>
              <a:t>ουσιών κατάχρησης</a:t>
            </a:r>
          </a:p>
          <a:p>
            <a:pPr>
              <a:buNone/>
            </a:pPr>
            <a:r>
              <a:rPr lang="en-US" dirty="0" smtClean="0"/>
              <a:t> </a:t>
            </a:r>
            <a:r>
              <a:rPr lang="el-GR" dirty="0" smtClean="0"/>
              <a:t>φυσικών προϊόντων, όπως συστατικά εκχυλισμάτων φυτών, φυτικά φάρμακα, βιταμινών.</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8670"/>
          </a:xfrm>
          <a:solidFill>
            <a:schemeClr val="accent4">
              <a:lumMod val="60000"/>
              <a:lumOff val="40000"/>
            </a:schemeClr>
          </a:solidFill>
        </p:spPr>
        <p:txBody>
          <a:bodyPr/>
          <a:lstStyle/>
          <a:p>
            <a:r>
              <a:rPr lang="el-GR" dirty="0" smtClean="0"/>
              <a:t>ΑΕΡΙΟΣ  ΧΡΩΜΑΤΟΓΡΑΦΙΑ</a:t>
            </a:r>
            <a:endParaRPr lang="el-GR" dirty="0"/>
          </a:p>
        </p:txBody>
      </p:sp>
      <p:sp>
        <p:nvSpPr>
          <p:cNvPr id="3" name="2 - Θέση περιεχομένου"/>
          <p:cNvSpPr>
            <a:spLocks noGrp="1"/>
          </p:cNvSpPr>
          <p:nvPr>
            <p:ph idx="1"/>
          </p:nvPr>
        </p:nvSpPr>
        <p:spPr>
          <a:xfrm>
            <a:off x="0" y="928670"/>
            <a:ext cx="9144000" cy="5929330"/>
          </a:xfrm>
          <a:solidFill>
            <a:schemeClr val="accent6">
              <a:lumMod val="40000"/>
              <a:lumOff val="60000"/>
            </a:schemeClr>
          </a:solidFill>
        </p:spPr>
        <p:txBody>
          <a:bodyPr>
            <a:normAutofit fontScale="92500"/>
          </a:bodyPr>
          <a:lstStyle/>
          <a:p>
            <a:pPr algn="just">
              <a:lnSpc>
                <a:spcPct val="150000"/>
              </a:lnSpc>
              <a:buNone/>
            </a:pPr>
            <a:r>
              <a:rPr lang="el-GR" sz="2800" b="1" dirty="0" smtClean="0">
                <a:latin typeface="Times New Roman" pitchFamily="18" charset="0"/>
                <a:cs typeface="Times New Roman" pitchFamily="18" charset="0"/>
              </a:rPr>
              <a:t>Αέριος Υγρή Χρωματογραφία Στήλης</a:t>
            </a:r>
          </a:p>
          <a:p>
            <a:pPr algn="just">
              <a:lnSpc>
                <a:spcPct val="150000"/>
              </a:lnSpc>
              <a:buNone/>
            </a:pPr>
            <a:r>
              <a:rPr lang="el-GR" sz="2800" dirty="0" smtClean="0">
                <a:latin typeface="Times New Roman" pitchFamily="18" charset="0"/>
                <a:cs typeface="Times New Roman" pitchFamily="18" charset="0"/>
              </a:rPr>
              <a:t>Το δείγμα </a:t>
            </a:r>
            <a:r>
              <a:rPr lang="el-GR" sz="2800" b="1" dirty="0" smtClean="0">
                <a:latin typeface="Times New Roman" pitchFamily="18" charset="0"/>
                <a:cs typeface="Times New Roman" pitchFamily="18" charset="0"/>
              </a:rPr>
              <a:t>εξαερώνεται και μεταφέρεται </a:t>
            </a:r>
            <a:r>
              <a:rPr lang="el-GR" sz="2800" dirty="0" smtClean="0">
                <a:latin typeface="Times New Roman" pitchFamily="18" charset="0"/>
                <a:cs typeface="Times New Roman" pitchFamily="18" charset="0"/>
              </a:rPr>
              <a:t>από την </a:t>
            </a:r>
            <a:r>
              <a:rPr lang="en-US" sz="2800" dirty="0" smtClean="0"/>
              <a:t> </a:t>
            </a:r>
            <a:r>
              <a:rPr lang="el-GR" sz="2800" b="1" dirty="0" smtClean="0"/>
              <a:t>αέρια αδρανή κινητή φάση(</a:t>
            </a:r>
            <a:r>
              <a:rPr lang="en-US" sz="2800" dirty="0" smtClean="0"/>
              <a:t>nitrogen, helium, argon, and carbon dioxide</a:t>
            </a:r>
            <a:r>
              <a:rPr lang="el-GR" sz="2800" dirty="0" smtClean="0"/>
              <a:t>)</a:t>
            </a:r>
            <a:r>
              <a:rPr lang="en-US" sz="2800" dirty="0" smtClean="0"/>
              <a:t>.</a:t>
            </a:r>
            <a:r>
              <a:rPr lang="el-GR" sz="2800" dirty="0" smtClean="0"/>
              <a:t> Η επιλογή του αερίου εξαρτάται από τον τύπο του ανιχνευτή. Η κολώνα περιέχει μία υγρή στατική φάση που έχει απορροφηθεί στην επιφάνεια ενός αδρανούς στερεού υποστρώματος</a:t>
            </a:r>
            <a:r>
              <a:rPr lang="en-US" sz="2800" dirty="0" smtClean="0"/>
              <a:t>. </a:t>
            </a:r>
            <a:r>
              <a:rPr lang="el-GR" sz="2800" dirty="0" smtClean="0"/>
              <a:t>Υπάρχει επίσης ένας μοριακός ηθμός για την απομάκρυνση υγρού και άλλων  αποβλήτων. Η στήλη μπορεί να είναι και τριχοειδής. Το δείγμα διαχωρίζεται βάσει της διαλυτότητας του.</a:t>
            </a:r>
            <a:endParaRPr lang="en-US" sz="2800" dirty="0" smtClean="0"/>
          </a:p>
          <a:p>
            <a:pPr algn="just">
              <a:lnSpc>
                <a:spcPct val="150000"/>
              </a:lnSpc>
              <a:buNone/>
            </a:pPr>
            <a:endParaRPr lang="en-US" sz="2800" b="1" dirty="0" smtClean="0">
              <a:latin typeface="Times New Roman" pitchFamily="18" charset="0"/>
              <a:cs typeface="Times New Roman" pitchFamily="18" charset="0"/>
            </a:endParaRPr>
          </a:p>
          <a:p>
            <a:pPr>
              <a:buNone/>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4">
              <a:lumMod val="60000"/>
              <a:lumOff val="40000"/>
            </a:schemeClr>
          </a:solidFill>
        </p:spPr>
        <p:txBody>
          <a:bodyPr>
            <a:normAutofit/>
          </a:bodyPr>
          <a:lstStyle/>
          <a:p>
            <a:r>
              <a:rPr lang="el-GR" sz="4000" dirty="0" smtClean="0"/>
              <a:t>ΧΡΟΝΟΣ ΚΑΤΑΚΡΑΤΗΣΗΣ</a:t>
            </a:r>
            <a:endParaRPr lang="el-GR" sz="4000" dirty="0"/>
          </a:p>
        </p:txBody>
      </p:sp>
      <p:sp>
        <p:nvSpPr>
          <p:cNvPr id="3" name="2 - Θέση περιεχομένου"/>
          <p:cNvSpPr>
            <a:spLocks noGrp="1"/>
          </p:cNvSpPr>
          <p:nvPr>
            <p:ph idx="1"/>
          </p:nvPr>
        </p:nvSpPr>
        <p:spPr>
          <a:xfrm>
            <a:off x="0" y="1124744"/>
            <a:ext cx="9144000" cy="5733256"/>
          </a:xfrm>
          <a:solidFill>
            <a:schemeClr val="accent6">
              <a:lumMod val="40000"/>
              <a:lumOff val="60000"/>
            </a:schemeClr>
          </a:solidFill>
        </p:spPr>
        <p:txBody>
          <a:bodyPr>
            <a:normAutofit fontScale="85000" lnSpcReduction="20000"/>
          </a:bodyPr>
          <a:lstStyle/>
          <a:p>
            <a:pPr>
              <a:buNone/>
            </a:pPr>
            <a:r>
              <a:rPr lang="el-GR" dirty="0" smtClean="0"/>
              <a:t>Είναι ο χρόνος από την είσοδο του δείγματος </a:t>
            </a:r>
            <a:r>
              <a:rPr lang="el-GR" dirty="0" err="1" smtClean="0"/>
              <a:t>εως</a:t>
            </a:r>
            <a:r>
              <a:rPr lang="el-GR" dirty="0" smtClean="0"/>
              <a:t> την ανίχνευση</a:t>
            </a:r>
            <a:endParaRPr lang="en-US" dirty="0" smtClean="0"/>
          </a:p>
          <a:p>
            <a:pPr>
              <a:buNone/>
            </a:pPr>
            <a:r>
              <a:rPr lang="el-GR" dirty="0" smtClean="0"/>
              <a:t>Δεν είναι δεδομένο για κάθε ουσία γιατί πολλοί παράγοντες  τον επηρεάζουν</a:t>
            </a:r>
            <a:r>
              <a:rPr lang="en-US" dirty="0" smtClean="0"/>
              <a:t>:</a:t>
            </a:r>
          </a:p>
          <a:p>
            <a:r>
              <a:rPr lang="en-US" dirty="0" smtClean="0"/>
              <a:t>H </a:t>
            </a:r>
            <a:r>
              <a:rPr lang="el-GR" dirty="0" smtClean="0"/>
              <a:t>ταχύτητα ροής του αερίου</a:t>
            </a:r>
            <a:endParaRPr lang="en-US" dirty="0" smtClean="0"/>
          </a:p>
          <a:p>
            <a:r>
              <a:rPr lang="el-GR" dirty="0" smtClean="0"/>
              <a:t>Οι διαφορές θερμοκρασίας στον φούρνο και την κολώνα</a:t>
            </a:r>
            <a:endParaRPr lang="en-US" dirty="0" smtClean="0"/>
          </a:p>
          <a:p>
            <a:r>
              <a:rPr lang="el-GR" dirty="0" smtClean="0"/>
              <a:t>Καταστροφή της κολώνας</a:t>
            </a:r>
            <a:endParaRPr lang="en-US" dirty="0" smtClean="0"/>
          </a:p>
          <a:p>
            <a:r>
              <a:rPr lang="el-GR" dirty="0" smtClean="0"/>
              <a:t>Μήκος της κολώνας</a:t>
            </a:r>
            <a:endParaRPr lang="en-US" dirty="0" smtClean="0"/>
          </a:p>
          <a:p>
            <a:r>
              <a:rPr lang="el-GR" dirty="0" smtClean="0"/>
              <a:t>Έτσι είναι δύσκολο να συγκριθούν οι χρόνοι κατακράτησης. Ακόμη και αν  χρησιμοποιηθεί  η ίδια κολώνα μετά από λίγες μέρες υπάρχουν μικρές διαφορές. </a:t>
            </a:r>
            <a:endParaRPr lang="en-US" dirty="0" smtClean="0"/>
          </a:p>
          <a:p>
            <a:r>
              <a:rPr lang="el-GR" dirty="0" smtClean="0"/>
              <a:t>Η ποιοτική ανάλυση βασίζεται στην σύγκριση των χρόνων κατακράτησης ενός αγνώστου δείγματος με τους χρόνους γνωστών προτύπων -</a:t>
            </a:r>
            <a:r>
              <a:rPr lang="en-US" dirty="0" smtClean="0"/>
              <a:t>standards. </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00108"/>
          </a:xfrm>
          <a:solidFill>
            <a:schemeClr val="accent4">
              <a:lumMod val="60000"/>
              <a:lumOff val="40000"/>
            </a:schemeClr>
          </a:solidFill>
        </p:spPr>
        <p:txBody>
          <a:bodyPr/>
          <a:lstStyle/>
          <a:p>
            <a:r>
              <a:rPr lang="el-GR" dirty="0" smtClean="0"/>
              <a:t>ΑΕΡΙΟΣ  ΧΡΩΜΑΤΟΓΡΑΦΙΑ</a:t>
            </a:r>
            <a:endParaRPr lang="el-GR" dirty="0"/>
          </a:p>
        </p:txBody>
      </p:sp>
      <p:pic>
        <p:nvPicPr>
          <p:cNvPr id="43010" name="Picture 2" descr="C:\Users\kdima\Desktop\gggg.JPG"/>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solidFill>
            <a:schemeClr val="accent6">
              <a:lumMod val="40000"/>
              <a:lumOff val="60000"/>
            </a:schemeClr>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4">
              <a:lumMod val="60000"/>
              <a:lumOff val="40000"/>
            </a:schemeClr>
          </a:solidFill>
        </p:spPr>
        <p:txBody>
          <a:bodyPr>
            <a:normAutofit/>
          </a:bodyPr>
          <a:lstStyle/>
          <a:p>
            <a:r>
              <a:rPr lang="el-GR" b="1" i="1" dirty="0" smtClean="0"/>
              <a:t>Ποιοι ανιχνευτές χρησιμοποιούνται</a:t>
            </a:r>
            <a:endParaRPr lang="el-GR" dirty="0"/>
          </a:p>
        </p:txBody>
      </p:sp>
      <p:sp>
        <p:nvSpPr>
          <p:cNvPr id="3" name="2 - Θέση περιεχομένου"/>
          <p:cNvSpPr>
            <a:spLocks noGrp="1"/>
          </p:cNvSpPr>
          <p:nvPr>
            <p:ph idx="1"/>
          </p:nvPr>
        </p:nvSpPr>
        <p:spPr>
          <a:xfrm>
            <a:off x="0" y="1052736"/>
            <a:ext cx="9144000" cy="5805264"/>
          </a:xfrm>
          <a:solidFill>
            <a:schemeClr val="accent6">
              <a:lumMod val="40000"/>
              <a:lumOff val="60000"/>
            </a:schemeClr>
          </a:solidFill>
        </p:spPr>
        <p:txBody>
          <a:bodyPr>
            <a:normAutofit lnSpcReduction="10000"/>
          </a:bodyPr>
          <a:lstStyle/>
          <a:p>
            <a:r>
              <a:rPr lang="el-GR" b="1" dirty="0" smtClean="0"/>
              <a:t>Ιονισμός φλόγας </a:t>
            </a:r>
            <a:r>
              <a:rPr lang="en-US" i="1" dirty="0" smtClean="0"/>
              <a:t>Flame Ionization Detector (FID)</a:t>
            </a:r>
            <a:endParaRPr lang="el-GR" i="1" dirty="0" smtClean="0"/>
          </a:p>
          <a:p>
            <a:r>
              <a:rPr lang="el-GR" b="1" dirty="0" smtClean="0"/>
              <a:t>Θερμικός </a:t>
            </a:r>
            <a:r>
              <a:rPr lang="el-GR" b="1" dirty="0" err="1" smtClean="0"/>
              <a:t>επαγωγέας</a:t>
            </a:r>
            <a:r>
              <a:rPr lang="el-GR" b="1" dirty="0" smtClean="0"/>
              <a:t> </a:t>
            </a:r>
            <a:r>
              <a:rPr lang="en-US" i="1" dirty="0" smtClean="0"/>
              <a:t>Thermal Conductivity Detector (TCD</a:t>
            </a:r>
            <a:endParaRPr lang="el-GR" i="1" dirty="0" smtClean="0"/>
          </a:p>
          <a:p>
            <a:r>
              <a:rPr lang="el-GR" b="1" dirty="0" smtClean="0"/>
              <a:t>Ανιχνευτής ηλεκτρονίων </a:t>
            </a:r>
            <a:r>
              <a:rPr lang="en-US" b="1" dirty="0" smtClean="0"/>
              <a:t>Electron Capture </a:t>
            </a:r>
            <a:r>
              <a:rPr lang="en-US" i="1" dirty="0" smtClean="0"/>
              <a:t>Detector (ECD)</a:t>
            </a:r>
            <a:endParaRPr lang="el-GR" dirty="0" smtClean="0"/>
          </a:p>
          <a:p>
            <a:r>
              <a:rPr lang="el-GR" b="1" dirty="0" err="1" smtClean="0"/>
              <a:t>Φασματοφωτομετρία</a:t>
            </a:r>
            <a:r>
              <a:rPr lang="el-GR" b="1" dirty="0" smtClean="0"/>
              <a:t> μάζας </a:t>
            </a:r>
            <a:r>
              <a:rPr lang="en-US" b="1" dirty="0" smtClean="0"/>
              <a:t>Mass Spectrometer </a:t>
            </a:r>
            <a:r>
              <a:rPr lang="en-US" i="1" dirty="0" smtClean="0"/>
              <a:t>(GC/MS)</a:t>
            </a:r>
            <a:r>
              <a:rPr lang="en-US" b="1" dirty="0" smtClean="0"/>
              <a:t> </a:t>
            </a:r>
            <a:r>
              <a:rPr lang="el-GR" dirty="0" smtClean="0"/>
              <a:t>Σύνδεση</a:t>
            </a:r>
            <a:r>
              <a:rPr lang="en-US" dirty="0" smtClean="0"/>
              <a:t>:</a:t>
            </a:r>
            <a:r>
              <a:rPr lang="el-GR" dirty="0" smtClean="0"/>
              <a:t> το αέριο </a:t>
            </a:r>
            <a:r>
              <a:rPr lang="el-GR" dirty="0" err="1" smtClean="0"/>
              <a:t>χρωματογράφημα</a:t>
            </a:r>
            <a:r>
              <a:rPr lang="el-GR" dirty="0" smtClean="0"/>
              <a:t> με την φωτομετρία μάζας</a:t>
            </a:r>
            <a:endParaRPr lang="en-US" dirty="0" smtClean="0"/>
          </a:p>
          <a:p>
            <a:pPr>
              <a:buNone/>
            </a:pPr>
            <a:r>
              <a:rPr lang="el-GR" dirty="0" smtClean="0"/>
              <a:t>Όταν ο ανιχνευτής δείξει μία κορυφή </a:t>
            </a:r>
            <a:r>
              <a:rPr lang="en-US" dirty="0" smtClean="0"/>
              <a:t>, </a:t>
            </a:r>
            <a:r>
              <a:rPr lang="el-GR" dirty="0" smtClean="0"/>
              <a:t>ότι περνάει από τον ανιχνευτή μπορεί να διοχετευθεί σε ένα </a:t>
            </a:r>
            <a:r>
              <a:rPr lang="el-GR" dirty="0" err="1" smtClean="0"/>
              <a:t>φασματοφωτόμετρο</a:t>
            </a:r>
            <a:r>
              <a:rPr lang="el-GR" dirty="0" smtClean="0"/>
              <a:t> μάζας</a:t>
            </a:r>
            <a:endParaRPr lang="en-US" dirty="0" smtClean="0"/>
          </a:p>
          <a:p>
            <a:endParaRPr lang="el-GR" i="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accent4">
              <a:lumMod val="60000"/>
              <a:lumOff val="40000"/>
            </a:schemeClr>
          </a:solidFill>
        </p:spPr>
        <p:txBody>
          <a:bodyPr>
            <a:normAutofit fontScale="90000"/>
          </a:bodyPr>
          <a:lstStyle/>
          <a:p>
            <a:r>
              <a:rPr lang="el-GR" sz="4000" b="1" dirty="0" smtClean="0"/>
              <a:t/>
            </a:r>
            <a:br>
              <a:rPr lang="el-GR" sz="4000" b="1" dirty="0" smtClean="0"/>
            </a:br>
            <a:r>
              <a:rPr lang="el-GR" sz="4000" b="1" dirty="0" smtClean="0"/>
              <a:t>Ποια είναι τα πλεονεκτήματα της </a:t>
            </a:r>
            <a:r>
              <a:rPr lang="en-US" sz="4000" b="1" dirty="0" smtClean="0"/>
              <a:t>MS?</a:t>
            </a:r>
            <a:br>
              <a:rPr lang="en-US" sz="4000" b="1" dirty="0" smtClean="0"/>
            </a:br>
            <a:endParaRPr lang="el-GR" sz="4000" dirty="0"/>
          </a:p>
        </p:txBody>
      </p:sp>
      <p:sp>
        <p:nvSpPr>
          <p:cNvPr id="3" name="2 - Θέση περιεχομένου"/>
          <p:cNvSpPr>
            <a:spLocks noGrp="1"/>
          </p:cNvSpPr>
          <p:nvPr>
            <p:ph idx="1"/>
          </p:nvPr>
        </p:nvSpPr>
        <p:spPr>
          <a:xfrm>
            <a:off x="0" y="620688"/>
            <a:ext cx="9144000" cy="6237312"/>
          </a:xfrm>
          <a:solidFill>
            <a:schemeClr val="accent6">
              <a:lumMod val="40000"/>
              <a:lumOff val="60000"/>
            </a:schemeClr>
          </a:solidFill>
        </p:spPr>
        <p:txBody>
          <a:bodyPr>
            <a:noAutofit/>
          </a:bodyPr>
          <a:lstStyle/>
          <a:p>
            <a:pPr>
              <a:buNone/>
            </a:pPr>
            <a:r>
              <a:rPr lang="el-GR" sz="2400" dirty="0" smtClean="0"/>
              <a:t>Γενικά τα κλάσματα της Υγρής ή Αερίου Χρωματογραφίας ανιχνεύονται με </a:t>
            </a:r>
            <a:r>
              <a:rPr lang="en-US" sz="2400" dirty="0" smtClean="0"/>
              <a:t>UV, </a:t>
            </a:r>
            <a:r>
              <a:rPr lang="el-GR" sz="2400" dirty="0" smtClean="0"/>
              <a:t>φθορισμό ή ηλεκτρική αγωγιμότητα . Οι ανιχνευτές αυτοί  προσδιορίζουν ποιοτικά βάσει του Χρόνου κατακράτησης και </a:t>
            </a:r>
            <a:r>
              <a:rPr lang="el-GR" sz="2400" dirty="0" smtClean="0"/>
              <a:t>ποσοτικά </a:t>
            </a:r>
            <a:r>
              <a:rPr lang="el-GR" sz="2400" dirty="0" smtClean="0"/>
              <a:t>βάσει της κορυφής και της περιοχής</a:t>
            </a:r>
            <a:r>
              <a:rPr lang="en-US" sz="2400" dirty="0" smtClean="0"/>
              <a:t>. </a:t>
            </a:r>
            <a:r>
              <a:rPr lang="el-GR" sz="2400" dirty="0" smtClean="0"/>
              <a:t>Η ανάλυση όμως είναι δύσκολη εάν πολλές ουσίες </a:t>
            </a:r>
            <a:r>
              <a:rPr lang="el-GR" sz="2400" dirty="0" err="1" smtClean="0"/>
              <a:t>εκλούονται</a:t>
            </a:r>
            <a:r>
              <a:rPr lang="el-GR" sz="2400" dirty="0" smtClean="0"/>
              <a:t> ταυτόχρονα </a:t>
            </a:r>
          </a:p>
          <a:p>
            <a:pPr>
              <a:buNone/>
            </a:pPr>
            <a:r>
              <a:rPr lang="el-GR" sz="2400" dirty="0" smtClean="0"/>
              <a:t>Εδώ βοηθάει η </a:t>
            </a:r>
            <a:r>
              <a:rPr lang="el-GR" sz="2400" dirty="0" err="1" smtClean="0"/>
              <a:t>φασματοφωτομετρία</a:t>
            </a:r>
            <a:r>
              <a:rPr lang="el-GR" sz="2400" dirty="0" smtClean="0"/>
              <a:t> </a:t>
            </a:r>
            <a:r>
              <a:rPr lang="el-GR" sz="2400" dirty="0" err="1" smtClean="0"/>
              <a:t>μάζης</a:t>
            </a:r>
            <a:r>
              <a:rPr lang="el-GR" sz="2400" dirty="0" smtClean="0"/>
              <a:t> -</a:t>
            </a:r>
            <a:r>
              <a:rPr lang="en-US" sz="2400" dirty="0" smtClean="0"/>
              <a:t>mass spectrometry (MS)</a:t>
            </a:r>
            <a:r>
              <a:rPr lang="el-GR" sz="2400" dirty="0" smtClean="0"/>
              <a:t>-.Η τεχνική αυτή </a:t>
            </a:r>
            <a:r>
              <a:rPr lang="el-GR" sz="2400" b="1" dirty="0" smtClean="0"/>
              <a:t>ιονίζει τα συστατικά του δείγματος και μετά διαχωρίζει τα ιόντα σε κενό βάσει του λόγου μάζας/φορτίου κι μετρά την ένταση κάθε ιόντος. </a:t>
            </a:r>
            <a:r>
              <a:rPr lang="el-GR" sz="2400" dirty="0" smtClean="0"/>
              <a:t>Το σύστημα </a:t>
            </a:r>
            <a:r>
              <a:rPr lang="en-US" sz="2400" dirty="0" smtClean="0"/>
              <a:t>LC-MS </a:t>
            </a:r>
            <a:r>
              <a:rPr lang="el-GR" sz="2400" dirty="0" smtClean="0"/>
              <a:t>συνδυάζει την μεγάλη διαχωριστική ικανότητα της Υγρής χρωματογραφίας με τις ποιοτικές ικανότητες της </a:t>
            </a:r>
            <a:r>
              <a:rPr lang="el-GR" sz="2400" dirty="0" err="1" smtClean="0"/>
              <a:t>φασματοφωτομετρία</a:t>
            </a:r>
            <a:r>
              <a:rPr lang="el-GR" sz="2400" dirty="0" smtClean="0"/>
              <a:t> </a:t>
            </a:r>
            <a:r>
              <a:rPr lang="el-GR" sz="2400" dirty="0" err="1" smtClean="0"/>
              <a:t>μάζης</a:t>
            </a:r>
            <a:r>
              <a:rPr lang="el-GR" sz="2400" dirty="0" smtClean="0"/>
              <a:t>. </a:t>
            </a:r>
          </a:p>
          <a:p>
            <a:pPr>
              <a:buNone/>
            </a:pPr>
            <a:r>
              <a:rPr lang="el-GR" sz="2400" dirty="0" smtClean="0"/>
              <a:t>Οι πληροφορίες που δίνονται αφορούν την μοριακή μάζα και την δομή των συστατικών  του μίγματος. </a:t>
            </a:r>
            <a:endParaRPr lang="el-GR" sz="2400" dirty="0" smtClean="0"/>
          </a:p>
          <a:p>
            <a:pPr>
              <a:buNone/>
            </a:pPr>
            <a:r>
              <a:rPr lang="el-GR" sz="2400" dirty="0" smtClean="0"/>
              <a:t>Η μέθοδος </a:t>
            </a:r>
            <a:r>
              <a:rPr lang="el-GR" sz="2400" b="1" dirty="0" smtClean="0"/>
              <a:t>π</a:t>
            </a:r>
            <a:r>
              <a:rPr lang="el-GR" sz="2400" b="1" dirty="0" smtClean="0"/>
              <a:t>αρέχει </a:t>
            </a:r>
            <a:r>
              <a:rPr lang="el-GR" sz="2400" b="1" dirty="0" smtClean="0"/>
              <a:t>ευρεία εφαρμογή και υψηλή εκλεκτικότητα . </a:t>
            </a:r>
            <a:r>
              <a:rPr lang="en-US" sz="2400" b="1" dirty="0" smtClean="0"/>
              <a:t> </a:t>
            </a:r>
          </a:p>
          <a:p>
            <a:endParaRPr lang="el-G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toshiba\Desktop\7650-HS_Agilent-GCMS_Banner.png"/>
          <p:cNvPicPr>
            <a:picLocks noGrp="1" noChangeAspect="1" noChangeArrowheads="1"/>
          </p:cNvPicPr>
          <p:nvPr>
            <p:ph idx="1"/>
          </p:nvPr>
        </p:nvPicPr>
        <p:blipFill>
          <a:blip r:embed="rId2" cstate="print"/>
          <a:srcRect/>
          <a:stretch>
            <a:fillRect/>
          </a:stretch>
        </p:blipFill>
        <p:spPr bwMode="auto">
          <a:xfrm>
            <a:off x="591577" y="1340768"/>
            <a:ext cx="7960846" cy="478539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4">
              <a:lumMod val="60000"/>
              <a:lumOff val="40000"/>
            </a:schemeClr>
          </a:solidFill>
        </p:spPr>
        <p:txBody>
          <a:bodyPr/>
          <a:lstStyle/>
          <a:p>
            <a:r>
              <a:rPr lang="en-US" dirty="0" smtClean="0"/>
              <a:t>LC-MS</a:t>
            </a:r>
            <a:r>
              <a:rPr lang="el-GR" dirty="0" smtClean="0"/>
              <a:t>       </a:t>
            </a:r>
            <a:r>
              <a:rPr lang="en-US" dirty="0" smtClean="0"/>
              <a:t>GC-MS</a:t>
            </a:r>
            <a:endParaRPr lang="el-GR" dirty="0"/>
          </a:p>
        </p:txBody>
      </p:sp>
      <p:sp>
        <p:nvSpPr>
          <p:cNvPr id="3" name="2 - Θέση περιεχομένου"/>
          <p:cNvSpPr>
            <a:spLocks noGrp="1"/>
          </p:cNvSpPr>
          <p:nvPr>
            <p:ph idx="1"/>
          </p:nvPr>
        </p:nvSpPr>
        <p:spPr>
          <a:xfrm>
            <a:off x="0" y="1052736"/>
            <a:ext cx="9144000" cy="5805264"/>
          </a:xfrm>
          <a:solidFill>
            <a:schemeClr val="accent6">
              <a:lumMod val="40000"/>
              <a:lumOff val="60000"/>
            </a:schemeClr>
          </a:solidFill>
        </p:spPr>
        <p:txBody>
          <a:bodyPr>
            <a:normAutofit fontScale="92500" lnSpcReduction="20000"/>
          </a:bodyPr>
          <a:lstStyle/>
          <a:p>
            <a:r>
              <a:rPr lang="el-GR" dirty="0" smtClean="0"/>
              <a:t>Στην </a:t>
            </a:r>
            <a:r>
              <a:rPr lang="en-US" dirty="0" smtClean="0"/>
              <a:t>LCMS,</a:t>
            </a:r>
            <a:r>
              <a:rPr lang="el-GR" dirty="0" smtClean="0"/>
              <a:t> το δείγμα πρέπει να είναι διαλυτό στην κινητή φάση ενώ στην </a:t>
            </a:r>
            <a:r>
              <a:rPr lang="en-US" dirty="0" smtClean="0"/>
              <a:t>GCMS , </a:t>
            </a:r>
            <a:r>
              <a:rPr lang="el-GR" dirty="0" smtClean="0"/>
              <a:t>χρησιμοποιείται αέριο σαν κινητή φάση. Αυτό σημαίνει ότι στην </a:t>
            </a:r>
            <a:r>
              <a:rPr lang="en-US" dirty="0" smtClean="0"/>
              <a:t>GCMS </a:t>
            </a:r>
            <a:r>
              <a:rPr lang="el-GR" dirty="0" smtClean="0"/>
              <a:t>το δείγμα πρέπει να είναι αέριο και να μην καταστρέφεται στην θέρμανση. Οι αρχές ανίχνευσης είναι σχεδόν ίδιες. Βασικά για πτητικές ενώσεις </a:t>
            </a:r>
            <a:r>
              <a:rPr lang="en-US" dirty="0" smtClean="0"/>
              <a:t>, </a:t>
            </a:r>
            <a:r>
              <a:rPr lang="el-GR" dirty="0" smtClean="0"/>
              <a:t>η </a:t>
            </a:r>
            <a:r>
              <a:rPr lang="en-US" dirty="0" smtClean="0"/>
              <a:t>GCMS </a:t>
            </a:r>
            <a:r>
              <a:rPr lang="el-GR" dirty="0" smtClean="0"/>
              <a:t>είναι πολύ χρήσιμη ενώ για πολικές ενώσεις η </a:t>
            </a:r>
            <a:r>
              <a:rPr lang="en-US" dirty="0" smtClean="0"/>
              <a:t>LCMS </a:t>
            </a:r>
            <a:r>
              <a:rPr lang="el-GR" dirty="0" smtClean="0"/>
              <a:t>είναι πιο χρήσιμη. </a:t>
            </a:r>
            <a:endParaRPr lang="en-US" dirty="0" smtClean="0"/>
          </a:p>
          <a:p>
            <a:r>
              <a:rPr lang="el-GR" dirty="0" smtClean="0"/>
              <a:t>Η </a:t>
            </a:r>
            <a:r>
              <a:rPr lang="en-US" dirty="0" smtClean="0"/>
              <a:t>LC-MS</a:t>
            </a:r>
            <a:r>
              <a:rPr lang="el-GR" dirty="0" smtClean="0"/>
              <a:t> είναι χρήσιμη για μη πτητικές ουσίες</a:t>
            </a:r>
            <a:r>
              <a:rPr lang="en-US" dirty="0" smtClean="0"/>
              <a:t>, </a:t>
            </a:r>
            <a:r>
              <a:rPr lang="el-GR" dirty="0" smtClean="0"/>
              <a:t>βιταμίνες, αμινοξέα, </a:t>
            </a:r>
            <a:r>
              <a:rPr lang="el-GR" dirty="0" err="1" smtClean="0"/>
              <a:t>πρωτείνες</a:t>
            </a:r>
            <a:r>
              <a:rPr lang="el-GR" dirty="0" smtClean="0"/>
              <a:t> και πεπτίδια</a:t>
            </a:r>
            <a:r>
              <a:rPr lang="en-US" dirty="0" smtClean="0"/>
              <a:t>. </a:t>
            </a:r>
            <a:r>
              <a:rPr lang="el-GR" dirty="0" smtClean="0"/>
              <a:t>Είναι πολύ χρήσιμη για μελέτες καθαρότητας των φαρμάκων. </a:t>
            </a:r>
            <a:r>
              <a:rPr lang="en-US" dirty="0" smtClean="0"/>
              <a:t/>
            </a:r>
            <a:br>
              <a:rPr lang="en-US" dirty="0" smtClean="0"/>
            </a:br>
            <a:r>
              <a:rPr lang="el-GR" dirty="0" smtClean="0"/>
              <a:t>Η </a:t>
            </a:r>
            <a:r>
              <a:rPr lang="en-US" dirty="0" smtClean="0"/>
              <a:t>GC-MS </a:t>
            </a:r>
            <a:r>
              <a:rPr lang="el-GR" dirty="0" smtClean="0"/>
              <a:t>είναι χρήσιμη για τις πτητικές ουσίες , χρήσιμη στην χημική βιομηχανία. </a:t>
            </a:r>
            <a:endParaRPr lang="en-US" dirty="0" smtClean="0"/>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4">
              <a:lumMod val="60000"/>
              <a:lumOff val="40000"/>
            </a:schemeClr>
          </a:solidFill>
        </p:spPr>
        <p:txBody>
          <a:bodyPr>
            <a:normAutofit fontScale="90000"/>
          </a:bodyPr>
          <a:lstStyle/>
          <a:p>
            <a:r>
              <a:rPr lang="el-GR" b="1" dirty="0" smtClean="0">
                <a:latin typeface="Times New Roman" pitchFamily="18" charset="0"/>
                <a:cs typeface="Times New Roman" pitchFamily="18" charset="0"/>
              </a:rPr>
              <a:t>ΕΦΑΡΜΟΓΕΣ ΤΗΣ </a:t>
            </a:r>
            <a:r>
              <a:rPr lang="en-IN" b="1" dirty="0" smtClean="0">
                <a:latin typeface="Times New Roman" pitchFamily="18" charset="0"/>
                <a:cs typeface="Times New Roman" pitchFamily="18" charset="0"/>
              </a:rPr>
              <a:t>GC- MS </a:t>
            </a:r>
            <a:r>
              <a:rPr lang="el-GR" b="1" dirty="0" smtClean="0">
                <a:latin typeface="Times New Roman" pitchFamily="18" charset="0"/>
                <a:cs typeface="Times New Roman" pitchFamily="18" charset="0"/>
              </a:rPr>
              <a:t>ή </a:t>
            </a:r>
            <a:r>
              <a:rPr lang="en-US" b="1" dirty="0" smtClean="0">
                <a:latin typeface="Times New Roman" pitchFamily="18" charset="0"/>
                <a:cs typeface="Times New Roman" pitchFamily="18" charset="0"/>
              </a:rPr>
              <a:t>GC-MS</a:t>
            </a:r>
            <a:endParaRPr lang="el-GR" dirty="0"/>
          </a:p>
        </p:txBody>
      </p:sp>
      <p:sp>
        <p:nvSpPr>
          <p:cNvPr id="3" name="2 - Θέση περιεχομένου"/>
          <p:cNvSpPr>
            <a:spLocks noGrp="1"/>
          </p:cNvSpPr>
          <p:nvPr>
            <p:ph idx="1"/>
          </p:nvPr>
        </p:nvSpPr>
        <p:spPr>
          <a:xfrm>
            <a:off x="0" y="1412776"/>
            <a:ext cx="9144000" cy="5445224"/>
          </a:xfrm>
          <a:solidFill>
            <a:schemeClr val="accent6">
              <a:lumMod val="40000"/>
              <a:lumOff val="60000"/>
            </a:schemeClr>
          </a:solidFill>
        </p:spPr>
        <p:txBody>
          <a:bodyPr>
            <a:normAutofit/>
          </a:bodyPr>
          <a:lstStyle/>
          <a:p>
            <a:pPr algn="just">
              <a:buFont typeface="Wingdings" pitchFamily="2" charset="2"/>
              <a:buChar char="§"/>
            </a:pPr>
            <a:r>
              <a:rPr lang="el-GR" sz="2000" b="1" dirty="0" smtClean="0">
                <a:latin typeface="Times New Roman" pitchFamily="18" charset="0"/>
                <a:cs typeface="Times New Roman" pitchFamily="18" charset="0"/>
              </a:rPr>
              <a:t>Περιβάλλον</a:t>
            </a:r>
            <a:r>
              <a:rPr lang="el-GR"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hlinkClick r:id="rId2" tooltip="Persistent Organic Pollutant"/>
              </a:rPr>
              <a:t> </a:t>
            </a:r>
            <a:r>
              <a:rPr lang="el-GR" sz="2000" dirty="0" smtClean="0">
                <a:latin typeface="Times New Roman" pitchFamily="18" charset="0"/>
                <a:cs typeface="Times New Roman" pitchFamily="18" charset="0"/>
              </a:rPr>
              <a:t>Μολυσματικοί   Παράγοντες</a:t>
            </a:r>
            <a:endParaRPr lang="en-US" sz="2000"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Εγκληματολογία</a:t>
            </a:r>
            <a:r>
              <a:rPr lang="en-US"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Ανάλυση αντικειμένων </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ίνα</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από ανθρώπινο σώμα για να συνδεθεί ο δράστης με το έγκλημα. </a:t>
            </a:r>
            <a:endParaRPr lang="en-US" sz="2000"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Νόμος</a:t>
            </a:r>
            <a:r>
              <a:rPr lang="el-GR" sz="2000" b="1" dirty="0" smtClean="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Ανίχνευση παράνομων </a:t>
            </a:r>
            <a:r>
              <a:rPr lang="el-GR" sz="2000" dirty="0" smtClean="0">
                <a:latin typeface="Times New Roman" pitchFamily="18" charset="0"/>
                <a:cs typeface="Times New Roman" pitchFamily="18" charset="0"/>
              </a:rPr>
              <a:t>ναρκωτικών  </a:t>
            </a:r>
            <a:r>
              <a:rPr lang="en-US" sz="2000" dirty="0" smtClean="0">
                <a:latin typeface="Times New Roman" pitchFamily="18" charset="0"/>
                <a:cs typeface="Times New Roman" pitchFamily="18" charset="0"/>
              </a:rPr>
              <a:t>, </a:t>
            </a:r>
          </a:p>
          <a:p>
            <a:pPr algn="just">
              <a:buFont typeface="Wingdings" pitchFamily="2" charset="2"/>
              <a:buChar char="§"/>
            </a:pPr>
            <a:r>
              <a:rPr lang="el-GR" sz="2000" b="1" dirty="0" smtClean="0">
                <a:latin typeface="Times New Roman" pitchFamily="18" charset="0"/>
                <a:cs typeface="Times New Roman" pitchFamily="18" charset="0"/>
              </a:rPr>
              <a:t>Τοξικολογία</a:t>
            </a:r>
            <a:r>
              <a:rPr lang="en-US"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Ανίχνευση ουσιών σε βιολογικά υγρά υπόπτων, θυμάτων, κλπ </a:t>
            </a:r>
          </a:p>
          <a:p>
            <a:pPr algn="just">
              <a:buFont typeface="Wingdings" pitchFamily="2" charset="2"/>
              <a:buChar char="§"/>
            </a:pPr>
            <a:r>
              <a:rPr lang="el-GR" sz="2000" b="1" dirty="0" smtClean="0">
                <a:latin typeface="Times New Roman" pitchFamily="18" charset="0"/>
                <a:cs typeface="Times New Roman" pitchFamily="18" charset="0"/>
              </a:rPr>
              <a:t>Α</a:t>
            </a:r>
            <a:r>
              <a:rPr lang="en-US" sz="2000" b="1" dirty="0" err="1" smtClean="0">
                <a:latin typeface="Times New Roman" pitchFamily="18" charset="0"/>
                <a:cs typeface="Times New Roman" pitchFamily="18" charset="0"/>
              </a:rPr>
              <a:t>nti</a:t>
            </a:r>
            <a:r>
              <a:rPr lang="en-US" sz="2000" b="1" dirty="0" smtClean="0">
                <a:latin typeface="Times New Roman" pitchFamily="18" charset="0"/>
                <a:cs typeface="Times New Roman" pitchFamily="18" charset="0"/>
              </a:rPr>
              <a:t>-doping </a:t>
            </a:r>
            <a:r>
              <a:rPr lang="en-US" sz="2000" b="1" dirty="0" smtClean="0">
                <a:solidFill>
                  <a:srgbClr val="00B0F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Ανάλυση</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των ούρων των αθλητών</a:t>
            </a:r>
            <a:endParaRPr lang="en-US" sz="2000"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Ασφάλεια</a:t>
            </a:r>
            <a:r>
              <a:rPr lang="en-US" sz="2000" b="1" dirty="0" smtClean="0">
                <a:solidFill>
                  <a:srgbClr val="00B0F0"/>
                </a:solidFill>
                <a:latin typeface="Times New Roman" pitchFamily="18" charset="0"/>
                <a:cs typeface="Times New Roman" pitchFamily="18" charset="0"/>
              </a:rPr>
              <a:t>:</a:t>
            </a:r>
            <a:r>
              <a:rPr lang="en-US" sz="2000" dirty="0" smtClean="0">
                <a:solidFill>
                  <a:srgbClr val="00B0F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Ανίχνευση εκρήξεων </a:t>
            </a:r>
            <a:r>
              <a:rPr lang="en-US" sz="2000" dirty="0" smtClean="0">
                <a:latin typeface="Times New Roman" pitchFamily="18" charset="0"/>
                <a:cs typeface="Times New Roman" pitchFamily="18" charset="0"/>
              </a:rPr>
              <a:t>(September 11 development)</a:t>
            </a:r>
          </a:p>
          <a:p>
            <a:pPr algn="just">
              <a:buFont typeface="Wingdings" pitchFamily="2" charset="2"/>
              <a:buChar char="§"/>
            </a:pPr>
            <a:r>
              <a:rPr lang="el-GR" sz="2000" b="1" dirty="0" smtClean="0">
                <a:latin typeface="Times New Roman" pitchFamily="18" charset="0"/>
                <a:cs typeface="Times New Roman" pitchFamily="18" charset="0"/>
              </a:rPr>
              <a:t>Τρόφιμα, καλλυντικά</a:t>
            </a:r>
            <a:r>
              <a:rPr lang="en-US" sz="2000" b="1" dirty="0" smtClean="0">
                <a:solidFill>
                  <a:srgbClr val="00B0F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αρωματικές ενώσεις, εστέρες, λιπαρά οξέα, αλκοόλες, </a:t>
            </a:r>
            <a:r>
              <a:rPr lang="el-GR" sz="2000" dirty="0" err="1" smtClean="0">
                <a:latin typeface="Times New Roman" pitchFamily="18" charset="0"/>
                <a:cs typeface="Times New Roman" pitchFamily="18" charset="0"/>
              </a:rPr>
              <a:t>αλδεύδες</a:t>
            </a:r>
            <a:r>
              <a:rPr lang="el-GR" sz="2000" dirty="0" smtClean="0">
                <a:latin typeface="Times New Roman" pitchFamily="18" charset="0"/>
                <a:cs typeface="Times New Roman" pitchFamily="18" charset="0"/>
              </a:rPr>
              <a:t>, κλπ</a:t>
            </a:r>
            <a:endParaRPr lang="en-US" sz="2000" dirty="0" smtClean="0">
              <a:latin typeface="Times New Roman" pitchFamily="18" charset="0"/>
              <a:cs typeface="Times New Roman" pitchFamily="18" charset="0"/>
            </a:endParaRPr>
          </a:p>
          <a:p>
            <a:pPr algn="just">
              <a:buFont typeface="Wingdings" pitchFamily="2" charset="2"/>
              <a:buChar char="§"/>
            </a:pPr>
            <a:r>
              <a:rPr lang="el-GR" sz="2800" b="1" dirty="0" smtClean="0">
                <a:latin typeface="Times New Roman" pitchFamily="18" charset="0"/>
                <a:cs typeface="Times New Roman" pitchFamily="18" charset="0"/>
              </a:rPr>
              <a:t>Ιατρική</a:t>
            </a:r>
            <a:r>
              <a:rPr lang="el-GR" sz="2000" b="1" dirty="0" smtClean="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Κληρονομικές μεταβολικές </a:t>
            </a:r>
            <a:r>
              <a:rPr lang="el-GR" sz="2000" dirty="0" smtClean="0">
                <a:latin typeface="Times New Roman" pitchFamily="18" charset="0"/>
                <a:cs typeface="Times New Roman" pitchFamily="18" charset="0"/>
              </a:rPr>
              <a:t>ασθένειες</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Εκ γενετής λάθη του </a:t>
            </a:r>
            <a:r>
              <a:rPr lang="el-GR" sz="2000" dirty="0" smtClean="0">
                <a:latin typeface="Times New Roman" pitchFamily="18" charset="0"/>
                <a:cs typeface="Times New Roman" pitchFamily="18" charset="0"/>
              </a:rPr>
              <a:t>μεταβολισμού</a:t>
            </a:r>
            <a:endParaRPr lang="en-US" sz="2000" dirty="0" smtClean="0">
              <a:latin typeface="Times New Roman" pitchFamily="18" charset="0"/>
              <a:cs typeface="Times New Roman" pitchFamily="18" charset="0"/>
            </a:endParaRPr>
          </a:p>
          <a:p>
            <a:endParaRPr 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a:solidFill>
            <a:schemeClr val="accent4">
              <a:lumMod val="60000"/>
              <a:lumOff val="40000"/>
            </a:schemeClr>
          </a:solidFill>
        </p:spPr>
        <p:txBody>
          <a:bodyPr/>
          <a:lstStyle/>
          <a:p>
            <a:r>
              <a:rPr lang="el-GR" dirty="0" smtClean="0"/>
              <a:t>XΡΩΜΑΤΟΓΡΑΦΙΑ</a:t>
            </a:r>
            <a:endParaRPr lang="el-GR" dirty="0"/>
          </a:p>
        </p:txBody>
      </p:sp>
      <p:sp>
        <p:nvSpPr>
          <p:cNvPr id="3" name="2 - Θέση περιεχομένου"/>
          <p:cNvSpPr>
            <a:spLocks noGrp="1"/>
          </p:cNvSpPr>
          <p:nvPr>
            <p:ph idx="1"/>
          </p:nvPr>
        </p:nvSpPr>
        <p:spPr>
          <a:xfrm>
            <a:off x="0" y="1052736"/>
            <a:ext cx="9144000" cy="5805264"/>
          </a:xfrm>
          <a:solidFill>
            <a:schemeClr val="accent6">
              <a:lumMod val="40000"/>
              <a:lumOff val="60000"/>
            </a:schemeClr>
          </a:solidFill>
        </p:spPr>
        <p:txBody>
          <a:bodyPr>
            <a:normAutofit/>
          </a:bodyPr>
          <a:lstStyle/>
          <a:p>
            <a:pPr>
              <a:lnSpc>
                <a:spcPct val="90000"/>
              </a:lnSpc>
            </a:pPr>
            <a:r>
              <a:rPr lang="el-GR" dirty="0" smtClean="0"/>
              <a:t>Η κινητή (φέρουσα) φάση, </a:t>
            </a:r>
            <a:r>
              <a:rPr lang="el-GR" dirty="0" smtClean="0">
                <a:solidFill>
                  <a:srgbClr val="FF0066"/>
                </a:solidFill>
              </a:rPr>
              <a:t>διερχόμενη μέσα από τη στατική</a:t>
            </a:r>
            <a:r>
              <a:rPr lang="el-GR" dirty="0" smtClean="0"/>
              <a:t>, προκαλεί </a:t>
            </a:r>
            <a:r>
              <a:rPr lang="el-GR" dirty="0" smtClean="0">
                <a:solidFill>
                  <a:srgbClr val="FF0066"/>
                </a:solidFill>
              </a:rPr>
              <a:t>διαφορετική μετατόπιση</a:t>
            </a:r>
            <a:r>
              <a:rPr lang="el-GR" dirty="0" smtClean="0"/>
              <a:t> επάνω σε αυτή των συστατικών του μείγματος</a:t>
            </a:r>
          </a:p>
          <a:p>
            <a:pPr>
              <a:lnSpc>
                <a:spcPct val="90000"/>
              </a:lnSpc>
            </a:pPr>
            <a:r>
              <a:rPr lang="el-GR" dirty="0" smtClean="0"/>
              <a:t>Τα συστατικά </a:t>
            </a:r>
            <a:r>
              <a:rPr lang="el-GR" dirty="0" smtClean="0">
                <a:solidFill>
                  <a:srgbClr val="FF0066"/>
                </a:solidFill>
              </a:rPr>
              <a:t>διαχωρίζονται</a:t>
            </a:r>
            <a:r>
              <a:rPr lang="el-GR" dirty="0" smtClean="0"/>
              <a:t> μεταξύ τους</a:t>
            </a:r>
          </a:p>
          <a:p>
            <a:pPr>
              <a:lnSpc>
                <a:spcPct val="90000"/>
              </a:lnSpc>
            </a:pPr>
            <a:r>
              <a:rPr lang="el-GR" dirty="0" smtClean="0"/>
              <a:t>(Συνήθως) </a:t>
            </a:r>
            <a:r>
              <a:rPr lang="el-GR" dirty="0" smtClean="0">
                <a:solidFill>
                  <a:srgbClr val="FF0066"/>
                </a:solidFill>
              </a:rPr>
              <a:t>εξέρχονται </a:t>
            </a:r>
            <a:r>
              <a:rPr lang="el-GR" dirty="0" smtClean="0"/>
              <a:t>σε διαφορετικές χρονικές στιγμές</a:t>
            </a:r>
          </a:p>
          <a:p>
            <a:pPr>
              <a:lnSpc>
                <a:spcPct val="90000"/>
              </a:lnSpc>
            </a:pPr>
            <a:r>
              <a:rPr lang="el-GR" dirty="0" smtClean="0"/>
              <a:t>Εάν στην έξοδο υπάρχει </a:t>
            </a:r>
            <a:r>
              <a:rPr lang="el-GR" dirty="0" smtClean="0">
                <a:solidFill>
                  <a:srgbClr val="FF0066"/>
                </a:solidFill>
              </a:rPr>
              <a:t>σύστημα ανίχνευσης και καταμέτρησης</a:t>
            </a:r>
            <a:r>
              <a:rPr lang="el-GR" dirty="0" smtClean="0"/>
              <a:t> της ποσότητας κάθε συστατικού, εκτός του διαχωρισμού, πραγματοποιείται ποιοτικός και </a:t>
            </a:r>
            <a:r>
              <a:rPr lang="el-GR" dirty="0" smtClean="0">
                <a:solidFill>
                  <a:srgbClr val="FF0066"/>
                </a:solidFill>
              </a:rPr>
              <a:t>ποσοτικός προσδιορισμός</a:t>
            </a:r>
            <a:endParaRPr lang="en-GB" dirty="0" smtClean="0">
              <a:solidFill>
                <a:srgbClr val="FF0066"/>
              </a:solidFill>
            </a:endParaRP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descr="C:\Users\toshiba\Desktop\GAa.gif"/>
          <p:cNvPicPr>
            <a:picLocks noChangeAspect="1" noChangeArrowheads="1"/>
          </p:cNvPicPr>
          <p:nvPr/>
        </p:nvPicPr>
        <p:blipFill>
          <a:blip r:embed="rId2" cstate="print"/>
          <a:srcRect/>
          <a:stretch>
            <a:fillRect/>
          </a:stretch>
        </p:blipFill>
        <p:spPr bwMode="auto">
          <a:xfrm>
            <a:off x="683568" y="404664"/>
            <a:ext cx="8460432" cy="590465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72816"/>
          </a:xfrm>
          <a:solidFill>
            <a:schemeClr val="accent4">
              <a:lumMod val="40000"/>
              <a:lumOff val="60000"/>
            </a:schemeClr>
          </a:solidFill>
        </p:spPr>
        <p:txBody>
          <a:bodyPr>
            <a:normAutofit fontScale="90000"/>
          </a:bodyPr>
          <a:lstStyle/>
          <a:p>
            <a:r>
              <a:rPr lang="el-GR" b="1" dirty="0" smtClean="0"/>
              <a:t/>
            </a:r>
            <a:br>
              <a:rPr lang="el-GR" b="1" dirty="0" smtClean="0"/>
            </a:br>
            <a:r>
              <a:rPr lang="el-GR" b="1" dirty="0" err="1" smtClean="0"/>
              <a:t>Χρωµατογραφία</a:t>
            </a:r>
            <a:r>
              <a:rPr lang="el-GR" b="1" dirty="0" smtClean="0"/>
              <a:t> µοριακής διήθησης ή μοριακού αποκλεισμού </a:t>
            </a:r>
            <a:br>
              <a:rPr lang="el-GR" b="1" dirty="0" smtClean="0"/>
            </a:br>
            <a:endParaRPr lang="el-GR" dirty="0"/>
          </a:p>
        </p:txBody>
      </p:sp>
      <p:sp>
        <p:nvSpPr>
          <p:cNvPr id="3" name="2 - Θέση περιεχομένου"/>
          <p:cNvSpPr>
            <a:spLocks noGrp="1"/>
          </p:cNvSpPr>
          <p:nvPr>
            <p:ph idx="1"/>
          </p:nvPr>
        </p:nvSpPr>
        <p:spPr>
          <a:xfrm>
            <a:off x="0" y="1772816"/>
            <a:ext cx="9144000" cy="5085184"/>
          </a:xfrm>
          <a:solidFill>
            <a:schemeClr val="accent6">
              <a:lumMod val="40000"/>
              <a:lumOff val="60000"/>
            </a:schemeClr>
          </a:solidFill>
        </p:spPr>
        <p:txBody>
          <a:bodyPr>
            <a:normAutofit/>
          </a:bodyPr>
          <a:lstStyle/>
          <a:p>
            <a:pPr>
              <a:buNone/>
            </a:pPr>
            <a:r>
              <a:rPr lang="el-GR" sz="2000" dirty="0" smtClean="0"/>
              <a:t>				Η στατική φάση είναι ένα </a:t>
            </a:r>
            <a:r>
              <a:rPr lang="en-US" sz="2000" dirty="0" smtClean="0"/>
              <a:t>gel</a:t>
            </a:r>
            <a:r>
              <a:rPr lang="el-GR" sz="2000" dirty="0" smtClean="0"/>
              <a:t> με συγκεκριμένους πόρους  			και τα συστατικά  διαχωρίζονται βάσει του Μ.Β τους και 			σχήματος.  Τα μεγάλα  μόρια δεν εισέρχονται στους πόρους 			και </a:t>
            </a:r>
            <a:r>
              <a:rPr lang="el-GR" sz="2000" dirty="0" err="1" smtClean="0"/>
              <a:t>εκλούονται</a:t>
            </a:r>
            <a:r>
              <a:rPr lang="el-GR" sz="2000" dirty="0" smtClean="0"/>
              <a:t> πρώτα, ενώ τα  μικρότερα εισέρχονται 			στους πόρους και καθυστερούν περισσότερο, οπότε 				</a:t>
            </a:r>
            <a:r>
              <a:rPr lang="el-GR" sz="2000" dirty="0" err="1" smtClean="0"/>
              <a:t>εκλούονται</a:t>
            </a:r>
            <a:r>
              <a:rPr lang="el-GR" sz="2000" dirty="0" smtClean="0"/>
              <a:t> τελευταία.</a:t>
            </a:r>
          </a:p>
          <a:p>
            <a:pPr>
              <a:buNone/>
            </a:pPr>
            <a:endParaRPr lang="el-GR" sz="2000" dirty="0" smtClean="0"/>
          </a:p>
          <a:p>
            <a:endParaRPr lang="el-GR" sz="2000" dirty="0"/>
          </a:p>
        </p:txBody>
      </p:sp>
      <p:pic>
        <p:nvPicPr>
          <p:cNvPr id="4" name="Picture 4" descr="ExclusionChrom"/>
          <p:cNvPicPr>
            <a:picLocks noChangeAspect="1" noChangeArrowheads="1"/>
          </p:cNvPicPr>
          <p:nvPr/>
        </p:nvPicPr>
        <p:blipFill>
          <a:blip r:embed="rId2" cstate="print"/>
          <a:srcRect/>
          <a:stretch>
            <a:fillRect/>
          </a:stretch>
        </p:blipFill>
        <p:spPr bwMode="auto">
          <a:xfrm>
            <a:off x="0" y="1772816"/>
            <a:ext cx="2771800" cy="50851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0" y="0"/>
            <a:ext cx="9144000" cy="1417638"/>
          </a:xfrm>
          <a:solidFill>
            <a:schemeClr val="accent4">
              <a:lumMod val="60000"/>
              <a:lumOff val="40000"/>
            </a:schemeClr>
          </a:solidFill>
        </p:spPr>
        <p:txBody>
          <a:bodyPr/>
          <a:lstStyle/>
          <a:p>
            <a:r>
              <a:rPr lang="el-GR" dirty="0" smtClean="0"/>
              <a:t>ΧΡΩΜΑΤΟΓΡΑΦΙΑ ΣΥΓΓΕΝΕΙΑΣ</a:t>
            </a:r>
            <a:endParaRPr lang="el-GR" dirty="0"/>
          </a:p>
        </p:txBody>
      </p:sp>
      <p:pic>
        <p:nvPicPr>
          <p:cNvPr id="9" name="Picture 3" descr="AffinityChrom"/>
          <p:cNvPicPr>
            <a:picLocks noGrp="1" noChangeAspect="1" noChangeArrowheads="1"/>
          </p:cNvPicPr>
          <p:nvPr>
            <p:ph idx="1"/>
          </p:nvPr>
        </p:nvPicPr>
        <p:blipFill>
          <a:blip r:embed="rId2" cstate="print"/>
          <a:srcRect/>
          <a:stretch>
            <a:fillRect/>
          </a:stretch>
        </p:blipFill>
        <p:spPr>
          <a:xfrm>
            <a:off x="5292080" y="1412776"/>
            <a:ext cx="3851920" cy="5184576"/>
          </a:xfrm>
          <a:noFill/>
          <a:ln/>
        </p:spPr>
      </p:pic>
      <p:sp>
        <p:nvSpPr>
          <p:cNvPr id="4" name="3 - Ορθογώνιο"/>
          <p:cNvSpPr/>
          <p:nvPr/>
        </p:nvSpPr>
        <p:spPr>
          <a:xfrm>
            <a:off x="0" y="1412777"/>
            <a:ext cx="5292080" cy="2062103"/>
          </a:xfrm>
          <a:prstGeom prst="rect">
            <a:avLst/>
          </a:prstGeom>
          <a:solidFill>
            <a:schemeClr val="accent6">
              <a:lumMod val="40000"/>
              <a:lumOff val="60000"/>
            </a:schemeClr>
          </a:solidFill>
        </p:spPr>
        <p:txBody>
          <a:bodyPr wrap="square">
            <a:spAutoFit/>
          </a:bodyPr>
          <a:lstStyle/>
          <a:p>
            <a:r>
              <a:rPr lang="el-GR" sz="3200" dirty="0" smtClean="0"/>
              <a:t>Αντιγόνο-Αντίσωμα</a:t>
            </a:r>
            <a:r>
              <a:rPr lang="en-US" sz="3200" dirty="0" smtClean="0"/>
              <a:t>, </a:t>
            </a:r>
            <a:endParaRPr lang="el-GR" sz="3200" dirty="0" smtClean="0"/>
          </a:p>
          <a:p>
            <a:r>
              <a:rPr lang="el-GR" sz="3200" dirty="0" smtClean="0"/>
              <a:t>Ένζυμο-Υπόστρωμα</a:t>
            </a:r>
            <a:r>
              <a:rPr lang="en-US" sz="3200" dirty="0" smtClean="0"/>
              <a:t>, </a:t>
            </a:r>
            <a:endParaRPr lang="el-GR" sz="3200" dirty="0" smtClean="0"/>
          </a:p>
          <a:p>
            <a:r>
              <a:rPr lang="el-GR" sz="3200" dirty="0" smtClean="0"/>
              <a:t>Υποδοχείς-</a:t>
            </a:r>
            <a:r>
              <a:rPr lang="en-US" sz="3200" dirty="0" smtClean="0"/>
              <a:t> </a:t>
            </a:r>
            <a:r>
              <a:rPr lang="en-US" sz="3200" dirty="0" err="1" smtClean="0"/>
              <a:t>ligand</a:t>
            </a:r>
            <a:r>
              <a:rPr lang="en-US" sz="3200" dirty="0" smtClean="0"/>
              <a:t>. </a:t>
            </a:r>
            <a:endParaRPr lang="el-GR" sz="3200" dirty="0" smtClean="0"/>
          </a:p>
          <a:p>
            <a:r>
              <a:rPr lang="el-GR" sz="3200" dirty="0" smtClean="0"/>
              <a:t>Έως </a:t>
            </a:r>
            <a:r>
              <a:rPr lang="en-US" sz="3200" dirty="0" smtClean="0"/>
              <a:t>1000-</a:t>
            </a:r>
            <a:r>
              <a:rPr lang="el-GR" sz="3200" dirty="0" smtClean="0"/>
              <a:t>φορές  απομόνωση</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56"/>
          </a:xfrm>
          <a:solidFill>
            <a:schemeClr val="bg2">
              <a:lumMod val="75000"/>
            </a:schemeClr>
          </a:solidFill>
        </p:spPr>
        <p:txBody>
          <a:bodyPr>
            <a:normAutofit/>
          </a:bodyPr>
          <a:lstStyle/>
          <a:p>
            <a:r>
              <a:rPr lang="el-GR" sz="4000" dirty="0" smtClean="0"/>
              <a:t>ΧΡΩΜΑΤΟΓΡΑΦΙΑ ΣΥΓΓΕΝΕΙΑΣ</a:t>
            </a:r>
            <a:endParaRPr lang="el-GR" sz="4000" dirty="0"/>
          </a:p>
        </p:txBody>
      </p:sp>
      <p:sp>
        <p:nvSpPr>
          <p:cNvPr id="3" name="2 - Θέση περιεχομένου"/>
          <p:cNvSpPr>
            <a:spLocks noGrp="1"/>
          </p:cNvSpPr>
          <p:nvPr>
            <p:ph idx="1"/>
          </p:nvPr>
        </p:nvSpPr>
        <p:spPr>
          <a:xfrm>
            <a:off x="0" y="785794"/>
            <a:ext cx="9144000" cy="6072206"/>
          </a:xfrm>
        </p:spPr>
        <p:txBody>
          <a:bodyPr/>
          <a:lstStyle/>
          <a:p>
            <a:pPr>
              <a:buNone/>
            </a:pPr>
            <a:r>
              <a:rPr lang="el-GR" dirty="0" smtClean="0"/>
              <a:t>Εφαρμόζεται για απομόνωση </a:t>
            </a:r>
            <a:r>
              <a:rPr lang="el-GR" dirty="0" err="1" smtClean="0"/>
              <a:t>βιομορίων</a:t>
            </a:r>
            <a:r>
              <a:rPr lang="el-GR" dirty="0" smtClean="0"/>
              <a:t> </a:t>
            </a:r>
            <a:r>
              <a:rPr lang="el-GR" b="1" dirty="0" smtClean="0"/>
              <a:t>με βάση τη βιολογική τους εξειδίκευση</a:t>
            </a:r>
            <a:endParaRPr lang="el-GR" dirty="0" smtClean="0"/>
          </a:p>
          <a:p>
            <a:endParaRPr lang="el-GR" dirty="0"/>
          </a:p>
        </p:txBody>
      </p:sp>
      <p:pic>
        <p:nvPicPr>
          <p:cNvPr id="4" name="Picture 2" descr="http://www.bio-rad.com/webroot/web/images/lsr/solutions/technologies/lab_scale_chromatography/chromatography/technology_detail/chromt11_img1.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48" y="2000240"/>
            <a:ext cx="7529857" cy="45720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14422"/>
          </a:xfrm>
          <a:solidFill>
            <a:schemeClr val="accent4">
              <a:lumMod val="40000"/>
              <a:lumOff val="60000"/>
            </a:schemeClr>
          </a:solidFill>
        </p:spPr>
        <p:txBody>
          <a:bodyPr>
            <a:normAutofit fontScale="90000"/>
          </a:bodyPr>
          <a:lstStyle/>
          <a:p>
            <a:r>
              <a:rPr lang="el-GR" b="1" dirty="0" err="1" smtClean="0"/>
              <a:t>Χρωµατογραφία</a:t>
            </a:r>
            <a:r>
              <a:rPr lang="el-GR" b="1" dirty="0" smtClean="0"/>
              <a:t> </a:t>
            </a:r>
            <a:r>
              <a:rPr lang="el-GR" b="1" dirty="0" err="1" smtClean="0"/>
              <a:t>Ιοντοανταλλαγής</a:t>
            </a:r>
            <a:r>
              <a:rPr lang="el-GR" b="1" dirty="0" smtClean="0"/>
              <a:t/>
            </a:r>
            <a:br>
              <a:rPr lang="el-GR" b="1" dirty="0" smtClean="0"/>
            </a:br>
            <a:r>
              <a:rPr lang="el-GR" sz="2200" b="1" dirty="0" smtClean="0"/>
              <a:t>η στατική φάση φέρει φορτισμένες ομάδες οι οποίες θα </a:t>
            </a:r>
            <a:r>
              <a:rPr lang="el-GR" sz="2200" b="1" dirty="0" err="1" smtClean="0"/>
              <a:t>έλξουν</a:t>
            </a:r>
            <a:r>
              <a:rPr lang="el-GR" sz="2200" b="1" dirty="0" smtClean="0"/>
              <a:t> αντίθετα φορτισμένες ουσίες</a:t>
            </a:r>
            <a:br>
              <a:rPr lang="el-GR" sz="2200" b="1" dirty="0" smtClean="0"/>
            </a:br>
            <a:endParaRPr lang="el-GR" sz="2200" dirty="0"/>
          </a:p>
        </p:txBody>
      </p:sp>
      <p:sp>
        <p:nvSpPr>
          <p:cNvPr id="3" name="2 - Θέση περιεχομένου"/>
          <p:cNvSpPr>
            <a:spLocks noGrp="1"/>
          </p:cNvSpPr>
          <p:nvPr>
            <p:ph idx="1"/>
          </p:nvPr>
        </p:nvSpPr>
        <p:spPr>
          <a:xfrm>
            <a:off x="0" y="1214422"/>
            <a:ext cx="9144000" cy="5643578"/>
          </a:xfrm>
          <a:solidFill>
            <a:schemeClr val="accent6">
              <a:lumMod val="40000"/>
              <a:lumOff val="60000"/>
            </a:schemeClr>
          </a:solidFill>
        </p:spPr>
        <p:txBody>
          <a:bodyPr>
            <a:normAutofit/>
          </a:bodyPr>
          <a:lstStyle/>
          <a:p>
            <a:pPr>
              <a:buNone/>
            </a:pPr>
            <a:r>
              <a:rPr lang="el-GR" sz="2000" b="1" u="sng" dirty="0" smtClean="0"/>
              <a:t>Παράδειγμα</a:t>
            </a:r>
            <a:r>
              <a:rPr lang="en-US" sz="2000" b="1" u="sng" dirty="0" smtClean="0"/>
              <a:t>:</a:t>
            </a:r>
            <a:r>
              <a:rPr lang="el-GR" sz="2000" b="1" dirty="0" smtClean="0"/>
              <a:t>Στατική φάση= </a:t>
            </a:r>
            <a:r>
              <a:rPr lang="el-GR" sz="2000" b="1" dirty="0" err="1" smtClean="0"/>
              <a:t>Ανιοντοανταλλάκτης</a:t>
            </a:r>
            <a:r>
              <a:rPr lang="el-GR" sz="2000" b="1" dirty="0" smtClean="0"/>
              <a:t> </a:t>
            </a:r>
            <a:r>
              <a:rPr lang="en-US" sz="2000" b="1" dirty="0" smtClean="0"/>
              <a:t>-</a:t>
            </a:r>
            <a:r>
              <a:rPr lang="el-GR" sz="2000" b="1" dirty="0" smtClean="0"/>
              <a:t>συγκρατεί τα αρνητικά φορτισμένα μόρια και αφήνει να </a:t>
            </a:r>
            <a:r>
              <a:rPr lang="el-GR" sz="2000" b="1" dirty="0" err="1" smtClean="0"/>
              <a:t>εκλουσθούν</a:t>
            </a:r>
            <a:r>
              <a:rPr lang="el-GR" sz="2000" b="1" dirty="0" smtClean="0"/>
              <a:t> τα θετικά φορτισμένα μόρια.</a:t>
            </a:r>
          </a:p>
          <a:p>
            <a:pPr>
              <a:buNone/>
            </a:pPr>
            <a:endParaRPr lang="el-GR" sz="2000" b="1" dirty="0" smtClean="0"/>
          </a:p>
          <a:p>
            <a:pPr>
              <a:buNone/>
            </a:pPr>
            <a:endParaRPr lang="el-GR" sz="2000" b="1" dirty="0" smtClean="0"/>
          </a:p>
          <a:p>
            <a:endParaRPr lang="el-GR" sz="2000" dirty="0"/>
          </a:p>
        </p:txBody>
      </p:sp>
      <p:pic>
        <p:nvPicPr>
          <p:cNvPr id="4" name="Picture 4" descr="http://chemwiki.ucdavis.edu/@api/deki/files/6992/=ion_exch.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132856"/>
            <a:ext cx="9144000" cy="47251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785794"/>
          </a:xfrm>
          <a:solidFill>
            <a:schemeClr val="bg2">
              <a:lumMod val="75000"/>
            </a:schemeClr>
          </a:solidFill>
        </p:spPr>
        <p:txBody>
          <a:bodyPr>
            <a:normAutofit/>
          </a:bodyPr>
          <a:lstStyle/>
          <a:p>
            <a:r>
              <a:rPr lang="el-GR" b="1" dirty="0" err="1" smtClean="0"/>
              <a:t>Χρωµατογραφία</a:t>
            </a:r>
            <a:r>
              <a:rPr lang="el-GR" b="1" dirty="0" smtClean="0"/>
              <a:t> </a:t>
            </a:r>
            <a:r>
              <a:rPr lang="el-GR" b="1" dirty="0" err="1" smtClean="0"/>
              <a:t>Ιοντοανταλλαγής</a:t>
            </a:r>
            <a:endParaRPr lang="el-GR" dirty="0"/>
          </a:p>
        </p:txBody>
      </p:sp>
      <p:sp>
        <p:nvSpPr>
          <p:cNvPr id="6" name="5 - Θέση κειμένου"/>
          <p:cNvSpPr>
            <a:spLocks noGrp="1"/>
          </p:cNvSpPr>
          <p:nvPr>
            <p:ph type="body" idx="1"/>
          </p:nvPr>
        </p:nvSpPr>
        <p:spPr>
          <a:xfrm>
            <a:off x="0" y="785794"/>
            <a:ext cx="9144000" cy="1389081"/>
          </a:xfrm>
        </p:spPr>
        <p:txBody>
          <a:bodyPr>
            <a:normAutofit fontScale="77500" lnSpcReduction="20000"/>
          </a:bodyPr>
          <a:lstStyle/>
          <a:p>
            <a:endParaRPr lang="el-GR" dirty="0" smtClean="0"/>
          </a:p>
          <a:p>
            <a:r>
              <a:rPr lang="el-GR" dirty="0" smtClean="0"/>
              <a:t>Χρησιμοποιούνται </a:t>
            </a:r>
            <a:r>
              <a:rPr lang="el-GR" dirty="0" err="1" smtClean="0">
                <a:solidFill>
                  <a:srgbClr val="FF0066"/>
                </a:solidFill>
              </a:rPr>
              <a:t>ιονανταλλακτικές</a:t>
            </a:r>
            <a:r>
              <a:rPr lang="el-GR" dirty="0" smtClean="0">
                <a:solidFill>
                  <a:srgbClr val="FF0066"/>
                </a:solidFill>
              </a:rPr>
              <a:t> ρητίνες ή </a:t>
            </a:r>
            <a:r>
              <a:rPr lang="el-GR" dirty="0" err="1" smtClean="0">
                <a:solidFill>
                  <a:srgbClr val="FF0066"/>
                </a:solidFill>
              </a:rPr>
              <a:t>γέλες</a:t>
            </a:r>
            <a:r>
              <a:rPr lang="el-GR" dirty="0" smtClean="0"/>
              <a:t> ως στερεή στατική φάση και ένα υγρό ως κινητή φάση</a:t>
            </a:r>
          </a:p>
          <a:p>
            <a:r>
              <a:rPr lang="el-GR" dirty="0" smtClean="0"/>
              <a:t>Τα Ιοντικά συστατικά του μείγματος συγκρατούνται </a:t>
            </a:r>
            <a:r>
              <a:rPr lang="el-GR" dirty="0" smtClean="0">
                <a:solidFill>
                  <a:srgbClr val="FF0066"/>
                </a:solidFill>
              </a:rPr>
              <a:t>ηλεκτροστατικά</a:t>
            </a:r>
            <a:r>
              <a:rPr lang="el-GR" dirty="0" smtClean="0"/>
              <a:t> σε διάφορο βαθμό από τις με αντίθετο φορτίο ιοντικές ομάδες στατικής φάσης </a:t>
            </a:r>
            <a:endParaRPr lang="en-GB" dirty="0" smtClean="0"/>
          </a:p>
          <a:p>
            <a:endParaRPr lang="el-GR" dirty="0"/>
          </a:p>
        </p:txBody>
      </p:sp>
      <p:pic>
        <p:nvPicPr>
          <p:cNvPr id="4" name="Picture 7" descr="primer_T_Ion_Exchange_CHromatography"/>
          <p:cNvPicPr>
            <a:picLocks noGrp="1" noChangeAspect="1" noChangeArrowheads="1"/>
          </p:cNvPicPr>
          <p:nvPr>
            <p:ph sz="half" idx="2"/>
          </p:nvPr>
        </p:nvPicPr>
        <p:blipFill>
          <a:blip r:embed="rId2" cstate="print"/>
          <a:stretch>
            <a:fillRect/>
          </a:stretch>
        </p:blipFill>
        <p:spPr bwMode="auto">
          <a:xfrm>
            <a:off x="457200" y="2132856"/>
            <a:ext cx="4040188" cy="4392487"/>
          </a:xfrm>
          <a:prstGeom prst="rect">
            <a:avLst/>
          </a:prstGeom>
          <a:noFill/>
        </p:spPr>
      </p:pic>
      <p:pic>
        <p:nvPicPr>
          <p:cNvPr id="9" name="Picture 5" descr="ionX700"/>
          <p:cNvPicPr>
            <a:picLocks noGrp="1" noChangeAspect="1" noChangeArrowheads="1"/>
          </p:cNvPicPr>
          <p:nvPr>
            <p:ph sz="quarter" idx="4"/>
          </p:nvPr>
        </p:nvPicPr>
        <p:blipFill>
          <a:blip r:embed="rId3" cstate="print"/>
          <a:srcRect/>
          <a:stretch>
            <a:fillRect/>
          </a:stretch>
        </p:blipFill>
        <p:spPr bwMode="auto">
          <a:xfrm>
            <a:off x="4645025" y="2060848"/>
            <a:ext cx="4041775" cy="446449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2984"/>
          </a:xfrm>
          <a:solidFill>
            <a:schemeClr val="accent4">
              <a:lumMod val="40000"/>
              <a:lumOff val="60000"/>
            </a:schemeClr>
          </a:solidFill>
        </p:spPr>
        <p:txBody>
          <a:bodyPr>
            <a:normAutofit fontScale="90000"/>
          </a:bodyPr>
          <a:lstStyle/>
          <a:p>
            <a:r>
              <a:rPr lang="el-GR" dirty="0" smtClean="0"/>
              <a:t>Χρωματογραφία Κατανομής</a:t>
            </a:r>
            <a:br>
              <a:rPr lang="el-GR" dirty="0" smtClean="0"/>
            </a:br>
            <a:r>
              <a:rPr lang="en-GB" dirty="0" smtClean="0"/>
              <a:t>Partition chromatography</a:t>
            </a:r>
            <a:endParaRPr lang="el-GR" dirty="0"/>
          </a:p>
        </p:txBody>
      </p:sp>
      <p:sp>
        <p:nvSpPr>
          <p:cNvPr id="7" name="6 - Θέση περιεχομένου"/>
          <p:cNvSpPr>
            <a:spLocks noGrp="1"/>
          </p:cNvSpPr>
          <p:nvPr>
            <p:ph idx="1"/>
          </p:nvPr>
        </p:nvSpPr>
        <p:spPr>
          <a:xfrm>
            <a:off x="0" y="1142984"/>
            <a:ext cx="9144000" cy="5715016"/>
          </a:xfrm>
          <a:solidFill>
            <a:schemeClr val="accent6">
              <a:lumMod val="40000"/>
              <a:lumOff val="60000"/>
            </a:schemeClr>
          </a:solidFill>
        </p:spPr>
        <p:txBody>
          <a:bodyPr>
            <a:normAutofit/>
          </a:bodyPr>
          <a:lstStyle/>
          <a:p>
            <a:pPr>
              <a:buNone/>
            </a:pPr>
            <a:r>
              <a:rPr lang="el-GR" sz="2800" dirty="0" smtClean="0"/>
              <a:t>    </a:t>
            </a:r>
            <a:endParaRPr lang="el-GR" sz="2800" dirty="0" smtClean="0"/>
          </a:p>
          <a:p>
            <a:pPr>
              <a:buNone/>
            </a:pPr>
            <a:r>
              <a:rPr lang="el-GR" sz="2800" dirty="0" smtClean="0"/>
              <a:t>Τα </a:t>
            </a:r>
            <a:r>
              <a:rPr lang="el-GR" sz="2800" dirty="0" smtClean="0"/>
              <a:t>Συστατικά του  μείγματος </a:t>
            </a:r>
            <a:r>
              <a:rPr lang="el-GR" sz="2800" dirty="0" smtClean="0">
                <a:solidFill>
                  <a:srgbClr val="FF0066"/>
                </a:solidFill>
              </a:rPr>
              <a:t>κατανέμονται</a:t>
            </a:r>
            <a:r>
              <a:rPr lang="el-GR" sz="2800" dirty="0" smtClean="0"/>
              <a:t>  μεταξύ της </a:t>
            </a:r>
            <a:r>
              <a:rPr lang="el-GR" sz="2800" dirty="0" smtClean="0">
                <a:solidFill>
                  <a:srgbClr val="FF0066"/>
                </a:solidFill>
              </a:rPr>
              <a:t>λεπτής </a:t>
            </a:r>
            <a:r>
              <a:rPr lang="el-GR" sz="2800" dirty="0" err="1" smtClean="0">
                <a:solidFill>
                  <a:srgbClr val="FF0066"/>
                </a:solidFill>
              </a:rPr>
              <a:t>στοιβάδος</a:t>
            </a:r>
            <a:r>
              <a:rPr lang="el-GR" sz="2800" dirty="0" smtClean="0">
                <a:solidFill>
                  <a:srgbClr val="FF0066"/>
                </a:solidFill>
              </a:rPr>
              <a:t> υγρής στατικής φάσης</a:t>
            </a:r>
            <a:r>
              <a:rPr lang="el-GR" sz="2800" dirty="0" smtClean="0"/>
              <a:t> που σχηματίζεται στην επιφάνεια στερεού υποστρώματος και μιας </a:t>
            </a:r>
            <a:r>
              <a:rPr lang="el-GR" sz="2800" dirty="0" smtClean="0">
                <a:solidFill>
                  <a:srgbClr val="FF0066"/>
                </a:solidFill>
              </a:rPr>
              <a:t>υγρής κινητής</a:t>
            </a:r>
            <a:r>
              <a:rPr lang="el-GR" sz="2800" dirty="0" smtClean="0"/>
              <a:t> φάσης</a:t>
            </a:r>
          </a:p>
          <a:p>
            <a:pPr lvl="1"/>
            <a:r>
              <a:rPr lang="el-GR" sz="2400" dirty="0" smtClean="0"/>
              <a:t>Χρωματογραφία</a:t>
            </a:r>
            <a:r>
              <a:rPr lang="el-GR" sz="2400" dirty="0" smtClean="0">
                <a:solidFill>
                  <a:srgbClr val="FF0066"/>
                </a:solidFill>
              </a:rPr>
              <a:t> κανονικής φάσης</a:t>
            </a:r>
            <a:r>
              <a:rPr lang="el-GR" sz="2400" dirty="0" smtClean="0"/>
              <a:t> (</a:t>
            </a:r>
            <a:r>
              <a:rPr lang="en-GB" sz="2400" dirty="0" smtClean="0"/>
              <a:t>normal phase)</a:t>
            </a:r>
            <a:r>
              <a:rPr lang="el-GR" sz="2400" dirty="0" smtClean="0"/>
              <a:t>, όταν η υγρή στατική φάση είναι  πολικότερη της κινητής φάσης</a:t>
            </a:r>
          </a:p>
          <a:p>
            <a:pPr lvl="1"/>
            <a:r>
              <a:rPr lang="el-GR" sz="2400" dirty="0" smtClean="0"/>
              <a:t>Χρωματογραφία </a:t>
            </a:r>
            <a:r>
              <a:rPr lang="el-GR" sz="2400" dirty="0" smtClean="0">
                <a:solidFill>
                  <a:srgbClr val="FF0066"/>
                </a:solidFill>
              </a:rPr>
              <a:t>αντίστροφης φάσης</a:t>
            </a:r>
            <a:r>
              <a:rPr lang="el-GR" sz="2400" dirty="0" smtClean="0"/>
              <a:t> (</a:t>
            </a:r>
            <a:r>
              <a:rPr lang="en-GB" sz="2400" dirty="0" smtClean="0"/>
              <a:t>reversed phase), </a:t>
            </a:r>
            <a:r>
              <a:rPr lang="el-GR" sz="2400" dirty="0" smtClean="0"/>
              <a:t>όταν η κινητή φάση είναι πολικότερη της υγρής στατικής φάσης</a:t>
            </a:r>
          </a:p>
          <a:p>
            <a:pPr lvl="1">
              <a:buNone/>
            </a:pPr>
            <a:endParaRPr lang="en-GB" sz="2400" dirty="0" smtClean="0"/>
          </a:p>
          <a:p>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2776"/>
          </a:xfrm>
          <a:solidFill>
            <a:schemeClr val="accent4">
              <a:lumMod val="60000"/>
              <a:lumOff val="40000"/>
            </a:schemeClr>
          </a:solidFill>
        </p:spPr>
        <p:txBody>
          <a:bodyPr/>
          <a:lstStyle/>
          <a:p>
            <a:r>
              <a:rPr lang="el-GR" dirty="0" smtClean="0"/>
              <a:t>Χρωματογραφία Κατανομής</a:t>
            </a:r>
            <a:endParaRPr lang="el-GR" dirty="0"/>
          </a:p>
        </p:txBody>
      </p:sp>
      <p:sp>
        <p:nvSpPr>
          <p:cNvPr id="3" name="2 - Θέση περιεχομένου"/>
          <p:cNvSpPr>
            <a:spLocks noGrp="1"/>
          </p:cNvSpPr>
          <p:nvPr>
            <p:ph idx="1"/>
          </p:nvPr>
        </p:nvSpPr>
        <p:spPr/>
        <p:txBody>
          <a:bodyPr/>
          <a:lstStyle/>
          <a:p>
            <a:endParaRPr lang="el-GR" dirty="0"/>
          </a:p>
        </p:txBody>
      </p:sp>
      <p:pic>
        <p:nvPicPr>
          <p:cNvPr id="5" name="Picture 2" descr="http://images.tutorvista.com/cms/images/44/partition-chromatography.png"/>
          <p:cNvPicPr>
            <a:picLocks noChangeAspect="1" noChangeArrowheads="1"/>
          </p:cNvPicPr>
          <p:nvPr/>
        </p:nvPicPr>
        <p:blipFill>
          <a:blip r:embed="rId2" cstate="print"/>
          <a:srcRect/>
          <a:stretch>
            <a:fillRect/>
          </a:stretch>
        </p:blipFill>
        <p:spPr bwMode="auto">
          <a:xfrm>
            <a:off x="467544" y="1628800"/>
            <a:ext cx="4464496" cy="4464496"/>
          </a:xfrm>
          <a:prstGeom prst="rect">
            <a:avLst/>
          </a:prstGeom>
          <a:noFill/>
        </p:spPr>
      </p:pic>
      <p:pic>
        <p:nvPicPr>
          <p:cNvPr id="108547" name="Picture 3" descr="C:\Users\toshiba\Desktop\05.gif"/>
          <p:cNvPicPr>
            <a:picLocks noChangeAspect="1" noChangeArrowheads="1"/>
          </p:cNvPicPr>
          <p:nvPr/>
        </p:nvPicPr>
        <p:blipFill>
          <a:blip r:embed="rId3" cstate="print"/>
          <a:srcRect/>
          <a:stretch>
            <a:fillRect/>
          </a:stretch>
        </p:blipFill>
        <p:spPr bwMode="auto">
          <a:xfrm>
            <a:off x="4932040" y="1628800"/>
            <a:ext cx="3744416" cy="446449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1142984"/>
          </a:xfrm>
          <a:solidFill>
            <a:schemeClr val="bg2">
              <a:lumMod val="75000"/>
            </a:schemeClr>
          </a:solidFill>
        </p:spPr>
        <p:txBody>
          <a:bodyPr>
            <a:normAutofit fontScale="90000"/>
          </a:bodyPr>
          <a:lstStyle/>
          <a:p>
            <a:r>
              <a:rPr lang="el-GR" dirty="0" smtClean="0"/>
              <a:t>Χρωματογραφία Κατανομής</a:t>
            </a:r>
            <a:br>
              <a:rPr lang="el-GR" dirty="0" smtClean="0"/>
            </a:br>
            <a:r>
              <a:rPr lang="en-GB" dirty="0" smtClean="0"/>
              <a:t>Partition chromatography</a:t>
            </a:r>
            <a:endParaRPr lang="el-GR" dirty="0"/>
          </a:p>
        </p:txBody>
      </p:sp>
      <p:sp>
        <p:nvSpPr>
          <p:cNvPr id="6" name="5 - Θέση κειμένου"/>
          <p:cNvSpPr>
            <a:spLocks noGrp="1"/>
          </p:cNvSpPr>
          <p:nvPr>
            <p:ph type="body" idx="1"/>
          </p:nvPr>
        </p:nvSpPr>
        <p:spPr>
          <a:xfrm>
            <a:off x="0" y="1142985"/>
            <a:ext cx="9144000" cy="857256"/>
          </a:xfrm>
        </p:spPr>
        <p:txBody>
          <a:bodyPr>
            <a:normAutofit fontScale="92500" lnSpcReduction="20000"/>
          </a:bodyPr>
          <a:lstStyle/>
          <a:p>
            <a:r>
              <a:rPr lang="el-GR" sz="2000" dirty="0" smtClean="0"/>
              <a:t>Τα Συστατικά του  μείγματος </a:t>
            </a:r>
            <a:r>
              <a:rPr lang="el-GR" sz="2000" dirty="0" smtClean="0">
                <a:solidFill>
                  <a:srgbClr val="FF0066"/>
                </a:solidFill>
              </a:rPr>
              <a:t>κατανέμονται</a:t>
            </a:r>
            <a:r>
              <a:rPr lang="el-GR" sz="2000" dirty="0" smtClean="0"/>
              <a:t>  μεταξύ της </a:t>
            </a:r>
            <a:r>
              <a:rPr lang="el-GR" sz="2000" dirty="0" smtClean="0">
                <a:solidFill>
                  <a:srgbClr val="FF0066"/>
                </a:solidFill>
              </a:rPr>
              <a:t>λεπτής </a:t>
            </a:r>
            <a:r>
              <a:rPr lang="el-GR" sz="2000" dirty="0" err="1" smtClean="0">
                <a:solidFill>
                  <a:srgbClr val="FF0066"/>
                </a:solidFill>
              </a:rPr>
              <a:t>στοιβάδος</a:t>
            </a:r>
            <a:r>
              <a:rPr lang="el-GR" sz="2000" dirty="0" smtClean="0">
                <a:solidFill>
                  <a:srgbClr val="FF0066"/>
                </a:solidFill>
              </a:rPr>
              <a:t> υγρής στατικής φάσης</a:t>
            </a:r>
            <a:r>
              <a:rPr lang="el-GR" sz="2000" dirty="0" smtClean="0"/>
              <a:t> που σχηματίζεται στην επιφάνεια στερεού υποστρώματος και μιας </a:t>
            </a:r>
            <a:r>
              <a:rPr lang="el-GR" sz="2000" dirty="0" smtClean="0">
                <a:solidFill>
                  <a:srgbClr val="FF0066"/>
                </a:solidFill>
              </a:rPr>
              <a:t>υγρής κινητής</a:t>
            </a:r>
            <a:r>
              <a:rPr lang="el-GR" sz="2000" dirty="0" smtClean="0"/>
              <a:t> φάσης</a:t>
            </a:r>
            <a:endParaRPr lang="el-GR" sz="2000" dirty="0"/>
          </a:p>
        </p:txBody>
      </p:sp>
      <p:pic>
        <p:nvPicPr>
          <p:cNvPr id="4" name="Picture 11" descr="Fig_2"/>
          <p:cNvPicPr>
            <a:picLocks noGrp="1" noChangeAspect="1" noChangeArrowheads="1"/>
          </p:cNvPicPr>
          <p:nvPr>
            <p:ph sz="half" idx="2"/>
          </p:nvPr>
        </p:nvPicPr>
        <p:blipFill>
          <a:blip r:embed="rId2" cstate="print"/>
          <a:stretch>
            <a:fillRect/>
          </a:stretch>
        </p:blipFill>
        <p:spPr bwMode="auto">
          <a:xfrm>
            <a:off x="0" y="2000240"/>
            <a:ext cx="4786314" cy="4857760"/>
          </a:xfrm>
          <a:prstGeom prst="rect">
            <a:avLst/>
          </a:prstGeom>
          <a:noFill/>
        </p:spPr>
      </p:pic>
      <p:pic>
        <p:nvPicPr>
          <p:cNvPr id="9" name="Picture 9" descr="05"/>
          <p:cNvPicPr>
            <a:picLocks noGrp="1" noChangeAspect="1" noChangeArrowheads="1"/>
          </p:cNvPicPr>
          <p:nvPr>
            <p:ph sz="quarter" idx="4"/>
          </p:nvPr>
        </p:nvPicPr>
        <p:blipFill>
          <a:blip r:embed="rId3" cstate="print"/>
          <a:srcRect/>
          <a:stretch>
            <a:fillRect/>
          </a:stretch>
        </p:blipFill>
        <p:spPr bwMode="auto">
          <a:xfrm>
            <a:off x="4786314" y="1857364"/>
            <a:ext cx="4357686" cy="5000636"/>
          </a:xfrm>
          <a:prstGeom prst="rect">
            <a:avLst/>
          </a:prstGeom>
          <a:solidFill>
            <a:schemeClr val="bg2">
              <a:lumMod val="75000"/>
            </a:schemeClr>
          </a:solid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1417638"/>
          </a:xfrm>
          <a:solidFill>
            <a:schemeClr val="accent2">
              <a:lumMod val="60000"/>
              <a:lumOff val="40000"/>
            </a:schemeClr>
          </a:solidFill>
        </p:spPr>
        <p:txBody>
          <a:bodyPr>
            <a:normAutofit fontScale="90000"/>
          </a:bodyPr>
          <a:lstStyle/>
          <a:p>
            <a:r>
              <a:rPr lang="el-GR" sz="3600" dirty="0" smtClean="0">
                <a:latin typeface="Book Antiqua" pitchFamily="18" charset="0"/>
              </a:rPr>
              <a:t>ΕΡΓΑΣΤΗΡΙΑΚΗ ΑΣΚΗΣΗ ΣΤΟ ΕΡΓΑΣΤΗΡΙΟ ΚΛΙΝΙΚΗΣ ΒΙΟΧΗΜΕΙΑΣ ΠΓΝ ΑΤΤΙΚΟΝ</a:t>
            </a:r>
            <a:endParaRPr lang="el-GR" sz="3600" dirty="0">
              <a:latin typeface="Book Antiqua" pitchFamily="18" charset="0"/>
            </a:endParaRPr>
          </a:p>
        </p:txBody>
      </p:sp>
      <p:sp>
        <p:nvSpPr>
          <p:cNvPr id="5" name="4 - Θέση περιεχομένου"/>
          <p:cNvSpPr>
            <a:spLocks noGrp="1"/>
          </p:cNvSpPr>
          <p:nvPr>
            <p:ph idx="1"/>
          </p:nvPr>
        </p:nvSpPr>
        <p:spPr>
          <a:xfrm>
            <a:off x="0" y="1412776"/>
            <a:ext cx="9144000" cy="5445224"/>
          </a:xfrm>
          <a:solidFill>
            <a:schemeClr val="accent2">
              <a:lumMod val="40000"/>
              <a:lumOff val="60000"/>
            </a:schemeClr>
          </a:solidFill>
        </p:spPr>
        <p:txBody>
          <a:bodyPr/>
          <a:lstStyle/>
          <a:p>
            <a:pPr>
              <a:buNone/>
            </a:pPr>
            <a:endParaRPr lang="en-US" dirty="0" smtClean="0"/>
          </a:p>
          <a:p>
            <a:pPr>
              <a:buNone/>
            </a:pPr>
            <a:endParaRPr lang="en-US" dirty="0"/>
          </a:p>
          <a:p>
            <a:pPr>
              <a:buNone/>
            </a:pPr>
            <a:r>
              <a:rPr lang="en-US" dirty="0"/>
              <a:t>	</a:t>
            </a:r>
            <a:r>
              <a:rPr lang="el-GR" sz="4000" dirty="0" smtClean="0">
                <a:latin typeface="Book Antiqua" pitchFamily="18" charset="0"/>
              </a:rPr>
              <a:t>ΜΕΤΡΗΣΗ ΓΛΥΚΟΣΥΛΙΩΜΕΝΗΣ  ΑΙΜΟΣΦΑΙΡΙΝΗ</a:t>
            </a:r>
          </a:p>
          <a:p>
            <a:pPr>
              <a:buNone/>
            </a:pPr>
            <a:r>
              <a:rPr lang="el-GR" sz="4000" dirty="0" smtClean="0">
                <a:latin typeface="Book Antiqua" pitchFamily="18" charset="0"/>
              </a:rPr>
              <a:t>	ΣΤΟΝ ΑΝΑΛΥΤΗ </a:t>
            </a:r>
            <a:r>
              <a:rPr lang="en-US" sz="4000" dirty="0" smtClean="0">
                <a:latin typeface="Book Antiqua" pitchFamily="18" charset="0"/>
              </a:rPr>
              <a:t>HPLC D-10 </a:t>
            </a:r>
          </a:p>
          <a:p>
            <a:pPr>
              <a:buNone/>
            </a:pPr>
            <a:r>
              <a:rPr lang="en-US" sz="4000" dirty="0">
                <a:latin typeface="Book Antiqua" pitchFamily="18" charset="0"/>
              </a:rPr>
              <a:t>	</a:t>
            </a:r>
            <a:r>
              <a:rPr lang="el-GR" sz="4000" dirty="0" smtClean="0">
                <a:latin typeface="Book Antiqua" pitchFamily="18" charset="0"/>
              </a:rPr>
              <a:t>ΤΗΣ ΕΤΑΙΡΕΙΑΣ </a:t>
            </a:r>
            <a:r>
              <a:rPr lang="en-US" sz="4000" dirty="0" smtClean="0">
                <a:latin typeface="Book Antiqua" pitchFamily="18" charset="0"/>
              </a:rPr>
              <a:t>BIORAD</a:t>
            </a:r>
            <a:endParaRPr lang="el-GR" sz="40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a:solidFill>
            <a:schemeClr val="accent4">
              <a:lumMod val="60000"/>
              <a:lumOff val="40000"/>
            </a:schemeClr>
          </a:solidFill>
        </p:spPr>
        <p:txBody>
          <a:bodyPr>
            <a:normAutofit/>
          </a:bodyPr>
          <a:lstStyle/>
          <a:p>
            <a:r>
              <a:rPr lang="el-GR" dirty="0" smtClean="0"/>
              <a:t>XΡΩΜΑΤΟΓΡΑΦΙΑ</a:t>
            </a:r>
            <a:endParaRPr lang="el-GR" b="1" dirty="0"/>
          </a:p>
        </p:txBody>
      </p:sp>
      <p:sp>
        <p:nvSpPr>
          <p:cNvPr id="4" name="Content Placeholder 3"/>
          <p:cNvSpPr txBox="1">
            <a:spLocks noGrp="1"/>
          </p:cNvSpPr>
          <p:nvPr>
            <p:ph idx="1"/>
          </p:nvPr>
        </p:nvSpPr>
        <p:spPr>
          <a:xfrm>
            <a:off x="0" y="908720"/>
            <a:ext cx="9144000" cy="3847207"/>
          </a:xfrm>
          <a:prstGeom prst="rect">
            <a:avLst/>
          </a:prstGeom>
          <a:solidFill>
            <a:schemeClr val="accent6">
              <a:lumMod val="40000"/>
              <a:lumOff val="60000"/>
            </a:schemeClr>
          </a:solidFill>
        </p:spPr>
        <p:txBody>
          <a:bodyPr wrap="square" rtlCol="0">
            <a:spAutoFit/>
          </a:bodyPr>
          <a:lstStyle/>
          <a:p>
            <a:pPr algn="just">
              <a:buNone/>
            </a:pPr>
            <a:r>
              <a:rPr lang="el-GR" sz="2400" b="1" dirty="0" smtClean="0">
                <a:latin typeface="Times New Roman" pitchFamily="18" charset="0"/>
                <a:cs typeface="Times New Roman" pitchFamily="18" charset="0"/>
              </a:rPr>
              <a:t>ΣΚΟΠΟΣ</a:t>
            </a:r>
          </a:p>
          <a:p>
            <a:pPr algn="just"/>
            <a:r>
              <a:rPr lang="el-GR" sz="2400" b="1" dirty="0" smtClean="0">
                <a:effectLst>
                  <a:outerShdw blurRad="38100" dist="38100" dir="2700000" algn="tl">
                    <a:srgbClr val="000080"/>
                  </a:outerShdw>
                </a:effectLst>
                <a:latin typeface="Times New Roman" pitchFamily="18" charset="0"/>
                <a:cs typeface="Times New Roman" pitchFamily="18" charset="0"/>
              </a:rPr>
              <a:t>Αναλυτικός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Προσδιορισμός της Χημικής Σύστασης του Δείγματος</a:t>
            </a:r>
          </a:p>
          <a:p>
            <a:pPr algn="just"/>
            <a:r>
              <a:rPr lang="el-GR" sz="2400" b="1" dirty="0" smtClean="0">
                <a:effectLst>
                  <a:outerShdw blurRad="38100" dist="38100" dir="2700000" algn="tl">
                    <a:srgbClr val="000080"/>
                  </a:outerShdw>
                </a:effectLst>
                <a:latin typeface="Times New Roman" pitchFamily="18" charset="0"/>
                <a:cs typeface="Times New Roman" pitchFamily="18" charset="0"/>
              </a:rPr>
              <a:t>Παρασκευαστικός  </a:t>
            </a:r>
            <a:r>
              <a:rPr lang="el-GR" sz="2400" dirty="0" smtClean="0">
                <a:latin typeface="Times New Roman" pitchFamily="18" charset="0"/>
                <a:cs typeface="Times New Roman" pitchFamily="18" charset="0"/>
              </a:rPr>
              <a:t>να απομονωθούν</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επαρκείς ποσότητες δείγματος</a:t>
            </a:r>
            <a:endParaRPr lang="en-US" sz="2400" dirty="0" smtClean="0">
              <a:latin typeface="Times New Roman" pitchFamily="18" charset="0"/>
              <a:cs typeface="Times New Roman" pitchFamily="18" charset="0"/>
            </a:endParaRPr>
          </a:p>
          <a:p>
            <a:pPr algn="just">
              <a:buNone/>
            </a:pPr>
            <a:r>
              <a:rPr lang="el-GR" sz="2000" dirty="0" smtClean="0">
                <a:latin typeface="Times New Roman" pitchFamily="18" charset="0"/>
                <a:cs typeface="Times New Roman" pitchFamily="18" charset="0"/>
              </a:rPr>
              <a:t> </a:t>
            </a:r>
            <a:r>
              <a:rPr lang="el-GR" sz="2000" dirty="0" smtClean="0"/>
              <a:t>Στη χρωματογραφία τα συστατικά ενός μείγματος μεταφέρονται διαμέσου μίας </a:t>
            </a:r>
            <a:r>
              <a:rPr lang="el-GR" sz="2000" b="1" dirty="0" smtClean="0"/>
              <a:t>στατικής φάσης </a:t>
            </a:r>
            <a:r>
              <a:rPr lang="el-GR" sz="2000" dirty="0" smtClean="0"/>
              <a:t>με τη βοήθεια της ροής μίας </a:t>
            </a:r>
            <a:r>
              <a:rPr lang="el-GR" sz="2000" b="1" dirty="0" smtClean="0"/>
              <a:t>κινητής φάσης</a:t>
            </a:r>
            <a:r>
              <a:rPr lang="el-GR" sz="2000" dirty="0" smtClean="0"/>
              <a:t>. Ο διαχωρισμό</a:t>
            </a:r>
            <a:r>
              <a:rPr lang="el-GR" sz="2000" dirty="0"/>
              <a:t>ς</a:t>
            </a:r>
            <a:r>
              <a:rPr lang="el-GR" sz="2000" dirty="0" smtClean="0"/>
              <a:t> των συστατικών βασίζεται στο διαφορετικό βαθμό αλληλεπίδρασης του κάθε συστατικού με τις δύο φάσεις. Ο διαφορετικός βαθμός αλληλεπίδρασης οφείλεται στις διαφορές των συστατικών του δείγματος σε ορισμένα φυσικά χαρακτηριστικά όπως π.χ. το μέγεθος του μορίου, το φορτίο, την πτητικότητα, την διαλυτότητα</a:t>
            </a:r>
            <a:endParaRPr lang="el-GR" sz="2000" b="1" dirty="0" smtClean="0">
              <a:solidFill>
                <a:srgbClr val="FF0000"/>
              </a:solidFill>
            </a:endParaRPr>
          </a:p>
          <a:p>
            <a:pPr marL="0" indent="0">
              <a:buNone/>
            </a:pPr>
            <a:endParaRPr lang="el-GR" sz="1600" dirty="0" smtClean="0"/>
          </a:p>
          <a:p>
            <a:pPr marL="0" indent="0">
              <a:buNone/>
            </a:pPr>
            <a:endParaRPr lang="el-GR" sz="1600" dirty="0"/>
          </a:p>
        </p:txBody>
      </p:sp>
      <p:sp>
        <p:nvSpPr>
          <p:cNvPr id="5" name="Rectangle 4"/>
          <p:cNvSpPr>
            <a:spLocks noChangeArrowheads="1"/>
          </p:cNvSpPr>
          <p:nvPr/>
        </p:nvSpPr>
        <p:spPr bwMode="auto">
          <a:xfrm>
            <a:off x="2050036" y="5843626"/>
            <a:ext cx="5353153" cy="428035"/>
          </a:xfrm>
          <a:prstGeom prst="rect">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6" name="Oval 5"/>
          <p:cNvSpPr>
            <a:spLocks noChangeArrowheads="1"/>
          </p:cNvSpPr>
          <p:nvPr/>
        </p:nvSpPr>
        <p:spPr bwMode="auto">
          <a:xfrm>
            <a:off x="2107558" y="4523851"/>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7" name="Oval 6"/>
          <p:cNvSpPr>
            <a:spLocks noChangeArrowheads="1"/>
          </p:cNvSpPr>
          <p:nvPr/>
        </p:nvSpPr>
        <p:spPr bwMode="auto">
          <a:xfrm>
            <a:off x="2107558" y="477353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8" name="Rectangle 7"/>
          <p:cNvSpPr>
            <a:spLocks noChangeArrowheads="1"/>
          </p:cNvSpPr>
          <p:nvPr/>
        </p:nvSpPr>
        <p:spPr bwMode="auto">
          <a:xfrm>
            <a:off x="2050036" y="5103482"/>
            <a:ext cx="5353153" cy="734199"/>
          </a:xfrm>
          <a:prstGeom prst="rect">
            <a:avLst/>
          </a:prstGeom>
          <a:solidFill>
            <a:srgbClr val="CCECFF"/>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endParaRPr kumimoji="1" lang="el-GR" altLang="ja-JP" dirty="0" smtClean="0">
              <a:solidFill>
                <a:schemeClr val="accent2"/>
              </a:solidFill>
            </a:endParaRPr>
          </a:p>
          <a:p>
            <a:r>
              <a:rPr kumimoji="1" lang="el-GR" altLang="ja-JP" dirty="0" smtClean="0">
                <a:solidFill>
                  <a:schemeClr val="tx2">
                    <a:lumMod val="75000"/>
                  </a:schemeClr>
                </a:solidFill>
              </a:rPr>
              <a:t>                 Ουσία που κατανέμεται  περισσότερο </a:t>
            </a:r>
            <a:r>
              <a:rPr kumimoji="1" lang="el-GR" altLang="ja-JP" b="1" dirty="0" smtClean="0">
                <a:solidFill>
                  <a:schemeClr val="tx2">
                    <a:lumMod val="75000"/>
                  </a:schemeClr>
                </a:solidFill>
              </a:rPr>
              <a:t>στην στατική </a:t>
            </a:r>
            <a:r>
              <a:rPr kumimoji="1" lang="el-GR" altLang="ja-JP" dirty="0" smtClean="0">
                <a:solidFill>
                  <a:schemeClr val="tx2">
                    <a:lumMod val="75000"/>
                  </a:schemeClr>
                </a:solidFill>
              </a:rPr>
              <a:t>φάση</a:t>
            </a:r>
            <a:endParaRPr kumimoji="1" lang="en-US" altLang="ja-JP" dirty="0">
              <a:solidFill>
                <a:schemeClr val="tx2">
                  <a:lumMod val="75000"/>
                </a:schemeClr>
              </a:solidFill>
            </a:endParaRPr>
          </a:p>
        </p:txBody>
      </p:sp>
      <p:sp>
        <p:nvSpPr>
          <p:cNvPr id="9" name="Oval 8"/>
          <p:cNvSpPr>
            <a:spLocks noChangeArrowheads="1"/>
          </p:cNvSpPr>
          <p:nvPr/>
        </p:nvSpPr>
        <p:spPr bwMode="auto">
          <a:xfrm>
            <a:off x="2408351" y="5656361"/>
            <a:ext cx="255254"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0" name="Oval 9"/>
          <p:cNvSpPr>
            <a:spLocks noChangeArrowheads="1"/>
          </p:cNvSpPr>
          <p:nvPr/>
        </p:nvSpPr>
        <p:spPr bwMode="auto">
          <a:xfrm>
            <a:off x="2487444" y="5371004"/>
            <a:ext cx="256453"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1" name="Oval 10"/>
          <p:cNvSpPr>
            <a:spLocks noChangeArrowheads="1"/>
          </p:cNvSpPr>
          <p:nvPr/>
        </p:nvSpPr>
        <p:spPr bwMode="auto">
          <a:xfrm>
            <a:off x="3855991" y="5326417"/>
            <a:ext cx="255254"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2" name="Oval 11"/>
          <p:cNvSpPr>
            <a:spLocks noChangeArrowheads="1"/>
          </p:cNvSpPr>
          <p:nvPr/>
        </p:nvSpPr>
        <p:spPr bwMode="auto">
          <a:xfrm>
            <a:off x="2912867"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3" name="Oval 12"/>
          <p:cNvSpPr>
            <a:spLocks noChangeArrowheads="1"/>
          </p:cNvSpPr>
          <p:nvPr/>
        </p:nvSpPr>
        <p:spPr bwMode="auto">
          <a:xfrm>
            <a:off x="3430567" y="5665278"/>
            <a:ext cx="256453"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4" name="Oval 13"/>
          <p:cNvSpPr>
            <a:spLocks noChangeArrowheads="1"/>
          </p:cNvSpPr>
          <p:nvPr/>
        </p:nvSpPr>
        <p:spPr bwMode="auto">
          <a:xfrm>
            <a:off x="3948266"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5" name="Oval 14"/>
          <p:cNvSpPr>
            <a:spLocks noChangeArrowheads="1"/>
          </p:cNvSpPr>
          <p:nvPr/>
        </p:nvSpPr>
        <p:spPr bwMode="auto">
          <a:xfrm>
            <a:off x="5558885" y="5451260"/>
            <a:ext cx="257652"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6" name="Oval 15"/>
          <p:cNvSpPr>
            <a:spLocks noChangeArrowheads="1"/>
          </p:cNvSpPr>
          <p:nvPr/>
        </p:nvSpPr>
        <p:spPr bwMode="auto">
          <a:xfrm>
            <a:off x="7054461" y="5344252"/>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7" name="Arc 15"/>
          <p:cNvSpPr>
            <a:spLocks/>
          </p:cNvSpPr>
          <p:nvPr/>
        </p:nvSpPr>
        <p:spPr bwMode="auto">
          <a:xfrm>
            <a:off x="2395168" y="4880547"/>
            <a:ext cx="115044" cy="749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8" name="Arc 16"/>
          <p:cNvSpPr>
            <a:spLocks/>
          </p:cNvSpPr>
          <p:nvPr/>
        </p:nvSpPr>
        <p:spPr bwMode="auto">
          <a:xfrm>
            <a:off x="2395168" y="4673217"/>
            <a:ext cx="167773" cy="64205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smtClean="0">
                <a:solidFill>
                  <a:schemeClr val="hlink"/>
                </a:solidFill>
              </a:rPr>
              <a:t>Ο	</a:t>
            </a:r>
            <a:r>
              <a:rPr kumimoji="1" lang="el-GR" altLang="ja-JP" dirty="0" smtClean="0">
                <a:solidFill>
                  <a:srgbClr val="C00000"/>
                </a:solidFill>
              </a:rPr>
              <a:t>Ουσία που κατανέμεται περισσότερο </a:t>
            </a:r>
            <a:r>
              <a:rPr kumimoji="1" lang="el-GR" altLang="ja-JP" b="1" dirty="0" smtClean="0">
                <a:solidFill>
                  <a:srgbClr val="C00000"/>
                </a:solidFill>
              </a:rPr>
              <a:t>στη κινητή </a:t>
            </a:r>
            <a:r>
              <a:rPr kumimoji="1" lang="el-GR" altLang="ja-JP" dirty="0" smtClean="0">
                <a:solidFill>
                  <a:srgbClr val="C00000"/>
                </a:solidFill>
              </a:rPr>
              <a:t>φάση</a:t>
            </a:r>
            <a:endParaRPr kumimoji="1" lang="en-US" altLang="ja-JP" dirty="0">
              <a:solidFill>
                <a:srgbClr val="C00000"/>
              </a:solidFill>
            </a:endParaRPr>
          </a:p>
        </p:txBody>
      </p:sp>
      <p:sp>
        <p:nvSpPr>
          <p:cNvPr id="19" name="Arc 17"/>
          <p:cNvSpPr>
            <a:spLocks/>
          </p:cNvSpPr>
          <p:nvPr/>
        </p:nvSpPr>
        <p:spPr bwMode="auto">
          <a:xfrm>
            <a:off x="2797823" y="5415591"/>
            <a:ext cx="983868" cy="68367"/>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0" name="Arc 18"/>
          <p:cNvSpPr>
            <a:spLocks/>
          </p:cNvSpPr>
          <p:nvPr/>
        </p:nvSpPr>
        <p:spPr bwMode="auto">
          <a:xfrm>
            <a:off x="4178354" y="5415591"/>
            <a:ext cx="1323009" cy="178348"/>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1" name="Arc 19"/>
          <p:cNvSpPr>
            <a:spLocks/>
          </p:cNvSpPr>
          <p:nvPr/>
        </p:nvSpPr>
        <p:spPr bwMode="auto">
          <a:xfrm>
            <a:off x="5904018" y="5379921"/>
            <a:ext cx="1150443" cy="169431"/>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2" name="Rectangle 21"/>
          <p:cNvSpPr>
            <a:spLocks noChangeArrowheads="1"/>
          </p:cNvSpPr>
          <p:nvPr/>
        </p:nvSpPr>
        <p:spPr bwMode="auto">
          <a:xfrm>
            <a:off x="4238274" y="5929828"/>
            <a:ext cx="802913" cy="59551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spcBef>
                <a:spcPct val="50000"/>
              </a:spcBef>
            </a:pPr>
            <a:r>
              <a:rPr kumimoji="1" lang="el-GR" altLang="ja-JP" sz="1300" b="1" dirty="0" smtClean="0"/>
              <a:t>Στατική φάση</a:t>
            </a:r>
          </a:p>
        </p:txBody>
      </p:sp>
      <p:sp>
        <p:nvSpPr>
          <p:cNvPr id="23" name="Rectangle 22"/>
          <p:cNvSpPr>
            <a:spLocks noChangeArrowheads="1"/>
          </p:cNvSpPr>
          <p:nvPr/>
        </p:nvSpPr>
        <p:spPr bwMode="auto">
          <a:xfrm>
            <a:off x="5711435" y="4221089"/>
            <a:ext cx="1505162" cy="293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r>
              <a:rPr kumimoji="1" lang="el-GR" altLang="ja-JP" sz="1300" b="1" dirty="0" smtClean="0"/>
              <a:t>   Κινητή φάση</a:t>
            </a:r>
          </a:p>
        </p:txBody>
      </p:sp>
      <p:sp>
        <p:nvSpPr>
          <p:cNvPr id="26" name="Line 29"/>
          <p:cNvSpPr>
            <a:spLocks noChangeShapeType="1"/>
          </p:cNvSpPr>
          <p:nvPr/>
        </p:nvSpPr>
        <p:spPr bwMode="auto">
          <a:xfrm>
            <a:off x="2682779"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7" name="Line 30"/>
          <p:cNvSpPr>
            <a:spLocks noChangeShapeType="1"/>
          </p:cNvSpPr>
          <p:nvPr/>
        </p:nvSpPr>
        <p:spPr bwMode="auto">
          <a:xfrm>
            <a:off x="3718177"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8" name="Line 31"/>
          <p:cNvSpPr>
            <a:spLocks noChangeShapeType="1"/>
          </p:cNvSpPr>
          <p:nvPr/>
        </p:nvSpPr>
        <p:spPr bwMode="auto">
          <a:xfrm>
            <a:off x="3200478"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9" name="AutoShape 32"/>
          <p:cNvSpPr>
            <a:spLocks noChangeArrowheads="1"/>
          </p:cNvSpPr>
          <p:nvPr/>
        </p:nvSpPr>
        <p:spPr bwMode="auto">
          <a:xfrm>
            <a:off x="5580112" y="4509120"/>
            <a:ext cx="1380531" cy="226073"/>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Tree>
    <p:extLst>
      <p:ext uri="{BB962C8B-B14F-4D97-AF65-F5344CB8AC3E}">
        <p14:creationId xmlns:p14="http://schemas.microsoft.com/office/powerpoint/2010/main" xmlns="" val="442706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lucocardyouchoose.com/blog/wp-content/uploads/2010/06/HbA1c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1052736"/>
            <a:ext cx="6552728" cy="48965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0" y="0"/>
            <a:ext cx="9144000" cy="707886"/>
          </a:xfrm>
          <a:prstGeom prst="rect">
            <a:avLst/>
          </a:prstGeom>
          <a:solidFill>
            <a:schemeClr val="accent2">
              <a:lumMod val="60000"/>
              <a:lumOff val="40000"/>
            </a:schemeClr>
          </a:solidFill>
        </p:spPr>
        <p:txBody>
          <a:bodyPr wrap="square">
            <a:spAutoFit/>
          </a:bodyPr>
          <a:lstStyle/>
          <a:p>
            <a:pPr lvl="0" algn="ctr"/>
            <a:r>
              <a:rPr lang="el-GR" sz="2000" b="1" dirty="0">
                <a:latin typeface="Book Antiqua" pitchFamily="18" charset="0"/>
                <a:ea typeface="Times New Roman"/>
                <a:cs typeface="Calibri" pitchFamily="34" charset="0"/>
              </a:rPr>
              <a:t>Η γλυκοζυλιωμένη αιμοσφαιρίνη (HbA1c) στη </a:t>
            </a:r>
            <a:r>
              <a:rPr lang="el-GR" sz="2000" b="1" dirty="0" smtClean="0">
                <a:latin typeface="Book Antiqua" pitchFamily="18" charset="0"/>
                <a:ea typeface="Times New Roman"/>
                <a:cs typeface="Calibri" pitchFamily="34" charset="0"/>
              </a:rPr>
              <a:t>διάγνωση</a:t>
            </a:r>
            <a:r>
              <a:rPr lang="en-US" sz="2000" b="1" dirty="0" smtClean="0">
                <a:latin typeface="Book Antiqua" pitchFamily="18" charset="0"/>
                <a:ea typeface="Times New Roman"/>
                <a:cs typeface="Calibri" pitchFamily="34" charset="0"/>
              </a:rPr>
              <a:t> </a:t>
            </a:r>
            <a:r>
              <a:rPr lang="el-GR" sz="2000" b="1" dirty="0" smtClean="0">
                <a:latin typeface="Book Antiqua" pitchFamily="18" charset="0"/>
                <a:ea typeface="Times New Roman"/>
                <a:cs typeface="Calibri" pitchFamily="34" charset="0"/>
              </a:rPr>
              <a:t>του </a:t>
            </a:r>
            <a:r>
              <a:rPr lang="el-GR" sz="2000" b="1" dirty="0">
                <a:latin typeface="Book Antiqua" pitchFamily="18" charset="0"/>
                <a:ea typeface="Times New Roman"/>
                <a:cs typeface="Calibri" pitchFamily="34" charset="0"/>
              </a:rPr>
              <a:t>Σακχαρώδη Διαβήτη(ΣΔ</a:t>
            </a:r>
            <a:r>
              <a:rPr lang="el-GR" sz="2000" b="1" dirty="0" smtClean="0">
                <a:latin typeface="Book Antiqua" pitchFamily="18" charset="0"/>
                <a:ea typeface="Times New Roman"/>
                <a:cs typeface="Calibri" pitchFamily="34" charset="0"/>
              </a:rPr>
              <a:t>) και </a:t>
            </a:r>
            <a:r>
              <a:rPr lang="el-GR" sz="2000" b="1" dirty="0">
                <a:latin typeface="Book Antiqua" pitchFamily="18" charset="0"/>
                <a:ea typeface="Times New Roman"/>
                <a:cs typeface="Calibri" pitchFamily="34" charset="0"/>
              </a:rPr>
              <a:t>του προ-Διαβήτη(προ-Δ</a:t>
            </a:r>
            <a:r>
              <a:rPr lang="el-GR" sz="2000" dirty="0">
                <a:latin typeface="Book Antiqua" pitchFamily="18" charset="0"/>
                <a:ea typeface="Times New Roman"/>
                <a:cs typeface="Times New Roman"/>
              </a:rPr>
              <a:t>)</a:t>
            </a:r>
            <a:endParaRPr lang="el-GR" sz="2000" dirty="0">
              <a:latin typeface="Book Antiqua" pitchFamily="18" charset="0"/>
            </a:endParaRPr>
          </a:p>
        </p:txBody>
      </p:sp>
    </p:spTree>
    <p:extLst>
      <p:ext uri="{BB962C8B-B14F-4D97-AF65-F5344CB8AC3E}">
        <p14:creationId xmlns="" xmlns:p14="http://schemas.microsoft.com/office/powerpoint/2010/main" val="1783590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980728"/>
          </a:xfrm>
          <a:solidFill>
            <a:schemeClr val="accent2">
              <a:lumMod val="60000"/>
              <a:lumOff val="40000"/>
            </a:schemeClr>
          </a:solidFill>
        </p:spPr>
        <p:txBody>
          <a:bodyPr/>
          <a:lstStyle/>
          <a:p>
            <a:endParaRPr lang="el-GR" dirty="0"/>
          </a:p>
        </p:txBody>
      </p:sp>
      <p:sp>
        <p:nvSpPr>
          <p:cNvPr id="5" name="4 - Θέση περιεχομένου"/>
          <p:cNvSpPr>
            <a:spLocks noGrp="1"/>
          </p:cNvSpPr>
          <p:nvPr>
            <p:ph idx="1"/>
          </p:nvPr>
        </p:nvSpPr>
        <p:spPr>
          <a:xfrm>
            <a:off x="0" y="980728"/>
            <a:ext cx="9144000" cy="5877272"/>
          </a:xfrm>
          <a:solidFill>
            <a:schemeClr val="accent2">
              <a:lumMod val="40000"/>
              <a:lumOff val="60000"/>
            </a:schemeClr>
          </a:solidFill>
        </p:spPr>
        <p:txBody>
          <a:bodyPr>
            <a:normAutofit/>
          </a:bodyPr>
          <a:lstStyle/>
          <a:p>
            <a:pPr algn="just">
              <a:lnSpc>
                <a:spcPts val="1560"/>
              </a:lnSpc>
              <a:spcAft>
                <a:spcPts val="375"/>
              </a:spcAft>
            </a:pPr>
            <a:r>
              <a:rPr lang="el-GR" sz="2000" dirty="0" smtClean="0">
                <a:effectLst/>
                <a:latin typeface="Book Antiqua" pitchFamily="18" charset="0"/>
                <a:ea typeface="Times New Roman"/>
                <a:cs typeface="Microsoft Sans Serif" pitchFamily="34" charset="0"/>
              </a:rPr>
              <a:t>Η </a:t>
            </a:r>
            <a:r>
              <a:rPr lang="el-GR" sz="2000" dirty="0" err="1" smtClean="0">
                <a:effectLst/>
                <a:latin typeface="Book Antiqua" pitchFamily="18" charset="0"/>
                <a:ea typeface="Times New Roman"/>
                <a:cs typeface="Microsoft Sans Serif" pitchFamily="34" charset="0"/>
              </a:rPr>
              <a:t>γλυκοζυλιωμένη</a:t>
            </a:r>
            <a:r>
              <a:rPr lang="el-GR" sz="2000" dirty="0" smtClean="0">
                <a:effectLst/>
                <a:latin typeface="Book Antiqua" pitchFamily="18" charset="0"/>
                <a:ea typeface="Times New Roman"/>
                <a:cs typeface="Microsoft Sans Serif" pitchFamily="34" charset="0"/>
              </a:rPr>
              <a:t> αιμοσφαιρίνη (HbA1c)  είναι το % ποσοστό  της αιμοσφαιρίνης που έχει υποστεί </a:t>
            </a:r>
            <a:r>
              <a:rPr lang="el-GR" sz="2000" dirty="0" err="1" smtClean="0">
                <a:effectLst/>
                <a:latin typeface="Book Antiqua" pitchFamily="18" charset="0"/>
                <a:ea typeface="Times New Roman"/>
                <a:cs typeface="Microsoft Sans Serif" pitchFamily="34" charset="0"/>
              </a:rPr>
              <a:t>γλυκοζυλίωση</a:t>
            </a:r>
            <a:r>
              <a:rPr lang="el-GR" sz="2000" dirty="0" smtClean="0">
                <a:effectLst/>
                <a:latin typeface="Book Antiqua" pitchFamily="18" charset="0"/>
                <a:ea typeface="Times New Roman"/>
                <a:cs typeface="Microsoft Sans Serif" pitchFamily="34" charset="0"/>
              </a:rPr>
              <a:t> και φυσιολογικά κυμαίνεται μεταξύ 4, και 6,0%.. Η υπεργλυκαιμία αυξάνει το ρυθμό σύνδεσης της γλυκόζης με την αιμοσφαιρίνη μέσω μιας αντίδρασης που καλείται </a:t>
            </a:r>
            <a:r>
              <a:rPr lang="el-GR" sz="2000" b="1" dirty="0" smtClean="0">
                <a:effectLst/>
                <a:latin typeface="Book Antiqua" pitchFamily="18" charset="0"/>
                <a:ea typeface="Times New Roman"/>
                <a:cs typeface="Microsoft Sans Serif" pitchFamily="34" charset="0"/>
              </a:rPr>
              <a:t>μη </a:t>
            </a:r>
            <a:r>
              <a:rPr lang="el-GR" sz="2000" b="1" dirty="0" err="1" smtClean="0">
                <a:effectLst/>
                <a:latin typeface="Book Antiqua" pitchFamily="18" charset="0"/>
                <a:ea typeface="Times New Roman"/>
                <a:cs typeface="Microsoft Sans Serif" pitchFamily="34" charset="0"/>
              </a:rPr>
              <a:t>ενζυματική</a:t>
            </a:r>
            <a:r>
              <a:rPr lang="el-GR" sz="2000" b="1" dirty="0" smtClean="0">
                <a:effectLst/>
                <a:latin typeface="Book Antiqua" pitchFamily="18" charset="0"/>
                <a:ea typeface="Times New Roman"/>
                <a:cs typeface="Microsoft Sans Serif" pitchFamily="34" charset="0"/>
              </a:rPr>
              <a:t> </a:t>
            </a:r>
            <a:r>
              <a:rPr lang="el-GR" sz="2000" b="1" dirty="0" err="1" smtClean="0">
                <a:effectLst/>
                <a:latin typeface="Book Antiqua" pitchFamily="18" charset="0"/>
                <a:ea typeface="Times New Roman"/>
                <a:cs typeface="Microsoft Sans Serif" pitchFamily="34" charset="0"/>
              </a:rPr>
              <a:t>γλυκοζυλίωση</a:t>
            </a:r>
            <a:r>
              <a:rPr lang="el-GR" sz="2000" b="1" dirty="0" smtClean="0">
                <a:effectLst/>
                <a:latin typeface="Book Antiqua" pitchFamily="18" charset="0"/>
                <a:ea typeface="Times New Roman"/>
                <a:cs typeface="Microsoft Sans Serif" pitchFamily="34" charset="0"/>
              </a:rPr>
              <a:t> </a:t>
            </a:r>
            <a:r>
              <a:rPr lang="el-GR" sz="2000" dirty="0" smtClean="0">
                <a:effectLst/>
                <a:latin typeface="Book Antiqua" pitchFamily="18" charset="0"/>
                <a:ea typeface="Times New Roman"/>
                <a:cs typeface="Microsoft Sans Serif" pitchFamily="34" charset="0"/>
              </a:rPr>
              <a:t> και συμβαίνει σε όλο το χρόνο ζωής των ερυθρών αιμοσφαιρίων, που είναι περίπου 8-12 εβδομάδες. Όσο πιο υψηλό είναι το σάκχαρο στο αίμα τόσο πιο αυξημένο είναι το ποσοστό της </a:t>
            </a:r>
            <a:r>
              <a:rPr lang="el-GR" sz="2000" dirty="0" err="1" smtClean="0">
                <a:effectLst/>
                <a:latin typeface="Book Antiqua" pitchFamily="18" charset="0"/>
                <a:ea typeface="Times New Roman"/>
                <a:cs typeface="Microsoft Sans Serif" pitchFamily="34" charset="0"/>
              </a:rPr>
              <a:t>γλυκοζυλιωμένης</a:t>
            </a:r>
            <a:r>
              <a:rPr lang="el-GR" sz="2000" dirty="0" smtClean="0">
                <a:effectLst/>
                <a:latin typeface="Book Antiqua" pitchFamily="18" charset="0"/>
                <a:ea typeface="Times New Roman"/>
                <a:cs typeface="Microsoft Sans Serif" pitchFamily="34" charset="0"/>
              </a:rPr>
              <a:t> αιμοσφαιρίνης.</a:t>
            </a:r>
            <a:endParaRPr lang="el-GR" sz="2000" dirty="0" smtClean="0">
              <a:latin typeface="Book Antiqua" pitchFamily="18" charset="0"/>
              <a:ea typeface="Calibri"/>
              <a:cs typeface="Microsoft Sans Serif" pitchFamily="34" charset="0"/>
            </a:endParaRPr>
          </a:p>
          <a:p>
            <a:pPr algn="just">
              <a:lnSpc>
                <a:spcPct val="115000"/>
              </a:lnSpc>
              <a:spcAft>
                <a:spcPts val="0"/>
              </a:spcAft>
            </a:pPr>
            <a:r>
              <a:rPr lang="el-GR" sz="2000" dirty="0" smtClean="0">
                <a:effectLst/>
                <a:latin typeface="Book Antiqua" pitchFamily="18" charset="0"/>
                <a:ea typeface="Times New Roman"/>
                <a:cs typeface="Microsoft Sans Serif" pitchFamily="34" charset="0"/>
              </a:rPr>
              <a:t>Η συγκέντρωση της στο αίμα αποτελεί δείκτη της μέσης συγκέντρωσης της γλυκόζης στο αίμα για τις τελευταίες, προ της αιμοληψίας, 4-8 εβδομάδες και αποτελεί δείκτη ελέγχου της πορείας της αντιδιαβητικής θεραπείας και συγχρ</a:t>
            </a:r>
            <a:r>
              <a:rPr lang="el-GR" sz="2000" dirty="0">
                <a:latin typeface="Book Antiqua" pitchFamily="18" charset="0"/>
                <a:ea typeface="Times New Roman"/>
                <a:cs typeface="Microsoft Sans Serif" pitchFamily="34" charset="0"/>
              </a:rPr>
              <a:t>ό</a:t>
            </a:r>
            <a:r>
              <a:rPr lang="el-GR" sz="2000" dirty="0" smtClean="0">
                <a:effectLst/>
                <a:latin typeface="Book Antiqua" pitchFamily="18" charset="0"/>
                <a:ea typeface="Times New Roman"/>
                <a:cs typeface="Microsoft Sans Serif" pitchFamily="34" charset="0"/>
              </a:rPr>
              <a:t>νως επιτρέπει την λήψη έγκαιρων αποφάσεων για την αλλαγή θεραπείας όταν απαιτείται. Η HbA1c  παρέχει μια πολύ καλύτερη ένδειξη του μακροπρόθεσμου </a:t>
            </a:r>
            <a:r>
              <a:rPr lang="el-GR" sz="2000" dirty="0" err="1" smtClean="0">
                <a:effectLst/>
                <a:latin typeface="Book Antiqua" pitchFamily="18" charset="0"/>
                <a:ea typeface="Times New Roman"/>
                <a:cs typeface="Microsoft Sans Serif" pitchFamily="34" charset="0"/>
              </a:rPr>
              <a:t>γλυκαιμικού</a:t>
            </a:r>
            <a:r>
              <a:rPr lang="el-GR" sz="2000" dirty="0" smtClean="0">
                <a:effectLst/>
                <a:latin typeface="Book Antiqua" pitchFamily="18" charset="0"/>
                <a:ea typeface="Times New Roman"/>
                <a:cs typeface="Microsoft Sans Serif" pitchFamily="34" charset="0"/>
              </a:rPr>
              <a:t> ελέγχου από το προσδιορισμό της γλυκόζη στο  αίμα και στα ούρα </a:t>
            </a:r>
            <a:endParaRPr lang="el-GR" sz="2000" dirty="0" smtClean="0">
              <a:latin typeface="Book Antiqua" pitchFamily="18" charset="0"/>
              <a:ea typeface="Calibri"/>
              <a:cs typeface="Microsoft Sans Serif" pitchFamily="34" charset="0"/>
            </a:endParaRPr>
          </a:p>
          <a:p>
            <a:pPr algn="just">
              <a:lnSpc>
                <a:spcPts val="1560"/>
              </a:lnSpc>
              <a:spcAft>
                <a:spcPts val="375"/>
              </a:spcAft>
            </a:pPr>
            <a:r>
              <a:rPr lang="el-GR" sz="2000" dirty="0" smtClean="0">
                <a:effectLst/>
                <a:latin typeface="Book Antiqua" pitchFamily="18" charset="0"/>
                <a:ea typeface="Times New Roman"/>
                <a:cs typeface="Microsoft Sans Serif" pitchFamily="34" charset="0"/>
              </a:rPr>
              <a:t>Το 2009 εγκρίθηκε για τη διάγνωση του διαβήτη από μια διεθνή επιτροπή εμπειρογνωμόνων</a:t>
            </a:r>
            <a:r>
              <a:rPr lang="el-GR" sz="2000" dirty="0" smtClean="0">
                <a:effectLst/>
                <a:latin typeface="Book Antiqua" pitchFamily="18" charset="0"/>
                <a:ea typeface="Calibri"/>
                <a:cs typeface="Microsoft Sans Serif" pitchFamily="34" charset="0"/>
              </a:rPr>
              <a:t> (</a:t>
            </a:r>
            <a:r>
              <a:rPr lang="en-US" sz="2000" dirty="0" smtClean="0">
                <a:effectLst/>
                <a:latin typeface="Book Antiqua" pitchFamily="18" charset="0"/>
                <a:ea typeface="Calibri"/>
                <a:cs typeface="Microsoft Sans Serif" pitchFamily="34" charset="0"/>
              </a:rPr>
              <a:t>Diabetes Care</a:t>
            </a:r>
            <a:r>
              <a:rPr lang="el-GR" sz="2000" dirty="0" smtClean="0">
                <a:effectLst/>
                <a:latin typeface="Book Antiqua" pitchFamily="18" charset="0"/>
                <a:ea typeface="Calibri"/>
                <a:cs typeface="Microsoft Sans Serif" pitchFamily="34" charset="0"/>
              </a:rPr>
              <a:t> 2009, 32 (7):1327-1334). </a:t>
            </a:r>
          </a:p>
          <a:p>
            <a:pPr algn="just">
              <a:lnSpc>
                <a:spcPts val="1560"/>
              </a:lnSpc>
              <a:spcAft>
                <a:spcPts val="375"/>
              </a:spcAft>
            </a:pPr>
            <a:r>
              <a:rPr lang="el-GR" sz="2000" dirty="0" smtClean="0">
                <a:effectLst/>
                <a:latin typeface="Book Antiqua" pitchFamily="18" charset="0"/>
                <a:ea typeface="Times New Roman"/>
                <a:cs typeface="Microsoft Sans Serif" pitchFamily="34" charset="0"/>
              </a:rPr>
              <a:t>Επίσης πρόσφατα ,από τις αρχές του 2010 συμπεριλήφθηκε από την </a:t>
            </a:r>
            <a:r>
              <a:rPr lang="el-GR" sz="2000" dirty="0" smtClean="0">
                <a:latin typeface="Book Antiqua" pitchFamily="18" charset="0"/>
                <a:cs typeface="Microsoft Sans Serif" pitchFamily="34" charset="0"/>
              </a:rPr>
              <a:t>Αμερικάνικη Διαβητολογική Εταιρεία</a:t>
            </a:r>
            <a:r>
              <a:rPr lang="el-GR" sz="2000" dirty="0" smtClean="0">
                <a:effectLst/>
                <a:latin typeface="Book Antiqua" pitchFamily="18" charset="0"/>
                <a:ea typeface="Times New Roman"/>
                <a:cs typeface="Microsoft Sans Serif" pitchFamily="34" charset="0"/>
              </a:rPr>
              <a:t>(</a:t>
            </a:r>
            <a:r>
              <a:rPr lang="el-GR" sz="2000" dirty="0" smtClean="0">
                <a:latin typeface="Book Antiqua" pitchFamily="18" charset="0"/>
                <a:ea typeface="Times New Roman"/>
                <a:cs typeface="Microsoft Sans Serif" pitchFamily="34" charset="0"/>
              </a:rPr>
              <a:t> </a:t>
            </a:r>
            <a:r>
              <a:rPr lang="el-GR" sz="2000" dirty="0" smtClean="0">
                <a:effectLst/>
                <a:latin typeface="Book Antiqua" pitchFamily="18" charset="0"/>
                <a:ea typeface="Times New Roman"/>
                <a:cs typeface="Microsoft Sans Serif" pitchFamily="34" charset="0"/>
              </a:rPr>
              <a:t>(</a:t>
            </a:r>
            <a:r>
              <a:rPr lang="en-US" sz="2000" dirty="0" smtClean="0">
                <a:effectLst/>
                <a:latin typeface="Book Antiqua" pitchFamily="18" charset="0"/>
                <a:ea typeface="Times New Roman"/>
                <a:cs typeface="Microsoft Sans Serif" pitchFamily="34" charset="0"/>
              </a:rPr>
              <a:t>ADA</a:t>
            </a:r>
            <a:r>
              <a:rPr lang="el-GR" sz="2000" dirty="0" smtClean="0">
                <a:effectLst/>
                <a:latin typeface="Book Antiqua" pitchFamily="18" charset="0"/>
                <a:ea typeface="Times New Roman"/>
                <a:cs typeface="Microsoft Sans Serif" pitchFamily="34" charset="0"/>
              </a:rPr>
              <a:t>) στα </a:t>
            </a:r>
            <a:r>
              <a:rPr lang="el-GR" sz="2000" dirty="0" smtClean="0">
                <a:latin typeface="Book Antiqua" pitchFamily="18" charset="0"/>
                <a:cs typeface="Microsoft Sans Serif" pitchFamily="34" charset="0"/>
              </a:rPr>
              <a:t>διαγνωστικά κριτήρια </a:t>
            </a:r>
            <a:r>
              <a:rPr lang="el-GR" sz="2000" dirty="0" smtClean="0">
                <a:effectLst/>
                <a:latin typeface="Book Antiqua" pitchFamily="18" charset="0"/>
                <a:ea typeface="Times New Roman"/>
                <a:cs typeface="Microsoft Sans Serif" pitchFamily="34" charset="0"/>
              </a:rPr>
              <a:t>του σακχαρώδη διαβήτη για τιμές ≥6,5%.</a:t>
            </a:r>
            <a:endParaRPr lang="el-GR" sz="2000" dirty="0">
              <a:latin typeface="Book Antiqua" pitchFamily="18" charset="0"/>
              <a:ea typeface="Calibri"/>
              <a:cs typeface="Microsoft Sans Serif"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0" y="0"/>
            <a:ext cx="9144000" cy="1417638"/>
          </a:xfrm>
          <a:solidFill>
            <a:schemeClr val="accent2">
              <a:lumMod val="60000"/>
              <a:lumOff val="40000"/>
            </a:schemeClr>
          </a:solidFill>
        </p:spPr>
        <p:txBody>
          <a:bodyPr/>
          <a:lstStyle/>
          <a:p>
            <a:endParaRPr lang="el-GR" dirty="0"/>
          </a:p>
        </p:txBody>
      </p:sp>
      <p:sp>
        <p:nvSpPr>
          <p:cNvPr id="7" name="6 - Θέση περιεχομένου"/>
          <p:cNvSpPr>
            <a:spLocks noGrp="1"/>
          </p:cNvSpPr>
          <p:nvPr>
            <p:ph idx="1"/>
          </p:nvPr>
        </p:nvSpPr>
        <p:spPr>
          <a:xfrm>
            <a:off x="0" y="1340768"/>
            <a:ext cx="9144000" cy="5517232"/>
          </a:xfrm>
          <a:solidFill>
            <a:schemeClr val="accent2">
              <a:lumMod val="40000"/>
              <a:lumOff val="60000"/>
            </a:schemeClr>
          </a:solidFill>
        </p:spPr>
        <p:txBody>
          <a:bodyPr/>
          <a:lstStyle/>
          <a:p>
            <a:pPr algn="just">
              <a:lnSpc>
                <a:spcPts val="1560"/>
              </a:lnSpc>
              <a:spcAft>
                <a:spcPts val="375"/>
              </a:spcAft>
              <a:buNone/>
            </a:pP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endParaRPr lang="en-US" sz="2800" dirty="0">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Σε τυχαιοποιημένες αναλύσεις τα επίπεδα της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err="1" smtClean="0">
                <a:effectLst/>
                <a:latin typeface="Book Antiqua" pitchFamily="18" charset="0"/>
                <a:ea typeface="Times New Roman"/>
                <a:cs typeface="Microsoft Sans Serif" pitchFamily="34" charset="0"/>
              </a:rPr>
              <a:t>γλυκοζυλιωμένης</a:t>
            </a:r>
            <a:r>
              <a:rPr lang="el-GR" sz="2800" dirty="0" smtClean="0">
                <a:effectLst/>
                <a:latin typeface="Book Antiqua" pitchFamily="18" charset="0"/>
                <a:ea typeface="Times New Roman"/>
                <a:cs typeface="Microsoft Sans Serif" pitchFamily="34" charset="0"/>
              </a:rPr>
              <a:t> αιμοσφαιρίνης (</a:t>
            </a:r>
            <a:r>
              <a:rPr lang="el-GR" sz="2800" dirty="0" smtClean="0">
                <a:latin typeface="Book Antiqua" pitchFamily="18" charset="0"/>
                <a:ea typeface="Times New Roman"/>
                <a:cs typeface="Microsoft Sans Serif" pitchFamily="34" charset="0"/>
              </a:rPr>
              <a:t>HbA1c </a:t>
            </a:r>
            <a:r>
              <a:rPr lang="el-GR" sz="2800" dirty="0" smtClean="0">
                <a:effectLst/>
                <a:latin typeface="Book Antiqua" pitchFamily="18" charset="0"/>
                <a:ea typeface="Times New Roman"/>
                <a:cs typeface="Microsoft Sans Serif" pitchFamily="34" charset="0"/>
              </a:rPr>
              <a:t>)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δίνουν μια προσέγγιση των μέσων τιμών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γλυκόζης πλάσματος</a:t>
            </a:r>
            <a:r>
              <a:rPr lang="en-US" sz="2800" dirty="0" smtClean="0">
                <a:latin typeface="Book Antiqua" pitchFamily="18" charset="0"/>
                <a:ea typeface="Times New Roman"/>
                <a:cs typeface="Microsoft Sans Serif" pitchFamily="34" charset="0"/>
              </a:rPr>
              <a:t>.</a:t>
            </a:r>
            <a:r>
              <a:rPr lang="el-GR" sz="2800" dirty="0" smtClean="0">
                <a:effectLst/>
                <a:latin typeface="Book Antiqua" pitchFamily="18" charset="0"/>
                <a:ea typeface="Times New Roman"/>
                <a:cs typeface="Microsoft Sans Serif" pitchFamily="34" charset="0"/>
              </a:rPr>
              <a:t> Κάθε αύξηση της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err="1" smtClean="0">
                <a:effectLst/>
                <a:latin typeface="Book Antiqua" pitchFamily="18" charset="0"/>
                <a:ea typeface="Times New Roman"/>
                <a:cs typeface="Microsoft Sans Serif" pitchFamily="34" charset="0"/>
              </a:rPr>
              <a:t>γλυκοζυλιωμένης</a:t>
            </a:r>
            <a:r>
              <a:rPr lang="el-GR" sz="2800" dirty="0" smtClean="0">
                <a:effectLst/>
                <a:latin typeface="Book Antiqua" pitchFamily="18" charset="0"/>
                <a:ea typeface="Times New Roman"/>
                <a:cs typeface="Microsoft Sans Serif" pitchFamily="34" charset="0"/>
              </a:rPr>
              <a:t> αιμοσφαιρίνης κατά 1%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μεταφράζεται με αύξηση της μέσης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συγκέντρωσης γλυκόζης κατά 35mg/dl (2,0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err="1" smtClean="0">
                <a:effectLst/>
                <a:latin typeface="Book Antiqua" pitchFamily="18" charset="0"/>
                <a:ea typeface="Times New Roman"/>
                <a:cs typeface="Microsoft Sans Serif" pitchFamily="34" charset="0"/>
              </a:rPr>
              <a:t>mmol</a:t>
            </a:r>
            <a:r>
              <a:rPr lang="el-GR" sz="2800" dirty="0" smtClean="0">
                <a:effectLst/>
                <a:latin typeface="Book Antiqua" pitchFamily="18" charset="0"/>
                <a:ea typeface="Times New Roman"/>
                <a:cs typeface="Microsoft Sans Serif" pitchFamily="34" charset="0"/>
              </a:rPr>
              <a:t>/L).</a:t>
            </a:r>
            <a:r>
              <a:rPr lang="en-US" sz="2800" dirty="0" smtClean="0">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Η μέση εκτιμώμενη γλυκόζη </a:t>
            </a:r>
            <a:endParaRPr lang="en-US" sz="2800" dirty="0" smtClean="0">
              <a:effectLst/>
              <a:latin typeface="Book Antiqua" pitchFamily="18" charset="0"/>
              <a:ea typeface="Times New Roman"/>
              <a:cs typeface="Microsoft Sans Serif" pitchFamily="34" charset="0"/>
            </a:endParaRPr>
          </a:p>
          <a:p>
            <a:pPr algn="just">
              <a:lnSpc>
                <a:spcPts val="1560"/>
              </a:lnSpc>
              <a:spcAft>
                <a:spcPts val="375"/>
              </a:spcAft>
              <a:buNone/>
            </a:pPr>
            <a:r>
              <a:rPr lang="en-US" sz="2800" dirty="0" smtClean="0">
                <a:effectLst/>
                <a:latin typeface="Book Antiqua" pitchFamily="18" charset="0"/>
                <a:ea typeface="Times New Roman"/>
                <a:cs typeface="Microsoft Sans Serif" pitchFamily="34" charset="0"/>
              </a:rPr>
              <a:t>	</a:t>
            </a:r>
            <a:r>
              <a:rPr lang="el-GR" sz="2800" dirty="0" smtClean="0">
                <a:effectLst/>
                <a:latin typeface="Book Antiqua" pitchFamily="18" charset="0"/>
                <a:ea typeface="Times New Roman"/>
                <a:cs typeface="Microsoft Sans Serif" pitchFamily="34" charset="0"/>
              </a:rPr>
              <a:t>υπολογίζεται με το μαθηματικό τύπο</a:t>
            </a:r>
            <a:r>
              <a:rPr lang="el-GR" dirty="0" smtClean="0">
                <a:solidFill>
                  <a:srgbClr val="505050"/>
                </a:solidFill>
                <a:effectLst/>
                <a:latin typeface="Microsoft Sans Serif" pitchFamily="34" charset="0"/>
                <a:ea typeface="Times New Roman"/>
                <a:cs typeface="Microsoft Sans Serif" pitchFamily="34" charset="0"/>
              </a:rPr>
              <a:t>:</a:t>
            </a:r>
            <a:endParaRPr lang="el-GR" sz="4400" dirty="0" smtClean="0">
              <a:effectLst/>
              <a:latin typeface="Microsoft Sans Serif" pitchFamily="34" charset="0"/>
              <a:ea typeface="Times New Roman"/>
              <a:cs typeface="Microsoft Sans Serif" pitchFamily="34" charset="0"/>
            </a:endParaRPr>
          </a:p>
          <a:p>
            <a:pPr algn="ctr">
              <a:spcAft>
                <a:spcPts val="750"/>
              </a:spcAft>
            </a:pPr>
            <a:r>
              <a:rPr lang="el-GR" b="1" dirty="0" err="1" smtClean="0">
                <a:latin typeface="Microsoft Sans Serif" pitchFamily="34" charset="0"/>
                <a:ea typeface="Times New Roman"/>
                <a:cs typeface="Microsoft Sans Serif" pitchFamily="34" charset="0"/>
              </a:rPr>
              <a:t>eAG</a:t>
            </a:r>
            <a:r>
              <a:rPr lang="el-GR" b="1" dirty="0" smtClean="0">
                <a:latin typeface="Microsoft Sans Serif" pitchFamily="34" charset="0"/>
                <a:ea typeface="Times New Roman"/>
                <a:cs typeface="Microsoft Sans Serif" pitchFamily="34" charset="0"/>
              </a:rPr>
              <a:t>= 28,7 × HbA1c - 46,7 </a:t>
            </a:r>
            <a:endParaRPr lang="el-GR" b="1" dirty="0" smtClean="0">
              <a:effectLst/>
              <a:latin typeface="Microsoft Sans Serif" pitchFamily="34" charset="0"/>
              <a:ea typeface="Times New Roman"/>
              <a:cs typeface="Microsoft Sans Serif" pitchFamily="34" charset="0"/>
            </a:endParaRP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accent2">
              <a:lumMod val="60000"/>
              <a:lumOff val="40000"/>
            </a:schemeClr>
          </a:solidFill>
        </p:spPr>
        <p:txBody>
          <a:bodyPr/>
          <a:lstStyle/>
          <a:p>
            <a:endParaRPr lang="el-GR" dirty="0"/>
          </a:p>
        </p:txBody>
      </p:sp>
      <p:sp>
        <p:nvSpPr>
          <p:cNvPr id="3" name="2 - Θέση περιεχομένου"/>
          <p:cNvSpPr>
            <a:spLocks noGrp="1"/>
          </p:cNvSpPr>
          <p:nvPr>
            <p:ph idx="1"/>
          </p:nvPr>
        </p:nvSpPr>
        <p:spPr>
          <a:xfrm>
            <a:off x="0" y="1124744"/>
            <a:ext cx="9144000" cy="5733256"/>
          </a:xfrm>
          <a:solidFill>
            <a:schemeClr val="accent2">
              <a:lumMod val="40000"/>
              <a:lumOff val="60000"/>
            </a:schemeClr>
          </a:solidFill>
        </p:spPr>
        <p:txBody>
          <a:bodyPr>
            <a:normAutofit/>
          </a:bodyPr>
          <a:lstStyle/>
          <a:p>
            <a:pPr>
              <a:buNone/>
            </a:pPr>
            <a:r>
              <a:rPr lang="en-US" sz="2600" dirty="0">
                <a:latin typeface="Book Antiqua" pitchFamily="18" charset="0"/>
                <a:ea typeface="Times New Roman"/>
                <a:cs typeface="Microsoft Sans Serif" pitchFamily="34" charset="0"/>
              </a:rPr>
              <a:t>	</a:t>
            </a:r>
            <a:r>
              <a:rPr lang="el-GR" sz="2600" dirty="0" smtClean="0">
                <a:effectLst/>
                <a:latin typeface="Book Antiqua" pitchFamily="18" charset="0"/>
                <a:ea typeface="Times New Roman"/>
                <a:cs typeface="Microsoft Sans Serif" pitchFamily="34" charset="0"/>
              </a:rPr>
              <a:t>Η μέση εκτιμώμενη γλυκόζη</a:t>
            </a:r>
            <a:r>
              <a:rPr lang="en-US" sz="2600" dirty="0" smtClean="0">
                <a:effectLst/>
                <a:latin typeface="Book Antiqua" pitchFamily="18" charset="0"/>
                <a:ea typeface="Times New Roman"/>
                <a:cs typeface="Microsoft Sans Serif" pitchFamily="34" charset="0"/>
              </a:rPr>
              <a:t> (</a:t>
            </a:r>
            <a:r>
              <a:rPr lang="el-GR" sz="2600" dirty="0" err="1" smtClean="0">
                <a:latin typeface="Book Antiqua" pitchFamily="18" charset="0"/>
                <a:ea typeface="Times New Roman"/>
                <a:cs typeface="Microsoft Sans Serif" pitchFamily="34" charset="0"/>
              </a:rPr>
              <a:t>eAG</a:t>
            </a:r>
            <a:r>
              <a:rPr lang="en-US" sz="2600" dirty="0" smtClean="0">
                <a:latin typeface="Book Antiqua" pitchFamily="18" charset="0"/>
                <a:ea typeface="Times New Roman"/>
                <a:cs typeface="Microsoft Sans Serif" pitchFamily="34" charset="0"/>
              </a:rPr>
              <a:t>)</a:t>
            </a:r>
            <a:r>
              <a:rPr lang="el-GR" sz="2600" dirty="0" smtClean="0">
                <a:effectLst/>
                <a:latin typeface="Book Antiqua" pitchFamily="18" charset="0"/>
                <a:ea typeface="Times New Roman"/>
                <a:cs typeface="Microsoft Sans Serif" pitchFamily="34" charset="0"/>
              </a:rPr>
              <a:t> και η </a:t>
            </a:r>
            <a:r>
              <a:rPr lang="el-GR" sz="2600" dirty="0" err="1" smtClean="0">
                <a:effectLst/>
                <a:latin typeface="Book Antiqua" pitchFamily="18" charset="0"/>
                <a:ea typeface="Times New Roman"/>
                <a:cs typeface="Microsoft Sans Serif" pitchFamily="34" charset="0"/>
              </a:rPr>
              <a:t>γλυκοζυλιωμένη</a:t>
            </a:r>
            <a:r>
              <a:rPr lang="el-GR" sz="2600" dirty="0" smtClean="0">
                <a:effectLst/>
                <a:latin typeface="Book Antiqua" pitchFamily="18" charset="0"/>
                <a:ea typeface="Times New Roman"/>
                <a:cs typeface="Microsoft Sans Serif" pitchFamily="34" charset="0"/>
              </a:rPr>
              <a:t> αιμοσφαιρίνη</a:t>
            </a:r>
            <a:r>
              <a:rPr lang="en-US" sz="2600" dirty="0" smtClean="0">
                <a:effectLst/>
                <a:latin typeface="Book Antiqua" pitchFamily="18" charset="0"/>
                <a:ea typeface="Times New Roman"/>
                <a:cs typeface="Microsoft Sans Serif" pitchFamily="34" charset="0"/>
              </a:rPr>
              <a:t> </a:t>
            </a:r>
            <a:r>
              <a:rPr lang="en-US" sz="2600" dirty="0" smtClean="0">
                <a:latin typeface="Book Antiqua" pitchFamily="18" charset="0"/>
                <a:ea typeface="Times New Roman"/>
                <a:cs typeface="Microsoft Sans Serif" pitchFamily="34" charset="0"/>
              </a:rPr>
              <a:t>(</a:t>
            </a:r>
            <a:r>
              <a:rPr lang="el-GR" sz="2600" dirty="0" smtClean="0">
                <a:latin typeface="Book Antiqua" pitchFamily="18" charset="0"/>
                <a:ea typeface="Times New Roman"/>
                <a:cs typeface="Microsoft Sans Serif" pitchFamily="34" charset="0"/>
              </a:rPr>
              <a:t>HbA1c</a:t>
            </a:r>
            <a:r>
              <a:rPr lang="en-US" sz="2600" dirty="0" smtClean="0">
                <a:latin typeface="Book Antiqua" pitchFamily="18" charset="0"/>
                <a:ea typeface="Times New Roman"/>
                <a:cs typeface="Microsoft Sans Serif" pitchFamily="34" charset="0"/>
              </a:rPr>
              <a:t>)</a:t>
            </a:r>
            <a:r>
              <a:rPr lang="el-GR" sz="2600" dirty="0" smtClean="0">
                <a:effectLst/>
                <a:latin typeface="Book Antiqua" pitchFamily="18" charset="0"/>
                <a:ea typeface="Times New Roman"/>
                <a:cs typeface="Microsoft Sans Serif" pitchFamily="34" charset="0"/>
              </a:rPr>
              <a:t> αντικατοπτρίζουν το ίδιο πράγμα: </a:t>
            </a:r>
            <a:r>
              <a:rPr lang="el-GR" sz="2600" b="1" dirty="0" smtClean="0">
                <a:effectLst/>
                <a:latin typeface="Book Antiqua" pitchFamily="18" charset="0"/>
                <a:ea typeface="Times New Roman"/>
                <a:cs typeface="Microsoft Sans Serif" pitchFamily="34" charset="0"/>
              </a:rPr>
              <a:t>το μέσο επίπεδο γλυκόζης στο αίμα μας σε βάθος χρόνου</a:t>
            </a:r>
            <a:r>
              <a:rPr lang="el-GR" sz="2600" dirty="0" smtClean="0">
                <a:effectLst/>
                <a:latin typeface="Book Antiqua" pitchFamily="18" charset="0"/>
                <a:ea typeface="Times New Roman"/>
                <a:cs typeface="Microsoft Sans Serif" pitchFamily="34" charset="0"/>
              </a:rPr>
              <a:t>. Όμως για μερικούς ασθενείς είναι πιο εύκολο να κάνουν την εκτίμηση για το διαβήτη τους με την μέση εκτιμώμενη γλυκόζη. Πρώτον είναι απλό: με την μέση εκτιμώμενη γλυκόζη χρησιμοποιείς τις ίδιες μονάδες που έχει και ο προσωπικός σου μετρητής γλυκόζης, και με τις οποίες είσαι εξοικειωμένος. Δεύτερον, η σχέση μεταξύ </a:t>
            </a:r>
            <a:r>
              <a:rPr lang="el-GR" sz="2600" dirty="0" smtClean="0">
                <a:latin typeface="Book Antiqua" pitchFamily="18" charset="0"/>
                <a:ea typeface="Times New Roman"/>
                <a:cs typeface="Microsoft Sans Serif" pitchFamily="34" charset="0"/>
              </a:rPr>
              <a:t>της</a:t>
            </a:r>
            <a:r>
              <a:rPr lang="en-US" sz="2600" dirty="0" smtClean="0">
                <a:latin typeface="Book Antiqua" pitchFamily="18" charset="0"/>
                <a:ea typeface="Times New Roman"/>
                <a:cs typeface="Microsoft Sans Serif" pitchFamily="34" charset="0"/>
              </a:rPr>
              <a:t> </a:t>
            </a:r>
            <a:r>
              <a:rPr lang="el-GR" sz="2600" dirty="0" err="1" smtClean="0">
                <a:latin typeface="Book Antiqua" pitchFamily="18" charset="0"/>
                <a:ea typeface="Times New Roman"/>
                <a:cs typeface="Microsoft Sans Serif" pitchFamily="34" charset="0"/>
              </a:rPr>
              <a:t>eAG</a:t>
            </a:r>
            <a:r>
              <a:rPr lang="en-US" sz="2600" dirty="0" smtClean="0">
                <a:latin typeface="Book Antiqua" pitchFamily="18" charset="0"/>
                <a:ea typeface="Times New Roman"/>
                <a:cs typeface="Microsoft Sans Serif" pitchFamily="34" charset="0"/>
              </a:rPr>
              <a:t> </a:t>
            </a:r>
            <a:r>
              <a:rPr lang="el-GR" sz="2600" dirty="0" smtClean="0">
                <a:latin typeface="Book Antiqua" pitchFamily="18" charset="0"/>
                <a:ea typeface="Times New Roman"/>
                <a:cs typeface="Microsoft Sans Serif" pitchFamily="34" charset="0"/>
              </a:rPr>
              <a:t>και </a:t>
            </a:r>
            <a:r>
              <a:rPr lang="el-GR" sz="2600" dirty="0" smtClean="0">
                <a:effectLst/>
                <a:latin typeface="Book Antiqua" pitchFamily="18" charset="0"/>
                <a:ea typeface="Times New Roman"/>
                <a:cs typeface="Microsoft Sans Serif" pitchFamily="34" charset="0"/>
              </a:rPr>
              <a:t>των μετρήσεων σακχάρου στο μετρητή μπορεί να  βοηθήσει να καταλάβει</a:t>
            </a:r>
            <a:r>
              <a:rPr lang="en-US" sz="2600" dirty="0" smtClean="0">
                <a:effectLst/>
                <a:latin typeface="Book Antiqua" pitchFamily="18" charset="0"/>
                <a:ea typeface="Times New Roman"/>
                <a:cs typeface="Microsoft Sans Serif" pitchFamily="34" charset="0"/>
              </a:rPr>
              <a:t> </a:t>
            </a:r>
            <a:r>
              <a:rPr lang="el-GR" sz="2600" dirty="0" smtClean="0">
                <a:effectLst/>
                <a:latin typeface="Book Antiqua" pitchFamily="18" charset="0"/>
                <a:ea typeface="Times New Roman"/>
                <a:cs typeface="Microsoft Sans Serif" pitchFamily="34" charset="0"/>
              </a:rPr>
              <a:t>ο ασθενής  πώς οι καθημερινές </a:t>
            </a:r>
            <a:endParaRPr lang="el-GR" sz="2600" dirty="0" smtClean="0">
              <a:latin typeface="Book Antiqua" pitchFamily="18" charset="0"/>
              <a:ea typeface="Times New Roman"/>
              <a:cs typeface="Microsoft Sans Serif" pitchFamily="34" charset="0"/>
            </a:endParaRPr>
          </a:p>
          <a:p>
            <a:pPr>
              <a:buNone/>
            </a:pPr>
            <a:r>
              <a:rPr lang="el-GR" sz="2600" dirty="0" smtClean="0">
                <a:effectLst/>
                <a:latin typeface="Book Antiqua" pitchFamily="18" charset="0"/>
                <a:ea typeface="Times New Roman"/>
                <a:cs typeface="Microsoft Sans Serif" pitchFamily="34" charset="0"/>
              </a:rPr>
              <a:t>	 μετρήσεις σχετίζονται με τη μακροχρόνια ρύθμιση του σακχάρου. </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1807096" y="1268760"/>
            <a:ext cx="1828800" cy="533400"/>
          </a:xfrm>
          <a:prstGeom prst="roundRect">
            <a:avLst>
              <a:gd name="adj" fmla="val 16667"/>
            </a:avLst>
          </a:prstGeom>
          <a:gradFill rotWithShape="0">
            <a:gsLst>
              <a:gs pos="0">
                <a:srgbClr val="FFFFFF"/>
              </a:gs>
              <a:gs pos="100000">
                <a:srgbClr val="CCFFFF"/>
              </a:gs>
            </a:gsLst>
            <a:path path="shape">
              <a:fillToRect l="50000" t="50000" r="50000" b="50000"/>
            </a:path>
          </a:gradFill>
          <a:ln w="38100">
            <a:noFill/>
            <a:round/>
            <a:headEnd/>
            <a:tailEnd/>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ross"/>
          </a:sp3d>
        </p:spPr>
        <p:txBody>
          <a:bodyPr wrap="none" anchor="ctr"/>
          <a:lstStyle/>
          <a:p>
            <a:pPr algn="ctr">
              <a:spcBef>
                <a:spcPct val="30000"/>
              </a:spcBef>
              <a:defRPr/>
            </a:pPr>
            <a:endParaRPr lang="en-US" sz="1200" dirty="0"/>
          </a:p>
          <a:p>
            <a:pPr algn="ctr">
              <a:spcBef>
                <a:spcPct val="30000"/>
              </a:spcBef>
              <a:defRPr/>
            </a:pPr>
            <a:r>
              <a:rPr lang="el-GR" sz="1600" b="1" dirty="0">
                <a:solidFill>
                  <a:schemeClr val="accent2"/>
                </a:solidFill>
                <a:latin typeface="Segoe UI" pitchFamily="34" charset="0"/>
              </a:rPr>
              <a:t>Επίπεδα</a:t>
            </a:r>
            <a:r>
              <a:rPr lang="el-GR" sz="1600" b="1" dirty="0">
                <a:latin typeface="Segoe UI" pitchFamily="34" charset="0"/>
              </a:rPr>
              <a:t> </a:t>
            </a:r>
            <a:r>
              <a:rPr lang="en-US" sz="1600" b="1" dirty="0">
                <a:solidFill>
                  <a:schemeClr val="accent2"/>
                </a:solidFill>
                <a:latin typeface="Segoe UI" pitchFamily="34" charset="0"/>
              </a:rPr>
              <a:t>FPG</a:t>
            </a:r>
            <a:endParaRPr lang="el-GR" sz="1600" b="1" dirty="0">
              <a:solidFill>
                <a:schemeClr val="accent2"/>
              </a:solidFill>
              <a:latin typeface="Segoe UI" pitchFamily="34" charset="0"/>
            </a:endParaRPr>
          </a:p>
          <a:p>
            <a:pPr algn="ctr">
              <a:defRPr/>
            </a:pPr>
            <a:endParaRPr lang="el-GR" sz="1600" dirty="0">
              <a:latin typeface="Segoe UI" pitchFamily="34" charset="0"/>
            </a:endParaRPr>
          </a:p>
        </p:txBody>
      </p:sp>
      <p:sp>
        <p:nvSpPr>
          <p:cNvPr id="2051" name="AutoShape 4"/>
          <p:cNvSpPr>
            <a:spLocks noChangeArrowheads="1"/>
          </p:cNvSpPr>
          <p:nvPr/>
        </p:nvSpPr>
        <p:spPr bwMode="auto">
          <a:xfrm>
            <a:off x="4860032" y="1268760"/>
            <a:ext cx="1930152" cy="533400"/>
          </a:xfrm>
          <a:prstGeom prst="roundRect">
            <a:avLst>
              <a:gd name="adj" fmla="val 16667"/>
            </a:avLst>
          </a:prstGeom>
          <a:gradFill rotWithShape="0">
            <a:gsLst>
              <a:gs pos="0">
                <a:srgbClr val="FFFFFF"/>
              </a:gs>
              <a:gs pos="100000">
                <a:srgbClr val="CCFFFF"/>
              </a:gs>
            </a:gsLst>
            <a:path path="shape">
              <a:fillToRect l="50000" t="50000" r="50000" b="50000"/>
            </a:path>
          </a:gradFill>
          <a:ln w="38100">
            <a:noFill/>
            <a:round/>
            <a:headEnd/>
            <a:tailEnd/>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ross"/>
          </a:sp3d>
        </p:spPr>
        <p:txBody>
          <a:bodyPr wrap="none" anchor="ctr"/>
          <a:lstStyle/>
          <a:p>
            <a:pPr algn="ctr">
              <a:spcBef>
                <a:spcPct val="30000"/>
              </a:spcBef>
              <a:defRPr/>
            </a:pPr>
            <a:endParaRPr lang="en-US" sz="1200" dirty="0"/>
          </a:p>
          <a:p>
            <a:pPr algn="ctr">
              <a:spcBef>
                <a:spcPct val="30000"/>
              </a:spcBef>
              <a:defRPr/>
            </a:pPr>
            <a:r>
              <a:rPr lang="el-GR" sz="1600" b="1" dirty="0">
                <a:solidFill>
                  <a:schemeClr val="accent2"/>
                </a:solidFill>
                <a:latin typeface="Segoe UI" pitchFamily="34" charset="0"/>
              </a:rPr>
              <a:t>Επίπεδα </a:t>
            </a:r>
            <a:r>
              <a:rPr lang="en-US" sz="1600" b="1" dirty="0">
                <a:solidFill>
                  <a:schemeClr val="accent2"/>
                </a:solidFill>
                <a:latin typeface="Segoe UI" pitchFamily="34" charset="0"/>
              </a:rPr>
              <a:t>RPG</a:t>
            </a:r>
            <a:endParaRPr lang="el-GR" sz="1600" b="1" dirty="0">
              <a:solidFill>
                <a:schemeClr val="accent2"/>
              </a:solidFill>
              <a:latin typeface="Segoe UI" pitchFamily="34" charset="0"/>
            </a:endParaRPr>
          </a:p>
          <a:p>
            <a:pPr algn="ctr">
              <a:defRPr/>
            </a:pPr>
            <a:endParaRPr lang="el-GR" sz="1600" dirty="0">
              <a:latin typeface="Segoe UI" pitchFamily="34" charset="0"/>
            </a:endParaRPr>
          </a:p>
        </p:txBody>
      </p:sp>
      <p:sp>
        <p:nvSpPr>
          <p:cNvPr id="2052" name="Line 8"/>
          <p:cNvSpPr>
            <a:spLocks noChangeShapeType="1"/>
          </p:cNvSpPr>
          <p:nvPr/>
        </p:nvSpPr>
        <p:spPr bwMode="auto">
          <a:xfrm flipH="1">
            <a:off x="4267200" y="4149080"/>
            <a:ext cx="0" cy="381000"/>
          </a:xfrm>
          <a:prstGeom prst="line">
            <a:avLst/>
          </a:prstGeom>
          <a:noFill/>
          <a:ln w="11430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2053" name="AutoShape 11"/>
          <p:cNvSpPr>
            <a:spLocks noChangeArrowheads="1"/>
          </p:cNvSpPr>
          <p:nvPr/>
        </p:nvSpPr>
        <p:spPr bwMode="auto">
          <a:xfrm>
            <a:off x="2895600" y="3573016"/>
            <a:ext cx="2743200" cy="554360"/>
          </a:xfrm>
          <a:prstGeom prst="roundRect">
            <a:avLst>
              <a:gd name="adj" fmla="val 18056"/>
            </a:avLst>
          </a:prstGeom>
          <a:solidFill>
            <a:schemeClr val="bg1">
              <a:lumMod val="65000"/>
            </a:schemeClr>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wrap="none" anchor="ctr"/>
          <a:lstStyle/>
          <a:p>
            <a:pPr algn="ctr">
              <a:defRPr/>
            </a:pPr>
            <a:r>
              <a:rPr lang="el-GR" sz="1800" b="1" dirty="0">
                <a:solidFill>
                  <a:schemeClr val="accent2"/>
                </a:solidFill>
                <a:latin typeface="Segoe UI" pitchFamily="34" charset="0"/>
              </a:rPr>
              <a:t>Επίπεδα</a:t>
            </a:r>
            <a:r>
              <a:rPr lang="en-US" sz="1800" dirty="0">
                <a:solidFill>
                  <a:schemeClr val="accent2"/>
                </a:solidFill>
                <a:latin typeface="Segoe UI" pitchFamily="34" charset="0"/>
              </a:rPr>
              <a:t> </a:t>
            </a:r>
            <a:r>
              <a:rPr lang="en-US" sz="1800" b="1" dirty="0">
                <a:solidFill>
                  <a:schemeClr val="accent2"/>
                </a:solidFill>
                <a:latin typeface="Segoe UI" pitchFamily="34" charset="0"/>
              </a:rPr>
              <a:t>HbA1c</a:t>
            </a:r>
            <a:endParaRPr lang="el-GR" sz="1800" b="1" dirty="0">
              <a:solidFill>
                <a:schemeClr val="accent2"/>
              </a:solidFill>
              <a:latin typeface="Segoe UI" pitchFamily="34" charset="0"/>
            </a:endParaRPr>
          </a:p>
        </p:txBody>
      </p:sp>
      <p:sp>
        <p:nvSpPr>
          <p:cNvPr id="2056" name="Line 34"/>
          <p:cNvSpPr>
            <a:spLocks noChangeShapeType="1"/>
          </p:cNvSpPr>
          <p:nvPr/>
        </p:nvSpPr>
        <p:spPr bwMode="auto">
          <a:xfrm>
            <a:off x="1905000" y="3886200"/>
            <a:ext cx="990600" cy="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57" name="Line 35"/>
          <p:cNvSpPr>
            <a:spLocks noChangeShapeType="1"/>
          </p:cNvSpPr>
          <p:nvPr/>
        </p:nvSpPr>
        <p:spPr bwMode="auto">
          <a:xfrm flipH="1">
            <a:off x="5638800" y="3886200"/>
            <a:ext cx="1066800" cy="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58" name="Line 37"/>
          <p:cNvSpPr>
            <a:spLocks noChangeShapeType="1"/>
          </p:cNvSpPr>
          <p:nvPr/>
        </p:nvSpPr>
        <p:spPr bwMode="auto">
          <a:xfrm>
            <a:off x="5867400" y="1828800"/>
            <a:ext cx="0" cy="53340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59" name="Line 38"/>
          <p:cNvSpPr>
            <a:spLocks noChangeShapeType="1"/>
          </p:cNvSpPr>
          <p:nvPr/>
        </p:nvSpPr>
        <p:spPr bwMode="auto">
          <a:xfrm>
            <a:off x="2590800" y="1828800"/>
            <a:ext cx="0" cy="53340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 name="Oval 39"/>
          <p:cNvSpPr>
            <a:spLocks noChangeArrowheads="1"/>
          </p:cNvSpPr>
          <p:nvPr/>
        </p:nvSpPr>
        <p:spPr bwMode="auto">
          <a:xfrm>
            <a:off x="2133600" y="2362200"/>
            <a:ext cx="914400" cy="457200"/>
          </a:xfrm>
          <a:prstGeom prst="ellipse">
            <a:avLst/>
          </a:prstGeom>
          <a:gradFill rotWithShape="0">
            <a:gsLst>
              <a:gs pos="0">
                <a:srgbClr val="00FFFF"/>
              </a:gs>
              <a:gs pos="100000">
                <a:schemeClr val="bg1"/>
              </a:gs>
            </a:gsLst>
            <a:path path="shape">
              <a:fillToRect l="50000" t="50000" r="50000" b="50000"/>
            </a:path>
          </a:gra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l-GR" sz="1200" b="1" dirty="0">
                <a:latin typeface="Segoe UI" pitchFamily="34" charset="0"/>
                <a:cs typeface="Segoe UI" pitchFamily="34" charset="0"/>
              </a:rPr>
              <a:t>≥</a:t>
            </a:r>
            <a:r>
              <a:rPr lang="el-GR" sz="1200" b="1" dirty="0">
                <a:latin typeface="Segoe UI" pitchFamily="34" charset="0"/>
              </a:rPr>
              <a:t>1</a:t>
            </a:r>
            <a:r>
              <a:rPr lang="en-US" sz="1200" b="1" dirty="0">
                <a:latin typeface="Segoe UI" pitchFamily="34" charset="0"/>
              </a:rPr>
              <a:t>35mg/dl</a:t>
            </a:r>
            <a:endParaRPr lang="el-GR" sz="1200" b="1" dirty="0">
              <a:latin typeface="Segoe UI" pitchFamily="34" charset="0"/>
            </a:endParaRPr>
          </a:p>
        </p:txBody>
      </p:sp>
      <p:sp>
        <p:nvSpPr>
          <p:cNvPr id="2061" name="Oval 40"/>
          <p:cNvSpPr>
            <a:spLocks noChangeArrowheads="1"/>
          </p:cNvSpPr>
          <p:nvPr/>
        </p:nvSpPr>
        <p:spPr bwMode="auto">
          <a:xfrm>
            <a:off x="5410200" y="2362200"/>
            <a:ext cx="914400" cy="457200"/>
          </a:xfrm>
          <a:prstGeom prst="ellipse">
            <a:avLst/>
          </a:prstGeom>
          <a:gradFill rotWithShape="0">
            <a:gsLst>
              <a:gs pos="0">
                <a:srgbClr val="00FFFF"/>
              </a:gs>
              <a:gs pos="100000">
                <a:schemeClr val="bg1"/>
              </a:gs>
            </a:gsLst>
            <a:path path="shape">
              <a:fillToRect l="50000" t="50000" r="50000" b="50000"/>
            </a:path>
          </a:gra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1200" b="1" dirty="0">
                <a:latin typeface="Segoe UI" pitchFamily="34" charset="0"/>
                <a:cs typeface="Segoe UI" pitchFamily="34" charset="0"/>
              </a:rPr>
              <a:t>≥</a:t>
            </a:r>
            <a:r>
              <a:rPr lang="en-US" sz="1200" b="1" dirty="0">
                <a:latin typeface="Segoe UI" pitchFamily="34" charset="0"/>
              </a:rPr>
              <a:t>20</a:t>
            </a:r>
            <a:r>
              <a:rPr lang="el-GR" sz="1200" b="1" dirty="0">
                <a:latin typeface="Segoe UI" pitchFamily="34" charset="0"/>
              </a:rPr>
              <a:t>0</a:t>
            </a:r>
            <a:r>
              <a:rPr lang="en-US" sz="1200" b="1" dirty="0">
                <a:latin typeface="Segoe UI" pitchFamily="34" charset="0"/>
              </a:rPr>
              <a:t>mg/dl</a:t>
            </a:r>
            <a:endParaRPr lang="el-GR" sz="1200" b="1" dirty="0">
              <a:latin typeface="Segoe UI" pitchFamily="34" charset="0"/>
            </a:endParaRPr>
          </a:p>
        </p:txBody>
      </p:sp>
      <p:sp>
        <p:nvSpPr>
          <p:cNvPr id="2062" name="Line 51"/>
          <p:cNvSpPr>
            <a:spLocks noChangeShapeType="1"/>
          </p:cNvSpPr>
          <p:nvPr/>
        </p:nvSpPr>
        <p:spPr bwMode="auto">
          <a:xfrm>
            <a:off x="1828800" y="4509120"/>
            <a:ext cx="5029200" cy="0"/>
          </a:xfrm>
          <a:prstGeom prst="line">
            <a:avLst/>
          </a:prstGeom>
          <a:noFill/>
          <a:ln w="6350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2063" name="Line 52"/>
          <p:cNvSpPr>
            <a:spLocks noChangeShapeType="1"/>
          </p:cNvSpPr>
          <p:nvPr/>
        </p:nvSpPr>
        <p:spPr bwMode="auto">
          <a:xfrm>
            <a:off x="1905000" y="1828800"/>
            <a:ext cx="0" cy="2133600"/>
          </a:xfrm>
          <a:prstGeom prst="line">
            <a:avLst/>
          </a:prstGeom>
          <a:noFill/>
          <a:ln w="11430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2064" name="Line 54"/>
          <p:cNvSpPr>
            <a:spLocks noChangeShapeType="1"/>
          </p:cNvSpPr>
          <p:nvPr/>
        </p:nvSpPr>
        <p:spPr bwMode="auto">
          <a:xfrm>
            <a:off x="6705600" y="1828800"/>
            <a:ext cx="0" cy="2133600"/>
          </a:xfrm>
          <a:prstGeom prst="line">
            <a:avLst/>
          </a:prstGeom>
          <a:noFill/>
          <a:ln w="11430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2065" name="Line 55"/>
          <p:cNvSpPr>
            <a:spLocks noChangeShapeType="1"/>
          </p:cNvSpPr>
          <p:nvPr/>
        </p:nvSpPr>
        <p:spPr bwMode="auto">
          <a:xfrm>
            <a:off x="6876256" y="4509120"/>
            <a:ext cx="0" cy="38100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66" name="Line 56"/>
          <p:cNvSpPr>
            <a:spLocks noChangeShapeType="1"/>
          </p:cNvSpPr>
          <p:nvPr/>
        </p:nvSpPr>
        <p:spPr bwMode="auto">
          <a:xfrm>
            <a:off x="4267200" y="4509120"/>
            <a:ext cx="0" cy="38100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67" name="Line 57"/>
          <p:cNvSpPr>
            <a:spLocks noChangeShapeType="1"/>
          </p:cNvSpPr>
          <p:nvPr/>
        </p:nvSpPr>
        <p:spPr bwMode="auto">
          <a:xfrm>
            <a:off x="1828800" y="4509120"/>
            <a:ext cx="0" cy="381000"/>
          </a:xfrm>
          <a:prstGeom prst="line">
            <a:avLst/>
          </a:prstGeom>
          <a:noFill/>
          <a:ln w="63500">
            <a:solidFill>
              <a:srgbClr val="3366FF"/>
            </a:solidFill>
            <a:round/>
            <a:headEnd/>
            <a:tailEnd type="triangle" w="sm" len="med"/>
          </a:ln>
          <a:extLst>
            <a:ext uri="{909E8E84-426E-40DD-AFC4-6F175D3DCCD1}">
              <a14:hiddenFill xmlns="" xmlns:a14="http://schemas.microsoft.com/office/drawing/2010/main">
                <a:noFill/>
              </a14:hiddenFill>
            </a:ext>
          </a:extLst>
        </p:spPr>
        <p:txBody>
          <a:bodyPr/>
          <a:lstStyle/>
          <a:p>
            <a:endParaRPr lang="el-GR"/>
          </a:p>
        </p:txBody>
      </p:sp>
      <p:sp>
        <p:nvSpPr>
          <p:cNvPr id="2068" name="AutoShape 58"/>
          <p:cNvSpPr>
            <a:spLocks noChangeArrowheads="1"/>
          </p:cNvSpPr>
          <p:nvPr/>
        </p:nvSpPr>
        <p:spPr bwMode="auto">
          <a:xfrm>
            <a:off x="899592" y="4907632"/>
            <a:ext cx="1905000" cy="609600"/>
          </a:xfrm>
          <a:prstGeom prst="roundRect">
            <a:avLst>
              <a:gd name="adj" fmla="val 18056"/>
            </a:avLst>
          </a:prstGeom>
          <a:gradFill rotWithShape="0">
            <a:gsLst>
              <a:gs pos="0">
                <a:schemeClr val="bg1"/>
              </a:gs>
              <a:gs pos="100000">
                <a:srgbClr val="CCCCFF"/>
              </a:gs>
            </a:gsLst>
            <a:path path="shape">
              <a:fillToRect l="50000" t="50000" r="50000" b="50000"/>
            </a:path>
          </a:gra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1400" b="1" dirty="0">
                <a:latin typeface="Segoe UI" pitchFamily="34" charset="0"/>
              </a:rPr>
              <a:t> </a:t>
            </a:r>
            <a:r>
              <a:rPr lang="en-US" sz="1200" b="1" dirty="0">
                <a:solidFill>
                  <a:srgbClr val="002060"/>
                </a:solidFill>
                <a:latin typeface="Segoe UI" pitchFamily="34" charset="0"/>
                <a:cs typeface="Times New Roman" pitchFamily="18" charset="0"/>
              </a:rPr>
              <a:t>≤ 6.0%(42mmol/</a:t>
            </a:r>
            <a:r>
              <a:rPr lang="en-US" sz="1200" b="1" dirty="0" err="1">
                <a:solidFill>
                  <a:srgbClr val="002060"/>
                </a:solidFill>
                <a:latin typeface="Segoe UI" pitchFamily="34" charset="0"/>
                <a:cs typeface="Times New Roman" pitchFamily="18" charset="0"/>
              </a:rPr>
              <a:t>mol</a:t>
            </a:r>
            <a:r>
              <a:rPr lang="en-US" sz="1400" b="1" dirty="0">
                <a:solidFill>
                  <a:srgbClr val="002060"/>
                </a:solidFill>
                <a:latin typeface="Segoe UI" pitchFamily="34" charset="0"/>
                <a:cs typeface="Times New Roman" pitchFamily="18" charset="0"/>
              </a:rPr>
              <a:t>)</a:t>
            </a:r>
            <a:r>
              <a:rPr lang="el-GR" sz="1400" b="1" dirty="0">
                <a:solidFill>
                  <a:srgbClr val="002060"/>
                </a:solidFill>
                <a:latin typeface="Segoe UI" pitchFamily="34" charset="0"/>
              </a:rPr>
              <a:t> </a:t>
            </a:r>
          </a:p>
          <a:p>
            <a:pPr algn="ctr"/>
            <a:r>
              <a:rPr lang="el-GR" sz="1200" b="1" dirty="0">
                <a:solidFill>
                  <a:srgbClr val="002060"/>
                </a:solidFill>
                <a:latin typeface="Segoe UI" pitchFamily="34" charset="0"/>
              </a:rPr>
              <a:t>Φυσιολογικό</a:t>
            </a:r>
          </a:p>
        </p:txBody>
      </p:sp>
      <p:sp>
        <p:nvSpPr>
          <p:cNvPr id="2069" name="AutoShape 63"/>
          <p:cNvSpPr>
            <a:spLocks noChangeArrowheads="1"/>
          </p:cNvSpPr>
          <p:nvPr/>
        </p:nvSpPr>
        <p:spPr bwMode="auto">
          <a:xfrm>
            <a:off x="3131840" y="4869160"/>
            <a:ext cx="2379663" cy="685800"/>
          </a:xfrm>
          <a:prstGeom prst="roundRect">
            <a:avLst>
              <a:gd name="adj" fmla="val 18056"/>
            </a:avLst>
          </a:prstGeom>
          <a:gradFill rotWithShape="0">
            <a:gsLst>
              <a:gs pos="0">
                <a:schemeClr val="bg1"/>
              </a:gs>
              <a:gs pos="100000">
                <a:srgbClr val="CCCCFF"/>
              </a:gs>
            </a:gsLst>
            <a:path path="shape">
              <a:fillToRect l="50000" t="50000" r="50000" b="50000"/>
            </a:path>
          </a:gra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30000"/>
              </a:spcBef>
            </a:pPr>
            <a:r>
              <a:rPr lang="en-US" sz="1200" b="1" dirty="0">
                <a:solidFill>
                  <a:srgbClr val="002060"/>
                </a:solidFill>
                <a:latin typeface="Segoe UI" pitchFamily="34" charset="0"/>
                <a:cs typeface="Segoe UI" pitchFamily="34" charset="0"/>
              </a:rPr>
              <a:t>5.7% - 6.4% (39 - 46 </a:t>
            </a:r>
            <a:r>
              <a:rPr lang="en-US" sz="1200" b="1" dirty="0" err="1">
                <a:solidFill>
                  <a:srgbClr val="002060"/>
                </a:solidFill>
                <a:latin typeface="Segoe UI" pitchFamily="34" charset="0"/>
                <a:cs typeface="Segoe UI" pitchFamily="34" charset="0"/>
              </a:rPr>
              <a:t>mmol</a:t>
            </a:r>
            <a:r>
              <a:rPr lang="en-US" sz="1200" b="1" dirty="0">
                <a:solidFill>
                  <a:srgbClr val="002060"/>
                </a:solidFill>
                <a:latin typeface="Segoe UI" pitchFamily="34" charset="0"/>
                <a:cs typeface="Segoe UI" pitchFamily="34" charset="0"/>
              </a:rPr>
              <a:t>/</a:t>
            </a:r>
            <a:r>
              <a:rPr lang="en-US" sz="1200" b="1" dirty="0" err="1">
                <a:solidFill>
                  <a:srgbClr val="002060"/>
                </a:solidFill>
                <a:latin typeface="Segoe UI" pitchFamily="34" charset="0"/>
                <a:cs typeface="Segoe UI" pitchFamily="34" charset="0"/>
              </a:rPr>
              <a:t>mol</a:t>
            </a:r>
            <a:r>
              <a:rPr lang="en-US" sz="1200" b="1" dirty="0">
                <a:solidFill>
                  <a:srgbClr val="002060"/>
                </a:solidFill>
                <a:latin typeface="Segoe UI" pitchFamily="34" charset="0"/>
                <a:cs typeface="Segoe UI" pitchFamily="34" charset="0"/>
              </a:rPr>
              <a:t>)</a:t>
            </a:r>
            <a:r>
              <a:rPr lang="el-GR" sz="1200" b="1" dirty="0">
                <a:solidFill>
                  <a:srgbClr val="002060"/>
                </a:solidFill>
                <a:latin typeface="Segoe UI" pitchFamily="34" charset="0"/>
                <a:cs typeface="Segoe UI" pitchFamily="34" charset="0"/>
              </a:rPr>
              <a:t> </a:t>
            </a:r>
          </a:p>
          <a:p>
            <a:pPr algn="ctr"/>
            <a:r>
              <a:rPr lang="el-GR" sz="1200" b="1" dirty="0">
                <a:solidFill>
                  <a:srgbClr val="002060"/>
                </a:solidFill>
                <a:latin typeface="Segoe UI" pitchFamily="34" charset="0"/>
                <a:cs typeface="Segoe UI" pitchFamily="34" charset="0"/>
              </a:rPr>
              <a:t>προ-Διαβήτης(προ-Δ)</a:t>
            </a:r>
          </a:p>
        </p:txBody>
      </p:sp>
      <p:sp>
        <p:nvSpPr>
          <p:cNvPr id="2070" name="AutoShape 64"/>
          <p:cNvSpPr>
            <a:spLocks noChangeArrowheads="1"/>
          </p:cNvSpPr>
          <p:nvPr/>
        </p:nvSpPr>
        <p:spPr bwMode="auto">
          <a:xfrm>
            <a:off x="5868144" y="4907632"/>
            <a:ext cx="2012950" cy="609600"/>
          </a:xfrm>
          <a:prstGeom prst="roundRect">
            <a:avLst>
              <a:gd name="adj" fmla="val 18056"/>
            </a:avLst>
          </a:prstGeom>
          <a:gradFill rotWithShape="0">
            <a:gsLst>
              <a:gs pos="0">
                <a:schemeClr val="bg1"/>
              </a:gs>
              <a:gs pos="100000">
                <a:srgbClr val="CCCCFF"/>
              </a:gs>
            </a:gsLst>
            <a:path path="shape">
              <a:fillToRect l="50000" t="50000" r="50000" b="50000"/>
            </a:path>
          </a:gra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30000"/>
              </a:spcBef>
            </a:pPr>
            <a:r>
              <a:rPr lang="el-GR" sz="1200" b="1" dirty="0">
                <a:solidFill>
                  <a:schemeClr val="accent2"/>
                </a:solidFill>
                <a:latin typeface="Segoe UI" pitchFamily="34" charset="0"/>
                <a:cs typeface="Segoe UI" pitchFamily="34" charset="0"/>
              </a:rPr>
              <a:t>≥</a:t>
            </a:r>
            <a:r>
              <a:rPr lang="el-GR" sz="1200" b="1" dirty="0">
                <a:solidFill>
                  <a:srgbClr val="002060"/>
                </a:solidFill>
                <a:latin typeface="Segoe UI" pitchFamily="34" charset="0"/>
                <a:cs typeface="Segoe UI" pitchFamily="34" charset="0"/>
              </a:rPr>
              <a:t>6.5% (47mmol/mol</a:t>
            </a:r>
            <a:r>
              <a:rPr lang="el-GR" sz="1400" b="1" dirty="0">
                <a:solidFill>
                  <a:srgbClr val="002060"/>
                </a:solidFill>
                <a:latin typeface="Segoe UI" pitchFamily="34" charset="0"/>
                <a:cs typeface="Segoe UI" pitchFamily="34" charset="0"/>
              </a:rPr>
              <a:t>) </a:t>
            </a:r>
          </a:p>
          <a:p>
            <a:pPr algn="ctr">
              <a:spcBef>
                <a:spcPct val="30000"/>
              </a:spcBef>
            </a:pPr>
            <a:r>
              <a:rPr lang="el-GR" sz="1200" b="1" dirty="0">
                <a:solidFill>
                  <a:srgbClr val="002060"/>
                </a:solidFill>
                <a:latin typeface="Segoe UI" pitchFamily="34" charset="0"/>
                <a:cs typeface="Segoe UI" pitchFamily="34" charset="0"/>
              </a:rPr>
              <a:t>Σακχαρώδης διαβήτης(ΣΔ</a:t>
            </a:r>
            <a:r>
              <a:rPr lang="el-GR" sz="1200" b="1" dirty="0"/>
              <a:t>)</a:t>
            </a:r>
          </a:p>
        </p:txBody>
      </p:sp>
      <p:sp>
        <p:nvSpPr>
          <p:cNvPr id="2071" name="Rectangle 65"/>
          <p:cNvSpPr>
            <a:spLocks noChangeArrowheads="1"/>
          </p:cNvSpPr>
          <p:nvPr/>
        </p:nvSpPr>
        <p:spPr bwMode="auto">
          <a:xfrm>
            <a:off x="838200" y="2667000"/>
            <a:ext cx="10001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b="1">
                <a:latin typeface="Segoe UI" pitchFamily="34" charset="0"/>
                <a:cs typeface="Segoe UI" pitchFamily="34" charset="0"/>
              </a:rPr>
              <a:t>&lt;</a:t>
            </a:r>
            <a:r>
              <a:rPr lang="el-GR" sz="1200" b="1">
                <a:latin typeface="Segoe UI" pitchFamily="34" charset="0"/>
              </a:rPr>
              <a:t>1</a:t>
            </a:r>
            <a:r>
              <a:rPr lang="en-US" sz="1200" b="1">
                <a:latin typeface="Segoe UI" pitchFamily="34" charset="0"/>
              </a:rPr>
              <a:t>35mg/dl</a:t>
            </a:r>
            <a:endParaRPr lang="el-GR" sz="1200" b="1">
              <a:latin typeface="Segoe UI" pitchFamily="34" charset="0"/>
            </a:endParaRPr>
          </a:p>
        </p:txBody>
      </p:sp>
      <p:sp>
        <p:nvSpPr>
          <p:cNvPr id="2072" name="Rectangle 66"/>
          <p:cNvSpPr>
            <a:spLocks noChangeArrowheads="1"/>
          </p:cNvSpPr>
          <p:nvPr/>
        </p:nvSpPr>
        <p:spPr bwMode="auto">
          <a:xfrm>
            <a:off x="6781800" y="2667000"/>
            <a:ext cx="9921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b="1" dirty="0">
                <a:latin typeface="Segoe UI" pitchFamily="34" charset="0"/>
                <a:cs typeface="Segoe UI" pitchFamily="34" charset="0"/>
              </a:rPr>
              <a:t>&lt;</a:t>
            </a:r>
            <a:r>
              <a:rPr lang="el-GR" sz="1200" b="1" dirty="0">
                <a:latin typeface="Segoe UI" pitchFamily="34" charset="0"/>
              </a:rPr>
              <a:t>200</a:t>
            </a:r>
            <a:r>
              <a:rPr lang="en-US" sz="1200" b="1" dirty="0">
                <a:latin typeface="Segoe UI" pitchFamily="34" charset="0"/>
              </a:rPr>
              <a:t>mg/dl</a:t>
            </a:r>
            <a:endParaRPr lang="el-GR" sz="1200" b="1" dirty="0">
              <a:latin typeface="Segoe UI" pitchFamily="34" charset="0"/>
            </a:endParaRPr>
          </a:p>
        </p:txBody>
      </p:sp>
      <p:sp>
        <p:nvSpPr>
          <p:cNvPr id="2073" name="Rectangle 71"/>
          <p:cNvSpPr>
            <a:spLocks noChangeArrowheads="1"/>
          </p:cNvSpPr>
          <p:nvPr/>
        </p:nvSpPr>
        <p:spPr bwMode="auto">
          <a:xfrm>
            <a:off x="305544" y="5805264"/>
            <a:ext cx="55626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1400" b="1" dirty="0">
                <a:solidFill>
                  <a:schemeClr val="accent2"/>
                </a:solidFill>
                <a:latin typeface="Segoe UI" pitchFamily="34" charset="0"/>
                <a:cs typeface="Segoe UI" pitchFamily="34" charset="0"/>
              </a:rPr>
              <a:t>FPG</a:t>
            </a:r>
            <a:r>
              <a:rPr lang="el-GR" sz="1200" b="1" dirty="0">
                <a:solidFill>
                  <a:schemeClr val="accent2"/>
                </a:solidFill>
                <a:latin typeface="Segoe UI" pitchFamily="34" charset="0"/>
                <a:cs typeface="Segoe UI" pitchFamily="34" charset="0"/>
              </a:rPr>
              <a:t>:γλυκόζη πλάσματος νηστείας, </a:t>
            </a:r>
            <a:r>
              <a:rPr lang="de-DE" sz="1400" b="1" dirty="0">
                <a:solidFill>
                  <a:schemeClr val="accent2"/>
                </a:solidFill>
                <a:latin typeface="Segoe UI" pitchFamily="34" charset="0"/>
                <a:cs typeface="Segoe UI" pitchFamily="34" charset="0"/>
              </a:rPr>
              <a:t>RPG</a:t>
            </a:r>
            <a:r>
              <a:rPr lang="el-GR" sz="1200" b="1" dirty="0">
                <a:solidFill>
                  <a:schemeClr val="accent2"/>
                </a:solidFill>
                <a:latin typeface="Segoe UI" pitchFamily="34" charset="0"/>
                <a:cs typeface="Segoe UI" pitchFamily="34" charset="0"/>
              </a:rPr>
              <a:t>:γλυκόζη τυχαίου δείγματος</a:t>
            </a:r>
            <a:r>
              <a:rPr lang="el-GR" sz="1100" dirty="0">
                <a:solidFill>
                  <a:schemeClr val="accent2"/>
                </a:solidFill>
                <a:latin typeface="Segoe UI" pitchFamily="34" charset="0"/>
                <a:cs typeface="Segoe UI" pitchFamily="34" charset="0"/>
              </a:rPr>
              <a:t> </a:t>
            </a:r>
            <a:endParaRPr lang="el-GR" dirty="0">
              <a:solidFill>
                <a:schemeClr val="accent2"/>
              </a:solidFill>
              <a:latin typeface="Segoe UI" pitchFamily="34" charset="0"/>
              <a:cs typeface="Segoe UI" pitchFamily="34" charset="0"/>
            </a:endParaRPr>
          </a:p>
        </p:txBody>
      </p:sp>
      <p:sp>
        <p:nvSpPr>
          <p:cNvPr id="2120" name="Rectangle 72" hidden="1"/>
          <p:cNvSpPr>
            <a:spLocks noChangeArrowheads="1"/>
          </p:cNvSpPr>
          <p:nvPr/>
        </p:nvSpPr>
        <p:spPr bwMode="auto">
          <a:xfrm>
            <a:off x="1828800" y="381000"/>
            <a:ext cx="5486400" cy="338138"/>
          </a:xfrm>
          <a:prstGeom prst="rect">
            <a:avLst/>
          </a:prstGeom>
          <a:noFill/>
          <a:ln w="9525">
            <a:noFill/>
            <a:miter lim="800000"/>
            <a:headEnd/>
            <a:tailEnd/>
          </a:ln>
          <a:effectLst/>
        </p:spPr>
        <p:txBody>
          <a:bodyPr>
            <a:spAutoFit/>
          </a:bodyPr>
          <a:lstStyle/>
          <a:p>
            <a:pPr>
              <a:defRPr/>
            </a:pPr>
            <a:r>
              <a:rPr lang="el-GR" sz="1600" b="1" dirty="0">
                <a:solidFill>
                  <a:schemeClr val="accent2">
                    <a:lumMod val="75000"/>
                  </a:schemeClr>
                </a:solidFill>
                <a:latin typeface="Segoe Print" pitchFamily="2" charset="0"/>
                <a:cs typeface="Segoe UI" pitchFamily="34" charset="0"/>
              </a:rPr>
              <a:t>Διαγνωστική προσέγγιση του ΣΔ και προ-Δ</a:t>
            </a:r>
            <a:r>
              <a:rPr lang="el-GR" sz="1600" b="1" dirty="0">
                <a:solidFill>
                  <a:schemeClr val="accent2">
                    <a:lumMod val="75000"/>
                  </a:schemeClr>
                </a:solidFill>
                <a:latin typeface="Segoe Print" pitchFamily="2" charset="0"/>
              </a:rPr>
              <a:t> </a:t>
            </a:r>
          </a:p>
        </p:txBody>
      </p:sp>
      <p:sp>
        <p:nvSpPr>
          <p:cNvPr id="2075" name="Oval 73"/>
          <p:cNvSpPr>
            <a:spLocks noChangeArrowheads="1"/>
          </p:cNvSpPr>
          <p:nvPr/>
        </p:nvSpPr>
        <p:spPr bwMode="auto">
          <a:xfrm>
            <a:off x="2895600" y="2667000"/>
            <a:ext cx="2667000" cy="533400"/>
          </a:xfrm>
          <a:prstGeom prst="ellipse">
            <a:avLst/>
          </a:prstGeom>
          <a:solidFill>
            <a:schemeClr val="bg1">
              <a:lumMod val="75000"/>
            </a:schemeClr>
          </a:solidFill>
          <a:ln w="603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1400" b="1" dirty="0">
                <a:latin typeface="Calibri" pitchFamily="34" charset="0"/>
                <a:cs typeface="Calibri" pitchFamily="34" charset="0"/>
              </a:rPr>
              <a:t>Σακχαρώδης διαβήτης(ΣΔ)</a:t>
            </a:r>
          </a:p>
        </p:txBody>
      </p:sp>
      <p:sp>
        <p:nvSpPr>
          <p:cNvPr id="27" name="26 - Ορθογώνιο"/>
          <p:cNvSpPr/>
          <p:nvPr/>
        </p:nvSpPr>
        <p:spPr>
          <a:xfrm>
            <a:off x="322684" y="6021288"/>
            <a:ext cx="5905500" cy="430212"/>
          </a:xfrm>
          <a:prstGeom prst="rect">
            <a:avLst/>
          </a:prstGeom>
          <a:noFill/>
        </p:spPr>
        <p:txBody>
          <a:bodyPr>
            <a:spAutoFit/>
          </a:bodyPr>
          <a:lstStyle/>
          <a:p>
            <a:pPr>
              <a:defRPr/>
            </a:pPr>
            <a:r>
              <a:rPr lang="el-GR" sz="1100" b="1" dirty="0">
                <a:solidFill>
                  <a:schemeClr val="accent2"/>
                </a:solidFill>
                <a:latin typeface="Segoe UI" pitchFamily="34" charset="0"/>
                <a:cs typeface="Segoe UI" pitchFamily="34" charset="0"/>
              </a:rPr>
              <a:t>Με βάση τις οδηγίες της Αμερικάνικης Εταιρείας Διαβήτη(</a:t>
            </a:r>
            <a:r>
              <a:rPr lang="en-US" sz="1100" b="1" dirty="0">
                <a:solidFill>
                  <a:schemeClr val="accent2"/>
                </a:solidFill>
                <a:latin typeface="Segoe UI" pitchFamily="34" charset="0"/>
                <a:cs typeface="Segoe UI" pitchFamily="34" charset="0"/>
              </a:rPr>
              <a:t>ADA</a:t>
            </a:r>
            <a:r>
              <a:rPr lang="el-GR" sz="1100" b="1" dirty="0">
                <a:solidFill>
                  <a:schemeClr val="accent2"/>
                </a:solidFill>
                <a:latin typeface="Segoe UI" pitchFamily="34" charset="0"/>
                <a:cs typeface="Segoe UI" pitchFamily="34" charset="0"/>
              </a:rPr>
              <a:t>) </a:t>
            </a:r>
            <a:r>
              <a:rPr lang="el-GR" sz="1100" b="1" i="1" dirty="0">
                <a:solidFill>
                  <a:schemeClr val="accent2"/>
                </a:solidFill>
                <a:latin typeface="Segoe UI" pitchFamily="34" charset="0"/>
                <a:cs typeface="Segoe UI" pitchFamily="34" charset="0"/>
              </a:rPr>
              <a:t>η δοκιμασία</a:t>
            </a:r>
            <a:r>
              <a:rPr lang="de-DE" sz="1100" b="1" dirty="0">
                <a:solidFill>
                  <a:schemeClr val="accent2"/>
                </a:solidFill>
                <a:latin typeface="Segoe UI" pitchFamily="34" charset="0"/>
                <a:cs typeface="Segoe UI" pitchFamily="34" charset="0"/>
              </a:rPr>
              <a:t> FPG</a:t>
            </a:r>
            <a:r>
              <a:rPr lang="el-GR" sz="1100" b="1" i="1" dirty="0">
                <a:solidFill>
                  <a:schemeClr val="accent2"/>
                </a:solidFill>
                <a:latin typeface="Segoe UI" pitchFamily="34" charset="0"/>
                <a:cs typeface="Segoe UI" pitchFamily="34" charset="0"/>
              </a:rPr>
              <a:t> απαιτεί νηστεία 8-14 ωρών και  τουλάχιστον 3 ημέρες χωρίς αυστηρή δίαιτα.</a:t>
            </a:r>
            <a:endParaRPr lang="el-GR" sz="1100" dirty="0">
              <a:solidFill>
                <a:schemeClr val="accent2"/>
              </a:solidFill>
              <a:latin typeface="Segoe UI" pitchFamily="34" charset="0"/>
              <a:cs typeface="Segoe UI" pitchFamily="34" charset="0"/>
            </a:endParaRPr>
          </a:p>
        </p:txBody>
      </p:sp>
      <p:sp>
        <p:nvSpPr>
          <p:cNvPr id="3" name="Rectangle 2"/>
          <p:cNvSpPr/>
          <p:nvPr/>
        </p:nvSpPr>
        <p:spPr>
          <a:xfrm>
            <a:off x="0" y="0"/>
            <a:ext cx="9144000" cy="763286"/>
          </a:xfrm>
          <a:prstGeom prst="rect">
            <a:avLst/>
          </a:prstGeom>
          <a:solidFill>
            <a:schemeClr val="accent2">
              <a:lumMod val="60000"/>
              <a:lumOff val="40000"/>
            </a:schemeClr>
          </a:solidFill>
        </p:spPr>
        <p:txBody>
          <a:bodyPr wrap="square">
            <a:spAutoFit/>
          </a:bodyPr>
          <a:lstStyle/>
          <a:p>
            <a:pPr lvl="0">
              <a:spcBef>
                <a:spcPct val="30000"/>
              </a:spcBef>
              <a:defRPr/>
            </a:pPr>
            <a:r>
              <a:rPr lang="el-GR" sz="2800" b="1" dirty="0">
                <a:solidFill>
                  <a:schemeClr val="accent2">
                    <a:lumMod val="75000"/>
                  </a:schemeClr>
                </a:solidFill>
                <a:latin typeface="Microsoft Sans Serif" pitchFamily="34" charset="0"/>
                <a:cs typeface="Microsoft Sans Serif" pitchFamily="34" charset="0"/>
              </a:rPr>
              <a:t>Η </a:t>
            </a:r>
            <a:r>
              <a:rPr lang="en-US" sz="2800" b="1" dirty="0">
                <a:solidFill>
                  <a:schemeClr val="accent2">
                    <a:lumMod val="75000"/>
                  </a:schemeClr>
                </a:solidFill>
                <a:latin typeface="Microsoft Sans Serif" pitchFamily="34" charset="0"/>
                <a:cs typeface="Microsoft Sans Serif" pitchFamily="34" charset="0"/>
              </a:rPr>
              <a:t>HbA1c </a:t>
            </a:r>
            <a:r>
              <a:rPr lang="el-GR" sz="2800" b="1" dirty="0">
                <a:solidFill>
                  <a:schemeClr val="accent2">
                    <a:lumMod val="75000"/>
                  </a:schemeClr>
                </a:solidFill>
                <a:latin typeface="Microsoft Sans Serif" pitchFamily="34" charset="0"/>
                <a:cs typeface="Microsoft Sans Serif" pitchFamily="34" charset="0"/>
              </a:rPr>
              <a:t>στη διαγνωστική προσέγγιση του ΣΔ και προ-Δ</a:t>
            </a:r>
          </a:p>
          <a:p>
            <a:pPr lvl="0">
              <a:spcBef>
                <a:spcPct val="30000"/>
              </a:spcBef>
            </a:pPr>
            <a:endParaRPr lang="el-GR" sz="1200" b="1" dirty="0">
              <a:solidFill>
                <a:srgbClr val="000000"/>
              </a:solidFill>
            </a:endParaRPr>
          </a:p>
        </p:txBody>
      </p:sp>
    </p:spTree>
    <p:extLst>
      <p:ext uri="{BB962C8B-B14F-4D97-AF65-F5344CB8AC3E}">
        <p14:creationId xmlns="" xmlns:p14="http://schemas.microsoft.com/office/powerpoint/2010/main" val="3622780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980728"/>
          </a:xfrm>
          <a:solidFill>
            <a:schemeClr val="accent2">
              <a:lumMod val="60000"/>
              <a:lumOff val="40000"/>
            </a:schemeClr>
          </a:solidFill>
        </p:spPr>
        <p:txBody>
          <a:bodyPr>
            <a:normAutofit/>
          </a:bodyPr>
          <a:lstStyle/>
          <a:p>
            <a:r>
              <a:rPr lang="el-GR" sz="3200" dirty="0" smtClean="0">
                <a:latin typeface="Book Antiqua" pitchFamily="18" charset="0"/>
              </a:rPr>
              <a:t>ΧΡΩΜΑΤΟΓΡΑΦΙΑ ΑΝΤΑΛΛΑΓΗΣ ΙΟΝΤΩΝ</a:t>
            </a:r>
            <a:endParaRPr lang="el-GR" sz="3200" dirty="0">
              <a:latin typeface="Book Antiqua" pitchFamily="18" charset="0"/>
            </a:endParaRPr>
          </a:p>
        </p:txBody>
      </p:sp>
      <p:sp>
        <p:nvSpPr>
          <p:cNvPr id="5" name="4 - Θέση περιεχομένου"/>
          <p:cNvSpPr>
            <a:spLocks noGrp="1"/>
          </p:cNvSpPr>
          <p:nvPr>
            <p:ph idx="1"/>
          </p:nvPr>
        </p:nvSpPr>
        <p:spPr>
          <a:xfrm>
            <a:off x="0" y="980728"/>
            <a:ext cx="9144000" cy="5877272"/>
          </a:xfrm>
          <a:solidFill>
            <a:schemeClr val="accent2">
              <a:lumMod val="40000"/>
              <a:lumOff val="60000"/>
            </a:schemeClr>
          </a:solidFill>
        </p:spPr>
        <p:txBody>
          <a:bodyPr>
            <a:normAutofit fontScale="77500" lnSpcReduction="20000"/>
          </a:bodyPr>
          <a:lstStyle/>
          <a:p>
            <a:pPr>
              <a:buNone/>
            </a:pPr>
            <a:r>
              <a:rPr lang="el-GR" altLang="ja-JP" sz="3600" dirty="0" smtClean="0">
                <a:latin typeface="Book Antiqua" pitchFamily="18" charset="0"/>
              </a:rPr>
              <a:t>	</a:t>
            </a:r>
          </a:p>
          <a:p>
            <a:pPr>
              <a:buNone/>
            </a:pPr>
            <a:r>
              <a:rPr lang="el-GR" altLang="ja-JP" sz="3600" dirty="0">
                <a:latin typeface="Book Antiqua" pitchFamily="18" charset="0"/>
              </a:rPr>
              <a:t>	</a:t>
            </a:r>
            <a:r>
              <a:rPr lang="el-GR" altLang="ja-JP" sz="3600" dirty="0" smtClean="0">
                <a:latin typeface="Book Antiqua" pitchFamily="18" charset="0"/>
              </a:rPr>
              <a:t>Η σταθερή και υγρή φάση είναι αντίθετα φορτισμένες και προσελκύονται μεταξύ τους από ηλεκτροστατικές δυνάμεις και οι προς μέτρηση ουσίες κατακρατούνται </a:t>
            </a:r>
            <a:r>
              <a:rPr lang="en-US" altLang="ja-JP" dirty="0" smtClean="0">
                <a:latin typeface="Book Antiqua" pitchFamily="18" charset="0"/>
              </a:rPr>
              <a:t/>
            </a:r>
            <a:br>
              <a:rPr lang="en-US" altLang="ja-JP" dirty="0" smtClean="0">
                <a:latin typeface="Book Antiqua" pitchFamily="18" charset="0"/>
              </a:rPr>
            </a:br>
            <a:endParaRPr lang="el-GR" altLang="ja-JP" dirty="0" smtClean="0">
              <a:latin typeface="Book Antiqua" pitchFamily="18" charset="0"/>
            </a:endParaRPr>
          </a:p>
          <a:p>
            <a:pPr>
              <a:buNone/>
            </a:pPr>
            <a:r>
              <a:rPr lang="el-GR" altLang="ja-JP" dirty="0" smtClean="0">
                <a:latin typeface="Book Antiqua" pitchFamily="18" charset="0"/>
              </a:rPr>
              <a:t>    </a:t>
            </a:r>
            <a:r>
              <a:rPr lang="el-GR" altLang="ja-JP" sz="3800" dirty="0" smtClean="0">
                <a:latin typeface="Book Antiqua" pitchFamily="18" charset="0"/>
              </a:rPr>
              <a:t>Η χρωματογραφία ανταλλαγής ιόντων είναι δύο ειδών</a:t>
            </a:r>
            <a:r>
              <a:rPr lang="en-US" altLang="ja-JP" sz="3800" dirty="0" smtClean="0">
                <a:latin typeface="Book Antiqua" pitchFamily="18" charset="0"/>
              </a:rPr>
              <a:t>:</a:t>
            </a:r>
            <a:r>
              <a:rPr lang="el-GR" altLang="ja-JP" sz="3800" dirty="0" smtClean="0">
                <a:latin typeface="Book Antiqua" pitchFamily="18" charset="0"/>
              </a:rPr>
              <a:t> χρωματογραφία ανταλλαγής</a:t>
            </a:r>
            <a:r>
              <a:rPr lang="en-US" altLang="ja-JP" sz="3800" dirty="0" smtClean="0">
                <a:latin typeface="Book Antiqua" pitchFamily="18" charset="0"/>
              </a:rPr>
              <a:t> </a:t>
            </a:r>
            <a:r>
              <a:rPr lang="el-GR" altLang="ja-JP" sz="3800" dirty="0" smtClean="0">
                <a:latin typeface="Book Antiqua" pitchFamily="18" charset="0"/>
              </a:rPr>
              <a:t>κατιόντων και χρωματογραφία ανταλλαγής ανιόντων </a:t>
            </a:r>
            <a:r>
              <a:rPr lang="en-US" altLang="ja-JP" sz="3800" dirty="0" smtClean="0">
                <a:latin typeface="Book Antiqua" pitchFamily="18" charset="0"/>
              </a:rPr>
              <a:t/>
            </a:r>
            <a:br>
              <a:rPr lang="en-US" altLang="ja-JP" sz="3800" dirty="0" smtClean="0">
                <a:latin typeface="Book Antiqua" pitchFamily="18" charset="0"/>
              </a:rPr>
            </a:br>
            <a:r>
              <a:rPr lang="en-US" altLang="ja-JP" dirty="0" smtClean="0">
                <a:latin typeface="Book Antiqua" pitchFamily="18" charset="0"/>
              </a:rPr>
              <a:t/>
            </a:r>
            <a:br>
              <a:rPr lang="en-US" altLang="ja-JP" dirty="0" smtClean="0">
                <a:latin typeface="Book Antiqua" pitchFamily="18" charset="0"/>
              </a:rPr>
            </a:br>
            <a:r>
              <a:rPr lang="el-GR" altLang="ja-JP" sz="4100" dirty="0" err="1" smtClean="0">
                <a:latin typeface="Book Antiqua" pitchFamily="18" charset="0"/>
              </a:rPr>
              <a:t>Πρωτείνες</a:t>
            </a:r>
            <a:r>
              <a:rPr lang="el-GR" altLang="ja-JP" sz="4100" dirty="0" smtClean="0">
                <a:latin typeface="Book Antiqua" pitchFamily="18" charset="0"/>
              </a:rPr>
              <a:t> ,πεπτίδια και αμινοξέα είναι ιονισμένες ουσίες που μπορούν να μετρηθούν με την  χρωματογραφία ανταλλαγής ιόντων </a:t>
            </a:r>
            <a:r>
              <a:rPr lang="en-US" altLang="ja-JP" dirty="0" smtClean="0">
                <a:latin typeface="Book Antiqua" pitchFamily="18" charset="0"/>
              </a:rPr>
              <a:t/>
            </a:r>
            <a:br>
              <a:rPr lang="en-US" altLang="ja-JP" dirty="0" smtClean="0">
                <a:latin typeface="Book Antiqua" pitchFamily="18" charset="0"/>
              </a:rPr>
            </a:br>
            <a:r>
              <a:rPr lang="en-US" altLang="ja-JP" dirty="0" smtClean="0">
                <a:latin typeface="Book Antiqua" pitchFamily="18" charset="0"/>
              </a:rPr>
              <a:t/>
            </a:r>
            <a:br>
              <a:rPr lang="en-US" altLang="ja-JP" dirty="0" smtClean="0">
                <a:latin typeface="Book Antiqua" pitchFamily="18" charset="0"/>
              </a:rPr>
            </a:br>
            <a:endParaRPr lang="el-GR" dirty="0">
              <a:latin typeface="Book Antiqua"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1340768"/>
          </a:xfrm>
          <a:solidFill>
            <a:schemeClr val="accent2">
              <a:lumMod val="60000"/>
              <a:lumOff val="40000"/>
            </a:schemeClr>
          </a:solidFill>
        </p:spPr>
        <p:txBody>
          <a:bodyPr>
            <a:normAutofit/>
          </a:bodyPr>
          <a:lstStyle/>
          <a:p>
            <a:r>
              <a:rPr lang="en-US" sz="3600" b="1" dirty="0" smtClean="0">
                <a:latin typeface="Book Antiqua" pitchFamily="18" charset="0"/>
              </a:rPr>
              <a:t>D-10 ANA</a:t>
            </a:r>
            <a:r>
              <a:rPr lang="el-GR" sz="3600" b="1" dirty="0" smtClean="0">
                <a:latin typeface="Book Antiqua" pitchFamily="18" charset="0"/>
              </a:rPr>
              <a:t>ΛΥΤΗΣ</a:t>
            </a:r>
            <a:r>
              <a:rPr lang="en-US" sz="3600" b="1" dirty="0" smtClean="0">
                <a:latin typeface="Book Antiqua" pitchFamily="18" charset="0"/>
              </a:rPr>
              <a:t> </a:t>
            </a:r>
            <a:r>
              <a:rPr lang="el-GR" sz="3600" b="1" dirty="0" smtClean="0">
                <a:latin typeface="Book Antiqua" pitchFamily="18" charset="0"/>
              </a:rPr>
              <a:t>Η</a:t>
            </a:r>
            <a:r>
              <a:rPr lang="en-US" sz="3600" b="1" dirty="0" smtClean="0">
                <a:latin typeface="Book Antiqua" pitchFamily="18" charset="0"/>
              </a:rPr>
              <a:t>bA1c BIORAD</a:t>
            </a:r>
            <a:endParaRPr lang="el-GR" sz="3600" b="1" dirty="0">
              <a:latin typeface="Book Antiqua" pitchFamily="18" charset="0"/>
            </a:endParaRPr>
          </a:p>
        </p:txBody>
      </p:sp>
      <p:sp>
        <p:nvSpPr>
          <p:cNvPr id="4" name="3 - Θέση περιεχομένου"/>
          <p:cNvSpPr>
            <a:spLocks noGrp="1"/>
          </p:cNvSpPr>
          <p:nvPr>
            <p:ph idx="1"/>
          </p:nvPr>
        </p:nvSpPr>
        <p:spPr>
          <a:xfrm>
            <a:off x="0" y="1052736"/>
            <a:ext cx="9144000" cy="5805264"/>
          </a:xfrm>
          <a:solidFill>
            <a:schemeClr val="accent2">
              <a:lumMod val="40000"/>
              <a:lumOff val="60000"/>
            </a:schemeClr>
          </a:solidFill>
        </p:spPr>
        <p:txBody>
          <a:bodyPr>
            <a:normAutofit fontScale="85000" lnSpcReduction="20000"/>
          </a:bodyPr>
          <a:lstStyle/>
          <a:p>
            <a:r>
              <a:rPr lang="en-US" dirty="0" smtClean="0">
                <a:latin typeface="Book Antiqua" pitchFamily="18" charset="0"/>
              </a:rPr>
              <a:t>O D-10 Hemoglobin A1c </a:t>
            </a:r>
            <a:r>
              <a:rPr lang="el-GR" dirty="0" smtClean="0">
                <a:latin typeface="Book Antiqua" pitchFamily="18" charset="0"/>
              </a:rPr>
              <a:t>αναλυτής βασίζεται στην </a:t>
            </a:r>
            <a:r>
              <a:rPr lang="el-GR" dirty="0" err="1" smtClean="0">
                <a:latin typeface="Book Antiqua" pitchFamily="18" charset="0"/>
              </a:rPr>
              <a:t>ιονοανταλλακτική</a:t>
            </a:r>
            <a:r>
              <a:rPr lang="el-GR" dirty="0" smtClean="0">
                <a:latin typeface="Book Antiqua" pitchFamily="18" charset="0"/>
              </a:rPr>
              <a:t> </a:t>
            </a:r>
            <a:r>
              <a:rPr lang="en-US" dirty="0" smtClean="0">
                <a:latin typeface="Book Antiqua" pitchFamily="18" charset="0"/>
              </a:rPr>
              <a:t>HPLC. </a:t>
            </a:r>
            <a:endParaRPr lang="el-GR" dirty="0" smtClean="0">
              <a:latin typeface="Book Antiqua" pitchFamily="18" charset="0"/>
            </a:endParaRPr>
          </a:p>
          <a:p>
            <a:r>
              <a:rPr lang="el-GR" dirty="0" smtClean="0">
                <a:latin typeface="Book Antiqua" pitchFamily="18" charset="0"/>
              </a:rPr>
              <a:t>Τα δείγματα αραιώνονται αυτόματα και προστίθενται  στην αναλυτική στήλη. Το </a:t>
            </a:r>
            <a:r>
              <a:rPr lang="en-US" dirty="0" smtClean="0">
                <a:latin typeface="Book Antiqua" pitchFamily="18" charset="0"/>
              </a:rPr>
              <a:t>D-10 </a:t>
            </a:r>
            <a:r>
              <a:rPr lang="el-GR" dirty="0" smtClean="0">
                <a:latin typeface="Book Antiqua" pitchFamily="18" charset="0"/>
              </a:rPr>
              <a:t>έχει ένα </a:t>
            </a:r>
            <a:r>
              <a:rPr lang="en-US" dirty="0" smtClean="0">
                <a:latin typeface="Book Antiqua" pitchFamily="18" charset="0"/>
              </a:rPr>
              <a:t>buffer </a:t>
            </a:r>
            <a:r>
              <a:rPr lang="el-GR" dirty="0" smtClean="0">
                <a:latin typeface="Book Antiqua" pitchFamily="18" charset="0"/>
              </a:rPr>
              <a:t>αυξανόμενης ιοντικής ισχύος στην στήλη όπου οι </a:t>
            </a:r>
            <a:r>
              <a:rPr lang="el-GR" dirty="0" err="1" smtClean="0">
                <a:latin typeface="Book Antiqua" pitchFamily="18" charset="0"/>
              </a:rPr>
              <a:t>αιμοσφαιρίνες</a:t>
            </a:r>
            <a:r>
              <a:rPr lang="el-GR" dirty="0" smtClean="0">
                <a:latin typeface="Book Antiqua" pitchFamily="18" charset="0"/>
              </a:rPr>
              <a:t> διαχωρίζονται βάσει των ιοντικών τους αλληλεπιδράσεων με το υλικό της στήλης.</a:t>
            </a:r>
          </a:p>
          <a:p>
            <a:r>
              <a:rPr lang="el-GR" dirty="0" smtClean="0">
                <a:latin typeface="Book Antiqua" pitchFamily="18" charset="0"/>
              </a:rPr>
              <a:t> Οι διαχωρισμένες </a:t>
            </a:r>
            <a:r>
              <a:rPr lang="el-GR" dirty="0" err="1" smtClean="0">
                <a:latin typeface="Book Antiqua" pitchFamily="18" charset="0"/>
              </a:rPr>
              <a:t>αιμοσφαιρίνες</a:t>
            </a:r>
            <a:r>
              <a:rPr lang="el-GR" dirty="0" smtClean="0">
                <a:latin typeface="Book Antiqua" pitchFamily="18" charset="0"/>
              </a:rPr>
              <a:t> εισέρχονται στο </a:t>
            </a:r>
            <a:r>
              <a:rPr lang="en-US" dirty="0" smtClean="0">
                <a:latin typeface="Book Antiqua" pitchFamily="18" charset="0"/>
              </a:rPr>
              <a:t>flow cell </a:t>
            </a:r>
            <a:r>
              <a:rPr lang="el-GR" dirty="0" smtClean="0">
                <a:latin typeface="Book Antiqua" pitchFamily="18" charset="0"/>
              </a:rPr>
              <a:t>του </a:t>
            </a:r>
            <a:r>
              <a:rPr lang="el-GR" dirty="0" err="1" smtClean="0">
                <a:latin typeface="Book Antiqua" pitchFamily="18" charset="0"/>
              </a:rPr>
              <a:t>φωτομέτρου</a:t>
            </a:r>
            <a:r>
              <a:rPr lang="el-GR" dirty="0" smtClean="0">
                <a:latin typeface="Book Antiqua" pitchFamily="18" charset="0"/>
              </a:rPr>
              <a:t> και μετράται η απορρόφηση στα </a:t>
            </a:r>
            <a:r>
              <a:rPr lang="en-US" dirty="0" smtClean="0">
                <a:latin typeface="Book Antiqua" pitchFamily="18" charset="0"/>
              </a:rPr>
              <a:t>415 n. </a:t>
            </a:r>
            <a:endParaRPr lang="el-GR" dirty="0" smtClean="0">
              <a:latin typeface="Book Antiqua" pitchFamily="18" charset="0"/>
            </a:endParaRPr>
          </a:p>
          <a:p>
            <a:r>
              <a:rPr lang="el-GR" dirty="0" smtClean="0">
                <a:latin typeface="Book Antiqua" pitchFamily="18" charset="0"/>
              </a:rPr>
              <a:t>Το λογισμικό του </a:t>
            </a:r>
            <a:r>
              <a:rPr lang="en-US" dirty="0" smtClean="0">
                <a:latin typeface="Book Antiqua" pitchFamily="18" charset="0"/>
              </a:rPr>
              <a:t>D-10</a:t>
            </a:r>
            <a:r>
              <a:rPr lang="el-GR" dirty="0" smtClean="0">
                <a:latin typeface="Book Antiqua" pitchFamily="18" charset="0"/>
              </a:rPr>
              <a:t>  επεξεργάζεται  τα αποτελέσματα κάθε ανάλυσης</a:t>
            </a:r>
            <a:r>
              <a:rPr lang="en-US" dirty="0" smtClean="0">
                <a:latin typeface="Book Antiqua" pitchFamily="18" charset="0"/>
              </a:rPr>
              <a:t>. </a:t>
            </a:r>
            <a:r>
              <a:rPr lang="el-GR" dirty="0" smtClean="0">
                <a:latin typeface="Book Antiqua" pitchFamily="18" charset="0"/>
              </a:rPr>
              <a:t>Χρησιμοποιούνται βαθμονομητές(</a:t>
            </a:r>
            <a:r>
              <a:rPr lang="en-US" dirty="0" smtClean="0">
                <a:latin typeface="Book Antiqua" pitchFamily="18" charset="0"/>
              </a:rPr>
              <a:t>calibrators) 2</a:t>
            </a:r>
            <a:r>
              <a:rPr lang="el-GR" dirty="0" smtClean="0">
                <a:latin typeface="Book Antiqua" pitchFamily="18" charset="0"/>
              </a:rPr>
              <a:t> επιπέδων.</a:t>
            </a:r>
            <a:r>
              <a:rPr lang="en-US" dirty="0" smtClean="0">
                <a:latin typeface="Book Antiqua" pitchFamily="18" charset="0"/>
              </a:rPr>
              <a:t> </a:t>
            </a:r>
            <a:endParaRPr lang="el-GR" dirty="0" smtClean="0">
              <a:latin typeface="Book Antiqua" pitchFamily="18" charset="0"/>
            </a:endParaRPr>
          </a:p>
          <a:p>
            <a:r>
              <a:rPr lang="el-GR" dirty="0" smtClean="0">
                <a:latin typeface="Book Antiqua" pitchFamily="18" charset="0"/>
              </a:rPr>
              <a:t>Η απάντηση δίνεται σαν αποτέλεσμα και σαν σχεδιάγραμμα</a:t>
            </a:r>
            <a:r>
              <a:rPr lang="el-GR" dirty="0" smtClean="0">
                <a:latin typeface="Book Antiqua" pitchFamily="18" charset="0"/>
              </a:rPr>
              <a:t>.</a:t>
            </a:r>
            <a:endParaRPr lang="el-GR" dirty="0" smtClean="0">
              <a:latin typeface="Book Antiqua"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12290" name="Picture 2" descr="http://www.bio-rad.com/webroot/web/images/cdg/products/diabetes_testing/category_feature/global/dbu_d10_category.jpg"/>
          <p:cNvPicPr>
            <a:picLocks noChangeAspect="1" noChangeArrowheads="1"/>
          </p:cNvPicPr>
          <p:nvPr/>
        </p:nvPicPr>
        <p:blipFill>
          <a:blip r:embed="rId2" cstate="print"/>
          <a:srcRect/>
          <a:stretch>
            <a:fillRect/>
          </a:stretch>
        </p:blipFill>
        <p:spPr bwMode="auto">
          <a:xfrm>
            <a:off x="0" y="1700808"/>
            <a:ext cx="7596336" cy="51571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9632"/>
          </a:xfrm>
          <a:solidFill>
            <a:schemeClr val="accent4">
              <a:lumMod val="60000"/>
              <a:lumOff val="40000"/>
            </a:schemeClr>
          </a:solidFill>
        </p:spPr>
        <p:txBody>
          <a:bodyPr>
            <a:normAutofit/>
          </a:bodyPr>
          <a:lstStyle/>
          <a:p>
            <a:r>
              <a:rPr lang="el-GR" sz="3000" b="1" dirty="0" smtClean="0"/>
              <a:t/>
            </a:r>
            <a:br>
              <a:rPr lang="el-GR" sz="3000" b="1" dirty="0" smtClean="0"/>
            </a:br>
            <a:r>
              <a:rPr lang="el-GR" sz="2200" b="1" dirty="0" smtClean="0"/>
              <a:t>Ο διαχωρισμός βασίζεται στο διαφορετικό για κάθε ουσία Συντελεστή Κατανομής</a:t>
            </a:r>
            <a:endParaRPr lang="el-GR" sz="2200" b="1" dirty="0"/>
          </a:p>
        </p:txBody>
      </p:sp>
      <p:sp>
        <p:nvSpPr>
          <p:cNvPr id="4" name="Content Placeholder 3"/>
          <p:cNvSpPr txBox="1">
            <a:spLocks noGrp="1"/>
          </p:cNvSpPr>
          <p:nvPr>
            <p:ph idx="1"/>
          </p:nvPr>
        </p:nvSpPr>
        <p:spPr>
          <a:xfrm>
            <a:off x="514680" y="1268760"/>
            <a:ext cx="8229600" cy="2000548"/>
          </a:xfrm>
          <a:prstGeom prst="rect">
            <a:avLst/>
          </a:prstGeom>
          <a:solidFill>
            <a:schemeClr val="accent6">
              <a:lumMod val="40000"/>
              <a:lumOff val="60000"/>
            </a:schemeClr>
          </a:solidFill>
        </p:spPr>
        <p:txBody>
          <a:bodyPr wrap="square" rtlCol="0">
            <a:spAutoFit/>
          </a:bodyPr>
          <a:lstStyle/>
          <a:p>
            <a:pPr marL="0" indent="0">
              <a:buNone/>
            </a:pPr>
            <a:r>
              <a:rPr lang="en-US" sz="2800" b="1" dirty="0" smtClean="0">
                <a:solidFill>
                  <a:srgbClr val="FF0000"/>
                </a:solidFill>
              </a:rPr>
              <a:t>				</a:t>
            </a:r>
            <a:r>
              <a:rPr lang="el-GR" sz="2800" b="1" dirty="0" smtClean="0">
                <a:solidFill>
                  <a:srgbClr val="FF0000"/>
                </a:solidFill>
              </a:rPr>
              <a:t>Κ= </a:t>
            </a:r>
            <a:r>
              <a:rPr lang="en-US" sz="2800" b="1" dirty="0" smtClean="0">
                <a:solidFill>
                  <a:srgbClr val="FF0000"/>
                </a:solidFill>
              </a:rPr>
              <a:t>Cs/Cm</a:t>
            </a:r>
          </a:p>
          <a:p>
            <a:pPr marL="0" indent="0">
              <a:buNone/>
            </a:pPr>
            <a:endParaRPr lang="en-US" sz="1600" dirty="0"/>
          </a:p>
          <a:p>
            <a:pPr marL="0" indent="0">
              <a:buNone/>
            </a:pPr>
            <a:r>
              <a:rPr lang="en-US" sz="1600" dirty="0" smtClean="0"/>
              <a:t>Cs= </a:t>
            </a:r>
            <a:r>
              <a:rPr lang="el-GR" sz="1600" dirty="0" smtClean="0"/>
              <a:t>Συγκέντρωση ουσίας στη στατική φάση</a:t>
            </a:r>
          </a:p>
          <a:p>
            <a:pPr marL="0" indent="0">
              <a:buNone/>
            </a:pPr>
            <a:r>
              <a:rPr lang="en-US" sz="1600" dirty="0" smtClean="0"/>
              <a:t>Cm=</a:t>
            </a:r>
            <a:r>
              <a:rPr lang="el-GR" sz="1600" dirty="0" smtClean="0"/>
              <a:t>συγκέντρωση ουσίας στην κινητή φάση</a:t>
            </a:r>
          </a:p>
          <a:p>
            <a:pPr marL="0" indent="0">
              <a:buNone/>
            </a:pPr>
            <a:endParaRPr lang="el-GR" sz="1600" dirty="0"/>
          </a:p>
          <a:p>
            <a:pPr marL="0" indent="0">
              <a:buNone/>
            </a:pPr>
            <a:endParaRPr lang="el-GR" sz="1600" dirty="0"/>
          </a:p>
        </p:txBody>
      </p:sp>
      <p:sp>
        <p:nvSpPr>
          <p:cNvPr id="5" name="Rectangle 4"/>
          <p:cNvSpPr>
            <a:spLocks noChangeArrowheads="1"/>
          </p:cNvSpPr>
          <p:nvPr/>
        </p:nvSpPr>
        <p:spPr bwMode="auto">
          <a:xfrm>
            <a:off x="2050036" y="5843626"/>
            <a:ext cx="5353153" cy="428035"/>
          </a:xfrm>
          <a:prstGeom prst="rect">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6" name="Oval 5"/>
          <p:cNvSpPr>
            <a:spLocks noChangeArrowheads="1"/>
          </p:cNvSpPr>
          <p:nvPr/>
        </p:nvSpPr>
        <p:spPr bwMode="auto">
          <a:xfrm>
            <a:off x="2107558" y="4523851"/>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7" name="Oval 6"/>
          <p:cNvSpPr>
            <a:spLocks noChangeArrowheads="1"/>
          </p:cNvSpPr>
          <p:nvPr/>
        </p:nvSpPr>
        <p:spPr bwMode="auto">
          <a:xfrm>
            <a:off x="2107558" y="477353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8" name="Rectangle 7"/>
          <p:cNvSpPr>
            <a:spLocks noChangeArrowheads="1"/>
          </p:cNvSpPr>
          <p:nvPr/>
        </p:nvSpPr>
        <p:spPr bwMode="auto">
          <a:xfrm>
            <a:off x="2050036" y="5103482"/>
            <a:ext cx="5353153" cy="734199"/>
          </a:xfrm>
          <a:prstGeom prst="rect">
            <a:avLst/>
          </a:prstGeom>
          <a:solidFill>
            <a:srgbClr val="CCECFF"/>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9" name="Oval 8"/>
          <p:cNvSpPr>
            <a:spLocks noChangeArrowheads="1"/>
          </p:cNvSpPr>
          <p:nvPr/>
        </p:nvSpPr>
        <p:spPr bwMode="auto">
          <a:xfrm>
            <a:off x="2408351" y="5656361"/>
            <a:ext cx="255254"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0" name="Oval 9"/>
          <p:cNvSpPr>
            <a:spLocks noChangeArrowheads="1"/>
          </p:cNvSpPr>
          <p:nvPr/>
        </p:nvSpPr>
        <p:spPr bwMode="auto">
          <a:xfrm>
            <a:off x="2487444" y="5371004"/>
            <a:ext cx="256453"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1" name="Oval 10"/>
          <p:cNvSpPr>
            <a:spLocks noChangeArrowheads="1"/>
          </p:cNvSpPr>
          <p:nvPr/>
        </p:nvSpPr>
        <p:spPr bwMode="auto">
          <a:xfrm>
            <a:off x="3855991" y="5326417"/>
            <a:ext cx="255254"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2" name="Oval 11"/>
          <p:cNvSpPr>
            <a:spLocks noChangeArrowheads="1"/>
          </p:cNvSpPr>
          <p:nvPr/>
        </p:nvSpPr>
        <p:spPr bwMode="auto">
          <a:xfrm>
            <a:off x="2912867"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3" name="Oval 12"/>
          <p:cNvSpPr>
            <a:spLocks noChangeArrowheads="1"/>
          </p:cNvSpPr>
          <p:nvPr/>
        </p:nvSpPr>
        <p:spPr bwMode="auto">
          <a:xfrm>
            <a:off x="3430567" y="5665278"/>
            <a:ext cx="256453"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4" name="Oval 13"/>
          <p:cNvSpPr>
            <a:spLocks noChangeArrowheads="1"/>
          </p:cNvSpPr>
          <p:nvPr/>
        </p:nvSpPr>
        <p:spPr bwMode="auto">
          <a:xfrm>
            <a:off x="3948266"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5" name="Oval 14"/>
          <p:cNvSpPr>
            <a:spLocks noChangeArrowheads="1"/>
          </p:cNvSpPr>
          <p:nvPr/>
        </p:nvSpPr>
        <p:spPr bwMode="auto">
          <a:xfrm>
            <a:off x="5558885" y="5451260"/>
            <a:ext cx="257652"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6" name="Oval 15"/>
          <p:cNvSpPr>
            <a:spLocks noChangeArrowheads="1"/>
          </p:cNvSpPr>
          <p:nvPr/>
        </p:nvSpPr>
        <p:spPr bwMode="auto">
          <a:xfrm>
            <a:off x="7054461" y="5344252"/>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7" name="Arc 15"/>
          <p:cNvSpPr>
            <a:spLocks/>
          </p:cNvSpPr>
          <p:nvPr/>
        </p:nvSpPr>
        <p:spPr bwMode="auto">
          <a:xfrm>
            <a:off x="2395168" y="4880547"/>
            <a:ext cx="115044" cy="749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8" name="Arc 16"/>
          <p:cNvSpPr>
            <a:spLocks/>
          </p:cNvSpPr>
          <p:nvPr/>
        </p:nvSpPr>
        <p:spPr bwMode="auto">
          <a:xfrm>
            <a:off x="2395168" y="4673217"/>
            <a:ext cx="167773" cy="64205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9" name="Arc 17"/>
          <p:cNvSpPr>
            <a:spLocks/>
          </p:cNvSpPr>
          <p:nvPr/>
        </p:nvSpPr>
        <p:spPr bwMode="auto">
          <a:xfrm>
            <a:off x="2797823" y="5415591"/>
            <a:ext cx="983868" cy="68367"/>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0" name="Arc 18"/>
          <p:cNvSpPr>
            <a:spLocks/>
          </p:cNvSpPr>
          <p:nvPr/>
        </p:nvSpPr>
        <p:spPr bwMode="auto">
          <a:xfrm>
            <a:off x="4178354" y="5415591"/>
            <a:ext cx="1323009" cy="178348"/>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1" name="Arc 19"/>
          <p:cNvSpPr>
            <a:spLocks/>
          </p:cNvSpPr>
          <p:nvPr/>
        </p:nvSpPr>
        <p:spPr bwMode="auto">
          <a:xfrm>
            <a:off x="5904018" y="5379921"/>
            <a:ext cx="1150443" cy="169431"/>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xmlns="">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2" name="Rectangle 21"/>
          <p:cNvSpPr>
            <a:spLocks noChangeArrowheads="1"/>
          </p:cNvSpPr>
          <p:nvPr/>
        </p:nvSpPr>
        <p:spPr bwMode="auto">
          <a:xfrm>
            <a:off x="4238274" y="5929828"/>
            <a:ext cx="802913" cy="59551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spcBef>
                <a:spcPct val="50000"/>
              </a:spcBef>
            </a:pPr>
            <a:r>
              <a:rPr kumimoji="1" lang="el-GR" altLang="ja-JP" sz="1300" b="1" dirty="0" smtClean="0"/>
              <a:t>Στατική φάση</a:t>
            </a:r>
          </a:p>
        </p:txBody>
      </p:sp>
      <p:sp>
        <p:nvSpPr>
          <p:cNvPr id="23" name="Rectangle 22"/>
          <p:cNvSpPr>
            <a:spLocks noChangeArrowheads="1"/>
          </p:cNvSpPr>
          <p:nvPr/>
        </p:nvSpPr>
        <p:spPr bwMode="auto">
          <a:xfrm>
            <a:off x="5711435" y="4496265"/>
            <a:ext cx="1505162" cy="353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r>
              <a:rPr kumimoji="1" lang="el-GR" altLang="ja-JP" sz="1300" b="1" dirty="0" smtClean="0"/>
              <a:t>   Κινητή φάση</a:t>
            </a:r>
          </a:p>
        </p:txBody>
      </p:sp>
      <p:sp>
        <p:nvSpPr>
          <p:cNvPr id="24" name="Text Box 27"/>
          <p:cNvSpPr txBox="1">
            <a:spLocks noChangeArrowheads="1"/>
          </p:cNvSpPr>
          <p:nvPr/>
        </p:nvSpPr>
        <p:spPr bwMode="auto">
          <a:xfrm>
            <a:off x="1833030" y="3284984"/>
            <a:ext cx="5428473" cy="861774"/>
          </a:xfrm>
          <a:prstGeom prst="rect">
            <a:avLst/>
          </a:prstGeom>
          <a:solidFill>
            <a:schemeClr val="accent6">
              <a:lumMod val="40000"/>
              <a:lumOff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type="none" w="sm" len="sm"/>
                <a:tailEnd type="none" w="lg" len="lg"/>
              </a14:hiddenLine>
            </a:ext>
          </a:extLst>
        </p:spPr>
        <p:txBody>
          <a:bodyPr wrap="squar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sz="3200" b="1" dirty="0" smtClean="0">
                <a:solidFill>
                  <a:schemeClr val="accent2"/>
                </a:solidFill>
              </a:rPr>
              <a:t>K </a:t>
            </a:r>
            <a:r>
              <a:rPr kumimoji="1" lang="en-US" altLang="ja-JP" sz="3200" b="1" dirty="0" smtClean="0"/>
              <a:t>&lt; </a:t>
            </a:r>
            <a:r>
              <a:rPr kumimoji="1" lang="en-US" altLang="ja-JP" sz="3200" b="1" dirty="0" smtClean="0">
                <a:solidFill>
                  <a:schemeClr val="tx2"/>
                </a:solidFill>
              </a:rPr>
              <a:t>K</a:t>
            </a:r>
            <a:endParaRPr kumimoji="1" lang="el-GR" altLang="ja-JP" sz="3200" b="1" dirty="0" smtClean="0">
              <a:solidFill>
                <a:schemeClr val="tx2"/>
              </a:solidFill>
            </a:endParaRPr>
          </a:p>
          <a:p>
            <a:pPr algn="ctr"/>
            <a:r>
              <a:rPr kumimoji="1" lang="el-GR" altLang="ja-JP" b="1" dirty="0" smtClean="0">
                <a:solidFill>
                  <a:schemeClr val="tx2"/>
                </a:solidFill>
              </a:rPr>
              <a:t>Η παράμετρος Κ εξαρτάται από τη θερμοκρασία</a:t>
            </a:r>
            <a:endParaRPr kumimoji="1" lang="en-US" altLang="ja-JP" b="1" dirty="0">
              <a:solidFill>
                <a:schemeClr val="tx2"/>
              </a:solidFill>
            </a:endParaRPr>
          </a:p>
        </p:txBody>
      </p:sp>
      <p:sp>
        <p:nvSpPr>
          <p:cNvPr id="26" name="Line 29"/>
          <p:cNvSpPr>
            <a:spLocks noChangeShapeType="1"/>
          </p:cNvSpPr>
          <p:nvPr/>
        </p:nvSpPr>
        <p:spPr bwMode="auto">
          <a:xfrm>
            <a:off x="2682779"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7" name="Line 30"/>
          <p:cNvSpPr>
            <a:spLocks noChangeShapeType="1"/>
          </p:cNvSpPr>
          <p:nvPr/>
        </p:nvSpPr>
        <p:spPr bwMode="auto">
          <a:xfrm>
            <a:off x="3718177"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8" name="Line 31"/>
          <p:cNvSpPr>
            <a:spLocks noChangeShapeType="1"/>
          </p:cNvSpPr>
          <p:nvPr/>
        </p:nvSpPr>
        <p:spPr bwMode="auto">
          <a:xfrm>
            <a:off x="3200478"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xmlns="">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9" name="AutoShape 32"/>
          <p:cNvSpPr>
            <a:spLocks noChangeArrowheads="1"/>
          </p:cNvSpPr>
          <p:nvPr/>
        </p:nvSpPr>
        <p:spPr bwMode="auto">
          <a:xfrm>
            <a:off x="5737798" y="4844877"/>
            <a:ext cx="1380531" cy="178348"/>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Tree>
    <p:extLst>
      <p:ext uri="{BB962C8B-B14F-4D97-AF65-F5344CB8AC3E}">
        <p14:creationId xmlns:p14="http://schemas.microsoft.com/office/powerpoint/2010/main" xmlns="" val="1210609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a:solidFill>
            <a:schemeClr val="accent4">
              <a:lumMod val="60000"/>
              <a:lumOff val="40000"/>
            </a:schemeClr>
          </a:solidFill>
        </p:spPr>
        <p:txBody>
          <a:bodyPr/>
          <a:lstStyle/>
          <a:p>
            <a:r>
              <a:rPr lang="el-GR" dirty="0" smtClean="0"/>
              <a:t>XΡΩΜΑΤΟΓΡΑΦΙΑ</a:t>
            </a:r>
            <a:endParaRPr lang="el-GR" dirty="0"/>
          </a:p>
        </p:txBody>
      </p:sp>
      <p:sp>
        <p:nvSpPr>
          <p:cNvPr id="3" name="2 - Θέση περιεχομένου"/>
          <p:cNvSpPr>
            <a:spLocks noGrp="1"/>
          </p:cNvSpPr>
          <p:nvPr>
            <p:ph idx="1"/>
          </p:nvPr>
        </p:nvSpPr>
        <p:spPr>
          <a:xfrm>
            <a:off x="0" y="1196752"/>
            <a:ext cx="9144000" cy="5661248"/>
          </a:xfrm>
          <a:solidFill>
            <a:schemeClr val="accent6">
              <a:lumMod val="40000"/>
              <a:lumOff val="60000"/>
            </a:schemeClr>
          </a:solidFill>
        </p:spPr>
        <p:txBody>
          <a:bodyPr>
            <a:normAutofit/>
          </a:bodyPr>
          <a:lstStyle/>
          <a:p>
            <a:r>
              <a:rPr lang="el-GR" sz="2800" dirty="0" smtClean="0"/>
              <a:t>Συνεχής βελτίωση και διαμόρφωση και άλλων τεχνικών</a:t>
            </a:r>
          </a:p>
          <a:p>
            <a:r>
              <a:rPr lang="el-GR" sz="2800" dirty="0" smtClean="0"/>
              <a:t>Σήμερα η χρωματογραφία αποτελεί την καλύτερη τεχνική:</a:t>
            </a:r>
          </a:p>
          <a:p>
            <a:pPr lvl="1"/>
            <a:r>
              <a:rPr lang="el-GR" dirty="0" smtClean="0"/>
              <a:t>Διαχωρισμού και αναλύσεως πολύπλοκων μειγμάτων</a:t>
            </a:r>
          </a:p>
          <a:p>
            <a:pPr lvl="1"/>
            <a:r>
              <a:rPr lang="el-GR" dirty="0" smtClean="0"/>
              <a:t>Απομόνωσης ευπαθών ουσιών, έγχρωμων και άχρωμων </a:t>
            </a:r>
          </a:p>
          <a:p>
            <a:r>
              <a:rPr lang="el-GR" sz="2800" dirty="0" smtClean="0"/>
              <a:t>Εφαρμογές στη Χημεία και Άλλες Επιστήμες:</a:t>
            </a:r>
          </a:p>
          <a:p>
            <a:pPr lvl="1"/>
            <a:r>
              <a:rPr lang="el-GR" dirty="0" smtClean="0"/>
              <a:t>Βιολογία, Ιατρική, Φαρμακευτική, Επιστήμη Περιβάλλοντος, Επιστήμη Τροφίμων, Γεωπονία</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120101FE-959C-4C9A-83C5-183DB586E644}" type="slidenum">
              <a:rPr lang="en-US" altLang="ja-JP" smtClean="0">
                <a:latin typeface="Arial" charset="0"/>
                <a:ea typeface="MS Mincho" pitchFamily="49" charset="-128"/>
              </a:rPr>
              <a:pPr/>
              <a:t>8</a:t>
            </a:fld>
            <a:endParaRPr lang="en-US" altLang="ja-JP" smtClean="0">
              <a:latin typeface="Arial" charset="0"/>
              <a:ea typeface="MS Mincho" pitchFamily="49" charset="-128"/>
            </a:endParaRPr>
          </a:p>
        </p:txBody>
      </p:sp>
      <p:sp>
        <p:nvSpPr>
          <p:cNvPr id="997378" name="Rectangle 1026"/>
          <p:cNvSpPr>
            <a:spLocks noGrp="1" noChangeArrowheads="1"/>
          </p:cNvSpPr>
          <p:nvPr>
            <p:ph type="title"/>
          </p:nvPr>
        </p:nvSpPr>
        <p:spPr>
          <a:xfrm>
            <a:off x="0" y="0"/>
            <a:ext cx="9144000" cy="1196752"/>
          </a:xfrm>
          <a:solidFill>
            <a:schemeClr val="accent4">
              <a:lumMod val="60000"/>
              <a:lumOff val="40000"/>
            </a:schemeClr>
          </a:solidFill>
        </p:spPr>
        <p:txBody>
          <a:bodyPr>
            <a:normAutofit/>
          </a:bodyPr>
          <a:lstStyle/>
          <a:p>
            <a:pPr eaLnBrk="1">
              <a:defRPr/>
            </a:pPr>
            <a:r>
              <a:rPr lang="el-GR" altLang="ja-JP" sz="3200" dirty="0" smtClean="0"/>
              <a:t>Οι τρεις καταστάσεις της ύλης και τα είδη της χρωματογραφίας</a:t>
            </a:r>
            <a:endParaRPr lang="en-US" altLang="ja-JP" dirty="0" smtClean="0"/>
          </a:p>
        </p:txBody>
      </p:sp>
      <p:graphicFrame>
        <p:nvGraphicFramePr>
          <p:cNvPr id="997601" name="Group 1249"/>
          <p:cNvGraphicFramePr>
            <a:graphicFrameLocks noGrp="1"/>
          </p:cNvGraphicFramePr>
          <p:nvPr>
            <p:ph type="tbl" idx="1"/>
          </p:nvPr>
        </p:nvGraphicFramePr>
        <p:xfrm>
          <a:off x="0" y="1196752"/>
          <a:ext cx="9143999" cy="5154266"/>
        </p:xfrm>
        <a:graphic>
          <a:graphicData uri="http://schemas.openxmlformats.org/drawingml/2006/table">
            <a:tbl>
              <a:tblPr/>
              <a:tblGrid>
                <a:gridCol w="1219200"/>
                <a:gridCol w="1132115"/>
                <a:gridCol w="2264228"/>
                <a:gridCol w="2264228"/>
                <a:gridCol w="2264228"/>
              </a:tblGrid>
              <a:tr h="686282">
                <a:tc rowSpan="2" gridSpan="2">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dirty="0" smtClean="0">
                        <a:ln>
                          <a:noFill/>
                        </a:ln>
                        <a:solidFill>
                          <a:schemeClr val="tx1"/>
                        </a:solidFill>
                        <a:effectLst/>
                        <a:latin typeface="Arial" pitchFamily="34" charset="0"/>
                        <a:ea typeface="HG丸ｺﾞｼｯｸM-PRO" pitchFamily="50" charset="-128"/>
                      </a:endParaRPr>
                    </a:p>
                  </a:txBody>
                  <a:tcPr horzOverflow="overflow">
                    <a:lnL w="28575"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a:noFill/>
                    </a:lnBlToTr>
                    <a:noFill/>
                  </a:tcPr>
                </a:tc>
                <a:tc rowSpan="2" hMerge="1">
                  <a:txBody>
                    <a:bodyPr/>
                    <a:lstStyle/>
                    <a:p>
                      <a:endParaRPr lang="en-US"/>
                    </a:p>
                  </a:txBody>
                  <a:tcPr/>
                </a:tc>
                <a:tc gridSpan="3">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r>
                        <a:rPr kumimoji="1" lang="el-GR" altLang="ja-JP" sz="2400" b="0" i="0" u="none" strike="noStrike" cap="none" normalizeH="0" baseline="0" dirty="0" smtClean="0">
                          <a:ln>
                            <a:noFill/>
                          </a:ln>
                          <a:solidFill>
                            <a:schemeClr val="tx1"/>
                          </a:solidFill>
                          <a:effectLst/>
                          <a:latin typeface="Arial" pitchFamily="34" charset="0"/>
                          <a:ea typeface="HG丸ｺﾞｼｯｸM-PRO" pitchFamily="50" charset="-128"/>
                        </a:rPr>
                        <a:t>Κινητή φάση</a:t>
                      </a:r>
                      <a:endParaRPr kumimoji="1" lang="en-US" altLang="ja-JP" sz="2400" b="0" i="0" u="none" strike="noStrike" cap="none" normalizeH="0" baseline="0" dirty="0" smtClean="0">
                        <a:ln>
                          <a:noFill/>
                        </a:ln>
                        <a:solidFill>
                          <a:schemeClr val="tx1"/>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28575"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hMerge="1">
                  <a:txBody>
                    <a:bodyPr/>
                    <a:lstStyle/>
                    <a:p>
                      <a:endParaRPr lang="en-US"/>
                    </a:p>
                  </a:txBody>
                  <a:tcPr/>
                </a:tc>
                <a:tc hMerge="1">
                  <a:txBody>
                    <a:bodyPr/>
                    <a:lstStyle/>
                    <a:p>
                      <a:endParaRPr lang="en-US"/>
                    </a:p>
                  </a:txBody>
                  <a:tcPr/>
                </a:tc>
              </a:tr>
              <a:tr h="670198">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r>
                        <a:rPr kumimoji="1" lang="el-GR" altLang="ja-JP" sz="1800" b="0" i="0" u="none" strike="noStrike" cap="none" normalizeH="0" baseline="0" dirty="0" smtClean="0">
                          <a:ln>
                            <a:noFill/>
                          </a:ln>
                          <a:solidFill>
                            <a:schemeClr val="hlink"/>
                          </a:solidFill>
                          <a:effectLst/>
                          <a:latin typeface="Arial" pitchFamily="34" charset="0"/>
                          <a:ea typeface="HG丸ｺﾞｼｯｸM-PRO" pitchFamily="50" charset="-128"/>
                        </a:rPr>
                        <a:t>Αέρια </a:t>
                      </a:r>
                      <a:endParaRPr kumimoji="1" lang="en-US" altLang="ja-JP" sz="1800" b="0" i="0" u="none" strike="noStrike" cap="none" normalizeH="0" baseline="0" dirty="0" smtClean="0">
                        <a:ln>
                          <a:noFill/>
                        </a:ln>
                        <a:solidFill>
                          <a:schemeClr val="hlink"/>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r>
                        <a:rPr kumimoji="1" lang="el-GR" altLang="ja-JP" sz="1800" b="0" i="0" u="none" strike="noStrike" cap="none" normalizeH="0" baseline="0" dirty="0" smtClean="0">
                          <a:ln>
                            <a:noFill/>
                          </a:ln>
                          <a:solidFill>
                            <a:schemeClr val="accent2"/>
                          </a:solidFill>
                          <a:effectLst/>
                          <a:latin typeface="Arial" pitchFamily="34" charset="0"/>
                          <a:ea typeface="HG丸ｺﾞｼｯｸM-PRO" pitchFamily="50" charset="-128"/>
                        </a:rPr>
                        <a:t>Υγρή </a:t>
                      </a:r>
                      <a:endParaRPr kumimoji="1" lang="en-US" altLang="ja-JP" sz="1800" b="0" i="0" u="none" strike="noStrike" cap="none" normalizeH="0" baseline="0" dirty="0" smtClean="0">
                        <a:ln>
                          <a:noFill/>
                        </a:ln>
                        <a:solidFill>
                          <a:schemeClr val="accent2"/>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r>
                        <a:rPr kumimoji="1" lang="el-GR" altLang="ja-JP" sz="1800" b="0" i="0" u="none" strike="noStrike" cap="none" normalizeH="0" baseline="0" dirty="0" smtClean="0">
                          <a:ln>
                            <a:noFill/>
                          </a:ln>
                          <a:solidFill>
                            <a:schemeClr val="tx1"/>
                          </a:solidFill>
                          <a:effectLst/>
                          <a:latin typeface="Arial" pitchFamily="34" charset="0"/>
                          <a:ea typeface="HG丸ｺﾞｼｯｸM-PRO" pitchFamily="50" charset="-128"/>
                        </a:rPr>
                        <a:t>Στερεά </a:t>
                      </a:r>
                      <a:endParaRPr kumimoji="1" lang="en-US" altLang="ja-JP" sz="1800" b="0" i="0" u="none" strike="noStrike" cap="none" normalizeH="0" baseline="0" dirty="0" smtClean="0">
                        <a:ln>
                          <a:noFill/>
                        </a:ln>
                        <a:solidFill>
                          <a:schemeClr val="tx1"/>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r>
              <a:tr h="1265333">
                <a:tc rowSpan="3">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r>
                        <a:rPr kumimoji="1" lang="el-GR" altLang="ja-JP" sz="2400" b="0" i="0" u="none" strike="noStrike" cap="none" normalizeH="0" baseline="0" dirty="0" smtClean="0">
                          <a:ln>
                            <a:noFill/>
                          </a:ln>
                          <a:solidFill>
                            <a:schemeClr val="tx1"/>
                          </a:solidFill>
                          <a:effectLst/>
                          <a:latin typeface="Arial" pitchFamily="34" charset="0"/>
                          <a:ea typeface="HG丸ｺﾞｼｯｸM-PRO" pitchFamily="50" charset="-128"/>
                        </a:rPr>
                        <a:t>Στατική Φάση</a:t>
                      </a:r>
                      <a:endParaRPr kumimoji="1" lang="en-US" altLang="ja-JP" sz="1400" b="0" i="0" u="none" strike="noStrike" cap="none" normalizeH="0" baseline="0" dirty="0" smtClean="0">
                        <a:ln>
                          <a:noFill/>
                        </a:ln>
                        <a:solidFill>
                          <a:schemeClr val="tx1"/>
                        </a:solidFill>
                        <a:effectLst/>
                        <a:latin typeface="Arial" pitchFamily="34" charset="0"/>
                        <a:ea typeface="HG丸ｺﾞｼｯｸM-PRO" pitchFamily="50" charset="-128"/>
                      </a:endParaRPr>
                    </a:p>
                  </a:txBody>
                  <a:tcPr anchor="ctr" anchorCtr="1" horzOverflow="overflow">
                    <a:lnL w="28575"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defRPr/>
                      </a:pPr>
                      <a:r>
                        <a:rPr kumimoji="1" lang="el-GR" altLang="ja-JP" sz="1800" b="0" i="0" u="none" strike="noStrike" cap="none" normalizeH="0" baseline="0" dirty="0" smtClean="0">
                          <a:ln>
                            <a:noFill/>
                          </a:ln>
                          <a:solidFill>
                            <a:schemeClr val="hlink"/>
                          </a:solidFill>
                          <a:effectLst/>
                          <a:latin typeface="Arial" pitchFamily="34" charset="0"/>
                          <a:ea typeface="HG丸ｺﾞｼｯｸM-PRO" pitchFamily="50" charset="-128"/>
                        </a:rPr>
                        <a:t>Αέρια </a:t>
                      </a:r>
                      <a:endParaRPr kumimoji="1" lang="en-US" altLang="ja-JP" sz="1800" b="0" i="0" u="none" strike="noStrike" cap="none" normalizeH="0" baseline="0" dirty="0" smtClean="0">
                        <a:ln>
                          <a:noFill/>
                        </a:ln>
                        <a:solidFill>
                          <a:schemeClr val="hlink"/>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w="12700" cap="flat" cmpd="sng" algn="ctr">
                      <a:solidFill>
                        <a:schemeClr val="tx1"/>
                      </a:solidFill>
                      <a:prstDash val="solid"/>
                      <a:round/>
                      <a:headEnd type="none" w="sm" len="sm"/>
                      <a:tailEnd type="none" w="lg" len="lg"/>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w="12700" cap="flat" cmpd="sng" algn="ctr">
                      <a:solidFill>
                        <a:schemeClr val="tx1"/>
                      </a:solidFill>
                      <a:prstDash val="solid"/>
                      <a:round/>
                      <a:headEnd type="none" w="sm" len="sm"/>
                      <a:tailEnd type="none" w="lg" len="lg"/>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w="12700" cap="flat" cmpd="sng" algn="ctr">
                      <a:solidFill>
                        <a:schemeClr val="tx1"/>
                      </a:solidFill>
                      <a:prstDash val="solid"/>
                      <a:round/>
                      <a:headEnd type="none" w="sm" len="sm"/>
                      <a:tailEnd type="none" w="lg" len="lg"/>
                    </a:lnBlToTr>
                    <a:noFill/>
                  </a:tcPr>
                </a:tc>
              </a:tr>
              <a:tr h="1267120">
                <a:tc vMerge="1">
                  <a:txBody>
                    <a:bodyPr/>
                    <a:lstStyle/>
                    <a:p>
                      <a:endParaRPr lang="en-US"/>
                    </a:p>
                  </a:txBody>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defRPr/>
                      </a:pPr>
                      <a:r>
                        <a:rPr kumimoji="1" lang="el-GR" altLang="ja-JP" sz="1800" b="0" i="0" u="none" strike="noStrike" cap="none" normalizeH="0" baseline="0" dirty="0" smtClean="0">
                          <a:ln>
                            <a:noFill/>
                          </a:ln>
                          <a:solidFill>
                            <a:schemeClr val="accent2"/>
                          </a:solidFill>
                          <a:effectLst/>
                          <a:latin typeface="Arial" pitchFamily="34" charset="0"/>
                          <a:ea typeface="HG丸ｺﾞｼｯｸM-PRO" pitchFamily="50" charset="-128"/>
                        </a:rPr>
                        <a:t>Υγρή </a:t>
                      </a:r>
                      <a:endParaRPr kumimoji="1" lang="en-US" altLang="ja-JP" sz="1800" b="0" i="0" u="none" strike="noStrike" cap="none" normalizeH="0" baseline="0" dirty="0" smtClean="0">
                        <a:ln>
                          <a:noFill/>
                        </a:ln>
                        <a:solidFill>
                          <a:schemeClr val="accent2"/>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19050"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w="12700" cap="flat" cmpd="sng" algn="ctr">
                      <a:solidFill>
                        <a:schemeClr val="tx1"/>
                      </a:solidFill>
                      <a:prstDash val="solid"/>
                      <a:round/>
                      <a:headEnd type="none" w="sm" len="sm"/>
                      <a:tailEnd type="none" w="lg" len="lg"/>
                    </a:lnBlToTr>
                    <a:noFill/>
                  </a:tcPr>
                </a:tc>
              </a:tr>
              <a:tr h="1265333">
                <a:tc vMerge="1">
                  <a:txBody>
                    <a:bodyPr/>
                    <a:lstStyle/>
                    <a:p>
                      <a:endParaRPr lang="en-US"/>
                    </a:p>
                  </a:txBody>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defRPr/>
                      </a:pPr>
                      <a:r>
                        <a:rPr kumimoji="1" lang="el-GR" altLang="ja-JP" sz="1800" b="0" i="0" u="none" strike="noStrike" cap="none" normalizeH="0" baseline="0" dirty="0" smtClean="0">
                          <a:ln>
                            <a:noFill/>
                          </a:ln>
                          <a:solidFill>
                            <a:schemeClr val="tx1"/>
                          </a:solidFill>
                          <a:effectLst/>
                          <a:latin typeface="Arial" pitchFamily="34" charset="0"/>
                          <a:ea typeface="HG丸ｺﾞｼｯｸM-PRO" pitchFamily="50" charset="-128"/>
                        </a:rPr>
                        <a:t>Στερεά </a:t>
                      </a:r>
                      <a:endParaRPr kumimoji="1" lang="en-US" altLang="ja-JP" sz="1800" b="0" i="0" u="none" strike="noStrike" cap="none" normalizeH="0" baseline="0" dirty="0" smtClean="0">
                        <a:ln>
                          <a:noFill/>
                        </a:ln>
                        <a:solidFill>
                          <a:schemeClr val="tx1"/>
                        </a:solidFill>
                        <a:effectLst/>
                        <a:latin typeface="Arial" pitchFamily="34" charset="0"/>
                        <a:ea typeface="HG丸ｺﾞｼｯｸM-PRO" pitchFamily="50" charset="-128"/>
                      </a:endParaRPr>
                    </a:p>
                  </a:txBody>
                  <a:tcPr anchor="ctr" anchorCtr="1"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19050"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a:noFill/>
                    </a:lnTlToBr>
                    <a:lnBlToTr>
                      <a:noFill/>
                    </a:lnBlToTr>
                    <a:noFill/>
                  </a:tcPr>
                </a:tc>
                <a:tc>
                  <a:txBody>
                    <a:bodyPr/>
                    <a:lstStyle/>
                    <a:p>
                      <a:pPr marL="0" marR="0" lvl="0" indent="0" algn="l" defTabSz="914400" rtl="0" eaLnBrk="1" fontAlgn="base" latinLnBrk="0" hangingPunct="0">
                        <a:lnSpc>
                          <a:spcPct val="100000"/>
                        </a:lnSpc>
                        <a:spcBef>
                          <a:spcPct val="20000"/>
                        </a:spcBef>
                        <a:spcAft>
                          <a:spcPct val="0"/>
                        </a:spcAft>
                        <a:buClr>
                          <a:srgbClr val="FC0128"/>
                        </a:buClr>
                        <a:buSzPct val="80000"/>
                        <a:buFont typeface="Wingdings" pitchFamily="2" charset="2"/>
                        <a:buNone/>
                        <a:tabLst/>
                      </a:pPr>
                      <a:endParaRPr kumimoji="1" lang="en-US" sz="2800" b="0" i="0" u="none" strike="noStrike" cap="none" normalizeH="0" baseline="0" dirty="0" smtClean="0">
                        <a:ln>
                          <a:noFill/>
                        </a:ln>
                        <a:solidFill>
                          <a:schemeClr val="tx1"/>
                        </a:solidFill>
                        <a:effectLst/>
                        <a:latin typeface="Arial" pitchFamily="34" charset="0"/>
                        <a:ea typeface="HG丸ｺﾞｼｯｸM-PRO" pitchFamily="50" charset="-128"/>
                      </a:endParaRPr>
                    </a:p>
                  </a:txBody>
                  <a:tcPr horzOverflow="overflow">
                    <a:lnL w="19050" cap="flat" cmpd="sng" algn="ctr">
                      <a:solidFill>
                        <a:schemeClr val="tx1"/>
                      </a:solidFill>
                      <a:prstDash val="solid"/>
                      <a:round/>
                      <a:headEnd type="none" w="sm" len="sm"/>
                      <a:tailEnd type="none" w="lg" len="lg"/>
                    </a:lnL>
                    <a:lnR w="28575" cap="flat" cmpd="sng" algn="ctr">
                      <a:solidFill>
                        <a:schemeClr val="tx1"/>
                      </a:solidFill>
                      <a:prstDash val="solid"/>
                      <a:round/>
                      <a:headEnd type="none" w="sm" len="sm"/>
                      <a:tailEnd type="none" w="lg" len="lg"/>
                    </a:lnR>
                    <a:lnT w="19050" cap="flat" cmpd="sng" algn="ctr">
                      <a:solidFill>
                        <a:schemeClr val="tx1"/>
                      </a:solidFill>
                      <a:prstDash val="solid"/>
                      <a:round/>
                      <a:headEnd type="none" w="sm" len="sm"/>
                      <a:tailEnd type="none" w="lg" len="lg"/>
                    </a:lnT>
                    <a:lnB w="28575" cap="flat" cmpd="sng" algn="ctr">
                      <a:solidFill>
                        <a:schemeClr val="tx1"/>
                      </a:solidFill>
                      <a:prstDash val="solid"/>
                      <a:round/>
                      <a:headEnd type="none" w="sm" len="sm"/>
                      <a:tailEnd type="none" w="lg" len="lg"/>
                    </a:lnB>
                    <a:lnTlToBr w="12700" cap="flat" cmpd="sng" algn="ctr">
                      <a:solidFill>
                        <a:schemeClr val="tx1"/>
                      </a:solidFill>
                      <a:prstDash val="solid"/>
                      <a:round/>
                      <a:headEnd type="none" w="sm" len="sm"/>
                      <a:tailEnd type="none" w="lg" len="lg"/>
                    </a:lnTlToBr>
                    <a:lnBlToTr w="12700" cap="flat" cmpd="sng" algn="ctr">
                      <a:solidFill>
                        <a:schemeClr val="tx1"/>
                      </a:solidFill>
                      <a:prstDash val="solid"/>
                      <a:round/>
                      <a:headEnd type="none" w="sm" len="sm"/>
                      <a:tailEnd type="none" w="lg" len="lg"/>
                    </a:lnBlToTr>
                    <a:noFill/>
                  </a:tcPr>
                </a:tc>
              </a:tr>
            </a:tbl>
          </a:graphicData>
        </a:graphic>
      </p:graphicFrame>
      <p:sp>
        <p:nvSpPr>
          <p:cNvPr id="997478" name="Rectangle 1126"/>
          <p:cNvSpPr>
            <a:spLocks noChangeArrowheads="1"/>
          </p:cNvSpPr>
          <p:nvPr/>
        </p:nvSpPr>
        <p:spPr bwMode="auto">
          <a:xfrm>
            <a:off x="2483768" y="3933056"/>
            <a:ext cx="2016224" cy="2448272"/>
          </a:xfrm>
          <a:prstGeom prst="rect">
            <a:avLst/>
          </a:prstGeom>
          <a:gradFill rotWithShape="0">
            <a:gsLst>
              <a:gs pos="0">
                <a:schemeClr val="accent1"/>
              </a:gs>
              <a:gs pos="50000">
                <a:schemeClr val="bg1"/>
              </a:gs>
              <a:gs pos="100000">
                <a:schemeClr val="accent1"/>
              </a:gs>
            </a:gsLst>
            <a:lin ang="5400000" scaled="1"/>
          </a:gradFill>
          <a:ln w="19050">
            <a:solidFill>
              <a:schemeClr val="hlink"/>
            </a:solidFill>
            <a:miter lim="800000"/>
            <a:headEnd type="none" w="sm" len="sm"/>
            <a:tailEnd type="none" w="lg" len="lg"/>
          </a:ln>
          <a:effectLst/>
        </p:spPr>
        <p:txBody>
          <a:bodyPr wrap="none" anchor="ctr"/>
          <a:lstStyle/>
          <a:p>
            <a:pPr algn="ctr">
              <a:defRPr/>
            </a:pPr>
            <a:r>
              <a:rPr kumimoji="1" lang="el-GR" altLang="ja-JP" dirty="0" smtClean="0">
                <a:solidFill>
                  <a:schemeClr val="hlink"/>
                </a:solidFill>
                <a:effectLst>
                  <a:outerShdw blurRad="38100" dist="38100" dir="2700000" algn="tl">
                    <a:srgbClr val="000000"/>
                  </a:outerShdw>
                </a:effectLst>
                <a:latin typeface="Arial" pitchFamily="34" charset="0"/>
              </a:rPr>
              <a:t>Αέριος </a:t>
            </a:r>
            <a:r>
              <a:rPr kumimoji="1" lang="en-US" altLang="ja-JP" dirty="0">
                <a:solidFill>
                  <a:schemeClr val="hlink"/>
                </a:solidFill>
                <a:effectLst>
                  <a:outerShdw blurRad="38100" dist="38100" dir="2700000" algn="tl">
                    <a:srgbClr val="000000"/>
                  </a:outerShdw>
                </a:effectLst>
                <a:latin typeface="Arial" pitchFamily="34" charset="0"/>
              </a:rPr>
              <a:t/>
            </a:r>
            <a:br>
              <a:rPr kumimoji="1" lang="en-US" altLang="ja-JP" dirty="0">
                <a:solidFill>
                  <a:schemeClr val="hlink"/>
                </a:solidFill>
                <a:effectLst>
                  <a:outerShdw blurRad="38100" dist="38100" dir="2700000" algn="tl">
                    <a:srgbClr val="000000"/>
                  </a:outerShdw>
                </a:effectLst>
                <a:latin typeface="Arial" pitchFamily="34" charset="0"/>
              </a:rPr>
            </a:br>
            <a:r>
              <a:rPr kumimoji="1" lang="el-GR" altLang="ja-JP" dirty="0" smtClean="0">
                <a:solidFill>
                  <a:schemeClr val="hlink"/>
                </a:solidFill>
                <a:effectLst>
                  <a:outerShdw blurRad="38100" dist="38100" dir="2700000" algn="tl">
                    <a:srgbClr val="000000"/>
                  </a:outerShdw>
                </a:effectLst>
                <a:latin typeface="Arial" pitchFamily="34" charset="0"/>
              </a:rPr>
              <a:t> Χρωματογραφία  </a:t>
            </a:r>
            <a:endParaRPr kumimoji="1" lang="en-US" altLang="ja-JP" dirty="0">
              <a:solidFill>
                <a:schemeClr val="hlink"/>
              </a:solidFill>
              <a:effectLst>
                <a:outerShdw blurRad="38100" dist="38100" dir="2700000" algn="tl">
                  <a:srgbClr val="000000"/>
                </a:outerShdw>
              </a:effectLst>
              <a:latin typeface="Arial" pitchFamily="34" charset="0"/>
            </a:endParaRPr>
          </a:p>
        </p:txBody>
      </p:sp>
      <p:sp>
        <p:nvSpPr>
          <p:cNvPr id="997479" name="Rectangle 1127"/>
          <p:cNvSpPr>
            <a:spLocks noChangeArrowheads="1"/>
          </p:cNvSpPr>
          <p:nvPr/>
        </p:nvSpPr>
        <p:spPr bwMode="auto">
          <a:xfrm>
            <a:off x="4572000" y="3933056"/>
            <a:ext cx="2016224" cy="2407419"/>
          </a:xfrm>
          <a:prstGeom prst="rect">
            <a:avLst/>
          </a:prstGeom>
          <a:gradFill rotWithShape="0">
            <a:gsLst>
              <a:gs pos="0">
                <a:schemeClr val="accent1"/>
              </a:gs>
              <a:gs pos="50000">
                <a:schemeClr val="bg1"/>
              </a:gs>
              <a:gs pos="100000">
                <a:schemeClr val="accent1"/>
              </a:gs>
            </a:gsLst>
            <a:lin ang="5400000" scaled="1"/>
          </a:gradFill>
          <a:ln w="19050">
            <a:solidFill>
              <a:schemeClr val="accent2"/>
            </a:solidFill>
            <a:miter lim="800000"/>
            <a:headEnd type="none" w="sm" len="sm"/>
            <a:tailEnd type="none" w="lg" len="lg"/>
          </a:ln>
          <a:effectLst/>
        </p:spPr>
        <p:txBody>
          <a:bodyPr wrap="none" anchor="ctr"/>
          <a:lstStyle/>
          <a:p>
            <a:pPr algn="ctr">
              <a:defRPr/>
            </a:pPr>
            <a:r>
              <a:rPr kumimoji="1" lang="el-GR" altLang="ja-JP" dirty="0" smtClean="0">
                <a:solidFill>
                  <a:schemeClr val="accent2"/>
                </a:solidFill>
                <a:effectLst>
                  <a:outerShdw blurRad="38100" dist="38100" dir="2700000" algn="tl">
                    <a:srgbClr val="000000"/>
                  </a:outerShdw>
                </a:effectLst>
                <a:latin typeface="Arial" pitchFamily="34" charset="0"/>
              </a:rPr>
              <a:t>Υγρή  </a:t>
            </a:r>
            <a:r>
              <a:rPr kumimoji="1" lang="en-US" altLang="ja-JP" dirty="0">
                <a:solidFill>
                  <a:schemeClr val="accent2"/>
                </a:solidFill>
                <a:effectLst>
                  <a:outerShdw blurRad="38100" dist="38100" dir="2700000" algn="tl">
                    <a:srgbClr val="000000"/>
                  </a:outerShdw>
                </a:effectLst>
                <a:latin typeface="Arial" pitchFamily="34" charset="0"/>
              </a:rPr>
              <a:t/>
            </a:r>
            <a:br>
              <a:rPr kumimoji="1" lang="en-US" altLang="ja-JP" dirty="0">
                <a:solidFill>
                  <a:schemeClr val="accent2"/>
                </a:solidFill>
                <a:effectLst>
                  <a:outerShdw blurRad="38100" dist="38100" dir="2700000" algn="tl">
                    <a:srgbClr val="000000"/>
                  </a:outerShdw>
                </a:effectLst>
                <a:latin typeface="Arial" pitchFamily="34" charset="0"/>
              </a:rPr>
            </a:br>
            <a:r>
              <a:rPr kumimoji="1" lang="el-GR" altLang="ja-JP" dirty="0" smtClean="0">
                <a:solidFill>
                  <a:schemeClr val="accent2"/>
                </a:solidFill>
                <a:effectLst>
                  <a:outerShdw blurRad="38100" dist="38100" dir="2700000" algn="tl">
                    <a:srgbClr val="000000"/>
                  </a:outerShdw>
                </a:effectLst>
                <a:latin typeface="Arial" pitchFamily="34" charset="0"/>
              </a:rPr>
              <a:t>χρωματογραφία</a:t>
            </a:r>
            <a:endParaRPr kumimoji="1" lang="en-US" altLang="ja-JP" dirty="0">
              <a:solidFill>
                <a:schemeClr val="accent2"/>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857232"/>
          </a:xfrm>
          <a:solidFill>
            <a:schemeClr val="accent4">
              <a:lumMod val="60000"/>
              <a:lumOff val="40000"/>
            </a:schemeClr>
          </a:solidFill>
        </p:spPr>
        <p:txBody>
          <a:bodyPr>
            <a:normAutofit/>
          </a:bodyPr>
          <a:lstStyle/>
          <a:p>
            <a:r>
              <a:rPr lang="el-GR" sz="4000" dirty="0" smtClean="0"/>
              <a:t>ΚΑΤΑΤΑΞΗ ΕΙΔΩΝ ΧΡΩΜΑΤΟΓΡΑΦΙΑΣ</a:t>
            </a:r>
            <a:endParaRPr lang="el-GR" sz="4000" dirty="0"/>
          </a:p>
        </p:txBody>
      </p:sp>
      <p:sp>
        <p:nvSpPr>
          <p:cNvPr id="3" name="2 - Θέση περιεχομένου"/>
          <p:cNvSpPr>
            <a:spLocks noGrp="1"/>
          </p:cNvSpPr>
          <p:nvPr>
            <p:ph idx="1"/>
          </p:nvPr>
        </p:nvSpPr>
        <p:spPr>
          <a:xfrm>
            <a:off x="0" y="857232"/>
            <a:ext cx="9144000" cy="6000768"/>
          </a:xfrm>
          <a:solidFill>
            <a:schemeClr val="accent6">
              <a:lumMod val="40000"/>
              <a:lumOff val="60000"/>
            </a:schemeClr>
          </a:solidFill>
        </p:spPr>
        <p:txBody>
          <a:bodyPr>
            <a:normAutofit fontScale="92500" lnSpcReduction="10000"/>
          </a:bodyPr>
          <a:lstStyle/>
          <a:p>
            <a:pPr>
              <a:buNone/>
            </a:pPr>
            <a:r>
              <a:rPr lang="el-GR" b="1" dirty="0" smtClean="0"/>
              <a:t>Κατάταξη βάσει της </a:t>
            </a:r>
            <a:r>
              <a:rPr lang="el-GR" dirty="0" smtClean="0"/>
              <a:t> </a:t>
            </a:r>
            <a:r>
              <a:rPr lang="el-GR" b="1" dirty="0" smtClean="0"/>
              <a:t>κινητής φάσης </a:t>
            </a:r>
            <a:r>
              <a:rPr lang="en-US" b="1" dirty="0" smtClean="0"/>
              <a:t>:</a:t>
            </a:r>
          </a:p>
          <a:p>
            <a:pPr marL="342900" lvl="1" indent="-342900">
              <a:buNone/>
            </a:pPr>
            <a:r>
              <a:rPr lang="el-GR" sz="2000" b="1" dirty="0" smtClean="0"/>
              <a:t>Υγρή χρωματογραφία </a:t>
            </a:r>
            <a:r>
              <a:rPr lang="en-US" sz="2000" b="1" dirty="0" smtClean="0"/>
              <a:t>:</a:t>
            </a:r>
            <a:endParaRPr lang="el-GR" sz="2000" b="1" dirty="0" smtClean="0"/>
          </a:p>
          <a:p>
            <a:pPr marL="342900" lvl="1" indent="-342900">
              <a:buNone/>
            </a:pPr>
            <a:r>
              <a:rPr lang="el-GR" sz="2000" b="1" dirty="0" smtClean="0"/>
              <a:t> </a:t>
            </a:r>
            <a:r>
              <a:rPr lang="el-GR" sz="2000" dirty="0" err="1" smtClean="0"/>
              <a:t>Υγρο</a:t>
            </a:r>
            <a:r>
              <a:rPr lang="el-GR" sz="2000" dirty="0" smtClean="0"/>
              <a:t>-</a:t>
            </a:r>
            <a:r>
              <a:rPr lang="el-GR" sz="2000" dirty="0" err="1" smtClean="0"/>
              <a:t>στερεο</a:t>
            </a:r>
            <a:r>
              <a:rPr lang="el-GR" sz="2000" dirty="0" smtClean="0"/>
              <a:t>-χρωματογραφία (</a:t>
            </a:r>
            <a:r>
              <a:rPr lang="en-GB" sz="2000" dirty="0" smtClean="0"/>
              <a:t>LSC)</a:t>
            </a:r>
            <a:endParaRPr lang="el-GR" sz="2000" dirty="0" smtClean="0"/>
          </a:p>
          <a:p>
            <a:pPr marL="342900" lvl="1" indent="-342900">
              <a:buNone/>
            </a:pPr>
            <a:r>
              <a:rPr lang="el-GR" sz="2000" dirty="0" smtClean="0"/>
              <a:t> </a:t>
            </a:r>
            <a:r>
              <a:rPr lang="el-GR" sz="2000" dirty="0" err="1" smtClean="0"/>
              <a:t>Υγρο</a:t>
            </a:r>
            <a:r>
              <a:rPr lang="el-GR" sz="2000" dirty="0" smtClean="0"/>
              <a:t>-</a:t>
            </a:r>
            <a:r>
              <a:rPr lang="el-GR" sz="2000" dirty="0" err="1" smtClean="0"/>
              <a:t>υγρο</a:t>
            </a:r>
            <a:r>
              <a:rPr lang="el-GR" sz="2000" dirty="0" smtClean="0"/>
              <a:t>-χρωματογραφία (</a:t>
            </a:r>
            <a:r>
              <a:rPr lang="en-GB" sz="2000" dirty="0" smtClean="0"/>
              <a:t>LLC)</a:t>
            </a:r>
          </a:p>
          <a:p>
            <a:pPr>
              <a:buNone/>
            </a:pPr>
            <a:r>
              <a:rPr lang="el-GR" sz="2000" b="1" dirty="0" smtClean="0"/>
              <a:t>Αέριος χρωματογραφία </a:t>
            </a:r>
            <a:r>
              <a:rPr lang="en-US" sz="2000" b="1" dirty="0" smtClean="0"/>
              <a:t>: (GSC, GLC).</a:t>
            </a:r>
            <a:endParaRPr lang="el-GR" sz="2000" b="1" dirty="0" smtClean="0"/>
          </a:p>
          <a:p>
            <a:pPr marL="342900" lvl="1" indent="-342900">
              <a:buNone/>
            </a:pPr>
            <a:r>
              <a:rPr lang="el-GR" sz="2000" dirty="0" err="1" smtClean="0"/>
              <a:t>Αεριο</a:t>
            </a:r>
            <a:r>
              <a:rPr lang="el-GR" sz="2000" dirty="0" smtClean="0"/>
              <a:t>-</a:t>
            </a:r>
            <a:r>
              <a:rPr lang="el-GR" sz="2000" dirty="0" err="1" smtClean="0"/>
              <a:t>στερεο</a:t>
            </a:r>
            <a:r>
              <a:rPr lang="el-GR" sz="2000" dirty="0" smtClean="0"/>
              <a:t>-χρωματογραφία (</a:t>
            </a:r>
            <a:r>
              <a:rPr lang="en-GB" sz="2000" dirty="0" smtClean="0"/>
              <a:t>GSC)</a:t>
            </a:r>
            <a:endParaRPr lang="el-GR" sz="2000" dirty="0" smtClean="0"/>
          </a:p>
          <a:p>
            <a:pPr marL="342900" lvl="1" indent="-342900">
              <a:buNone/>
            </a:pPr>
            <a:r>
              <a:rPr lang="el-GR" sz="2000" dirty="0" err="1" smtClean="0"/>
              <a:t>Αεριο</a:t>
            </a:r>
            <a:r>
              <a:rPr lang="el-GR" sz="2000" dirty="0" smtClean="0"/>
              <a:t>-</a:t>
            </a:r>
            <a:r>
              <a:rPr lang="el-GR" sz="2000" dirty="0" err="1" smtClean="0"/>
              <a:t>υγρο</a:t>
            </a:r>
            <a:r>
              <a:rPr lang="el-GR" sz="2000" dirty="0" smtClean="0"/>
              <a:t>-χρωματογραφία (</a:t>
            </a:r>
            <a:r>
              <a:rPr lang="en-GB" sz="2000" dirty="0" smtClean="0"/>
              <a:t>GLC)</a:t>
            </a:r>
            <a:endParaRPr lang="el-GR" sz="2000" dirty="0" smtClean="0"/>
          </a:p>
          <a:p>
            <a:pPr>
              <a:buNone/>
            </a:pPr>
            <a:r>
              <a:rPr lang="el-GR" b="1" dirty="0" smtClean="0"/>
              <a:t>Κατάταξη βάσει της χωροταξίας της στατικής φάσης</a:t>
            </a:r>
            <a:r>
              <a:rPr lang="en-US" b="1" dirty="0" smtClean="0"/>
              <a:t> :</a:t>
            </a:r>
            <a:endParaRPr lang="el-GR" b="1" dirty="0" smtClean="0"/>
          </a:p>
          <a:p>
            <a:pPr>
              <a:buNone/>
            </a:pPr>
            <a:r>
              <a:rPr lang="el-GR" sz="2000" dirty="0" smtClean="0">
                <a:solidFill>
                  <a:srgbClr val="00B050"/>
                </a:solidFill>
              </a:rPr>
              <a:t>Λεπτής </a:t>
            </a:r>
            <a:r>
              <a:rPr lang="el-GR" sz="2000" dirty="0" err="1" smtClean="0">
                <a:solidFill>
                  <a:srgbClr val="00B050"/>
                </a:solidFill>
              </a:rPr>
              <a:t>στοιβάδος</a:t>
            </a:r>
            <a:r>
              <a:rPr lang="el-GR" sz="2000" dirty="0" smtClean="0">
                <a:solidFill>
                  <a:srgbClr val="00B050"/>
                </a:solidFill>
              </a:rPr>
              <a:t> </a:t>
            </a:r>
            <a:r>
              <a:rPr lang="en-US" sz="2000" b="1" dirty="0" smtClean="0">
                <a:solidFill>
                  <a:srgbClr val="00B050"/>
                </a:solidFill>
              </a:rPr>
              <a:t>TLC</a:t>
            </a:r>
            <a:endParaRPr lang="el-GR" sz="2000" dirty="0" smtClean="0">
              <a:solidFill>
                <a:srgbClr val="00B050"/>
              </a:solidFill>
            </a:endParaRPr>
          </a:p>
          <a:p>
            <a:pPr>
              <a:buNone/>
            </a:pPr>
            <a:r>
              <a:rPr lang="el-GR" sz="2000" dirty="0" smtClean="0">
                <a:solidFill>
                  <a:srgbClr val="00B050"/>
                </a:solidFill>
              </a:rPr>
              <a:t>Χάρτου </a:t>
            </a:r>
            <a:r>
              <a:rPr lang="en-US" sz="2000" b="1" dirty="0" smtClean="0">
                <a:solidFill>
                  <a:srgbClr val="00B050"/>
                </a:solidFill>
              </a:rPr>
              <a:t>PC</a:t>
            </a:r>
            <a:endParaRPr lang="el-GR" sz="2000" dirty="0" smtClean="0">
              <a:solidFill>
                <a:srgbClr val="00B050"/>
              </a:solidFill>
            </a:endParaRPr>
          </a:p>
          <a:p>
            <a:pPr>
              <a:buNone/>
            </a:pPr>
            <a:r>
              <a:rPr lang="el-GR" sz="2000" dirty="0" smtClean="0">
                <a:solidFill>
                  <a:srgbClr val="FF0000"/>
                </a:solidFill>
              </a:rPr>
              <a:t>Στήλης </a:t>
            </a:r>
            <a:r>
              <a:rPr lang="en-US" sz="2000" b="1" dirty="0" smtClean="0">
                <a:solidFill>
                  <a:srgbClr val="FF0000"/>
                </a:solidFill>
              </a:rPr>
              <a:t>CC</a:t>
            </a:r>
            <a:endParaRPr lang="el-GR" sz="2000" b="1" dirty="0" smtClean="0">
              <a:solidFill>
                <a:srgbClr val="FF0000"/>
              </a:solidFill>
            </a:endParaRPr>
          </a:p>
          <a:p>
            <a:pPr>
              <a:buNone/>
            </a:pPr>
            <a:r>
              <a:rPr lang="el-GR" b="1" dirty="0" smtClean="0"/>
              <a:t>Κατάταξη βάσει της αλληλεπίδρασης με τις δύο φάσεις</a:t>
            </a:r>
          </a:p>
          <a:p>
            <a:pPr>
              <a:buNone/>
            </a:pPr>
            <a:r>
              <a:rPr lang="el-GR" sz="2000" dirty="0" smtClean="0"/>
              <a:t>Προσρόφησης (</a:t>
            </a:r>
            <a:r>
              <a:rPr lang="en-GB" sz="2000" dirty="0" smtClean="0"/>
              <a:t>adsorption chromatography</a:t>
            </a:r>
            <a:r>
              <a:rPr lang="el-GR" sz="2000" dirty="0" smtClean="0"/>
              <a:t>)</a:t>
            </a:r>
          </a:p>
          <a:p>
            <a:pPr>
              <a:buNone/>
            </a:pPr>
            <a:r>
              <a:rPr lang="el-GR" sz="2000" dirty="0" smtClean="0"/>
              <a:t>Κατανομής (</a:t>
            </a:r>
            <a:r>
              <a:rPr lang="en-GB" sz="2000" dirty="0" smtClean="0"/>
              <a:t>partition chromatography)</a:t>
            </a:r>
            <a:endParaRPr lang="el-GR" sz="2000" dirty="0" smtClean="0"/>
          </a:p>
          <a:p>
            <a:pPr>
              <a:buNone/>
            </a:pPr>
            <a:r>
              <a:rPr lang="el-GR" sz="2000" dirty="0" err="1" smtClean="0"/>
              <a:t>Ιονοανταλλαγής</a:t>
            </a:r>
            <a:r>
              <a:rPr lang="el-GR" sz="2000" dirty="0" smtClean="0"/>
              <a:t> (</a:t>
            </a:r>
            <a:r>
              <a:rPr lang="en-GB" sz="2000" dirty="0" smtClean="0"/>
              <a:t>ion-exchange chromatography)</a:t>
            </a:r>
            <a:endParaRPr lang="el-GR" sz="2000" dirty="0" smtClean="0"/>
          </a:p>
          <a:p>
            <a:pPr>
              <a:buNone/>
            </a:pPr>
            <a:r>
              <a:rPr lang="el-GR" sz="2000" dirty="0" smtClean="0"/>
              <a:t>Συγγενείας (</a:t>
            </a:r>
            <a:r>
              <a:rPr lang="en-GB" sz="2000" dirty="0" smtClean="0"/>
              <a:t>affinity chromatography) </a:t>
            </a:r>
            <a:endParaRPr lang="el-GR" sz="2000" dirty="0" smtClean="0"/>
          </a:p>
          <a:p>
            <a:pPr>
              <a:buNone/>
            </a:pPr>
            <a:r>
              <a:rPr lang="el-GR" sz="2000" dirty="0" smtClean="0"/>
              <a:t>Μοριακού αποκλεισμού (</a:t>
            </a:r>
            <a:r>
              <a:rPr lang="en-GB" sz="2000" dirty="0" smtClean="0"/>
              <a:t>molecular exclusion chromatography)</a:t>
            </a:r>
            <a:endParaRPr lang="el-GR" sz="2000" dirty="0" smtClean="0"/>
          </a:p>
          <a:p>
            <a:pPr>
              <a:buNone/>
            </a:pPr>
            <a:endParaRPr lang="el-GR" sz="2000" b="1" dirty="0" smtClean="0"/>
          </a:p>
          <a:p>
            <a:pPr>
              <a:buNone/>
            </a:pPr>
            <a:endParaRPr lang="el-GR" sz="2000" dirty="0"/>
          </a:p>
        </p:txBody>
      </p:sp>
      <p:sp>
        <p:nvSpPr>
          <p:cNvPr id="4" name="3 - Ορθογώνιο"/>
          <p:cNvSpPr/>
          <p:nvPr/>
        </p:nvSpPr>
        <p:spPr>
          <a:xfrm>
            <a:off x="2285984" y="0"/>
            <a:ext cx="4572016" cy="369332"/>
          </a:xfrm>
          <a:prstGeom prst="rect">
            <a:avLst/>
          </a:prstGeom>
        </p:spPr>
        <p:txBody>
          <a:bodyPr wrap="square">
            <a:spAutoFit/>
          </a:bodyPr>
          <a:lstStyle/>
          <a:p>
            <a:endParaRPr lang="en-US" b="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2535</Words>
  <Application>Microsoft Office PowerPoint</Application>
  <PresentationFormat>Προβολή στην οθόνη (4:3)</PresentationFormat>
  <Paragraphs>310</Paragraphs>
  <Slides>57</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Θέμα του Office</vt:lpstr>
      <vt:lpstr>XΡΩΜΑΤΟΓΡΑΦΙΑ</vt:lpstr>
      <vt:lpstr>Η ΑΝΑΚΑΛΥΨΗ ΤΗΣ ΧΡΩΜΑΤΟΓΡΑΦΙΑΣ ΑΠΟ ΤΟΝ M. Tswett 1906</vt:lpstr>
      <vt:lpstr>H XΡΩΜΑΤΟΓΡΑΦΙΑ ΜΟΙΑΖΕΙ ΜΕ ΤΗΝ ΡΟΗ ΕΝΟΣ ΠΟΤΑΜΟΥ</vt:lpstr>
      <vt:lpstr>XΡΩΜΑΤΟΓΡΑΦΙΑ</vt:lpstr>
      <vt:lpstr>XΡΩΜΑΤΟΓΡΑΦΙΑ</vt:lpstr>
      <vt:lpstr> Ο διαχωρισμός βασίζεται στο διαφορετικό για κάθε ουσία Συντελεστή Κατανομής</vt:lpstr>
      <vt:lpstr>XΡΩΜΑΤΟΓΡΑΦΙΑ</vt:lpstr>
      <vt:lpstr>Οι τρεις καταστάσεις της ύλης και τα είδη της χρωματογραφίας</vt:lpstr>
      <vt:lpstr>ΚΑΤΑΤΑΞΗ ΕΙΔΩΝ ΧΡΩΜΑΤΟΓΡΑΦΙΑΣ</vt:lpstr>
      <vt:lpstr> Χρωματογραφία Λεπτής στοιβάδος TLC  Η κινητή φάση είναι υγρή-Διαπίδυση   Η στατική φάση είναι ένα λεπτό στρώμα απορροφητικού υλικού στρωμένου σε μία πλάκα (silica gel or alumina).  Τα συστατικά διαφέρουν σε διαλυτότητα και σε συντελεστή κατανομής ώστε κινούνται με διαφορετική ταχύτητα  </vt:lpstr>
      <vt:lpstr>Χρωματογραφία Λεπτής στοιβάδος TLC</vt:lpstr>
      <vt:lpstr>ΧΡΩΜΑΤΟΓΡΑΦΙΑ   ΧΑΡΤΟΥ</vt:lpstr>
      <vt:lpstr>ΧΡΩΜΑΤΟΓΡΑΦΙΑ   ΧΑΡΤΟΥ</vt:lpstr>
      <vt:lpstr>Παράγων Κατακράτησης -Retention factor (Rf) :  Rƒ =      απόσταση της ουσίας/απόσταση του διαλύτη  Rƒ =0 η ουσία παραμένει στην στατική φάση  Rƒ = 1 η ουσία μετακινείται.  </vt:lpstr>
      <vt:lpstr> Χρωματογραφία Στήλης  ΒΑΣΙΚΕΣ      ΑΡΧΕΣ</vt:lpstr>
      <vt:lpstr>Παράγοντες που επηρεάζουν τον διαχωρισμό των συστατικών</vt:lpstr>
      <vt:lpstr>Χρωματογραφία Στήλης</vt:lpstr>
      <vt:lpstr>Χρωματογραφία Στήλης  Η στατική φάση βρίσκεται μέσα σε μια στήλη, ενώ η κινητή φάση περνά διαμέσου της στήλης είτε λόγω βαρύτητας ή με τη χρήση περισταλτικής αντλία </vt:lpstr>
      <vt:lpstr>ΥΓΡΗ ΧΡΩΜΑΤΟΓΡΑΦΙΑ ΣΤΗΛΗΣ</vt:lpstr>
      <vt:lpstr>Χρόνος κατακράτησης ή έκλουσης </vt:lpstr>
      <vt:lpstr>Διαφάνεια 21</vt:lpstr>
      <vt:lpstr> Υγρή Χρωματογραφία στήλης/HPLC </vt:lpstr>
      <vt:lpstr>Οργανολογία Υγρής Χρωματογραφίας Υψηλής Πίεσης</vt:lpstr>
      <vt:lpstr>ΗPLC</vt:lpstr>
      <vt:lpstr> Ανιχνευτές που χρησιμοποιούνται στην HPLC </vt:lpstr>
      <vt:lpstr>HPLC</vt:lpstr>
      <vt:lpstr>Διαφάνεια 27</vt:lpstr>
      <vt:lpstr>Διαφάνεια 28</vt:lpstr>
      <vt:lpstr>HPLC</vt:lpstr>
      <vt:lpstr>Διαφάνεια 30</vt:lpstr>
      <vt:lpstr> Κλινικές εφαρμογές της HPLC </vt:lpstr>
      <vt:lpstr>ΑΕΡΙΟΣ  ΧΡΩΜΑΤΟΓΡΑΦΙΑ</vt:lpstr>
      <vt:lpstr>ΧΡΟΝΟΣ ΚΑΤΑΚΡΑΤΗΣΗΣ</vt:lpstr>
      <vt:lpstr>ΑΕΡΙΟΣ  ΧΡΩΜΑΤΟΓΡΑΦΙΑ</vt:lpstr>
      <vt:lpstr>Ποιοι ανιχνευτές χρησιμοποιούνται</vt:lpstr>
      <vt:lpstr> Ποια είναι τα πλεονεκτήματα της MS? </vt:lpstr>
      <vt:lpstr>Διαφάνεια 37</vt:lpstr>
      <vt:lpstr>LC-MS       GC-MS</vt:lpstr>
      <vt:lpstr>ΕΦΑΡΜΟΓΕΣ ΤΗΣ GC- MS ή GC-MS</vt:lpstr>
      <vt:lpstr>Διαφάνεια 40</vt:lpstr>
      <vt:lpstr> Χρωµατογραφία µοριακής διήθησης ή μοριακού αποκλεισμού  </vt:lpstr>
      <vt:lpstr>ΧΡΩΜΑΤΟΓΡΑΦΙΑ ΣΥΓΓΕΝΕΙΑΣ</vt:lpstr>
      <vt:lpstr>ΧΡΩΜΑΤΟΓΡΑΦΙΑ ΣΥΓΓΕΝΕΙΑΣ</vt:lpstr>
      <vt:lpstr>Χρωµατογραφία Ιοντοανταλλαγής η στατική φάση φέρει φορτισμένες ομάδες οι οποίες θα έλξουν αντίθετα φορτισμένες ουσίες </vt:lpstr>
      <vt:lpstr>Χρωµατογραφία Ιοντοανταλλαγής</vt:lpstr>
      <vt:lpstr>Χρωματογραφία Κατανομής Partition chromatography</vt:lpstr>
      <vt:lpstr>Χρωματογραφία Κατανομής</vt:lpstr>
      <vt:lpstr>Χρωματογραφία Κατανομής Partition chromatography</vt:lpstr>
      <vt:lpstr>ΕΡΓΑΣΤΗΡΙΑΚΗ ΑΣΚΗΣΗ ΣΤΟ ΕΡΓΑΣΤΗΡΙΟ ΚΛΙΝΙΚΗΣ ΒΙΟΧΗΜΕΙΑΣ ΠΓΝ ΑΤΤΙΚΟΝ</vt:lpstr>
      <vt:lpstr>Διαφάνεια 50</vt:lpstr>
      <vt:lpstr>Διαφάνεια 51</vt:lpstr>
      <vt:lpstr>Διαφάνεια 52</vt:lpstr>
      <vt:lpstr>Διαφάνεια 53</vt:lpstr>
      <vt:lpstr>Διαφάνεια 54</vt:lpstr>
      <vt:lpstr>ΧΡΩΜΑΤΟΓΡΑΦΙΑ ΑΝΤΑΛΛΑΓΗΣ ΙΟΝΤΩΝ</vt:lpstr>
      <vt:lpstr>D-10 ANAΛΥΤΗΣ ΗbA1c BIORAD</vt:lpstr>
      <vt:lpstr>Διαφάνεια 57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XΡΩΜΑΤΟΓΡΑΦΙΑ</dc:title>
  <dc:creator>kdima</dc:creator>
  <cp:lastModifiedBy>toshiba</cp:lastModifiedBy>
  <cp:revision>150</cp:revision>
  <dcterms:created xsi:type="dcterms:W3CDTF">2016-04-11T08:03:34Z</dcterms:created>
  <dcterms:modified xsi:type="dcterms:W3CDTF">2016-05-26T03:38:23Z</dcterms:modified>
</cp:coreProperties>
</file>