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bin" ContentType="application/vnd.openxmlformats-officedocument.oleObject"/>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7" r:id="rId4"/>
    <p:sldId id="262" r:id="rId5"/>
    <p:sldId id="259" r:id="rId6"/>
    <p:sldId id="260" r:id="rId7"/>
    <p:sldId id="261" r:id="rId8"/>
    <p:sldId id="263" r:id="rId9"/>
    <p:sldId id="264" r:id="rId10"/>
    <p:sldId id="265" r:id="rId11"/>
    <p:sldId id="279" r:id="rId12"/>
    <p:sldId id="280" r:id="rId13"/>
    <p:sldId id="270" r:id="rId14"/>
    <p:sldId id="272" r:id="rId15"/>
    <p:sldId id="273" r:id="rId16"/>
    <p:sldId id="271" r:id="rId17"/>
    <p:sldId id="266" r:id="rId18"/>
    <p:sldId id="274" r:id="rId19"/>
    <p:sldId id="275" r:id="rId20"/>
    <p:sldId id="267" r:id="rId21"/>
    <p:sldId id="268" r:id="rId22"/>
    <p:sldId id="269" r:id="rId23"/>
    <p:sldId id="276" r:id="rId24"/>
    <p:sldId id="277" r:id="rId25"/>
    <p:sldId id="278" r:id="rId26"/>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40" d="100"/>
          <a:sy n="40" d="100"/>
        </p:scale>
        <p:origin x="-720"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9.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9.w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2130425"/>
            <a:ext cx="7772400" cy="1470025"/>
          </a:xfrm>
        </p:spPr>
        <p:txBody>
          <a:bodyPr/>
          <a:lstStyle/>
          <a:p>
            <a:r>
              <a:rPr lang="el-GR" smtClean="0"/>
              <a:t>Kλικ για επεξεργασία του τίτλου</a:t>
            </a:r>
            <a:endParaRPr lang="el-GR"/>
          </a:p>
        </p:txBody>
      </p:sp>
      <p:sp>
        <p:nvSpPr>
          <p:cNvPr id="3" name="2 - Υπότιτλος"/>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Κάντε κλικ για να επεξεργαστείτε τον υπότιτλο του υποδείγματος</a:t>
            </a:r>
            <a:endParaRPr lang="el-GR"/>
          </a:p>
        </p:txBody>
      </p:sp>
      <p:sp>
        <p:nvSpPr>
          <p:cNvPr id="4" name="3 - Θέση ημερομηνίας"/>
          <p:cNvSpPr>
            <a:spLocks noGrp="1"/>
          </p:cNvSpPr>
          <p:nvPr>
            <p:ph type="dt" sz="half" idx="10"/>
          </p:nvPr>
        </p:nvSpPr>
        <p:spPr/>
        <p:txBody>
          <a:bodyPr/>
          <a:lstStyle/>
          <a:p>
            <a:fld id="{95CB6198-F310-4B45-96E9-3B4CDFBC5547}" type="datetimeFigureOut">
              <a:rPr lang="el-GR" smtClean="0"/>
              <a:pPr/>
              <a:t>16/3/2020</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64A4B574-DB70-4046-BE74-4941F48AEB50}" type="slidenum">
              <a:rPr lang="el-GR" smtClean="0"/>
              <a:pPr/>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95CB6198-F310-4B45-96E9-3B4CDFBC5547}" type="datetimeFigureOut">
              <a:rPr lang="el-GR" smtClean="0"/>
              <a:pPr/>
              <a:t>16/3/2020</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64A4B574-DB70-4046-BE74-4941F48AEB50}"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95CB6198-F310-4B45-96E9-3B4CDFBC5547}" type="datetimeFigureOut">
              <a:rPr lang="el-GR" smtClean="0"/>
              <a:pPr/>
              <a:t>16/3/2020</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64A4B574-DB70-4046-BE74-4941F48AEB50}"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idx="1"/>
          </p:nvPr>
        </p:nvSpPr>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95CB6198-F310-4B45-96E9-3B4CDFBC5547}" type="datetimeFigureOut">
              <a:rPr lang="el-GR" smtClean="0"/>
              <a:pPr/>
              <a:t>16/3/2020</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64A4B574-DB70-4046-BE74-4941F48AEB50}"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p:spPr>
        <p:txBody>
          <a:bodyPr anchor="t"/>
          <a:lstStyle>
            <a:lvl1pPr algn="l">
              <a:defRPr sz="4000" b="1" cap="all"/>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95CB6198-F310-4B45-96E9-3B4CDFBC5547}" type="datetimeFigureOut">
              <a:rPr lang="el-GR" smtClean="0"/>
              <a:pPr/>
              <a:t>16/3/2020</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64A4B574-DB70-4046-BE74-4941F48AEB50}" type="slidenum">
              <a:rPr lang="el-GR" smtClean="0"/>
              <a:pPr/>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περιεχομένου"/>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ημερομηνίας"/>
          <p:cNvSpPr>
            <a:spLocks noGrp="1"/>
          </p:cNvSpPr>
          <p:nvPr>
            <p:ph type="dt" sz="half" idx="10"/>
          </p:nvPr>
        </p:nvSpPr>
        <p:spPr/>
        <p:txBody>
          <a:bodyPr/>
          <a:lstStyle/>
          <a:p>
            <a:fld id="{95CB6198-F310-4B45-96E9-3B4CDFBC5547}" type="datetimeFigureOut">
              <a:rPr lang="el-GR" smtClean="0"/>
              <a:pPr/>
              <a:t>16/3/2020</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64A4B574-DB70-4046-BE74-4941F48AEB50}"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4" name="3 - Θέση περιεχομένου"/>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κειμένου"/>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6" name="5 - Θέση περιεχομένου"/>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6 - Θέση ημερομηνίας"/>
          <p:cNvSpPr>
            <a:spLocks noGrp="1"/>
          </p:cNvSpPr>
          <p:nvPr>
            <p:ph type="dt" sz="half" idx="10"/>
          </p:nvPr>
        </p:nvSpPr>
        <p:spPr/>
        <p:txBody>
          <a:bodyPr/>
          <a:lstStyle/>
          <a:p>
            <a:fld id="{95CB6198-F310-4B45-96E9-3B4CDFBC5547}" type="datetimeFigureOut">
              <a:rPr lang="el-GR" smtClean="0"/>
              <a:pPr/>
              <a:t>16/3/2020</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64A4B574-DB70-4046-BE74-4941F48AEB50}" type="slidenum">
              <a:rPr lang="el-GR" smtClean="0"/>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ημερομηνίας"/>
          <p:cNvSpPr>
            <a:spLocks noGrp="1"/>
          </p:cNvSpPr>
          <p:nvPr>
            <p:ph type="dt" sz="half" idx="10"/>
          </p:nvPr>
        </p:nvSpPr>
        <p:spPr/>
        <p:txBody>
          <a:bodyPr/>
          <a:lstStyle/>
          <a:p>
            <a:fld id="{95CB6198-F310-4B45-96E9-3B4CDFBC5547}" type="datetimeFigureOut">
              <a:rPr lang="el-GR" smtClean="0"/>
              <a:pPr/>
              <a:t>16/3/2020</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64A4B574-DB70-4046-BE74-4941F48AEB50}"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95CB6198-F310-4B45-96E9-3B4CDFBC5547}" type="datetimeFigureOut">
              <a:rPr lang="el-GR" smtClean="0"/>
              <a:pPr/>
              <a:t>16/3/2020</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64A4B574-DB70-4046-BE74-4941F48AEB50}"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nchor="b"/>
          <a:lstStyle>
            <a:lvl1pPr algn="l">
              <a:defRPr sz="2000" b="1"/>
            </a:lvl1pPr>
          </a:lstStyle>
          <a:p>
            <a:r>
              <a:rPr lang="el-GR" smtClean="0"/>
              <a:t>Kλικ για επεξεργασία του τίτλου</a:t>
            </a:r>
            <a:endParaRPr lang="el-GR"/>
          </a:p>
        </p:txBody>
      </p:sp>
      <p:sp>
        <p:nvSpPr>
          <p:cNvPr id="3" name="2 - Θέση περιεχομένου"/>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κειμένου"/>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95CB6198-F310-4B45-96E9-3B4CDFBC5547}" type="datetimeFigureOut">
              <a:rPr lang="el-GR" smtClean="0"/>
              <a:pPr/>
              <a:t>16/3/2020</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64A4B574-DB70-4046-BE74-4941F48AEB50}"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p:spPr>
        <p:txBody>
          <a:bodyPr anchor="b"/>
          <a:lstStyle>
            <a:lvl1pPr algn="l">
              <a:defRPr sz="2000" b="1"/>
            </a:lvl1pPr>
          </a:lstStyle>
          <a:p>
            <a:r>
              <a:rPr lang="el-GR" smtClean="0"/>
              <a:t>Kλικ για επεξεργασία του τίτλου</a:t>
            </a:r>
            <a:endParaRPr lang="el-GR"/>
          </a:p>
        </p:txBody>
      </p:sp>
      <p:sp>
        <p:nvSpPr>
          <p:cNvPr id="3" name="2 - Θέση εικόνας"/>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3 - Θέση κειμένου"/>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95CB6198-F310-4B45-96E9-3B4CDFBC5547}" type="datetimeFigureOut">
              <a:rPr lang="el-GR" smtClean="0"/>
              <a:pPr/>
              <a:t>16/3/2020</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64A4B574-DB70-4046-BE74-4941F48AEB50}" type="slidenum">
              <a:rPr lang="el-GR" smtClean="0"/>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τίτλου"/>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5CB6198-F310-4B45-96E9-3B4CDFBC5547}" type="datetimeFigureOut">
              <a:rPr lang="el-GR" smtClean="0"/>
              <a:pPr/>
              <a:t>16/3/2020</a:t>
            </a:fld>
            <a:endParaRPr lang="el-GR"/>
          </a:p>
        </p:txBody>
      </p:sp>
      <p:sp>
        <p:nvSpPr>
          <p:cNvPr id="5" name="4 - Θέση υποσέλιδου"/>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5 - Θέση αριθμού διαφάνειας"/>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4A4B574-DB70-4046-BE74-4941F48AEB50}" type="slidenum">
              <a:rPr lang="el-GR" smtClean="0"/>
              <a:pPr/>
              <a:t>‹#›</a:t>
            </a:fld>
            <a:endParaRPr lang="el-G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s>
</file>

<file path=ppt/slides/_rels/slide18.xml.rels><?xml version="1.0" encoding="UTF-8" standalone="yes"?>
<Relationships xmlns="http://schemas.openxmlformats.org/package/2006/relationships"><Relationship Id="rId3" Type="http://schemas.openxmlformats.org/officeDocument/2006/relationships/hyperlink" Target="https://www.msdmanuals.com/en-sg/professional/gynecology-and-obstetrics/sexual-dysfunction-in-women/dyspareunia" TargetMode="External"/><Relationship Id="rId2" Type="http://schemas.openxmlformats.org/officeDocument/2006/relationships/hyperlink" Target="https://www.msdmanuals.com/en-sg/professional/gynecology-and-obstetrics/menstrual-abnormalities/dysmenorrhea" TargetMode="External"/><Relationship Id="rId1" Type="http://schemas.openxmlformats.org/officeDocument/2006/relationships/slideLayout" Target="../slideLayouts/slideLayout2.xml"/><Relationship Id="rId4" Type="http://schemas.openxmlformats.org/officeDocument/2006/relationships/hyperlink" Target="https://www.msdmanuals.com/en-sg/professional/genitourinary-disorders/voiding-disorders/interstitial-cystitis"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2.xml"/><Relationship Id="rId1" Type="http://schemas.openxmlformats.org/officeDocument/2006/relationships/vmlDrawing" Target="../drawings/vmlDrawing2.v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en.wikipedia.org/wiki/Anemia" TargetMode="External"/><Relationship Id="rId2" Type="http://schemas.openxmlformats.org/officeDocument/2006/relationships/hyperlink" Target="https://en.wikipedia.org/wiki/Menorrhagia" TargetMode="External"/><Relationship Id="rId1" Type="http://schemas.openxmlformats.org/officeDocument/2006/relationships/slideLayout" Target="../slideLayouts/slideLayout2.xml"/><Relationship Id="rId6" Type="http://schemas.openxmlformats.org/officeDocument/2006/relationships/hyperlink" Target="https://en.wikipedia.org/wiki/Dyspareunia" TargetMode="External"/><Relationship Id="rId5" Type="http://schemas.openxmlformats.org/officeDocument/2006/relationships/hyperlink" Target="https://en.wikipedia.org/wiki/Dysmenorrhea" TargetMode="External"/><Relationship Id="rId4" Type="http://schemas.openxmlformats.org/officeDocument/2006/relationships/hyperlink" Target="https://en.wikipedia.org/wiki/Dysfunctional_uterine_bleeding" TargetMode="External"/></Relationships>
</file>

<file path=ppt/slides/_rels/slide7.xml.rels><?xml version="1.0" encoding="UTF-8" standalone="yes"?>
<Relationships xmlns="http://schemas.openxmlformats.org/package/2006/relationships"><Relationship Id="rId3" Type="http://schemas.openxmlformats.org/officeDocument/2006/relationships/hyperlink" Target="https://en.wikipedia.org/wiki/Endometriosis" TargetMode="External"/><Relationship Id="rId2" Type="http://schemas.openxmlformats.org/officeDocument/2006/relationships/hyperlink" Target="https://en.wikipedia.org/wiki/Uterine_fibroid" TargetMode="External"/><Relationship Id="rId1" Type="http://schemas.openxmlformats.org/officeDocument/2006/relationships/slideLayout" Target="../slideLayouts/slideLayout2.xml"/><Relationship Id="rId4" Type="http://schemas.openxmlformats.org/officeDocument/2006/relationships/hyperlink" Target="https://en.wikipedia.org/wiki/Endometrial_polyp" TargetMode="External"/></Relationships>
</file>

<file path=ppt/slides/_rels/slide8.xml.rels><?xml version="1.0" encoding="UTF-8" standalone="yes"?>
<Relationships xmlns="http://schemas.openxmlformats.org/package/2006/relationships"><Relationship Id="rId3" Type="http://schemas.openxmlformats.org/officeDocument/2006/relationships/hyperlink" Target="https://en.wikipedia.org/wiki/Combined_oral_contraceptive_pill" TargetMode="External"/><Relationship Id="rId7" Type="http://schemas.openxmlformats.org/officeDocument/2006/relationships/hyperlink" Target="https://en.wikipedia.org/wiki/Danazol" TargetMode="External"/><Relationship Id="rId2" Type="http://schemas.openxmlformats.org/officeDocument/2006/relationships/hyperlink" Target="https://en.wikipedia.org/wiki/IUD_with_progestogen" TargetMode="External"/><Relationship Id="rId1" Type="http://schemas.openxmlformats.org/officeDocument/2006/relationships/slideLayout" Target="../slideLayouts/slideLayout2.xml"/><Relationship Id="rId6" Type="http://schemas.openxmlformats.org/officeDocument/2006/relationships/hyperlink" Target="https://en.wikipedia.org/wiki/GnRH_agonist" TargetMode="External"/><Relationship Id="rId5" Type="http://schemas.openxmlformats.org/officeDocument/2006/relationships/hyperlink" Target="https://en.wikipedia.org/wiki/Progestins" TargetMode="External"/><Relationship Id="rId4" Type="http://schemas.openxmlformats.org/officeDocument/2006/relationships/hyperlink" Target="https://en.wikipedia.org/wiki/Progesterone" TargetMode="External"/></Relationships>
</file>

<file path=ppt/slides/_rels/slide9.xml.rels><?xml version="1.0" encoding="UTF-8" standalone="yes"?>
<Relationships xmlns="http://schemas.openxmlformats.org/package/2006/relationships"><Relationship Id="rId3" Type="http://schemas.openxmlformats.org/officeDocument/2006/relationships/hyperlink" Target="https://en.wikipedia.org/wiki/High-intensity_focused_ultrasound" TargetMode="External"/><Relationship Id="rId2" Type="http://schemas.openxmlformats.org/officeDocument/2006/relationships/hyperlink" Target="https://en.wikipedia.org/wiki/Uterine_artery_embolization" TargetMode="External"/><Relationship Id="rId1" Type="http://schemas.openxmlformats.org/officeDocument/2006/relationships/slideLayout" Target="../slideLayouts/slideLayout2.xml"/><Relationship Id="rId5" Type="http://schemas.openxmlformats.org/officeDocument/2006/relationships/hyperlink" Target="https://en.wikipedia.org/wiki/Hysterectomy" TargetMode="External"/><Relationship Id="rId4" Type="http://schemas.openxmlformats.org/officeDocument/2006/relationships/hyperlink" Target="https://en.wikipedia.org/wiki/Endometrial_ablation"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a:xfrm>
            <a:off x="539552" y="764704"/>
            <a:ext cx="7772400" cy="1470025"/>
          </a:xfrm>
        </p:spPr>
        <p:txBody>
          <a:bodyPr/>
          <a:lstStyle/>
          <a:p>
            <a:r>
              <a:rPr lang="el-GR" dirty="0" smtClean="0"/>
              <a:t>ΑΔΕΝΟΜΥΩΣΗ</a:t>
            </a:r>
            <a:endParaRPr lang="el-GR" dirty="0"/>
          </a:p>
        </p:txBody>
      </p:sp>
      <p:sp>
        <p:nvSpPr>
          <p:cNvPr id="3" name="2 - Υπότιτλος"/>
          <p:cNvSpPr>
            <a:spLocks noGrp="1"/>
          </p:cNvSpPr>
          <p:nvPr>
            <p:ph type="subTitle" idx="1"/>
          </p:nvPr>
        </p:nvSpPr>
        <p:spPr>
          <a:xfrm>
            <a:off x="1043608" y="3886200"/>
            <a:ext cx="6728792" cy="1752600"/>
          </a:xfrm>
        </p:spPr>
        <p:txBody>
          <a:bodyPr>
            <a:normAutofit fontScale="47500" lnSpcReduction="20000"/>
          </a:bodyPr>
          <a:lstStyle/>
          <a:p>
            <a:pPr>
              <a:lnSpc>
                <a:spcPct val="80000"/>
              </a:lnSpc>
            </a:pPr>
            <a:r>
              <a:rPr lang="el-GR" dirty="0" err="1" smtClean="0">
                <a:latin typeface="Times New Roman" pitchFamily="-84" charset="0"/>
                <a:cs typeface="Times New Roman" pitchFamily="-84" charset="0"/>
              </a:rPr>
              <a:t>Συριστατίδης</a:t>
            </a:r>
            <a:r>
              <a:rPr lang="el-GR" dirty="0" smtClean="0">
                <a:latin typeface="Times New Roman" pitchFamily="-84" charset="0"/>
                <a:cs typeface="Times New Roman" pitchFamily="-84" charset="0"/>
              </a:rPr>
              <a:t> Χαράλαμπος</a:t>
            </a:r>
          </a:p>
          <a:p>
            <a:pPr>
              <a:lnSpc>
                <a:spcPct val="80000"/>
              </a:lnSpc>
            </a:pPr>
            <a:r>
              <a:rPr lang="el-GR" dirty="0" smtClean="0">
                <a:latin typeface="Times New Roman" pitchFamily="-84" charset="0"/>
                <a:cs typeface="Times New Roman" pitchFamily="-84" charset="0"/>
              </a:rPr>
              <a:t>Μαιευτήρας – Χειρουργός Γυναικολόγος</a:t>
            </a:r>
          </a:p>
          <a:p>
            <a:pPr>
              <a:lnSpc>
                <a:spcPct val="80000"/>
              </a:lnSpc>
            </a:pPr>
            <a:r>
              <a:rPr lang="el-GR" dirty="0" smtClean="0">
                <a:latin typeface="Times New Roman" pitchFamily="-84" charset="0"/>
                <a:cs typeface="Times New Roman" pitchFamily="-84" charset="0"/>
              </a:rPr>
              <a:t>Αναπληρωτής Καθηγητής</a:t>
            </a:r>
          </a:p>
          <a:p>
            <a:pPr>
              <a:lnSpc>
                <a:spcPct val="80000"/>
              </a:lnSpc>
            </a:pPr>
            <a:r>
              <a:rPr lang="el-GR" dirty="0" smtClean="0">
                <a:latin typeface="Times New Roman" pitchFamily="-84" charset="0"/>
                <a:cs typeface="Times New Roman" pitchFamily="-84" charset="0"/>
              </a:rPr>
              <a:t>Μονάδα Υποβοηθούμενης Αναπαραγωγής</a:t>
            </a:r>
          </a:p>
          <a:p>
            <a:pPr>
              <a:lnSpc>
                <a:spcPct val="80000"/>
              </a:lnSpc>
            </a:pPr>
            <a:r>
              <a:rPr lang="el-GR" dirty="0" smtClean="0">
                <a:latin typeface="Times New Roman" pitchFamily="-84" charset="0"/>
                <a:cs typeface="Times New Roman" pitchFamily="-84" charset="0"/>
              </a:rPr>
              <a:t>Β Μαιευτική &amp; Γυναικολογική Κλινική </a:t>
            </a:r>
          </a:p>
          <a:p>
            <a:pPr>
              <a:lnSpc>
                <a:spcPct val="80000"/>
              </a:lnSpc>
            </a:pPr>
            <a:r>
              <a:rPr lang="el-GR" dirty="0" smtClean="0">
                <a:latin typeface="Times New Roman" pitchFamily="-84" charset="0"/>
                <a:cs typeface="Times New Roman" pitchFamily="-84" charset="0"/>
              </a:rPr>
              <a:t>Νοσοκομείο </a:t>
            </a:r>
            <a:r>
              <a:rPr lang="el-GR" dirty="0" err="1" smtClean="0">
                <a:latin typeface="Times New Roman" pitchFamily="-84" charset="0"/>
                <a:cs typeface="Times New Roman" pitchFamily="-84" charset="0"/>
              </a:rPr>
              <a:t>Αρεταίειο</a:t>
            </a:r>
            <a:endParaRPr lang="el-GR" dirty="0" smtClean="0">
              <a:latin typeface="Times New Roman" pitchFamily="-84" charset="0"/>
              <a:cs typeface="Times New Roman" pitchFamily="-84" charset="0"/>
            </a:endParaRPr>
          </a:p>
          <a:p>
            <a:pPr>
              <a:lnSpc>
                <a:spcPct val="80000"/>
              </a:lnSpc>
            </a:pPr>
            <a:r>
              <a:rPr lang="el-GR" dirty="0" smtClean="0">
                <a:latin typeface="Times New Roman" pitchFamily="-84" charset="0"/>
                <a:cs typeface="Times New Roman" pitchFamily="-84" charset="0"/>
              </a:rPr>
              <a:t>Ιατρική Σχολή </a:t>
            </a:r>
          </a:p>
          <a:p>
            <a:pPr>
              <a:lnSpc>
                <a:spcPct val="80000"/>
              </a:lnSpc>
            </a:pPr>
            <a:r>
              <a:rPr lang="el-GR" dirty="0" smtClean="0">
                <a:latin typeface="Times New Roman" pitchFamily="-84" charset="0"/>
                <a:cs typeface="Times New Roman" pitchFamily="-84" charset="0"/>
              </a:rPr>
              <a:t>Εθνικό και Καποδιστριακό Πανεπιστήμιο Αθηνών</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a:xfrm>
            <a:off x="827584" y="836712"/>
            <a:ext cx="7772400" cy="1470025"/>
          </a:xfrm>
        </p:spPr>
        <p:txBody>
          <a:bodyPr/>
          <a:lstStyle/>
          <a:p>
            <a:r>
              <a:rPr lang="el-GR" dirty="0" smtClean="0"/>
              <a:t>ΕΝΔΟΜΗΤΡΙΩΣΗ</a:t>
            </a:r>
            <a:endParaRPr lang="el-GR" dirty="0"/>
          </a:p>
        </p:txBody>
      </p:sp>
      <p:sp>
        <p:nvSpPr>
          <p:cNvPr id="3" name="2 - Υπότιτλος"/>
          <p:cNvSpPr>
            <a:spLocks noGrp="1"/>
          </p:cNvSpPr>
          <p:nvPr>
            <p:ph type="subTitle" idx="1"/>
          </p:nvPr>
        </p:nvSpPr>
        <p:spPr>
          <a:xfrm>
            <a:off x="1043608" y="3886200"/>
            <a:ext cx="6728792" cy="1752600"/>
          </a:xfrm>
        </p:spPr>
        <p:txBody>
          <a:bodyPr>
            <a:normAutofit fontScale="47500" lnSpcReduction="20000"/>
          </a:bodyPr>
          <a:lstStyle/>
          <a:p>
            <a:pPr>
              <a:lnSpc>
                <a:spcPct val="80000"/>
              </a:lnSpc>
            </a:pPr>
            <a:r>
              <a:rPr lang="el-GR" dirty="0" err="1" smtClean="0">
                <a:latin typeface="Times New Roman" pitchFamily="-84" charset="0"/>
                <a:cs typeface="Times New Roman" pitchFamily="-84" charset="0"/>
              </a:rPr>
              <a:t>Συριστατίδης</a:t>
            </a:r>
            <a:r>
              <a:rPr lang="el-GR" dirty="0" smtClean="0">
                <a:latin typeface="Times New Roman" pitchFamily="-84" charset="0"/>
                <a:cs typeface="Times New Roman" pitchFamily="-84" charset="0"/>
              </a:rPr>
              <a:t> Χαράλαμπος</a:t>
            </a:r>
          </a:p>
          <a:p>
            <a:pPr>
              <a:lnSpc>
                <a:spcPct val="80000"/>
              </a:lnSpc>
            </a:pPr>
            <a:r>
              <a:rPr lang="el-GR" dirty="0" smtClean="0">
                <a:latin typeface="Times New Roman" pitchFamily="-84" charset="0"/>
                <a:cs typeface="Times New Roman" pitchFamily="-84" charset="0"/>
              </a:rPr>
              <a:t>Μαιευτήρας – Χειρουργός Γυναικολόγος</a:t>
            </a:r>
          </a:p>
          <a:p>
            <a:pPr>
              <a:lnSpc>
                <a:spcPct val="80000"/>
              </a:lnSpc>
            </a:pPr>
            <a:r>
              <a:rPr lang="el-GR" dirty="0" smtClean="0">
                <a:latin typeface="Times New Roman" pitchFamily="-84" charset="0"/>
                <a:cs typeface="Times New Roman" pitchFamily="-84" charset="0"/>
              </a:rPr>
              <a:t>Αναπληρωτής Καθηγητής</a:t>
            </a:r>
          </a:p>
          <a:p>
            <a:pPr>
              <a:lnSpc>
                <a:spcPct val="80000"/>
              </a:lnSpc>
            </a:pPr>
            <a:r>
              <a:rPr lang="el-GR" dirty="0" smtClean="0">
                <a:latin typeface="Times New Roman" pitchFamily="-84" charset="0"/>
                <a:cs typeface="Times New Roman" pitchFamily="-84" charset="0"/>
              </a:rPr>
              <a:t>Μονάδα Υποβοηθούμενης Αναπαραγωγής</a:t>
            </a:r>
          </a:p>
          <a:p>
            <a:pPr>
              <a:lnSpc>
                <a:spcPct val="80000"/>
              </a:lnSpc>
            </a:pPr>
            <a:r>
              <a:rPr lang="el-GR" dirty="0" smtClean="0">
                <a:latin typeface="Times New Roman" pitchFamily="-84" charset="0"/>
                <a:cs typeface="Times New Roman" pitchFamily="-84" charset="0"/>
              </a:rPr>
              <a:t>Β Μαιευτική &amp; Γυναικολογική Κλινική </a:t>
            </a:r>
          </a:p>
          <a:p>
            <a:pPr>
              <a:lnSpc>
                <a:spcPct val="80000"/>
              </a:lnSpc>
            </a:pPr>
            <a:r>
              <a:rPr lang="el-GR" dirty="0" smtClean="0">
                <a:latin typeface="Times New Roman" pitchFamily="-84" charset="0"/>
                <a:cs typeface="Times New Roman" pitchFamily="-84" charset="0"/>
              </a:rPr>
              <a:t>Νοσοκομείο </a:t>
            </a:r>
            <a:r>
              <a:rPr lang="el-GR" dirty="0" err="1" smtClean="0">
                <a:latin typeface="Times New Roman" pitchFamily="-84" charset="0"/>
                <a:cs typeface="Times New Roman" pitchFamily="-84" charset="0"/>
              </a:rPr>
              <a:t>Αρεταίειο</a:t>
            </a:r>
            <a:endParaRPr lang="el-GR" dirty="0" smtClean="0">
              <a:latin typeface="Times New Roman" pitchFamily="-84" charset="0"/>
              <a:cs typeface="Times New Roman" pitchFamily="-84" charset="0"/>
            </a:endParaRPr>
          </a:p>
          <a:p>
            <a:pPr>
              <a:lnSpc>
                <a:spcPct val="80000"/>
              </a:lnSpc>
            </a:pPr>
            <a:r>
              <a:rPr lang="el-GR" dirty="0" smtClean="0">
                <a:latin typeface="Times New Roman" pitchFamily="-84" charset="0"/>
                <a:cs typeface="Times New Roman" pitchFamily="-84" charset="0"/>
              </a:rPr>
              <a:t>Ιατρική Σχολή </a:t>
            </a:r>
          </a:p>
          <a:p>
            <a:pPr>
              <a:lnSpc>
                <a:spcPct val="80000"/>
              </a:lnSpc>
            </a:pPr>
            <a:r>
              <a:rPr lang="el-GR" dirty="0" smtClean="0">
                <a:latin typeface="Times New Roman" pitchFamily="-84" charset="0"/>
                <a:cs typeface="Times New Roman" pitchFamily="-84" charset="0"/>
              </a:rPr>
              <a:t>Εθνικό και Καποδιστριακό Πανεπιστήμιο Αθηνών</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n-US" dirty="0" smtClean="0"/>
              <a:t>SOME IMAGING</a:t>
            </a:r>
            <a:endParaRPr lang="el-GR" dirty="0"/>
          </a:p>
        </p:txBody>
      </p:sp>
      <p:pic>
        <p:nvPicPr>
          <p:cNvPr id="4" name="3 - Θέση περιεχομένου" descr="κατάλογος.jpeg"/>
          <p:cNvPicPr>
            <a:picLocks noGrp="1" noChangeAspect="1"/>
          </p:cNvPicPr>
          <p:nvPr>
            <p:ph idx="1"/>
          </p:nvPr>
        </p:nvPicPr>
        <p:blipFill>
          <a:blip r:embed="rId2" cstate="print"/>
          <a:stretch>
            <a:fillRect/>
          </a:stretch>
        </p:blipFill>
        <p:spPr>
          <a:xfrm>
            <a:off x="971600" y="1449495"/>
            <a:ext cx="6696743" cy="5220295"/>
          </a:xfrm>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 Θέση περιεχομένου" descr="κατάλογος2.jpeg"/>
          <p:cNvPicPr>
            <a:picLocks noGrp="1" noChangeAspect="1"/>
          </p:cNvPicPr>
          <p:nvPr>
            <p:ph idx="1"/>
          </p:nvPr>
        </p:nvPicPr>
        <p:blipFill>
          <a:blip r:embed="rId2" cstate="print"/>
          <a:stretch>
            <a:fillRect/>
          </a:stretch>
        </p:blipFill>
        <p:spPr>
          <a:xfrm>
            <a:off x="395536" y="970594"/>
            <a:ext cx="8020227" cy="5554750"/>
          </a:xfrm>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n-US" dirty="0" smtClean="0"/>
              <a:t>EPIDEMIOLOGY</a:t>
            </a:r>
            <a:endParaRPr lang="el-GR" dirty="0"/>
          </a:p>
        </p:txBody>
      </p:sp>
      <p:sp>
        <p:nvSpPr>
          <p:cNvPr id="3" name="2 - Θέση περιεχομένου"/>
          <p:cNvSpPr>
            <a:spLocks noGrp="1"/>
          </p:cNvSpPr>
          <p:nvPr>
            <p:ph idx="1"/>
          </p:nvPr>
        </p:nvSpPr>
        <p:spPr/>
        <p:txBody>
          <a:bodyPr>
            <a:normAutofit/>
          </a:bodyPr>
          <a:lstStyle/>
          <a:p>
            <a:r>
              <a:rPr lang="en-US" dirty="0"/>
              <a:t>Endometriosis affects an estimated </a:t>
            </a:r>
          </a:p>
          <a:p>
            <a:r>
              <a:rPr lang="en-US" dirty="0"/>
              <a:t>1 in 10 </a:t>
            </a:r>
            <a:r>
              <a:rPr lang="en-US" dirty="0" smtClean="0"/>
              <a:t> women during </a:t>
            </a:r>
            <a:r>
              <a:rPr lang="en-US" dirty="0"/>
              <a:t>their reproductive years</a:t>
            </a:r>
          </a:p>
          <a:p>
            <a:r>
              <a:rPr lang="en-US" dirty="0" smtClean="0"/>
              <a:t>1,761,687,000 </a:t>
            </a:r>
            <a:r>
              <a:rPr lang="en-US" dirty="0"/>
              <a:t>women in the world aged 15 - 49</a:t>
            </a:r>
          </a:p>
          <a:p>
            <a:r>
              <a:rPr lang="en-US" dirty="0"/>
              <a:t>World Bank Population Projection Tables by Country </a:t>
            </a:r>
          </a:p>
          <a:p>
            <a:r>
              <a:rPr lang="en-US" dirty="0" smtClean="0"/>
              <a:t>176 million women </a:t>
            </a:r>
            <a:r>
              <a:rPr lang="en-US" dirty="0"/>
              <a:t>worldwide</a:t>
            </a:r>
          </a:p>
          <a:p>
            <a:endParaRPr lang="el-GR"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n-US" dirty="0" smtClean="0"/>
              <a:t>HYPOTHESES</a:t>
            </a:r>
            <a:endParaRPr lang="el-GR" dirty="0"/>
          </a:p>
        </p:txBody>
      </p:sp>
      <p:sp>
        <p:nvSpPr>
          <p:cNvPr id="3" name="2 - Θέση περιεχομένου"/>
          <p:cNvSpPr>
            <a:spLocks noGrp="1"/>
          </p:cNvSpPr>
          <p:nvPr>
            <p:ph idx="1"/>
          </p:nvPr>
        </p:nvSpPr>
        <p:spPr/>
        <p:txBody>
          <a:bodyPr>
            <a:normAutofit fontScale="77500" lnSpcReduction="20000"/>
          </a:bodyPr>
          <a:lstStyle/>
          <a:p>
            <a:r>
              <a:rPr lang="en-US" dirty="0" smtClean="0"/>
              <a:t>hypothesis for the </a:t>
            </a:r>
            <a:r>
              <a:rPr lang="en-US" dirty="0" err="1" smtClean="0"/>
              <a:t>pathophysiology</a:t>
            </a:r>
            <a:r>
              <a:rPr lang="en-US" dirty="0" smtClean="0"/>
              <a:t> of endometriosis is that endometrial cells are transported from the uterine cavity during menstruation and subsequently become implanted at ectopic sites. Retrograde flow of menstrual tissue through the fallopian tubes is common and could transport endometrial cells intra-abdominally; the lymphatic or circulatory system could transport endometrial cells to distant sites (</a:t>
            </a:r>
            <a:r>
              <a:rPr lang="en-US" dirty="0" err="1" smtClean="0"/>
              <a:t>eg</a:t>
            </a:r>
            <a:r>
              <a:rPr lang="en-US" dirty="0" smtClean="0"/>
              <a:t>, the pleural cavity).</a:t>
            </a:r>
          </a:p>
          <a:p>
            <a:r>
              <a:rPr lang="en-US" dirty="0" smtClean="0"/>
              <a:t>Another hypothesis is </a:t>
            </a:r>
            <a:r>
              <a:rPr lang="en-US" dirty="0" err="1" smtClean="0"/>
              <a:t>coelomic</a:t>
            </a:r>
            <a:r>
              <a:rPr lang="en-US" dirty="0" smtClean="0"/>
              <a:t> </a:t>
            </a:r>
            <a:r>
              <a:rPr lang="en-US" dirty="0" err="1" smtClean="0"/>
              <a:t>metaplasia</a:t>
            </a:r>
            <a:r>
              <a:rPr lang="en-US" dirty="0" smtClean="0"/>
              <a:t>: </a:t>
            </a:r>
            <a:r>
              <a:rPr lang="en-US" dirty="0" err="1" smtClean="0"/>
              <a:t>Coelomic</a:t>
            </a:r>
            <a:r>
              <a:rPr lang="en-US" dirty="0" smtClean="0"/>
              <a:t> epithelium is transformed into </a:t>
            </a:r>
            <a:r>
              <a:rPr lang="en-US" dirty="0" err="1" smtClean="0"/>
              <a:t>endometrium</a:t>
            </a:r>
            <a:r>
              <a:rPr lang="en-US" dirty="0" smtClean="0"/>
              <a:t>-like glands.</a:t>
            </a:r>
          </a:p>
          <a:p>
            <a:r>
              <a:rPr lang="en-US" dirty="0" smtClean="0"/>
              <a:t>NEW HYPOTHESIS DURING NEONATAL LIFE</a:t>
            </a:r>
          </a:p>
          <a:p>
            <a:endParaRPr lang="el-GR"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n-US" dirty="0" smtClean="0"/>
              <a:t>RISK FACTORS</a:t>
            </a:r>
            <a:endParaRPr lang="el-GR" dirty="0"/>
          </a:p>
        </p:txBody>
      </p:sp>
      <p:sp>
        <p:nvSpPr>
          <p:cNvPr id="3" name="2 - Θέση περιεχομένου"/>
          <p:cNvSpPr>
            <a:spLocks noGrp="1"/>
          </p:cNvSpPr>
          <p:nvPr>
            <p:ph idx="1"/>
          </p:nvPr>
        </p:nvSpPr>
        <p:spPr/>
        <p:txBody>
          <a:bodyPr>
            <a:normAutofit fontScale="92500" lnSpcReduction="10000"/>
          </a:bodyPr>
          <a:lstStyle/>
          <a:p>
            <a:r>
              <a:rPr lang="en-US" dirty="0" smtClean="0"/>
              <a:t>Family history of 1st-degree relatives with endometriosis</a:t>
            </a:r>
          </a:p>
          <a:p>
            <a:r>
              <a:rPr lang="en-US" dirty="0" smtClean="0"/>
              <a:t>Delayed childbearing or </a:t>
            </a:r>
            <a:r>
              <a:rPr lang="en-US" dirty="0" err="1" smtClean="0"/>
              <a:t>nulliparity</a:t>
            </a:r>
            <a:endParaRPr lang="en-US" dirty="0" smtClean="0"/>
          </a:p>
          <a:p>
            <a:r>
              <a:rPr lang="en-US" dirty="0" smtClean="0"/>
              <a:t>Early menarche</a:t>
            </a:r>
          </a:p>
          <a:p>
            <a:r>
              <a:rPr lang="en-US" dirty="0" smtClean="0"/>
              <a:t>Late menopause</a:t>
            </a:r>
          </a:p>
          <a:p>
            <a:r>
              <a:rPr lang="en-US" dirty="0" smtClean="0"/>
              <a:t>Shortened menstrual cycles (&lt; 27 days) with menses that are heavy and prolonged (&gt; 8 days)</a:t>
            </a:r>
          </a:p>
          <a:p>
            <a:r>
              <a:rPr lang="en-US" dirty="0" err="1" smtClean="0"/>
              <a:t>Müllerian</a:t>
            </a:r>
            <a:r>
              <a:rPr lang="en-US" dirty="0" smtClean="0"/>
              <a:t> duct defects</a:t>
            </a:r>
          </a:p>
          <a:p>
            <a:r>
              <a:rPr lang="en-US" dirty="0" smtClean="0"/>
              <a:t>Exposure to diethylstilbestrol in </a:t>
            </a:r>
            <a:r>
              <a:rPr lang="en-US" dirty="0" err="1" smtClean="0"/>
              <a:t>utero</a:t>
            </a:r>
            <a:endParaRPr lang="en-US" dirty="0" smtClean="0"/>
          </a:p>
          <a:p>
            <a:endParaRPr lang="el-GR"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n-US" dirty="0" smtClean="0"/>
              <a:t>DIAGNOSIS</a:t>
            </a:r>
            <a:endParaRPr lang="el-GR" dirty="0"/>
          </a:p>
        </p:txBody>
      </p:sp>
      <p:sp>
        <p:nvSpPr>
          <p:cNvPr id="3" name="2 - Θέση περιεχομένου"/>
          <p:cNvSpPr>
            <a:spLocks noGrp="1"/>
          </p:cNvSpPr>
          <p:nvPr>
            <p:ph idx="1"/>
          </p:nvPr>
        </p:nvSpPr>
        <p:spPr/>
        <p:txBody>
          <a:bodyPr>
            <a:normAutofit fontScale="62500" lnSpcReduction="20000"/>
          </a:bodyPr>
          <a:lstStyle/>
          <a:p>
            <a:r>
              <a:rPr lang="en-US" sz="4200" dirty="0"/>
              <a:t>Positive histology confirms </a:t>
            </a:r>
            <a:r>
              <a:rPr lang="en-US" sz="4200" dirty="0" smtClean="0"/>
              <a:t>the </a:t>
            </a:r>
            <a:r>
              <a:rPr lang="en-US" sz="4200" dirty="0"/>
              <a:t>diagnosis </a:t>
            </a:r>
            <a:r>
              <a:rPr lang="en-US" sz="4200" dirty="0" smtClean="0"/>
              <a:t>of endometriosis</a:t>
            </a:r>
            <a:r>
              <a:rPr lang="en-US" sz="4200" dirty="0"/>
              <a:t>; </a:t>
            </a:r>
          </a:p>
          <a:p>
            <a:r>
              <a:rPr lang="en-US" sz="4200" dirty="0"/>
              <a:t>negative histology does not exclude </a:t>
            </a:r>
            <a:r>
              <a:rPr lang="en-US" sz="4200" dirty="0" smtClean="0"/>
              <a:t>it</a:t>
            </a:r>
            <a:r>
              <a:rPr lang="en-US" sz="4200" dirty="0"/>
              <a:t>. </a:t>
            </a:r>
            <a:endParaRPr lang="en-US" sz="4200" dirty="0" smtClean="0"/>
          </a:p>
          <a:p>
            <a:r>
              <a:rPr lang="en-US" sz="4200" dirty="0" smtClean="0"/>
              <a:t>Whether </a:t>
            </a:r>
            <a:r>
              <a:rPr lang="en-US" sz="4200" dirty="0"/>
              <a:t>histology should be obtained if </a:t>
            </a:r>
            <a:r>
              <a:rPr lang="en-US" sz="4200" dirty="0" smtClean="0"/>
              <a:t>peritoneal  disease </a:t>
            </a:r>
            <a:r>
              <a:rPr lang="en-US" sz="4200" dirty="0"/>
              <a:t>alone is present is controversial: visual </a:t>
            </a:r>
            <a:r>
              <a:rPr lang="en-US" sz="4200" dirty="0" smtClean="0"/>
              <a:t> inspection </a:t>
            </a:r>
            <a:r>
              <a:rPr lang="en-US" sz="4200" dirty="0"/>
              <a:t>is usually adequate but histological </a:t>
            </a:r>
            <a:r>
              <a:rPr lang="en-US" sz="4200" dirty="0" smtClean="0"/>
              <a:t>confirmation </a:t>
            </a:r>
            <a:r>
              <a:rPr lang="en-US" sz="4200" dirty="0"/>
              <a:t>of at least one lesion is ideal. </a:t>
            </a:r>
          </a:p>
          <a:p>
            <a:r>
              <a:rPr lang="en-US" sz="4200" dirty="0"/>
              <a:t>In cases of ovarian </a:t>
            </a:r>
            <a:r>
              <a:rPr lang="en-US" sz="4200" dirty="0" err="1" smtClean="0"/>
              <a:t>endometrioma</a:t>
            </a:r>
            <a:r>
              <a:rPr lang="en-US" sz="4200" dirty="0" smtClean="0"/>
              <a:t> (&gt;</a:t>
            </a:r>
            <a:r>
              <a:rPr lang="en-US" sz="4200" dirty="0"/>
              <a:t>4 </a:t>
            </a:r>
            <a:r>
              <a:rPr lang="en-US" sz="4200" dirty="0" err="1"/>
              <a:t>cms</a:t>
            </a:r>
            <a:r>
              <a:rPr lang="en-US" sz="4200" dirty="0"/>
              <a:t> </a:t>
            </a:r>
            <a:r>
              <a:rPr lang="en-US" sz="4200" dirty="0" smtClean="0"/>
              <a:t>in diameter</a:t>
            </a:r>
            <a:r>
              <a:rPr lang="en-US" sz="4200" dirty="0"/>
              <a:t>), and in deeply infiltrating disease, </a:t>
            </a:r>
            <a:r>
              <a:rPr lang="en-US" sz="4200" dirty="0" smtClean="0"/>
              <a:t> histology </a:t>
            </a:r>
            <a:endParaRPr lang="en-US" sz="4200" dirty="0"/>
          </a:p>
          <a:p>
            <a:r>
              <a:rPr lang="en-US" sz="4200" dirty="0"/>
              <a:t>should be obtained </a:t>
            </a:r>
            <a:r>
              <a:rPr lang="en-US" sz="4200" dirty="0" smtClean="0"/>
              <a:t> to </a:t>
            </a:r>
            <a:r>
              <a:rPr lang="en-US" sz="4200" dirty="0"/>
              <a:t>identify endometriosis and to </a:t>
            </a:r>
          </a:p>
          <a:p>
            <a:r>
              <a:rPr lang="en-US" sz="4200" dirty="0"/>
              <a:t>exclude rare instances of </a:t>
            </a:r>
            <a:r>
              <a:rPr lang="en-US" sz="4200" dirty="0" smtClean="0"/>
              <a:t>malignancy.</a:t>
            </a:r>
            <a:endParaRPr lang="en-US" sz="4200" dirty="0"/>
          </a:p>
          <a:p>
            <a:endParaRPr lang="el-GR"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n-US" dirty="0" smtClean="0"/>
              <a:t>SUSPECT ENDOMETRIOSIS</a:t>
            </a:r>
            <a:endParaRPr lang="el-GR" dirty="0"/>
          </a:p>
        </p:txBody>
      </p:sp>
      <p:sp>
        <p:nvSpPr>
          <p:cNvPr id="3" name="2 - Θέση περιεχομένου"/>
          <p:cNvSpPr>
            <a:spLocks noGrp="1"/>
          </p:cNvSpPr>
          <p:nvPr>
            <p:ph idx="1"/>
          </p:nvPr>
        </p:nvSpPr>
        <p:spPr/>
        <p:txBody>
          <a:bodyPr>
            <a:normAutofit fontScale="40000" lnSpcReduction="20000"/>
          </a:bodyPr>
          <a:lstStyle/>
          <a:p>
            <a:r>
              <a:rPr lang="en-US" sz="6200" dirty="0" smtClean="0"/>
              <a:t>in </a:t>
            </a:r>
            <a:r>
              <a:rPr lang="en-US" sz="6200" dirty="0"/>
              <a:t>young </a:t>
            </a:r>
            <a:r>
              <a:rPr lang="en-US" sz="6200" dirty="0" smtClean="0"/>
              <a:t>women </a:t>
            </a:r>
            <a:r>
              <a:rPr lang="en-US" sz="6200" dirty="0"/>
              <a:t>aged 17 and under) with 1 or more </a:t>
            </a:r>
            <a:r>
              <a:rPr lang="en-US" sz="6200" dirty="0" smtClean="0"/>
              <a:t>of</a:t>
            </a:r>
            <a:r>
              <a:rPr lang="en-US" sz="6200" dirty="0"/>
              <a:t>:</a:t>
            </a:r>
          </a:p>
          <a:p>
            <a:r>
              <a:rPr lang="en-US" sz="6200" dirty="0" smtClean="0"/>
              <a:t>• chronic </a:t>
            </a:r>
            <a:r>
              <a:rPr lang="en-US" sz="6200" dirty="0"/>
              <a:t>pelvic pain</a:t>
            </a:r>
          </a:p>
          <a:p>
            <a:r>
              <a:rPr lang="en-US" sz="6200" dirty="0" smtClean="0"/>
              <a:t>• period -related </a:t>
            </a:r>
            <a:r>
              <a:rPr lang="en-US" sz="6200" dirty="0"/>
              <a:t>pain (</a:t>
            </a:r>
            <a:r>
              <a:rPr lang="en-US" sz="6200" dirty="0" err="1"/>
              <a:t>dysmenorrhoea</a:t>
            </a:r>
            <a:r>
              <a:rPr lang="en-US" sz="6200" dirty="0"/>
              <a:t>) affecting daily activities and quality of life</a:t>
            </a:r>
          </a:p>
          <a:p>
            <a:r>
              <a:rPr lang="en-US" sz="6200" dirty="0" smtClean="0"/>
              <a:t>•deep </a:t>
            </a:r>
            <a:r>
              <a:rPr lang="en-US" sz="6200" dirty="0"/>
              <a:t>pain during or after sexual intercourse</a:t>
            </a:r>
          </a:p>
          <a:p>
            <a:r>
              <a:rPr lang="en-US" sz="6200" dirty="0" smtClean="0"/>
              <a:t>•period -related </a:t>
            </a:r>
            <a:r>
              <a:rPr lang="en-US" sz="6200" dirty="0"/>
              <a:t>or cyclical gastrointestinal symptoms, in particular, painful bowel movements</a:t>
            </a:r>
          </a:p>
          <a:p>
            <a:r>
              <a:rPr lang="en-US" sz="6200" dirty="0" smtClean="0"/>
              <a:t>• period - related </a:t>
            </a:r>
            <a:r>
              <a:rPr lang="en-US" sz="6200" dirty="0"/>
              <a:t>or cyclical urinary symptoms, in particular, blood in the urine or pain passing urine</a:t>
            </a:r>
          </a:p>
          <a:p>
            <a:r>
              <a:rPr lang="en-US" sz="6200" dirty="0" smtClean="0"/>
              <a:t>• infertility </a:t>
            </a:r>
            <a:r>
              <a:rPr lang="en-US" sz="6200" dirty="0"/>
              <a:t>in association with 1 or more of the above.</a:t>
            </a:r>
          </a:p>
          <a:p>
            <a:endParaRPr lang="el-GR" dirty="0"/>
          </a:p>
        </p:txBody>
      </p:sp>
      <p:graphicFrame>
        <p:nvGraphicFramePr>
          <p:cNvPr id="1026" name="Object 2"/>
          <p:cNvGraphicFramePr>
            <a:graphicFrameLocks noChangeAspect="1"/>
          </p:cNvGraphicFramePr>
          <p:nvPr/>
        </p:nvGraphicFramePr>
        <p:xfrm>
          <a:off x="4500563" y="3248025"/>
          <a:ext cx="819150" cy="485775"/>
        </p:xfrm>
        <a:graphic>
          <a:graphicData uri="http://schemas.openxmlformats.org/presentationml/2006/ole">
            <p:oleObj spid="_x0000_s1026" name="Package" r:id="rId3" imgW="819000" imgH="485640" progId="Package">
              <p:embed/>
            </p:oleObj>
          </a:graphicData>
        </a:graphic>
      </p:graphicFrame>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n-US" dirty="0" smtClean="0"/>
              <a:t>SYMPTOMS</a:t>
            </a:r>
            <a:endParaRPr lang="el-GR" dirty="0"/>
          </a:p>
        </p:txBody>
      </p:sp>
      <p:sp>
        <p:nvSpPr>
          <p:cNvPr id="3" name="2 - Θέση περιεχομένου"/>
          <p:cNvSpPr>
            <a:spLocks noGrp="1"/>
          </p:cNvSpPr>
          <p:nvPr>
            <p:ph idx="1"/>
          </p:nvPr>
        </p:nvSpPr>
        <p:spPr/>
        <p:txBody>
          <a:bodyPr/>
          <a:lstStyle/>
          <a:p>
            <a:r>
              <a:rPr lang="en-US" dirty="0" smtClean="0"/>
              <a:t>Cyclic midline pelvic pain, specifically pain preceding or during menses (</a:t>
            </a:r>
            <a:r>
              <a:rPr lang="en-US" dirty="0" err="1" smtClean="0">
                <a:hlinkClick r:id="rId2"/>
              </a:rPr>
              <a:t>dysmenorrhea</a:t>
            </a:r>
            <a:r>
              <a:rPr lang="en-US" dirty="0" smtClean="0"/>
              <a:t>) and during sexual intercourse (</a:t>
            </a:r>
            <a:r>
              <a:rPr lang="en-US" dirty="0" err="1" smtClean="0">
                <a:hlinkClick r:id="rId3"/>
              </a:rPr>
              <a:t>dyspareunia</a:t>
            </a:r>
            <a:r>
              <a:rPr lang="en-US" dirty="0" smtClean="0"/>
              <a:t>), is typical and can be progressive and chronic (lasting &gt; 6 months). </a:t>
            </a:r>
            <a:r>
              <a:rPr lang="en-US" dirty="0" err="1" smtClean="0"/>
              <a:t>Adnexal</a:t>
            </a:r>
            <a:r>
              <a:rPr lang="en-US" dirty="0" smtClean="0"/>
              <a:t> masses and infertility are also typical. </a:t>
            </a:r>
            <a:r>
              <a:rPr lang="en-US" dirty="0" smtClean="0">
                <a:hlinkClick r:id="rId4"/>
              </a:rPr>
              <a:t>Interstitial cystitis</a:t>
            </a:r>
            <a:r>
              <a:rPr lang="en-US" dirty="0" smtClean="0"/>
              <a:t> with </a:t>
            </a:r>
            <a:r>
              <a:rPr lang="en-US" dirty="0" err="1" smtClean="0"/>
              <a:t>suprapubic</a:t>
            </a:r>
            <a:r>
              <a:rPr lang="en-US" dirty="0" smtClean="0"/>
              <a:t> or pelvic pain, urinary frequency, and urge incontinence is common. </a:t>
            </a:r>
            <a:r>
              <a:rPr lang="en-US" dirty="0" err="1" smtClean="0"/>
              <a:t>Intermenstrual</a:t>
            </a:r>
            <a:r>
              <a:rPr lang="en-US" dirty="0" smtClean="0"/>
              <a:t> bleeding is possible.</a:t>
            </a:r>
            <a:endParaRPr lang="el-GR"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n-US" dirty="0" smtClean="0"/>
              <a:t>Stages of Endometriosis</a:t>
            </a:r>
            <a:br>
              <a:rPr lang="en-US" dirty="0" smtClean="0"/>
            </a:br>
            <a:endParaRPr lang="el-GR" dirty="0"/>
          </a:p>
        </p:txBody>
      </p:sp>
      <p:sp>
        <p:nvSpPr>
          <p:cNvPr id="3" name="2 - Θέση περιεχομένου"/>
          <p:cNvSpPr>
            <a:spLocks noGrp="1"/>
          </p:cNvSpPr>
          <p:nvPr>
            <p:ph idx="1"/>
          </p:nvPr>
        </p:nvSpPr>
        <p:spPr>
          <a:xfrm>
            <a:off x="457200" y="1600200"/>
            <a:ext cx="8229600" cy="5257800"/>
          </a:xfrm>
        </p:spPr>
        <p:txBody>
          <a:bodyPr>
            <a:normAutofit/>
          </a:bodyPr>
          <a:lstStyle/>
          <a:p>
            <a:r>
              <a:rPr lang="en-US" sz="2400" dirty="0" smtClean="0"/>
              <a:t>I Minimal</a:t>
            </a:r>
          </a:p>
          <a:p>
            <a:r>
              <a:rPr lang="en-US" sz="2400" dirty="0" smtClean="0"/>
              <a:t>A few superficial implants</a:t>
            </a:r>
          </a:p>
          <a:p>
            <a:r>
              <a:rPr lang="en-US" sz="2400" dirty="0" smtClean="0"/>
              <a:t>II Mild</a:t>
            </a:r>
          </a:p>
          <a:p>
            <a:r>
              <a:rPr lang="en-US" sz="2400" dirty="0" smtClean="0"/>
              <a:t>More and slightly deeper implants</a:t>
            </a:r>
          </a:p>
          <a:p>
            <a:r>
              <a:rPr lang="en-US" sz="2400" dirty="0" smtClean="0"/>
              <a:t>III Moderate</a:t>
            </a:r>
          </a:p>
          <a:p>
            <a:r>
              <a:rPr lang="en-US" sz="2400" dirty="0" smtClean="0"/>
              <a:t>Many deep implants, small </a:t>
            </a:r>
            <a:r>
              <a:rPr lang="en-US" sz="2400" dirty="0" err="1" smtClean="0"/>
              <a:t>endometriomas</a:t>
            </a:r>
            <a:r>
              <a:rPr lang="en-US" sz="2400" dirty="0" smtClean="0"/>
              <a:t> on one or both ovaries, and some filmy adhesions</a:t>
            </a:r>
          </a:p>
          <a:p>
            <a:r>
              <a:rPr lang="en-US" sz="2400" dirty="0" smtClean="0"/>
              <a:t>IV Severe</a:t>
            </a:r>
          </a:p>
          <a:p>
            <a:r>
              <a:rPr lang="en-US" sz="2400" dirty="0" smtClean="0"/>
              <a:t>Many deep implants, large </a:t>
            </a:r>
            <a:r>
              <a:rPr lang="en-US" sz="2400" dirty="0" err="1" smtClean="0"/>
              <a:t>endometriomas</a:t>
            </a:r>
            <a:r>
              <a:rPr lang="en-US" sz="2400" dirty="0" smtClean="0"/>
              <a:t> on one or both ovaries, and many dense adhesions, sometimes with the rectum adhering to the back of the uterus</a:t>
            </a:r>
          </a:p>
          <a:p>
            <a:endParaRPr lang="el-G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n-US" dirty="0" smtClean="0"/>
              <a:t>DEFINITION</a:t>
            </a:r>
            <a:endParaRPr lang="el-GR" dirty="0"/>
          </a:p>
        </p:txBody>
      </p:sp>
      <p:pic>
        <p:nvPicPr>
          <p:cNvPr id="6" name="5 - Θέση περιεχομένου" descr="adenomyosis-47299.jpg"/>
          <p:cNvPicPr>
            <a:picLocks noGrp="1" noChangeAspect="1"/>
          </p:cNvPicPr>
          <p:nvPr>
            <p:ph idx="1"/>
          </p:nvPr>
        </p:nvPicPr>
        <p:blipFill>
          <a:blip r:embed="rId2" cstate="print"/>
          <a:stretch>
            <a:fillRect/>
          </a:stretch>
        </p:blipFill>
        <p:spPr>
          <a:xfrm>
            <a:off x="0" y="1916832"/>
            <a:ext cx="4932040" cy="3822331"/>
          </a:xfrm>
        </p:spPr>
      </p:pic>
      <p:sp>
        <p:nvSpPr>
          <p:cNvPr id="7" name="6 - Ορθογώνιο"/>
          <p:cNvSpPr/>
          <p:nvPr/>
        </p:nvSpPr>
        <p:spPr>
          <a:xfrm>
            <a:off x="4932040" y="2060848"/>
            <a:ext cx="4211960" cy="3416320"/>
          </a:xfrm>
          <a:prstGeom prst="rect">
            <a:avLst/>
          </a:prstGeom>
        </p:spPr>
        <p:txBody>
          <a:bodyPr wrap="square">
            <a:spAutoFit/>
          </a:bodyPr>
          <a:lstStyle/>
          <a:p>
            <a:r>
              <a:rPr lang="el-GR" sz="2400" dirty="0" smtClean="0"/>
              <a:t>Η </a:t>
            </a:r>
            <a:r>
              <a:rPr lang="el-GR" sz="2400" dirty="0" err="1" smtClean="0"/>
              <a:t>αδενομύωση</a:t>
            </a:r>
            <a:r>
              <a:rPr lang="el-GR" sz="2400" dirty="0" smtClean="0"/>
              <a:t> είναι μια καλοήθης διαταραχή της μήτρας στην οποία οι </a:t>
            </a:r>
            <a:r>
              <a:rPr lang="el-GR" sz="2400" dirty="0" err="1" smtClean="0"/>
              <a:t>ενδομητρικοί</a:t>
            </a:r>
            <a:r>
              <a:rPr lang="el-GR" sz="2400" dirty="0" smtClean="0"/>
              <a:t> αδένες και το στρώμα παρουσιάζονται παθολογικά στο μυομήτριο της μήτρας και θεωρείται συγκεκριμένη οντότητα στο PALM-COEIN FIGO</a:t>
            </a:r>
            <a:endParaRPr lang="el-GR" sz="2400"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n-US" dirty="0" smtClean="0"/>
              <a:t>INITIAL MANAGEMENT</a:t>
            </a:r>
            <a:endParaRPr lang="el-GR" dirty="0"/>
          </a:p>
        </p:txBody>
      </p:sp>
      <p:sp>
        <p:nvSpPr>
          <p:cNvPr id="3" name="2 - Θέση περιεχομένου"/>
          <p:cNvSpPr>
            <a:spLocks noGrp="1"/>
          </p:cNvSpPr>
          <p:nvPr>
            <p:ph idx="1"/>
          </p:nvPr>
        </p:nvSpPr>
        <p:spPr/>
        <p:txBody>
          <a:bodyPr>
            <a:noAutofit/>
          </a:bodyPr>
          <a:lstStyle/>
          <a:p>
            <a:r>
              <a:rPr lang="en-US" sz="1800" dirty="0"/>
              <a:t>Be aware that endometriosis can be a long</a:t>
            </a:r>
          </a:p>
          <a:p>
            <a:r>
              <a:rPr lang="en-US" sz="1800" dirty="0" smtClean="0"/>
              <a:t>-term </a:t>
            </a:r>
            <a:r>
              <a:rPr lang="en-US" sz="1800" dirty="0"/>
              <a:t>condition and can </a:t>
            </a:r>
            <a:r>
              <a:rPr lang="en-US" sz="1800" dirty="0" smtClean="0"/>
              <a:t>have </a:t>
            </a:r>
            <a:r>
              <a:rPr lang="en-US" sz="1800" dirty="0"/>
              <a:t>a significant physical, </a:t>
            </a:r>
            <a:r>
              <a:rPr lang="en-US" sz="1800" dirty="0" smtClean="0"/>
              <a:t>sexual</a:t>
            </a:r>
            <a:r>
              <a:rPr lang="en-US" sz="1800" dirty="0"/>
              <a:t>, </a:t>
            </a:r>
            <a:r>
              <a:rPr lang="en-US" sz="1800" dirty="0" smtClean="0"/>
              <a:t>psychological </a:t>
            </a:r>
            <a:r>
              <a:rPr lang="en-US" sz="1800" dirty="0"/>
              <a:t>and social impact. </a:t>
            </a:r>
          </a:p>
          <a:p>
            <a:r>
              <a:rPr lang="en-US" sz="1800" dirty="0"/>
              <a:t>Women may have complex needs and may require </a:t>
            </a:r>
            <a:r>
              <a:rPr lang="en-US" sz="1800" dirty="0" smtClean="0"/>
              <a:t>long term support.</a:t>
            </a:r>
            <a:endParaRPr lang="en-US" sz="1800" dirty="0"/>
          </a:p>
          <a:p>
            <a:r>
              <a:rPr lang="en-US" sz="1800" dirty="0" err="1" smtClean="0"/>
              <a:t>Offerinitial</a:t>
            </a:r>
            <a:r>
              <a:rPr lang="en-US" sz="1800" dirty="0" smtClean="0"/>
              <a:t> </a:t>
            </a:r>
            <a:r>
              <a:rPr lang="en-US" sz="1800" dirty="0"/>
              <a:t>management </a:t>
            </a:r>
            <a:r>
              <a:rPr lang="en-US" sz="1800" dirty="0" smtClean="0"/>
              <a:t>with</a:t>
            </a:r>
            <a:r>
              <a:rPr lang="en-US" sz="1800" dirty="0"/>
              <a:t>: </a:t>
            </a:r>
            <a:endParaRPr lang="en-US" sz="1800" dirty="0" smtClean="0"/>
          </a:p>
          <a:p>
            <a:r>
              <a:rPr lang="en-US" sz="1800" dirty="0" smtClean="0"/>
              <a:t>a </a:t>
            </a:r>
            <a:r>
              <a:rPr lang="en-US" sz="1800" dirty="0"/>
              <a:t>short trial (for example, 3 months) of </a:t>
            </a:r>
            <a:r>
              <a:rPr lang="en-US" sz="1800" dirty="0" err="1" smtClean="0"/>
              <a:t>paracetamol</a:t>
            </a:r>
            <a:r>
              <a:rPr lang="en-US" sz="1800" dirty="0" smtClean="0"/>
              <a:t> </a:t>
            </a:r>
            <a:r>
              <a:rPr lang="en-US" sz="1800" dirty="0"/>
              <a:t>or a </a:t>
            </a:r>
            <a:r>
              <a:rPr lang="en-US" sz="1800" dirty="0" err="1" smtClean="0"/>
              <a:t>nonsteroidal</a:t>
            </a:r>
            <a:r>
              <a:rPr lang="en-US" sz="1800" dirty="0" smtClean="0"/>
              <a:t> anti-</a:t>
            </a:r>
            <a:endParaRPr lang="en-US" sz="1800" dirty="0"/>
          </a:p>
          <a:p>
            <a:r>
              <a:rPr lang="en-US" sz="1800" dirty="0"/>
              <a:t>inflammatory drug (NSAID) alone or </a:t>
            </a:r>
            <a:r>
              <a:rPr lang="en-US" sz="1800" dirty="0" smtClean="0"/>
              <a:t>in combination</a:t>
            </a:r>
            <a:endParaRPr lang="en-US" sz="1800" dirty="0"/>
          </a:p>
          <a:p>
            <a:r>
              <a:rPr lang="en-US" sz="1800" dirty="0" smtClean="0"/>
              <a:t>•hormonal </a:t>
            </a:r>
            <a:r>
              <a:rPr lang="en-US" sz="1800" dirty="0"/>
              <a:t>treatment (combined </a:t>
            </a:r>
            <a:r>
              <a:rPr lang="en-US" sz="1800" dirty="0" smtClean="0"/>
              <a:t>contraceptive </a:t>
            </a:r>
            <a:r>
              <a:rPr lang="en-US" sz="1800" dirty="0"/>
              <a:t>pill or a </a:t>
            </a:r>
            <a:r>
              <a:rPr lang="en-US" sz="1800" dirty="0" err="1"/>
              <a:t>progestogen</a:t>
            </a:r>
            <a:r>
              <a:rPr lang="en-US" sz="1800" dirty="0" smtClean="0"/>
              <a:t>)</a:t>
            </a:r>
          </a:p>
          <a:p>
            <a:r>
              <a:rPr lang="en-US" sz="1800" dirty="0" smtClean="0"/>
              <a:t>•refer </a:t>
            </a:r>
            <a:r>
              <a:rPr lang="en-US" sz="1800" dirty="0"/>
              <a:t>to the NICE guideline on neuropathic </a:t>
            </a:r>
            <a:r>
              <a:rPr lang="en-US" sz="1800" dirty="0" smtClean="0"/>
              <a:t>pain </a:t>
            </a:r>
            <a:r>
              <a:rPr lang="en-US" sz="1800" dirty="0"/>
              <a:t>for treatment with </a:t>
            </a:r>
            <a:r>
              <a:rPr lang="en-US" sz="1800" dirty="0" err="1" smtClean="0"/>
              <a:t>neuromodulators.If</a:t>
            </a:r>
            <a:r>
              <a:rPr lang="en-US" sz="1800" dirty="0" smtClean="0"/>
              <a:t> fertility </a:t>
            </a:r>
            <a:r>
              <a:rPr lang="en-US" sz="1800" dirty="0"/>
              <a:t>is a </a:t>
            </a:r>
            <a:r>
              <a:rPr lang="en-US" sz="1800" dirty="0" smtClean="0"/>
              <a:t>priority, </a:t>
            </a:r>
          </a:p>
          <a:p>
            <a:r>
              <a:rPr lang="en-US" sz="1800" dirty="0" smtClean="0"/>
              <a:t>multidisciplinary </a:t>
            </a:r>
            <a:r>
              <a:rPr lang="en-US" sz="1800" dirty="0"/>
              <a:t>team involvement with input </a:t>
            </a:r>
            <a:r>
              <a:rPr lang="en-US" sz="1800" dirty="0" smtClean="0"/>
              <a:t>from </a:t>
            </a:r>
            <a:r>
              <a:rPr lang="en-US" sz="1800" dirty="0"/>
              <a:t>a fertility specialist. This should include </a:t>
            </a:r>
            <a:r>
              <a:rPr lang="en-US" sz="1800" dirty="0" smtClean="0"/>
              <a:t>recommended </a:t>
            </a:r>
            <a:r>
              <a:rPr lang="en-US" sz="1800" dirty="0"/>
              <a:t>diagnostic fertility tests or </a:t>
            </a:r>
            <a:r>
              <a:rPr lang="en-US" sz="1800" dirty="0" smtClean="0"/>
              <a:t>preoperative </a:t>
            </a:r>
            <a:r>
              <a:rPr lang="en-US" sz="1800" dirty="0"/>
              <a:t>tests and other recommended </a:t>
            </a:r>
            <a:r>
              <a:rPr lang="en-US" sz="1800" dirty="0" smtClean="0"/>
              <a:t>fertility </a:t>
            </a:r>
            <a:r>
              <a:rPr lang="en-US" sz="1800" dirty="0"/>
              <a:t>treatments such as assisted </a:t>
            </a:r>
          </a:p>
          <a:p>
            <a:r>
              <a:rPr lang="en-US" sz="1800" dirty="0"/>
              <a:t>reproduction.</a:t>
            </a:r>
          </a:p>
          <a:p>
            <a:endParaRPr lang="el-GR" sz="1800" dirty="0"/>
          </a:p>
        </p:txBody>
      </p:sp>
      <p:graphicFrame>
        <p:nvGraphicFramePr>
          <p:cNvPr id="1026" name="Object 2"/>
          <p:cNvGraphicFramePr>
            <a:graphicFrameLocks noChangeAspect="1"/>
          </p:cNvGraphicFramePr>
          <p:nvPr/>
        </p:nvGraphicFramePr>
        <p:xfrm>
          <a:off x="4500563" y="3248025"/>
          <a:ext cx="819150" cy="485775"/>
        </p:xfrm>
        <a:graphic>
          <a:graphicData uri="http://schemas.openxmlformats.org/presentationml/2006/ole">
            <p:oleObj spid="_x0000_s2050" name="Package" r:id="rId3" imgW="819000" imgH="485640" progId="Package">
              <p:embed/>
            </p:oleObj>
          </a:graphicData>
        </a:graphic>
      </p:graphicFrame>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n-US" dirty="0" smtClean="0"/>
              <a:t>INITIAL ASSESSMENT</a:t>
            </a:r>
            <a:endParaRPr lang="el-GR" dirty="0"/>
          </a:p>
        </p:txBody>
      </p:sp>
      <p:sp>
        <p:nvSpPr>
          <p:cNvPr id="3" name="2 - Θέση περιεχομένου"/>
          <p:cNvSpPr>
            <a:spLocks noGrp="1"/>
          </p:cNvSpPr>
          <p:nvPr>
            <p:ph idx="1"/>
          </p:nvPr>
        </p:nvSpPr>
        <p:spPr/>
        <p:txBody>
          <a:bodyPr>
            <a:noAutofit/>
          </a:bodyPr>
          <a:lstStyle/>
          <a:p>
            <a:r>
              <a:rPr lang="en-US" sz="2000" dirty="0"/>
              <a:t>Do not use pelvic </a:t>
            </a:r>
            <a:r>
              <a:rPr lang="en-US" sz="2000" dirty="0" smtClean="0"/>
              <a:t>MRI or CA 125 to </a:t>
            </a:r>
            <a:r>
              <a:rPr lang="en-US" sz="2000" dirty="0"/>
              <a:t>diagnose endometriosis.</a:t>
            </a:r>
          </a:p>
          <a:p>
            <a:r>
              <a:rPr lang="en-US" sz="2000" dirty="0"/>
              <a:t>Consider </a:t>
            </a:r>
            <a:r>
              <a:rPr lang="en-US" sz="2000" dirty="0" err="1" smtClean="0"/>
              <a:t>transvaginal</a:t>
            </a:r>
            <a:r>
              <a:rPr lang="en-US" sz="2000" dirty="0" smtClean="0"/>
              <a:t> / </a:t>
            </a:r>
            <a:r>
              <a:rPr lang="en-US" sz="2000" dirty="0" err="1" smtClean="0"/>
              <a:t>transabdominal</a:t>
            </a:r>
            <a:r>
              <a:rPr lang="en-US" sz="2000" dirty="0" smtClean="0"/>
              <a:t> ultrasound •</a:t>
            </a:r>
            <a:endParaRPr lang="en-US" sz="2000" dirty="0"/>
          </a:p>
          <a:p>
            <a:r>
              <a:rPr lang="en-US" sz="2000" dirty="0"/>
              <a:t>to investigate suspected endometriosis even if pelvic and/or abdominal examinations are </a:t>
            </a:r>
            <a:r>
              <a:rPr lang="en-US" sz="2000" dirty="0" smtClean="0"/>
              <a:t>normal</a:t>
            </a:r>
          </a:p>
          <a:p>
            <a:r>
              <a:rPr lang="en-US" sz="2000" dirty="0" smtClean="0"/>
              <a:t>• for </a:t>
            </a:r>
            <a:r>
              <a:rPr lang="en-US" sz="2000" dirty="0" err="1" smtClean="0"/>
              <a:t>endometriomas</a:t>
            </a:r>
            <a:r>
              <a:rPr lang="en-US" sz="2000" dirty="0" smtClean="0"/>
              <a:t> and </a:t>
            </a:r>
            <a:r>
              <a:rPr lang="en-US" sz="2000" dirty="0"/>
              <a:t>deep endometriosis involving the bowel, bladder or </a:t>
            </a:r>
            <a:r>
              <a:rPr lang="en-US" sz="2000" dirty="0" err="1"/>
              <a:t>ureter</a:t>
            </a:r>
            <a:r>
              <a:rPr lang="en-US" sz="2000" dirty="0"/>
              <a:t>.</a:t>
            </a:r>
          </a:p>
          <a:p>
            <a:r>
              <a:rPr lang="en-US" sz="2000" dirty="0" smtClean="0"/>
              <a:t>Do </a:t>
            </a:r>
            <a:r>
              <a:rPr lang="en-US" sz="2000" dirty="0"/>
              <a:t>not </a:t>
            </a:r>
            <a:r>
              <a:rPr lang="en-US" sz="2000" dirty="0" smtClean="0"/>
              <a:t>exclude the </a:t>
            </a:r>
            <a:r>
              <a:rPr lang="en-US" sz="2000" dirty="0"/>
              <a:t>possibility of endometriosis if </a:t>
            </a:r>
            <a:r>
              <a:rPr lang="en-US" sz="2000" dirty="0" smtClean="0"/>
              <a:t>examinations or </a:t>
            </a:r>
            <a:endParaRPr lang="en-US" sz="2000" dirty="0"/>
          </a:p>
          <a:p>
            <a:r>
              <a:rPr lang="en-US" sz="2000" dirty="0" smtClean="0"/>
              <a:t>Ultrasound or MRI are normal</a:t>
            </a:r>
            <a:endParaRPr lang="en-US" sz="2000" dirty="0"/>
          </a:p>
          <a:p>
            <a:r>
              <a:rPr lang="en-US" sz="2000" dirty="0" smtClean="0"/>
              <a:t>Consider referral for assessment </a:t>
            </a:r>
            <a:r>
              <a:rPr lang="en-US" sz="2000" dirty="0"/>
              <a:t>&amp; </a:t>
            </a:r>
            <a:r>
              <a:rPr lang="en-US" sz="2000" dirty="0" smtClean="0"/>
              <a:t>investigation If </a:t>
            </a:r>
            <a:r>
              <a:rPr lang="en-US" sz="2000" dirty="0"/>
              <a:t>clinical suspicion remains or symptoms persist.</a:t>
            </a:r>
          </a:p>
          <a:p>
            <a:r>
              <a:rPr lang="en-US" sz="2000" dirty="0"/>
              <a:t>Consider laparoscopy to diagnose </a:t>
            </a:r>
            <a:r>
              <a:rPr lang="en-US" sz="2000" dirty="0" smtClean="0"/>
              <a:t>endometriosis, </a:t>
            </a:r>
            <a:r>
              <a:rPr lang="en-US" sz="2000" dirty="0"/>
              <a:t>even if the ultrasound was normal.</a:t>
            </a:r>
          </a:p>
          <a:p>
            <a:endParaRPr lang="el-GR" sz="2000"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n-US" dirty="0" smtClean="0"/>
              <a:t>LAPAROSCOPY</a:t>
            </a:r>
            <a:endParaRPr lang="el-GR" dirty="0"/>
          </a:p>
        </p:txBody>
      </p:sp>
      <p:sp>
        <p:nvSpPr>
          <p:cNvPr id="3" name="2 - Θέση περιεχομένου"/>
          <p:cNvSpPr>
            <a:spLocks noGrp="1"/>
          </p:cNvSpPr>
          <p:nvPr>
            <p:ph idx="1"/>
          </p:nvPr>
        </p:nvSpPr>
        <p:spPr/>
        <p:txBody>
          <a:bodyPr>
            <a:normAutofit lnSpcReduction="10000"/>
          </a:bodyPr>
          <a:lstStyle/>
          <a:p>
            <a:r>
              <a:rPr lang="en-US" sz="2200" dirty="0"/>
              <a:t>Discuss surgical management options </a:t>
            </a:r>
            <a:r>
              <a:rPr lang="en-US" sz="2200" dirty="0" smtClean="0"/>
              <a:t>with </a:t>
            </a:r>
            <a:r>
              <a:rPr lang="en-US" sz="2200" dirty="0"/>
              <a:t>women with suspected/confirmed endometriosis: </a:t>
            </a:r>
          </a:p>
          <a:p>
            <a:r>
              <a:rPr lang="en-US" sz="2200" dirty="0" smtClean="0"/>
              <a:t>•what </a:t>
            </a:r>
            <a:r>
              <a:rPr lang="en-US" sz="2200" dirty="0"/>
              <a:t>laparoscopy involves, and that it may include surgical treatment (with prior patient consent)</a:t>
            </a:r>
          </a:p>
          <a:p>
            <a:r>
              <a:rPr lang="en-US" sz="2200" dirty="0" smtClean="0"/>
              <a:t>•how </a:t>
            </a:r>
            <a:r>
              <a:rPr lang="en-US" sz="2200" dirty="0"/>
              <a:t>laparoscopic surgery could affect endometriosis symptoms</a:t>
            </a:r>
          </a:p>
          <a:p>
            <a:r>
              <a:rPr lang="en-US" sz="2200" dirty="0" smtClean="0"/>
              <a:t>•the </a:t>
            </a:r>
            <a:r>
              <a:rPr lang="en-US" sz="2200" dirty="0"/>
              <a:t>possible benefits and risks of laparoscopic surgery</a:t>
            </a:r>
          </a:p>
          <a:p>
            <a:r>
              <a:rPr lang="en-US" sz="2200" dirty="0" smtClean="0"/>
              <a:t>•the </a:t>
            </a:r>
            <a:r>
              <a:rPr lang="en-US" sz="2200" dirty="0"/>
              <a:t>possible need for further surgery, including the possible need for further planned surgery for </a:t>
            </a:r>
            <a:r>
              <a:rPr lang="en-US" sz="2200" dirty="0" smtClean="0"/>
              <a:t>deep </a:t>
            </a:r>
            <a:r>
              <a:rPr lang="en-US" sz="2200" dirty="0"/>
              <a:t>endometriosis involving the bowel, bladder or </a:t>
            </a:r>
            <a:r>
              <a:rPr lang="en-US" sz="2200" dirty="0" err="1"/>
              <a:t>ureter</a:t>
            </a:r>
            <a:r>
              <a:rPr lang="en-US" sz="2200" dirty="0"/>
              <a:t>.</a:t>
            </a:r>
          </a:p>
          <a:p>
            <a:r>
              <a:rPr lang="en-US" sz="2200" dirty="0"/>
              <a:t>During diagnostic </a:t>
            </a:r>
            <a:r>
              <a:rPr lang="en-US" sz="2200" dirty="0" smtClean="0"/>
              <a:t>laparoscopy, </a:t>
            </a:r>
            <a:r>
              <a:rPr lang="en-US" sz="2200" dirty="0"/>
              <a:t>a </a:t>
            </a:r>
            <a:r>
              <a:rPr lang="en-US" sz="2200" dirty="0" err="1"/>
              <a:t>gynaecologist</a:t>
            </a:r>
            <a:r>
              <a:rPr lang="en-US" sz="2200" dirty="0"/>
              <a:t> with training and skills in laparoscopic surgery for </a:t>
            </a:r>
            <a:r>
              <a:rPr lang="en-US" sz="2200" dirty="0" smtClean="0"/>
              <a:t>endometriosis </a:t>
            </a:r>
            <a:r>
              <a:rPr lang="en-US" sz="2200" dirty="0"/>
              <a:t>should perform a systematic inspection of the pelvis</a:t>
            </a:r>
            <a:r>
              <a:rPr lang="en-US" sz="2200" dirty="0" smtClean="0"/>
              <a:t>.</a:t>
            </a:r>
          </a:p>
          <a:p>
            <a:r>
              <a:rPr lang="en-US" sz="2200" dirty="0" smtClean="0"/>
              <a:t>DIFFERENCE IF WOMAN WNTS TO CONCEIVE</a:t>
            </a:r>
            <a:endParaRPr lang="en-US" sz="2200" dirty="0"/>
          </a:p>
          <a:p>
            <a:endParaRPr lang="el-GR"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a:bodyPr>
          <a:lstStyle/>
          <a:p>
            <a:r>
              <a:rPr lang="en-US" b="1" dirty="0" smtClean="0"/>
              <a:t>Guideline on the management of women with endometriosis</a:t>
            </a:r>
          </a:p>
          <a:p>
            <a:r>
              <a:rPr lang="en-US" b="1" dirty="0" smtClean="0"/>
              <a:t>The App managing endometriosis</a:t>
            </a:r>
          </a:p>
          <a:p>
            <a:r>
              <a:rPr lang="en-US" dirty="0" smtClean="0"/>
              <a:t>ENDOMETRIOSIS GUIDELINE DEVELOPMENT GROUP</a:t>
            </a:r>
            <a:endParaRPr lang="en-US" dirty="0"/>
          </a:p>
          <a:p>
            <a:endParaRPr lang="el-GR"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Autofit/>
          </a:bodyPr>
          <a:lstStyle/>
          <a:p>
            <a:r>
              <a:rPr lang="en-US" sz="2800" b="1" dirty="0" smtClean="0"/>
              <a:t>When more is not better: 10 ‘don’ts’ in endometriosis management. An </a:t>
            </a:r>
            <a:r>
              <a:rPr lang="en-US" sz="2800" b="1" i="1" dirty="0" smtClean="0"/>
              <a:t>ETIC</a:t>
            </a:r>
            <a:r>
              <a:rPr lang="en-US" sz="2800" b="1" baseline="30000" dirty="0" smtClean="0"/>
              <a:t>*</a:t>
            </a:r>
            <a:r>
              <a:rPr lang="en-US" sz="2800" b="1" dirty="0" smtClean="0"/>
              <a:t> position statement </a:t>
            </a:r>
            <a:br>
              <a:rPr lang="en-US" sz="2800" b="1" dirty="0" smtClean="0"/>
            </a:br>
            <a:r>
              <a:rPr lang="en-US" sz="2800" dirty="0" smtClean="0"/>
              <a:t>ETIC Endometriosis Treatment Italian Club</a:t>
            </a:r>
            <a:br>
              <a:rPr lang="en-US" sz="2800" dirty="0" smtClean="0"/>
            </a:br>
            <a:endParaRPr lang="el-GR" sz="2800" dirty="0"/>
          </a:p>
        </p:txBody>
      </p:sp>
      <p:sp>
        <p:nvSpPr>
          <p:cNvPr id="3" name="2 - Θέση περιεχομένου"/>
          <p:cNvSpPr>
            <a:spLocks noGrp="1"/>
          </p:cNvSpPr>
          <p:nvPr>
            <p:ph idx="1"/>
          </p:nvPr>
        </p:nvSpPr>
        <p:spPr/>
        <p:txBody>
          <a:bodyPr>
            <a:normAutofit fontScale="70000" lnSpcReduction="20000"/>
          </a:bodyPr>
          <a:lstStyle/>
          <a:p>
            <a:r>
              <a:rPr lang="en-US" b="1" dirty="0" smtClean="0"/>
              <a:t>Do not suggest laparoscopy to detect and treat superficial peritoneal endometriosis in infertile women without pelvic pain symptoms (quality of the evidence, high; strong suggestion)</a:t>
            </a:r>
          </a:p>
          <a:p>
            <a:r>
              <a:rPr lang="en-US" b="1" dirty="0" smtClean="0"/>
              <a:t>Do not recommend controlled ovarian stimulation and IUI in infertile women with endometriosis at any stage (quality of the evidence, moderate; weak suggestion)</a:t>
            </a:r>
          </a:p>
          <a:p>
            <a:r>
              <a:rPr lang="en-US" b="1" dirty="0" smtClean="0"/>
              <a:t>Do not remove small ovarian </a:t>
            </a:r>
            <a:r>
              <a:rPr lang="en-US" b="1" dirty="0" err="1" smtClean="0"/>
              <a:t>endometriomas</a:t>
            </a:r>
            <a:r>
              <a:rPr lang="en-US" b="1" dirty="0" smtClean="0"/>
              <a:t> (diameter &lt;4 cm) with the sole objective of improving the likelihood of conception in infertile patients scheduled for IVF (quality of the evidence, high; strong suggestion)</a:t>
            </a:r>
          </a:p>
          <a:p>
            <a:r>
              <a:rPr lang="en-US" b="1" dirty="0" smtClean="0"/>
              <a:t>Do not remove uncomplicated deep </a:t>
            </a:r>
            <a:r>
              <a:rPr lang="en-US" b="1" dirty="0" err="1" smtClean="0"/>
              <a:t>endometriotic</a:t>
            </a:r>
            <a:r>
              <a:rPr lang="en-US" b="1" dirty="0" smtClean="0"/>
              <a:t> lesions in asymptomatic women, and also in symptomatic women not seeking conception when medical treatment is effective and well tolerated (quality of the evidence, moderate; weak suggestion)</a:t>
            </a:r>
          </a:p>
          <a:p>
            <a:endParaRPr lang="el-GR"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Autofit/>
          </a:bodyPr>
          <a:lstStyle/>
          <a:p>
            <a:r>
              <a:rPr lang="en-US" sz="2400" b="1" dirty="0" smtClean="0"/>
              <a:t>When more is not better: 10 ‘don’ts’ in endometriosis management. An </a:t>
            </a:r>
            <a:r>
              <a:rPr lang="en-US" sz="2400" b="1" i="1" dirty="0" smtClean="0"/>
              <a:t>ETIC</a:t>
            </a:r>
            <a:r>
              <a:rPr lang="en-US" sz="2400" b="1" baseline="30000" dirty="0" smtClean="0"/>
              <a:t>*</a:t>
            </a:r>
            <a:r>
              <a:rPr lang="en-US" sz="2400" b="1" dirty="0" smtClean="0"/>
              <a:t> position statement </a:t>
            </a:r>
            <a:br>
              <a:rPr lang="en-US" sz="2400" b="1" dirty="0" smtClean="0"/>
            </a:br>
            <a:r>
              <a:rPr lang="en-US" sz="2400" dirty="0" smtClean="0"/>
              <a:t>ETIC Endometriosis Treatment Italian Club</a:t>
            </a:r>
            <a:br>
              <a:rPr lang="en-US" sz="2400" dirty="0" smtClean="0"/>
            </a:br>
            <a:endParaRPr lang="el-GR" sz="2400" dirty="0"/>
          </a:p>
        </p:txBody>
      </p:sp>
      <p:sp>
        <p:nvSpPr>
          <p:cNvPr id="3" name="2 - Θέση περιεχομένου"/>
          <p:cNvSpPr>
            <a:spLocks noGrp="1"/>
          </p:cNvSpPr>
          <p:nvPr>
            <p:ph idx="1"/>
          </p:nvPr>
        </p:nvSpPr>
        <p:spPr>
          <a:xfrm>
            <a:off x="457200" y="1600200"/>
            <a:ext cx="8229600" cy="5573216"/>
          </a:xfrm>
        </p:spPr>
        <p:txBody>
          <a:bodyPr>
            <a:normAutofit fontScale="55000" lnSpcReduction="20000"/>
          </a:bodyPr>
          <a:lstStyle/>
          <a:p>
            <a:r>
              <a:rPr lang="en-US" sz="3600" b="1" dirty="0" smtClean="0"/>
              <a:t>Do not systematically request second-level diagnostic investigations in women with known or suspected non-</a:t>
            </a:r>
            <a:r>
              <a:rPr lang="en-US" sz="3600" b="1" dirty="0" err="1" smtClean="0"/>
              <a:t>subocclusive</a:t>
            </a:r>
            <a:r>
              <a:rPr lang="en-US" sz="3600" b="1" dirty="0" smtClean="0"/>
              <a:t> colorectal endometriosis or with symptoms responding to medical treatment (quality of the evidence, low; weak suggestion)</a:t>
            </a:r>
          </a:p>
          <a:p>
            <a:r>
              <a:rPr lang="en-US" sz="3600" b="1" dirty="0" smtClean="0"/>
              <a:t>Do not recommend repeated follow-up serum CA-125 (or other currently available biomarkers) measurements in women successfully using medical treatments for uncomplicated endometriosis in the absence of suspicious ovarian cysts (quality of the evidence, low; weak suggestion)</a:t>
            </a:r>
          </a:p>
          <a:p>
            <a:r>
              <a:rPr lang="en-US" sz="3600" b="1" dirty="0" smtClean="0"/>
              <a:t>Do not leave women undergoing surgery for ovarian </a:t>
            </a:r>
            <a:r>
              <a:rPr lang="en-US" sz="3600" b="1" dirty="0" err="1" smtClean="0"/>
              <a:t>endometriomas</a:t>
            </a:r>
            <a:r>
              <a:rPr lang="en-US" sz="3600" b="1" dirty="0" smtClean="0"/>
              <a:t> and not seeking immediate conception without post-operative long-term treatment with estrogen–</a:t>
            </a:r>
            <a:r>
              <a:rPr lang="en-US" sz="3600" b="1" dirty="0" err="1" smtClean="0"/>
              <a:t>progestins</a:t>
            </a:r>
            <a:r>
              <a:rPr lang="en-US" sz="3600" b="1" dirty="0" smtClean="0"/>
              <a:t> or </a:t>
            </a:r>
            <a:r>
              <a:rPr lang="en-US" sz="3600" b="1" dirty="0" err="1" smtClean="0"/>
              <a:t>progestins</a:t>
            </a:r>
            <a:r>
              <a:rPr lang="en-US" sz="3600" b="1" dirty="0" smtClean="0"/>
              <a:t> (quality of the evidence, high; strong suggestion)</a:t>
            </a:r>
          </a:p>
          <a:p>
            <a:r>
              <a:rPr lang="en-US" sz="3600" b="1" dirty="0" smtClean="0"/>
              <a:t>Do not perform laparoscopy in adolescent women (&lt;20 years) with moderate–severe </a:t>
            </a:r>
            <a:r>
              <a:rPr lang="en-US" sz="3600" b="1" dirty="0" err="1" smtClean="0"/>
              <a:t>dysmenorrhea</a:t>
            </a:r>
            <a:r>
              <a:rPr lang="en-US" sz="3600" b="1" dirty="0" smtClean="0"/>
              <a:t> and clinically suspected early endometriosis without prior attempting to relieve symptoms with estrogen–</a:t>
            </a:r>
            <a:r>
              <a:rPr lang="en-US" sz="3600" b="1" dirty="0" err="1" smtClean="0"/>
              <a:t>progestins</a:t>
            </a:r>
            <a:r>
              <a:rPr lang="en-US" sz="3600" b="1" dirty="0" smtClean="0"/>
              <a:t> or </a:t>
            </a:r>
            <a:r>
              <a:rPr lang="en-US" sz="3600" b="1" dirty="0" err="1" smtClean="0"/>
              <a:t>progestins</a:t>
            </a:r>
            <a:r>
              <a:rPr lang="en-US" sz="3600" b="1" dirty="0" smtClean="0"/>
              <a:t> (quality of the evidence, low; weak suggestion)</a:t>
            </a:r>
          </a:p>
          <a:p>
            <a:r>
              <a:rPr lang="en-US" sz="3600" b="1" dirty="0" smtClean="0"/>
              <a:t>Do not use robotic-assisted laparoscopic surgery</a:t>
            </a:r>
          </a:p>
          <a:p>
            <a:endParaRPr lang="en-US" b="1" dirty="0" smtClean="0"/>
          </a:p>
          <a:p>
            <a:endParaRPr lang="en-US" b="1" dirty="0" smtClean="0"/>
          </a:p>
          <a:p>
            <a:endParaRPr lang="el-G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n-US" dirty="0" smtClean="0"/>
              <a:t>HISTOLOGICAL APPEARANCE</a:t>
            </a:r>
            <a:endParaRPr lang="el-GR" dirty="0"/>
          </a:p>
        </p:txBody>
      </p:sp>
      <p:pic>
        <p:nvPicPr>
          <p:cNvPr id="4" name="3 - Θέση περιεχομένου" descr="79020tn.jpg"/>
          <p:cNvPicPr>
            <a:picLocks noGrp="1" noChangeAspect="1"/>
          </p:cNvPicPr>
          <p:nvPr>
            <p:ph idx="1"/>
          </p:nvPr>
        </p:nvPicPr>
        <p:blipFill>
          <a:blip r:embed="rId2" cstate="print"/>
          <a:stretch>
            <a:fillRect/>
          </a:stretch>
        </p:blipFill>
        <p:spPr>
          <a:xfrm>
            <a:off x="5364088" y="1916832"/>
            <a:ext cx="3456384" cy="4608512"/>
          </a:xfrm>
        </p:spPr>
      </p:pic>
      <p:pic>
        <p:nvPicPr>
          <p:cNvPr id="6" name="5 - Θέση περιεχομένου" descr="220px-Adenomyosis,_Hysterectomy_Specimen.jpg"/>
          <p:cNvPicPr>
            <a:picLocks noChangeAspect="1"/>
          </p:cNvPicPr>
          <p:nvPr/>
        </p:nvPicPr>
        <p:blipFill>
          <a:blip r:embed="rId3" cstate="print"/>
          <a:stretch>
            <a:fillRect/>
          </a:stretch>
        </p:blipFill>
        <p:spPr>
          <a:xfrm>
            <a:off x="395536" y="1844824"/>
            <a:ext cx="4595320" cy="2736304"/>
          </a:xfrm>
          <a:prstGeom prst="rect">
            <a:avLst/>
          </a:prstGeom>
        </p:spPr>
      </p:pic>
      <p:sp>
        <p:nvSpPr>
          <p:cNvPr id="7" name="6 - Ορθογώνιο"/>
          <p:cNvSpPr/>
          <p:nvPr/>
        </p:nvSpPr>
        <p:spPr>
          <a:xfrm>
            <a:off x="755577" y="5373216"/>
            <a:ext cx="4248472" cy="830997"/>
          </a:xfrm>
          <a:prstGeom prst="rect">
            <a:avLst/>
          </a:prstGeom>
        </p:spPr>
        <p:txBody>
          <a:bodyPr wrap="square">
            <a:spAutoFit/>
          </a:bodyPr>
          <a:lstStyle/>
          <a:p>
            <a:r>
              <a:rPr lang="en-US" sz="2400" dirty="0"/>
              <a:t>gold standard to make the final diagnosis </a:t>
            </a:r>
            <a:endParaRPr lang="el-GR" sz="24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n-US" dirty="0" smtClean="0"/>
              <a:t>IMAGING</a:t>
            </a:r>
            <a:endParaRPr lang="el-GR" dirty="0"/>
          </a:p>
        </p:txBody>
      </p:sp>
      <p:pic>
        <p:nvPicPr>
          <p:cNvPr id="8" name="7 - Θέση περιεχομένου" descr="Adenomyosis_MRI.jpg"/>
          <p:cNvPicPr>
            <a:picLocks noGrp="1" noChangeAspect="1"/>
          </p:cNvPicPr>
          <p:nvPr>
            <p:ph idx="1"/>
          </p:nvPr>
        </p:nvPicPr>
        <p:blipFill>
          <a:blip r:embed="rId2" cstate="print"/>
          <a:stretch>
            <a:fillRect/>
          </a:stretch>
        </p:blipFill>
        <p:spPr>
          <a:xfrm>
            <a:off x="5004048" y="1916832"/>
            <a:ext cx="3960440" cy="4392488"/>
          </a:xfrm>
        </p:spPr>
      </p:pic>
      <p:pic>
        <p:nvPicPr>
          <p:cNvPr id="9" name="4 - Θέση περιεχομένου" descr="Linear_striations_of_adenomyosis.jpg"/>
          <p:cNvPicPr>
            <a:picLocks noChangeAspect="1"/>
          </p:cNvPicPr>
          <p:nvPr/>
        </p:nvPicPr>
        <p:blipFill>
          <a:blip r:embed="rId3" cstate="print"/>
          <a:stretch>
            <a:fillRect/>
          </a:stretch>
        </p:blipFill>
        <p:spPr>
          <a:xfrm>
            <a:off x="539552" y="2420888"/>
            <a:ext cx="4346824" cy="3240360"/>
          </a:xfrm>
          <a:prstGeom prst="rect">
            <a:avLst/>
          </a:prstGeom>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n-US" dirty="0" smtClean="0"/>
              <a:t>LAPAROSCOPIC APPEARANCE</a:t>
            </a:r>
            <a:endParaRPr lang="el-GR" dirty="0"/>
          </a:p>
        </p:txBody>
      </p:sp>
      <p:pic>
        <p:nvPicPr>
          <p:cNvPr id="5" name="4 - Θέση περιεχομένου" descr="300px-Adenomyosis.jpg"/>
          <p:cNvPicPr>
            <a:picLocks noGrp="1" noChangeAspect="1"/>
          </p:cNvPicPr>
          <p:nvPr>
            <p:ph idx="1"/>
          </p:nvPr>
        </p:nvPicPr>
        <p:blipFill>
          <a:blip r:embed="rId2" cstate="print"/>
          <a:stretch>
            <a:fillRect/>
          </a:stretch>
        </p:blipFill>
        <p:spPr>
          <a:xfrm>
            <a:off x="0" y="1412776"/>
            <a:ext cx="5856651" cy="4392488"/>
          </a:xfrm>
        </p:spPr>
      </p:pic>
      <p:sp>
        <p:nvSpPr>
          <p:cNvPr id="7" name="6 - Ορθογώνιο"/>
          <p:cNvSpPr/>
          <p:nvPr/>
        </p:nvSpPr>
        <p:spPr>
          <a:xfrm>
            <a:off x="5868144" y="2564904"/>
            <a:ext cx="3275856" cy="2308324"/>
          </a:xfrm>
          <a:prstGeom prst="rect">
            <a:avLst/>
          </a:prstGeom>
        </p:spPr>
        <p:txBody>
          <a:bodyPr wrap="square">
            <a:spAutoFit/>
          </a:bodyPr>
          <a:lstStyle/>
          <a:p>
            <a:r>
              <a:rPr lang="en-US" sz="2400" dirty="0"/>
              <a:t>sex steroid hormone receptors, inflammatory molecules, extracellular matrix enzymes, growth factors, and </a:t>
            </a:r>
            <a:r>
              <a:rPr lang="en-US" sz="2400" dirty="0" err="1"/>
              <a:t>neuroangiogenic</a:t>
            </a:r>
            <a:r>
              <a:rPr lang="en-US" sz="2400" dirty="0"/>
              <a:t> factors</a:t>
            </a:r>
            <a:endParaRPr lang="el-GR" sz="24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n-US" dirty="0" smtClean="0"/>
              <a:t>SYMPTOMS</a:t>
            </a:r>
            <a:endParaRPr lang="el-GR" dirty="0"/>
          </a:p>
        </p:txBody>
      </p:sp>
      <p:sp>
        <p:nvSpPr>
          <p:cNvPr id="5" name="4 - Θέση περιεχομένου"/>
          <p:cNvSpPr>
            <a:spLocks noGrp="1"/>
          </p:cNvSpPr>
          <p:nvPr>
            <p:ph idx="1"/>
          </p:nvPr>
        </p:nvSpPr>
        <p:spPr/>
        <p:txBody>
          <a:bodyPr>
            <a:normAutofit/>
          </a:bodyPr>
          <a:lstStyle/>
          <a:p>
            <a:r>
              <a:rPr lang="en-US" sz="2200" dirty="0" smtClean="0"/>
              <a:t>Chronic </a:t>
            </a:r>
            <a:r>
              <a:rPr lang="en-US" sz="2200" dirty="0"/>
              <a:t>pelvic pain (77%)</a:t>
            </a:r>
          </a:p>
          <a:p>
            <a:r>
              <a:rPr lang="en-US" sz="2200" dirty="0">
                <a:hlinkClick r:id="rId2" tooltip="Menorrhagia"/>
              </a:rPr>
              <a:t>Heavy menstrual bleeding</a:t>
            </a:r>
            <a:r>
              <a:rPr lang="en-US" sz="2200" dirty="0"/>
              <a:t> (40-60%), </a:t>
            </a:r>
            <a:endParaRPr lang="en-US" sz="2200" dirty="0" smtClean="0"/>
          </a:p>
          <a:p>
            <a:r>
              <a:rPr lang="en-US" sz="2200" dirty="0" smtClean="0">
                <a:hlinkClick r:id="rId3" tooltip="Anemia"/>
              </a:rPr>
              <a:t>anemia</a:t>
            </a:r>
            <a:r>
              <a:rPr lang="en-US" sz="2200" dirty="0"/>
              <a:t>, with associated symptoms of fatigue, dizziness, and moodiness.</a:t>
            </a:r>
          </a:p>
          <a:p>
            <a:r>
              <a:rPr lang="en-US" sz="2200" dirty="0">
                <a:hlinkClick r:id="rId4" tooltip="Dysfunctional uterine bleeding"/>
              </a:rPr>
              <a:t>Abnormal uterine bleeding</a:t>
            </a:r>
            <a:endParaRPr lang="en-US" sz="2200" dirty="0"/>
          </a:p>
          <a:p>
            <a:r>
              <a:rPr lang="en-US" sz="2200" dirty="0">
                <a:hlinkClick r:id="rId5" tooltip="Dysmenorrhea"/>
              </a:rPr>
              <a:t>Painful cramping menstruation</a:t>
            </a:r>
            <a:r>
              <a:rPr lang="en-US" sz="2200" dirty="0"/>
              <a:t> (15-30%)</a:t>
            </a:r>
          </a:p>
          <a:p>
            <a:r>
              <a:rPr lang="en-US" sz="2200" dirty="0">
                <a:hlinkClick r:id="rId6" tooltip="Dyspareunia"/>
              </a:rPr>
              <a:t>Painful vaginal intercourse</a:t>
            </a:r>
            <a:r>
              <a:rPr lang="en-US" sz="2200" dirty="0"/>
              <a:t> (7%)</a:t>
            </a:r>
          </a:p>
          <a:p>
            <a:r>
              <a:rPr lang="en-US" sz="2200" dirty="0"/>
              <a:t>A 'bearing' down feeling</a:t>
            </a:r>
          </a:p>
          <a:p>
            <a:r>
              <a:rPr lang="en-US" sz="2200" dirty="0"/>
              <a:t>Pressure on bladder</a:t>
            </a:r>
          </a:p>
          <a:p>
            <a:r>
              <a:rPr lang="en-US" sz="2200" dirty="0"/>
              <a:t>Dragging sensation down thighs and legs</a:t>
            </a:r>
          </a:p>
          <a:p>
            <a:endParaRPr lang="el-G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n-US" dirty="0" smtClean="0"/>
              <a:t>CO MORBIDITIES</a:t>
            </a:r>
            <a:endParaRPr lang="el-GR" dirty="0"/>
          </a:p>
        </p:txBody>
      </p:sp>
      <p:sp>
        <p:nvSpPr>
          <p:cNvPr id="5" name="4 - Θέση περιεχομένου"/>
          <p:cNvSpPr>
            <a:spLocks noGrp="1"/>
          </p:cNvSpPr>
          <p:nvPr>
            <p:ph idx="1"/>
          </p:nvPr>
        </p:nvSpPr>
        <p:spPr/>
        <p:txBody>
          <a:bodyPr>
            <a:normAutofit/>
          </a:bodyPr>
          <a:lstStyle/>
          <a:p>
            <a:r>
              <a:rPr lang="it-IT" sz="2400" dirty="0">
                <a:hlinkClick r:id="rId2" tooltip="Uterine fibroid"/>
              </a:rPr>
              <a:t>Uterine fibroids</a:t>
            </a:r>
            <a:r>
              <a:rPr lang="it-IT" sz="2400" dirty="0"/>
              <a:t> (50%)</a:t>
            </a:r>
          </a:p>
          <a:p>
            <a:r>
              <a:rPr lang="it-IT" sz="2400" dirty="0">
                <a:hlinkClick r:id="rId3" tooltip="Endometriosis"/>
              </a:rPr>
              <a:t>Endometriosis</a:t>
            </a:r>
            <a:r>
              <a:rPr lang="it-IT" sz="2400" dirty="0"/>
              <a:t> (11%)</a:t>
            </a:r>
          </a:p>
          <a:p>
            <a:r>
              <a:rPr lang="it-IT" sz="2400" dirty="0">
                <a:hlinkClick r:id="rId4" tooltip="Endometrial polyp"/>
              </a:rPr>
              <a:t>Endometrial polyp</a:t>
            </a:r>
            <a:r>
              <a:rPr lang="it-IT" sz="2400" dirty="0"/>
              <a:t> (7%)</a:t>
            </a:r>
          </a:p>
          <a:p>
            <a:endParaRPr lang="el-G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n-US" dirty="0" smtClean="0"/>
              <a:t>TREATMENT - MEDICATIONS</a:t>
            </a:r>
            <a:endParaRPr lang="el-GR" dirty="0"/>
          </a:p>
        </p:txBody>
      </p:sp>
      <p:sp>
        <p:nvSpPr>
          <p:cNvPr id="5" name="4 - Θέση περιεχομένου"/>
          <p:cNvSpPr>
            <a:spLocks noGrp="1"/>
          </p:cNvSpPr>
          <p:nvPr>
            <p:ph idx="1"/>
          </p:nvPr>
        </p:nvSpPr>
        <p:spPr/>
        <p:txBody>
          <a:bodyPr>
            <a:normAutofit/>
          </a:bodyPr>
          <a:lstStyle/>
          <a:p>
            <a:r>
              <a:rPr lang="en-US" sz="2400" dirty="0" err="1">
                <a:solidFill>
                  <a:schemeClr val="tx2"/>
                </a:solidFill>
                <a:latin typeface="+mj-lt"/>
              </a:rPr>
              <a:t>Nonsterioidal</a:t>
            </a:r>
            <a:r>
              <a:rPr lang="en-US" sz="2400" dirty="0">
                <a:solidFill>
                  <a:schemeClr val="tx2"/>
                </a:solidFill>
                <a:latin typeface="+mj-lt"/>
              </a:rPr>
              <a:t> anti-inflammatory drugs </a:t>
            </a:r>
            <a:endParaRPr lang="en-US" sz="2400" dirty="0" smtClean="0">
              <a:solidFill>
                <a:schemeClr val="tx2"/>
              </a:solidFill>
              <a:latin typeface="+mj-lt"/>
            </a:endParaRPr>
          </a:p>
          <a:p>
            <a:r>
              <a:rPr lang="en-US" sz="2400" dirty="0" err="1">
                <a:solidFill>
                  <a:schemeClr val="tx2"/>
                </a:solidFill>
                <a:latin typeface="+mj-lt"/>
                <a:hlinkClick r:id="rId2"/>
              </a:rPr>
              <a:t>Levonorgestrel</a:t>
            </a:r>
            <a:r>
              <a:rPr lang="en-US" sz="2400" dirty="0">
                <a:solidFill>
                  <a:schemeClr val="tx2"/>
                </a:solidFill>
                <a:latin typeface="+mj-lt"/>
                <a:hlinkClick r:id="rId2"/>
              </a:rPr>
              <a:t>-releasing intrauterine devices</a:t>
            </a:r>
            <a:r>
              <a:rPr lang="en-US" sz="2400" dirty="0">
                <a:solidFill>
                  <a:schemeClr val="tx2"/>
                </a:solidFill>
                <a:latin typeface="+mj-lt"/>
              </a:rPr>
              <a:t>  </a:t>
            </a:r>
            <a:endParaRPr lang="en-US" sz="2400" dirty="0" smtClean="0">
              <a:solidFill>
                <a:schemeClr val="tx2"/>
              </a:solidFill>
              <a:latin typeface="+mj-lt"/>
            </a:endParaRPr>
          </a:p>
          <a:p>
            <a:r>
              <a:rPr lang="en-US" sz="2400" dirty="0">
                <a:solidFill>
                  <a:schemeClr val="tx2"/>
                </a:solidFill>
                <a:latin typeface="+mj-lt"/>
                <a:hlinkClick r:id="rId3"/>
              </a:rPr>
              <a:t>Oral contraceptives</a:t>
            </a:r>
            <a:r>
              <a:rPr lang="en-US" sz="2400" dirty="0">
                <a:solidFill>
                  <a:schemeClr val="tx2"/>
                </a:solidFill>
                <a:latin typeface="+mj-lt"/>
              </a:rPr>
              <a:t> </a:t>
            </a:r>
            <a:endParaRPr lang="en-US" sz="2400" dirty="0" smtClean="0">
              <a:solidFill>
                <a:schemeClr val="tx2"/>
              </a:solidFill>
              <a:latin typeface="+mj-lt"/>
            </a:endParaRPr>
          </a:p>
          <a:p>
            <a:r>
              <a:rPr lang="en-US" sz="2400" dirty="0">
                <a:solidFill>
                  <a:schemeClr val="tx2"/>
                </a:solidFill>
                <a:latin typeface="+mj-lt"/>
                <a:hlinkClick r:id="rId4"/>
              </a:rPr>
              <a:t>Progesterone</a:t>
            </a:r>
            <a:r>
              <a:rPr lang="en-US" sz="2400" dirty="0">
                <a:solidFill>
                  <a:schemeClr val="tx2"/>
                </a:solidFill>
                <a:latin typeface="+mj-lt"/>
              </a:rPr>
              <a:t> or </a:t>
            </a:r>
            <a:r>
              <a:rPr lang="en-US" sz="2400" dirty="0" err="1" smtClean="0">
                <a:solidFill>
                  <a:schemeClr val="tx2"/>
                </a:solidFill>
                <a:latin typeface="+mj-lt"/>
                <a:hlinkClick r:id="rId5" tooltip="Progestins"/>
              </a:rPr>
              <a:t>Progestins</a:t>
            </a:r>
            <a:endParaRPr lang="en-US" sz="2400" dirty="0" smtClean="0">
              <a:solidFill>
                <a:schemeClr val="tx2"/>
              </a:solidFill>
              <a:latin typeface="+mj-lt"/>
            </a:endParaRPr>
          </a:p>
          <a:p>
            <a:r>
              <a:rPr lang="en-US" sz="2400" dirty="0" err="1">
                <a:solidFill>
                  <a:schemeClr val="tx2"/>
                </a:solidFill>
                <a:latin typeface="+mj-lt"/>
                <a:hlinkClick r:id="rId6"/>
              </a:rPr>
              <a:t>Gonadotropin</a:t>
            </a:r>
            <a:r>
              <a:rPr lang="en-US" sz="2400" dirty="0">
                <a:solidFill>
                  <a:schemeClr val="tx2"/>
                </a:solidFill>
                <a:latin typeface="+mj-lt"/>
                <a:hlinkClick r:id="rId6"/>
              </a:rPr>
              <a:t>-releasing hormone (</a:t>
            </a:r>
            <a:r>
              <a:rPr lang="en-US" sz="2400" dirty="0" err="1">
                <a:solidFill>
                  <a:schemeClr val="tx2"/>
                </a:solidFill>
                <a:latin typeface="+mj-lt"/>
                <a:hlinkClick r:id="rId6"/>
              </a:rPr>
              <a:t>GnRH</a:t>
            </a:r>
            <a:r>
              <a:rPr lang="en-US" sz="2400" dirty="0">
                <a:solidFill>
                  <a:schemeClr val="tx2"/>
                </a:solidFill>
                <a:latin typeface="+mj-lt"/>
                <a:hlinkClick r:id="rId6"/>
              </a:rPr>
              <a:t>) </a:t>
            </a:r>
            <a:r>
              <a:rPr lang="en-US" sz="2400" dirty="0" smtClean="0">
                <a:solidFill>
                  <a:schemeClr val="tx2"/>
                </a:solidFill>
                <a:latin typeface="+mj-lt"/>
                <a:hlinkClick r:id="rId6"/>
              </a:rPr>
              <a:t> Agonists</a:t>
            </a:r>
            <a:r>
              <a:rPr lang="en-US" sz="2400" dirty="0">
                <a:solidFill>
                  <a:schemeClr val="tx2"/>
                </a:solidFill>
                <a:latin typeface="+mj-lt"/>
              </a:rPr>
              <a:t> and </a:t>
            </a:r>
            <a:r>
              <a:rPr lang="en-US" sz="2400" dirty="0" err="1">
                <a:solidFill>
                  <a:schemeClr val="tx2"/>
                </a:solidFill>
                <a:latin typeface="+mj-lt"/>
                <a:hlinkClick r:id="rId7" tooltip="Danazol"/>
              </a:rPr>
              <a:t>danazol</a:t>
            </a:r>
            <a:r>
              <a:rPr lang="en-US" sz="2400" dirty="0">
                <a:solidFill>
                  <a:schemeClr val="tx2"/>
                </a:solidFill>
                <a:latin typeface="+mj-lt"/>
              </a:rPr>
              <a:t> </a:t>
            </a:r>
            <a:endParaRPr lang="el-GR" sz="2400" dirty="0">
              <a:solidFill>
                <a:schemeClr val="tx2"/>
              </a:solidFill>
              <a:latin typeface="+mj-lt"/>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n-US" dirty="0" smtClean="0"/>
              <a:t>TREATMENT - SURGERY</a:t>
            </a:r>
            <a:endParaRPr lang="el-GR" dirty="0"/>
          </a:p>
        </p:txBody>
      </p:sp>
      <p:sp>
        <p:nvSpPr>
          <p:cNvPr id="5" name="4 - Θέση περιεχομένου"/>
          <p:cNvSpPr>
            <a:spLocks noGrp="1"/>
          </p:cNvSpPr>
          <p:nvPr>
            <p:ph idx="1"/>
          </p:nvPr>
        </p:nvSpPr>
        <p:spPr/>
        <p:txBody>
          <a:bodyPr>
            <a:normAutofit/>
          </a:bodyPr>
          <a:lstStyle/>
          <a:p>
            <a:r>
              <a:rPr lang="en-US" sz="2400" dirty="0">
                <a:solidFill>
                  <a:schemeClr val="tx2"/>
                </a:solidFill>
                <a:hlinkClick r:id="rId2" tooltip="Uterine artery embolization"/>
              </a:rPr>
              <a:t>Uterine artery </a:t>
            </a:r>
            <a:r>
              <a:rPr lang="en-US" sz="2400" dirty="0" err="1">
                <a:solidFill>
                  <a:schemeClr val="tx2"/>
                </a:solidFill>
                <a:hlinkClick r:id="rId2" tooltip="Uterine artery embolization"/>
              </a:rPr>
              <a:t>embolization</a:t>
            </a:r>
            <a:r>
              <a:rPr lang="en-US" sz="2400" dirty="0">
                <a:solidFill>
                  <a:schemeClr val="tx2"/>
                </a:solidFill>
              </a:rPr>
              <a:t> (UAE</a:t>
            </a:r>
            <a:r>
              <a:rPr lang="en-US" sz="2400" dirty="0" smtClean="0">
                <a:solidFill>
                  <a:schemeClr val="tx2"/>
                </a:solidFill>
              </a:rPr>
              <a:t>)</a:t>
            </a:r>
          </a:p>
          <a:p>
            <a:r>
              <a:rPr lang="en-US" sz="2400" dirty="0" err="1">
                <a:solidFill>
                  <a:schemeClr val="tx2"/>
                </a:solidFill>
              </a:rPr>
              <a:t>Myometrium</a:t>
            </a:r>
            <a:r>
              <a:rPr lang="en-US" sz="2400" dirty="0">
                <a:solidFill>
                  <a:schemeClr val="tx2"/>
                </a:solidFill>
              </a:rPr>
              <a:t> or </a:t>
            </a:r>
            <a:r>
              <a:rPr lang="en-US" sz="2400" dirty="0" err="1">
                <a:solidFill>
                  <a:schemeClr val="tx2"/>
                </a:solidFill>
              </a:rPr>
              <a:t>adenomyoma</a:t>
            </a:r>
            <a:r>
              <a:rPr lang="en-US" sz="2400" dirty="0">
                <a:solidFill>
                  <a:schemeClr val="tx2"/>
                </a:solidFill>
              </a:rPr>
              <a:t> resection</a:t>
            </a:r>
            <a:r>
              <a:rPr lang="en-US" sz="2400" dirty="0" smtClean="0">
                <a:solidFill>
                  <a:schemeClr val="tx2"/>
                </a:solidFill>
              </a:rPr>
              <a:t>:</a:t>
            </a:r>
          </a:p>
          <a:p>
            <a:r>
              <a:rPr lang="en-US" sz="2400" dirty="0">
                <a:solidFill>
                  <a:schemeClr val="tx2"/>
                </a:solidFill>
                <a:hlinkClick r:id="rId3"/>
              </a:rPr>
              <a:t>MRI-guided focused ultrasound </a:t>
            </a:r>
            <a:r>
              <a:rPr lang="en-US" sz="2400" dirty="0" smtClean="0">
                <a:solidFill>
                  <a:schemeClr val="tx2"/>
                </a:solidFill>
                <a:hlinkClick r:id="rId3"/>
              </a:rPr>
              <a:t>surgery</a:t>
            </a:r>
            <a:endParaRPr lang="en-US" sz="2400" baseline="30000" dirty="0">
              <a:solidFill>
                <a:schemeClr val="tx2"/>
              </a:solidFill>
            </a:endParaRPr>
          </a:p>
          <a:p>
            <a:r>
              <a:rPr lang="en-US" sz="2400" dirty="0">
                <a:solidFill>
                  <a:schemeClr val="tx2"/>
                </a:solidFill>
                <a:hlinkClick r:id="rId4" tooltip="Endometrial ablation"/>
              </a:rPr>
              <a:t>Endometrial ablation</a:t>
            </a:r>
            <a:r>
              <a:rPr lang="en-US" sz="2400" dirty="0">
                <a:solidFill>
                  <a:schemeClr val="tx2"/>
                </a:solidFill>
              </a:rPr>
              <a:t> </a:t>
            </a:r>
            <a:r>
              <a:rPr lang="en-US" sz="2400" dirty="0" smtClean="0">
                <a:solidFill>
                  <a:schemeClr val="tx2"/>
                </a:solidFill>
              </a:rPr>
              <a:t>techniques</a:t>
            </a:r>
          </a:p>
          <a:p>
            <a:r>
              <a:rPr lang="en-US" sz="2400" dirty="0" err="1">
                <a:solidFill>
                  <a:schemeClr val="tx2"/>
                </a:solidFill>
              </a:rPr>
              <a:t>Hysteroscopic</a:t>
            </a:r>
            <a:r>
              <a:rPr lang="en-US" sz="2400" dirty="0">
                <a:solidFill>
                  <a:schemeClr val="tx2"/>
                </a:solidFill>
              </a:rPr>
              <a:t> </a:t>
            </a:r>
            <a:r>
              <a:rPr lang="en-US" sz="2400" dirty="0" smtClean="0">
                <a:solidFill>
                  <a:schemeClr val="tx2"/>
                </a:solidFill>
              </a:rPr>
              <a:t>procedures</a:t>
            </a:r>
          </a:p>
          <a:p>
            <a:r>
              <a:rPr lang="en-US" sz="2400" dirty="0">
                <a:solidFill>
                  <a:schemeClr val="tx2"/>
                </a:solidFill>
                <a:hlinkClick r:id="rId5" tooltip="Hysterectomy"/>
              </a:rPr>
              <a:t>Hysterectomy</a:t>
            </a:r>
            <a:r>
              <a:rPr lang="en-US" sz="2400" dirty="0">
                <a:solidFill>
                  <a:schemeClr val="tx2"/>
                </a:solidFill>
              </a:rPr>
              <a:t>, or surgical removal of the uterus</a:t>
            </a:r>
          </a:p>
        </p:txBody>
      </p:sp>
    </p:spTree>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1493</TotalTime>
  <Words>1154</Words>
  <Application>Microsoft Office PowerPoint</Application>
  <PresentationFormat>Προβολή στην οθόνη (4:3)</PresentationFormat>
  <Paragraphs>140</Paragraphs>
  <Slides>25</Slides>
  <Notes>0</Notes>
  <HiddenSlides>0</HiddenSlides>
  <MMClips>0</MMClips>
  <ScaleCrop>false</ScaleCrop>
  <HeadingPairs>
    <vt:vector size="6" baseType="variant">
      <vt:variant>
        <vt:lpstr>Θέμα</vt:lpstr>
      </vt:variant>
      <vt:variant>
        <vt:i4>1</vt:i4>
      </vt:variant>
      <vt:variant>
        <vt:lpstr>Ενσωματωμένοι διακομιστές OLE</vt:lpstr>
      </vt:variant>
      <vt:variant>
        <vt:i4>1</vt:i4>
      </vt:variant>
      <vt:variant>
        <vt:lpstr>Τίτλοι διαφανειών</vt:lpstr>
      </vt:variant>
      <vt:variant>
        <vt:i4>25</vt:i4>
      </vt:variant>
    </vt:vector>
  </HeadingPairs>
  <TitlesOfParts>
    <vt:vector size="27" baseType="lpstr">
      <vt:lpstr>Θέμα του Office</vt:lpstr>
      <vt:lpstr>Package</vt:lpstr>
      <vt:lpstr>ΑΔΕΝΟΜΥΩΣΗ</vt:lpstr>
      <vt:lpstr>DEFINITION</vt:lpstr>
      <vt:lpstr>HISTOLOGICAL APPEARANCE</vt:lpstr>
      <vt:lpstr>IMAGING</vt:lpstr>
      <vt:lpstr>LAPAROSCOPIC APPEARANCE</vt:lpstr>
      <vt:lpstr>SYMPTOMS</vt:lpstr>
      <vt:lpstr>CO MORBIDITIES</vt:lpstr>
      <vt:lpstr>TREATMENT - MEDICATIONS</vt:lpstr>
      <vt:lpstr>TREATMENT - SURGERY</vt:lpstr>
      <vt:lpstr>ΕΝΔΟΜΗΤΡΙΩΣΗ</vt:lpstr>
      <vt:lpstr>SOME IMAGING</vt:lpstr>
      <vt:lpstr>Διαφάνεια 12</vt:lpstr>
      <vt:lpstr>EPIDEMIOLOGY</vt:lpstr>
      <vt:lpstr>HYPOTHESES</vt:lpstr>
      <vt:lpstr>RISK FACTORS</vt:lpstr>
      <vt:lpstr>DIAGNOSIS</vt:lpstr>
      <vt:lpstr>SUSPECT ENDOMETRIOSIS</vt:lpstr>
      <vt:lpstr>SYMPTOMS</vt:lpstr>
      <vt:lpstr>Stages of Endometriosis </vt:lpstr>
      <vt:lpstr>INITIAL MANAGEMENT</vt:lpstr>
      <vt:lpstr>INITIAL ASSESSMENT</vt:lpstr>
      <vt:lpstr>LAPAROSCOPY</vt:lpstr>
      <vt:lpstr>Διαφάνεια 23</vt:lpstr>
      <vt:lpstr>When more is not better: 10 ‘don’ts’ in endometriosis management. An ETIC* position statement  ETIC Endometriosis Treatment Italian Club </vt:lpstr>
      <vt:lpstr>When more is not better: 10 ‘don’ts’ in endometriosis management. An ETIC* position statement  ETIC Endometriosis Treatment Italian Club </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Διαφάνεια 1</dc:title>
  <dc:creator>Harry</dc:creator>
  <cp:lastModifiedBy>Harry</cp:lastModifiedBy>
  <cp:revision>38</cp:revision>
  <dcterms:created xsi:type="dcterms:W3CDTF">2020-02-05T08:47:13Z</dcterms:created>
  <dcterms:modified xsi:type="dcterms:W3CDTF">2020-03-16T18:00:15Z</dcterms:modified>
</cp:coreProperties>
</file>