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0" r:id="rId2"/>
    <p:sldId id="285" r:id="rId3"/>
    <p:sldId id="286" r:id="rId4"/>
    <p:sldId id="265" r:id="rId5"/>
    <p:sldId id="257" r:id="rId6"/>
    <p:sldId id="263" r:id="rId7"/>
    <p:sldId id="268" r:id="rId8"/>
    <p:sldId id="269" r:id="rId9"/>
    <p:sldId id="262" r:id="rId10"/>
    <p:sldId id="270" r:id="rId11"/>
    <p:sldId id="261" r:id="rId12"/>
    <p:sldId id="271" r:id="rId13"/>
    <p:sldId id="260" r:id="rId14"/>
    <p:sldId id="293" r:id="rId15"/>
    <p:sldId id="295" r:id="rId16"/>
    <p:sldId id="298" r:id="rId17"/>
    <p:sldId id="296" r:id="rId18"/>
    <p:sldId id="299" r:id="rId19"/>
    <p:sldId id="273" r:id="rId20"/>
    <p:sldId id="259" r:id="rId21"/>
    <p:sldId id="278" r:id="rId22"/>
    <p:sldId id="276" r:id="rId23"/>
    <p:sldId id="275" r:id="rId24"/>
    <p:sldId id="279" r:id="rId25"/>
    <p:sldId id="272" r:id="rId26"/>
    <p:sldId id="284" r:id="rId27"/>
    <p:sldId id="277" r:id="rId28"/>
    <p:sldId id="281" r:id="rId29"/>
    <p:sldId id="258" r:id="rId30"/>
    <p:sldId id="290" r:id="rId31"/>
    <p:sldId id="274" r:id="rId32"/>
    <p:sldId id="288" r:id="rId33"/>
    <p:sldId id="283" r:id="rId34"/>
    <p:sldId id="287" r:id="rId35"/>
    <p:sldId id="282" r:id="rId36"/>
    <p:sldId id="291" r:id="rId37"/>
    <p:sldId id="301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2" autoAdjust="0"/>
  </p:normalViewPr>
  <p:slideViewPr>
    <p:cSldViewPr snapToGrid="0">
      <p:cViewPr>
        <p:scale>
          <a:sx n="100" d="100"/>
          <a:sy n="100" d="100"/>
        </p:scale>
        <p:origin x="780" y="1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8D3F-E3C0-A64E-8A6C-5B1498B1DD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86752-4B3D-9849-B6E7-2B8B5FB79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AB393-F7AA-4D42-AF9D-7F1872387B80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09D96-1C9D-4284-8D02-7BA419B5D8D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8840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1A9B2-99D5-F549-A965-45945AC7700A}" type="slidenum">
              <a:rPr lang="el-GR">
                <a:latin typeface="Times New Roman" pitchFamily="4" charset="0"/>
                <a:ea typeface="Arial" pitchFamily="4" charset="0"/>
                <a:cs typeface="Arial" pitchFamily="4" charset="0"/>
              </a:rPr>
              <a:pPr/>
              <a:t>1</a:t>
            </a:fld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1A9B2-99D5-F549-A965-45945AC7700A}" type="slidenum">
              <a:rPr lang="el-GR">
                <a:latin typeface="Times New Roman" pitchFamily="4" charset="0"/>
                <a:ea typeface="Arial" pitchFamily="4" charset="0"/>
                <a:cs typeface="Arial" pitchFamily="4" charset="0"/>
              </a:rPr>
              <a:pPr/>
              <a:t>37</a:t>
            </a:fld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602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1957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7293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3817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0529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5259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080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7899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5145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42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1317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684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1459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1971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0173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5045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1861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3097B-6301-49F8-A7BE-3D715A0FF388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968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2044905-overvie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 smtClean="0">
                <a:latin typeface="Times New Roman"/>
                <a:cs typeface="Times New Roman"/>
              </a:rPr>
              <a:t>Λοιμώξεις και κύηση</a:t>
            </a:r>
            <a:br>
              <a:rPr lang="el-GR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T.O.R.C.H</a:t>
            </a:r>
            <a:endParaRPr lang="el-GR" sz="3600" dirty="0">
              <a:latin typeface="Times New Roman"/>
              <a:ea typeface="Times New Roman" pitchFamily="-96" charset="0"/>
              <a:cs typeface="Times New Roman"/>
            </a:endParaRP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24238" y="4343400"/>
            <a:ext cx="6219762" cy="18796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1600" dirty="0" smtClean="0">
              <a:latin typeface="Times New Roman" pitchFamily="-96" charset="0"/>
              <a:ea typeface="Times New Roman" pitchFamily="-96" charset="0"/>
              <a:cs typeface="Times New Roman" pitchFamily="-96" charset="0"/>
            </a:endParaRPr>
          </a:p>
          <a:p>
            <a:pPr>
              <a:lnSpc>
                <a:spcPct val="80000"/>
              </a:lnSpc>
            </a:pPr>
            <a:r>
              <a:rPr lang="el-GR" sz="2000" dirty="0" err="1" smtClean="0">
                <a:latin typeface="Times New Roman" pitchFamily="-84" charset="0"/>
                <a:cs typeface="Times New Roman" pitchFamily="-84" charset="0"/>
              </a:rPr>
              <a:t>Συριστατίδης</a:t>
            </a: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 Χαράλαμπος</a:t>
            </a: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Μαιευτήρας – Χειρουργός Γυναικολόγος</a:t>
            </a: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Αναπληρωτής Καθηγητής</a:t>
            </a: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Μονάδα Υποβοηθούμενης Αναπαραγωγής</a:t>
            </a: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Β Μαιευτική &amp; Γυναικολογική Κλινική </a:t>
            </a: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Νοσοκομείο </a:t>
            </a:r>
            <a:r>
              <a:rPr lang="el-GR" sz="2000" dirty="0" err="1" smtClean="0">
                <a:latin typeface="Times New Roman" pitchFamily="-84" charset="0"/>
                <a:cs typeface="Times New Roman" pitchFamily="-84" charset="0"/>
              </a:rPr>
              <a:t>Αρεταίειο</a:t>
            </a:r>
            <a:endParaRPr lang="el-GR" sz="2000" dirty="0" smtClean="0">
              <a:latin typeface="Times New Roman" pitchFamily="-84" charset="0"/>
              <a:cs typeface="Times New Roman" pitchFamily="-84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Ιατρική Σχολή </a:t>
            </a: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Times New Roman" pitchFamily="-84" charset="0"/>
                <a:cs typeface="Times New Roman" pitchFamily="-84" charset="0"/>
              </a:rPr>
              <a:t>Εθνικό και Καποδιστριακό Πανεπιστήμιο Αθηνών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2700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8wk-1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73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4852" y="3929374"/>
            <a:ext cx="3129969" cy="2928626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Μητέρα</a:t>
            </a:r>
          </a:p>
          <a:p>
            <a:r>
              <a:rPr lang="el-GR" dirty="0" smtClean="0"/>
              <a:t>Συνήθως </a:t>
            </a:r>
            <a:r>
              <a:rPr lang="el-GR" dirty="0" err="1" smtClean="0"/>
              <a:t>ασυμπτωματική</a:t>
            </a:r>
            <a:endParaRPr lang="el-GR" dirty="0" smtClean="0"/>
          </a:p>
          <a:p>
            <a:r>
              <a:rPr lang="el-GR" dirty="0" smtClean="0"/>
              <a:t>Αμφοτερόπλευρη λεμφαδενίτιδα στο λαιμό</a:t>
            </a:r>
          </a:p>
          <a:p>
            <a:r>
              <a:rPr lang="el-GR" dirty="0" smtClean="0"/>
              <a:t>Ιογενής </a:t>
            </a:r>
            <a:r>
              <a:rPr lang="el-GR" dirty="0"/>
              <a:t>λοίμωξη </a:t>
            </a:r>
          </a:p>
          <a:p>
            <a:pPr lvl="1"/>
            <a:r>
              <a:rPr lang="el-GR" dirty="0" smtClean="0"/>
              <a:t>Πυρετός</a:t>
            </a:r>
          </a:p>
          <a:p>
            <a:pPr lvl="1"/>
            <a:r>
              <a:rPr lang="el-GR" dirty="0" smtClean="0"/>
              <a:t>Αδυναμία, καταβολή</a:t>
            </a:r>
          </a:p>
          <a:p>
            <a:pPr lvl="1"/>
            <a:r>
              <a:rPr lang="el-GR" dirty="0" smtClean="0"/>
              <a:t>Μυαλγίες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400" y="1155701"/>
            <a:ext cx="3403599" cy="5918198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Νεογνό</a:t>
            </a:r>
            <a:endParaRPr lang="el-GR" sz="2000" b="1" dirty="0" smtClean="0"/>
          </a:p>
          <a:p>
            <a:r>
              <a:rPr lang="el-GR" sz="2000" dirty="0" smtClean="0"/>
              <a:t>70-90% </a:t>
            </a:r>
            <a:r>
              <a:rPr lang="el-GR" sz="2000" dirty="0"/>
              <a:t>α</a:t>
            </a:r>
            <a:r>
              <a:rPr lang="el-GR" sz="2000" dirty="0" smtClean="0"/>
              <a:t>συμπωματικά κατά την γέννηση</a:t>
            </a:r>
            <a:endParaRPr lang="en-US" sz="2000" dirty="0" smtClean="0"/>
          </a:p>
          <a:p>
            <a:r>
              <a:rPr lang="el-GR" sz="2000" dirty="0" err="1" smtClean="0"/>
              <a:t>Χοριοαμφιβληστροειδίτιδα</a:t>
            </a:r>
            <a:endParaRPr lang="en-US" sz="2000" dirty="0"/>
          </a:p>
          <a:p>
            <a:r>
              <a:rPr lang="el-GR" sz="2000" dirty="0" smtClean="0"/>
              <a:t>Υδροκεφαλία</a:t>
            </a:r>
          </a:p>
          <a:p>
            <a:r>
              <a:rPr lang="el-GR" sz="2000" dirty="0" smtClean="0"/>
              <a:t>Ενδοκρανιακή ασβέστωση</a:t>
            </a:r>
            <a:endParaRPr lang="en-US" sz="2000" dirty="0"/>
          </a:p>
          <a:p>
            <a:r>
              <a:rPr lang="el-GR" sz="2000" dirty="0" smtClean="0"/>
              <a:t>Πυρετός</a:t>
            </a:r>
          </a:p>
          <a:p>
            <a:r>
              <a:rPr lang="el-GR" sz="2000" dirty="0" smtClean="0"/>
              <a:t>Ηπατοσπληνομεγαλεία </a:t>
            </a:r>
          </a:p>
          <a:p>
            <a:r>
              <a:rPr lang="el-GR" sz="2000" dirty="0" err="1" smtClean="0"/>
              <a:t>Μικροεγκεφαλία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Σπασμοί </a:t>
            </a:r>
          </a:p>
          <a:p>
            <a:r>
              <a:rPr lang="el-GR" sz="2000" dirty="0" smtClean="0"/>
              <a:t>Ίκτερος</a:t>
            </a:r>
          </a:p>
          <a:p>
            <a:r>
              <a:rPr lang="el-GR" sz="2000" dirty="0" err="1" smtClean="0"/>
              <a:t>Λεμφαδενοπάθεια</a:t>
            </a:r>
            <a:r>
              <a:rPr lang="el-GR" sz="2000" dirty="0" smtClean="0"/>
              <a:t> 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44256" y="104930"/>
            <a:ext cx="5042544" cy="869430"/>
          </a:xfrm>
        </p:spPr>
        <p:txBody>
          <a:bodyPr/>
          <a:lstStyle/>
          <a:p>
            <a:r>
              <a:rPr lang="el-GR" dirty="0" smtClean="0"/>
              <a:t>Κλινικές εκδηλώσεις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0" y="4180344"/>
            <a:ext cx="303141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/>
              <a:t>Τα συμπτώματα αυτά σε συνδυασμό με τον τρόπο ζωής της </a:t>
            </a:r>
            <a:r>
              <a:rPr lang="el-GR" sz="2400" b="1" dirty="0" smtClean="0"/>
              <a:t>μητέρα; </a:t>
            </a:r>
            <a:r>
              <a:rPr lang="el-GR" sz="2400" b="1" dirty="0"/>
              <a:t>μπορεί να κινήσουν την υποψία για τοξοπλασμάτωση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4873721" cy="3970318"/>
            <a:chOff x="4405213" y="2106172"/>
            <a:chExt cx="4873721" cy="3970318"/>
          </a:xfrm>
        </p:grpSpPr>
        <p:sp>
          <p:nvSpPr>
            <p:cNvPr id="6" name="Rectangle 5"/>
            <p:cNvSpPr/>
            <p:nvPr/>
          </p:nvSpPr>
          <p:spPr>
            <a:xfrm>
              <a:off x="5126711" y="2106172"/>
              <a:ext cx="2904353" cy="397031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 err="1" smtClean="0">
                  <a:solidFill>
                    <a:schemeClr val="bg1"/>
                  </a:solidFill>
                </a:rPr>
                <a:t>Ασυμπωματικά</a:t>
              </a:r>
              <a:r>
                <a:rPr lang="el-GR" sz="2800" b="1" dirty="0" smtClean="0">
                  <a:solidFill>
                    <a:schemeClr val="bg1"/>
                  </a:solidFill>
                </a:rPr>
                <a:t> </a:t>
              </a:r>
              <a:r>
                <a:rPr lang="el-GR" sz="2800" b="1" dirty="0">
                  <a:solidFill>
                    <a:schemeClr val="bg1"/>
                  </a:solidFill>
                </a:rPr>
                <a:t>νεογνά μπορεί να εμφανίσουν εκδηλώσεις της λοίμωξης αργότερα στην ζωή του (περίπου ως την ηλικία τον 5 ετών)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41789" t="4878" r="41447" b="8451"/>
            <a:stretch/>
          </p:blipFill>
          <p:spPr>
            <a:xfrm>
              <a:off x="8544416" y="2736634"/>
              <a:ext cx="734518" cy="22785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l="41789" t="4878" r="41447" b="8451"/>
            <a:stretch/>
          </p:blipFill>
          <p:spPr>
            <a:xfrm>
              <a:off x="4405213" y="2736634"/>
              <a:ext cx="734518" cy="2278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667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Κλινικές εκδηλώσεις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4" descr="toxo chorio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89286" y="1271666"/>
            <a:ext cx="4572000" cy="371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9136" y="5758964"/>
            <a:ext cx="7592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Χοριοαμφιβληστροειδίτιδα</a:t>
            </a:r>
            <a:endParaRPr lang="en-US" dirty="0" smtClean="0"/>
          </a:p>
          <a:p>
            <a:r>
              <a:rPr lang="en-US" dirty="0" smtClean="0"/>
              <a:t>MEDSCAPE. </a:t>
            </a:r>
            <a:r>
              <a:rPr lang="en-US" dirty="0" err="1" smtClean="0"/>
              <a:t>Lihteh</a:t>
            </a:r>
            <a:r>
              <a:rPr lang="en-US" dirty="0" smtClean="0"/>
              <a:t> Wu. Ophthalmologic Manifestations of Toxoplasmosis.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http://emedicine.medscape.com/article/2044905-overview</a:t>
            </a:r>
            <a:r>
              <a:rPr lang="en-US" dirty="0" smtClean="0"/>
              <a:t>. Reviewed: 5/9/2015 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710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494675"/>
            <a:ext cx="3739896" cy="6220918"/>
          </a:xfrm>
        </p:spPr>
        <p:txBody>
          <a:bodyPr>
            <a:noAutofit/>
          </a:bodyPr>
          <a:lstStyle/>
          <a:p>
            <a:r>
              <a:rPr lang="el-GR" b="1" dirty="0" smtClean="0"/>
              <a:t>Μητέρα</a:t>
            </a:r>
          </a:p>
          <a:p>
            <a:r>
              <a:rPr lang="el-GR" b="1" dirty="0" smtClean="0"/>
              <a:t>Καλλιέργεια</a:t>
            </a:r>
          </a:p>
          <a:p>
            <a:pPr lvl="1"/>
            <a:r>
              <a:rPr lang="el-GR" sz="1800" dirty="0" smtClean="0"/>
              <a:t>Μη διαδεδομένη</a:t>
            </a:r>
          </a:p>
          <a:p>
            <a:pPr lvl="1"/>
            <a:r>
              <a:rPr lang="el-GR" sz="1800" dirty="0" smtClean="0"/>
              <a:t>Δύσκολη στην πραγματοποίηση</a:t>
            </a:r>
          </a:p>
          <a:p>
            <a:pPr lvl="1"/>
            <a:r>
              <a:rPr lang="el-GR" sz="1800" dirty="0" smtClean="0"/>
              <a:t>Αναξιόπιστη</a:t>
            </a:r>
          </a:p>
          <a:p>
            <a:r>
              <a:rPr lang="el-GR" b="1" dirty="0" smtClean="0"/>
              <a:t>Ορολογικές δοκιμασίες</a:t>
            </a:r>
          </a:p>
          <a:p>
            <a:pPr lvl="1"/>
            <a:r>
              <a:rPr lang="en-US" sz="1800" dirty="0" smtClean="0"/>
              <a:t>IgG</a:t>
            </a:r>
          </a:p>
          <a:p>
            <a:pPr lvl="2"/>
            <a:r>
              <a:rPr lang="en-US" sz="1800" dirty="0" smtClean="0"/>
              <a:t>1-2w </a:t>
            </a:r>
            <a:r>
              <a:rPr lang="el-GR" sz="1800" dirty="0" smtClean="0"/>
              <a:t>από την λοίμωξη</a:t>
            </a:r>
          </a:p>
          <a:p>
            <a:pPr lvl="2"/>
            <a:r>
              <a:rPr lang="en-US" sz="1800" dirty="0" smtClean="0"/>
              <a:t>6-8w</a:t>
            </a:r>
            <a:r>
              <a:rPr lang="el-GR" sz="1800" dirty="0" smtClean="0"/>
              <a:t> μέγιστη τιμή</a:t>
            </a:r>
          </a:p>
          <a:p>
            <a:pPr lvl="2"/>
            <a:r>
              <a:rPr lang="el-GR" sz="1800" dirty="0" smtClean="0"/>
              <a:t>Πτωτική πορεία για 2 χρόνια </a:t>
            </a:r>
          </a:p>
          <a:p>
            <a:pPr lvl="2"/>
            <a:r>
              <a:rPr lang="el-GR" sz="1800" dirty="0" smtClean="0"/>
              <a:t>Σταθερά </a:t>
            </a:r>
            <a:r>
              <a:rPr lang="el-GR" sz="1800" dirty="0" err="1" smtClean="0"/>
              <a:t>εφ</a:t>
            </a:r>
            <a:r>
              <a:rPr lang="el-GR" sz="1800" dirty="0" smtClean="0"/>
              <a:t> όρου ζωής </a:t>
            </a:r>
            <a:endParaRPr lang="en-US" sz="1800" dirty="0" smtClean="0"/>
          </a:p>
          <a:p>
            <a:pPr lvl="1"/>
            <a:r>
              <a:rPr lang="en-US" sz="1800" dirty="0" smtClean="0"/>
              <a:t>IgM</a:t>
            </a:r>
            <a:endParaRPr lang="el-GR" sz="1800" dirty="0" smtClean="0"/>
          </a:p>
          <a:p>
            <a:pPr lvl="2"/>
            <a:r>
              <a:rPr lang="en-US" sz="1800" dirty="0" smtClean="0"/>
              <a:t>1w </a:t>
            </a:r>
            <a:r>
              <a:rPr lang="el-GR" sz="1800" dirty="0" smtClean="0"/>
              <a:t>από την λοίμωξη</a:t>
            </a:r>
          </a:p>
          <a:p>
            <a:pPr lvl="2"/>
            <a:r>
              <a:rPr lang="el-GR" sz="1800" dirty="0" smtClean="0"/>
              <a:t>Έως μερικούς μήνες</a:t>
            </a:r>
            <a:endParaRPr lang="en-US" sz="1800" dirty="0" smtClean="0"/>
          </a:p>
          <a:p>
            <a:pPr lvl="1"/>
            <a:r>
              <a:rPr lang="en-US" sz="1800" dirty="0" err="1" smtClean="0"/>
              <a:t>Aviditiy</a:t>
            </a:r>
            <a:r>
              <a:rPr lang="en-US" sz="1800" dirty="0" smtClean="0"/>
              <a:t> test</a:t>
            </a:r>
            <a:endParaRPr lang="el-G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1079292"/>
            <a:ext cx="3739896" cy="4934532"/>
          </a:xfrm>
        </p:spPr>
        <p:txBody>
          <a:bodyPr>
            <a:normAutofit fontScale="92500" lnSpcReduction="10000"/>
          </a:bodyPr>
          <a:lstStyle/>
          <a:p>
            <a:r>
              <a:rPr lang="el-GR" sz="2400" b="1" dirty="0" smtClean="0"/>
              <a:t>Νεογνό </a:t>
            </a:r>
          </a:p>
          <a:p>
            <a:r>
              <a:rPr lang="el-GR" b="1" dirty="0" smtClean="0"/>
              <a:t>Λοίμωξη της μητέρας στο 3</a:t>
            </a:r>
            <a:r>
              <a:rPr lang="el-GR" b="1" baseline="30000" dirty="0" smtClean="0"/>
              <a:t>ο</a:t>
            </a:r>
            <a:r>
              <a:rPr lang="el-GR" b="1" dirty="0" smtClean="0"/>
              <a:t> τρίμηνο</a:t>
            </a:r>
          </a:p>
          <a:p>
            <a:r>
              <a:rPr lang="el-GR" b="1" dirty="0" err="1" smtClean="0"/>
              <a:t>Αμνιοπαρακέντηση</a:t>
            </a:r>
            <a:r>
              <a:rPr lang="el-GR" b="1" dirty="0" smtClean="0"/>
              <a:t> (</a:t>
            </a:r>
            <a:r>
              <a:rPr lang="en-US" b="1" dirty="0" smtClean="0"/>
              <a:t>PCR)</a:t>
            </a:r>
            <a:endParaRPr lang="el-GR" b="1" dirty="0" smtClean="0"/>
          </a:p>
          <a:p>
            <a:pPr lvl="1"/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τρίμηνο</a:t>
            </a:r>
            <a:endParaRPr lang="en-US" dirty="0" smtClean="0"/>
          </a:p>
          <a:p>
            <a:pPr lvl="1"/>
            <a:r>
              <a:rPr lang="en-US" dirty="0" smtClean="0"/>
              <a:t>4w </a:t>
            </a:r>
            <a:r>
              <a:rPr lang="el-GR" dirty="0" smtClean="0"/>
              <a:t>μετά τη μητρική λοίμωξη</a:t>
            </a:r>
          </a:p>
          <a:p>
            <a:r>
              <a:rPr lang="el-GR" b="1" dirty="0"/>
              <a:t>Λήψη εμβρυικού αίματος</a:t>
            </a:r>
          </a:p>
          <a:p>
            <a:pPr lvl="1"/>
            <a:r>
              <a:rPr lang="en-US" dirty="0"/>
              <a:t>IgM</a:t>
            </a:r>
          </a:p>
          <a:p>
            <a:pPr lvl="1"/>
            <a:r>
              <a:rPr lang="en-US" dirty="0"/>
              <a:t>IgA</a:t>
            </a:r>
            <a:endParaRPr lang="el-GR" dirty="0"/>
          </a:p>
          <a:p>
            <a:r>
              <a:rPr lang="en-US" b="1" dirty="0" smtClean="0"/>
              <a:t>U/S </a:t>
            </a:r>
            <a:r>
              <a:rPr lang="el-GR" b="1" dirty="0" smtClean="0"/>
              <a:t>του εμβρύου</a:t>
            </a:r>
          </a:p>
          <a:p>
            <a:pPr lvl="1"/>
            <a:r>
              <a:rPr lang="el-GR" dirty="0" smtClean="0"/>
              <a:t>Διάταση πλαγίων κοιλιών του εγκεφάλου</a:t>
            </a:r>
          </a:p>
          <a:p>
            <a:pPr lvl="1"/>
            <a:r>
              <a:rPr lang="el-GR" dirty="0" err="1" smtClean="0"/>
              <a:t>Ενδοκρανιακές</a:t>
            </a:r>
            <a:r>
              <a:rPr lang="el-GR" dirty="0" smtClean="0"/>
              <a:t> αποτιτανώσεις</a:t>
            </a:r>
          </a:p>
          <a:p>
            <a:pPr lvl="1"/>
            <a:r>
              <a:rPr lang="el-GR" dirty="0" smtClean="0"/>
              <a:t>Αυξημένο πάχος πλακούντα</a:t>
            </a:r>
          </a:p>
          <a:p>
            <a:endParaRPr lang="el-GR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741743" y="2443395"/>
            <a:ext cx="186538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Ευαισθησία 81%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Ειδικότητα: 96%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559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8161867" cy="5006715"/>
          </a:xfrm>
        </p:spPr>
        <p:txBody>
          <a:bodyPr/>
          <a:lstStyle/>
          <a:p>
            <a:r>
              <a:rPr lang="el-GR" sz="2000" dirty="0" smtClean="0"/>
              <a:t>Στόχος της θεραπείας: περιορισμός της συχνότητας των συμπτωμάτων στο έμβρυο-νεογνό</a:t>
            </a:r>
          </a:p>
          <a:p>
            <a:r>
              <a:rPr lang="el-GR" sz="2000" dirty="0" smtClean="0"/>
              <a:t>Η χορήγηση αντιβιοτικών ΔΕΝ επηρεάζει την μετάδοση στο έμβρυο</a:t>
            </a:r>
          </a:p>
          <a:p>
            <a:r>
              <a:rPr lang="el-GR" b="1" dirty="0" smtClean="0"/>
              <a:t>Θεραπεία</a:t>
            </a:r>
          </a:p>
          <a:p>
            <a:r>
              <a:rPr lang="el-GR" b="1" dirty="0" err="1" smtClean="0"/>
              <a:t>Σπιραμυκίνη</a:t>
            </a:r>
            <a:r>
              <a:rPr lang="el-GR" dirty="0" smtClean="0"/>
              <a:t> 1 </a:t>
            </a:r>
            <a:r>
              <a:rPr lang="en-US" dirty="0" smtClean="0"/>
              <a:t>g </a:t>
            </a:r>
            <a:r>
              <a:rPr lang="el-GR" dirty="0" err="1" smtClean="0"/>
              <a:t>ανα</a:t>
            </a:r>
            <a:r>
              <a:rPr lang="el-GR" dirty="0" smtClean="0"/>
              <a:t> 8</a:t>
            </a:r>
            <a:r>
              <a:rPr lang="en-US" dirty="0" smtClean="0"/>
              <a:t>h</a:t>
            </a:r>
            <a:r>
              <a:rPr lang="el-GR" dirty="0" smtClean="0"/>
              <a:t> έως την περάτωση της κύηση</a:t>
            </a:r>
          </a:p>
          <a:p>
            <a:pPr lvl="1"/>
            <a:r>
              <a:rPr lang="el-GR" dirty="0" smtClean="0"/>
              <a:t>Σε συνδυασμό με</a:t>
            </a:r>
          </a:p>
          <a:p>
            <a:pPr lvl="2"/>
            <a:r>
              <a:rPr lang="el-GR" sz="2000" b="1" dirty="0" err="1" smtClean="0"/>
              <a:t>Πυριμεθαμινη</a:t>
            </a:r>
            <a:r>
              <a:rPr lang="el-GR" sz="2000" b="1" dirty="0" smtClean="0"/>
              <a:t> και </a:t>
            </a:r>
            <a:r>
              <a:rPr lang="el-GR" sz="2000" b="1" dirty="0" err="1" smtClean="0"/>
              <a:t>σουλφαδιαζίνη</a:t>
            </a:r>
            <a:endParaRPr lang="el-GR" sz="2000" b="1" dirty="0" smtClean="0"/>
          </a:p>
          <a:p>
            <a:pPr lvl="1"/>
            <a:r>
              <a:rPr lang="el-GR" dirty="0" smtClean="0"/>
              <a:t>ΚΑΙ</a:t>
            </a:r>
          </a:p>
          <a:p>
            <a:pPr lvl="2"/>
            <a:r>
              <a:rPr lang="el-GR" sz="2000" dirty="0" err="1" smtClean="0"/>
              <a:t>Φολικό</a:t>
            </a:r>
            <a:r>
              <a:rPr lang="el-GR" sz="2000" dirty="0" smtClean="0"/>
              <a:t> οξύ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213422" y="3717564"/>
            <a:ext cx="247337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Περνούν τον </a:t>
            </a:r>
            <a:r>
              <a:rPr lang="el-GR" dirty="0" err="1" smtClean="0"/>
              <a:t>πλακουντιακό</a:t>
            </a:r>
            <a:r>
              <a:rPr lang="el-GR" dirty="0" smtClean="0"/>
              <a:t> φραγμό</a:t>
            </a:r>
          </a:p>
          <a:p>
            <a:pPr algn="ctr"/>
            <a:r>
              <a:rPr lang="el-GR" dirty="0" smtClean="0"/>
              <a:t>Δρουν ως ανταγωνιστές του </a:t>
            </a:r>
            <a:r>
              <a:rPr lang="el-GR" dirty="0" err="1" smtClean="0"/>
              <a:t>Φολικού</a:t>
            </a:r>
            <a:r>
              <a:rPr lang="el-GR" dirty="0" smtClean="0"/>
              <a:t> </a:t>
            </a:r>
            <a:r>
              <a:rPr lang="el-GR" dirty="0" err="1" smtClean="0"/>
              <a:t>οξέως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31174" y="4407108"/>
            <a:ext cx="329783" cy="149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54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Σύφιλη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l-GR" dirty="0" err="1"/>
              <a:t>Treponema</a:t>
            </a:r>
            <a:r>
              <a:rPr lang="en-US" altLang="el-GR" dirty="0"/>
              <a:t> </a:t>
            </a:r>
            <a:r>
              <a:rPr lang="en-US" altLang="el-GR" dirty="0" err="1"/>
              <a:t>pallidum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σπιροχαίτη</a:t>
            </a:r>
            <a:r>
              <a:rPr lang="en-US" altLang="el-GR" dirty="0" smtClean="0"/>
              <a:t>)</a:t>
            </a:r>
            <a:endParaRPr lang="en-US" altLang="el-GR" dirty="0"/>
          </a:p>
          <a:p>
            <a:pPr>
              <a:lnSpc>
                <a:spcPct val="80000"/>
              </a:lnSpc>
              <a:defRPr/>
            </a:pPr>
            <a:r>
              <a:rPr lang="el-GR" altLang="el-GR" dirty="0" smtClean="0"/>
              <a:t>Σεξουαλικώς μεταδιδόμενο νόσημα</a:t>
            </a:r>
            <a:endParaRPr lang="en-US" altLang="el-GR" dirty="0" smtClean="0"/>
          </a:p>
          <a:p>
            <a:pPr>
              <a:lnSpc>
                <a:spcPct val="80000"/>
              </a:lnSpc>
              <a:defRPr/>
            </a:pPr>
            <a:r>
              <a:rPr lang="el-GR" altLang="el-GR" dirty="0" smtClean="0"/>
              <a:t>Δια πλακουντιακή μετάδοση</a:t>
            </a:r>
            <a:endParaRPr lang="en-US" altLang="el-GR" dirty="0"/>
          </a:p>
          <a:p>
            <a:pPr>
              <a:lnSpc>
                <a:spcPct val="80000"/>
              </a:lnSpc>
              <a:defRPr/>
            </a:pPr>
            <a:r>
              <a:rPr lang="el-GR" altLang="el-GR" dirty="0" smtClean="0"/>
              <a:t>Σημαντική μείωση της συγγενούς λοίμωξης από την δεκαετία του 1990 </a:t>
            </a:r>
          </a:p>
          <a:p>
            <a:pPr lvl="1">
              <a:lnSpc>
                <a:spcPct val="80000"/>
              </a:lnSpc>
              <a:defRPr/>
            </a:pPr>
            <a:r>
              <a:rPr lang="el-GR" altLang="el-GR" sz="2400" dirty="0" smtClean="0"/>
              <a:t>Το 2002 η επίπτωση ήταν 11/ 100.000 γεννήσεις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Σήμερα παρουσιάζεται αυξημένη εμφάνιση λόγω της μετακίνησης των πληθυσμών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758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Κλινικά Συμπτώματα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6065"/>
            <a:ext cx="7704667" cy="570375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2/3 </a:t>
            </a:r>
            <a:r>
              <a:rPr lang="el-GR" sz="2000" dirty="0" smtClean="0"/>
              <a:t>των νεογνών είναι ασυμπτωματικά κατά τη γέννηση</a:t>
            </a:r>
          </a:p>
          <a:p>
            <a:r>
              <a:rPr lang="el-GR" sz="2000" dirty="0" smtClean="0"/>
              <a:t>3 κατηγορίες </a:t>
            </a:r>
            <a:r>
              <a:rPr lang="en-US" sz="2000" dirty="0" smtClean="0"/>
              <a:t>:</a:t>
            </a:r>
          </a:p>
          <a:p>
            <a:r>
              <a:rPr lang="el-GR" sz="2000" dirty="0" smtClean="0"/>
              <a:t>Επιδράσεις </a:t>
            </a:r>
            <a:r>
              <a:rPr lang="el-GR" sz="2000" dirty="0"/>
              <a:t>στο έμβρυο </a:t>
            </a:r>
            <a:endParaRPr lang="el-GR" sz="2000" dirty="0" smtClean="0"/>
          </a:p>
          <a:p>
            <a:r>
              <a:rPr lang="el-GR" sz="2000" dirty="0"/>
              <a:t>Όψιμα συμπτώματα</a:t>
            </a:r>
            <a:endParaRPr lang="el-GR" sz="2000" dirty="0" smtClean="0"/>
          </a:p>
          <a:p>
            <a:r>
              <a:rPr lang="el-GR" sz="2000" dirty="0"/>
              <a:t>Μακροχρόνια συμπτώματα</a:t>
            </a:r>
            <a:endParaRPr lang="en-US" sz="2000" dirty="0"/>
          </a:p>
          <a:p>
            <a:endParaRPr lang="el-G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39374" y="1005636"/>
            <a:ext cx="440462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dirty="0" smtClean="0"/>
              <a:t>Προωρότητα</a:t>
            </a:r>
            <a:endParaRPr lang="en-US" sz="2000" dirty="0" smtClean="0"/>
          </a:p>
          <a:p>
            <a:r>
              <a:rPr lang="el-GR" sz="2000" dirty="0" smtClean="0"/>
              <a:t>Νεογνικός θάνατος</a:t>
            </a:r>
            <a:endParaRPr lang="en-US" sz="2000" dirty="0"/>
          </a:p>
          <a:p>
            <a:r>
              <a:rPr lang="el-GR" sz="2000" dirty="0" smtClean="0"/>
              <a:t>Υδρωπικό έμβρυο</a:t>
            </a:r>
            <a:endParaRPr lang="en-US" sz="2000" dirty="0"/>
          </a:p>
          <a:p>
            <a:r>
              <a:rPr lang="el-GR" sz="2000" dirty="0" smtClean="0"/>
              <a:t>Ενδομήτριος θάνατος </a:t>
            </a:r>
            <a:r>
              <a:rPr lang="en-US" sz="2000" dirty="0" smtClean="0"/>
              <a:t>25</a:t>
            </a:r>
            <a:r>
              <a:rPr lang="en-US" sz="2000" dirty="0"/>
              <a:t>%</a:t>
            </a:r>
          </a:p>
          <a:p>
            <a:r>
              <a:rPr lang="el-GR" sz="2000" dirty="0" err="1" smtClean="0"/>
              <a:t>Περιγεννητική</a:t>
            </a:r>
            <a:r>
              <a:rPr lang="el-GR" sz="2000" dirty="0" smtClean="0"/>
              <a:t> θνησιμότητα </a:t>
            </a:r>
            <a:r>
              <a:rPr lang="en-US" sz="2000" dirty="0" smtClean="0"/>
              <a:t>25-30%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945596"/>
            <a:ext cx="4711766" cy="2313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sz="2000" u="sng" dirty="0"/>
              <a:t>Όψιμα συμπτώματα </a:t>
            </a:r>
            <a:r>
              <a:rPr lang="en-US" altLang="el-GR" sz="2000" u="sng" dirty="0"/>
              <a:t>(1</a:t>
            </a:r>
            <a:r>
              <a:rPr lang="el-GR" altLang="el-GR" sz="2000" u="sng" baseline="30000" dirty="0"/>
              <a:t>η</a:t>
            </a:r>
            <a:r>
              <a:rPr lang="en-US" altLang="el-GR" sz="2000" u="sng" dirty="0"/>
              <a:t> 5</a:t>
            </a:r>
            <a:r>
              <a:rPr lang="el-GR" altLang="el-GR" sz="2000" u="sng" baseline="30000" dirty="0"/>
              <a:t>η</a:t>
            </a:r>
            <a:r>
              <a:rPr lang="el-GR" altLang="el-GR" sz="2000" u="sng" dirty="0"/>
              <a:t> </a:t>
            </a:r>
            <a:r>
              <a:rPr lang="en-US" altLang="el-GR" sz="2000" u="sng" dirty="0"/>
              <a:t> </a:t>
            </a:r>
            <a:r>
              <a:rPr lang="el-GR" altLang="el-GR" sz="2000" u="sng" dirty="0" err="1"/>
              <a:t>εβδ</a:t>
            </a:r>
            <a:r>
              <a:rPr lang="en-US" altLang="el-GR" sz="2000" u="sng" dirty="0"/>
              <a:t>):</a:t>
            </a:r>
            <a:endParaRPr lang="el-GR" altLang="el-GR" sz="2000" u="sng" dirty="0"/>
          </a:p>
          <a:p>
            <a:pPr>
              <a:lnSpc>
                <a:spcPct val="90000"/>
              </a:lnSpc>
              <a:defRPr/>
            </a:pPr>
            <a:r>
              <a:rPr lang="el-GR" altLang="el-GR" sz="2000" dirty="0"/>
              <a:t>Δερματικές βλάβες</a:t>
            </a:r>
            <a:r>
              <a:rPr lang="en-US" altLang="el-GR" sz="2000" dirty="0"/>
              <a:t> </a:t>
            </a:r>
            <a:endParaRPr lang="el-GR" altLang="el-GR" sz="2000" dirty="0"/>
          </a:p>
          <a:p>
            <a:pPr>
              <a:lnSpc>
                <a:spcPct val="90000"/>
              </a:lnSpc>
              <a:defRPr/>
            </a:pPr>
            <a:r>
              <a:rPr lang="el-GR" altLang="el-GR" sz="2000" dirty="0" smtClean="0"/>
              <a:t>Ηπατοσπληνομεγαλία</a:t>
            </a:r>
            <a:endParaRPr lang="el-GR" altLang="el-GR" sz="2000" dirty="0"/>
          </a:p>
          <a:p>
            <a:pPr>
              <a:lnSpc>
                <a:spcPct val="90000"/>
              </a:lnSpc>
              <a:defRPr/>
            </a:pPr>
            <a:r>
              <a:rPr lang="el-GR" altLang="el-GR" sz="2000" dirty="0"/>
              <a:t>Ίκτερος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000" dirty="0"/>
              <a:t>Αναιμία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000" i="1" dirty="0"/>
              <a:t>Καταρροή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000" i="1" dirty="0"/>
              <a:t>Περιοστίτιδα</a:t>
            </a:r>
          </a:p>
          <a:p>
            <a:pPr>
              <a:lnSpc>
                <a:spcPct val="90000"/>
              </a:lnSpc>
              <a:defRPr/>
            </a:pPr>
            <a:r>
              <a:rPr lang="en-US" altLang="el-GR" sz="2000" i="1" dirty="0" err="1"/>
              <a:t>Funisitis</a:t>
            </a:r>
            <a:r>
              <a:rPr lang="en-US" altLang="el-GR" sz="2000" i="1" dirty="0"/>
              <a:t> (</a:t>
            </a:r>
            <a:r>
              <a:rPr lang="el-GR" altLang="el-GR" sz="2000" i="1" dirty="0"/>
              <a:t>αγγειίτιδα ομφάλιου λώρου)</a:t>
            </a:r>
            <a:endParaRPr lang="el-GR" sz="2000" dirty="0"/>
          </a:p>
        </p:txBody>
      </p:sp>
      <p:sp>
        <p:nvSpPr>
          <p:cNvPr id="6" name="Rectangle 5"/>
          <p:cNvSpPr/>
          <p:nvPr/>
        </p:nvSpPr>
        <p:spPr>
          <a:xfrm>
            <a:off x="4572000" y="4303455"/>
            <a:ext cx="4572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l-GR" sz="2000" u="sng" dirty="0"/>
              <a:t>Μακροχρόνια </a:t>
            </a:r>
            <a:r>
              <a:rPr lang="el-GR" sz="2000" u="sng" dirty="0" smtClean="0"/>
              <a:t>συμπτώματα</a:t>
            </a:r>
            <a:endParaRPr lang="el-GR" sz="2000" dirty="0" smtClean="0"/>
          </a:p>
          <a:p>
            <a:r>
              <a:rPr lang="en-US" sz="2000" dirty="0" smtClean="0"/>
              <a:t>Frontal bossing</a:t>
            </a:r>
            <a:r>
              <a:rPr lang="el-GR" sz="2000" dirty="0" smtClean="0"/>
              <a:t> (ανάγλυφο μέτωπο)</a:t>
            </a:r>
            <a:endParaRPr lang="en-US" sz="2000" dirty="0" smtClean="0"/>
          </a:p>
          <a:p>
            <a:r>
              <a:rPr lang="el-GR" sz="2000" dirty="0" smtClean="0"/>
              <a:t>Βραχεία άνω γνάθος</a:t>
            </a:r>
          </a:p>
          <a:p>
            <a:r>
              <a:rPr lang="el-GR" sz="2000" dirty="0" smtClean="0"/>
              <a:t>Υψηλή καμπύλη υπερώας</a:t>
            </a:r>
            <a:endParaRPr lang="en-US" sz="2000" dirty="0" smtClean="0"/>
          </a:p>
          <a:p>
            <a:r>
              <a:rPr lang="el-GR" sz="2000" dirty="0" smtClean="0"/>
              <a:t>Δόντια Hutchinson</a:t>
            </a:r>
          </a:p>
          <a:p>
            <a:r>
              <a:rPr lang="el-GR" sz="2000" dirty="0" smtClean="0"/>
              <a:t>Κώφωση</a:t>
            </a:r>
            <a:endParaRPr lang="el-GR" sz="2000" dirty="0"/>
          </a:p>
          <a:p>
            <a:r>
              <a:rPr lang="en-US" sz="2000" dirty="0"/>
              <a:t>Saddle nose </a:t>
            </a:r>
            <a:endParaRPr lang="en-US" sz="2000" dirty="0" smtClean="0"/>
          </a:p>
          <a:p>
            <a:r>
              <a:rPr lang="el-GR" sz="2000" dirty="0" smtClean="0"/>
              <a:t>Περιστοματικές σχισμές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732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endParaRPr lang="el-GR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738" y="4497049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l-GR" altLang="el-GR" sz="2000" dirty="0" smtClean="0"/>
              <a:t>Περιστίτιδα των μακρών οστών στη νεογνική σύφιλη</a:t>
            </a:r>
            <a:endParaRPr lang="en-US" altLang="el-GR" sz="2000" dirty="0" smtClean="0"/>
          </a:p>
        </p:txBody>
      </p:sp>
      <p:pic>
        <p:nvPicPr>
          <p:cNvPr id="5" name="Picture 4" descr="periostits syphi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81500" y="4572000"/>
            <a:ext cx="4495800" cy="1546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l-GR" sz="2000" dirty="0" smtClean="0"/>
              <a:t>Hutchinson teeth – </a:t>
            </a:r>
            <a:r>
              <a:rPr lang="el-GR" altLang="el-GR" sz="2000" dirty="0" smtClean="0"/>
              <a:t>συγγενής σύφιλη</a:t>
            </a:r>
            <a:endParaRPr lang="en-US" altLang="el-GR" sz="2000" dirty="0" smtClean="0"/>
          </a:p>
          <a:p>
            <a:pPr algn="ctr">
              <a:buFontTx/>
              <a:buNone/>
              <a:defRPr/>
            </a:pPr>
            <a:endParaRPr lang="en-US" altLang="el-GR" sz="2000" dirty="0" smtClean="0"/>
          </a:p>
        </p:txBody>
      </p:sp>
      <p:pic>
        <p:nvPicPr>
          <p:cNvPr id="7" name="Picture 6" descr="hutchinsontee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69833" y="1399081"/>
            <a:ext cx="4495800" cy="339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09564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21600"/>
                </a:solidFill>
                <a:latin typeface="Georgia" panose="02040502050405020303" pitchFamily="18" charset="0"/>
              </a:rPr>
              <a:t>Pictures Of Chronic Bacterial Infection </a:t>
            </a:r>
            <a:r>
              <a:rPr lang="en-US" dirty="0" err="1" smtClean="0">
                <a:solidFill>
                  <a:srgbClr val="D21600"/>
                </a:solidFill>
                <a:latin typeface="Georgia" panose="02040502050405020303" pitchFamily="18" charset="0"/>
              </a:rPr>
              <a:t>Granuloma</a:t>
            </a:r>
            <a:r>
              <a:rPr lang="en-US" dirty="0" smtClean="0">
                <a:solidFill>
                  <a:srgbClr val="D21600"/>
                </a:solidFill>
                <a:latin typeface="Georgia" panose="02040502050405020303" pitchFamily="18" charset="0"/>
              </a:rPr>
              <a:t>. </a:t>
            </a:r>
            <a:r>
              <a:rPr lang="en-US" dirty="0" err="1" smtClean="0">
                <a:solidFill>
                  <a:srgbClr val="D21600"/>
                </a:solidFill>
                <a:latin typeface="Georgia" panose="02040502050405020303" pitchFamily="18" charset="0"/>
              </a:rPr>
              <a:t>http://www.i-need-more.com/pictures-of-chronic-bacterial-infection-granuloma/</a:t>
            </a:r>
            <a:endParaRPr lang="en-US" dirty="0">
              <a:solidFill>
                <a:srgbClr val="63553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198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b="1" dirty="0" smtClean="0"/>
              <a:t>Διαθέσιμες δοκιμασίες</a:t>
            </a:r>
            <a:endParaRPr lang="en-US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RPR/VDRL</a:t>
            </a:r>
            <a:r>
              <a:rPr lang="en-US" dirty="0"/>
              <a:t>:</a:t>
            </a:r>
            <a:r>
              <a:rPr lang="en-US" dirty="0" smtClean="0"/>
              <a:t> test</a:t>
            </a:r>
            <a:r>
              <a:rPr lang="el-GR" dirty="0" smtClean="0"/>
              <a:t> για το ωχρό τρεπόνημα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dirty="0" smtClean="0"/>
              <a:t>Ευαίσθητα αλλά όχι ειδικά. Ποσοτικά, για την παρακολούθηση της δραστηριότητας της νόσου και την ανταπόκριση στη θεραπεία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MHA</a:t>
            </a:r>
            <a:r>
              <a:rPr lang="en-US" dirty="0">
                <a:solidFill>
                  <a:srgbClr val="FF0000"/>
                </a:solidFill>
              </a:rPr>
              <a:t>-TP/FTA-ABS: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εξειδικευμένο </a:t>
            </a:r>
            <a:r>
              <a:rPr lang="en-US" dirty="0" smtClean="0"/>
              <a:t>test</a:t>
            </a:r>
            <a:r>
              <a:rPr lang="el-GR" dirty="0" smtClean="0"/>
              <a:t> για το ωχρό τρεπόνημα. Χρησιμοποιείται για επιβεβαίωση. Ποιοτικό, όταν θετικοποιείται δεν αρνητικοποιείται.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/>
              <a:t>RPR</a:t>
            </a:r>
            <a:r>
              <a:rPr lang="en-US" dirty="0"/>
              <a:t>/VDRL </a:t>
            </a:r>
            <a:r>
              <a:rPr lang="en-US" dirty="0" smtClean="0"/>
              <a:t>screening</a:t>
            </a:r>
            <a:r>
              <a:rPr lang="el-GR" dirty="0" smtClean="0"/>
              <a:t> σε ΟΛΕΣ τις κυήσεις στην αρχή του 1</a:t>
            </a:r>
            <a:r>
              <a:rPr lang="el-GR" baseline="30000" dirty="0" smtClean="0"/>
              <a:t>ου</a:t>
            </a:r>
            <a:r>
              <a:rPr lang="el-GR" dirty="0" smtClean="0"/>
              <a:t> τριμήνου και σε κάποιες περιπτώσεις την ώρα του τοκετού.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dirty="0" smtClean="0"/>
              <a:t>Η ΘΕΡΑΠΕΙΑ ΕΙΝΑΙ ΕΥΚΟΛΗ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562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2"/>
            <a:ext cx="7704667" cy="247145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Penicillin </a:t>
            </a:r>
            <a:r>
              <a:rPr lang="en-US" sz="2000" dirty="0" smtClean="0"/>
              <a:t>G</a:t>
            </a:r>
            <a:r>
              <a:rPr lang="el-GR" sz="2000" dirty="0" smtClean="0"/>
              <a:t> είναι</a:t>
            </a:r>
            <a:r>
              <a:rPr lang="en-US" sz="2000" dirty="0" smtClean="0"/>
              <a:t> </a:t>
            </a:r>
            <a:r>
              <a:rPr lang="el-GR" sz="2000" dirty="0" smtClean="0"/>
              <a:t>το φάρμακο εκλογής </a:t>
            </a:r>
            <a:r>
              <a:rPr lang="en-US" sz="2000" dirty="0" smtClean="0"/>
              <a:t>(98</a:t>
            </a:r>
            <a:r>
              <a:rPr lang="en-US" sz="2000" dirty="0"/>
              <a:t>%</a:t>
            </a:r>
            <a:r>
              <a:rPr lang="en-US" sz="2000" dirty="0" smtClean="0"/>
              <a:t> </a:t>
            </a:r>
            <a:r>
              <a:rPr lang="el-GR" sz="2000" dirty="0" smtClean="0"/>
              <a:t>επιτυχία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l-GR" sz="2000" dirty="0" smtClean="0"/>
              <a:t>Θεραπεία στο νεογνό σε:</a:t>
            </a:r>
          </a:p>
          <a:p>
            <a:r>
              <a:rPr lang="el-GR" sz="2000" dirty="0" smtClean="0"/>
              <a:t>Μητέρες που ΔΕΝ έλαβαν θεραπεία</a:t>
            </a:r>
          </a:p>
          <a:p>
            <a:r>
              <a:rPr lang="el-GR" sz="2000" dirty="0" smtClean="0"/>
              <a:t>Δεν ανταποκριθεί η μητέρα</a:t>
            </a:r>
            <a:r>
              <a:rPr lang="en-US" sz="2000" dirty="0" smtClean="0"/>
              <a:t> </a:t>
            </a:r>
            <a:r>
              <a:rPr lang="el-GR" sz="2000" dirty="0" smtClean="0"/>
              <a:t>στη θεραπεία</a:t>
            </a:r>
          </a:p>
          <a:p>
            <a:r>
              <a:rPr lang="el-GR" sz="2000" dirty="0" smtClean="0"/>
              <a:t>Συμπτωματικό νεογνό (κριτήρια </a:t>
            </a:r>
            <a:r>
              <a:rPr lang="en-US" sz="2000" dirty="0" smtClean="0"/>
              <a:t>CDC) </a:t>
            </a:r>
            <a:endParaRPr lang="en-US" sz="2000" dirty="0"/>
          </a:p>
          <a:p>
            <a:r>
              <a:rPr lang="el-GR" sz="2000" dirty="0" smtClean="0"/>
              <a:t>Θεραπεία μητέρας</a:t>
            </a:r>
            <a:r>
              <a:rPr lang="en-US" sz="2000" dirty="0" smtClean="0"/>
              <a:t> </a:t>
            </a:r>
            <a:r>
              <a:rPr lang="en-US" sz="2000" dirty="0"/>
              <a:t>&lt;4wks </a:t>
            </a:r>
            <a:r>
              <a:rPr lang="el-GR" sz="2000" dirty="0" smtClean="0"/>
              <a:t>πριν τον τοκετό</a:t>
            </a:r>
            <a:endParaRPr lang="en-US" sz="2000" dirty="0"/>
          </a:p>
          <a:p>
            <a:endParaRPr lang="el-G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45485" y="3072348"/>
            <a:ext cx="5398515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l-GR" sz="2000" b="1" dirty="0" smtClean="0"/>
              <a:t>CDC criteria</a:t>
            </a:r>
          </a:p>
          <a:p>
            <a:endParaRPr lang="en-US" sz="2000" dirty="0" smtClean="0"/>
          </a:p>
          <a:p>
            <a:r>
              <a:rPr lang="en-US" sz="2000" b="1" dirty="0" smtClean="0"/>
              <a:t>Confirmed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T</a:t>
            </a:r>
            <a:r>
              <a:rPr lang="en-US" sz="2000" dirty="0"/>
              <a:t>. pallidum identified in skin lesions, placenta, umbilical cord, or at autopsy</a:t>
            </a:r>
          </a:p>
          <a:p>
            <a:r>
              <a:rPr lang="en-US" sz="2000" b="1" dirty="0"/>
              <a:t>Presumptive </a:t>
            </a:r>
            <a:r>
              <a:rPr lang="en-US" sz="2000" b="1" dirty="0" smtClean="0"/>
              <a:t>diagnosis:</a:t>
            </a:r>
            <a:endParaRPr lang="en-US" sz="2000" b="1" dirty="0"/>
          </a:p>
          <a:p>
            <a:r>
              <a:rPr lang="en-US" sz="2000" dirty="0"/>
              <a:t>Physical exam findings</a:t>
            </a:r>
          </a:p>
          <a:p>
            <a:r>
              <a:rPr lang="en-US" sz="2000" dirty="0"/>
              <a:t>CSF findings (positive VDRL)</a:t>
            </a:r>
          </a:p>
          <a:p>
            <a:r>
              <a:rPr lang="en-US" sz="2000" dirty="0" err="1"/>
              <a:t>Osteitis</a:t>
            </a:r>
            <a:r>
              <a:rPr lang="en-US" sz="2000" dirty="0"/>
              <a:t> on long bone x-rays</a:t>
            </a:r>
          </a:p>
          <a:p>
            <a:r>
              <a:rPr lang="en-US" sz="2000" dirty="0" err="1"/>
              <a:t>Funisitis</a:t>
            </a:r>
            <a:r>
              <a:rPr lang="en-US" sz="2000" dirty="0"/>
              <a:t> (“barber shop pole” umbilical cord)</a:t>
            </a:r>
          </a:p>
          <a:p>
            <a:r>
              <a:rPr lang="en-US" sz="2000" dirty="0"/>
              <a:t>RPR/VDRL &gt;4 times maternal test</a:t>
            </a:r>
          </a:p>
          <a:p>
            <a:r>
              <a:rPr lang="en-US" sz="2000" dirty="0"/>
              <a:t>Positive IgM antibody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844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Rubella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Ερυθρά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006" y="479546"/>
            <a:ext cx="4157832" cy="3200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400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Περιστατικό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Γυναίκα ασθενής προσέρχεται στα ΤΕΠ λόγω συμπτωμάτων λοίμωξης ανωτέρου αναπνευστικού.</a:t>
            </a:r>
          </a:p>
          <a:p>
            <a:pPr marL="0" indent="0" algn="ctr">
              <a:buNone/>
            </a:pPr>
            <a:r>
              <a:rPr lang="el-GR" b="1" dirty="0" smtClean="0"/>
              <a:t>Από τον κλινικό και εργαστηριακό έλεγχο προκύπτει ότι είναι 9 εβδομάδων έγκυος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Χρειάζεται περαιτέρω έλεγχο;</a:t>
            </a:r>
          </a:p>
          <a:p>
            <a:pPr marL="0" indent="0">
              <a:buNone/>
            </a:pPr>
            <a:r>
              <a:rPr lang="el-GR" dirty="0" smtClean="0"/>
              <a:t>Υπάρχει κίνδυνος για την κύηση;</a:t>
            </a:r>
          </a:p>
          <a:p>
            <a:pPr marL="0" indent="0">
              <a:buNone/>
            </a:pPr>
            <a:r>
              <a:rPr lang="el-GR" dirty="0"/>
              <a:t>Υπάρχει κίνδυνος για </a:t>
            </a:r>
            <a:r>
              <a:rPr lang="el-GR" dirty="0" smtClean="0"/>
              <a:t>το έμβρυο;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264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/>
              <a:t>Ερυθρά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r>
              <a:rPr lang="en-US" dirty="0" smtClean="0"/>
              <a:t>RNA </a:t>
            </a:r>
            <a:r>
              <a:rPr lang="el-GR" dirty="0" smtClean="0"/>
              <a:t>ιός</a:t>
            </a:r>
            <a:endParaRPr lang="en-US" dirty="0" smtClean="0"/>
          </a:p>
          <a:p>
            <a:r>
              <a:rPr lang="el-GR" dirty="0" smtClean="0"/>
              <a:t>Διαθέσιμό εμβόλιο από το 1969</a:t>
            </a:r>
          </a:p>
          <a:p>
            <a:r>
              <a:rPr lang="el-GR" dirty="0" smtClean="0"/>
              <a:t>Μείωση στον επιπολασμό κατά 99,6% (</a:t>
            </a:r>
            <a:r>
              <a:rPr lang="en-US" dirty="0" smtClean="0"/>
              <a:t>CDC </a:t>
            </a:r>
            <a:r>
              <a:rPr lang="el-GR" dirty="0" smtClean="0"/>
              <a:t>1996)</a:t>
            </a:r>
          </a:p>
          <a:p>
            <a:r>
              <a:rPr lang="el-GR" dirty="0" smtClean="0"/>
              <a:t>Περίοδος επώασης 2-3 εβδομάδες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762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Κλινικά συμπτώματα</a:t>
            </a:r>
          </a:p>
          <a:p>
            <a:pPr lvl="1"/>
            <a:r>
              <a:rPr lang="el-GR" dirty="0" smtClean="0"/>
              <a:t>30% </a:t>
            </a:r>
            <a:r>
              <a:rPr lang="el-GR" dirty="0" err="1" smtClean="0"/>
              <a:t>ασυμτωματική</a:t>
            </a:r>
            <a:endParaRPr lang="en-US" dirty="0" smtClean="0"/>
          </a:p>
          <a:p>
            <a:pPr lvl="1"/>
            <a:r>
              <a:rPr lang="el-GR" dirty="0" smtClean="0"/>
              <a:t>Εξανθήματα που ξεκινούν από το πρόσωπο και επεκτείνονται σε όλο το σώμα</a:t>
            </a:r>
          </a:p>
          <a:p>
            <a:r>
              <a:rPr lang="el-GR" b="1" dirty="0"/>
              <a:t>Ορολογικές δοκιμασίες</a:t>
            </a:r>
          </a:p>
          <a:p>
            <a:pPr lvl="1"/>
            <a:r>
              <a:rPr lang="el-GR" dirty="0" err="1"/>
              <a:t>IgG</a:t>
            </a:r>
            <a:endParaRPr lang="el-GR" dirty="0"/>
          </a:p>
          <a:p>
            <a:pPr lvl="2"/>
            <a:r>
              <a:rPr lang="el-GR" dirty="0" smtClean="0"/>
              <a:t>Θετικά εφ’ </a:t>
            </a:r>
            <a:r>
              <a:rPr lang="el-GR" dirty="0"/>
              <a:t>όρου ζωής </a:t>
            </a:r>
          </a:p>
          <a:p>
            <a:pPr lvl="1"/>
            <a:r>
              <a:rPr lang="el-GR" dirty="0" err="1"/>
              <a:t>IgM</a:t>
            </a:r>
            <a:endParaRPr lang="el-GR" dirty="0"/>
          </a:p>
          <a:p>
            <a:pPr lvl="2"/>
            <a:r>
              <a:rPr lang="el-GR" dirty="0" smtClean="0"/>
              <a:t>Θετικά για 4 εβδ</a:t>
            </a:r>
          </a:p>
          <a:p>
            <a:r>
              <a:rPr lang="el-GR" b="1" dirty="0"/>
              <a:t>Στο έμβρυο</a:t>
            </a:r>
          </a:p>
          <a:p>
            <a:pPr lvl="1"/>
            <a:r>
              <a:rPr lang="el-GR" dirty="0"/>
              <a:t>Λήψη </a:t>
            </a:r>
            <a:r>
              <a:rPr lang="el-GR" dirty="0" smtClean="0"/>
              <a:t>τροφοβλάστης  </a:t>
            </a:r>
            <a:endParaRPr lang="el-GR" dirty="0"/>
          </a:p>
          <a:p>
            <a:r>
              <a:rPr lang="el-GR" b="1" dirty="0" smtClean="0"/>
              <a:t>Στο νεογνό</a:t>
            </a:r>
            <a:endParaRPr lang="en-US" b="1" dirty="0" smtClean="0"/>
          </a:p>
          <a:p>
            <a:pPr lvl="1"/>
            <a:r>
              <a:rPr lang="en-US" dirty="0" smtClean="0"/>
              <a:t>IgM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60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Λοίμωξη του εμβρύου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628" y="1027241"/>
            <a:ext cx="3395272" cy="5006715"/>
          </a:xfrm>
        </p:spPr>
        <p:txBody>
          <a:bodyPr/>
          <a:lstStyle/>
          <a:p>
            <a:r>
              <a:rPr lang="el-GR" dirty="0" smtClean="0"/>
              <a:t>80% των λοιμώξεων  στο 1</a:t>
            </a:r>
            <a:r>
              <a:rPr lang="el-GR" baseline="30000" dirty="0" smtClean="0"/>
              <a:t>ο</a:t>
            </a:r>
            <a:r>
              <a:rPr lang="el-GR" dirty="0" smtClean="0"/>
              <a:t> τρίμηνο</a:t>
            </a:r>
          </a:p>
          <a:p>
            <a:r>
              <a:rPr lang="el-GR" dirty="0" smtClean="0"/>
              <a:t>Μικροκεφαλία</a:t>
            </a:r>
          </a:p>
          <a:p>
            <a:r>
              <a:rPr lang="el-GR" dirty="0" smtClean="0"/>
              <a:t>Καρδιοπάθεια</a:t>
            </a:r>
          </a:p>
          <a:p>
            <a:r>
              <a:rPr lang="el-GR" dirty="0" smtClean="0"/>
              <a:t>Πετέχειες</a:t>
            </a:r>
          </a:p>
          <a:p>
            <a:r>
              <a:rPr lang="el-GR" dirty="0" smtClean="0"/>
              <a:t>Ανωμαλίες ματιών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736352" y="6211669"/>
            <a:ext cx="2407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/>
              <a:t>Damjanov</a:t>
            </a:r>
            <a:r>
              <a:rPr lang="en-US" dirty="0"/>
              <a:t>, 2000.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24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ub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5852" y="292098"/>
            <a:ext cx="7162800" cy="474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33675" y="55464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el-GR" dirty="0"/>
              <a:t>“Blueberry muffin” </a:t>
            </a:r>
            <a:r>
              <a:rPr lang="en-US" altLang="el-GR" dirty="0" smtClean="0"/>
              <a:t>spots</a:t>
            </a:r>
            <a:endParaRPr lang="en-US" altLang="el-GR" dirty="0"/>
          </a:p>
        </p:txBody>
      </p:sp>
      <p:sp>
        <p:nvSpPr>
          <p:cNvPr id="6" name="Rectangle 5"/>
          <p:cNvSpPr/>
          <p:nvPr/>
        </p:nvSpPr>
        <p:spPr>
          <a:xfrm rot="3990735">
            <a:off x="4373533" y="2517643"/>
            <a:ext cx="1882655" cy="47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Center for Disease Control (CDC) -- ID#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713. www.cdc.gov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739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Πρόληψη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b="1" dirty="0" smtClean="0"/>
              <a:t>Εμβολιασμός</a:t>
            </a:r>
          </a:p>
          <a:p>
            <a:pPr lvl="1"/>
            <a:r>
              <a:rPr lang="el-GR" sz="2400" b="1" dirty="0" smtClean="0"/>
              <a:t>Σε παιδική ηλικία</a:t>
            </a:r>
          </a:p>
          <a:p>
            <a:pPr lvl="1"/>
            <a:r>
              <a:rPr lang="el-GR" sz="2400" b="1" dirty="0" smtClean="0"/>
              <a:t>Στην ενήλικη ζωή</a:t>
            </a:r>
          </a:p>
          <a:p>
            <a:pPr lvl="2"/>
            <a:r>
              <a:rPr lang="el-GR" sz="2400" b="1" dirty="0" smtClean="0"/>
              <a:t>Αποφυγή εγκυμοσύνης για 3 μήνες μετά τον εμβολιασμό</a:t>
            </a:r>
          </a:p>
          <a:p>
            <a:r>
              <a:rPr lang="el-GR" b="1" dirty="0" smtClean="0"/>
              <a:t>Αποφυγή επαφής της εγκύου με άτομα που νοσούν ή/και με παιδιά σχολικής ηλικίας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95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Κυτταρομεγαλοιός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5355" r="41070"/>
          <a:stretch/>
        </p:blipFill>
        <p:spPr>
          <a:xfrm>
            <a:off x="2941125" y="365692"/>
            <a:ext cx="3849419" cy="3829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324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22" y="426502"/>
            <a:ext cx="8909886" cy="6318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967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"Manifestations of Cytomegalovirus Infection", book edited by Patricia Price, </a:t>
            </a:r>
            <a:r>
              <a:rPr lang="en-US" sz="1400" dirty="0" err="1"/>
              <a:t>Nandini</a:t>
            </a:r>
            <a:r>
              <a:rPr lang="en-US" sz="1400" dirty="0"/>
              <a:t> </a:t>
            </a:r>
            <a:r>
              <a:rPr lang="en-US" sz="1400" dirty="0" err="1"/>
              <a:t>Makwana</a:t>
            </a:r>
            <a:r>
              <a:rPr lang="en-US" sz="1400" dirty="0"/>
              <a:t> and Samantha Brunt, ISBN 978-953-51-1116-0, Published: May 29, 2013 under CC BY 3.0 license. © The Author(s).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034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err="1" smtClean="0"/>
              <a:t>Κυτταρομεγαλοιός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dirty="0" smtClean="0"/>
              <a:t>Η πιο συχνή </a:t>
            </a:r>
            <a:r>
              <a:rPr lang="el-GR" dirty="0"/>
              <a:t>ιογενής </a:t>
            </a:r>
            <a:r>
              <a:rPr lang="el-GR" dirty="0" smtClean="0"/>
              <a:t>συγγενής λοίμωξη στις ανεπτυγμένες χώρες</a:t>
            </a:r>
          </a:p>
          <a:p>
            <a:pPr lvl="1"/>
            <a:r>
              <a:rPr lang="el-GR" dirty="0" smtClean="0"/>
              <a:t>Περίπου 40.000 νεογνά/χρόνο στις ΗΠΑ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Μετάδοση στο έμβρυο μπορεί να συμβεί τόσο κατά τη πρωτολοίμωξη, όσο και με </a:t>
            </a:r>
            <a:r>
              <a:rPr lang="el-GR" dirty="0"/>
              <a:t>επανενεργοποίηση  </a:t>
            </a:r>
            <a:r>
              <a:rPr lang="el-GR" dirty="0" smtClean="0"/>
              <a:t>του ιού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 smtClean="0"/>
              <a:t>40</a:t>
            </a:r>
            <a:r>
              <a:rPr lang="en-US" altLang="el-GR" sz="2000" dirty="0"/>
              <a:t>% </a:t>
            </a:r>
            <a:r>
              <a:rPr lang="el-GR" altLang="el-GR" dirty="0" smtClean="0"/>
              <a:t>κίνδυνος κατά την πρωτολοίμωξη 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Οι περισσότερες λοιμώξεις στην κύηση εμφανίζονται κατά το 3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τρίμηνο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εμβρυικές επιπλοκές σχετίζονται  με λοίμωξη του 1</a:t>
            </a:r>
            <a:r>
              <a:rPr lang="el-GR" altLang="el-GR" baseline="30000" dirty="0" smtClean="0"/>
              <a:t>ου</a:t>
            </a:r>
            <a:r>
              <a:rPr lang="el-GR" altLang="el-GR" dirty="0" smtClean="0"/>
              <a:t> τριμήνου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78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456421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Κλινικά συμπτώματα μητέρας</a:t>
            </a:r>
          </a:p>
          <a:p>
            <a:pPr lvl="1"/>
            <a:r>
              <a:rPr lang="el-GR" dirty="0" smtClean="0"/>
              <a:t>&gt;90% </a:t>
            </a:r>
            <a:r>
              <a:rPr lang="el-GR" dirty="0" err="1" smtClean="0"/>
              <a:t>ασυμπτωματική</a:t>
            </a:r>
            <a:endParaRPr lang="el-GR" dirty="0" smtClean="0"/>
          </a:p>
          <a:p>
            <a:pPr lvl="1"/>
            <a:r>
              <a:rPr lang="el-GR" dirty="0" smtClean="0"/>
              <a:t>Λήψη φαρυγγικού επιχρίσματος</a:t>
            </a:r>
          </a:p>
          <a:p>
            <a:r>
              <a:rPr lang="el-GR" sz="2000" b="1" dirty="0"/>
              <a:t>Ορολογικές δοκιμασίες</a:t>
            </a:r>
          </a:p>
          <a:p>
            <a:pPr lvl="1"/>
            <a:r>
              <a:rPr lang="en-US" dirty="0"/>
              <a:t>IgG</a:t>
            </a:r>
          </a:p>
          <a:p>
            <a:pPr lvl="1"/>
            <a:r>
              <a:rPr lang="en-US" dirty="0" err="1" smtClean="0"/>
              <a:t>IgM</a:t>
            </a:r>
            <a:endParaRPr lang="el-GR" dirty="0" smtClean="0"/>
          </a:p>
          <a:p>
            <a:pPr lvl="1"/>
            <a:r>
              <a:rPr lang="en-US" dirty="0" smtClean="0"/>
              <a:t>Avidity test</a:t>
            </a:r>
            <a:endParaRPr lang="el-GR" dirty="0" smtClean="0"/>
          </a:p>
          <a:p>
            <a:r>
              <a:rPr lang="el-GR" sz="2000" b="1" dirty="0" smtClean="0"/>
              <a:t>Νεογνό</a:t>
            </a:r>
          </a:p>
          <a:p>
            <a:pPr lvl="1"/>
            <a:r>
              <a:rPr lang="el-GR" dirty="0" smtClean="0"/>
              <a:t>Απομόνωση του ιού στα ούρα και στα σίελα τις 3 πρώτες εβδομάδες (</a:t>
            </a:r>
            <a:r>
              <a:rPr lang="en-US" dirty="0" smtClean="0"/>
              <a:t>PCR)</a:t>
            </a:r>
            <a:endParaRPr lang="el-GR" dirty="0" smtClean="0"/>
          </a:p>
          <a:p>
            <a:pPr lvl="1"/>
            <a:r>
              <a:rPr lang="el-GR" dirty="0" smtClean="0"/>
              <a:t>Συμπτώματα ιογενούς λοίμωξης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711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/>
              <a:t>Λοίμωξη του εμβρύου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548" y="1154241"/>
            <a:ext cx="8184629" cy="54864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altLang="el-GR" b="1" dirty="0" smtClean="0"/>
              <a:t>Ασυμπτωματικά κατά την γέννηση (</a:t>
            </a:r>
            <a:r>
              <a:rPr lang="en-US" altLang="el-GR" b="1" dirty="0" smtClean="0"/>
              <a:t>9</a:t>
            </a:r>
            <a:r>
              <a:rPr lang="el-GR" altLang="el-GR" b="1" dirty="0" smtClean="0"/>
              <a:t>0</a:t>
            </a:r>
            <a:r>
              <a:rPr lang="en-US" altLang="el-GR" b="1" dirty="0" smtClean="0"/>
              <a:t>%</a:t>
            </a:r>
            <a:r>
              <a:rPr lang="el-GR" altLang="el-GR" b="1" dirty="0" smtClean="0"/>
              <a:t>)</a:t>
            </a:r>
            <a:r>
              <a:rPr lang="en-US" altLang="el-GR" b="1" dirty="0" smtClean="0"/>
              <a:t> </a:t>
            </a:r>
            <a:endParaRPr lang="el-GR" altLang="el-GR" b="1" dirty="0" smtClean="0"/>
          </a:p>
          <a:p>
            <a:pPr lvl="1">
              <a:lnSpc>
                <a:spcPct val="90000"/>
              </a:lnSpc>
              <a:defRPr/>
            </a:pPr>
            <a:r>
              <a:rPr lang="el-GR" altLang="el-GR" dirty="0" smtClean="0"/>
              <a:t>15% θα </a:t>
            </a:r>
            <a:r>
              <a:rPr lang="el-GR" altLang="el-GR" dirty="0"/>
              <a:t>εμφανίσουν επιπλοκές </a:t>
            </a:r>
            <a:r>
              <a:rPr lang="el-GR" altLang="el-GR" dirty="0" smtClean="0"/>
              <a:t>αργότερα στη ζωή τους</a:t>
            </a:r>
          </a:p>
          <a:p>
            <a:pPr lvl="2">
              <a:lnSpc>
                <a:spcPct val="90000"/>
              </a:lnSpc>
              <a:defRPr/>
            </a:pPr>
            <a:r>
              <a:rPr lang="el-GR" altLang="el-GR" sz="2000" dirty="0" smtClean="0"/>
              <a:t>Κυρίως απώλεια ακοής </a:t>
            </a:r>
            <a:endParaRPr lang="en-US" altLang="el-GR" sz="2000" dirty="0" smtClean="0"/>
          </a:p>
          <a:p>
            <a:pPr>
              <a:lnSpc>
                <a:spcPct val="90000"/>
              </a:lnSpc>
              <a:defRPr/>
            </a:pPr>
            <a:r>
              <a:rPr lang="el-GR" altLang="el-GR" b="1" dirty="0" smtClean="0"/>
              <a:t>Νεογνά που εμφανίζουν συμπτώματα κατά τη γέννηση</a:t>
            </a:r>
          </a:p>
          <a:p>
            <a:pPr lvl="1">
              <a:lnSpc>
                <a:spcPct val="90000"/>
              </a:lnSpc>
              <a:defRPr/>
            </a:pPr>
            <a:r>
              <a:rPr lang="el-GR" altLang="el-GR" dirty="0" err="1" smtClean="0"/>
              <a:t>Ηπατοσπληνομεγαλία</a:t>
            </a:r>
            <a:r>
              <a:rPr lang="el-GR" altLang="el-GR" dirty="0" smtClean="0"/>
              <a:t>, ίκτερος, </a:t>
            </a:r>
            <a:r>
              <a:rPr lang="el-GR" altLang="el-GR" dirty="0" err="1" smtClean="0"/>
              <a:t>χοριοαμφιβληστροειδίτιδα</a:t>
            </a:r>
            <a:r>
              <a:rPr lang="el-GR" altLang="el-GR" dirty="0"/>
              <a:t>, </a:t>
            </a:r>
            <a:r>
              <a:rPr lang="el-GR" altLang="el-GR" dirty="0" err="1"/>
              <a:t>περικοιλιακές</a:t>
            </a:r>
            <a:r>
              <a:rPr lang="el-GR" altLang="el-GR" dirty="0"/>
              <a:t> </a:t>
            </a:r>
            <a:r>
              <a:rPr lang="el-GR" altLang="el-GR" dirty="0" smtClean="0"/>
              <a:t>αποτιτανώσεις, νευρολογικές διαταραχές</a:t>
            </a:r>
            <a:endParaRPr lang="en-US" altLang="el-GR" dirty="0"/>
          </a:p>
          <a:p>
            <a:pPr lvl="1">
              <a:lnSpc>
                <a:spcPct val="90000"/>
              </a:lnSpc>
              <a:defRPr/>
            </a:pPr>
            <a:r>
              <a:rPr lang="en-US" altLang="el-GR" dirty="0" smtClean="0"/>
              <a:t>&gt;80% </a:t>
            </a:r>
            <a:r>
              <a:rPr lang="el-GR" altLang="el-GR" dirty="0" smtClean="0"/>
              <a:t>θα </a:t>
            </a:r>
            <a:r>
              <a:rPr lang="el-GR" altLang="el-GR" dirty="0"/>
              <a:t>εμφανίσουν επιπλοκές </a:t>
            </a:r>
            <a:endParaRPr lang="en-US" altLang="el-GR" dirty="0" smtClean="0"/>
          </a:p>
          <a:p>
            <a:pPr lvl="2">
              <a:lnSpc>
                <a:spcPct val="90000"/>
              </a:lnSpc>
              <a:defRPr/>
            </a:pPr>
            <a:r>
              <a:rPr lang="el-GR" altLang="el-GR" sz="2000" dirty="0"/>
              <a:t>Κυρίως απώλεια </a:t>
            </a:r>
            <a:r>
              <a:rPr lang="el-GR" altLang="el-GR" sz="2000" dirty="0" smtClean="0"/>
              <a:t>ακοής / όρασης και καθυστέρηση ανάπτυξης </a:t>
            </a:r>
            <a:endParaRPr lang="en-US" altLang="el-GR" sz="2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98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Λοιμώξεις και κύηση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Υπάρχουν λοιμώξεις που μπορεί να προκαλέσουν ανωμαλίες στο έμβρυο ή/και αυτόματη αποβολή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184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Θεραπεία -πρόληψη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dirty="0" smtClean="0"/>
              <a:t>Περιορισμός των επαφών της εγκύου με παιδιά νηπιακής ηλικίας (4-6 ετών)</a:t>
            </a:r>
          </a:p>
          <a:p>
            <a:r>
              <a:rPr lang="el-GR" b="1" dirty="0" smtClean="0"/>
              <a:t>Θεραπεία</a:t>
            </a:r>
          </a:p>
          <a:p>
            <a:pPr lvl="1"/>
            <a:r>
              <a:rPr lang="el-GR" sz="2400" dirty="0" smtClean="0"/>
              <a:t>Συμπωματική αντιμετώπιση στης εγκύου</a:t>
            </a:r>
          </a:p>
          <a:p>
            <a:pPr lvl="1"/>
            <a:r>
              <a:rPr lang="en-US" sz="2400" dirty="0"/>
              <a:t>Ganciclovir </a:t>
            </a:r>
            <a:r>
              <a:rPr lang="el-GR" sz="2400" dirty="0" smtClean="0"/>
              <a:t>για 6 εβδομάδες σε συμπωματικά νεογνά </a:t>
            </a:r>
          </a:p>
          <a:p>
            <a:pPr lvl="1"/>
            <a:r>
              <a:rPr lang="el-GR" sz="2400" dirty="0" smtClean="0"/>
              <a:t>Ασυμπτωματικά νεογνά ΔΕΝ χρήζουν θεραπείας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68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Herpes </a:t>
            </a:r>
            <a:r>
              <a:rPr lang="en-US" altLang="el-GR" dirty="0"/>
              <a:t>simplex (HSV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Ερπητοϊός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Λοίμωξη της μητέρας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53137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Σεξουαλικός μεταδιδόμενο νόσημα</a:t>
            </a:r>
          </a:p>
          <a:p>
            <a:pPr lvl="1"/>
            <a:r>
              <a:rPr lang="en-US" dirty="0" smtClean="0"/>
              <a:t>HSV-1 </a:t>
            </a:r>
            <a:r>
              <a:rPr lang="el-GR" dirty="0" smtClean="0"/>
              <a:t>και </a:t>
            </a:r>
            <a:r>
              <a:rPr lang="en-US" dirty="0" smtClean="0"/>
              <a:t>HSV-2</a:t>
            </a:r>
            <a:endParaRPr lang="el-GR" dirty="0" smtClean="0"/>
          </a:p>
          <a:p>
            <a:r>
              <a:rPr lang="el-GR" dirty="0" smtClean="0"/>
              <a:t>Έντονη συμπτωματολογία (άλγος, φυσαλίδες, καύσος)</a:t>
            </a:r>
          </a:p>
          <a:p>
            <a:r>
              <a:rPr lang="el-GR" dirty="0" smtClean="0"/>
              <a:t>Συμπτώματα ιογενούς λοίμωξης (μυαλγίες, κεφαλαλγίες)</a:t>
            </a:r>
          </a:p>
          <a:p>
            <a:r>
              <a:rPr lang="el-GR" dirty="0" smtClean="0"/>
              <a:t>5-10% των γυναικών με ιστορικό θα υποτροπιάσουν κατά την κύηση</a:t>
            </a:r>
          </a:p>
          <a:p>
            <a:pPr algn="just"/>
            <a:r>
              <a:rPr lang="el-GR" dirty="0" smtClean="0"/>
              <a:t>Όσο πιο αργά στην κύηση συμβεί η λοίμωξη τόσο πιο μεγάλη πιθανότητα μετάδοσης στο έμβρυο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Σε εγκύους με ενεργή νόσο    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Κ.Τ. ΠΡΙΝ γίνει αυτόματη ρήξη θυλακίου </a:t>
            </a:r>
          </a:p>
          <a:p>
            <a:pPr algn="just"/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81862" y="5471410"/>
            <a:ext cx="0" cy="4646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028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Λοίμωξη του νεογνού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dirty="0" smtClean="0"/>
              <a:t>Επίπτωση: 1/3500 γέννες (ΗΠΑ, </a:t>
            </a:r>
            <a:r>
              <a:rPr lang="en-US" dirty="0" smtClean="0"/>
              <a:t>CDC 2015)</a:t>
            </a:r>
            <a:endParaRPr lang="el-GR" dirty="0" smtClean="0"/>
          </a:p>
          <a:p>
            <a:pPr lvl="1"/>
            <a:r>
              <a:rPr lang="el-GR" sz="2400" dirty="0" smtClean="0"/>
              <a:t>85% : Λοίμωξη </a:t>
            </a:r>
            <a:r>
              <a:rPr lang="el-GR" sz="2400" dirty="0"/>
              <a:t>του εμβρύου κατά τη </a:t>
            </a:r>
            <a:r>
              <a:rPr lang="el-GR" sz="2400" dirty="0" smtClean="0"/>
              <a:t>γέννηση</a:t>
            </a:r>
          </a:p>
          <a:p>
            <a:pPr lvl="1"/>
            <a:r>
              <a:rPr lang="el-GR" sz="2400" dirty="0" smtClean="0"/>
              <a:t>10-15%: Ενδομήτρια λοίμωξη</a:t>
            </a:r>
          </a:p>
          <a:p>
            <a:endParaRPr lang="el-GR" dirty="0" smtClean="0"/>
          </a:p>
          <a:p>
            <a:r>
              <a:rPr lang="el-GR" dirty="0" smtClean="0"/>
              <a:t>Πλειονότητα είναι </a:t>
            </a:r>
            <a:r>
              <a:rPr lang="el-GR" dirty="0" err="1" smtClean="0"/>
              <a:t>ασυμπτωματικά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Συμπτώματα έως την 4η εβδομάδα</a:t>
            </a:r>
          </a:p>
          <a:p>
            <a:pPr lvl="1"/>
            <a:r>
              <a:rPr lang="el-GR" sz="2400" dirty="0" smtClean="0"/>
              <a:t>Δερματικές αλλοιώσεις, λοίμωξη οφθαλμών και στόματος</a:t>
            </a:r>
            <a:endParaRPr lang="en-US" sz="2400" dirty="0"/>
          </a:p>
          <a:p>
            <a:pPr lvl="1"/>
            <a:r>
              <a:rPr lang="el-GR" sz="2400" dirty="0" smtClean="0"/>
              <a:t>Παθήσεις κεντρικού νευρικού συστήματος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261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895600"/>
            <a:ext cx="77724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l-GR" smtClean="0"/>
              <a:t>Presentations of congenital HSV</a:t>
            </a:r>
          </a:p>
        </p:txBody>
      </p:sp>
      <p:pic>
        <p:nvPicPr>
          <p:cNvPr id="5" name="Picture 4" descr="HSVCon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77651" cy="302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SVCon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2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SVCon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7893"/>
            <a:ext cx="6477000" cy="36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SVCon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207893"/>
            <a:ext cx="4267200" cy="36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805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b="1" dirty="0" smtClean="0"/>
              <a:t>Κλινική </a:t>
            </a:r>
          </a:p>
          <a:p>
            <a:pPr lvl="1"/>
            <a:r>
              <a:rPr lang="el-GR" sz="2400" dirty="0" smtClean="0"/>
              <a:t>Συμπτώματα μητέρας και νεογνού</a:t>
            </a:r>
          </a:p>
          <a:p>
            <a:r>
              <a:rPr lang="el-GR" b="1" dirty="0" smtClean="0"/>
              <a:t>Εργαστηριακός έλεγχος</a:t>
            </a:r>
          </a:p>
          <a:p>
            <a:pPr lvl="1"/>
            <a:r>
              <a:rPr lang="el-GR" sz="2400" dirty="0" smtClean="0"/>
              <a:t>Καλλιέργεια υγρού από τις φυσσαλίδες</a:t>
            </a:r>
          </a:p>
          <a:p>
            <a:pPr lvl="2"/>
            <a:r>
              <a:rPr lang="el-GR" sz="2400" dirty="0" smtClean="0"/>
              <a:t>80% ευαισθησία</a:t>
            </a:r>
          </a:p>
          <a:p>
            <a:pPr lvl="1"/>
            <a:r>
              <a:rPr lang="el-GR" sz="2400" dirty="0" smtClean="0"/>
              <a:t>Ορολογικές εξετάσεις</a:t>
            </a:r>
          </a:p>
          <a:p>
            <a:pPr lvl="2"/>
            <a:r>
              <a:rPr lang="en-US" sz="2400" dirty="0" smtClean="0"/>
              <a:t>IgM: 2-3 </a:t>
            </a:r>
            <a:r>
              <a:rPr lang="el-GR" sz="2400" dirty="0" smtClean="0"/>
              <a:t>εβδομάδες μετά την λοίμωξη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35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b="1" dirty="0" smtClean="0"/>
              <a:t>Μητέρα </a:t>
            </a:r>
          </a:p>
          <a:p>
            <a:pPr lvl="1">
              <a:defRPr/>
            </a:pPr>
            <a:r>
              <a:rPr lang="el-GR" altLang="el-GR" sz="2400" dirty="0" err="1" smtClean="0"/>
              <a:t>Ασυμπτωματικές</a:t>
            </a:r>
            <a:r>
              <a:rPr lang="el-GR" altLang="el-GR" sz="2400" dirty="0" smtClean="0"/>
              <a:t> με ιστορικό ΔΕΝ χρήζουν θεραπεία</a:t>
            </a:r>
          </a:p>
          <a:p>
            <a:pPr lvl="1">
              <a:defRPr/>
            </a:pPr>
            <a:r>
              <a:rPr lang="el-GR" altLang="el-GR" sz="2400" dirty="0"/>
              <a:t>Α</a:t>
            </a:r>
            <a:r>
              <a:rPr lang="en-US" altLang="el-GR" sz="2400" dirty="0" err="1" smtClean="0"/>
              <a:t>cyclovir</a:t>
            </a:r>
            <a:endParaRPr lang="el-GR" altLang="el-GR" sz="2400" dirty="0" smtClean="0"/>
          </a:p>
          <a:p>
            <a:pPr>
              <a:defRPr/>
            </a:pPr>
            <a:r>
              <a:rPr lang="el-GR" altLang="el-GR" b="1" dirty="0" smtClean="0"/>
              <a:t>Νεογνό </a:t>
            </a:r>
          </a:p>
          <a:p>
            <a:pPr lvl="1">
              <a:defRPr/>
            </a:pPr>
            <a:r>
              <a:rPr lang="el-GR" altLang="el-GR" sz="2400" dirty="0" smtClean="0"/>
              <a:t>Α</a:t>
            </a:r>
            <a:r>
              <a:rPr lang="en-US" altLang="el-GR" sz="2400" dirty="0" err="1" smtClean="0"/>
              <a:t>cyclovir</a:t>
            </a:r>
            <a:r>
              <a:rPr lang="en-US" altLang="el-GR" sz="2400" dirty="0" smtClean="0"/>
              <a:t> 60mg/kg/</a:t>
            </a:r>
            <a:r>
              <a:rPr lang="el-GR" altLang="el-GR" sz="2400" dirty="0" smtClean="0"/>
              <a:t>μέρα</a:t>
            </a:r>
            <a:endParaRPr lang="en-US" altLang="el-GR" sz="2400" dirty="0"/>
          </a:p>
          <a:p>
            <a:pPr lvl="1">
              <a:defRPr/>
            </a:pPr>
            <a:r>
              <a:rPr lang="el-GR" altLang="el-GR" sz="2400" dirty="0" smtClean="0"/>
              <a:t>Λοίμωξη οφθαλμών: τοπική θεραπεία</a:t>
            </a:r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6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 smtClean="0">
                <a:latin typeface="Times New Roman"/>
                <a:cs typeface="Times New Roman"/>
              </a:rPr>
              <a:t>Λοιμώξεις και κύηση</a:t>
            </a:r>
            <a:br>
              <a:rPr lang="el-GR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T.O.R.C.H</a:t>
            </a:r>
            <a:endParaRPr lang="el-GR" sz="3600" dirty="0">
              <a:latin typeface="Times New Roman"/>
              <a:ea typeface="Times New Roman" pitchFamily="-96" charset="0"/>
              <a:cs typeface="Times New Roman"/>
            </a:endParaRP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24238" y="4402666"/>
            <a:ext cx="5762563" cy="195050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1600" dirty="0" smtClean="0">
              <a:latin typeface="Times New Roman" pitchFamily="-96" charset="0"/>
              <a:ea typeface="Times New Roman" pitchFamily="-96" charset="0"/>
              <a:cs typeface="Times New Roman" pitchFamily="-96" charset="0"/>
            </a:endParaRPr>
          </a:p>
          <a:p>
            <a:pPr>
              <a:lnSpc>
                <a:spcPct val="80000"/>
              </a:lnSpc>
            </a:pPr>
            <a:r>
              <a:rPr lang="el-GR" sz="1600" dirty="0" err="1" smtClean="0">
                <a:latin typeface="Times New Roman" pitchFamily="-84" charset="0"/>
                <a:cs typeface="Times New Roman" pitchFamily="-84" charset="0"/>
              </a:rPr>
              <a:t>Συριστατίδης</a:t>
            </a: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 Χαράλαμπος</a:t>
            </a: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Μαιευτήρας – Χειρουργός Γυναικολόγος</a:t>
            </a: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Αναπληρωτής Καθηγητής</a:t>
            </a: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Μονάδα Υποβοηθούμενης Αναπαραγωγής</a:t>
            </a: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Β Μαιευτική &amp; Γυναικολογική Κλινική </a:t>
            </a: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Νοσοκομείο </a:t>
            </a:r>
            <a:r>
              <a:rPr lang="el-GR" sz="1600" dirty="0" err="1" smtClean="0">
                <a:latin typeface="Times New Roman" pitchFamily="-84" charset="0"/>
                <a:cs typeface="Times New Roman" pitchFamily="-84" charset="0"/>
              </a:rPr>
              <a:t>Αρεταίειο</a:t>
            </a:r>
            <a:endParaRPr lang="el-GR" sz="1600" dirty="0" smtClean="0">
              <a:latin typeface="Times New Roman" pitchFamily="-84" charset="0"/>
              <a:cs typeface="Times New Roman" pitchFamily="-84" charset="0"/>
            </a:endParaRP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Ιατρική Σχολή </a:t>
            </a: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Times New Roman" pitchFamily="-84" charset="0"/>
                <a:cs typeface="Times New Roman" pitchFamily="-84" charset="0"/>
              </a:rPr>
              <a:t>Εθνικό και Καποδιστριακό Πανεπιστήμιο Αθηνών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2700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8wk-1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73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281" y="-10220"/>
            <a:ext cx="7195279" cy="6868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1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n-US" dirty="0" smtClean="0"/>
              <a:t>T.O.R.C.H.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r>
              <a:rPr lang="en-US" altLang="el-GR" sz="3200" b="1" dirty="0"/>
              <a:t>T</a:t>
            </a:r>
            <a:r>
              <a:rPr lang="en-US" altLang="el-GR" sz="3200" dirty="0"/>
              <a:t>=toxoplasmosis</a:t>
            </a:r>
          </a:p>
          <a:p>
            <a:r>
              <a:rPr lang="en-US" altLang="el-GR" sz="3200" b="1" dirty="0"/>
              <a:t>O</a:t>
            </a:r>
            <a:r>
              <a:rPr lang="en-US" altLang="el-GR" sz="3200" dirty="0"/>
              <a:t>=other </a:t>
            </a:r>
            <a:r>
              <a:rPr lang="en-US" altLang="el-GR" sz="3200" dirty="0" smtClean="0"/>
              <a:t>(</a:t>
            </a:r>
            <a:r>
              <a:rPr lang="en-US" sz="3200" i="1" dirty="0"/>
              <a:t>T. pallidum</a:t>
            </a:r>
            <a:r>
              <a:rPr lang="en-US" altLang="el-GR" sz="3200" dirty="0" smtClean="0"/>
              <a:t>, </a:t>
            </a:r>
            <a:r>
              <a:rPr lang="en-US" sz="3200" dirty="0"/>
              <a:t>Varicella-zoster virus (VZV), Parvovirus </a:t>
            </a:r>
            <a:r>
              <a:rPr lang="en-US" sz="3200" dirty="0" smtClean="0"/>
              <a:t>B19</a:t>
            </a:r>
            <a:r>
              <a:rPr lang="el-GR" sz="3200" dirty="0" smtClean="0"/>
              <a:t>, </a:t>
            </a:r>
            <a:r>
              <a:rPr lang="en-US" sz="3200" b="1" dirty="0" smtClean="0"/>
              <a:t>HIV</a:t>
            </a:r>
            <a:r>
              <a:rPr lang="en-US" altLang="el-GR" sz="3200" dirty="0" smtClean="0"/>
              <a:t>)</a:t>
            </a:r>
            <a:endParaRPr lang="en-US" altLang="el-GR" sz="3200" dirty="0"/>
          </a:p>
          <a:p>
            <a:r>
              <a:rPr lang="en-US" altLang="el-GR" sz="3200" b="1" dirty="0"/>
              <a:t>R</a:t>
            </a:r>
            <a:r>
              <a:rPr lang="en-US" altLang="el-GR" sz="3200" dirty="0"/>
              <a:t>=rubella</a:t>
            </a:r>
          </a:p>
          <a:p>
            <a:r>
              <a:rPr lang="en-US" altLang="el-GR" sz="3200" b="1" dirty="0"/>
              <a:t>C</a:t>
            </a:r>
            <a:r>
              <a:rPr lang="en-US" altLang="el-GR" sz="3200" dirty="0"/>
              <a:t>=cytomegalovirus (CMV)</a:t>
            </a:r>
          </a:p>
          <a:p>
            <a:r>
              <a:rPr lang="en-US" altLang="el-GR" sz="3200" b="1" dirty="0"/>
              <a:t>H</a:t>
            </a:r>
            <a:r>
              <a:rPr lang="en-US" altLang="el-GR" sz="3200" dirty="0"/>
              <a:t>=herpes simplex (HSV)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310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Πότε υποπτευόμαστε προγεννητικές λοιμώξεις;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89" y="1154241"/>
            <a:ext cx="7974490" cy="500671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l-GR" altLang="el-GR" sz="2800" dirty="0" smtClean="0"/>
              <a:t>Μητέρες υψηλού κινδύνου για έκθεση σε κάποιο μικροοργανισμό</a:t>
            </a:r>
          </a:p>
          <a:p>
            <a:pPr lvl="2">
              <a:lnSpc>
                <a:spcPct val="90000"/>
              </a:lnSpc>
            </a:pPr>
            <a:r>
              <a:rPr lang="el-GR" altLang="el-GR" sz="2400" dirty="0" err="1" smtClean="0"/>
              <a:t>Π.χ</a:t>
            </a:r>
            <a:r>
              <a:rPr lang="el-GR" altLang="el-GR" sz="2400" dirty="0" smtClean="0"/>
              <a:t> γυναίκες που φροντίζουν οικόσιτα ζώα</a:t>
            </a:r>
          </a:p>
          <a:p>
            <a:pPr lvl="1">
              <a:lnSpc>
                <a:spcPct val="90000"/>
              </a:lnSpc>
            </a:pPr>
            <a:r>
              <a:rPr lang="en-US" altLang="el-GR" sz="2800" dirty="0" smtClean="0"/>
              <a:t>IUGR </a:t>
            </a:r>
            <a:r>
              <a:rPr lang="el-GR" altLang="el-GR" sz="2800" dirty="0" smtClean="0"/>
              <a:t>νεογνά</a:t>
            </a:r>
            <a:endParaRPr lang="en-US" altLang="el-GR" sz="2800" dirty="0"/>
          </a:p>
          <a:p>
            <a:pPr lvl="1">
              <a:lnSpc>
                <a:spcPct val="90000"/>
              </a:lnSpc>
            </a:pPr>
            <a:r>
              <a:rPr lang="el-GR" altLang="el-GR" sz="2800" dirty="0" err="1" smtClean="0"/>
              <a:t>Ηπατοσπληνομεγαλία</a:t>
            </a:r>
            <a:endParaRPr lang="el-GR" altLang="el-GR" sz="2800" dirty="0" smtClean="0"/>
          </a:p>
          <a:p>
            <a:pPr lvl="1">
              <a:lnSpc>
                <a:spcPct val="90000"/>
              </a:lnSpc>
            </a:pPr>
            <a:r>
              <a:rPr lang="el-GR" altLang="el-GR" sz="2800" dirty="0" smtClean="0"/>
              <a:t>‘’Κλασικά’’ συμπτώματα της κάθε λοίμωξης</a:t>
            </a:r>
            <a:endParaRPr lang="en-US" altLang="el-GR" sz="2800" dirty="0"/>
          </a:p>
          <a:p>
            <a:pPr lvl="1">
              <a:lnSpc>
                <a:spcPct val="90000"/>
              </a:lnSpc>
            </a:pPr>
            <a:r>
              <a:rPr lang="el-GR" altLang="el-GR" sz="2800" dirty="0" err="1" smtClean="0"/>
              <a:t>Θρομβοπενία</a:t>
            </a:r>
            <a:endParaRPr lang="en-US" altLang="el-GR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78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ΤΟΞΟΠΛΑΣΜΑ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b="1" dirty="0"/>
              <a:t>Προκαλείται από το πρωτόζωο:</a:t>
            </a:r>
            <a:r>
              <a:rPr lang="en-US" altLang="el-GR" b="1" dirty="0"/>
              <a:t> Toxoplasma </a:t>
            </a:r>
            <a:r>
              <a:rPr lang="en-US" altLang="el-GR" b="1" dirty="0" err="1"/>
              <a:t>gondii</a:t>
            </a:r>
            <a:endParaRPr lang="en-US" altLang="el-GR" b="1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170" y="131467"/>
            <a:ext cx="4645933" cy="3578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864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88668"/>
            <a:ext cx="38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96969"/>
                </a:solidFill>
                <a:latin typeface="Verdana" panose="020B0604030504040204" pitchFamily="34" charset="0"/>
              </a:rPr>
              <a:t>CDC: last reviewed17/03/2015</a:t>
            </a:r>
            <a:endParaRPr lang="en-US" b="0" i="0" dirty="0">
              <a:solidFill>
                <a:srgbClr val="696969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4131" y="2106693"/>
            <a:ext cx="3575155" cy="1869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800" b="1" dirty="0"/>
              <a:t>Πιο συχνός φορέας: οικόσιτη γάτα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Τρόπος μόλυνσης: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Κατανάλωση μολυσμένου</a:t>
            </a:r>
            <a:r>
              <a:rPr lang="el-GR" altLang="el-GR" dirty="0" smtClean="0"/>
              <a:t> ωμού </a:t>
            </a:r>
            <a:r>
              <a:rPr lang="el-GR" altLang="el-GR" dirty="0"/>
              <a:t>κρέατος (ποντίκια)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Επαφή με περιττώματα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4262" y="3429000"/>
            <a:ext cx="3575155" cy="1228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800" b="1" dirty="0" smtClean="0"/>
              <a:t>Μετάδοση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Μέσω του εδάφους: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Οικόσιτα ζώα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Λαχανικά</a:t>
            </a:r>
            <a:endParaRPr lang="el-GR" alt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881123" y="2106693"/>
            <a:ext cx="32499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Κατανάλωση από τον άνθρωπο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16774" y="671691"/>
            <a:ext cx="33305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Σπάνια από μετάγγιση αίματος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28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Τοξόπλασμα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847074" cy="5231569"/>
          </a:xfrm>
        </p:spPr>
        <p:txBody>
          <a:bodyPr>
            <a:normAutofit fontScale="92500" lnSpcReduction="20000"/>
          </a:bodyPr>
          <a:lstStyle/>
          <a:p>
            <a:pPr lvl="8">
              <a:lnSpc>
                <a:spcPct val="90000"/>
              </a:lnSpc>
            </a:pPr>
            <a:r>
              <a:rPr lang="el-GR" altLang="el-GR" sz="1800" b="1" dirty="0" smtClean="0"/>
              <a:t>Μεγαλύτερος </a:t>
            </a:r>
            <a:r>
              <a:rPr lang="el-GR" altLang="el-GR" sz="1800" b="1" dirty="0" err="1" smtClean="0"/>
              <a:t>επιπολασμός</a:t>
            </a:r>
            <a:r>
              <a:rPr lang="el-GR" altLang="el-GR" sz="1800" b="1" dirty="0" smtClean="0"/>
              <a:t> στην Ευρώπη</a:t>
            </a:r>
          </a:p>
          <a:p>
            <a:pPr>
              <a:lnSpc>
                <a:spcPct val="90000"/>
              </a:lnSpc>
            </a:pPr>
            <a:r>
              <a:rPr lang="en-US" altLang="el-GR" sz="2800" b="1" dirty="0" smtClean="0"/>
              <a:t>Screening</a:t>
            </a:r>
            <a:endParaRPr lang="el-GR" altLang="el-GR" sz="2800" b="1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Κατά τον προγεννητικό έλεγχο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Επανάληψη ελέγχου αργότερα στην κύηση, εδικά σε γυναίκες υψηλού κινδύνου</a:t>
            </a:r>
          </a:p>
          <a:p>
            <a:pPr>
              <a:lnSpc>
                <a:spcPct val="90000"/>
              </a:lnSpc>
            </a:pPr>
            <a:r>
              <a:rPr lang="el-GR" altLang="el-GR" sz="2800" b="1" dirty="0" smtClean="0"/>
              <a:t>Πρόληψη: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Αποφυγή επαφής με οικόσιτα ζώα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Κρέας καλά ψημένο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Παστεριωμένο γάλα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ΌΧΙ ωμά αυγά</a:t>
            </a:r>
          </a:p>
          <a:p>
            <a:pPr>
              <a:lnSpc>
                <a:spcPct val="90000"/>
              </a:lnSpc>
            </a:pPr>
            <a:r>
              <a:rPr lang="el-GR" altLang="el-GR" sz="2800" b="1" dirty="0" smtClean="0"/>
              <a:t>Περίπου 30% είναι ο κίνδυνος μετάδοσης στο έμβρυο: 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 smtClean="0"/>
              <a:t>Υψηλότερη μετάδοση, αν η λοίμωξη γίνει το 3</a:t>
            </a:r>
            <a:r>
              <a:rPr lang="el-GR" altLang="el-GR" sz="2000" baseline="30000" dirty="0" smtClean="0"/>
              <a:t>ο</a:t>
            </a:r>
            <a:r>
              <a:rPr lang="el-GR" altLang="el-GR" sz="2000" dirty="0" smtClean="0"/>
              <a:t> τρίμηνο</a:t>
            </a:r>
          </a:p>
          <a:p>
            <a:pPr lvl="1">
              <a:lnSpc>
                <a:spcPct val="90000"/>
              </a:lnSpc>
            </a:pPr>
            <a:r>
              <a:rPr lang="el-GR" altLang="el-GR" sz="2100" dirty="0" smtClean="0"/>
              <a:t>Συχνότερος ο νεογνικός θάνατος αν η λοίμωξη </a:t>
            </a:r>
            <a:r>
              <a:rPr lang="el-GR" altLang="el-GR" sz="2100" dirty="0"/>
              <a:t>γίνει το </a:t>
            </a:r>
            <a:r>
              <a:rPr lang="el-GR" altLang="el-GR" sz="2100" dirty="0" smtClean="0"/>
              <a:t>1</a:t>
            </a:r>
            <a:r>
              <a:rPr lang="el-GR" altLang="el-GR" sz="2100" baseline="30000" dirty="0" smtClean="0"/>
              <a:t>ο</a:t>
            </a:r>
            <a:r>
              <a:rPr lang="el-GR" altLang="el-GR" sz="2100" dirty="0" smtClean="0"/>
              <a:t> </a:t>
            </a:r>
            <a:r>
              <a:rPr lang="el-GR" altLang="el-GR" sz="2100" dirty="0"/>
              <a:t>τρίμηνο</a:t>
            </a:r>
            <a:endParaRPr lang="el-GR" sz="21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573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1370</TotalTime>
  <Words>1309</Words>
  <Application>Microsoft Office PowerPoint</Application>
  <PresentationFormat>Προβολή στην οθόνη (4:3)</PresentationFormat>
  <Paragraphs>306</Paragraphs>
  <Slides>37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Parallax</vt:lpstr>
      <vt:lpstr>Λοιμώξεις και κύηση T.O.R.C.H</vt:lpstr>
      <vt:lpstr>Περιστατικό </vt:lpstr>
      <vt:lpstr>Λοιμώξεις και κύηση</vt:lpstr>
      <vt:lpstr>Διαφάνεια 4</vt:lpstr>
      <vt:lpstr>T.O.R.C.H.</vt:lpstr>
      <vt:lpstr>Πότε υποπτευόμαστε προγεννητικές λοιμώξεις;</vt:lpstr>
      <vt:lpstr>ΤΟΞΟΠΛΑΣΜΑ</vt:lpstr>
      <vt:lpstr>Διαφάνεια 8</vt:lpstr>
      <vt:lpstr>Τοξόπλασμα </vt:lpstr>
      <vt:lpstr>Κλινικές εκδηλώσεις</vt:lpstr>
      <vt:lpstr>Κλινικές εκδηλώσεις</vt:lpstr>
      <vt:lpstr>Διάγνωση</vt:lpstr>
      <vt:lpstr>Θεραπεία </vt:lpstr>
      <vt:lpstr>Σύφιλη </vt:lpstr>
      <vt:lpstr>Κλινικά Συμπτώματα</vt:lpstr>
      <vt:lpstr>Διαφάνεια 16</vt:lpstr>
      <vt:lpstr>Διάγνωση</vt:lpstr>
      <vt:lpstr>Θεραπεία</vt:lpstr>
      <vt:lpstr>Rubella</vt:lpstr>
      <vt:lpstr>Ερυθρά</vt:lpstr>
      <vt:lpstr>Διάγνωση</vt:lpstr>
      <vt:lpstr>Λοίμωξη του εμβρύου</vt:lpstr>
      <vt:lpstr>Διαφάνεια 23</vt:lpstr>
      <vt:lpstr>Πρόληψη </vt:lpstr>
      <vt:lpstr>CMV</vt:lpstr>
      <vt:lpstr>Διαφάνεια 26</vt:lpstr>
      <vt:lpstr>Κυτταρομεγαλοιός </vt:lpstr>
      <vt:lpstr>Διάγνωση </vt:lpstr>
      <vt:lpstr>Λοίμωξη του εμβρύου</vt:lpstr>
      <vt:lpstr>Θεραπεία -πρόληψη</vt:lpstr>
      <vt:lpstr>Herpes simplex (HSV)</vt:lpstr>
      <vt:lpstr>Λοίμωξη της μητέρας</vt:lpstr>
      <vt:lpstr>Λοίμωξη του νεογνού</vt:lpstr>
      <vt:lpstr>Διαφάνεια 34</vt:lpstr>
      <vt:lpstr>Διάγνωση</vt:lpstr>
      <vt:lpstr>Θεραπεία</vt:lpstr>
      <vt:lpstr>Λοιμώξεις και κύηση T.O.R.C.H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Καρκίνος Ωοθηκών</dc:title>
  <dc:creator>Dennis Vaidakis</dc:creator>
  <cp:lastModifiedBy>Harry</cp:lastModifiedBy>
  <cp:revision>114</cp:revision>
  <dcterms:created xsi:type="dcterms:W3CDTF">2016-03-25T18:53:23Z</dcterms:created>
  <dcterms:modified xsi:type="dcterms:W3CDTF">2020-03-16T18:09:58Z</dcterms:modified>
</cp:coreProperties>
</file>