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3"/>
  </p:notesMasterIdLst>
  <p:sldIdLst>
    <p:sldId id="256" r:id="rId2"/>
    <p:sldId id="265" r:id="rId3"/>
    <p:sldId id="313" r:id="rId4"/>
    <p:sldId id="257" r:id="rId5"/>
    <p:sldId id="307" r:id="rId6"/>
    <p:sldId id="309" r:id="rId7"/>
    <p:sldId id="310" r:id="rId8"/>
    <p:sldId id="311" r:id="rId9"/>
    <p:sldId id="312" r:id="rId10"/>
    <p:sldId id="260" r:id="rId11"/>
    <p:sldId id="259" r:id="rId12"/>
    <p:sldId id="308" r:id="rId13"/>
    <p:sldId id="303" r:id="rId14"/>
    <p:sldId id="282" r:id="rId15"/>
    <p:sldId id="283" r:id="rId16"/>
    <p:sldId id="275" r:id="rId17"/>
    <p:sldId id="266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85" r:id="rId28"/>
    <p:sldId id="287" r:id="rId29"/>
    <p:sldId id="289" r:id="rId30"/>
    <p:sldId id="304" r:id="rId31"/>
    <p:sldId id="273" r:id="rId3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BD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7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20A739-2265-4BD9-A855-3235FF4515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17F41-220C-421D-AF1F-2B66DDCD7DE4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020B8-B3B8-45B1-B032-565DEE5D074B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8C4DE-5CB0-48A3-A88F-3823296AAFFF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8DF2A-CEE9-4D3B-A622-0D291D55B693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2D81-AF7A-4170-B3DE-B0A113831E78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7C3D5-0BE2-4A6A-8A5E-6F0671EC9A1C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037B7-F6CF-4D24-B54D-EFF9602E468A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C4553-13DD-47C4-ACE9-C01DF70B8030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8F38-323D-45C5-9875-F5F596094F94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983C4-D3E5-4E08-8A90-3BF77C2D9348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7467B-90E3-4D1A-9881-908E4665A1FE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07D95-8F9C-461E-B2AA-7D3F1BC17F08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6691D-4076-4655-B3E0-E2C354633E21}" type="slidenum">
              <a:rPr lang="el-GR" smtClean="0"/>
              <a:pPr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85819-8AD6-47F0-BA60-AD85B70BFF80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AC50D-6BCD-422C-9A46-6024669E075F}" type="slidenum">
              <a:rPr lang="el-GR" smtClean="0"/>
              <a:pPr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90C41-86F2-4ACB-A8A2-60381304C7AF}" type="slidenum">
              <a:rPr lang="el-GR" smtClean="0"/>
              <a:pPr/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6D4EA-78B0-437A-8EB1-7916821E9FA6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70112-4A18-4748-BE0C-3551EE5EA92D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0AECF-E2E0-42D7-8B00-4CC88D4521E7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0ECE1-AF6B-4ED3-8AA5-4CEE56C7FB62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9F851-2163-4451-97A2-7E592E205221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ABFA9-DAAD-4B60-B17F-B278CDB76769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B2BEF-3EE7-4C86-A162-AB95F983622F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290C3-6790-4A2D-A1CA-9BAA21A48AFB}" type="slidenum">
              <a:rPr lang="el-GR" smtClean="0"/>
              <a:pPr/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0CEF0-2537-4945-A8A7-17F88EDA1E9F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B7986-7D07-4082-861D-B6334B244BB4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E4D12-424D-47CD-B9AF-A81B1D7851BB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A9140-581A-4D57-9B82-7513FCC0FF27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B36D8-2678-4DCE-A781-C082340726B1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38357-29C0-42F4-84E2-EE71AE7DF1E7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06FDC-8F35-4283-848F-35AF37F89D10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461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61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42B2-3ECE-4F60-A045-E0EF4B886E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15BE8-B5F5-4D79-8F61-8242068BDB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5E39-F672-4FB9-9B72-7AB6A97FFA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EF62B-600E-4371-B105-375C00CBED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D277-78AA-4AF6-879F-809B0F6240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9B76-F49D-41B2-83F1-77FAB4B117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B7D2-14ED-44AA-A4B5-0AA4435F04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4A28-1AEE-426E-9222-344CFCA67B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025F-65FC-46B8-8F05-C76CF88853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67E4-F97F-4906-8CCB-A53547931A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A3CA-9B4A-4CC5-8EAE-3CD285A745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20DD-861C-4555-A398-6E40B97030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4ACB-E0E5-45D5-BCF7-24708376FE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DC31-EA73-40B5-B2F4-961EA2D01A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50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0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51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51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51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51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51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451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51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451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51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51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355FDD2-9272-4CC3-A359-BFFB8D076A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FFFF66"/>
                </a:solidFill>
              </a:rPr>
              <a:t>ΚΥΗΣΕΙΣ ΜΕ ΜΕΙΩΜΕΝΗ ΕΜΒΡΥΙΚΗ ΑΝΑΠΤΥΞΗ</a:t>
            </a:r>
            <a:r>
              <a:rPr lang="el-GR" sz="400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dirty="0" smtClean="0">
                <a:solidFill>
                  <a:srgbClr val="FFFF66"/>
                </a:solidFill>
              </a:rPr>
              <a:t>Λ. ΑΡΑΒΑΝΤΙΝΟΣ</a:t>
            </a:r>
          </a:p>
          <a:p>
            <a:pPr eaLnBrk="1" hangingPunct="1">
              <a:defRPr/>
            </a:pPr>
            <a:r>
              <a:rPr lang="el-GR" sz="1800" dirty="0" smtClean="0">
                <a:solidFill>
                  <a:srgbClr val="FFFF66"/>
                </a:solidFill>
              </a:rPr>
              <a:t>ΕΠΙΚ. ΚΑΘΗΓΗΤΗΣ  Μ/Γ  ΕΜΒΡΥΟΜΗΤΡΙΚΗΣ  ΙΑΤΡΙΚΗΣ </a:t>
            </a:r>
          </a:p>
          <a:p>
            <a:pPr eaLnBrk="1" hangingPunct="1">
              <a:defRPr/>
            </a:pPr>
            <a:r>
              <a:rPr lang="el-GR" sz="1800" dirty="0" smtClean="0">
                <a:solidFill>
                  <a:srgbClr val="FFFF66"/>
                </a:solidFill>
              </a:rPr>
              <a:t>ΠΑΝΕΠΙΣΤΗΜΙΟΥ ΑΘΗΝΩΝ</a:t>
            </a:r>
            <a:r>
              <a:rPr lang="el-G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UGR"/>
          <p:cNvPicPr>
            <a:picLocks noChangeAspect="1" noChangeArrowheads="1"/>
          </p:cNvPicPr>
          <p:nvPr/>
        </p:nvPicPr>
        <p:blipFill>
          <a:blip r:embed="rId3"/>
          <a:srcRect l="11069" t="35449" r="15787" b="38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UGR"/>
          <p:cNvPicPr>
            <a:picLocks noChangeAspect="1" noChangeArrowheads="1"/>
          </p:cNvPicPr>
          <p:nvPr/>
        </p:nvPicPr>
        <p:blipFill>
          <a:blip r:embed="rId3"/>
          <a:srcRect l="10625" t="7414" r="14566" b="657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8461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smtClean="0">
                <a:solidFill>
                  <a:srgbClr val="FFFF00"/>
                </a:solidFill>
                <a:latin typeface="Bookman Old Style" pitchFamily="18" charset="0"/>
              </a:rPr>
              <a:t>Αμνιακό υγρό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4094162"/>
          </a:xfrm>
          <a:ln w="38100">
            <a:solidFill>
              <a:srgbClr val="00FF99"/>
            </a:solidFill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chemeClr val="bg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l-GR" sz="2600" smtClean="0">
                <a:solidFill>
                  <a:srgbClr val="FFFF66"/>
                </a:solidFill>
                <a:latin typeface="Bookman Old Style" pitchFamily="18" charset="0"/>
              </a:rPr>
              <a:t>Έλεγχος της ποσότητας του αμνιακού υγρού</a:t>
            </a:r>
            <a:endParaRPr lang="en-US" sz="260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endParaRPr lang="el-GR" sz="160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bg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l-GR" sz="2600" smtClean="0">
                <a:solidFill>
                  <a:srgbClr val="FFFF66"/>
                </a:solidFill>
                <a:latin typeface="Bookman Old Style" pitchFamily="18" charset="0"/>
              </a:rPr>
              <a:t>Η ποσότητα του αμνιακού υγρού αυξάνεται καθώς προχωρούν οι εβδομάδες της κύησης </a:t>
            </a:r>
            <a:endParaRPr lang="en-US" sz="260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endParaRPr lang="el-GR" sz="160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bg1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l-GR" sz="2600" smtClean="0">
                <a:solidFill>
                  <a:srgbClr val="FFFF66"/>
                </a:solidFill>
                <a:latin typeface="Bookman Old Style" pitchFamily="18" charset="0"/>
              </a:rPr>
              <a:t>Έτσι ο όγκος του αμνιακού υγρού στις 16 εβδ. είναι </a:t>
            </a:r>
            <a:r>
              <a:rPr lang="en-US" sz="2600" smtClean="0">
                <a:solidFill>
                  <a:srgbClr val="FFFF66"/>
                </a:solidFill>
                <a:latin typeface="Bookman Old Style" pitchFamily="18" charset="0"/>
              </a:rPr>
              <a:t>~</a:t>
            </a:r>
            <a:r>
              <a:rPr lang="el-GR" sz="2600" smtClean="0">
                <a:solidFill>
                  <a:srgbClr val="FFFF66"/>
                </a:solidFill>
                <a:latin typeface="Bookman Old Style" pitchFamily="18" charset="0"/>
              </a:rPr>
              <a:t>200</a:t>
            </a:r>
            <a:r>
              <a:rPr lang="en-US" sz="2600" smtClean="0">
                <a:solidFill>
                  <a:srgbClr val="FFFF66"/>
                </a:solidFill>
                <a:latin typeface="Bookman Old Style" pitchFamily="18" charset="0"/>
              </a:rPr>
              <a:t>ml</a:t>
            </a:r>
            <a:r>
              <a:rPr lang="el-GR" sz="2600" smtClean="0">
                <a:solidFill>
                  <a:srgbClr val="FFFF66"/>
                </a:solidFill>
                <a:latin typeface="Bookman Old Style" pitchFamily="18" charset="0"/>
              </a:rPr>
              <a:t> και αυξάνεται ~1.000</a:t>
            </a:r>
            <a:r>
              <a:rPr lang="en-US" sz="2600" smtClean="0">
                <a:solidFill>
                  <a:srgbClr val="FFFF66"/>
                </a:solidFill>
                <a:latin typeface="Bookman Old Style" pitchFamily="18" charset="0"/>
              </a:rPr>
              <a:t>ml</a:t>
            </a:r>
            <a:r>
              <a:rPr lang="el-GR" sz="2600" smtClean="0">
                <a:solidFill>
                  <a:srgbClr val="FFFF66"/>
                </a:solidFill>
                <a:latin typeface="Bookman Old Style" pitchFamily="18" charset="0"/>
              </a:rPr>
              <a:t>  στις 34 εβδ., για να μειωθεί στο 3ο τρίμηνο στα ~800</a:t>
            </a:r>
            <a:r>
              <a:rPr lang="en-US" sz="2600" smtClean="0">
                <a:solidFill>
                  <a:srgbClr val="FFFF66"/>
                </a:solidFill>
                <a:latin typeface="Bookman Old Style" pitchFamily="18" charset="0"/>
              </a:rPr>
              <a:t>ml</a:t>
            </a:r>
            <a:endParaRPr lang="el-GR" sz="2600" smtClean="0">
              <a:solidFill>
                <a:srgbClr val="FFFF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FFFF66"/>
                </a:solidFill>
              </a:rPr>
              <a:t>Μειωμένο Αμνιακό Υγρό</a:t>
            </a:r>
            <a:r>
              <a:rPr lang="el-GR" smtClean="0"/>
              <a:t> 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smtClean="0">
                <a:solidFill>
                  <a:srgbClr val="FFFF66"/>
                </a:solidFill>
              </a:rPr>
              <a:t>Υποκειμενικά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smtClean="0">
                <a:solidFill>
                  <a:srgbClr val="FFFF66"/>
                </a:solidFill>
              </a:rPr>
              <a:t>Ποσοτικά  α) βαθύτερη λίμνη </a:t>
            </a:r>
            <a:r>
              <a:rPr lang="en-US" sz="2400" smtClean="0">
                <a:solidFill>
                  <a:srgbClr val="FFFF66"/>
                </a:solidFill>
              </a:rPr>
              <a:t>&lt; 2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FF66"/>
                </a:solidFill>
              </a:rPr>
              <a:t>                     </a:t>
            </a:r>
            <a:r>
              <a:rPr lang="el-GR" sz="2400" smtClean="0">
                <a:solidFill>
                  <a:srgbClr val="FFFF66"/>
                </a:solidFill>
              </a:rPr>
              <a:t>β) Δείκτης αμνιακού υγρού </a:t>
            </a:r>
            <a:r>
              <a:rPr lang="en-US" sz="2400" smtClean="0">
                <a:solidFill>
                  <a:srgbClr val="FFFF66"/>
                </a:solidFill>
              </a:rPr>
              <a:t>&lt;5cm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smtClean="0">
                <a:solidFill>
                  <a:srgbClr val="FFFF66"/>
                </a:solidFill>
              </a:rPr>
              <a:t>                   </a:t>
            </a:r>
            <a:r>
              <a:rPr lang="el-GR" smtClean="0">
                <a:solidFill>
                  <a:srgbClr val="FFFF66"/>
                </a:solidFill>
              </a:rPr>
              <a:t>Παθοφυσιολογία ολιγαμνίου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smtClean="0">
                <a:solidFill>
                  <a:srgbClr val="FFFF66"/>
                </a:solidFill>
              </a:rPr>
              <a:t>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smtClean="0">
                <a:solidFill>
                  <a:srgbClr val="FFFF66"/>
                </a:solidFill>
              </a:rPr>
              <a:t>                  Ανακατομή της εμβρυικής κυκλοφορίας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smtClean="0">
                <a:solidFill>
                  <a:srgbClr val="FFFF66"/>
                </a:solidFill>
              </a:rPr>
              <a:t>           Μειωμένη ροή αίματος στις νεφρικές αρτηρίες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smtClean="0">
                <a:solidFill>
                  <a:srgbClr val="FFFF66"/>
                </a:solidFill>
              </a:rPr>
              <a:t>               Ελαττωμένη διούρηση            ΟΛΙΓΑΜΝΙΟ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4716463" y="4292600"/>
            <a:ext cx="0" cy="431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5146675" y="5589588"/>
            <a:ext cx="4333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3276600" y="5013325"/>
            <a:ext cx="0" cy="431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 smtClean="0">
                <a:solidFill>
                  <a:srgbClr val="FFFF66"/>
                </a:solidFill>
              </a:rPr>
              <a:t>ΚΑΤΑΤΑΞΗ ΤΩΝ </a:t>
            </a:r>
            <a:r>
              <a:rPr lang="en-US" sz="3200" dirty="0" smtClean="0">
                <a:solidFill>
                  <a:srgbClr val="FFFF66"/>
                </a:solidFill>
              </a:rPr>
              <a:t>FGR </a:t>
            </a:r>
            <a:r>
              <a:rPr lang="el-GR" sz="3200" dirty="0" smtClean="0">
                <a:solidFill>
                  <a:srgbClr val="FFFF66"/>
                </a:solidFill>
              </a:rPr>
              <a:t>ΕΜΒΡΥΩΝ ΜΕ ΒΑΣΗ ΤΗΝ ΠΑΘΟΓΕΝΙΑ</a:t>
            </a:r>
            <a:r>
              <a:rPr lang="el-GR" sz="3200" dirty="0" smtClean="0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FFFF66"/>
                </a:solidFill>
              </a:rPr>
              <a:t>Α. ΕΜΒΡΥΟΠΛΑΚΟΥΝΤΙΑΚΑ ΑΙΤΙΑ</a:t>
            </a:r>
          </a:p>
          <a:p>
            <a:pPr eaLnBrk="1" hangingPunct="1">
              <a:defRPr/>
            </a:pPr>
            <a:endParaRPr lang="el-GR" sz="28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el-GR" sz="2800" dirty="0" smtClean="0">
                <a:solidFill>
                  <a:srgbClr val="FFFF66"/>
                </a:solidFill>
              </a:rPr>
              <a:t>Β. ΜΗΤΡΙΚΟΙ ΠΑΡΑΓΟΝΤΕΣ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FFFF66"/>
                </a:solidFill>
              </a:rPr>
              <a:t>Α.</a:t>
            </a:r>
            <a:r>
              <a:rPr lang="en-US" sz="3200" smtClean="0">
                <a:solidFill>
                  <a:srgbClr val="FFFF66"/>
                </a:solidFill>
              </a:rPr>
              <a:t> </a:t>
            </a:r>
            <a:r>
              <a:rPr lang="el-GR" sz="3200" smtClean="0">
                <a:solidFill>
                  <a:srgbClr val="FFFF66"/>
                </a:solidFill>
              </a:rPr>
              <a:t>ΕΜΒΡΥΟΠΛΑΚΟΥΝΤΙΑΚΑ ΑΙΤΙΑ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Πλακουντιακή Ανεπάρκεια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Χρωμοσωμικές ανωμαλίες</a:t>
            </a:r>
            <a:r>
              <a:rPr lang="en-US" sz="2400" smtClean="0">
                <a:solidFill>
                  <a:srgbClr val="FFFF66"/>
                </a:solidFill>
              </a:rPr>
              <a:t>: </a:t>
            </a:r>
            <a:r>
              <a:rPr lang="el-GR" sz="2400" smtClean="0">
                <a:solidFill>
                  <a:srgbClr val="FFFF66"/>
                </a:solidFill>
              </a:rPr>
              <a:t>Τρισωμία 13,18,21, Συνδρομό </a:t>
            </a:r>
            <a:r>
              <a:rPr lang="en-US" sz="2400" smtClean="0">
                <a:solidFill>
                  <a:srgbClr val="FFFF66"/>
                </a:solidFill>
              </a:rPr>
              <a:t>Turner, </a:t>
            </a:r>
            <a:r>
              <a:rPr lang="el-GR" sz="2400" smtClean="0">
                <a:solidFill>
                  <a:srgbClr val="FFFF66"/>
                </a:solidFill>
              </a:rPr>
              <a:t>Ανευπλοειδίες </a:t>
            </a:r>
            <a:r>
              <a:rPr lang="en-US" sz="2400" smtClean="0">
                <a:solidFill>
                  <a:srgbClr val="FFFF66"/>
                </a:solidFill>
              </a:rPr>
              <a:t> ( </a:t>
            </a:r>
            <a:r>
              <a:rPr lang="el-GR" sz="2400" smtClean="0">
                <a:solidFill>
                  <a:srgbClr val="FFFF66"/>
                </a:solidFill>
              </a:rPr>
              <a:t>Τριπλοειδία, </a:t>
            </a:r>
            <a:r>
              <a:rPr lang="en-US" sz="2400" smtClean="0">
                <a:solidFill>
                  <a:srgbClr val="FFFF66"/>
                </a:solidFill>
              </a:rPr>
              <a:t>XXX, XYY ).</a:t>
            </a:r>
            <a:endParaRPr lang="el-GR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Συγγενείς λοιμώξεις</a:t>
            </a:r>
            <a:r>
              <a:rPr lang="en-US" sz="2400" smtClean="0">
                <a:solidFill>
                  <a:srgbClr val="FFFF66"/>
                </a:solidFill>
              </a:rPr>
              <a:t> : </a:t>
            </a:r>
            <a:r>
              <a:rPr lang="el-GR" sz="2400" smtClean="0">
                <a:solidFill>
                  <a:srgbClr val="FFFF66"/>
                </a:solidFill>
              </a:rPr>
              <a:t>Κυτταρομεγαλοιός, Ερυθρά, Έρπης, Τοξοπλάσμωση, Λιστερίωση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Πολύδυμη κύηση</a:t>
            </a:r>
            <a:endParaRPr lang="en-US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Ανοιχτές βλάβες νωτιαίου σωλήνα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Σκελετικές δυσπλασίες</a:t>
            </a:r>
            <a:r>
              <a:rPr lang="el-GR" sz="2400" smtClean="0">
                <a:solidFill>
                  <a:srgbClr val="FFFF66"/>
                </a:solidFill>
              </a:rPr>
              <a:t> </a:t>
            </a:r>
            <a:r>
              <a:rPr lang="en-US" sz="2400" smtClean="0">
                <a:solidFill>
                  <a:srgbClr val="FFFF66"/>
                </a:solidFill>
              </a:rPr>
              <a:t>: A</a:t>
            </a:r>
            <a:r>
              <a:rPr lang="el-GR" sz="2400" smtClean="0">
                <a:solidFill>
                  <a:srgbClr val="FFFF66"/>
                </a:solidFill>
              </a:rPr>
              <a:t>χονδροπλασία, Χονδροδυστροφίες</a:t>
            </a:r>
            <a:endParaRPr lang="en-US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Βλάβες κοιλιακού τοιχώματος</a:t>
            </a:r>
            <a:endParaRPr lang="en-US" sz="2400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u="sng" smtClean="0">
                <a:solidFill>
                  <a:srgbClr val="FFFF66"/>
                </a:solidFill>
              </a:rPr>
              <a:t>Σπάνια γενετικά σύνδρομα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7019925" cy="60928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Χαμηλό κοινωνικοοικονομικό επίπεδο</a:t>
            </a:r>
            <a:endParaRPr lang="en-US" sz="20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Ηλικία μητέρας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Χαμηλό ανάστημα – χαμηλό βάρος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Κακή διατροφή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Μαιευτικό ιστορικό </a:t>
            </a:r>
            <a:r>
              <a:rPr lang="en-US" sz="2000" dirty="0" smtClean="0">
                <a:solidFill>
                  <a:srgbClr val="FFFF66"/>
                </a:solidFill>
              </a:rPr>
              <a:t>FGR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Υπερτασική νόσος της κύησης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err="1" smtClean="0">
                <a:solidFill>
                  <a:srgbClr val="FFFF66"/>
                </a:solidFill>
              </a:rPr>
              <a:t>Θρομβοφιλία</a:t>
            </a:r>
            <a:endParaRPr lang="el-GR" sz="20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Παθήσεις νεφρών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Καρδιαγγειακές παθήσεις</a:t>
            </a:r>
            <a:endParaRPr lang="en-US" sz="20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Αναπνευστικά νοσήματα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err="1" smtClean="0">
                <a:solidFill>
                  <a:srgbClr val="FFFF66"/>
                </a:solidFill>
              </a:rPr>
              <a:t>Αιμοσφαιρινοπάθειες</a:t>
            </a:r>
            <a:endParaRPr lang="el-GR" sz="20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Λοιμώξεις 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smtClean="0">
                <a:solidFill>
                  <a:srgbClr val="FFFF66"/>
                </a:solidFill>
              </a:rPr>
              <a:t>Φάρμακα / Τοξικές ουσίες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err="1" smtClean="0">
                <a:solidFill>
                  <a:srgbClr val="FFFF66"/>
                </a:solidFill>
              </a:rPr>
              <a:t>Ενδοκρινοπάθειες</a:t>
            </a:r>
            <a:r>
              <a:rPr lang="el-GR" sz="2000" dirty="0" smtClean="0">
                <a:solidFill>
                  <a:srgbClr val="FFFF66"/>
                </a:solidFill>
              </a:rPr>
              <a:t> (υπερθυρεοειδισμός</a:t>
            </a:r>
            <a:r>
              <a:rPr lang="en-US" sz="2000" dirty="0" smtClean="0">
                <a:solidFill>
                  <a:srgbClr val="FFFF66"/>
                </a:solidFill>
              </a:rPr>
              <a:t>, </a:t>
            </a:r>
            <a:r>
              <a:rPr lang="el-GR" sz="2000" dirty="0" smtClean="0">
                <a:solidFill>
                  <a:srgbClr val="FFFF66"/>
                </a:solidFill>
              </a:rPr>
              <a:t>σακχαρώδης διαβήτης)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r>
              <a:rPr lang="el-GR" sz="2000" dirty="0" err="1" smtClean="0">
                <a:solidFill>
                  <a:srgbClr val="FFFF66"/>
                </a:solidFill>
              </a:rPr>
              <a:t>Αυτοάνοσες</a:t>
            </a:r>
            <a:r>
              <a:rPr lang="el-GR" sz="2000" dirty="0" smtClean="0">
                <a:solidFill>
                  <a:srgbClr val="FFFF66"/>
                </a:solidFill>
              </a:rPr>
              <a:t> νόσοι (</a:t>
            </a:r>
            <a:r>
              <a:rPr lang="el-GR" sz="2000" dirty="0" err="1" smtClean="0">
                <a:solidFill>
                  <a:srgbClr val="FFFF66"/>
                </a:solidFill>
              </a:rPr>
              <a:t>αντιφωσφολιπιδικό</a:t>
            </a:r>
            <a:r>
              <a:rPr lang="el-GR" sz="2000" dirty="0" smtClean="0">
                <a:solidFill>
                  <a:srgbClr val="FFFF66"/>
                </a:solidFill>
              </a:rPr>
              <a:t> σύνδρομο, ΣΕΛ)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Pct val="70000"/>
              <a:buFontTx/>
              <a:buChar char="•"/>
              <a:defRPr/>
            </a:pPr>
            <a:endParaRPr lang="el-GR" sz="20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>
                <a:solidFill>
                  <a:srgbClr val="FFFF66"/>
                </a:solidFill>
              </a:rPr>
              <a:t>Β. ΜΗΤΡΙΚΟΙ ΠΑΡΑΓΟΝΤΕΣ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5"/>
          <p:cNvGrpSpPr>
            <a:grpSpLocks/>
          </p:cNvGrpSpPr>
          <p:nvPr/>
        </p:nvGrpSpPr>
        <p:grpSpPr bwMode="auto">
          <a:xfrm>
            <a:off x="827088" y="188913"/>
            <a:ext cx="8929687" cy="6119812"/>
            <a:chOff x="521" y="119"/>
            <a:chExt cx="5625" cy="3855"/>
          </a:xfrm>
        </p:grpSpPr>
        <p:sp>
          <p:nvSpPr>
            <p:cNvPr id="19484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1" y="119"/>
              <a:ext cx="5625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Rectangle 21"/>
            <p:cNvSpPr>
              <a:spLocks noChangeArrowheads="1"/>
            </p:cNvSpPr>
            <p:nvPr/>
          </p:nvSpPr>
          <p:spPr bwMode="auto">
            <a:xfrm>
              <a:off x="762" y="2289"/>
              <a:ext cx="16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200" b="1">
                  <a:solidFill>
                    <a:srgbClr val="FFFF00"/>
                  </a:solidFill>
                </a:rPr>
                <a:t>Γνωστή ημερομηνία</a:t>
              </a:r>
              <a:endParaRPr lang="el-GR"/>
            </a:p>
          </p:txBody>
        </p:sp>
        <p:sp>
          <p:nvSpPr>
            <p:cNvPr id="19486" name="Rectangle 22"/>
            <p:cNvSpPr>
              <a:spLocks noChangeArrowheads="1"/>
            </p:cNvSpPr>
            <p:nvPr/>
          </p:nvSpPr>
          <p:spPr bwMode="auto">
            <a:xfrm>
              <a:off x="3287" y="2300"/>
              <a:ext cx="18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200" b="1">
                  <a:solidFill>
                    <a:srgbClr val="FFFF00"/>
                  </a:solidFill>
                </a:rPr>
                <a:t>Άγνωστη ημερομηνία</a:t>
              </a:r>
              <a:endParaRPr lang="el-GR"/>
            </a:p>
          </p:txBody>
        </p:sp>
        <p:sp>
          <p:nvSpPr>
            <p:cNvPr id="19487" name="Line 23"/>
            <p:cNvSpPr>
              <a:spLocks noChangeShapeType="1"/>
            </p:cNvSpPr>
            <p:nvPr/>
          </p:nvSpPr>
          <p:spPr bwMode="auto">
            <a:xfrm>
              <a:off x="4194" y="2571"/>
              <a:ext cx="1" cy="224"/>
            </a:xfrm>
            <a:prstGeom prst="line">
              <a:avLst/>
            </a:prstGeom>
            <a:noFill/>
            <a:ln w="17463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8" name="Freeform 24"/>
            <p:cNvSpPr>
              <a:spLocks/>
            </p:cNvSpPr>
            <p:nvPr/>
          </p:nvSpPr>
          <p:spPr bwMode="auto">
            <a:xfrm>
              <a:off x="4150" y="2795"/>
              <a:ext cx="70" cy="138"/>
            </a:xfrm>
            <a:custGeom>
              <a:avLst/>
              <a:gdLst>
                <a:gd name="T0" fmla="*/ 70 w 70"/>
                <a:gd name="T1" fmla="*/ 0 h 138"/>
                <a:gd name="T2" fmla="*/ 35 w 70"/>
                <a:gd name="T3" fmla="*/ 138 h 138"/>
                <a:gd name="T4" fmla="*/ 0 w 70"/>
                <a:gd name="T5" fmla="*/ 0 h 138"/>
                <a:gd name="T6" fmla="*/ 70 w 70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138"/>
                <a:gd name="T14" fmla="*/ 70 w 70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138">
                  <a:moveTo>
                    <a:pt x="70" y="0"/>
                  </a:moveTo>
                  <a:lnTo>
                    <a:pt x="35" y="138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9" name="Rectangle 25"/>
            <p:cNvSpPr>
              <a:spLocks noChangeArrowheads="1"/>
            </p:cNvSpPr>
            <p:nvPr/>
          </p:nvSpPr>
          <p:spPr bwMode="auto">
            <a:xfrm>
              <a:off x="530" y="2968"/>
              <a:ext cx="84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>
                  <a:solidFill>
                    <a:srgbClr val="FFFF00"/>
                  </a:solidFill>
                </a:rPr>
                <a:t>Φυσιολογική</a:t>
              </a:r>
              <a:endParaRPr lang="el-GR"/>
            </a:p>
          </p:txBody>
        </p:sp>
        <p:sp>
          <p:nvSpPr>
            <p:cNvPr id="19490" name="Rectangle 26"/>
            <p:cNvSpPr>
              <a:spLocks noChangeArrowheads="1"/>
            </p:cNvSpPr>
            <p:nvPr/>
          </p:nvSpPr>
          <p:spPr bwMode="auto">
            <a:xfrm>
              <a:off x="607" y="3143"/>
              <a:ext cx="65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>
                  <a:solidFill>
                    <a:srgbClr val="FFFF00"/>
                  </a:solidFill>
                </a:rPr>
                <a:t>ανάπτυξη</a:t>
              </a:r>
              <a:endParaRPr lang="el-GR"/>
            </a:p>
          </p:txBody>
        </p:sp>
        <p:sp>
          <p:nvSpPr>
            <p:cNvPr id="19491" name="Rectangle 27"/>
            <p:cNvSpPr>
              <a:spLocks noChangeArrowheads="1"/>
            </p:cNvSpPr>
            <p:nvPr/>
          </p:nvSpPr>
          <p:spPr bwMode="auto">
            <a:xfrm>
              <a:off x="1840" y="3001"/>
              <a:ext cx="32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00"/>
                  </a:solidFill>
                </a:rPr>
                <a:t>FGR</a:t>
              </a:r>
              <a:endParaRPr lang="el-GR"/>
            </a:p>
          </p:txBody>
        </p:sp>
        <p:sp>
          <p:nvSpPr>
            <p:cNvPr id="19492" name="Freeform 28"/>
            <p:cNvSpPr>
              <a:spLocks/>
            </p:cNvSpPr>
            <p:nvPr/>
          </p:nvSpPr>
          <p:spPr bwMode="auto">
            <a:xfrm>
              <a:off x="946" y="2538"/>
              <a:ext cx="851" cy="351"/>
            </a:xfrm>
            <a:custGeom>
              <a:avLst/>
              <a:gdLst>
                <a:gd name="T0" fmla="*/ 851 w 851"/>
                <a:gd name="T1" fmla="*/ 351 h 351"/>
                <a:gd name="T2" fmla="*/ 450 w 851"/>
                <a:gd name="T3" fmla="*/ 0 h 351"/>
                <a:gd name="T4" fmla="*/ 0 w 851"/>
                <a:gd name="T5" fmla="*/ 325 h 351"/>
                <a:gd name="T6" fmla="*/ 0 60000 65536"/>
                <a:gd name="T7" fmla="*/ 0 60000 65536"/>
                <a:gd name="T8" fmla="*/ 0 60000 65536"/>
                <a:gd name="T9" fmla="*/ 0 w 851"/>
                <a:gd name="T10" fmla="*/ 0 h 351"/>
                <a:gd name="T11" fmla="*/ 851 w 851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1" h="351">
                  <a:moveTo>
                    <a:pt x="851" y="351"/>
                  </a:moveTo>
                  <a:lnTo>
                    <a:pt x="450" y="0"/>
                  </a:lnTo>
                  <a:lnTo>
                    <a:pt x="0" y="325"/>
                  </a:lnTo>
                </a:path>
              </a:pathLst>
            </a:custGeom>
            <a:noFill/>
            <a:ln w="17463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3" name="Freeform 29"/>
            <p:cNvSpPr>
              <a:spLocks/>
            </p:cNvSpPr>
            <p:nvPr/>
          </p:nvSpPr>
          <p:spPr bwMode="auto">
            <a:xfrm>
              <a:off x="1771" y="2844"/>
              <a:ext cx="106" cy="115"/>
            </a:xfrm>
            <a:custGeom>
              <a:avLst/>
              <a:gdLst>
                <a:gd name="T0" fmla="*/ 39 w 106"/>
                <a:gd name="T1" fmla="*/ 0 h 115"/>
                <a:gd name="T2" fmla="*/ 106 w 106"/>
                <a:gd name="T3" fmla="*/ 115 h 115"/>
                <a:gd name="T4" fmla="*/ 0 w 106"/>
                <a:gd name="T5" fmla="*/ 77 h 115"/>
                <a:gd name="T6" fmla="*/ 39 w 106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15"/>
                <a:gd name="T14" fmla="*/ 106 w 106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15">
                  <a:moveTo>
                    <a:pt x="39" y="0"/>
                  </a:moveTo>
                  <a:lnTo>
                    <a:pt x="106" y="115"/>
                  </a:lnTo>
                  <a:lnTo>
                    <a:pt x="0" y="7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4" name="Freeform 30"/>
            <p:cNvSpPr>
              <a:spLocks/>
            </p:cNvSpPr>
            <p:nvPr/>
          </p:nvSpPr>
          <p:spPr bwMode="auto">
            <a:xfrm>
              <a:off x="861" y="2817"/>
              <a:ext cx="109" cy="107"/>
            </a:xfrm>
            <a:custGeom>
              <a:avLst/>
              <a:gdLst>
                <a:gd name="T0" fmla="*/ 109 w 109"/>
                <a:gd name="T1" fmla="*/ 81 h 107"/>
                <a:gd name="T2" fmla="*/ 0 w 109"/>
                <a:gd name="T3" fmla="*/ 107 h 107"/>
                <a:gd name="T4" fmla="*/ 75 w 109"/>
                <a:gd name="T5" fmla="*/ 0 h 107"/>
                <a:gd name="T6" fmla="*/ 109 w 109"/>
                <a:gd name="T7" fmla="*/ 81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07"/>
                <a:gd name="T14" fmla="*/ 109 w 109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07">
                  <a:moveTo>
                    <a:pt x="109" y="81"/>
                  </a:moveTo>
                  <a:lnTo>
                    <a:pt x="0" y="107"/>
                  </a:lnTo>
                  <a:lnTo>
                    <a:pt x="75" y="0"/>
                  </a:lnTo>
                  <a:lnTo>
                    <a:pt x="109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5" name="Rectangle 31"/>
            <p:cNvSpPr>
              <a:spLocks noChangeArrowheads="1"/>
            </p:cNvSpPr>
            <p:nvPr/>
          </p:nvSpPr>
          <p:spPr bwMode="auto">
            <a:xfrm>
              <a:off x="3614" y="2935"/>
              <a:ext cx="112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>
                  <a:solidFill>
                    <a:srgbClr val="FFFF00"/>
                  </a:solidFill>
                </a:rPr>
                <a:t>Παρακολούθηση</a:t>
              </a:r>
              <a:endParaRPr lang="el-GR"/>
            </a:p>
          </p:txBody>
        </p:sp>
      </p:grpSp>
      <p:grpSp>
        <p:nvGrpSpPr>
          <p:cNvPr id="19459" name="Group 42"/>
          <p:cNvGrpSpPr>
            <a:grpSpLocks/>
          </p:cNvGrpSpPr>
          <p:nvPr/>
        </p:nvGrpSpPr>
        <p:grpSpPr bwMode="auto">
          <a:xfrm>
            <a:off x="5292725" y="5030788"/>
            <a:ext cx="2593975" cy="1255712"/>
            <a:chOff x="2194" y="3169"/>
            <a:chExt cx="1634" cy="791"/>
          </a:xfrm>
        </p:grpSpPr>
        <p:sp>
          <p:nvSpPr>
            <p:cNvPr id="19478" name="Rectangle 32"/>
            <p:cNvSpPr>
              <a:spLocks noChangeArrowheads="1"/>
            </p:cNvSpPr>
            <p:nvPr/>
          </p:nvSpPr>
          <p:spPr bwMode="auto">
            <a:xfrm>
              <a:off x="2194" y="3592"/>
              <a:ext cx="84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>
                  <a:solidFill>
                    <a:srgbClr val="FFFF00"/>
                  </a:solidFill>
                </a:rPr>
                <a:t>Φυσιολογική</a:t>
              </a:r>
              <a:endParaRPr lang="el-GR"/>
            </a:p>
          </p:txBody>
        </p:sp>
        <p:sp>
          <p:nvSpPr>
            <p:cNvPr id="19479" name="Rectangle 33"/>
            <p:cNvSpPr>
              <a:spLocks noChangeArrowheads="1"/>
            </p:cNvSpPr>
            <p:nvPr/>
          </p:nvSpPr>
          <p:spPr bwMode="auto">
            <a:xfrm>
              <a:off x="2263" y="3778"/>
              <a:ext cx="65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900">
                  <a:solidFill>
                    <a:srgbClr val="FFFF00"/>
                  </a:solidFill>
                </a:rPr>
                <a:t>ανάπτυξη</a:t>
              </a:r>
              <a:endParaRPr lang="el-GR"/>
            </a:p>
          </p:txBody>
        </p:sp>
        <p:sp>
          <p:nvSpPr>
            <p:cNvPr id="19480" name="Rectangle 34"/>
            <p:cNvSpPr>
              <a:spLocks noChangeArrowheads="1"/>
            </p:cNvSpPr>
            <p:nvPr/>
          </p:nvSpPr>
          <p:spPr bwMode="auto">
            <a:xfrm>
              <a:off x="3504" y="3636"/>
              <a:ext cx="32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00"/>
                  </a:solidFill>
                </a:rPr>
                <a:t>FGR</a:t>
              </a:r>
              <a:endParaRPr lang="el-GR"/>
            </a:p>
          </p:txBody>
        </p:sp>
        <p:sp>
          <p:nvSpPr>
            <p:cNvPr id="19481" name="Freeform 35"/>
            <p:cNvSpPr>
              <a:spLocks/>
            </p:cNvSpPr>
            <p:nvPr/>
          </p:nvSpPr>
          <p:spPr bwMode="auto">
            <a:xfrm>
              <a:off x="2604" y="3169"/>
              <a:ext cx="852" cy="351"/>
            </a:xfrm>
            <a:custGeom>
              <a:avLst/>
              <a:gdLst>
                <a:gd name="T0" fmla="*/ 852 w 852"/>
                <a:gd name="T1" fmla="*/ 351 h 351"/>
                <a:gd name="T2" fmla="*/ 451 w 852"/>
                <a:gd name="T3" fmla="*/ 0 h 351"/>
                <a:gd name="T4" fmla="*/ 0 w 852"/>
                <a:gd name="T5" fmla="*/ 325 h 351"/>
                <a:gd name="T6" fmla="*/ 0 60000 65536"/>
                <a:gd name="T7" fmla="*/ 0 60000 65536"/>
                <a:gd name="T8" fmla="*/ 0 60000 65536"/>
                <a:gd name="T9" fmla="*/ 0 w 852"/>
                <a:gd name="T10" fmla="*/ 0 h 351"/>
                <a:gd name="T11" fmla="*/ 852 w 852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2" h="351">
                  <a:moveTo>
                    <a:pt x="852" y="351"/>
                  </a:moveTo>
                  <a:lnTo>
                    <a:pt x="451" y="0"/>
                  </a:lnTo>
                  <a:lnTo>
                    <a:pt x="0" y="325"/>
                  </a:lnTo>
                </a:path>
              </a:pathLst>
            </a:custGeom>
            <a:noFill/>
            <a:ln w="17463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36"/>
            <p:cNvSpPr>
              <a:spLocks/>
            </p:cNvSpPr>
            <p:nvPr/>
          </p:nvSpPr>
          <p:spPr bwMode="auto">
            <a:xfrm>
              <a:off x="3429" y="3475"/>
              <a:ext cx="108" cy="115"/>
            </a:xfrm>
            <a:custGeom>
              <a:avLst/>
              <a:gdLst>
                <a:gd name="T0" fmla="*/ 39 w 108"/>
                <a:gd name="T1" fmla="*/ 0 h 115"/>
                <a:gd name="T2" fmla="*/ 108 w 108"/>
                <a:gd name="T3" fmla="*/ 115 h 115"/>
                <a:gd name="T4" fmla="*/ 0 w 108"/>
                <a:gd name="T5" fmla="*/ 76 h 115"/>
                <a:gd name="T6" fmla="*/ 39 w 108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15"/>
                <a:gd name="T14" fmla="*/ 108 w 10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15">
                  <a:moveTo>
                    <a:pt x="39" y="0"/>
                  </a:moveTo>
                  <a:lnTo>
                    <a:pt x="108" y="115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3" name="Freeform 37"/>
            <p:cNvSpPr>
              <a:spLocks/>
            </p:cNvSpPr>
            <p:nvPr/>
          </p:nvSpPr>
          <p:spPr bwMode="auto">
            <a:xfrm>
              <a:off x="2520" y="3448"/>
              <a:ext cx="109" cy="107"/>
            </a:xfrm>
            <a:custGeom>
              <a:avLst/>
              <a:gdLst>
                <a:gd name="T0" fmla="*/ 109 w 109"/>
                <a:gd name="T1" fmla="*/ 81 h 107"/>
                <a:gd name="T2" fmla="*/ 0 w 109"/>
                <a:gd name="T3" fmla="*/ 107 h 107"/>
                <a:gd name="T4" fmla="*/ 75 w 109"/>
                <a:gd name="T5" fmla="*/ 0 h 107"/>
                <a:gd name="T6" fmla="*/ 109 w 109"/>
                <a:gd name="T7" fmla="*/ 81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07"/>
                <a:gd name="T14" fmla="*/ 109 w 109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07">
                  <a:moveTo>
                    <a:pt x="109" y="81"/>
                  </a:moveTo>
                  <a:lnTo>
                    <a:pt x="0" y="107"/>
                  </a:lnTo>
                  <a:lnTo>
                    <a:pt x="75" y="0"/>
                  </a:lnTo>
                  <a:lnTo>
                    <a:pt x="109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132138" y="365125"/>
            <a:ext cx="287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3700" b="1">
                <a:solidFill>
                  <a:srgbClr val="FFFF00"/>
                </a:solidFill>
              </a:rPr>
              <a:t>Υποψία </a:t>
            </a:r>
            <a:r>
              <a:rPr lang="en-US" sz="3700" b="1">
                <a:solidFill>
                  <a:srgbClr val="FFFF00"/>
                </a:solidFill>
              </a:rPr>
              <a:t>FGR</a:t>
            </a:r>
            <a:endParaRPr lang="el-GR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258888" y="1530350"/>
            <a:ext cx="29733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700" b="1">
                <a:solidFill>
                  <a:srgbClr val="FFFF00"/>
                </a:solidFill>
              </a:rPr>
              <a:t>Υπερηχογράφημα</a:t>
            </a:r>
            <a:endParaRPr lang="el-GR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>
            <a:off x="2498725" y="914400"/>
            <a:ext cx="4248150" cy="1588"/>
          </a:xfrm>
          <a:prstGeom prst="line">
            <a:avLst/>
          </a:prstGeom>
          <a:noFill/>
          <a:ln w="1746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2498725" y="914400"/>
            <a:ext cx="1588" cy="355600"/>
          </a:xfrm>
          <a:prstGeom prst="line">
            <a:avLst/>
          </a:prstGeom>
          <a:noFill/>
          <a:ln w="1746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4" name="Freeform 12"/>
          <p:cNvSpPr>
            <a:spLocks/>
          </p:cNvSpPr>
          <p:nvPr/>
        </p:nvSpPr>
        <p:spPr bwMode="auto">
          <a:xfrm>
            <a:off x="2443163" y="1250950"/>
            <a:ext cx="111125" cy="219075"/>
          </a:xfrm>
          <a:custGeom>
            <a:avLst/>
            <a:gdLst>
              <a:gd name="T0" fmla="*/ 176410910 w 70"/>
              <a:gd name="T1" fmla="*/ 0 h 138"/>
              <a:gd name="T2" fmla="*/ 88206249 w 70"/>
              <a:gd name="T3" fmla="*/ 347781508 h 138"/>
              <a:gd name="T4" fmla="*/ 0 w 70"/>
              <a:gd name="T5" fmla="*/ 0 h 138"/>
              <a:gd name="T6" fmla="*/ 176410910 w 70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138"/>
              <a:gd name="T14" fmla="*/ 70 w 70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138">
                <a:moveTo>
                  <a:pt x="70" y="0"/>
                </a:moveTo>
                <a:lnTo>
                  <a:pt x="35" y="138"/>
                </a:lnTo>
                <a:lnTo>
                  <a:pt x="0" y="0"/>
                </a:lnTo>
                <a:lnTo>
                  <a:pt x="7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>
            <a:off x="6746875" y="914400"/>
            <a:ext cx="1588" cy="355600"/>
          </a:xfrm>
          <a:prstGeom prst="line">
            <a:avLst/>
          </a:prstGeom>
          <a:noFill/>
          <a:ln w="17463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6" name="Freeform 14"/>
          <p:cNvSpPr>
            <a:spLocks/>
          </p:cNvSpPr>
          <p:nvPr/>
        </p:nvSpPr>
        <p:spPr bwMode="auto">
          <a:xfrm>
            <a:off x="6689725" y="1250950"/>
            <a:ext cx="112713" cy="219075"/>
          </a:xfrm>
          <a:custGeom>
            <a:avLst/>
            <a:gdLst>
              <a:gd name="T0" fmla="*/ 178932654 w 71"/>
              <a:gd name="T1" fmla="*/ 0 h 138"/>
              <a:gd name="T2" fmla="*/ 90726013 w 71"/>
              <a:gd name="T3" fmla="*/ 347781508 h 138"/>
              <a:gd name="T4" fmla="*/ 0 w 71"/>
              <a:gd name="T5" fmla="*/ 0 h 138"/>
              <a:gd name="T6" fmla="*/ 178932654 w 71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138"/>
              <a:gd name="T14" fmla="*/ 71 w 71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138">
                <a:moveTo>
                  <a:pt x="71" y="0"/>
                </a:moveTo>
                <a:lnTo>
                  <a:pt x="36" y="138"/>
                </a:lnTo>
                <a:lnTo>
                  <a:pt x="0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1752600" y="2085975"/>
            <a:ext cx="17573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>
                <a:solidFill>
                  <a:srgbClr val="FFFF00"/>
                </a:solidFill>
              </a:rPr>
              <a:t>Σωματομετρία</a:t>
            </a:r>
            <a:endParaRPr lang="el-GR"/>
          </a:p>
        </p:txBody>
      </p:sp>
      <p:sp>
        <p:nvSpPr>
          <p:cNvPr id="19468" name="Rectangle 16"/>
          <p:cNvSpPr>
            <a:spLocks noChangeArrowheads="1"/>
          </p:cNvSpPr>
          <p:nvPr/>
        </p:nvSpPr>
        <p:spPr bwMode="auto">
          <a:xfrm>
            <a:off x="1601788" y="2416175"/>
            <a:ext cx="21447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>
                <a:solidFill>
                  <a:srgbClr val="FFFF00"/>
                </a:solidFill>
              </a:rPr>
              <a:t>Εκτίμηση βάρους</a:t>
            </a:r>
            <a:endParaRPr lang="el-GR"/>
          </a:p>
        </p:txBody>
      </p:sp>
      <p:sp>
        <p:nvSpPr>
          <p:cNvPr id="19469" name="Rectangle 17"/>
          <p:cNvSpPr>
            <a:spLocks noChangeArrowheads="1"/>
          </p:cNvSpPr>
          <p:nvPr/>
        </p:nvSpPr>
        <p:spPr bwMode="auto">
          <a:xfrm>
            <a:off x="1465263" y="2746375"/>
            <a:ext cx="25368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>
                <a:solidFill>
                  <a:srgbClr val="FFFF00"/>
                </a:solidFill>
              </a:rPr>
              <a:t>Έλεγχος ανωμαλιών</a:t>
            </a:r>
            <a:endParaRPr lang="el-GR"/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5889625" y="1557338"/>
            <a:ext cx="17478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>
                <a:solidFill>
                  <a:srgbClr val="FFFF00"/>
                </a:solidFill>
              </a:rPr>
              <a:t>Εκτίμηση Α.Υ.</a:t>
            </a:r>
            <a:endParaRPr lang="el-GR"/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5621338" y="2373313"/>
            <a:ext cx="2233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>
                <a:solidFill>
                  <a:srgbClr val="FFFF00"/>
                </a:solidFill>
              </a:rPr>
              <a:t>Βιοφυσικό προφίλ</a:t>
            </a:r>
            <a:endParaRPr lang="el-GR"/>
          </a:p>
        </p:txBody>
      </p:sp>
      <p:sp>
        <p:nvSpPr>
          <p:cNvPr id="19472" name="Rectangle 20"/>
          <p:cNvSpPr>
            <a:spLocks noChangeArrowheads="1"/>
          </p:cNvSpPr>
          <p:nvPr/>
        </p:nvSpPr>
        <p:spPr bwMode="auto">
          <a:xfrm>
            <a:off x="6269038" y="1941513"/>
            <a:ext cx="979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>
                <a:solidFill>
                  <a:srgbClr val="FFFF00"/>
                </a:solidFill>
              </a:rPr>
              <a:t>Doppler</a:t>
            </a:r>
            <a:endParaRPr lang="el-GR"/>
          </a:p>
        </p:txBody>
      </p:sp>
      <p:grpSp>
        <p:nvGrpSpPr>
          <p:cNvPr id="19473" name="Group 46"/>
          <p:cNvGrpSpPr>
            <a:grpSpLocks/>
          </p:cNvGrpSpPr>
          <p:nvPr/>
        </p:nvGrpSpPr>
        <p:grpSpPr bwMode="auto">
          <a:xfrm>
            <a:off x="4381500" y="1647825"/>
            <a:ext cx="1343025" cy="285750"/>
            <a:chOff x="2664" y="1038"/>
            <a:chExt cx="846" cy="180"/>
          </a:xfrm>
        </p:grpSpPr>
        <p:sp>
          <p:nvSpPr>
            <p:cNvPr id="19474" name="Line 38"/>
            <p:cNvSpPr>
              <a:spLocks noChangeShapeType="1"/>
            </p:cNvSpPr>
            <p:nvPr/>
          </p:nvSpPr>
          <p:spPr bwMode="auto">
            <a:xfrm>
              <a:off x="2784" y="1084"/>
              <a:ext cx="666" cy="1"/>
            </a:xfrm>
            <a:prstGeom prst="line">
              <a:avLst/>
            </a:prstGeom>
            <a:noFill/>
            <a:ln w="17463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5" name="Freeform 39"/>
            <p:cNvSpPr>
              <a:spLocks/>
            </p:cNvSpPr>
            <p:nvPr/>
          </p:nvSpPr>
          <p:spPr bwMode="auto">
            <a:xfrm>
              <a:off x="2664" y="1038"/>
              <a:ext cx="106" cy="92"/>
            </a:xfrm>
            <a:custGeom>
              <a:avLst/>
              <a:gdLst>
                <a:gd name="T0" fmla="*/ 106 w 106"/>
                <a:gd name="T1" fmla="*/ 92 h 92"/>
                <a:gd name="T2" fmla="*/ 0 w 106"/>
                <a:gd name="T3" fmla="*/ 46 h 92"/>
                <a:gd name="T4" fmla="*/ 106 w 106"/>
                <a:gd name="T5" fmla="*/ 0 h 92"/>
                <a:gd name="T6" fmla="*/ 106 w 106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92"/>
                <a:gd name="T14" fmla="*/ 106 w 106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92">
                  <a:moveTo>
                    <a:pt x="106" y="92"/>
                  </a:moveTo>
                  <a:lnTo>
                    <a:pt x="0" y="46"/>
                  </a:lnTo>
                  <a:lnTo>
                    <a:pt x="106" y="0"/>
                  </a:lnTo>
                  <a:lnTo>
                    <a:pt x="106" y="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Line 40"/>
            <p:cNvSpPr>
              <a:spLocks noChangeShapeType="1"/>
            </p:cNvSpPr>
            <p:nvPr/>
          </p:nvSpPr>
          <p:spPr bwMode="auto">
            <a:xfrm flipH="1">
              <a:off x="2740" y="1172"/>
              <a:ext cx="665" cy="1"/>
            </a:xfrm>
            <a:prstGeom prst="line">
              <a:avLst/>
            </a:prstGeom>
            <a:noFill/>
            <a:ln w="17463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Freeform 41"/>
            <p:cNvSpPr>
              <a:spLocks/>
            </p:cNvSpPr>
            <p:nvPr/>
          </p:nvSpPr>
          <p:spPr bwMode="auto">
            <a:xfrm>
              <a:off x="3405" y="1126"/>
              <a:ext cx="105" cy="92"/>
            </a:xfrm>
            <a:custGeom>
              <a:avLst/>
              <a:gdLst>
                <a:gd name="T0" fmla="*/ 0 w 105"/>
                <a:gd name="T1" fmla="*/ 0 h 92"/>
                <a:gd name="T2" fmla="*/ 105 w 105"/>
                <a:gd name="T3" fmla="*/ 46 h 92"/>
                <a:gd name="T4" fmla="*/ 0 w 105"/>
                <a:gd name="T5" fmla="*/ 92 h 92"/>
                <a:gd name="T6" fmla="*/ 0 w 105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92"/>
                <a:gd name="T14" fmla="*/ 105 w 105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92">
                  <a:moveTo>
                    <a:pt x="0" y="0"/>
                  </a:moveTo>
                  <a:lnTo>
                    <a:pt x="105" y="46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u="sng" smtClean="0">
                <a:solidFill>
                  <a:srgbClr val="FFFF00"/>
                </a:solidFill>
                <a:effectLst/>
              </a:rPr>
              <a:t>ΚΑΤΑΝΟΜΗ ΕΜΒΡΥΪΚΗΣ ΚΥΚΛΟΦΟΡΙΑΣ</a:t>
            </a:r>
            <a:endParaRPr lang="en-GB" sz="3200" b="1" u="sng" smtClean="0">
              <a:solidFill>
                <a:srgbClr val="FFFF00"/>
              </a:solidFill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121025"/>
          </a:xfrm>
        </p:spPr>
        <p:txBody>
          <a:bodyPr/>
          <a:lstStyle/>
          <a:p>
            <a:pPr eaLnBrk="1" hangingPunct="1"/>
            <a:r>
              <a:rPr lang="el-GR" sz="2000" smtClean="0">
                <a:solidFill>
                  <a:srgbClr val="FFFF00"/>
                </a:solidFill>
                <a:effectLst/>
              </a:rPr>
              <a:t>Στην φυσιολογική κύηση η Μέση Εγκεφαλική Αρτηρία έχει υψηλές αντιστάσεις μέχρι την 34η εβδομάδα.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el-GR" sz="2000" smtClean="0">
                <a:solidFill>
                  <a:srgbClr val="FFFF00"/>
                </a:solidFill>
                <a:effectLst/>
              </a:rPr>
              <a:t>Μετά την 34η εβδομάδα οι αντιστάσεις της μειώνονται ως φυσιολογική ανακατανομή της εμβρυϊκής κυκλοφορίας.</a:t>
            </a:r>
            <a:r>
              <a:rPr lang="en-US" sz="2000" smtClean="0">
                <a:solidFill>
                  <a:srgbClr val="FFFF00"/>
                </a:solidFill>
                <a:effectLst/>
              </a:rPr>
              <a:t/>
            </a:r>
            <a:br>
              <a:rPr lang="en-US" sz="2000" smtClean="0">
                <a:solidFill>
                  <a:srgbClr val="FFFF00"/>
                </a:solidFill>
                <a:effectLst/>
              </a:rPr>
            </a:br>
            <a:endParaRPr lang="el-GR" sz="200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el-GR" sz="2000" smtClean="0">
                <a:solidFill>
                  <a:srgbClr val="FFFF00"/>
                </a:solidFill>
                <a:effectLst/>
              </a:rPr>
              <a:t>Η κατανομή της εμβρυϊκής κυκλοφορίας εκτιμάται από το λόγο του δείκτη παλμικότητας της Μ.Ε.Α. προς τον δείκτη παλμικότητας της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O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μφαλικής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A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ρτηρίας. 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79838" y="4797425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PI </a:t>
            </a:r>
            <a:r>
              <a:rPr lang="el-GR">
                <a:solidFill>
                  <a:srgbClr val="FFFF00"/>
                </a:solidFill>
              </a:rPr>
              <a:t>ΜΕΑ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51275" y="5229225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PI </a:t>
            </a:r>
            <a:r>
              <a:rPr lang="en-US">
                <a:solidFill>
                  <a:srgbClr val="FFFF00"/>
                </a:solidFill>
              </a:rPr>
              <a:t>OA</a:t>
            </a:r>
            <a:endParaRPr lang="en-GB" sz="2400">
              <a:solidFill>
                <a:srgbClr val="FFFF00"/>
              </a:solidFill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779838" y="5229225"/>
            <a:ext cx="10080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859338" y="5013325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&gt; 1</a:t>
            </a:r>
            <a:endParaRPr lang="en-GB" sz="2400">
              <a:solidFill>
                <a:srgbClr val="FFFF00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635375" y="4797425"/>
            <a:ext cx="1873250" cy="936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4859338" y="2133600"/>
            <a:ext cx="3986212" cy="3648075"/>
          </a:xfrm>
          <a:custGeom>
            <a:avLst/>
            <a:gdLst>
              <a:gd name="T0" fmla="*/ 0 w 2511"/>
              <a:gd name="T1" fmla="*/ 0 h 2298"/>
              <a:gd name="T2" fmla="*/ 2147483647 w 2511"/>
              <a:gd name="T3" fmla="*/ 1141629899 h 2298"/>
              <a:gd name="T4" fmla="*/ 2147483647 w 2511"/>
              <a:gd name="T5" fmla="*/ 2147483647 h 2298"/>
              <a:gd name="T6" fmla="*/ 1257556925 w 2511"/>
              <a:gd name="T7" fmla="*/ 2147483647 h 2298"/>
              <a:gd name="T8" fmla="*/ 0 60000 65536"/>
              <a:gd name="T9" fmla="*/ 0 60000 65536"/>
              <a:gd name="T10" fmla="*/ 0 60000 65536"/>
              <a:gd name="T11" fmla="*/ 0 60000 65536"/>
              <a:gd name="T12" fmla="*/ 0 w 2511"/>
              <a:gd name="T13" fmla="*/ 0 h 2298"/>
              <a:gd name="T14" fmla="*/ 2511 w 2511"/>
              <a:gd name="T15" fmla="*/ 2298 h 2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1" h="2298">
                <a:moveTo>
                  <a:pt x="0" y="0"/>
                </a:moveTo>
                <a:cubicBezTo>
                  <a:pt x="922" y="56"/>
                  <a:pt x="1845" y="113"/>
                  <a:pt x="2178" y="453"/>
                </a:cubicBezTo>
                <a:cubicBezTo>
                  <a:pt x="2511" y="793"/>
                  <a:pt x="2276" y="1784"/>
                  <a:pt x="1996" y="2041"/>
                </a:cubicBezTo>
                <a:cubicBezTo>
                  <a:pt x="1716" y="2298"/>
                  <a:pt x="756" y="2003"/>
                  <a:pt x="499" y="199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268538" y="2276475"/>
            <a:ext cx="2447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FFFF00"/>
                </a:solidFill>
                <a:effectLst/>
              </a:rPr>
              <a:t>ANA</a:t>
            </a:r>
            <a:r>
              <a:rPr lang="el-GR" sz="3200" b="1" u="sng" smtClean="0">
                <a:solidFill>
                  <a:srgbClr val="FFFF00"/>
                </a:solidFill>
                <a:effectLst/>
              </a:rPr>
              <a:t>ΚΑΤΑΝΟΜΗ ΕΜΒΡΥΪΚΗΣ ΚΥΚΛΟΦΟΡΙΑΣ</a:t>
            </a:r>
            <a:endParaRPr lang="en-GB" sz="3200" b="1" u="sng" smtClean="0">
              <a:solidFill>
                <a:srgbClr val="FFFF00"/>
              </a:solidFill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000" smtClean="0">
                <a:solidFill>
                  <a:srgbClr val="FFFF00"/>
                </a:solidFill>
                <a:effectLst/>
              </a:rPr>
              <a:t>Η ανακατανομή της εμβρυϊκής κυκλοφορίας γίνεται προς όφελος των ζωτικών οργάνων και αποτελεί έναν αντιρροπιστικό μηχανισμό με στόχο την προστασία του εμβρύου από την </a:t>
            </a:r>
            <a:r>
              <a:rPr lang="el-GR" sz="2000" u="sng" smtClean="0">
                <a:solidFill>
                  <a:srgbClr val="FFFF00"/>
                </a:solidFill>
                <a:effectLst/>
              </a:rPr>
              <a:t>υποξαιμία.</a:t>
            </a:r>
          </a:p>
          <a:p>
            <a:pPr eaLnBrk="1" hangingPunct="1"/>
            <a:endParaRPr lang="el-GR" sz="2000" u="sng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el-GR" sz="2000" smtClean="0">
                <a:solidFill>
                  <a:srgbClr val="FFFF00"/>
                </a:solidFill>
                <a:effectLst/>
              </a:rPr>
              <a:t>Πραγματοποιείται με ΚΕΝΤΡΟΠΟΙΗΣΗ της αιματικής ροής, δηλαδή εκτροπή της αιματικής ροής προς «ευγενή όργανα», όπως ο εγκέφαλος, η καρδιά και τα επινεφρίδια, ενώ τα υπόλοιπα υποαρδεύονται.</a:t>
            </a:r>
          </a:p>
          <a:p>
            <a:pPr eaLnBrk="1" hangingPunct="1"/>
            <a:endParaRPr lang="el-GR" sz="200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el-GR" sz="2000" smtClean="0">
                <a:solidFill>
                  <a:srgbClr val="FFFF00"/>
                </a:solidFill>
                <a:effectLst/>
              </a:rPr>
              <a:t>Ο βαθμός αντιρρόπησης και βαρύτητας της υποξαιμίας εκτιμάται με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>
                <a:solidFill>
                  <a:srgbClr val="FFFF00"/>
                </a:solidFill>
                <a:effectLst/>
              </a:rPr>
              <a:t>     το λόγο   ΡΙ</a:t>
            </a:r>
            <a:r>
              <a:rPr lang="el-GR" sz="1600" smtClean="0">
                <a:solidFill>
                  <a:srgbClr val="FFFF00"/>
                </a:solidFill>
                <a:effectLst/>
              </a:rPr>
              <a:t>ΜΕΑ 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 ΡΙ </a:t>
            </a:r>
            <a:r>
              <a:rPr lang="el-GR" sz="1600" smtClean="0">
                <a:solidFill>
                  <a:srgbClr val="FFFF00"/>
                </a:solidFill>
                <a:effectLst/>
              </a:rPr>
              <a:t>ΟΑ</a:t>
            </a:r>
            <a:endParaRPr lang="en-US" sz="2000" u="sng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u="sng" smtClean="0">
              <a:solidFill>
                <a:srgbClr val="FFFF00"/>
              </a:solidFill>
              <a:effectLst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08175" y="4941888"/>
            <a:ext cx="1584325" cy="431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SGA-FGR/IUGR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Small For Gestational Age ( SGA)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Intra Uterine Growth Retardation </a:t>
            </a:r>
            <a:endParaRPr lang="el-GR" sz="2800" dirty="0" smtClean="0">
              <a:solidFill>
                <a:srgbClr val="FFFF66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solidFill>
                  <a:srgbClr val="FFFF66"/>
                </a:solidFill>
              </a:rPr>
              <a:t>    (</a:t>
            </a:r>
            <a:r>
              <a:rPr lang="el-GR" sz="2000" dirty="0" smtClean="0">
                <a:solidFill>
                  <a:srgbClr val="FFFF66"/>
                </a:solidFill>
              </a:rPr>
              <a:t>Ενδομήτρια καθυστέρηση της ανάπτυξης )</a:t>
            </a:r>
            <a:endParaRPr lang="en-US" sz="28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Intra Uterine Growth Restriction </a:t>
            </a:r>
            <a:r>
              <a:rPr lang="el-GR" sz="2800" dirty="0" smtClean="0">
                <a:solidFill>
                  <a:srgbClr val="FFFF66"/>
                </a:solidFill>
              </a:rPr>
              <a:t>(Ι</a:t>
            </a:r>
            <a:r>
              <a:rPr lang="en-US" sz="2800" dirty="0" smtClean="0">
                <a:solidFill>
                  <a:srgbClr val="FFFF66"/>
                </a:solidFill>
              </a:rPr>
              <a:t>UGR</a:t>
            </a:r>
            <a:r>
              <a:rPr lang="el-GR" sz="2800" dirty="0" smtClean="0">
                <a:solidFill>
                  <a:srgbClr val="FFFF66"/>
                </a:solidFill>
              </a:rPr>
              <a:t>)</a:t>
            </a:r>
            <a:endParaRPr lang="en-US" sz="28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Fetal Growth Restriction</a:t>
            </a:r>
            <a:r>
              <a:rPr lang="el-GR" sz="2800" dirty="0" smtClean="0">
                <a:solidFill>
                  <a:srgbClr val="FFFF66"/>
                </a:solidFill>
              </a:rPr>
              <a:t>(</a:t>
            </a:r>
            <a:r>
              <a:rPr lang="en-US" sz="2800" dirty="0" smtClean="0">
                <a:solidFill>
                  <a:srgbClr val="FFFF66"/>
                </a:solidFill>
              </a:rPr>
              <a:t>FGR)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Early FGR </a:t>
            </a:r>
            <a:r>
              <a:rPr lang="el-GR" sz="2800" dirty="0" smtClean="0">
                <a:solidFill>
                  <a:srgbClr val="FFFF66"/>
                </a:solidFill>
              </a:rPr>
              <a:t>πριν τις 32έβδομαδες κύησης</a:t>
            </a:r>
            <a:r>
              <a:rPr lang="en-US" sz="2800" dirty="0" smtClean="0">
                <a:solidFill>
                  <a:srgbClr val="FFFF66"/>
                </a:solidFill>
              </a:rPr>
              <a:t> (</a:t>
            </a:r>
            <a:r>
              <a:rPr lang="el-GR" sz="2800" dirty="0" smtClean="0">
                <a:solidFill>
                  <a:srgbClr val="FFFF66"/>
                </a:solidFill>
              </a:rPr>
              <a:t>απουσία συγγενής ανωμαλίας</a:t>
            </a:r>
            <a:r>
              <a:rPr lang="en-US" sz="2800" dirty="0" smtClean="0">
                <a:solidFill>
                  <a:srgbClr val="FFFF66"/>
                </a:solidFill>
              </a:rPr>
              <a:t>)</a:t>
            </a:r>
            <a:r>
              <a:rPr lang="el-GR" sz="2800" dirty="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Late FGR </a:t>
            </a:r>
            <a:r>
              <a:rPr lang="el-GR" sz="2800" dirty="0" smtClean="0">
                <a:solidFill>
                  <a:srgbClr val="FFFF66"/>
                </a:solidFill>
              </a:rPr>
              <a:t>μετά τις 32 </a:t>
            </a:r>
            <a:r>
              <a:rPr lang="el-GR" sz="2800" dirty="0" err="1" smtClean="0">
                <a:solidFill>
                  <a:srgbClr val="FFFF66"/>
                </a:solidFill>
              </a:rPr>
              <a:t>εβδομαδές</a:t>
            </a:r>
            <a:r>
              <a:rPr lang="el-GR" sz="2800" dirty="0" smtClean="0">
                <a:solidFill>
                  <a:srgbClr val="FFFF66"/>
                </a:solidFill>
              </a:rPr>
              <a:t> κύησης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l-GR" sz="2800" dirty="0" smtClean="0">
                <a:solidFill>
                  <a:srgbClr val="FFFF66"/>
                </a:solidFill>
              </a:rPr>
              <a:t>(απουσία συγγενής ανωμαλίας)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FFFF00"/>
                </a:solidFill>
                <a:effectLst/>
              </a:rPr>
              <a:t>ANA</a:t>
            </a:r>
            <a:r>
              <a:rPr lang="el-GR" sz="3200" b="1" u="sng" smtClean="0">
                <a:solidFill>
                  <a:srgbClr val="FFFF00"/>
                </a:solidFill>
                <a:effectLst/>
              </a:rPr>
              <a:t>ΚΑΤΑΝΟΜΗ ΕΜΒΡΥΪΚΗΣ ΚΥΚΛΟΦΟΡΙΑΣ</a:t>
            </a:r>
            <a:endParaRPr lang="en-GB" sz="3200" b="1" u="sng" smtClean="0">
              <a:solidFill>
                <a:srgbClr val="FFFF00"/>
              </a:solidFill>
              <a:effectLst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smtClean="0"/>
              <a:t>Το </a:t>
            </a:r>
            <a:r>
              <a:rPr lang="el-GR" sz="2400" smtClean="0">
                <a:solidFill>
                  <a:srgbClr val="FFFF00"/>
                </a:solidFill>
              </a:rPr>
              <a:t>πρώιμο στάδιο</a:t>
            </a:r>
            <a:r>
              <a:rPr lang="el-GR" sz="2400" smtClean="0"/>
              <a:t> ανακατανομής της εμβρυϊκής κυκλοφορίας εκδηλώνεται με αύξηση των αντιστάσεων στην ΟΑ </a:t>
            </a:r>
            <a:r>
              <a:rPr lang="en-US" sz="2400" smtClean="0"/>
              <a:t>(PI)</a:t>
            </a:r>
            <a:r>
              <a:rPr lang="el-GR" sz="2400" smtClean="0"/>
              <a:t> και παράλληλη μείωση των αντιστάσεων στην ΜΕΑ </a:t>
            </a:r>
            <a:r>
              <a:rPr lang="en-US" sz="2400" smtClean="0"/>
              <a:t>(PI)</a:t>
            </a:r>
            <a:endParaRPr lang="el-GR" sz="2400" smtClean="0"/>
          </a:p>
          <a:p>
            <a:pPr eaLnBrk="1" hangingPunct="1">
              <a:defRPr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smtClean="0"/>
              <a:t>  </a:t>
            </a:r>
          </a:p>
          <a:p>
            <a:pPr eaLnBrk="1" hangingPunct="1">
              <a:defRPr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smtClean="0"/>
          </a:p>
          <a:p>
            <a:pPr eaLnBrk="1" hangingPunct="1">
              <a:defRPr/>
            </a:pPr>
            <a:r>
              <a:rPr lang="el-GR" sz="2400" smtClean="0"/>
              <a:t>Το </a:t>
            </a:r>
            <a:r>
              <a:rPr lang="el-GR" sz="2400" smtClean="0">
                <a:solidFill>
                  <a:srgbClr val="FFFF00"/>
                </a:solidFill>
              </a:rPr>
              <a:t>προχωρημένο στάδιο</a:t>
            </a:r>
            <a:r>
              <a:rPr lang="el-GR" sz="2400" smtClean="0"/>
              <a:t> ανακατανομής της εμβρυϊκής κυκλοφορίας χαρακτηρίζεται από εξάντληση της αντιρρόπησης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smtClean="0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187450" y="3213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 b="1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755650" y="3284538"/>
            <a:ext cx="323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BRAIN SPARING EFFECT</a:t>
            </a: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995738" y="3500438"/>
            <a:ext cx="4333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4643438" y="3500438"/>
            <a:ext cx="863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4643438" y="3141663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</a:rPr>
              <a:t>ΡΙ </a:t>
            </a:r>
            <a:r>
              <a:rPr lang="el-GR" sz="1600">
                <a:solidFill>
                  <a:srgbClr val="FFFF00"/>
                </a:solidFill>
              </a:rPr>
              <a:t>ΜΕΑ</a:t>
            </a: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4643438" y="3500438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</a:rPr>
              <a:t>ΡΙ </a:t>
            </a:r>
            <a:r>
              <a:rPr lang="el-GR" sz="1600">
                <a:solidFill>
                  <a:srgbClr val="FFFF00"/>
                </a:solidFill>
              </a:rPr>
              <a:t>ΟΑ</a:t>
            </a: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5508625" y="3284538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</a:rPr>
              <a:t>&lt; 1</a:t>
            </a:r>
            <a:endParaRPr lang="en-GB" sz="2000">
              <a:solidFill>
                <a:srgbClr val="FFFF00"/>
              </a:solidFill>
            </a:endParaRPr>
          </a:p>
        </p:txBody>
      </p:sp>
      <p:grpSp>
        <p:nvGrpSpPr>
          <p:cNvPr id="22539" name="Group 17"/>
          <p:cNvGrpSpPr>
            <a:grpSpLocks/>
          </p:cNvGrpSpPr>
          <p:nvPr/>
        </p:nvGrpSpPr>
        <p:grpSpPr bwMode="auto">
          <a:xfrm>
            <a:off x="4067175" y="5695950"/>
            <a:ext cx="2127250" cy="757238"/>
            <a:chOff x="2562" y="3475"/>
            <a:chExt cx="1340" cy="477"/>
          </a:xfrm>
        </p:grpSpPr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562" y="3702"/>
              <a:ext cx="27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2925" y="3475"/>
              <a:ext cx="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>
                  <a:solidFill>
                    <a:srgbClr val="FFFF00"/>
                  </a:solidFill>
                </a:rPr>
                <a:t>ΡΙ </a:t>
              </a:r>
              <a:r>
                <a:rPr lang="el-GR" sz="1600">
                  <a:solidFill>
                    <a:srgbClr val="FFFF00"/>
                  </a:solidFill>
                </a:rPr>
                <a:t>ΜΕΑ</a:t>
              </a: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2971" y="3702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>
                  <a:solidFill>
                    <a:srgbClr val="FFFF00"/>
                  </a:solidFill>
                </a:rPr>
                <a:t>ΡΙ </a:t>
              </a:r>
              <a:r>
                <a:rPr lang="el-GR" sz="1600">
                  <a:solidFill>
                    <a:srgbClr val="FFFF00"/>
                  </a:solidFill>
                </a:rPr>
                <a:t>ΟΑ</a:t>
              </a:r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2971" y="3702"/>
              <a:ext cx="54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3560" y="3612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000">
                  <a:solidFill>
                    <a:srgbClr val="FFFF00"/>
                  </a:solidFill>
                </a:rPr>
                <a:t>&gt; 1</a:t>
              </a:r>
              <a:endParaRPr lang="en-GB" sz="20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u="sng" smtClean="0">
                <a:solidFill>
                  <a:srgbClr val="FFFF00"/>
                </a:solidFill>
                <a:effectLst/>
              </a:rPr>
              <a:t>ΦΛΕΒΙΚΟ</a:t>
            </a:r>
            <a:r>
              <a:rPr lang="el-GR" sz="3200" u="sng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b="1" u="sng" smtClean="0">
                <a:solidFill>
                  <a:srgbClr val="FFFF00"/>
                </a:solidFill>
                <a:effectLst/>
              </a:rPr>
              <a:t>DOPPLER</a:t>
            </a:r>
            <a:endParaRPr lang="en-GB" sz="3200" b="1" u="sng" smtClean="0">
              <a:solidFill>
                <a:srgbClr val="FFFF00"/>
              </a:solidFill>
              <a:effectLst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effectLst/>
              </a:rPr>
              <a:t>Οι αιμοδυναμικές μεταβολές της φλεβικής κυκλοφορίας του εμβρύου σχετίζονται με </a:t>
            </a:r>
            <a:r>
              <a:rPr lang="el-GR" sz="2400" u="sng" smtClean="0">
                <a:solidFill>
                  <a:srgbClr val="FFFF00"/>
                </a:solidFill>
                <a:effectLst/>
              </a:rPr>
              <a:t>προχωρημένο στάδιο εμβρυϊκής υποξαιμίας</a:t>
            </a:r>
            <a:r>
              <a:rPr lang="en-US" sz="2400" smtClean="0">
                <a:effectLst/>
              </a:rPr>
              <a:t> </a:t>
            </a:r>
            <a:r>
              <a:rPr lang="el-GR" sz="2400" smtClean="0">
                <a:effectLst/>
              </a:rPr>
              <a:t>και ανιχνεύεται με ανώμαλες </a:t>
            </a:r>
            <a:r>
              <a:rPr lang="en-US" sz="2400" smtClean="0">
                <a:effectLst/>
              </a:rPr>
              <a:t>Doppler </a:t>
            </a:r>
            <a:r>
              <a:rPr lang="el-GR" sz="2400" smtClean="0">
                <a:effectLst/>
              </a:rPr>
              <a:t>κυματομορφές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/>
              <a:t>Οι παθολογικές κυματομορφές στο φλεβικό </a:t>
            </a:r>
            <a:r>
              <a:rPr lang="en-US" sz="2400" smtClean="0"/>
              <a:t>Doppler</a:t>
            </a:r>
            <a:r>
              <a:rPr lang="el-GR" sz="2400" smtClean="0"/>
              <a:t> παρουσιάζονται μετά το </a:t>
            </a:r>
            <a:r>
              <a:rPr lang="el-GR" sz="2400" u="sng" smtClean="0">
                <a:solidFill>
                  <a:srgbClr val="FFFF00"/>
                </a:solidFill>
              </a:rPr>
              <a:t>στάδιο της ανεπαρκούς αντιρρόπησης</a:t>
            </a:r>
            <a:r>
              <a:rPr lang="el-GR" sz="2400" smtClean="0"/>
              <a:t> της εμβρυϊκής κυκλοφορίας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/>
              <a:t>Οι μεταβολές αυτές του φλεβικού </a:t>
            </a:r>
            <a:r>
              <a:rPr lang="en-US" sz="2400" smtClean="0"/>
              <a:t>Doppler</a:t>
            </a:r>
            <a:r>
              <a:rPr lang="el-GR" sz="2400" smtClean="0"/>
              <a:t> έχουν μεγάλη κλινική σημασία στην </a:t>
            </a:r>
            <a:r>
              <a:rPr lang="el-GR" sz="2400" u="sng" smtClean="0">
                <a:solidFill>
                  <a:srgbClr val="FFFF00"/>
                </a:solidFill>
              </a:rPr>
              <a:t>απόφαση</a:t>
            </a:r>
            <a:r>
              <a:rPr lang="el-GR" sz="2400" smtClean="0"/>
              <a:t> του χρόνου και του τρόπου του τοκετού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u="sng" smtClean="0">
                <a:solidFill>
                  <a:srgbClr val="FFFF00"/>
                </a:solidFill>
                <a:effectLst/>
              </a:rPr>
              <a:t>ΦΛΕΒΙΚΟ</a:t>
            </a:r>
            <a:r>
              <a:rPr lang="el-GR" sz="3200" u="sng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b="1" u="sng" smtClean="0">
                <a:solidFill>
                  <a:srgbClr val="FFFF00"/>
                </a:solidFill>
                <a:effectLst/>
              </a:rPr>
              <a:t>DOPPLER</a:t>
            </a:r>
            <a:endParaRPr lang="en-GB" sz="3200" b="1" u="sng" smtClean="0">
              <a:solidFill>
                <a:srgbClr val="FFFF00"/>
              </a:solidFill>
              <a:effectLst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60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000" smtClean="0">
                <a:solidFill>
                  <a:srgbClr val="FFFF00"/>
                </a:solidFill>
              </a:rPr>
              <a:t>               </a:t>
            </a:r>
            <a:r>
              <a:rPr lang="el-GR" sz="2400" u="sng" smtClean="0">
                <a:solidFill>
                  <a:srgbClr val="FFFF00"/>
                </a:solidFill>
              </a:rPr>
              <a:t>ΕΞΕΤΑΖΟΜΕΝΕΣ ΔΟΜΕΣ ΤΟΥ ΕΜΒΡΥΟΥ</a:t>
            </a:r>
            <a:endParaRPr lang="en-GB" sz="2400" u="sng" smtClean="0">
              <a:solidFill>
                <a:srgbClr val="FFFF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3789363"/>
            <a:ext cx="2376487" cy="2519362"/>
          </a:xfrm>
          <a:noFill/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1403350" y="2133600"/>
            <a:ext cx="3097213" cy="7905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500563" y="2133600"/>
            <a:ext cx="0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500563" y="2133600"/>
            <a:ext cx="3095625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-112713" y="3213100"/>
            <a:ext cx="932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α) ΦΛΕΒΩΔΗΣ ΠΟΡΟΣ       β) ΟΜΦΑΛΙΚΗ ΦΛΕΒΑ      γ) ΚΑΤΩ ΚΟΙΛΗ ΦΛΕΒΑ </a:t>
            </a:r>
            <a:endParaRPr lang="en-GB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1331913" y="5157788"/>
            <a:ext cx="287337" cy="287337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79388" y="3789363"/>
            <a:ext cx="2376487" cy="2519362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4587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348038" y="3789363"/>
            <a:ext cx="2416175" cy="2549525"/>
          </a:xfr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348038" y="3789363"/>
            <a:ext cx="2447925" cy="2519362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4067175" y="6021388"/>
            <a:ext cx="287338" cy="28733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789363"/>
            <a:ext cx="24161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300788" y="3789363"/>
            <a:ext cx="2447925" cy="2519362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8243888" y="3716338"/>
            <a:ext cx="431800" cy="3603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 animBg="1"/>
      <p:bldP spid="115725" grpId="0" animBg="1"/>
      <p:bldP spid="1157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u="sng" smtClean="0">
                <a:solidFill>
                  <a:srgbClr val="FFFF00"/>
                </a:solidFill>
              </a:rPr>
              <a:t>ΦΥΣΙΟΛΟΓΙΚΕΣ</a:t>
            </a:r>
            <a:r>
              <a:rPr lang="en-US" sz="3200" b="1" u="sng" smtClean="0">
                <a:solidFill>
                  <a:srgbClr val="FFFF00"/>
                </a:solidFill>
              </a:rPr>
              <a:t> </a:t>
            </a:r>
            <a:r>
              <a:rPr lang="el-GR" sz="3200" b="1" u="sng" smtClean="0">
                <a:solidFill>
                  <a:srgbClr val="FFFF00"/>
                </a:solidFill>
              </a:rPr>
              <a:t>ΚΥΜΑΤΟΜΟΡΦΕΣ</a:t>
            </a:r>
            <a:r>
              <a:rPr lang="en-US" sz="3200" b="1" u="sng" smtClean="0">
                <a:solidFill>
                  <a:srgbClr val="FFFF00"/>
                </a:solidFill>
              </a:rPr>
              <a:t> </a:t>
            </a:r>
            <a:r>
              <a:rPr lang="el-GR" sz="3200" b="1" u="sng" smtClean="0">
                <a:solidFill>
                  <a:srgbClr val="FFFF00"/>
                </a:solidFill>
              </a:rPr>
              <a:t>ΦΛΕΒΙΚΗΣ ΚΥΚΛΟΦΟΡΙΑΣ</a:t>
            </a:r>
            <a:endParaRPr lang="en-GB" sz="3200" b="1" u="sng" smtClean="0">
              <a:solidFill>
                <a:srgbClr val="FFFF00"/>
              </a:solidFill>
            </a:endParaRPr>
          </a:p>
        </p:txBody>
      </p:sp>
      <p:pic>
        <p:nvPicPr>
          <p:cNvPr id="25603" name="Picture 3" descr="47_2_103f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41" t="26100" r="34808"/>
          <a:stretch>
            <a:fillRect/>
          </a:stretch>
        </p:blipFill>
        <p:spPr>
          <a:xfrm>
            <a:off x="2484438" y="1412875"/>
            <a:ext cx="4032250" cy="439261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84438" y="1412875"/>
            <a:ext cx="4032250" cy="43926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84438" y="1412875"/>
            <a:ext cx="1800225" cy="13684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484438" y="2924175"/>
            <a:ext cx="1800225" cy="13684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484438" y="4437063"/>
            <a:ext cx="1727200" cy="13684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72000" y="4437063"/>
            <a:ext cx="1944688" cy="13684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808038" y="1720850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ΚΑΤΩ ΚΟΙΛΗ</a:t>
            </a:r>
          </a:p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ΦΛΕΒΑ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827088" y="3284538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ΦΛΕΒΩΔΗΣ</a:t>
            </a:r>
          </a:p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ΠΟΡΟΣ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909638" y="4889500"/>
            <a:ext cx="142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ΟΜΦΑΛΙΚΗ</a:t>
            </a:r>
          </a:p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ΦΛΕΒΑ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588125" y="4868863"/>
            <a:ext cx="142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ΟΜΦΑΛΙΚΗ</a:t>
            </a:r>
          </a:p>
          <a:p>
            <a:pPr algn="ctr">
              <a:defRPr/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ΑΡΤΗΡΙΑ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1" u="sng" smtClean="0">
                <a:solidFill>
                  <a:srgbClr val="FFFF00"/>
                </a:solidFill>
              </a:rPr>
              <a:t>ΦΛΕΒΩΔΗΣ ΠΟΡΟΣ</a:t>
            </a:r>
            <a:endParaRPr lang="en-GB" sz="3200" b="1" u="sng" smtClean="0">
              <a:solidFill>
                <a:srgbClr val="FFFF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 l="1768"/>
          <a:stretch>
            <a:fillRect/>
          </a:stretch>
        </p:blipFill>
        <p:spPr>
          <a:xfrm>
            <a:off x="4500563" y="1844675"/>
            <a:ext cx="3967162" cy="4530725"/>
          </a:xfrm>
        </p:spPr>
      </p:pic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68413"/>
            <a:ext cx="4578350" cy="5035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400" smtClean="0">
                <a:solidFill>
                  <a:srgbClr val="FFFF00"/>
                </a:solidFill>
              </a:rPr>
              <a:t>    Οι παθολογικές κυματομορφές </a:t>
            </a:r>
            <a:r>
              <a:rPr lang="en-US" sz="2400" smtClean="0">
                <a:solidFill>
                  <a:srgbClr val="FFFF00"/>
                </a:solidFill>
              </a:rPr>
              <a:t>Doppler</a:t>
            </a:r>
            <a:r>
              <a:rPr lang="el-GR" sz="2400" smtClean="0">
                <a:solidFill>
                  <a:srgbClr val="FFFF00"/>
                </a:solidFill>
              </a:rPr>
              <a:t> του ΦΠ παρουσιάζονται προοδευτικά ως</a:t>
            </a:r>
            <a:r>
              <a:rPr lang="en-US" sz="2400" smtClean="0">
                <a:solidFill>
                  <a:srgbClr val="FFFF00"/>
                </a:solidFill>
              </a:rPr>
              <a:t>:</a:t>
            </a:r>
            <a:endParaRPr lang="en-GB" sz="2400" smtClean="0">
              <a:solidFill>
                <a:srgbClr val="FFFF00"/>
              </a:solidFill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-1189038" y="2781300"/>
            <a:ext cx="56165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α) Αυξημένες αντιστάσεις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(PI)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-252413" y="5013325"/>
            <a:ext cx="4730751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γ) Αναστροφή του κύματος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l-GR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-180975" y="3500438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β) Κύμα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ισοϋψώς με την μέση γραμμή</a:t>
            </a:r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00563" y="1844675"/>
            <a:ext cx="3960812" cy="45354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580063" y="37163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076825" y="6021388"/>
            <a:ext cx="360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435600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787900" y="5805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44675"/>
            <a:ext cx="4038600" cy="34131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>
                <a:solidFill>
                  <a:srgbClr val="FFFF00"/>
                </a:solidFill>
              </a:rPr>
              <a:t>Η ΟΦ σε σοβαρή καρδιακή ανεπάρκεια του εμβρύου μπορεί να δώσει σημαντικές πληροφορίες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400" smtClean="0">
                <a:solidFill>
                  <a:srgbClr val="FFFF00"/>
                </a:solidFill>
              </a:rPr>
              <a:t>Εμφάνιση «παλμικότητας» ως παθολογικό εύρημα</a:t>
            </a:r>
            <a:endParaRPr lang="en-GB" sz="2400" smtClean="0">
              <a:solidFill>
                <a:srgbClr val="FFFF00"/>
              </a:solidFill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l-GR" sz="3200" b="1" u="sng" smtClean="0">
                <a:solidFill>
                  <a:srgbClr val="FFFF00"/>
                </a:solidFill>
              </a:rPr>
              <a:t>ΟΜΦΑΛΙΚΗ ΦΛΕΒΑ</a:t>
            </a:r>
            <a:endParaRPr lang="en-GB" sz="3200" b="1" u="sng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763713" y="188913"/>
            <a:ext cx="6396037" cy="6884987"/>
            <a:chOff x="1156" y="119"/>
            <a:chExt cx="3984" cy="4337"/>
          </a:xfrm>
        </p:grpSpPr>
        <p:sp>
          <p:nvSpPr>
            <p:cNvPr id="29700" name="Text Box 3"/>
            <p:cNvSpPr txBox="1">
              <a:spLocks noChangeArrowheads="1"/>
            </p:cNvSpPr>
            <p:nvPr/>
          </p:nvSpPr>
          <p:spPr bwMode="auto">
            <a:xfrm>
              <a:off x="1804" y="119"/>
              <a:ext cx="792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Πρώιμη φάση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3172" y="119"/>
              <a:ext cx="792" cy="216"/>
            </a:xfrm>
            <a:prstGeom prst="rect">
              <a:avLst/>
            </a:prstGeom>
            <a:solidFill>
              <a:srgbClr val="FF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Όψιμη φάση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2" name="AutoShape 5"/>
            <p:cNvSpPr>
              <a:spLocks/>
            </p:cNvSpPr>
            <p:nvPr/>
          </p:nvSpPr>
          <p:spPr bwMode="auto">
            <a:xfrm>
              <a:off x="4468" y="3887"/>
              <a:ext cx="672" cy="360"/>
            </a:xfrm>
            <a:prstGeom prst="borderCallout1">
              <a:avLst>
                <a:gd name="adj1" fmla="val 80000"/>
                <a:gd name="adj2" fmla="val -3569"/>
                <a:gd name="adj3" fmla="val -1008222"/>
                <a:gd name="adj4" fmla="val -3569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Ενδομήτριος</a:t>
              </a:r>
            </a:p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Θάνατος</a:t>
              </a:r>
            </a:p>
            <a:p>
              <a:pPr algn="ctr" eaLnBrk="0" hangingPunct="0"/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3" name="AutoShape 6"/>
            <p:cNvSpPr>
              <a:spLocks noChangeArrowheads="1"/>
            </p:cNvSpPr>
            <p:nvPr/>
          </p:nvSpPr>
          <p:spPr bwMode="auto">
            <a:xfrm>
              <a:off x="1156" y="695"/>
              <a:ext cx="504" cy="216"/>
            </a:xfrm>
            <a:prstGeom prst="flowChartAlternateProcess">
              <a:avLst/>
            </a:prstGeom>
            <a:solidFill>
              <a:srgbClr val="E1FB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solidFill>
                    <a:srgbClr val="000058"/>
                  </a:solidFill>
                  <a:latin typeface="Times New Roman" pitchFamily="18" charset="0"/>
                </a:rPr>
                <a:t>Doppler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4" name="AutoShape 7"/>
            <p:cNvSpPr>
              <a:spLocks noChangeArrowheads="1"/>
            </p:cNvSpPr>
            <p:nvPr/>
          </p:nvSpPr>
          <p:spPr bwMode="auto">
            <a:xfrm>
              <a:off x="1156" y="2807"/>
              <a:ext cx="504" cy="216"/>
            </a:xfrm>
            <a:prstGeom prst="flowChartAlternateProcess">
              <a:avLst/>
            </a:prstGeom>
            <a:solidFill>
              <a:srgbClr val="E1FB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ΚΤΓ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5" name="AutoShape 8"/>
            <p:cNvSpPr>
              <a:spLocks noChangeArrowheads="1"/>
            </p:cNvSpPr>
            <p:nvPr/>
          </p:nvSpPr>
          <p:spPr bwMode="auto">
            <a:xfrm>
              <a:off x="1156" y="1919"/>
              <a:ext cx="432" cy="216"/>
            </a:xfrm>
            <a:prstGeom prst="flowChartAlternateProcess">
              <a:avLst/>
            </a:prstGeom>
            <a:solidFill>
              <a:srgbClr val="E1FB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ΒΠ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 flipH="1">
              <a:off x="2740" y="255"/>
              <a:ext cx="4" cy="39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AutoShape 10"/>
            <p:cNvSpPr>
              <a:spLocks noChangeArrowheads="1"/>
            </p:cNvSpPr>
            <p:nvPr/>
          </p:nvSpPr>
          <p:spPr bwMode="auto">
            <a:xfrm>
              <a:off x="1660" y="407"/>
              <a:ext cx="1152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400" b="1">
                  <a:solidFill>
                    <a:srgbClr val="000058"/>
                  </a:solidFill>
                  <a:latin typeface="Times New Roman" pitchFamily="18" charset="0"/>
                </a:rPr>
                <a:t>↑</a:t>
              </a:r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 αντιστάσεων Ο.Α.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8" name="AutoShape 11"/>
            <p:cNvSpPr>
              <a:spLocks noChangeArrowheads="1"/>
            </p:cNvSpPr>
            <p:nvPr/>
          </p:nvSpPr>
          <p:spPr bwMode="auto">
            <a:xfrm>
              <a:off x="1804" y="623"/>
              <a:ext cx="2232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ανακατανομή εμβρυϊκής κυκλοφορίας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09" name="AutoShape 12"/>
            <p:cNvSpPr>
              <a:spLocks noChangeArrowheads="1"/>
            </p:cNvSpPr>
            <p:nvPr/>
          </p:nvSpPr>
          <p:spPr bwMode="auto">
            <a:xfrm>
              <a:off x="2812" y="407"/>
              <a:ext cx="1584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απουσία ή αναστροφή Τ.Δ ροής Ο.Α.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0" name="AutoShape 13"/>
            <p:cNvSpPr>
              <a:spLocks noChangeArrowheads="1"/>
            </p:cNvSpPr>
            <p:nvPr/>
          </p:nvSpPr>
          <p:spPr bwMode="auto">
            <a:xfrm>
              <a:off x="2284" y="839"/>
              <a:ext cx="2160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επαρκής εγκεφαλική παροχή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1" name="AutoShape 14"/>
            <p:cNvSpPr>
              <a:spLocks noChangeArrowheads="1"/>
            </p:cNvSpPr>
            <p:nvPr/>
          </p:nvSpPr>
          <p:spPr bwMode="auto">
            <a:xfrm>
              <a:off x="3076" y="1055"/>
              <a:ext cx="1368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αλλοιώσεις κάτω κοίλης  φλ 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2" name="AutoShape 15"/>
            <p:cNvSpPr>
              <a:spLocks noChangeArrowheads="1"/>
            </p:cNvSpPr>
            <p:nvPr/>
          </p:nvSpPr>
          <p:spPr bwMode="auto">
            <a:xfrm>
              <a:off x="3292" y="1271"/>
              <a:ext cx="1152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αλλοιώσεις ομφαλικής φλ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3" name="AutoShape 16"/>
            <p:cNvSpPr>
              <a:spLocks noChangeArrowheads="1"/>
            </p:cNvSpPr>
            <p:nvPr/>
          </p:nvSpPr>
          <p:spPr bwMode="auto">
            <a:xfrm>
              <a:off x="3652" y="1487"/>
              <a:ext cx="792" cy="2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αλλοιώσεις φλεβ.πόρου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4" name="AutoShape 17"/>
            <p:cNvSpPr>
              <a:spLocks noChangeArrowheads="1"/>
            </p:cNvSpPr>
            <p:nvPr/>
          </p:nvSpPr>
          <p:spPr bwMode="auto">
            <a:xfrm>
              <a:off x="2308" y="1847"/>
              <a:ext cx="2088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μείωση όγκου αμνιακού υγρού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5" name="AutoShape 18"/>
            <p:cNvSpPr>
              <a:spLocks noChangeArrowheads="1"/>
            </p:cNvSpPr>
            <p:nvPr/>
          </p:nvSpPr>
          <p:spPr bwMode="auto">
            <a:xfrm>
              <a:off x="2812" y="2135"/>
              <a:ext cx="1296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μείωση αυτόματων κινήσεων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6" name="AutoShape 19"/>
            <p:cNvSpPr>
              <a:spLocks noChangeArrowheads="1"/>
            </p:cNvSpPr>
            <p:nvPr/>
          </p:nvSpPr>
          <p:spPr bwMode="auto">
            <a:xfrm>
              <a:off x="2956" y="2315"/>
              <a:ext cx="1296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μείωση αναπνευστ. κινήσεων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7" name="AutoShape 20"/>
            <p:cNvSpPr>
              <a:spLocks noChangeArrowheads="1"/>
            </p:cNvSpPr>
            <p:nvPr/>
          </p:nvSpPr>
          <p:spPr bwMode="auto">
            <a:xfrm>
              <a:off x="3136" y="2495"/>
              <a:ext cx="1296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μείωση μυϊκού τόνου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8" name="AutoShape 21"/>
            <p:cNvSpPr>
              <a:spLocks noChangeArrowheads="1"/>
            </p:cNvSpPr>
            <p:nvPr/>
          </p:nvSpPr>
          <p:spPr bwMode="auto">
            <a:xfrm>
              <a:off x="2524" y="2807"/>
              <a:ext cx="1296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μείωση μεταβλητότητας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19" name="AutoShape 22"/>
            <p:cNvSpPr>
              <a:spLocks noChangeArrowheads="1"/>
            </p:cNvSpPr>
            <p:nvPr/>
          </p:nvSpPr>
          <p:spPr bwMode="auto">
            <a:xfrm>
              <a:off x="2740" y="3023"/>
              <a:ext cx="864" cy="2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παρουσία επιβραδύνσεων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20" name="AutoShape 23"/>
            <p:cNvSpPr>
              <a:spLocks noChangeArrowheads="1"/>
            </p:cNvSpPr>
            <p:nvPr/>
          </p:nvSpPr>
          <p:spPr bwMode="auto">
            <a:xfrm>
              <a:off x="3562" y="3023"/>
              <a:ext cx="864" cy="2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απουσία μεταβλητότητας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21" name="AutoShape 24"/>
            <p:cNvSpPr>
              <a:spLocks noChangeArrowheads="1"/>
            </p:cNvSpPr>
            <p:nvPr/>
          </p:nvSpPr>
          <p:spPr bwMode="auto">
            <a:xfrm>
              <a:off x="3364" y="3311"/>
              <a:ext cx="1080" cy="21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l-GR" sz="1100" b="1">
                  <a:solidFill>
                    <a:srgbClr val="000058"/>
                  </a:solidFill>
                  <a:latin typeface="Times New Roman" pitchFamily="18" charset="0"/>
                </a:rPr>
                <a:t>όψιμες επιβραδύνσεις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22" name="AutoShape 25"/>
            <p:cNvSpPr>
              <a:spLocks noChangeArrowheads="1"/>
            </p:cNvSpPr>
            <p:nvPr/>
          </p:nvSpPr>
          <p:spPr bwMode="auto">
            <a:xfrm>
              <a:off x="1732" y="3816"/>
              <a:ext cx="312" cy="288"/>
            </a:xfrm>
            <a:prstGeom prst="flowChartAlternateProcess">
              <a:avLst/>
            </a:prstGeom>
            <a:solidFill>
              <a:srgbClr val="E1FB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solidFill>
                    <a:srgbClr val="000058"/>
                  </a:solidFill>
                  <a:latin typeface="Times New Roman" pitchFamily="18" charset="0"/>
                </a:rPr>
                <a:t>p</a:t>
              </a:r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Ο</a:t>
              </a:r>
              <a:r>
                <a:rPr lang="el-GR" sz="1200" b="1" baseline="-25000">
                  <a:solidFill>
                    <a:srgbClr val="000058"/>
                  </a:solidFill>
                  <a:latin typeface="Times New Roman" pitchFamily="18" charset="0"/>
                </a:rPr>
                <a:t>2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23" name="Freeform 26"/>
            <p:cNvSpPr>
              <a:spLocks/>
            </p:cNvSpPr>
            <p:nvPr/>
          </p:nvSpPr>
          <p:spPr bwMode="auto">
            <a:xfrm rot="-904700">
              <a:off x="2129" y="3742"/>
              <a:ext cx="1483" cy="714"/>
            </a:xfrm>
            <a:custGeom>
              <a:avLst/>
              <a:gdLst>
                <a:gd name="T0" fmla="*/ 0 w 3420"/>
                <a:gd name="T1" fmla="*/ 0 h 2160"/>
                <a:gd name="T2" fmla="*/ 508 w 3420"/>
                <a:gd name="T3" fmla="*/ 157 h 2160"/>
                <a:gd name="T4" fmla="*/ 643 w 3420"/>
                <a:gd name="T5" fmla="*/ 236 h 2160"/>
                <a:gd name="T6" fmla="*/ 0 60000 65536"/>
                <a:gd name="T7" fmla="*/ 0 60000 65536"/>
                <a:gd name="T8" fmla="*/ 0 60000 65536"/>
                <a:gd name="T9" fmla="*/ 0 w 3420"/>
                <a:gd name="T10" fmla="*/ 0 h 2160"/>
                <a:gd name="T11" fmla="*/ 3420 w 3420"/>
                <a:gd name="T12" fmla="*/ 2160 h 2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0" h="2160">
                  <a:moveTo>
                    <a:pt x="0" y="0"/>
                  </a:moveTo>
                  <a:cubicBezTo>
                    <a:pt x="1065" y="540"/>
                    <a:pt x="2130" y="1080"/>
                    <a:pt x="2700" y="1440"/>
                  </a:cubicBezTo>
                  <a:cubicBezTo>
                    <a:pt x="3270" y="1800"/>
                    <a:pt x="3300" y="2040"/>
                    <a:pt x="3420" y="21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24" name="AutoShape 27"/>
            <p:cNvSpPr>
              <a:spLocks noChangeArrowheads="1"/>
            </p:cNvSpPr>
            <p:nvPr/>
          </p:nvSpPr>
          <p:spPr bwMode="auto">
            <a:xfrm>
              <a:off x="3028" y="3671"/>
              <a:ext cx="288" cy="216"/>
            </a:xfrm>
            <a:prstGeom prst="flowChartAlternateProcess">
              <a:avLst/>
            </a:prstGeom>
            <a:solidFill>
              <a:srgbClr val="E1FB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solidFill>
                    <a:srgbClr val="000058"/>
                  </a:solidFill>
                  <a:latin typeface="Times New Roman" pitchFamily="18" charset="0"/>
                </a:rPr>
                <a:t>p</a:t>
              </a:r>
              <a:r>
                <a:rPr lang="el-GR" sz="1200" b="1">
                  <a:solidFill>
                    <a:srgbClr val="000058"/>
                  </a:solidFill>
                  <a:latin typeface="Times New Roman" pitchFamily="18" charset="0"/>
                </a:rPr>
                <a:t>Η</a:t>
              </a:r>
              <a:endParaRPr lang="el-GR" sz="2400">
                <a:solidFill>
                  <a:srgbClr val="000058"/>
                </a:solidFill>
                <a:latin typeface="Times New Roman" pitchFamily="18" charset="0"/>
              </a:endParaRPr>
            </a:p>
          </p:txBody>
        </p:sp>
        <p:sp>
          <p:nvSpPr>
            <p:cNvPr id="29725" name="Freeform 28"/>
            <p:cNvSpPr>
              <a:spLocks/>
            </p:cNvSpPr>
            <p:nvPr/>
          </p:nvSpPr>
          <p:spPr bwMode="auto">
            <a:xfrm rot="-904700">
              <a:off x="3397" y="3712"/>
              <a:ext cx="936" cy="677"/>
            </a:xfrm>
            <a:custGeom>
              <a:avLst/>
              <a:gdLst>
                <a:gd name="T0" fmla="*/ 0 w 3420"/>
                <a:gd name="T1" fmla="*/ 0 h 2160"/>
                <a:gd name="T2" fmla="*/ 202 w 3420"/>
                <a:gd name="T3" fmla="*/ 141 h 2160"/>
                <a:gd name="T4" fmla="*/ 256 w 3420"/>
                <a:gd name="T5" fmla="*/ 212 h 2160"/>
                <a:gd name="T6" fmla="*/ 0 60000 65536"/>
                <a:gd name="T7" fmla="*/ 0 60000 65536"/>
                <a:gd name="T8" fmla="*/ 0 60000 65536"/>
                <a:gd name="T9" fmla="*/ 0 w 3420"/>
                <a:gd name="T10" fmla="*/ 0 h 2160"/>
                <a:gd name="T11" fmla="*/ 3420 w 3420"/>
                <a:gd name="T12" fmla="*/ 2160 h 2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0" h="2160">
                  <a:moveTo>
                    <a:pt x="0" y="0"/>
                  </a:moveTo>
                  <a:cubicBezTo>
                    <a:pt x="1065" y="540"/>
                    <a:pt x="2130" y="1080"/>
                    <a:pt x="2700" y="1440"/>
                  </a:cubicBezTo>
                  <a:cubicBezTo>
                    <a:pt x="3270" y="1800"/>
                    <a:pt x="3300" y="2040"/>
                    <a:pt x="3420" y="21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699" name="Text Box 29"/>
          <p:cNvSpPr txBox="1">
            <a:spLocks noChangeArrowheads="1"/>
          </p:cNvSpPr>
          <p:nvPr/>
        </p:nvSpPr>
        <p:spPr bwMode="auto">
          <a:xfrm>
            <a:off x="0" y="6021388"/>
            <a:ext cx="21605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Baschat AA. Early Hum Develop. 2005;81:877-87</a:t>
            </a:r>
            <a:endParaRPr lang="el-GR" sz="1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24412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>
              <a:effectLst/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l-GR" sz="2400" smtClean="0">
                <a:effectLst/>
              </a:rPr>
              <a:t>Σύμφωνα με τους </a:t>
            </a:r>
            <a:r>
              <a:rPr lang="en-US" sz="2400" smtClean="0">
                <a:effectLst/>
              </a:rPr>
              <a:t>Bilardo</a:t>
            </a:r>
            <a:r>
              <a:rPr lang="el-GR" sz="2400" smtClean="0">
                <a:effectLst/>
              </a:rPr>
              <a:t> </a:t>
            </a:r>
            <a:r>
              <a:rPr lang="en-US" sz="2400" smtClean="0">
                <a:effectLst/>
              </a:rPr>
              <a:t>et al , Baschatt et al, Ancheschi et al </a:t>
            </a:r>
            <a:r>
              <a:rPr lang="el-GR" sz="2400" smtClean="0">
                <a:effectLst/>
              </a:rPr>
              <a:t>και </a:t>
            </a:r>
            <a:r>
              <a:rPr lang="en-GB" sz="2400" smtClean="0">
                <a:effectLst/>
              </a:rPr>
              <a:t>Loughna, </a:t>
            </a:r>
            <a:r>
              <a:rPr lang="el-GR" sz="2400" smtClean="0">
                <a:effectLst/>
              </a:rPr>
              <a:t>οι παθολογικές αλλοιώσεις στο φλεβικό </a:t>
            </a:r>
            <a:r>
              <a:rPr lang="en-US" sz="2400" smtClean="0">
                <a:effectLst/>
              </a:rPr>
              <a:t>Doppler</a:t>
            </a:r>
            <a:r>
              <a:rPr lang="el-GR" sz="2400" smtClean="0">
                <a:effectLst/>
              </a:rPr>
              <a:t> προηγούνται κατά 1-7 ημέρες των παθολογικών αλλοιώσεων του</a:t>
            </a:r>
            <a:r>
              <a:rPr lang="en-US" sz="2400" smtClean="0">
                <a:effectLst/>
              </a:rPr>
              <a:t> NST</a:t>
            </a:r>
            <a:r>
              <a:rPr lang="el-GR" sz="2400" smtClean="0">
                <a:effectLst/>
              </a:rPr>
              <a:t> και του </a:t>
            </a:r>
            <a:r>
              <a:rPr lang="en-US" sz="2400" smtClean="0">
                <a:effectLst/>
              </a:rPr>
              <a:t>BPP</a:t>
            </a:r>
            <a:r>
              <a:rPr lang="el-GR" sz="2400" smtClean="0">
                <a:effectLst/>
              </a:rPr>
              <a:t>, οι οποίες μας οδηγούν σε άμεσο</a:t>
            </a:r>
            <a:r>
              <a:rPr lang="en-US" sz="2400" smtClean="0">
                <a:effectLst/>
              </a:rPr>
              <a:t> </a:t>
            </a:r>
            <a:r>
              <a:rPr lang="el-GR" sz="2400" smtClean="0">
                <a:effectLst/>
              </a:rPr>
              <a:t>τερματισμό της κύησης</a:t>
            </a:r>
            <a:r>
              <a:rPr lang="en-US" sz="2400" smtClean="0">
                <a:effectLst/>
              </a:rPr>
              <a:t>.</a:t>
            </a:r>
            <a:r>
              <a:rPr lang="el-GR" sz="2400" smtClean="0">
                <a:effectLst/>
                <a:latin typeface="Times New Roman" pitchFamily="18" charset="0"/>
              </a:rPr>
              <a:t> </a:t>
            </a:r>
            <a:endParaRPr lang="en-US" sz="2400" smtClean="0"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smtClean="0"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2800" smtClean="0"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effectLst/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l-GR" sz="2400" smtClean="0">
                <a:effectLst/>
              </a:rPr>
              <a:t>Κατά τους</a:t>
            </a:r>
            <a:r>
              <a:rPr lang="en-US" sz="2400" smtClean="0">
                <a:effectLst/>
              </a:rPr>
              <a:t> Illanes et al, Hecker et al.</a:t>
            </a:r>
            <a:r>
              <a:rPr lang="en-US" sz="2400" smtClean="0"/>
              <a:t> </a:t>
            </a:r>
            <a:r>
              <a:rPr lang="el-GR" sz="2400" smtClean="0"/>
              <a:t>και </a:t>
            </a:r>
            <a:r>
              <a:rPr lang="en-US" sz="2400" smtClean="0">
                <a:effectLst/>
              </a:rPr>
              <a:t>Ferrazzi et al</a:t>
            </a:r>
            <a:endParaRPr lang="el-GR" sz="2400" smtClean="0">
              <a:effectLst/>
            </a:endParaRP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  <a:defRPr/>
            </a:pPr>
            <a:r>
              <a:rPr lang="en-US" sz="2400" smtClean="0">
                <a:effectLst/>
              </a:rPr>
              <a:t>	</a:t>
            </a:r>
            <a:r>
              <a:rPr lang="el-GR" sz="2400" smtClean="0">
                <a:effectLst/>
              </a:rPr>
              <a:t>οι αλλοιώσεις στο </a:t>
            </a:r>
            <a:r>
              <a:rPr lang="en-US" sz="2400" smtClean="0">
                <a:effectLst/>
              </a:rPr>
              <a:t>NST</a:t>
            </a:r>
            <a:r>
              <a:rPr lang="el-GR" sz="2400" smtClean="0">
                <a:effectLst/>
              </a:rPr>
              <a:t> προηγούνται ελαφρώς των</a:t>
            </a:r>
            <a:endParaRPr lang="en-US" sz="2400" smtClean="0">
              <a:effectLst/>
            </a:endParaRP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  <a:defRPr/>
            </a:pPr>
            <a:r>
              <a:rPr lang="en-US" sz="2400" smtClean="0">
                <a:effectLst/>
              </a:rPr>
              <a:t>	</a:t>
            </a:r>
            <a:r>
              <a:rPr lang="el-GR" sz="2400" smtClean="0">
                <a:effectLst/>
              </a:rPr>
              <a:t>αλλοιώσεων στο φλεβικό </a:t>
            </a:r>
            <a:r>
              <a:rPr lang="en-US" sz="2400" smtClean="0">
                <a:effectLst/>
              </a:rPr>
              <a:t>Doppler</a:t>
            </a:r>
            <a:r>
              <a:rPr lang="el-GR" sz="2400" smtClean="0">
                <a:effectLst/>
                <a:latin typeface="Times New Roman" pitchFamily="18" charset="0"/>
              </a:rPr>
              <a:t> </a:t>
            </a:r>
            <a:endParaRPr lang="en-US" sz="2400" smtClean="0"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smtClean="0">
              <a:effectLst/>
              <a:latin typeface="Times New Roman" pitchFamily="18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79388" y="333375"/>
            <a:ext cx="8809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παθολογικό Φλεβικό 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Doppler </a:t>
            </a:r>
            <a:r>
              <a:rPr lang="el-G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προηγείται </a:t>
            </a:r>
          </a:p>
          <a:p>
            <a:pPr algn="ctr">
              <a:defRPr/>
            </a:pPr>
            <a:r>
              <a:rPr lang="el-G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ή έπεται του παθολογικού ΚΤΓ/ ΒΠ 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1638" y="3789363"/>
            <a:ext cx="4572000" cy="100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eaLnBrk="0" hangingPunct="0"/>
            <a:r>
              <a:rPr lang="en-US" sz="1400"/>
              <a:t>Bilardo</a:t>
            </a:r>
            <a:r>
              <a:rPr lang="el-GR" sz="1400"/>
              <a:t> </a:t>
            </a:r>
            <a:r>
              <a:rPr lang="en-US" sz="1400"/>
              <a:t>et al</a:t>
            </a:r>
            <a:r>
              <a:rPr lang="el-GR" sz="1400"/>
              <a:t>. </a:t>
            </a:r>
            <a:r>
              <a:rPr lang="en-US" sz="1400"/>
              <a:t>Ultrasound Obstet Gynecol 2004;23:119</a:t>
            </a:r>
          </a:p>
          <a:p>
            <a:pPr eaLnBrk="0" hangingPunct="0"/>
            <a:r>
              <a:rPr lang="en-US" sz="1400"/>
              <a:t>Baschatt et al</a:t>
            </a:r>
            <a:r>
              <a:rPr lang="el-GR" sz="1400"/>
              <a:t>. </a:t>
            </a:r>
            <a:r>
              <a:rPr lang="en-US" sz="1400"/>
              <a:t>Earl Hum Develop 2005;81:877-87 </a:t>
            </a:r>
          </a:p>
          <a:p>
            <a:pPr eaLnBrk="0" hangingPunct="0"/>
            <a:r>
              <a:rPr lang="en-US" sz="1400"/>
              <a:t>Ancheschi et al</a:t>
            </a:r>
            <a:r>
              <a:rPr lang="el-GR" sz="1400"/>
              <a:t>. </a:t>
            </a:r>
            <a:r>
              <a:rPr lang="en-US" sz="1400"/>
              <a:t>Intern J Obstet Gynecol 2004; 86:365</a:t>
            </a:r>
          </a:p>
          <a:p>
            <a:pPr eaLnBrk="0" hangingPunct="0"/>
            <a:r>
              <a:rPr lang="en-GB" sz="1400"/>
              <a:t>Loughna P. Current Obstet Gynecol. 2006;16:261-266</a:t>
            </a:r>
            <a:r>
              <a:rPr lang="el-GR"/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932363" y="5805488"/>
            <a:ext cx="4614862" cy="12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eaLnBrk="0" hangingPunct="0"/>
            <a:r>
              <a:rPr lang="en-US" sz="1400"/>
              <a:t>Illanes et al . Semin Neonatology 2004</a:t>
            </a:r>
          </a:p>
          <a:p>
            <a:pPr eaLnBrk="0" hangingPunct="0"/>
            <a:r>
              <a:rPr lang="en-US" sz="1400"/>
              <a:t>Hecker et al. Ultrasound Obstet Gynecol. 2001</a:t>
            </a:r>
            <a:endParaRPr lang="el-GR" sz="1400"/>
          </a:p>
          <a:p>
            <a:pPr eaLnBrk="0" hangingPunct="0"/>
            <a:r>
              <a:rPr lang="en-US" sz="1400"/>
              <a:t>Ferrazzi E et al. Ultrasound Obstet Gynecol. 2002;19:140-146</a:t>
            </a:r>
          </a:p>
          <a:p>
            <a:pPr eaLnBrk="0" hangingPunct="0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22275"/>
            <a:ext cx="8893175" cy="7032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smtClean="0"/>
              <a:t>Επιλογή Τρόπου Τερματισμού της Κύησης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6264275" cy="5113337"/>
          </a:xfrm>
        </p:spPr>
        <p:txBody>
          <a:bodyPr/>
          <a:lstStyle/>
          <a:p>
            <a:pPr eaLnBrk="1" hangingPunct="1">
              <a:defRPr/>
            </a:pPr>
            <a:endParaRPr lang="el-GR" sz="2800" dirty="0" smtClean="0">
              <a:solidFill>
                <a:srgbClr val="FFFFD1"/>
              </a:solidFill>
            </a:endParaRPr>
          </a:p>
          <a:p>
            <a:pPr eaLnBrk="1" hangingPunct="1">
              <a:defRPr/>
            </a:pPr>
            <a:r>
              <a:rPr lang="el-GR" sz="2800" dirty="0" smtClean="0">
                <a:solidFill>
                  <a:srgbClr val="FFFFD1"/>
                </a:solidFill>
              </a:rPr>
              <a:t>Κατά κανόνα </a:t>
            </a:r>
            <a:r>
              <a:rPr lang="en-US" sz="2800" dirty="0" smtClean="0">
                <a:solidFill>
                  <a:srgbClr val="FFFFD1"/>
                </a:solidFill>
              </a:rPr>
              <a:t> </a:t>
            </a:r>
            <a:r>
              <a:rPr lang="el-GR" sz="2800" b="1" i="1" dirty="0" smtClean="0">
                <a:solidFill>
                  <a:srgbClr val="F4B962"/>
                </a:solidFill>
              </a:rPr>
              <a:t>καισαρική τομή</a:t>
            </a:r>
            <a:r>
              <a:rPr lang="el-GR" sz="2800" dirty="0" smtClean="0">
                <a:solidFill>
                  <a:srgbClr val="FFFFD1"/>
                </a:solidFill>
              </a:rPr>
              <a:t>, </a:t>
            </a:r>
            <a:endParaRPr lang="en-US" sz="2800" dirty="0" smtClean="0">
              <a:solidFill>
                <a:srgbClr val="FFFFD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D1"/>
                </a:solidFill>
              </a:rPr>
              <a:t>	</a:t>
            </a:r>
            <a:r>
              <a:rPr lang="el-GR" sz="2800" dirty="0" smtClean="0">
                <a:solidFill>
                  <a:srgbClr val="FFFFD1"/>
                </a:solidFill>
              </a:rPr>
              <a:t>διότι τα περισσότερα </a:t>
            </a:r>
            <a:r>
              <a:rPr lang="en-US" sz="2800" dirty="0" smtClean="0">
                <a:solidFill>
                  <a:srgbClr val="FFFFD1"/>
                </a:solidFill>
              </a:rPr>
              <a:t>FGR</a:t>
            </a:r>
            <a:r>
              <a:rPr lang="el-GR" sz="2800" dirty="0" smtClean="0">
                <a:solidFill>
                  <a:srgbClr val="FFFFD1"/>
                </a:solidFill>
              </a:rPr>
              <a:t> έμβρυα παρουσιάζουν μη ανοχή στις συνθήκες </a:t>
            </a:r>
            <a:r>
              <a:rPr lang="el-GR" sz="2800" dirty="0" err="1" smtClean="0">
                <a:solidFill>
                  <a:srgbClr val="FFFFD1"/>
                </a:solidFill>
              </a:rPr>
              <a:t>υποξίας</a:t>
            </a:r>
            <a:r>
              <a:rPr lang="el-GR" sz="2800" dirty="0" smtClean="0">
                <a:solidFill>
                  <a:srgbClr val="FFFFD1"/>
                </a:solidFill>
              </a:rPr>
              <a:t> του τοκετού, όπως φαίνεται και από τις αλλοιώσεις στο </a:t>
            </a:r>
            <a:r>
              <a:rPr lang="en-US" sz="2800" dirty="0" smtClean="0">
                <a:solidFill>
                  <a:srgbClr val="FFFFD1"/>
                </a:solidFill>
              </a:rPr>
              <a:t>NST</a:t>
            </a:r>
            <a:r>
              <a:rPr lang="el-GR" sz="2800" dirty="0" smtClean="0">
                <a:solidFill>
                  <a:srgbClr val="FFFFD1"/>
                </a:solidFill>
              </a:rPr>
              <a:t> τους.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D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800" dirty="0" smtClean="0">
              <a:solidFill>
                <a:srgbClr val="FFFFD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4800" dirty="0" smtClean="0">
              <a:solidFill>
                <a:srgbClr val="FFFFD1"/>
              </a:solidFill>
              <a:latin typeface="Times New Roman" pitchFamily="18" charset="0"/>
            </a:endParaRPr>
          </a:p>
        </p:txBody>
      </p:sp>
      <p:pic>
        <p:nvPicPr>
          <p:cNvPr id="31748" name="Picture 4" descr="delivery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014538"/>
            <a:ext cx="16557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827088" y="4927600"/>
            <a:ext cx="410051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marL="457200" indent="-457200" eaLnBrk="0" hangingPunct="0"/>
            <a:r>
              <a:rPr lang="en-GB" sz="1400">
                <a:latin typeface="Times New Roman" pitchFamily="18" charset="0"/>
              </a:rPr>
              <a:t>Williams Obstetrics, 2</a:t>
            </a:r>
            <a:r>
              <a:rPr lang="el-GR" sz="1400">
                <a:latin typeface="Times New Roman" pitchFamily="18" charset="0"/>
              </a:rPr>
              <a:t>1</a:t>
            </a:r>
            <a:r>
              <a:rPr lang="en-GB" sz="1400">
                <a:latin typeface="Times New Roman" pitchFamily="18" charset="0"/>
              </a:rPr>
              <a:t>th edition</a:t>
            </a:r>
            <a:r>
              <a:rPr lang="el-GR" sz="1400">
                <a:latin typeface="Times New Roman" pitchFamily="18" charset="0"/>
              </a:rPr>
              <a:t> </a:t>
            </a:r>
          </a:p>
          <a:p>
            <a:pPr marL="457200" indent="-457200" eaLnBrk="0" hangingPunct="0"/>
            <a:r>
              <a:rPr lang="en-GB" sz="1400">
                <a:latin typeface="Times New Roman" pitchFamily="18" charset="0"/>
              </a:rPr>
              <a:t>Loughna P. Curren Obstet Gynecol. 2006; 16:261-266.</a:t>
            </a:r>
            <a:endParaRPr lang="el-GR" sz="1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FGR(Delphi consensus)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 or EFW  </a:t>
            </a:r>
            <a:r>
              <a:rPr lang="el-GR" dirty="0" smtClean="0"/>
              <a:t>κάτω από την 3</a:t>
            </a:r>
            <a:r>
              <a:rPr lang="el-GR" baseline="30000" dirty="0" smtClean="0"/>
              <a:t>η</a:t>
            </a:r>
            <a:r>
              <a:rPr lang="el-GR" dirty="0" smtClean="0"/>
              <a:t>  εκατοστιαία θέση </a:t>
            </a:r>
          </a:p>
          <a:p>
            <a:pPr eaLnBrk="1" hangingPunct="1">
              <a:defRPr/>
            </a:pPr>
            <a:r>
              <a:rPr lang="en-US" dirty="0" smtClean="0"/>
              <a:t>AC or EFW </a:t>
            </a:r>
            <a:r>
              <a:rPr lang="el-GR" dirty="0" smtClean="0"/>
              <a:t>κάτω από την 10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εκατοσταία</a:t>
            </a:r>
            <a:r>
              <a:rPr lang="el-GR" dirty="0" smtClean="0"/>
              <a:t> θέση και 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l-GR" dirty="0" err="1" smtClean="0"/>
              <a:t>ομφαλίκης</a:t>
            </a:r>
            <a:r>
              <a:rPr lang="el-GR" dirty="0" smtClean="0"/>
              <a:t> αρτηρίας πάνω από την 95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εκατοσταία</a:t>
            </a:r>
            <a:r>
              <a:rPr lang="el-GR" dirty="0" smtClean="0"/>
              <a:t> θέση </a:t>
            </a:r>
          </a:p>
          <a:p>
            <a:pPr eaLnBrk="1" hangingPunct="1">
              <a:defRPr/>
            </a:pPr>
            <a:r>
              <a:rPr lang="el-GR" dirty="0" smtClean="0"/>
              <a:t>Όσο χαμηλότερο είναι το όριο των </a:t>
            </a:r>
            <a:r>
              <a:rPr lang="en-US" dirty="0" smtClean="0"/>
              <a:t>AC</a:t>
            </a:r>
            <a:r>
              <a:rPr lang="el-GR" dirty="0" smtClean="0"/>
              <a:t> και </a:t>
            </a:r>
            <a:r>
              <a:rPr lang="en-US" dirty="0" smtClean="0"/>
              <a:t>EFW </a:t>
            </a:r>
            <a:r>
              <a:rPr lang="el-GR" dirty="0" smtClean="0"/>
              <a:t>τόσο μεγαλύτερος είναι ο κίνδυνος πραγματικού </a:t>
            </a:r>
            <a:r>
              <a:rPr lang="en-US" dirty="0" smtClean="0"/>
              <a:t>FGR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ΑΙΤΙΑ 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u="sng" dirty="0" smtClean="0"/>
              <a:t>FGR</a:t>
            </a:r>
            <a:endParaRPr lang="el-GR" sz="2800" b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b="1" u="sng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u="sng" dirty="0" err="1" smtClean="0"/>
              <a:t>Χρωμοσωμικές</a:t>
            </a:r>
            <a:r>
              <a:rPr lang="el-GR" sz="2400" u="sng" dirty="0" smtClean="0"/>
              <a:t> ανωμαλίες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u="sng" dirty="0" smtClean="0"/>
              <a:t>Φλεγμονές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u="sng" dirty="0" smtClean="0"/>
              <a:t>Φάρμακα / Τοξικές ουσίες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dirty="0" smtClean="0"/>
              <a:t>Ακτινοβολία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dirty="0" err="1" smtClean="0"/>
              <a:t>ςΥποσιτισμός</a:t>
            </a:r>
            <a:r>
              <a:rPr lang="el-GR" sz="24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dirty="0" smtClean="0"/>
              <a:t>Αιματολογικές παθήσεις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r>
              <a:rPr lang="el-GR" sz="2400" dirty="0" smtClean="0"/>
              <a:t>Ιδιοπαθή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0000"/>
              <a:defRPr/>
            </a:pPr>
            <a:endParaRPr lang="el-GR" sz="2400" dirty="0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557338"/>
            <a:ext cx="4284662" cy="602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FGR</a:t>
            </a:r>
            <a:r>
              <a:rPr lang="el-GR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800" dirty="0" smtClean="0"/>
          </a:p>
          <a:p>
            <a:pPr eaLnBrk="1" hangingPunct="1">
              <a:buClr>
                <a:schemeClr val="tx1"/>
              </a:buClr>
              <a:buSzPct val="70000"/>
              <a:defRPr/>
            </a:pPr>
            <a:r>
              <a:rPr lang="el-GR" sz="2400" u="sng" dirty="0" smtClean="0"/>
              <a:t>Ανεπάρκεια πλακούντα</a:t>
            </a:r>
          </a:p>
          <a:p>
            <a:pPr eaLnBrk="1" hangingPunct="1">
              <a:buClr>
                <a:schemeClr val="tx1"/>
              </a:buClr>
              <a:buSzPct val="70000"/>
              <a:defRPr/>
            </a:pPr>
            <a:r>
              <a:rPr lang="el-GR" sz="2400" u="sng" dirty="0" smtClean="0"/>
              <a:t>Τοξιναιμία</a:t>
            </a:r>
            <a:r>
              <a:rPr lang="el-GR" sz="2400" dirty="0" smtClean="0"/>
              <a:t> </a:t>
            </a:r>
          </a:p>
          <a:p>
            <a:pPr eaLnBrk="1" hangingPunct="1">
              <a:buClr>
                <a:schemeClr val="tx1"/>
              </a:buClr>
              <a:buSzPct val="70000"/>
              <a:defRPr/>
            </a:pPr>
            <a:r>
              <a:rPr lang="el-GR" sz="2400" dirty="0" smtClean="0"/>
              <a:t>Καρδιακές παθήσεις</a:t>
            </a:r>
          </a:p>
          <a:p>
            <a:pPr eaLnBrk="1" hangingPunct="1">
              <a:buClr>
                <a:schemeClr val="tx1"/>
              </a:buClr>
              <a:buSzPct val="70000"/>
              <a:defRPr/>
            </a:pPr>
            <a:r>
              <a:rPr lang="el-GR" sz="2400" dirty="0" smtClean="0"/>
              <a:t>Νεφρικές παθήσεις</a:t>
            </a:r>
          </a:p>
          <a:p>
            <a:pPr eaLnBrk="1" hangingPunct="1">
              <a:buClr>
                <a:schemeClr val="tx1"/>
              </a:buClr>
              <a:buSzPct val="70000"/>
              <a:defRPr/>
            </a:pPr>
            <a:r>
              <a:rPr lang="el-GR" sz="2400" dirty="0" err="1" smtClean="0"/>
              <a:t>Πολύδυμη</a:t>
            </a:r>
            <a:r>
              <a:rPr lang="el-GR" sz="2400" dirty="0" smtClean="0"/>
              <a:t> κύηση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  <p:bldP spid="747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66"/>
                </a:solidFill>
              </a:rPr>
              <a:t>FGR OR IUGR :</a:t>
            </a:r>
            <a:r>
              <a:rPr lang="el-GR" dirty="0" smtClean="0">
                <a:solidFill>
                  <a:srgbClr val="FFFF66"/>
                </a:solidFill>
              </a:rPr>
              <a:t>  υποδηλώνει την αναστολή ή την επιβράδυνση των ρυθμών ανάπτυξης του εμβρύου με αποτέλεσμα την απόκλιση του από τις εκατοστιαίες θέσεις που θα ακολουθούσε βάσει του γενετικού του δυναμικού.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66"/>
                </a:solidFill>
              </a:rPr>
              <a:t>Συνοδεύεται από αυξημένη </a:t>
            </a:r>
            <a:r>
              <a:rPr lang="el-GR" dirty="0" err="1" smtClean="0">
                <a:solidFill>
                  <a:srgbClr val="FFFF66"/>
                </a:solidFill>
              </a:rPr>
              <a:t>περιγεννητική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l-GR" dirty="0" smtClean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33375"/>
            <a:ext cx="6048375" cy="619125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55588"/>
            <a:ext cx="6408738" cy="6342062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908050"/>
            <a:ext cx="6767513" cy="52609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09600"/>
            <a:ext cx="7848600" cy="5556250"/>
          </a:xfrm>
          <a:prstGeom prst="rect">
            <a:avLst/>
          </a:prstGeom>
          <a:noFill/>
          <a:ln w="38100">
            <a:solidFill>
              <a:srgbClr val="00FF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9375"/>
            <a:ext cx="7993063" cy="46720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794</TotalTime>
  <Words>1011</Words>
  <Application>Microsoft Office PowerPoint</Application>
  <PresentationFormat>On-screen Show (4:3)</PresentationFormat>
  <Paragraphs>237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Wingdings</vt:lpstr>
      <vt:lpstr>Bookman Old Style</vt:lpstr>
      <vt:lpstr>Times New Roman</vt:lpstr>
      <vt:lpstr>Ripple</vt:lpstr>
      <vt:lpstr>ΚΥΗΣΕΙΣ ΜΕ ΜΕΙΩΜΕΝΗ ΕΜΒΡΥΙΚΗ ΑΝΑΠΤΥΞΗ </vt:lpstr>
      <vt:lpstr>SGA-FGR/IUGR</vt:lpstr>
      <vt:lpstr>FGR(Delphi consensus)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Αμνιακό υγρό </vt:lpstr>
      <vt:lpstr>Μειωμένο Αμνιακό Υγρό </vt:lpstr>
      <vt:lpstr>ΚΑΤΑΤΑΞΗ ΤΩΝ FGR ΕΜΒΡΥΩΝ ΜΕ ΒΑΣΗ ΤΗΝ ΠΑΘΟΓΕΝΙΑ </vt:lpstr>
      <vt:lpstr>Α. ΕΜΒΡΥΟΠΛΑΚΟΥΝΤΙΑΚΑ ΑΙΤΙΑ</vt:lpstr>
      <vt:lpstr>Slide 16</vt:lpstr>
      <vt:lpstr>Slide 17</vt:lpstr>
      <vt:lpstr>ΚΑΤΑΝΟΜΗ ΕΜΒΡΥΪΚΗΣ ΚΥΚΛΟΦΟΡΙΑΣ</vt:lpstr>
      <vt:lpstr>ANAΚΑΤΑΝΟΜΗ ΕΜΒΡΥΪΚΗΣ ΚΥΚΛΟΦΟΡΙΑΣ</vt:lpstr>
      <vt:lpstr>ANAΚΑΤΑΝΟΜΗ ΕΜΒΡΥΪΚΗΣ ΚΥΚΛΟΦΟΡΙΑΣ</vt:lpstr>
      <vt:lpstr>ΦΛΕΒΙΚΟ DOPPLER</vt:lpstr>
      <vt:lpstr>ΦΛΕΒΙΚΟ DOPPLER</vt:lpstr>
      <vt:lpstr>ΦΥΣΙΟΛΟΓΙΚΕΣ ΚΥΜΑΤΟΜΟΡΦΕΣ ΦΛΕΒΙΚΗΣ ΚΥΚΛΟΦΟΡΙΑΣ</vt:lpstr>
      <vt:lpstr>ΦΛΕΒΩΔΗΣ ΠΟΡΟΣ</vt:lpstr>
      <vt:lpstr>ΟΜΦΑΛΙΚΗ ΦΛΕΒΑ</vt:lpstr>
      <vt:lpstr>Slide 26</vt:lpstr>
      <vt:lpstr>Slide 27</vt:lpstr>
      <vt:lpstr>Slide 28</vt:lpstr>
      <vt:lpstr>Επιλογή Τρόπου Τερματισμού της Κύησης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ΚΥΗΣΕΙΣ ΜΕ ΜΕΙΩΜΕΝΗ ΕΜΒΡΥΙΚΗ ΑΝΑΠΤΥΞΗ</dc:title>
  <dc:creator>ΛΑ</dc:creator>
  <cp:lastModifiedBy>Windows User</cp:lastModifiedBy>
  <cp:revision>34</cp:revision>
  <dcterms:created xsi:type="dcterms:W3CDTF">2007-09-08T05:07:04Z</dcterms:created>
  <dcterms:modified xsi:type="dcterms:W3CDTF">2020-02-27T18:20:21Z</dcterms:modified>
</cp:coreProperties>
</file>