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76" r:id="rId26"/>
    <p:sldId id="283" r:id="rId27"/>
    <p:sldId id="284" r:id="rId28"/>
    <p:sldId id="285" r:id="rId29"/>
    <p:sldId id="286" r:id="rId30"/>
    <p:sldId id="287" r:id="rId31"/>
    <p:sldId id="295" r:id="rId32"/>
    <p:sldId id="288" r:id="rId33"/>
    <p:sldId id="289" r:id="rId34"/>
    <p:sldId id="290" r:id="rId35"/>
    <p:sldId id="291" r:id="rId36"/>
    <p:sldId id="294" r:id="rId37"/>
    <p:sldId id="293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7E101F-0F0A-4CC1-9C42-B84F8D9352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002558A-CF06-4C82-A579-49AB52417B73}">
      <dgm:prSet phldrT="[Κείμενο]"/>
      <dgm:spPr/>
      <dgm:t>
        <a:bodyPr/>
        <a:lstStyle/>
        <a:p>
          <a:r>
            <a:rPr lang="el-GR" dirty="0" smtClean="0"/>
            <a:t>Ειδικές δερματοπάθειες </a:t>
          </a:r>
          <a:endParaRPr lang="el-GR" dirty="0"/>
        </a:p>
      </dgm:t>
    </dgm:pt>
    <dgm:pt modelId="{3D3A4B6B-ADE0-452B-9B9A-5183EF65BDE3}" type="parTrans" cxnId="{914A64E2-7D8C-4FF2-9425-A5D64D5EC440}">
      <dgm:prSet/>
      <dgm:spPr/>
      <dgm:t>
        <a:bodyPr/>
        <a:lstStyle/>
        <a:p>
          <a:endParaRPr lang="el-GR"/>
        </a:p>
      </dgm:t>
    </dgm:pt>
    <dgm:pt modelId="{B7F3B686-65C2-4A89-B4DB-E0CF6CEA8854}" type="sibTrans" cxnId="{914A64E2-7D8C-4FF2-9425-A5D64D5EC440}">
      <dgm:prSet/>
      <dgm:spPr/>
      <dgm:t>
        <a:bodyPr/>
        <a:lstStyle/>
        <a:p>
          <a:endParaRPr lang="el-GR"/>
        </a:p>
      </dgm:t>
    </dgm:pt>
    <dgm:pt modelId="{58445ECC-1CB3-4516-861F-7B507FE4489A}">
      <dgm:prSet phldrT="[Κείμενο]"/>
      <dgm:spPr/>
      <dgm:t>
        <a:bodyPr/>
        <a:lstStyle/>
        <a:p>
          <a:r>
            <a:rPr lang="el-GR" dirty="0" err="1" smtClean="0"/>
            <a:t>Ορμονοεξαρτώμενες</a:t>
          </a:r>
          <a:endParaRPr lang="el-GR" dirty="0"/>
        </a:p>
      </dgm:t>
    </dgm:pt>
    <dgm:pt modelId="{863F1AA2-F806-47ED-9264-791D02CE3239}" type="parTrans" cxnId="{EA72C1CA-AC70-4DF6-BAA1-8FA721076A1D}">
      <dgm:prSet/>
      <dgm:spPr/>
      <dgm:t>
        <a:bodyPr/>
        <a:lstStyle/>
        <a:p>
          <a:endParaRPr lang="el-GR"/>
        </a:p>
      </dgm:t>
    </dgm:pt>
    <dgm:pt modelId="{A3A6D137-87B7-47A9-8623-88A09CC8ADEF}" type="sibTrans" cxnId="{EA72C1CA-AC70-4DF6-BAA1-8FA721076A1D}">
      <dgm:prSet/>
      <dgm:spPr/>
      <dgm:t>
        <a:bodyPr/>
        <a:lstStyle/>
        <a:p>
          <a:endParaRPr lang="el-GR"/>
        </a:p>
      </dgm:t>
    </dgm:pt>
    <dgm:pt modelId="{48FC492C-D6C6-4C1B-8F4D-BCD125619AB6}">
      <dgm:prSet phldrT="[Κείμενο]"/>
      <dgm:spPr/>
      <dgm:t>
        <a:bodyPr/>
        <a:lstStyle/>
        <a:p>
          <a:r>
            <a:rPr lang="el-GR" dirty="0" smtClean="0"/>
            <a:t>Προϋπάρχουσες</a:t>
          </a:r>
          <a:endParaRPr lang="el-GR" dirty="0"/>
        </a:p>
      </dgm:t>
    </dgm:pt>
    <dgm:pt modelId="{DDEF0824-D4EC-4EBA-91AC-A502C3F7E4B9}" type="parTrans" cxnId="{9198EDBA-0F17-489C-9509-9EB3CAD6658B}">
      <dgm:prSet/>
      <dgm:spPr/>
      <dgm:t>
        <a:bodyPr/>
        <a:lstStyle/>
        <a:p>
          <a:endParaRPr lang="el-GR"/>
        </a:p>
      </dgm:t>
    </dgm:pt>
    <dgm:pt modelId="{A88DE273-7D5C-4634-8F9E-909E29CE4A09}" type="sibTrans" cxnId="{9198EDBA-0F17-489C-9509-9EB3CAD6658B}">
      <dgm:prSet/>
      <dgm:spPr/>
      <dgm:t>
        <a:bodyPr/>
        <a:lstStyle/>
        <a:p>
          <a:endParaRPr lang="el-GR"/>
        </a:p>
      </dgm:t>
    </dgm:pt>
    <dgm:pt modelId="{E2531E15-8FB6-4187-A8D4-40C4EEAA2DE6}" type="pres">
      <dgm:prSet presAssocID="{227E101F-0F0A-4CC1-9C42-B84F8D9352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B22C240-6026-402B-B38A-D31E7876FF43}" type="pres">
      <dgm:prSet presAssocID="{A002558A-CF06-4C82-A579-49AB52417B73}" presName="parentLin" presStyleCnt="0"/>
      <dgm:spPr/>
    </dgm:pt>
    <dgm:pt modelId="{371426ED-9C87-4C2D-90D1-FA5762562DFE}" type="pres">
      <dgm:prSet presAssocID="{A002558A-CF06-4C82-A579-49AB52417B73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FA367B3D-7AA4-4779-B09A-951593811B1D}" type="pres">
      <dgm:prSet presAssocID="{A002558A-CF06-4C82-A579-49AB52417B7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DCA76E-FAA6-4F7F-B8AE-EF5AAA620852}" type="pres">
      <dgm:prSet presAssocID="{A002558A-CF06-4C82-A579-49AB52417B73}" presName="negativeSpace" presStyleCnt="0"/>
      <dgm:spPr/>
    </dgm:pt>
    <dgm:pt modelId="{1158308E-FDBA-4F70-9779-91A0A02BE43A}" type="pres">
      <dgm:prSet presAssocID="{A002558A-CF06-4C82-A579-49AB52417B73}" presName="childText" presStyleLbl="conFgAcc1" presStyleIdx="0" presStyleCnt="3">
        <dgm:presLayoutVars>
          <dgm:bulletEnabled val="1"/>
        </dgm:presLayoutVars>
      </dgm:prSet>
      <dgm:spPr/>
    </dgm:pt>
    <dgm:pt modelId="{86BCBE20-6A52-485F-A0C1-45336E2E0A11}" type="pres">
      <dgm:prSet presAssocID="{B7F3B686-65C2-4A89-B4DB-E0CF6CEA8854}" presName="spaceBetweenRectangles" presStyleCnt="0"/>
      <dgm:spPr/>
    </dgm:pt>
    <dgm:pt modelId="{E8E1EB53-0BC6-4125-9137-CD50BE6FA597}" type="pres">
      <dgm:prSet presAssocID="{58445ECC-1CB3-4516-861F-7B507FE4489A}" presName="parentLin" presStyleCnt="0"/>
      <dgm:spPr/>
    </dgm:pt>
    <dgm:pt modelId="{5F5832A0-D791-4B38-BD18-652DFF8D6D22}" type="pres">
      <dgm:prSet presAssocID="{58445ECC-1CB3-4516-861F-7B507FE4489A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FEA61764-24E7-43C4-B082-DEB44EA9A3AC}" type="pres">
      <dgm:prSet presAssocID="{58445ECC-1CB3-4516-861F-7B507FE448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DA23CD-C7E1-44C1-89E1-D3D70BE042C6}" type="pres">
      <dgm:prSet presAssocID="{58445ECC-1CB3-4516-861F-7B507FE4489A}" presName="negativeSpace" presStyleCnt="0"/>
      <dgm:spPr/>
    </dgm:pt>
    <dgm:pt modelId="{C039833E-9561-4A13-B0F6-C8D677D6A4C5}" type="pres">
      <dgm:prSet presAssocID="{58445ECC-1CB3-4516-861F-7B507FE4489A}" presName="childText" presStyleLbl="conFgAcc1" presStyleIdx="1" presStyleCnt="3">
        <dgm:presLayoutVars>
          <dgm:bulletEnabled val="1"/>
        </dgm:presLayoutVars>
      </dgm:prSet>
      <dgm:spPr/>
    </dgm:pt>
    <dgm:pt modelId="{F85F84F1-6432-455F-980E-A44B9932AE6B}" type="pres">
      <dgm:prSet presAssocID="{A3A6D137-87B7-47A9-8623-88A09CC8ADEF}" presName="spaceBetweenRectangles" presStyleCnt="0"/>
      <dgm:spPr/>
    </dgm:pt>
    <dgm:pt modelId="{964B4F66-33D5-4613-AE8B-DFB57BA72A29}" type="pres">
      <dgm:prSet presAssocID="{48FC492C-D6C6-4C1B-8F4D-BCD125619AB6}" presName="parentLin" presStyleCnt="0"/>
      <dgm:spPr/>
    </dgm:pt>
    <dgm:pt modelId="{941CFB3E-B6A3-4FC1-8517-F018EDC8321F}" type="pres">
      <dgm:prSet presAssocID="{48FC492C-D6C6-4C1B-8F4D-BCD125619AB6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301E9549-FB61-4AC1-89D9-BE0E3C22AF22}" type="pres">
      <dgm:prSet presAssocID="{48FC492C-D6C6-4C1B-8F4D-BCD125619AB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C1328C-37DD-4FFB-A90C-783E1A23FEA2}" type="pres">
      <dgm:prSet presAssocID="{48FC492C-D6C6-4C1B-8F4D-BCD125619AB6}" presName="negativeSpace" presStyleCnt="0"/>
      <dgm:spPr/>
    </dgm:pt>
    <dgm:pt modelId="{002E9283-700B-44D5-9880-1C8BD7C15A14}" type="pres">
      <dgm:prSet presAssocID="{48FC492C-D6C6-4C1B-8F4D-BCD125619AB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6A0F35-19DF-43AD-B94B-8F4AE181D9C4}" type="presOf" srcId="{48FC492C-D6C6-4C1B-8F4D-BCD125619AB6}" destId="{301E9549-FB61-4AC1-89D9-BE0E3C22AF22}" srcOrd="1" destOrd="0" presId="urn:microsoft.com/office/officeart/2005/8/layout/list1"/>
    <dgm:cxn modelId="{9198EDBA-0F17-489C-9509-9EB3CAD6658B}" srcId="{227E101F-0F0A-4CC1-9C42-B84F8D93528D}" destId="{48FC492C-D6C6-4C1B-8F4D-BCD125619AB6}" srcOrd="2" destOrd="0" parTransId="{DDEF0824-D4EC-4EBA-91AC-A502C3F7E4B9}" sibTransId="{A88DE273-7D5C-4634-8F9E-909E29CE4A09}"/>
    <dgm:cxn modelId="{AA8304DE-17F7-4870-948B-00F141393B36}" type="presOf" srcId="{227E101F-0F0A-4CC1-9C42-B84F8D93528D}" destId="{E2531E15-8FB6-4187-A8D4-40C4EEAA2DE6}" srcOrd="0" destOrd="0" presId="urn:microsoft.com/office/officeart/2005/8/layout/list1"/>
    <dgm:cxn modelId="{A01BA10E-86E2-49C0-A633-8E6535C3F796}" type="presOf" srcId="{A002558A-CF06-4C82-A579-49AB52417B73}" destId="{FA367B3D-7AA4-4779-B09A-951593811B1D}" srcOrd="1" destOrd="0" presId="urn:microsoft.com/office/officeart/2005/8/layout/list1"/>
    <dgm:cxn modelId="{917F31A4-DF43-47F9-9DE9-1502113443A1}" type="presOf" srcId="{48FC492C-D6C6-4C1B-8F4D-BCD125619AB6}" destId="{941CFB3E-B6A3-4FC1-8517-F018EDC8321F}" srcOrd="0" destOrd="0" presId="urn:microsoft.com/office/officeart/2005/8/layout/list1"/>
    <dgm:cxn modelId="{475D7E83-2945-4C31-9C5F-77AE78ED37BC}" type="presOf" srcId="{58445ECC-1CB3-4516-861F-7B507FE4489A}" destId="{5F5832A0-D791-4B38-BD18-652DFF8D6D22}" srcOrd="0" destOrd="0" presId="urn:microsoft.com/office/officeart/2005/8/layout/list1"/>
    <dgm:cxn modelId="{EA72C1CA-AC70-4DF6-BAA1-8FA721076A1D}" srcId="{227E101F-0F0A-4CC1-9C42-B84F8D93528D}" destId="{58445ECC-1CB3-4516-861F-7B507FE4489A}" srcOrd="1" destOrd="0" parTransId="{863F1AA2-F806-47ED-9264-791D02CE3239}" sibTransId="{A3A6D137-87B7-47A9-8623-88A09CC8ADEF}"/>
    <dgm:cxn modelId="{6CE23325-5F4E-4BC7-BEC0-316D5A3DB66B}" type="presOf" srcId="{A002558A-CF06-4C82-A579-49AB52417B73}" destId="{371426ED-9C87-4C2D-90D1-FA5762562DFE}" srcOrd="0" destOrd="0" presId="urn:microsoft.com/office/officeart/2005/8/layout/list1"/>
    <dgm:cxn modelId="{914A64E2-7D8C-4FF2-9425-A5D64D5EC440}" srcId="{227E101F-0F0A-4CC1-9C42-B84F8D93528D}" destId="{A002558A-CF06-4C82-A579-49AB52417B73}" srcOrd="0" destOrd="0" parTransId="{3D3A4B6B-ADE0-452B-9B9A-5183EF65BDE3}" sibTransId="{B7F3B686-65C2-4A89-B4DB-E0CF6CEA8854}"/>
    <dgm:cxn modelId="{FAA97AA3-1B3E-445A-9970-86446B1902E2}" type="presOf" srcId="{58445ECC-1CB3-4516-861F-7B507FE4489A}" destId="{FEA61764-24E7-43C4-B082-DEB44EA9A3AC}" srcOrd="1" destOrd="0" presId="urn:microsoft.com/office/officeart/2005/8/layout/list1"/>
    <dgm:cxn modelId="{4922317E-8E14-4692-80D7-0A4309822187}" type="presParOf" srcId="{E2531E15-8FB6-4187-A8D4-40C4EEAA2DE6}" destId="{3B22C240-6026-402B-B38A-D31E7876FF43}" srcOrd="0" destOrd="0" presId="urn:microsoft.com/office/officeart/2005/8/layout/list1"/>
    <dgm:cxn modelId="{DD00F991-7287-4AD4-BE0C-0E0BA33874C4}" type="presParOf" srcId="{3B22C240-6026-402B-B38A-D31E7876FF43}" destId="{371426ED-9C87-4C2D-90D1-FA5762562DFE}" srcOrd="0" destOrd="0" presId="urn:microsoft.com/office/officeart/2005/8/layout/list1"/>
    <dgm:cxn modelId="{8B31A863-9ED7-4E39-A281-6A469A5A2D43}" type="presParOf" srcId="{3B22C240-6026-402B-B38A-D31E7876FF43}" destId="{FA367B3D-7AA4-4779-B09A-951593811B1D}" srcOrd="1" destOrd="0" presId="urn:microsoft.com/office/officeart/2005/8/layout/list1"/>
    <dgm:cxn modelId="{7BC3043A-5303-4358-BBA6-F42449CE96C8}" type="presParOf" srcId="{E2531E15-8FB6-4187-A8D4-40C4EEAA2DE6}" destId="{40DCA76E-FAA6-4F7F-B8AE-EF5AAA620852}" srcOrd="1" destOrd="0" presId="urn:microsoft.com/office/officeart/2005/8/layout/list1"/>
    <dgm:cxn modelId="{037DDD94-50BE-4E45-8884-403665DCD2BE}" type="presParOf" srcId="{E2531E15-8FB6-4187-A8D4-40C4EEAA2DE6}" destId="{1158308E-FDBA-4F70-9779-91A0A02BE43A}" srcOrd="2" destOrd="0" presId="urn:microsoft.com/office/officeart/2005/8/layout/list1"/>
    <dgm:cxn modelId="{6C2E609A-A259-4382-8A01-7FEA94396EAE}" type="presParOf" srcId="{E2531E15-8FB6-4187-A8D4-40C4EEAA2DE6}" destId="{86BCBE20-6A52-485F-A0C1-45336E2E0A11}" srcOrd="3" destOrd="0" presId="urn:microsoft.com/office/officeart/2005/8/layout/list1"/>
    <dgm:cxn modelId="{323D74A1-04CB-4E9B-BC2F-BB7B78562E28}" type="presParOf" srcId="{E2531E15-8FB6-4187-A8D4-40C4EEAA2DE6}" destId="{E8E1EB53-0BC6-4125-9137-CD50BE6FA597}" srcOrd="4" destOrd="0" presId="urn:microsoft.com/office/officeart/2005/8/layout/list1"/>
    <dgm:cxn modelId="{261BEFF9-4DF1-4F53-B34D-03980EBFE8BB}" type="presParOf" srcId="{E8E1EB53-0BC6-4125-9137-CD50BE6FA597}" destId="{5F5832A0-D791-4B38-BD18-652DFF8D6D22}" srcOrd="0" destOrd="0" presId="urn:microsoft.com/office/officeart/2005/8/layout/list1"/>
    <dgm:cxn modelId="{6C607FA1-A804-45FE-9EDB-97FF4F64D8AB}" type="presParOf" srcId="{E8E1EB53-0BC6-4125-9137-CD50BE6FA597}" destId="{FEA61764-24E7-43C4-B082-DEB44EA9A3AC}" srcOrd="1" destOrd="0" presId="urn:microsoft.com/office/officeart/2005/8/layout/list1"/>
    <dgm:cxn modelId="{B1ECD922-541A-47C9-975D-B86C3B6EBC5A}" type="presParOf" srcId="{E2531E15-8FB6-4187-A8D4-40C4EEAA2DE6}" destId="{0FDA23CD-C7E1-44C1-89E1-D3D70BE042C6}" srcOrd="5" destOrd="0" presId="urn:microsoft.com/office/officeart/2005/8/layout/list1"/>
    <dgm:cxn modelId="{3B1C4033-F767-440F-9126-18665634EFCB}" type="presParOf" srcId="{E2531E15-8FB6-4187-A8D4-40C4EEAA2DE6}" destId="{C039833E-9561-4A13-B0F6-C8D677D6A4C5}" srcOrd="6" destOrd="0" presId="urn:microsoft.com/office/officeart/2005/8/layout/list1"/>
    <dgm:cxn modelId="{B8897C1C-2ACE-4178-B639-672892E7A7C4}" type="presParOf" srcId="{E2531E15-8FB6-4187-A8D4-40C4EEAA2DE6}" destId="{F85F84F1-6432-455F-980E-A44B9932AE6B}" srcOrd="7" destOrd="0" presId="urn:microsoft.com/office/officeart/2005/8/layout/list1"/>
    <dgm:cxn modelId="{236626D7-B727-4D9C-AA29-5F6920355919}" type="presParOf" srcId="{E2531E15-8FB6-4187-A8D4-40C4EEAA2DE6}" destId="{964B4F66-33D5-4613-AE8B-DFB57BA72A29}" srcOrd="8" destOrd="0" presId="urn:microsoft.com/office/officeart/2005/8/layout/list1"/>
    <dgm:cxn modelId="{A0B31BC0-B869-489E-94D7-933351732287}" type="presParOf" srcId="{964B4F66-33D5-4613-AE8B-DFB57BA72A29}" destId="{941CFB3E-B6A3-4FC1-8517-F018EDC8321F}" srcOrd="0" destOrd="0" presId="urn:microsoft.com/office/officeart/2005/8/layout/list1"/>
    <dgm:cxn modelId="{6723EAFE-E094-4731-926A-EFAACF27DFDB}" type="presParOf" srcId="{964B4F66-33D5-4613-AE8B-DFB57BA72A29}" destId="{301E9549-FB61-4AC1-89D9-BE0E3C22AF22}" srcOrd="1" destOrd="0" presId="urn:microsoft.com/office/officeart/2005/8/layout/list1"/>
    <dgm:cxn modelId="{DD032D2E-C6A5-4203-BB2F-E52FCD5870A6}" type="presParOf" srcId="{E2531E15-8FB6-4187-A8D4-40C4EEAA2DE6}" destId="{12C1328C-37DD-4FFB-A90C-783E1A23FEA2}" srcOrd="9" destOrd="0" presId="urn:microsoft.com/office/officeart/2005/8/layout/list1"/>
    <dgm:cxn modelId="{A4DCE7E4-08D8-413E-BA83-A9FD23128180}" type="presParOf" srcId="{E2531E15-8FB6-4187-A8D4-40C4EEAA2DE6}" destId="{002E9283-700B-44D5-9880-1C8BD7C15A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59B61-F25F-4BB1-81EF-FA5A66568C43}" type="doc">
      <dgm:prSet loTypeId="urn:microsoft.com/office/officeart/2005/8/layout/matrix3" loCatId="matrix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l-GR"/>
        </a:p>
      </dgm:t>
    </dgm:pt>
    <dgm:pt modelId="{A53F4C97-1F34-4BE4-84F4-1AF1F975E43D}">
      <dgm:prSet phldrT="[Κείμενο]" custT="1"/>
      <dgm:spPr/>
      <dgm:t>
        <a:bodyPr/>
        <a:lstStyle/>
        <a:p>
          <a:r>
            <a:rPr lang="el-GR" sz="3000" dirty="0" smtClean="0"/>
            <a:t>Πολύμορφο εξάνθημα της κύησης</a:t>
          </a:r>
          <a:endParaRPr lang="el-GR" sz="3000" dirty="0"/>
        </a:p>
      </dgm:t>
    </dgm:pt>
    <dgm:pt modelId="{F101DA61-C60F-4AA3-9D50-550B837C0423}" type="parTrans" cxnId="{189768D1-3444-4C73-B991-7C91DEDA5793}">
      <dgm:prSet/>
      <dgm:spPr/>
      <dgm:t>
        <a:bodyPr/>
        <a:lstStyle/>
        <a:p>
          <a:endParaRPr lang="el-GR"/>
        </a:p>
      </dgm:t>
    </dgm:pt>
    <dgm:pt modelId="{3EA1CF28-C733-4369-BB61-107651302EDB}" type="sibTrans" cxnId="{189768D1-3444-4C73-B991-7C91DEDA5793}">
      <dgm:prSet/>
      <dgm:spPr/>
      <dgm:t>
        <a:bodyPr/>
        <a:lstStyle/>
        <a:p>
          <a:endParaRPr lang="el-GR"/>
        </a:p>
      </dgm:t>
    </dgm:pt>
    <dgm:pt modelId="{D31B4169-C663-4533-9088-9A184322366D}">
      <dgm:prSet phldrT="[Κείμενο]" custT="1"/>
      <dgm:spPr/>
      <dgm:t>
        <a:bodyPr/>
        <a:lstStyle/>
        <a:p>
          <a:r>
            <a:rPr lang="el-GR" sz="3000" dirty="0" err="1" smtClean="0"/>
            <a:t>Ατοπικό</a:t>
          </a:r>
          <a:r>
            <a:rPr lang="el-GR" sz="3000" dirty="0" smtClean="0"/>
            <a:t> εξάνθημα της κύησης</a:t>
          </a:r>
          <a:endParaRPr lang="el-GR" sz="3000" dirty="0"/>
        </a:p>
      </dgm:t>
    </dgm:pt>
    <dgm:pt modelId="{C361FBF3-CB96-402E-9068-A24ABC1194CA}" type="parTrans" cxnId="{95C959C4-60A7-41C4-AF63-3FB5ED36435A}">
      <dgm:prSet/>
      <dgm:spPr/>
      <dgm:t>
        <a:bodyPr/>
        <a:lstStyle/>
        <a:p>
          <a:endParaRPr lang="el-GR"/>
        </a:p>
      </dgm:t>
    </dgm:pt>
    <dgm:pt modelId="{7679F089-1CED-4DDE-BEFE-F1F82BC62C9B}" type="sibTrans" cxnId="{95C959C4-60A7-41C4-AF63-3FB5ED36435A}">
      <dgm:prSet/>
      <dgm:spPr/>
      <dgm:t>
        <a:bodyPr/>
        <a:lstStyle/>
        <a:p>
          <a:endParaRPr lang="el-GR"/>
        </a:p>
      </dgm:t>
    </dgm:pt>
    <dgm:pt modelId="{F896F6F2-2833-4CF7-976E-A73E7BEEC91A}">
      <dgm:prSet phldrT="[Κείμενο]" custT="1"/>
      <dgm:spPr/>
      <dgm:t>
        <a:bodyPr/>
        <a:lstStyle/>
        <a:p>
          <a:r>
            <a:rPr lang="el-GR" sz="3000" dirty="0" err="1" smtClean="0"/>
            <a:t>Πεμφιγοειδές</a:t>
          </a:r>
          <a:r>
            <a:rPr lang="el-GR" sz="3000" dirty="0" smtClean="0"/>
            <a:t> της κύησης</a:t>
          </a:r>
          <a:endParaRPr lang="el-GR" sz="3000" dirty="0"/>
        </a:p>
      </dgm:t>
    </dgm:pt>
    <dgm:pt modelId="{FFAA70B4-CF58-498A-AD8E-3EBA5B1B8076}" type="parTrans" cxnId="{BA4AD2C9-8313-4DFA-9931-53035757F1E1}">
      <dgm:prSet/>
      <dgm:spPr/>
      <dgm:t>
        <a:bodyPr/>
        <a:lstStyle/>
        <a:p>
          <a:endParaRPr lang="el-GR"/>
        </a:p>
      </dgm:t>
    </dgm:pt>
    <dgm:pt modelId="{E97F885E-3B93-4DE7-B395-CC4014213960}" type="sibTrans" cxnId="{BA4AD2C9-8313-4DFA-9931-53035757F1E1}">
      <dgm:prSet/>
      <dgm:spPr/>
      <dgm:t>
        <a:bodyPr/>
        <a:lstStyle/>
        <a:p>
          <a:endParaRPr lang="el-GR"/>
        </a:p>
      </dgm:t>
    </dgm:pt>
    <dgm:pt modelId="{18679EBE-A1C1-4845-B463-5836E8ACB720}">
      <dgm:prSet phldrT="[Κείμενο]"/>
      <dgm:spPr/>
      <dgm:t>
        <a:bodyPr/>
        <a:lstStyle/>
        <a:p>
          <a:r>
            <a:rPr lang="el-GR" dirty="0" smtClean="0"/>
            <a:t>Ενδοηπατική </a:t>
          </a:r>
          <a:r>
            <a:rPr lang="el-GR" dirty="0" err="1" smtClean="0"/>
            <a:t>χολόσταση</a:t>
          </a:r>
          <a:r>
            <a:rPr lang="el-GR" dirty="0" smtClean="0"/>
            <a:t> της κύησης</a:t>
          </a:r>
          <a:endParaRPr lang="el-GR" dirty="0"/>
        </a:p>
      </dgm:t>
    </dgm:pt>
    <dgm:pt modelId="{BAE3D085-6017-41F4-9903-1C0731808BD5}" type="parTrans" cxnId="{1F3AD799-E51A-48ED-81F5-06237AA7EEFC}">
      <dgm:prSet/>
      <dgm:spPr/>
      <dgm:t>
        <a:bodyPr/>
        <a:lstStyle/>
        <a:p>
          <a:endParaRPr lang="el-GR"/>
        </a:p>
      </dgm:t>
    </dgm:pt>
    <dgm:pt modelId="{F5A0A577-FF83-4F32-9EE1-7C604392AC27}" type="sibTrans" cxnId="{1F3AD799-E51A-48ED-81F5-06237AA7EEFC}">
      <dgm:prSet/>
      <dgm:spPr/>
      <dgm:t>
        <a:bodyPr/>
        <a:lstStyle/>
        <a:p>
          <a:endParaRPr lang="el-GR"/>
        </a:p>
      </dgm:t>
    </dgm:pt>
    <dgm:pt modelId="{4A6AE782-A9EE-4F6E-8BF7-97651DDDBE8A}" type="pres">
      <dgm:prSet presAssocID="{94359B61-F25F-4BB1-81EF-FA5A66568C4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ABC9275-3B7B-43A0-A6C4-8EA3AA7E1289}" type="pres">
      <dgm:prSet presAssocID="{94359B61-F25F-4BB1-81EF-FA5A66568C43}" presName="diamond" presStyleLbl="bgShp" presStyleIdx="0" presStyleCnt="1"/>
      <dgm:spPr/>
    </dgm:pt>
    <dgm:pt modelId="{EF843522-9CC0-4CAB-98B9-2B29E5796642}" type="pres">
      <dgm:prSet presAssocID="{94359B61-F25F-4BB1-81EF-FA5A66568C43}" presName="quad1" presStyleLbl="node1" presStyleIdx="0" presStyleCnt="4" custScaleX="220686" custLinFactY="7579" custLinFactNeighborX="-6868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834EC9-2B84-45C5-B3DB-F4FBE16E063A}" type="pres">
      <dgm:prSet presAssocID="{94359B61-F25F-4BB1-81EF-FA5A66568C43}" presName="quad2" presStyleLbl="node1" presStyleIdx="1" presStyleCnt="4" custScaleX="226026" custLinFactNeighborX="65689" custLinFactNeighborY="-1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7C253B-24CD-41BC-ABBC-8CE336524183}" type="pres">
      <dgm:prSet presAssocID="{94359B61-F25F-4BB1-81EF-FA5A66568C43}" presName="quad3" presStyleLbl="node1" presStyleIdx="2" presStyleCnt="4" custScaleX="223776" custLinFactY="-9388" custLinFactNeighborX="-7491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0FE8E93-D494-4D21-88C1-314CD1F095D0}" type="pres">
      <dgm:prSet presAssocID="{94359B61-F25F-4BB1-81EF-FA5A66568C43}" presName="quad4" presStyleLbl="node1" presStyleIdx="3" presStyleCnt="4" custScaleX="231208" custLinFactNeighborX="80944" custLinFactNeighborY="-1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89768D1-3444-4C73-B991-7C91DEDA5793}" srcId="{94359B61-F25F-4BB1-81EF-FA5A66568C43}" destId="{A53F4C97-1F34-4BE4-84F4-1AF1F975E43D}" srcOrd="0" destOrd="0" parTransId="{F101DA61-C60F-4AA3-9D50-550B837C0423}" sibTransId="{3EA1CF28-C733-4369-BB61-107651302EDB}"/>
    <dgm:cxn modelId="{777C5EBB-B12D-43F1-AD97-D33C65CBC930}" type="presOf" srcId="{94359B61-F25F-4BB1-81EF-FA5A66568C43}" destId="{4A6AE782-A9EE-4F6E-8BF7-97651DDDBE8A}" srcOrd="0" destOrd="0" presId="urn:microsoft.com/office/officeart/2005/8/layout/matrix3"/>
    <dgm:cxn modelId="{0BE5994C-675D-41D7-B0F9-9C5364229F0A}" type="presOf" srcId="{D31B4169-C663-4533-9088-9A184322366D}" destId="{06834EC9-2B84-45C5-B3DB-F4FBE16E063A}" srcOrd="0" destOrd="0" presId="urn:microsoft.com/office/officeart/2005/8/layout/matrix3"/>
    <dgm:cxn modelId="{95C959C4-60A7-41C4-AF63-3FB5ED36435A}" srcId="{94359B61-F25F-4BB1-81EF-FA5A66568C43}" destId="{D31B4169-C663-4533-9088-9A184322366D}" srcOrd="1" destOrd="0" parTransId="{C361FBF3-CB96-402E-9068-A24ABC1194CA}" sibTransId="{7679F089-1CED-4DDE-BEFE-F1F82BC62C9B}"/>
    <dgm:cxn modelId="{EBC576AE-5444-40CA-965F-10CC0BEEB8DA}" type="presOf" srcId="{F896F6F2-2833-4CF7-976E-A73E7BEEC91A}" destId="{517C253B-24CD-41BC-ABBC-8CE336524183}" srcOrd="0" destOrd="0" presId="urn:microsoft.com/office/officeart/2005/8/layout/matrix3"/>
    <dgm:cxn modelId="{5EB8E016-5147-4868-8E1B-F5D8BA4FDFBB}" type="presOf" srcId="{18679EBE-A1C1-4845-B463-5836E8ACB720}" destId="{50FE8E93-D494-4D21-88C1-314CD1F095D0}" srcOrd="0" destOrd="0" presId="urn:microsoft.com/office/officeart/2005/8/layout/matrix3"/>
    <dgm:cxn modelId="{1F3AD799-E51A-48ED-81F5-06237AA7EEFC}" srcId="{94359B61-F25F-4BB1-81EF-FA5A66568C43}" destId="{18679EBE-A1C1-4845-B463-5836E8ACB720}" srcOrd="3" destOrd="0" parTransId="{BAE3D085-6017-41F4-9903-1C0731808BD5}" sibTransId="{F5A0A577-FF83-4F32-9EE1-7C604392AC27}"/>
    <dgm:cxn modelId="{9C4672D7-2D06-4611-9325-406430DB2240}" type="presOf" srcId="{A53F4C97-1F34-4BE4-84F4-1AF1F975E43D}" destId="{EF843522-9CC0-4CAB-98B9-2B29E5796642}" srcOrd="0" destOrd="0" presId="urn:microsoft.com/office/officeart/2005/8/layout/matrix3"/>
    <dgm:cxn modelId="{BA4AD2C9-8313-4DFA-9931-53035757F1E1}" srcId="{94359B61-F25F-4BB1-81EF-FA5A66568C43}" destId="{F896F6F2-2833-4CF7-976E-A73E7BEEC91A}" srcOrd="2" destOrd="0" parTransId="{FFAA70B4-CF58-498A-AD8E-3EBA5B1B8076}" sibTransId="{E97F885E-3B93-4DE7-B395-CC4014213960}"/>
    <dgm:cxn modelId="{67C64774-5E65-46C3-AE3F-9A77EF9051E3}" type="presParOf" srcId="{4A6AE782-A9EE-4F6E-8BF7-97651DDDBE8A}" destId="{EABC9275-3B7B-43A0-A6C4-8EA3AA7E1289}" srcOrd="0" destOrd="0" presId="urn:microsoft.com/office/officeart/2005/8/layout/matrix3"/>
    <dgm:cxn modelId="{9CD359D6-3C43-4D52-AA81-1B0C82263E18}" type="presParOf" srcId="{4A6AE782-A9EE-4F6E-8BF7-97651DDDBE8A}" destId="{EF843522-9CC0-4CAB-98B9-2B29E5796642}" srcOrd="1" destOrd="0" presId="urn:microsoft.com/office/officeart/2005/8/layout/matrix3"/>
    <dgm:cxn modelId="{A9D553A2-0721-49B5-8E75-CDC305CBA86C}" type="presParOf" srcId="{4A6AE782-A9EE-4F6E-8BF7-97651DDDBE8A}" destId="{06834EC9-2B84-45C5-B3DB-F4FBE16E063A}" srcOrd="2" destOrd="0" presId="urn:microsoft.com/office/officeart/2005/8/layout/matrix3"/>
    <dgm:cxn modelId="{8621768C-7146-42FB-8EBB-81D7441DE392}" type="presParOf" srcId="{4A6AE782-A9EE-4F6E-8BF7-97651DDDBE8A}" destId="{517C253B-24CD-41BC-ABBC-8CE336524183}" srcOrd="3" destOrd="0" presId="urn:microsoft.com/office/officeart/2005/8/layout/matrix3"/>
    <dgm:cxn modelId="{B0D60C8B-28BB-4482-97B5-75B8A9F91689}" type="presParOf" srcId="{4A6AE782-A9EE-4F6E-8BF7-97651DDDBE8A}" destId="{50FE8E93-D494-4D21-88C1-314CD1F095D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92DB7A-EA9D-41E8-8FB8-3B04EA4BD7B9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3F04B69-2AA9-423E-AE73-F5FE29506AC9}">
      <dgm:prSet phldrT="[Κείμενο]" custT="1"/>
      <dgm:spPr/>
      <dgm:t>
        <a:bodyPr/>
        <a:lstStyle/>
        <a:p>
          <a:r>
            <a:rPr lang="el-GR" sz="2000" dirty="0" smtClean="0"/>
            <a:t>Γενετικοί</a:t>
          </a:r>
          <a:endParaRPr lang="el-GR" sz="2000" dirty="0"/>
        </a:p>
      </dgm:t>
    </dgm:pt>
    <dgm:pt modelId="{EEDB05E7-B01B-4DF8-98BB-968B6E85E265}" type="parTrans" cxnId="{23E28074-1BE3-4470-9767-329E7377F145}">
      <dgm:prSet/>
      <dgm:spPr/>
      <dgm:t>
        <a:bodyPr/>
        <a:lstStyle/>
        <a:p>
          <a:endParaRPr lang="el-GR"/>
        </a:p>
      </dgm:t>
    </dgm:pt>
    <dgm:pt modelId="{F2B7874A-BD0F-479C-A846-CB7AC5C64BB7}" type="sibTrans" cxnId="{23E28074-1BE3-4470-9767-329E7377F145}">
      <dgm:prSet/>
      <dgm:spPr/>
      <dgm:t>
        <a:bodyPr/>
        <a:lstStyle/>
        <a:p>
          <a:endParaRPr lang="el-GR"/>
        </a:p>
      </dgm:t>
    </dgm:pt>
    <dgm:pt modelId="{3644F7D0-FACA-4F33-BB9F-70FB69D0FE83}">
      <dgm:prSet phldrT="[Κείμενο]" custT="1"/>
      <dgm:spPr/>
      <dgm:t>
        <a:bodyPr/>
        <a:lstStyle/>
        <a:p>
          <a:r>
            <a:rPr lang="el-GR" sz="2000" dirty="0" smtClean="0"/>
            <a:t>Ενδοκρινικοί</a:t>
          </a:r>
          <a:endParaRPr lang="el-GR" sz="2000" dirty="0"/>
        </a:p>
      </dgm:t>
    </dgm:pt>
    <dgm:pt modelId="{ACF7A666-3CD9-4AF6-AEFA-1AB5FC8F2EF0}" type="parTrans" cxnId="{0196EE64-4B2D-45D9-8B76-C9F077A71D33}">
      <dgm:prSet/>
      <dgm:spPr/>
      <dgm:t>
        <a:bodyPr/>
        <a:lstStyle/>
        <a:p>
          <a:endParaRPr lang="el-GR"/>
        </a:p>
      </dgm:t>
    </dgm:pt>
    <dgm:pt modelId="{04BB2FD8-0ED3-40B0-96D7-BEB778E7C690}" type="sibTrans" cxnId="{0196EE64-4B2D-45D9-8B76-C9F077A71D33}">
      <dgm:prSet/>
      <dgm:spPr/>
      <dgm:t>
        <a:bodyPr/>
        <a:lstStyle/>
        <a:p>
          <a:endParaRPr lang="el-GR"/>
        </a:p>
      </dgm:t>
    </dgm:pt>
    <dgm:pt modelId="{4232460E-5DBA-44A8-BAF2-E0FE758C0262}">
      <dgm:prSet phldrT="[Κείμενο]" custT="1"/>
      <dgm:spPr/>
      <dgm:t>
        <a:bodyPr/>
        <a:lstStyle/>
        <a:p>
          <a:r>
            <a:rPr lang="el-GR" sz="2000" dirty="0" smtClean="0"/>
            <a:t>Περιβαλλοντικοί</a:t>
          </a:r>
          <a:endParaRPr lang="el-GR" sz="2000" dirty="0"/>
        </a:p>
      </dgm:t>
    </dgm:pt>
    <dgm:pt modelId="{A183E750-A138-49FC-9313-E247133A0779}" type="parTrans" cxnId="{DCF24AAA-A42D-4FCB-8F51-2D7AB79FEEE6}">
      <dgm:prSet/>
      <dgm:spPr/>
      <dgm:t>
        <a:bodyPr/>
        <a:lstStyle/>
        <a:p>
          <a:endParaRPr lang="el-GR"/>
        </a:p>
      </dgm:t>
    </dgm:pt>
    <dgm:pt modelId="{23ADC328-5224-4742-93CD-B3A2C18A1069}" type="sibTrans" cxnId="{DCF24AAA-A42D-4FCB-8F51-2D7AB79FEEE6}">
      <dgm:prSet/>
      <dgm:spPr/>
      <dgm:t>
        <a:bodyPr/>
        <a:lstStyle/>
        <a:p>
          <a:endParaRPr lang="el-GR"/>
        </a:p>
      </dgm:t>
    </dgm:pt>
    <dgm:pt modelId="{3DA146A0-51AE-450A-A264-2CF33301CF80}">
      <dgm:prSet phldrT="[Κείμενο]"/>
      <dgm:spPr/>
      <dgm:t>
        <a:bodyPr/>
        <a:lstStyle/>
        <a:p>
          <a:r>
            <a:rPr lang="el-GR" b="1" dirty="0" smtClean="0"/>
            <a:t>Ενδοηπατική </a:t>
          </a:r>
          <a:r>
            <a:rPr lang="el-GR" b="1" dirty="0" err="1" smtClean="0"/>
            <a:t>χολόσταση</a:t>
          </a:r>
          <a:endParaRPr lang="el-GR" dirty="0"/>
        </a:p>
      </dgm:t>
    </dgm:pt>
    <dgm:pt modelId="{F70D5025-8441-4403-9547-05EBDF940926}" type="parTrans" cxnId="{193A8230-3A19-4CCE-A996-A16E8C474D8F}">
      <dgm:prSet/>
      <dgm:spPr/>
      <dgm:t>
        <a:bodyPr/>
        <a:lstStyle/>
        <a:p>
          <a:endParaRPr lang="el-GR"/>
        </a:p>
      </dgm:t>
    </dgm:pt>
    <dgm:pt modelId="{227691BE-7CB0-4866-8C50-9589D6713147}" type="sibTrans" cxnId="{193A8230-3A19-4CCE-A996-A16E8C474D8F}">
      <dgm:prSet/>
      <dgm:spPr/>
      <dgm:t>
        <a:bodyPr/>
        <a:lstStyle/>
        <a:p>
          <a:endParaRPr lang="el-GR"/>
        </a:p>
      </dgm:t>
    </dgm:pt>
    <dgm:pt modelId="{597960B0-68E0-4B05-A364-11E625F08814}" type="pres">
      <dgm:prSet presAssocID="{6192DB7A-EA9D-41E8-8FB8-3B04EA4BD7B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61394DD-0889-4581-A138-22CFDC24EB45}" type="pres">
      <dgm:prSet presAssocID="{6192DB7A-EA9D-41E8-8FB8-3B04EA4BD7B9}" presName="ellipse" presStyleLbl="trBgShp" presStyleIdx="0" presStyleCnt="1"/>
      <dgm:spPr/>
    </dgm:pt>
    <dgm:pt modelId="{21078A78-8A0F-4291-94E7-913E152348C2}" type="pres">
      <dgm:prSet presAssocID="{6192DB7A-EA9D-41E8-8FB8-3B04EA4BD7B9}" presName="arrow1" presStyleLbl="fgShp" presStyleIdx="0" presStyleCnt="1"/>
      <dgm:spPr/>
    </dgm:pt>
    <dgm:pt modelId="{D1695550-83E6-4926-B881-FD8F04E2E7FC}" type="pres">
      <dgm:prSet presAssocID="{6192DB7A-EA9D-41E8-8FB8-3B04EA4BD7B9}" presName="rectangle" presStyleLbl="revTx" presStyleIdx="0" presStyleCnt="1" custLinFactNeighborX="2438" custLinFactNeighborY="-13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3BCE5A2-B713-49BA-9362-3C9AB6CF951B}" type="pres">
      <dgm:prSet presAssocID="{3644F7D0-FACA-4F33-BB9F-70FB69D0FE83}" presName="item1" presStyleLbl="node1" presStyleIdx="0" presStyleCnt="3" custScaleX="24087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75C0C4-BC51-44B6-A0E2-BE0A3B58F21F}" type="pres">
      <dgm:prSet presAssocID="{4232460E-5DBA-44A8-BAF2-E0FE758C0262}" presName="item2" presStyleLbl="node1" presStyleIdx="1" presStyleCnt="3" custScaleX="187561" custLinFactNeighborX="-28061" custLinFactNeighborY="-214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823004-F715-46C0-8FB1-4364CA6D4DDA}" type="pres">
      <dgm:prSet presAssocID="{3DA146A0-51AE-450A-A264-2CF33301CF80}" presName="item3" presStyleLbl="node1" presStyleIdx="2" presStyleCnt="3" custScaleX="214102" custLinFactNeighborX="62575" custLinFactNeighborY="-284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77C693B-DABC-478D-BD92-215C1147C432}" type="pres">
      <dgm:prSet presAssocID="{6192DB7A-EA9D-41E8-8FB8-3B04EA4BD7B9}" presName="funnel" presStyleLbl="trAlignAcc1" presStyleIdx="0" presStyleCnt="1" custFlipVert="0" custFlipHor="1" custScaleX="119768" custScaleY="91664" custLinFactNeighborX="1078" custLinFactNeighborY="6999"/>
      <dgm:spPr/>
    </dgm:pt>
  </dgm:ptLst>
  <dgm:cxnLst>
    <dgm:cxn modelId="{0196EE64-4B2D-45D9-8B76-C9F077A71D33}" srcId="{6192DB7A-EA9D-41E8-8FB8-3B04EA4BD7B9}" destId="{3644F7D0-FACA-4F33-BB9F-70FB69D0FE83}" srcOrd="1" destOrd="0" parTransId="{ACF7A666-3CD9-4AF6-AEFA-1AB5FC8F2EF0}" sibTransId="{04BB2FD8-0ED3-40B0-96D7-BEB778E7C690}"/>
    <dgm:cxn modelId="{FD741690-8278-485C-8E1C-E2D1105F6511}" type="presOf" srcId="{6192DB7A-EA9D-41E8-8FB8-3B04EA4BD7B9}" destId="{597960B0-68E0-4B05-A364-11E625F08814}" srcOrd="0" destOrd="0" presId="urn:microsoft.com/office/officeart/2005/8/layout/funnel1"/>
    <dgm:cxn modelId="{DCF24AAA-A42D-4FCB-8F51-2D7AB79FEEE6}" srcId="{6192DB7A-EA9D-41E8-8FB8-3B04EA4BD7B9}" destId="{4232460E-5DBA-44A8-BAF2-E0FE758C0262}" srcOrd="2" destOrd="0" parTransId="{A183E750-A138-49FC-9313-E247133A0779}" sibTransId="{23ADC328-5224-4742-93CD-B3A2C18A1069}"/>
    <dgm:cxn modelId="{BF4BA941-7D65-4FDB-826B-CDBB90F11055}" type="presOf" srcId="{3644F7D0-FACA-4F33-BB9F-70FB69D0FE83}" destId="{0D75C0C4-BC51-44B6-A0E2-BE0A3B58F21F}" srcOrd="0" destOrd="0" presId="urn:microsoft.com/office/officeart/2005/8/layout/funnel1"/>
    <dgm:cxn modelId="{D8916EFF-F7AF-41B3-9B14-5E93441C043D}" type="presOf" srcId="{4232460E-5DBA-44A8-BAF2-E0FE758C0262}" destId="{33BCE5A2-B713-49BA-9362-3C9AB6CF951B}" srcOrd="0" destOrd="0" presId="urn:microsoft.com/office/officeart/2005/8/layout/funnel1"/>
    <dgm:cxn modelId="{23E28074-1BE3-4470-9767-329E7377F145}" srcId="{6192DB7A-EA9D-41E8-8FB8-3B04EA4BD7B9}" destId="{93F04B69-2AA9-423E-AE73-F5FE29506AC9}" srcOrd="0" destOrd="0" parTransId="{EEDB05E7-B01B-4DF8-98BB-968B6E85E265}" sibTransId="{F2B7874A-BD0F-479C-A846-CB7AC5C64BB7}"/>
    <dgm:cxn modelId="{28264CA3-BC5F-49AF-A1D4-0268A6617857}" type="presOf" srcId="{3DA146A0-51AE-450A-A264-2CF33301CF80}" destId="{D1695550-83E6-4926-B881-FD8F04E2E7FC}" srcOrd="0" destOrd="0" presId="urn:microsoft.com/office/officeart/2005/8/layout/funnel1"/>
    <dgm:cxn modelId="{48D29762-C170-4FA2-8678-35FD1780F008}" type="presOf" srcId="{93F04B69-2AA9-423E-AE73-F5FE29506AC9}" destId="{98823004-F715-46C0-8FB1-4364CA6D4DDA}" srcOrd="0" destOrd="0" presId="urn:microsoft.com/office/officeart/2005/8/layout/funnel1"/>
    <dgm:cxn modelId="{193A8230-3A19-4CCE-A996-A16E8C474D8F}" srcId="{6192DB7A-EA9D-41E8-8FB8-3B04EA4BD7B9}" destId="{3DA146A0-51AE-450A-A264-2CF33301CF80}" srcOrd="3" destOrd="0" parTransId="{F70D5025-8441-4403-9547-05EBDF940926}" sibTransId="{227691BE-7CB0-4866-8C50-9589D6713147}"/>
    <dgm:cxn modelId="{5A583628-1ACD-4189-A31C-09964E8CC317}" type="presParOf" srcId="{597960B0-68E0-4B05-A364-11E625F08814}" destId="{161394DD-0889-4581-A138-22CFDC24EB45}" srcOrd="0" destOrd="0" presId="urn:microsoft.com/office/officeart/2005/8/layout/funnel1"/>
    <dgm:cxn modelId="{FA7FEDF2-E7C2-4B35-BC45-AD86381CB01C}" type="presParOf" srcId="{597960B0-68E0-4B05-A364-11E625F08814}" destId="{21078A78-8A0F-4291-94E7-913E152348C2}" srcOrd="1" destOrd="0" presId="urn:microsoft.com/office/officeart/2005/8/layout/funnel1"/>
    <dgm:cxn modelId="{BC8A722A-E6E3-4878-A5EF-315168DEC641}" type="presParOf" srcId="{597960B0-68E0-4B05-A364-11E625F08814}" destId="{D1695550-83E6-4926-B881-FD8F04E2E7FC}" srcOrd="2" destOrd="0" presId="urn:microsoft.com/office/officeart/2005/8/layout/funnel1"/>
    <dgm:cxn modelId="{90FDD1D2-6C8E-4B95-8335-C6EF23298019}" type="presParOf" srcId="{597960B0-68E0-4B05-A364-11E625F08814}" destId="{33BCE5A2-B713-49BA-9362-3C9AB6CF951B}" srcOrd="3" destOrd="0" presId="urn:microsoft.com/office/officeart/2005/8/layout/funnel1"/>
    <dgm:cxn modelId="{813DAC58-4FC2-44CB-B7BC-FCAA67E87B02}" type="presParOf" srcId="{597960B0-68E0-4B05-A364-11E625F08814}" destId="{0D75C0C4-BC51-44B6-A0E2-BE0A3B58F21F}" srcOrd="4" destOrd="0" presId="urn:microsoft.com/office/officeart/2005/8/layout/funnel1"/>
    <dgm:cxn modelId="{20DFA3C5-FBB6-4F12-AEB3-82D19980F7C0}" type="presParOf" srcId="{597960B0-68E0-4B05-A364-11E625F08814}" destId="{98823004-F715-46C0-8FB1-4364CA6D4DDA}" srcOrd="5" destOrd="0" presId="urn:microsoft.com/office/officeart/2005/8/layout/funnel1"/>
    <dgm:cxn modelId="{28E35903-8C6D-43ED-9B54-07F2FC508DF9}" type="presParOf" srcId="{597960B0-68E0-4B05-A364-11E625F08814}" destId="{A77C693B-DABC-478D-BD92-215C1147C43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8308E-FDBA-4F70-9779-91A0A02BE43A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67B3D-7AA4-4779-B09A-951593811B1D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/>
            <a:t>Ειδικές δερματοπάθειες </a:t>
          </a:r>
          <a:endParaRPr lang="el-GR" sz="3400" kern="1200" dirty="0"/>
        </a:p>
      </dsp:txBody>
      <dsp:txXfrm>
        <a:off x="460476" y="90417"/>
        <a:ext cx="5662728" cy="905688"/>
      </dsp:txXfrm>
    </dsp:sp>
    <dsp:sp modelId="{C039833E-9561-4A13-B0F6-C8D677D6A4C5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61764-24E7-43C4-B082-DEB44EA9A3AC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err="1" smtClean="0"/>
            <a:t>Ορμονοεξαρτώμενες</a:t>
          </a:r>
          <a:endParaRPr lang="el-GR" sz="3400" kern="1200" dirty="0"/>
        </a:p>
      </dsp:txBody>
      <dsp:txXfrm>
        <a:off x="460476" y="1632657"/>
        <a:ext cx="5662728" cy="905688"/>
      </dsp:txXfrm>
    </dsp:sp>
    <dsp:sp modelId="{002E9283-700B-44D5-9880-1C8BD7C15A14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E9549-FB61-4AC1-89D9-BE0E3C22AF22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 smtClean="0"/>
            <a:t>Προϋπάρχουσες</a:t>
          </a:r>
          <a:endParaRPr lang="el-GR" sz="3400" kern="1200" dirty="0"/>
        </a:p>
      </dsp:txBody>
      <dsp:txXfrm>
        <a:off x="460476" y="3174897"/>
        <a:ext cx="5662728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C9275-3B7B-43A0-A6C4-8EA3AA7E1289}">
      <dsp:nvSpPr>
        <dsp:cNvPr id="0" name=""/>
        <dsp:cNvSpPr/>
      </dsp:nvSpPr>
      <dsp:spPr>
        <a:xfrm>
          <a:off x="1819022" y="0"/>
          <a:ext cx="4525963" cy="4525963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43522-9CC0-4CAB-98B9-2B29E5796642}">
      <dsp:nvSpPr>
        <dsp:cNvPr id="0" name=""/>
        <dsp:cNvSpPr/>
      </dsp:nvSpPr>
      <dsp:spPr>
        <a:xfrm>
          <a:off x="0" y="2328870"/>
          <a:ext cx="3895385" cy="1765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Πολύμορφο εξάνθημα της κύησης</a:t>
          </a:r>
          <a:endParaRPr lang="el-GR" sz="3000" kern="1200" dirty="0"/>
        </a:p>
      </dsp:txBody>
      <dsp:txXfrm>
        <a:off x="86166" y="2415036"/>
        <a:ext cx="3723053" cy="1592793"/>
      </dsp:txXfrm>
    </dsp:sp>
    <dsp:sp modelId="{06834EC9-2B84-45C5-B3DB-F4FBE16E063A}">
      <dsp:nvSpPr>
        <dsp:cNvPr id="0" name=""/>
        <dsp:cNvSpPr/>
      </dsp:nvSpPr>
      <dsp:spPr>
        <a:xfrm>
          <a:off x="4197128" y="400047"/>
          <a:ext cx="3989642" cy="1765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err="1" smtClean="0"/>
            <a:t>Ατοπικό</a:t>
          </a:r>
          <a:r>
            <a:rPr lang="el-GR" sz="3000" kern="1200" dirty="0" smtClean="0"/>
            <a:t> εξάνθημα της κύησης</a:t>
          </a:r>
          <a:endParaRPr lang="el-GR" sz="3000" kern="1200" dirty="0"/>
        </a:p>
      </dsp:txBody>
      <dsp:txXfrm>
        <a:off x="4283294" y="486213"/>
        <a:ext cx="3817310" cy="1592793"/>
      </dsp:txXfrm>
    </dsp:sp>
    <dsp:sp modelId="{517C253B-24CD-41BC-ABBC-8CE336524183}">
      <dsp:nvSpPr>
        <dsp:cNvPr id="0" name=""/>
        <dsp:cNvSpPr/>
      </dsp:nvSpPr>
      <dsp:spPr>
        <a:xfrm>
          <a:off x="0" y="400035"/>
          <a:ext cx="3949927" cy="1765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err="1" smtClean="0"/>
            <a:t>Πεμφιγοειδές</a:t>
          </a:r>
          <a:r>
            <a:rPr lang="el-GR" sz="3000" kern="1200" dirty="0" smtClean="0"/>
            <a:t> της κύησης</a:t>
          </a:r>
          <a:endParaRPr lang="el-GR" sz="3000" kern="1200" dirty="0"/>
        </a:p>
      </dsp:txBody>
      <dsp:txXfrm>
        <a:off x="86166" y="486201"/>
        <a:ext cx="3777595" cy="1592793"/>
      </dsp:txXfrm>
    </dsp:sp>
    <dsp:sp modelId="{50FE8E93-D494-4D21-88C1-314CD1F095D0}">
      <dsp:nvSpPr>
        <dsp:cNvPr id="0" name=""/>
        <dsp:cNvSpPr/>
      </dsp:nvSpPr>
      <dsp:spPr>
        <a:xfrm>
          <a:off x="4148488" y="2328858"/>
          <a:ext cx="4081111" cy="17651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/>
            <a:t>Ενδοηπατική </a:t>
          </a:r>
          <a:r>
            <a:rPr lang="el-GR" sz="3100" kern="1200" dirty="0" err="1" smtClean="0"/>
            <a:t>χολόσταση</a:t>
          </a:r>
          <a:r>
            <a:rPr lang="el-GR" sz="3100" kern="1200" dirty="0" smtClean="0"/>
            <a:t> της κύησης</a:t>
          </a:r>
          <a:endParaRPr lang="el-GR" sz="3100" kern="1200" dirty="0"/>
        </a:p>
      </dsp:txBody>
      <dsp:txXfrm>
        <a:off x="4234654" y="2415024"/>
        <a:ext cx="3908779" cy="1592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394DD-0889-4581-A138-22CFDC24EB45}">
      <dsp:nvSpPr>
        <dsp:cNvPr id="0" name=""/>
        <dsp:cNvSpPr/>
      </dsp:nvSpPr>
      <dsp:spPr>
        <a:xfrm>
          <a:off x="832181" y="176790"/>
          <a:ext cx="3041115" cy="105613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78A78-8A0F-4291-94E7-913E152348C2}">
      <dsp:nvSpPr>
        <dsp:cNvPr id="0" name=""/>
        <dsp:cNvSpPr/>
      </dsp:nvSpPr>
      <dsp:spPr>
        <a:xfrm>
          <a:off x="2062772" y="2762917"/>
          <a:ext cx="589363" cy="377192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95550-83E6-4926-B881-FD8F04E2E7FC}">
      <dsp:nvSpPr>
        <dsp:cNvPr id="0" name=""/>
        <dsp:cNvSpPr/>
      </dsp:nvSpPr>
      <dsp:spPr>
        <a:xfrm>
          <a:off x="1011951" y="3055393"/>
          <a:ext cx="2828944" cy="70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/>
            <a:t>Ενδοηπατική </a:t>
          </a:r>
          <a:r>
            <a:rPr lang="el-GR" sz="1900" b="1" kern="1200" dirty="0" err="1" smtClean="0"/>
            <a:t>χολόσταση</a:t>
          </a:r>
          <a:endParaRPr lang="el-GR" sz="1900" kern="1200" dirty="0"/>
        </a:p>
      </dsp:txBody>
      <dsp:txXfrm>
        <a:off x="1011951" y="3055393"/>
        <a:ext cx="2828944" cy="707236"/>
      </dsp:txXfrm>
    </dsp:sp>
    <dsp:sp modelId="{33BCE5A2-B713-49BA-9362-3C9AB6CF951B}">
      <dsp:nvSpPr>
        <dsp:cNvPr id="0" name=""/>
        <dsp:cNvSpPr/>
      </dsp:nvSpPr>
      <dsp:spPr>
        <a:xfrm>
          <a:off x="1190566" y="1314498"/>
          <a:ext cx="2555375" cy="1060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Περιβαλλοντικοί</a:t>
          </a:r>
          <a:endParaRPr lang="el-GR" sz="2000" kern="1200" dirty="0"/>
        </a:p>
      </dsp:txBody>
      <dsp:txXfrm>
        <a:off x="1564792" y="1469856"/>
        <a:ext cx="1806923" cy="750138"/>
      </dsp:txXfrm>
    </dsp:sp>
    <dsp:sp modelId="{0D75C0C4-BC51-44B6-A0E2-BE0A3B58F21F}">
      <dsp:nvSpPr>
        <dsp:cNvPr id="0" name=""/>
        <dsp:cNvSpPr/>
      </dsp:nvSpPr>
      <dsp:spPr>
        <a:xfrm>
          <a:off x="416593" y="291471"/>
          <a:ext cx="1989748" cy="1060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Ενδοκρινικοί</a:t>
          </a:r>
          <a:endParaRPr lang="el-GR" sz="2000" kern="1200" dirty="0"/>
        </a:p>
      </dsp:txBody>
      <dsp:txXfrm>
        <a:off x="707985" y="446829"/>
        <a:ext cx="1406964" cy="750138"/>
      </dsp:txXfrm>
    </dsp:sp>
    <dsp:sp modelId="{98823004-F715-46C0-8FB1-4364CA6D4DDA}">
      <dsp:nvSpPr>
        <dsp:cNvPr id="0" name=""/>
        <dsp:cNvSpPr/>
      </dsp:nvSpPr>
      <dsp:spPr>
        <a:xfrm>
          <a:off x="2321757" y="231928"/>
          <a:ext cx="2271310" cy="1060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Γενετικοί</a:t>
          </a:r>
          <a:endParaRPr lang="el-GR" sz="2000" kern="1200" dirty="0"/>
        </a:p>
      </dsp:txBody>
      <dsp:txXfrm>
        <a:off x="2654383" y="387286"/>
        <a:ext cx="1606058" cy="750138"/>
      </dsp:txXfrm>
    </dsp:sp>
    <dsp:sp modelId="{A77C693B-DABC-478D-BD92-215C1147C432}">
      <dsp:nvSpPr>
        <dsp:cNvPr id="0" name=""/>
        <dsp:cNvSpPr/>
      </dsp:nvSpPr>
      <dsp:spPr>
        <a:xfrm flipH="1">
          <a:off x="416599" y="341978"/>
          <a:ext cx="3952865" cy="242024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A318B-1BDF-43A8-A8D1-02CCF0BB57C2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56950-6163-4662-BFCF-8F971CB18DB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486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56950-6163-4662-BFCF-8F971CB18DB9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9D4-14EA-4C12-971A-5789C69F725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95E5-22A3-41E6-9567-31B0F62B30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9D4-14EA-4C12-971A-5789C69F725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95E5-22A3-41E6-9567-31B0F62B30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9D4-14EA-4C12-971A-5789C69F725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95E5-22A3-41E6-9567-31B0F62B30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9D4-14EA-4C12-971A-5789C69F725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95E5-22A3-41E6-9567-31B0F62B30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9D4-14EA-4C12-971A-5789C69F725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95E5-22A3-41E6-9567-31B0F62B30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9D4-14EA-4C12-971A-5789C69F725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95E5-22A3-41E6-9567-31B0F62B30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9D4-14EA-4C12-971A-5789C69F725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95E5-22A3-41E6-9567-31B0F62B30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9D4-14EA-4C12-971A-5789C69F725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95E5-22A3-41E6-9567-31B0F62B30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9D4-14EA-4C12-971A-5789C69F725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95E5-22A3-41E6-9567-31B0F62B30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9D4-14EA-4C12-971A-5789C69F725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95E5-22A3-41E6-9567-31B0F62B30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79D4-14EA-4C12-971A-5789C69F725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E95E5-22A3-41E6-9567-31B0F62B305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79D4-14EA-4C12-971A-5789C69F725E}" type="datetimeFigureOut">
              <a:rPr lang="el-GR" smtClean="0"/>
              <a:pPr/>
              <a:t>28/3/2020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E95E5-22A3-41E6-9567-31B0F62B305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Οι δερματοπάθειες της κύησης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400" dirty="0" smtClean="0"/>
              <a:t>Μαριάννα </a:t>
            </a:r>
            <a:r>
              <a:rPr lang="el-GR" sz="2400" dirty="0" err="1" smtClean="0"/>
              <a:t>Καραμάνου</a:t>
            </a:r>
            <a:r>
              <a:rPr lang="el-GR" sz="2400" dirty="0" smtClean="0"/>
              <a:t>, </a:t>
            </a:r>
            <a:r>
              <a:rPr lang="en-US" sz="2400" dirty="0" smtClean="0"/>
              <a:t>MD, </a:t>
            </a:r>
            <a:r>
              <a:rPr lang="en-US" sz="2400" dirty="0" err="1" smtClean="0"/>
              <a:t>Ph.D</a:t>
            </a:r>
            <a:endParaRPr lang="el-GR" sz="2400" dirty="0" smtClean="0"/>
          </a:p>
          <a:p>
            <a:r>
              <a:rPr lang="el-GR" sz="2000" dirty="0" smtClean="0"/>
              <a:t>Δερματολόγος-Αφροδισιολόγος</a:t>
            </a:r>
          </a:p>
          <a:p>
            <a:r>
              <a:rPr lang="el-GR" sz="2000" dirty="0" err="1" smtClean="0"/>
              <a:t>Αναπλ</a:t>
            </a:r>
            <a:r>
              <a:rPr lang="el-GR" sz="2000" dirty="0" smtClean="0"/>
              <a:t>. Καθηγήτρια Ιστορίας της </a:t>
            </a:r>
            <a:r>
              <a:rPr lang="el-GR" sz="2000" dirty="0" smtClean="0"/>
              <a:t>Ιατρικής</a:t>
            </a:r>
          </a:p>
          <a:p>
            <a:r>
              <a:rPr lang="el-GR" sz="2000" dirty="0" smtClean="0"/>
              <a:t>Δ/</a:t>
            </a:r>
            <a:r>
              <a:rPr lang="el-GR" sz="2000" dirty="0" err="1" smtClean="0"/>
              <a:t>ντρια</a:t>
            </a:r>
            <a:r>
              <a:rPr lang="el-GR" sz="2000" dirty="0" smtClean="0"/>
              <a:t> Εργαστηρίου Ιστορίας της Ιατρικής και Ιατρικής Δεοντολογίας </a:t>
            </a:r>
          </a:p>
          <a:p>
            <a:r>
              <a:rPr lang="el-GR" sz="2000" dirty="0" smtClean="0"/>
              <a:t>Ιατρική </a:t>
            </a:r>
            <a:r>
              <a:rPr lang="el-GR" sz="2000" dirty="0" smtClean="0"/>
              <a:t>Σχολή Πανεπιστημίου Κρήτης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err="1" smtClean="0"/>
              <a:t>Πεμφιγοειδές</a:t>
            </a:r>
            <a:r>
              <a:rPr lang="en-US" sz="2800" b="1" dirty="0" smtClean="0"/>
              <a:t> </a:t>
            </a:r>
            <a:r>
              <a:rPr lang="el-GR" sz="2800" b="1" dirty="0" smtClean="0"/>
              <a:t>της κύησης-</a:t>
            </a:r>
            <a:r>
              <a:rPr lang="el-GR" sz="2800" b="1" i="1" dirty="0" smtClean="0"/>
              <a:t>Θεραπεία</a:t>
            </a:r>
            <a:endParaRPr lang="el-GR" sz="28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/>
          <a:lstStyle/>
          <a:p>
            <a:r>
              <a:rPr lang="el-GR" sz="2800" dirty="0" smtClean="0">
                <a:solidFill>
                  <a:srgbClr val="92D050"/>
                </a:solidFill>
              </a:rPr>
              <a:t>Τοπικά </a:t>
            </a:r>
            <a:r>
              <a:rPr lang="el-GR" sz="2800" dirty="0" err="1" smtClean="0">
                <a:solidFill>
                  <a:srgbClr val="92D050"/>
                </a:solidFill>
              </a:rPr>
              <a:t>κορτικοστεροειδή</a:t>
            </a:r>
            <a:r>
              <a:rPr lang="el-GR" sz="2800" dirty="0" smtClean="0">
                <a:solidFill>
                  <a:srgbClr val="92D050"/>
                </a:solidFill>
              </a:rPr>
              <a:t> </a:t>
            </a:r>
          </a:p>
          <a:p>
            <a:r>
              <a:rPr lang="el-GR" sz="2800" dirty="0" err="1" smtClean="0"/>
              <a:t>Αντιισταμινικά</a:t>
            </a:r>
            <a:r>
              <a:rPr lang="el-GR" sz="2800" dirty="0" smtClean="0"/>
              <a:t> </a:t>
            </a:r>
            <a:r>
              <a:rPr lang="en-US" sz="2800" dirty="0" err="1" smtClean="0"/>
              <a:t>p.os</a:t>
            </a:r>
            <a:endParaRPr lang="el-GR" sz="2800" dirty="0"/>
          </a:p>
          <a:p>
            <a:r>
              <a:rPr lang="el-GR" sz="2800" dirty="0" err="1" smtClean="0">
                <a:solidFill>
                  <a:srgbClr val="92D050"/>
                </a:solidFill>
              </a:rPr>
              <a:t>Κορτικοστεροειδή</a:t>
            </a:r>
            <a:r>
              <a:rPr lang="el-GR" sz="2800" dirty="0" smtClean="0">
                <a:solidFill>
                  <a:srgbClr val="92D050"/>
                </a:solidFill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</a:rPr>
              <a:t>p.os</a:t>
            </a:r>
            <a:endParaRPr lang="en-US" sz="28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l-GR" sz="2800" i="1" dirty="0" err="1" smtClean="0"/>
              <a:t>Πρεδνιζολόνη</a:t>
            </a:r>
            <a:r>
              <a:rPr lang="el-GR" sz="2800" i="1" dirty="0" smtClean="0"/>
              <a:t> (</a:t>
            </a:r>
            <a:r>
              <a:rPr lang="en-US" sz="2800" i="1" dirty="0" smtClean="0"/>
              <a:t>Prednisone</a:t>
            </a:r>
            <a:r>
              <a:rPr lang="el-GR" sz="2800" i="1" dirty="0" smtClean="0"/>
              <a:t>)</a:t>
            </a:r>
            <a:r>
              <a:rPr lang="en-US" sz="2800" i="1" dirty="0" smtClean="0"/>
              <a:t> 20-60mg/</a:t>
            </a:r>
            <a:r>
              <a:rPr lang="el-GR" sz="2800" i="1" dirty="0" smtClean="0"/>
              <a:t>ημέρα</a:t>
            </a:r>
          </a:p>
          <a:p>
            <a:r>
              <a:rPr lang="el-GR" sz="2800" dirty="0" err="1" smtClean="0"/>
              <a:t>Κυκλοσπορίνη</a:t>
            </a:r>
            <a:endParaRPr lang="el-GR" sz="2800" dirty="0" smtClean="0"/>
          </a:p>
          <a:p>
            <a:r>
              <a:rPr lang="el-GR" sz="2800" dirty="0"/>
              <a:t>Ε</a:t>
            </a:r>
            <a:r>
              <a:rPr lang="el-GR" sz="2800" dirty="0" smtClean="0"/>
              <a:t>νδοφλέβια </a:t>
            </a:r>
            <a:r>
              <a:rPr lang="el-GR" sz="2800" dirty="0" err="1" smtClean="0"/>
              <a:t>ανοσοσφαιρίνη</a:t>
            </a:r>
            <a:endParaRPr lang="el-GR" sz="2800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/>
              <a:t/>
            </a:r>
            <a:br>
              <a:rPr lang="el-GR" sz="2200" dirty="0"/>
            </a:b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/>
              <a:t/>
            </a:r>
            <a:br>
              <a:rPr lang="el-GR" sz="2200" dirty="0"/>
            </a:br>
            <a:r>
              <a:rPr lang="el-GR" sz="2700" b="1" dirty="0" smtClean="0"/>
              <a:t>Πολύμορφο εξάνθημα της κύησης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l-GR" sz="2700" dirty="0" smtClean="0"/>
              <a:t>(Κνησμώδεις και </a:t>
            </a:r>
            <a:r>
              <a:rPr lang="el-GR" sz="2700" dirty="0" err="1" smtClean="0"/>
              <a:t>Κνιδωτικές</a:t>
            </a:r>
            <a:r>
              <a:rPr lang="el-GR" sz="2700" dirty="0" smtClean="0"/>
              <a:t> Βλατίδες και Πλάκες της Κύησης)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PUPPP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000240"/>
            <a:ext cx="8429684" cy="4525963"/>
          </a:xfrm>
        </p:spPr>
        <p:txBody>
          <a:bodyPr>
            <a:normAutofit/>
          </a:bodyPr>
          <a:lstStyle/>
          <a:p>
            <a:r>
              <a:rPr lang="el-GR" sz="2700" dirty="0" smtClean="0">
                <a:solidFill>
                  <a:srgbClr val="92D050"/>
                </a:solidFill>
              </a:rPr>
              <a:t>Συχνή δερματοπάθεια </a:t>
            </a:r>
            <a:r>
              <a:rPr lang="el-GR" sz="2700" dirty="0" smtClean="0"/>
              <a:t>της κύησης</a:t>
            </a:r>
          </a:p>
          <a:p>
            <a:r>
              <a:rPr lang="el-GR" sz="2700" dirty="0" smtClean="0"/>
              <a:t>1:240 κυήσεις</a:t>
            </a:r>
          </a:p>
          <a:p>
            <a:r>
              <a:rPr lang="el-GR" sz="2700" dirty="0" smtClean="0">
                <a:solidFill>
                  <a:srgbClr val="92D050"/>
                </a:solidFill>
              </a:rPr>
              <a:t>Τρίτο τρίμηνο </a:t>
            </a:r>
            <a:r>
              <a:rPr lang="el-GR" sz="2700" dirty="0" smtClean="0"/>
              <a:t>της κύησης (80%) και πρωτότοκος (75%)</a:t>
            </a:r>
          </a:p>
          <a:p>
            <a:r>
              <a:rPr lang="el-GR" sz="2700" dirty="0" smtClean="0"/>
              <a:t>Ιστορικό ατοπίας</a:t>
            </a:r>
          </a:p>
          <a:p>
            <a:r>
              <a:rPr lang="el-GR" sz="2700" dirty="0" smtClean="0">
                <a:solidFill>
                  <a:srgbClr val="92D050"/>
                </a:solidFill>
              </a:rPr>
              <a:t>Το έμβρυο είναι αγόρι </a:t>
            </a:r>
            <a:r>
              <a:rPr lang="el-GR" sz="2700" dirty="0" smtClean="0"/>
              <a:t>(55%)</a:t>
            </a:r>
            <a:endParaRPr lang="el-GR" sz="2700" dirty="0"/>
          </a:p>
        </p:txBody>
      </p:sp>
      <p:pic>
        <p:nvPicPr>
          <p:cNvPr id="24582" name="Picture 6" descr="http://c.ymcdn.com/sites/www.aocd.org/resource/resmgr/ddb_high/puppp_high.jpg"/>
          <p:cNvPicPr>
            <a:picLocks noChangeAspect="1" noChangeArrowheads="1"/>
          </p:cNvPicPr>
          <p:nvPr/>
        </p:nvPicPr>
        <p:blipFill>
          <a:blip r:embed="rId2"/>
          <a:srcRect b="9374"/>
          <a:stretch>
            <a:fillRect/>
          </a:stretch>
        </p:blipFill>
        <p:spPr bwMode="auto">
          <a:xfrm>
            <a:off x="4805172" y="4272508"/>
            <a:ext cx="4338828" cy="2585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Πολύμορφο εξάνθημα της κύησης</a:t>
            </a:r>
            <a:br>
              <a:rPr lang="el-GR" sz="2800" b="1" dirty="0" smtClean="0"/>
            </a:br>
            <a:r>
              <a:rPr lang="el-GR" sz="2800" b="1" i="1" dirty="0" err="1" smtClean="0"/>
              <a:t>Αιτιοπαθογένεια</a:t>
            </a:r>
            <a:endParaRPr lang="el-GR" sz="2800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2143116"/>
            <a:ext cx="8329642" cy="3983047"/>
          </a:xfrm>
        </p:spPr>
        <p:txBody>
          <a:bodyPr/>
          <a:lstStyle/>
          <a:p>
            <a:r>
              <a:rPr lang="el-GR" sz="2800" dirty="0" smtClean="0">
                <a:solidFill>
                  <a:srgbClr val="92D050"/>
                </a:solidFill>
              </a:rPr>
              <a:t>Αγνώστου αιτιολογίας</a:t>
            </a:r>
          </a:p>
          <a:p>
            <a:r>
              <a:rPr lang="el-GR" sz="2800" dirty="0" smtClean="0"/>
              <a:t>Πιθανός ο ρόλος των οιστρογόνων και της προγεστερόνης στη σύνθεση των </a:t>
            </a:r>
            <a:r>
              <a:rPr lang="el-GR" sz="2800" dirty="0" err="1" smtClean="0"/>
              <a:t>κυτταροκινών</a:t>
            </a:r>
            <a:endParaRPr lang="el-GR" sz="2800" dirty="0" smtClean="0"/>
          </a:p>
          <a:p>
            <a:r>
              <a:rPr lang="el-GR" sz="2800" dirty="0" smtClean="0"/>
              <a:t>Έντονη </a:t>
            </a:r>
            <a:r>
              <a:rPr lang="en-US" sz="2800" dirty="0" smtClean="0"/>
              <a:t>HLA-DR- </a:t>
            </a:r>
            <a:r>
              <a:rPr lang="el-GR" sz="2800" dirty="0" smtClean="0"/>
              <a:t>έκφραση</a:t>
            </a:r>
          </a:p>
          <a:p>
            <a:r>
              <a:rPr lang="el-GR" sz="2800" dirty="0" smtClean="0">
                <a:solidFill>
                  <a:srgbClr val="92D050"/>
                </a:solidFill>
              </a:rPr>
              <a:t>Υπόθεση αύξησης ΣΒ και τάσης δέρματος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Πολύμορφο εξάνθημα της κύησης</a:t>
            </a:r>
            <a:br>
              <a:rPr lang="el-GR" sz="2800" b="1" dirty="0" smtClean="0"/>
            </a:br>
            <a:r>
              <a:rPr lang="el-GR" sz="2800" b="1" i="1" dirty="0" smtClean="0"/>
              <a:t>Κλινική εικόνα</a:t>
            </a:r>
            <a:endParaRPr lang="el-GR" sz="2800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Οι </a:t>
            </a:r>
            <a:r>
              <a:rPr lang="el-GR" sz="2400" dirty="0" smtClean="0">
                <a:solidFill>
                  <a:srgbClr val="92D050"/>
                </a:solidFill>
              </a:rPr>
              <a:t>κνησμώδεις βλατίδες </a:t>
            </a:r>
            <a:r>
              <a:rPr lang="el-GR" sz="2400" dirty="0" smtClean="0"/>
              <a:t>ξεκινούν από τις </a:t>
            </a:r>
            <a:r>
              <a:rPr lang="el-GR" sz="2400" dirty="0" smtClean="0">
                <a:solidFill>
                  <a:srgbClr val="92D050"/>
                </a:solidFill>
              </a:rPr>
              <a:t>ραβδώσεις</a:t>
            </a:r>
            <a:r>
              <a:rPr lang="el-GR" sz="2400" dirty="0" smtClean="0"/>
              <a:t> της κοιλιακής χώρας και συρρέουν </a:t>
            </a:r>
          </a:p>
          <a:p>
            <a:r>
              <a:rPr lang="el-GR" sz="2400" dirty="0" smtClean="0"/>
              <a:t>Έντονος κνησμός που διαταράσσει τον  ύπνο</a:t>
            </a:r>
          </a:p>
          <a:p>
            <a:r>
              <a:rPr lang="el-GR" sz="2400" dirty="0" smtClean="0"/>
              <a:t>Η </a:t>
            </a:r>
            <a:r>
              <a:rPr lang="el-GR" sz="2400" dirty="0" err="1" smtClean="0">
                <a:solidFill>
                  <a:srgbClr val="92D050"/>
                </a:solidFill>
              </a:rPr>
              <a:t>περιομφαλική</a:t>
            </a:r>
            <a:r>
              <a:rPr lang="el-GR" sz="2400" dirty="0" smtClean="0">
                <a:solidFill>
                  <a:srgbClr val="92D050"/>
                </a:solidFill>
              </a:rPr>
              <a:t> χώρα ελεύθερη βλαβών</a:t>
            </a:r>
          </a:p>
          <a:p>
            <a:r>
              <a:rPr lang="el-GR" sz="2400" dirty="0" smtClean="0"/>
              <a:t>Ποικιλομορφία βλαβών: </a:t>
            </a:r>
            <a:r>
              <a:rPr lang="el-GR" sz="2400" dirty="0" smtClean="0">
                <a:solidFill>
                  <a:srgbClr val="92D050"/>
                </a:solidFill>
              </a:rPr>
              <a:t>πολύμορφο</a:t>
            </a:r>
            <a:r>
              <a:rPr lang="el-GR" sz="2400" dirty="0" smtClean="0"/>
              <a:t>, βλάβες στόχους, </a:t>
            </a:r>
            <a:r>
              <a:rPr lang="el-GR" sz="2400" dirty="0" err="1" smtClean="0"/>
              <a:t>πορφυρικό</a:t>
            </a:r>
            <a:r>
              <a:rPr lang="el-GR" sz="2400" dirty="0" smtClean="0"/>
              <a:t>, φυσαλίδες αλλά ποτέ πομφόλυγες</a:t>
            </a:r>
          </a:p>
          <a:p>
            <a:r>
              <a:rPr lang="el-GR" sz="2400" dirty="0" smtClean="0"/>
              <a:t>Διάρκεια:1-4 </a:t>
            </a:r>
            <a:r>
              <a:rPr lang="el-GR" sz="2400" dirty="0"/>
              <a:t>ε</a:t>
            </a:r>
            <a:r>
              <a:rPr lang="el-GR" sz="2400" dirty="0" smtClean="0"/>
              <a:t>βδομάδες</a:t>
            </a:r>
          </a:p>
        </p:txBody>
      </p:sp>
      <p:pic>
        <p:nvPicPr>
          <p:cNvPr id="4" name="Picture 2" descr="• Most lesions dispersed on the&#10;abdomen, legs, arms, buttocks,&#10;chest, and back.&#10;• No reported cases of mucosal&#10;involvement..."/>
          <p:cNvPicPr>
            <a:picLocks noChangeAspect="1" noChangeArrowheads="1"/>
          </p:cNvPicPr>
          <p:nvPr/>
        </p:nvPicPr>
        <p:blipFill>
          <a:blip r:embed="rId2"/>
          <a:srcRect l="47023" t="22981" r="31818" b="3899"/>
          <a:stretch>
            <a:fillRect/>
          </a:stretch>
        </p:blipFill>
        <p:spPr bwMode="auto">
          <a:xfrm>
            <a:off x="7858148" y="4357670"/>
            <a:ext cx="1285852" cy="2500330"/>
          </a:xfrm>
          <a:prstGeom prst="rect">
            <a:avLst/>
          </a:prstGeom>
          <a:noFill/>
        </p:spPr>
      </p:pic>
      <p:pic>
        <p:nvPicPr>
          <p:cNvPr id="7" name="Picture 2" descr="C:\Users\User\Desktop\marianne_YΔ\pupp\2015-01-14 09.54.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370832"/>
            <a:ext cx="1865376" cy="2487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8674" name="Picture 2" descr="C:\Users\User\Desktop\marianne_YΔ\pupp\2015-01-14 09.54.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352544" cy="5803392"/>
          </a:xfrm>
          <a:prstGeom prst="rect">
            <a:avLst/>
          </a:prstGeom>
          <a:noFill/>
        </p:spPr>
      </p:pic>
      <p:pic>
        <p:nvPicPr>
          <p:cNvPr id="28675" name="Picture 3" descr="C:\Users\User\Desktop\marianne_YΔ\pupp\2015-01-14 09.55.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560" y="428604"/>
            <a:ext cx="4663440" cy="6217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9698" name="Picture 2" descr="C:\Users\User\Desktop\marianne_YΔ\pupp\2015-01-19 09.43.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Πολύμορφο εξάνθημα της κύησης</a:t>
            </a:r>
            <a:br>
              <a:rPr lang="el-GR" sz="2800" b="1" dirty="0" smtClean="0"/>
            </a:br>
            <a:r>
              <a:rPr lang="el-GR" sz="2800" b="1" i="1" dirty="0" smtClean="0"/>
              <a:t>Διάγνωση</a:t>
            </a:r>
            <a:endParaRPr lang="el-GR" sz="2800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92D050"/>
                </a:solidFill>
              </a:rPr>
              <a:t>Κλινική εικόνα και ιστορικό</a:t>
            </a:r>
          </a:p>
          <a:p>
            <a:r>
              <a:rPr lang="el-GR" sz="2800" dirty="0" smtClean="0"/>
              <a:t>Βιοψία δέρματος μη ειδικά ευρήματα: </a:t>
            </a:r>
            <a:r>
              <a:rPr lang="el-GR" sz="2800" dirty="0" err="1" smtClean="0"/>
              <a:t>σπογγίωση</a:t>
            </a:r>
            <a:r>
              <a:rPr lang="el-GR" sz="2800" dirty="0" smtClean="0"/>
              <a:t> της επιδερμίδας, </a:t>
            </a:r>
            <a:r>
              <a:rPr lang="el-GR" sz="2800" dirty="0" err="1" smtClean="0"/>
              <a:t>περιαγγειακή</a:t>
            </a:r>
            <a:r>
              <a:rPr lang="el-GR" sz="2800" dirty="0" smtClean="0"/>
              <a:t> φλεγμονώδη </a:t>
            </a:r>
            <a:r>
              <a:rPr lang="el-GR" sz="2800" dirty="0" err="1" smtClean="0"/>
              <a:t>λεμφο</a:t>
            </a:r>
            <a:r>
              <a:rPr lang="el-GR" sz="2800" dirty="0" smtClean="0"/>
              <a:t>-</a:t>
            </a:r>
            <a:r>
              <a:rPr lang="el-GR" sz="2800" dirty="0" err="1" smtClean="0"/>
              <a:t>ιστιοκυτταρική</a:t>
            </a:r>
            <a:r>
              <a:rPr lang="el-GR" sz="2800" dirty="0" smtClean="0"/>
              <a:t> διήθηση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Πολύμορφο εξάνθημα της κύησης</a:t>
            </a:r>
            <a:br>
              <a:rPr lang="el-GR" sz="2800" b="1" dirty="0" smtClean="0"/>
            </a:br>
            <a:r>
              <a:rPr lang="el-GR" sz="2800" b="1" i="1" dirty="0" smtClean="0"/>
              <a:t>Διαφορική Διάγνωση</a:t>
            </a:r>
            <a:endParaRPr lang="el-GR" sz="2800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err="1" smtClean="0">
                <a:solidFill>
                  <a:srgbClr val="92D050"/>
                </a:solidFill>
              </a:rPr>
              <a:t>Πεμφιγοειδές</a:t>
            </a:r>
            <a:r>
              <a:rPr lang="el-GR" sz="2400" dirty="0" smtClean="0">
                <a:solidFill>
                  <a:srgbClr val="92D050"/>
                </a:solidFill>
              </a:rPr>
              <a:t> της κύησης</a:t>
            </a:r>
          </a:p>
          <a:p>
            <a:r>
              <a:rPr lang="el-GR" sz="2400" dirty="0" err="1" smtClean="0">
                <a:solidFill>
                  <a:srgbClr val="92D050"/>
                </a:solidFill>
              </a:rPr>
              <a:t>Ατοπική</a:t>
            </a:r>
            <a:r>
              <a:rPr lang="el-GR" sz="2400" dirty="0" smtClean="0">
                <a:solidFill>
                  <a:srgbClr val="92D050"/>
                </a:solidFill>
              </a:rPr>
              <a:t> δερματίτιδα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Κνίδωση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Ιογενές εξάνθημα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Δερματίτιδα εξ επαφής</a:t>
            </a:r>
            <a:endParaRPr lang="el-GR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Πολύμορφο εξάνθημα της κύησης</a:t>
            </a:r>
            <a:br>
              <a:rPr lang="el-GR" sz="2800" b="1" dirty="0" smtClean="0"/>
            </a:br>
            <a:r>
              <a:rPr lang="el-GR" sz="2800" b="1" i="1" dirty="0" smtClean="0"/>
              <a:t>Θεραπεία</a:t>
            </a:r>
            <a:endParaRPr lang="el-GR" sz="2800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2143116"/>
            <a:ext cx="8329642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600" dirty="0" smtClean="0">
                <a:sym typeface="Wingdings" pitchFamily="2" charset="2"/>
              </a:rPr>
              <a:t> </a:t>
            </a:r>
            <a:r>
              <a:rPr lang="el-GR" sz="2600" dirty="0" smtClean="0">
                <a:solidFill>
                  <a:srgbClr val="92D050"/>
                </a:solidFill>
              </a:rPr>
              <a:t>Στόχος: η ύφεση των συμπτωμάτων</a:t>
            </a:r>
          </a:p>
          <a:p>
            <a:r>
              <a:rPr lang="el-GR" sz="2600" dirty="0" smtClean="0"/>
              <a:t>Τοπικά </a:t>
            </a:r>
            <a:r>
              <a:rPr lang="el-GR" sz="2600" dirty="0" err="1" smtClean="0"/>
              <a:t>κορτικοστεροειδή</a:t>
            </a:r>
            <a:endParaRPr lang="el-GR" sz="2600" dirty="0" smtClean="0"/>
          </a:p>
          <a:p>
            <a:r>
              <a:rPr lang="el-GR" sz="2600" dirty="0" smtClean="0"/>
              <a:t>Μαλακτικά/ενυδατικά</a:t>
            </a:r>
          </a:p>
          <a:p>
            <a:r>
              <a:rPr lang="el-GR" sz="2600" dirty="0" err="1" smtClean="0"/>
              <a:t>Αντιισταμινικά</a:t>
            </a:r>
            <a:r>
              <a:rPr lang="el-GR" sz="2600" dirty="0" smtClean="0"/>
              <a:t> πρώτης γενιάς </a:t>
            </a:r>
            <a:r>
              <a:rPr lang="en-US" sz="2600" dirty="0" err="1" smtClean="0"/>
              <a:t>p.os</a:t>
            </a:r>
            <a:r>
              <a:rPr lang="el-GR" sz="2600" dirty="0" smtClean="0"/>
              <a:t> (</a:t>
            </a:r>
            <a:r>
              <a:rPr lang="en-US" sz="2600" dirty="0" err="1" smtClean="0"/>
              <a:t>hydroxyzine</a:t>
            </a:r>
            <a:r>
              <a:rPr lang="en-US" sz="2600" dirty="0" smtClean="0"/>
              <a:t> </a:t>
            </a:r>
            <a:r>
              <a:rPr lang="el-GR" sz="2600" dirty="0"/>
              <a:t> </a:t>
            </a:r>
            <a:r>
              <a:rPr lang="el-GR" sz="2600" dirty="0" smtClean="0"/>
              <a:t>- </a:t>
            </a:r>
            <a:r>
              <a:rPr lang="en-US" sz="2600" dirty="0" err="1" smtClean="0"/>
              <a:t>Atarax</a:t>
            </a:r>
            <a:r>
              <a:rPr lang="el-GR" sz="2600" dirty="0" smtClean="0"/>
              <a:t>)</a:t>
            </a:r>
          </a:p>
          <a:p>
            <a:r>
              <a:rPr lang="en-US" sz="2600" dirty="0"/>
              <a:t> </a:t>
            </a:r>
            <a:r>
              <a:rPr lang="en-US" sz="2600" dirty="0" err="1" smtClean="0"/>
              <a:t>p.os</a:t>
            </a:r>
            <a:r>
              <a:rPr lang="en-US" sz="2600" dirty="0" smtClean="0"/>
              <a:t> </a:t>
            </a:r>
            <a:r>
              <a:rPr lang="el-GR" sz="2600" dirty="0" err="1" smtClean="0"/>
              <a:t>κορτικοστεροειδή</a:t>
            </a:r>
            <a:r>
              <a:rPr lang="el-GR" sz="2600" dirty="0" smtClean="0"/>
              <a:t> επί μη ανταπόκρισης στα παραπάνω</a:t>
            </a: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3100" b="1" dirty="0" err="1" smtClean="0"/>
              <a:t>Ατοπική</a:t>
            </a:r>
            <a:r>
              <a:rPr lang="el-GR" sz="3100" b="1" dirty="0" smtClean="0"/>
              <a:t> δερματίτιδα της κύησης</a:t>
            </a:r>
            <a:endParaRPr lang="el-GR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92D050"/>
                </a:solidFill>
              </a:rPr>
              <a:t>Η πιο συχνή δερματοπάθεια κατά τη διάρκεια της κύησης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Πρώτο τρίμηνο </a:t>
            </a:r>
            <a:r>
              <a:rPr lang="el-GR" sz="2400" dirty="0" smtClean="0"/>
              <a:t>κύησης</a:t>
            </a:r>
            <a:endParaRPr lang="el-GR" sz="2400" dirty="0" smtClean="0">
              <a:solidFill>
                <a:srgbClr val="92D050"/>
              </a:solidFill>
            </a:endParaRPr>
          </a:p>
          <a:p>
            <a:r>
              <a:rPr lang="el-GR" sz="2400" dirty="0" smtClean="0"/>
              <a:t>Ιστορικό </a:t>
            </a:r>
            <a:r>
              <a:rPr lang="el-GR" sz="2400" dirty="0" err="1" smtClean="0">
                <a:solidFill>
                  <a:srgbClr val="92D050"/>
                </a:solidFill>
              </a:rPr>
              <a:t>ατοπικής</a:t>
            </a:r>
            <a:r>
              <a:rPr lang="el-GR" sz="2400" dirty="0" smtClean="0">
                <a:solidFill>
                  <a:srgbClr val="92D050"/>
                </a:solidFill>
              </a:rPr>
              <a:t> δερματίτιδας </a:t>
            </a:r>
            <a:r>
              <a:rPr lang="el-GR" sz="2400" dirty="0" smtClean="0"/>
              <a:t>– έξαρση κατά την εγκυμοσύνη</a:t>
            </a:r>
          </a:p>
          <a:p>
            <a:r>
              <a:rPr lang="el-GR" sz="2400" dirty="0" smtClean="0"/>
              <a:t>Κίνδυνος επιμόλυνσης από </a:t>
            </a:r>
            <a:r>
              <a:rPr lang="en-US" sz="2400" dirty="0" err="1" smtClean="0"/>
              <a:t>S.aureus</a:t>
            </a:r>
            <a:r>
              <a:rPr lang="en-US" sz="2400" dirty="0" smtClean="0"/>
              <a:t> </a:t>
            </a:r>
            <a:r>
              <a:rPr lang="el-GR" sz="2400" dirty="0" smtClean="0"/>
              <a:t>ή </a:t>
            </a:r>
            <a:r>
              <a:rPr lang="en-US" sz="2400" dirty="0" smtClean="0"/>
              <a:t>HSV (</a:t>
            </a:r>
            <a:r>
              <a:rPr lang="en-US" sz="2400" i="1" dirty="0" smtClean="0">
                <a:solidFill>
                  <a:srgbClr val="92D050"/>
                </a:solidFill>
              </a:rPr>
              <a:t>Eczema </a:t>
            </a:r>
            <a:r>
              <a:rPr lang="en-US" sz="2400" i="1" dirty="0" err="1" smtClean="0">
                <a:solidFill>
                  <a:srgbClr val="92D050"/>
                </a:solidFill>
              </a:rPr>
              <a:t>herpeticum</a:t>
            </a:r>
            <a:r>
              <a:rPr lang="en-US" sz="2400" dirty="0" smtClean="0"/>
              <a:t>)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00034" y="7143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err="1" smtClean="0"/>
              <a:t>Ατοπική</a:t>
            </a:r>
            <a:r>
              <a:rPr lang="el-GR" sz="2800" b="1" dirty="0" smtClean="0"/>
              <a:t> δερματίτιδα της κύησης</a:t>
            </a:r>
            <a:br>
              <a:rPr lang="el-GR" sz="2800" b="1" dirty="0" smtClean="0"/>
            </a:br>
            <a:r>
              <a:rPr lang="el-GR" sz="2800" b="1" i="1" dirty="0" err="1" smtClean="0"/>
              <a:t>Αιτιοπαθογένεια</a:t>
            </a:r>
            <a:endParaRPr lang="el-GR" sz="28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357430"/>
            <a:ext cx="8258204" cy="3768733"/>
          </a:xfrm>
        </p:spPr>
        <p:txBody>
          <a:bodyPr/>
          <a:lstStyle/>
          <a:p>
            <a:r>
              <a:rPr lang="el-GR" sz="2800" dirty="0" smtClean="0">
                <a:solidFill>
                  <a:srgbClr val="92D050"/>
                </a:solidFill>
              </a:rPr>
              <a:t>Άγνωστα αίτια</a:t>
            </a:r>
          </a:p>
          <a:p>
            <a:r>
              <a:rPr lang="el-GR" sz="2800" dirty="0" smtClean="0"/>
              <a:t>Ενδέχεται τα οιστρογόνα να ενεργοποιούν τα </a:t>
            </a:r>
            <a:r>
              <a:rPr lang="el-GR" sz="2800" dirty="0" err="1" smtClean="0"/>
              <a:t>μαστοκύτταρα</a:t>
            </a:r>
            <a:r>
              <a:rPr lang="el-GR" sz="2800" dirty="0" smtClean="0"/>
              <a:t> και η προγεστερόνη να ενισχύει την παραγωγή της Ι</a:t>
            </a:r>
            <a:r>
              <a:rPr lang="en-US" sz="2800" dirty="0" err="1" smtClean="0"/>
              <a:t>gE</a:t>
            </a:r>
            <a:r>
              <a:rPr lang="en-US" sz="28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err="1" smtClean="0"/>
              <a:t>Ατοπική</a:t>
            </a:r>
            <a:r>
              <a:rPr lang="el-GR" sz="2800" b="1" dirty="0" smtClean="0"/>
              <a:t> δερματίτιδα της κύησης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l-GR" sz="2800" b="1" i="1" dirty="0" smtClean="0"/>
              <a:t>Κλινική εικόνα</a:t>
            </a:r>
            <a:endParaRPr lang="el-GR" sz="28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>
                <a:solidFill>
                  <a:srgbClr val="92D050"/>
                </a:solidFill>
              </a:rPr>
              <a:t>Κλινική εικόνα </a:t>
            </a:r>
            <a:r>
              <a:rPr lang="el-GR" sz="2400" dirty="0" err="1" smtClean="0">
                <a:solidFill>
                  <a:srgbClr val="92D050"/>
                </a:solidFill>
              </a:rPr>
              <a:t>ατοπικής</a:t>
            </a:r>
            <a:r>
              <a:rPr lang="el-GR" sz="2400" dirty="0" smtClean="0">
                <a:solidFill>
                  <a:srgbClr val="92D050"/>
                </a:solidFill>
              </a:rPr>
              <a:t> δερματίτιδας</a:t>
            </a:r>
            <a:r>
              <a:rPr lang="el-GR" sz="2400" dirty="0" smtClean="0"/>
              <a:t>: </a:t>
            </a:r>
          </a:p>
          <a:p>
            <a:r>
              <a:rPr lang="el-GR" sz="2400" dirty="0" smtClean="0"/>
              <a:t>ξηρό –κνησμώδες δέρμα, </a:t>
            </a:r>
          </a:p>
          <a:p>
            <a:r>
              <a:rPr lang="el-GR" sz="2400" dirty="0" smtClean="0"/>
              <a:t>βλατίδες</a:t>
            </a:r>
          </a:p>
          <a:p>
            <a:r>
              <a:rPr lang="el-GR" sz="2400" dirty="0" smtClean="0"/>
              <a:t>φλεγμονή και </a:t>
            </a:r>
            <a:r>
              <a:rPr lang="el-GR" sz="2400" dirty="0" err="1" smtClean="0"/>
              <a:t>λειχηνοποίηση</a:t>
            </a:r>
            <a:r>
              <a:rPr lang="el-GR" sz="2400" dirty="0" smtClean="0"/>
              <a:t> </a:t>
            </a:r>
            <a:r>
              <a:rPr lang="el-GR" sz="2400" dirty="0" err="1" smtClean="0"/>
              <a:t>καμπτικών</a:t>
            </a:r>
            <a:r>
              <a:rPr lang="el-GR" sz="2400" dirty="0" smtClean="0"/>
              <a:t> επιφανειών άκρων</a:t>
            </a:r>
          </a:p>
          <a:p>
            <a:r>
              <a:rPr lang="el-GR" sz="2400" dirty="0" smtClean="0"/>
              <a:t> φλεγμονή γύρω από τους οφθαλμούς και τον τράχηλο.</a:t>
            </a:r>
          </a:p>
        </p:txBody>
      </p:sp>
      <p:pic>
        <p:nvPicPr>
          <p:cNvPr id="32770" name="Picture 2" descr="Image result for atopic dermatitis pregnan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6360" y="3929066"/>
            <a:ext cx="3977640" cy="2705100"/>
          </a:xfrm>
          <a:prstGeom prst="rect">
            <a:avLst/>
          </a:prstGeom>
          <a:noFill/>
        </p:spPr>
      </p:pic>
      <p:pic>
        <p:nvPicPr>
          <p:cNvPr id="32772" name="Picture 4" descr="Image result for atopic dermatitis pregnan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256"/>
            <a:ext cx="3124200" cy="205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b="1" dirty="0" err="1" smtClean="0"/>
              <a:t>Ατοπική</a:t>
            </a:r>
            <a:r>
              <a:rPr lang="el-GR" sz="2800" b="1" dirty="0" smtClean="0"/>
              <a:t> δερματίτιδα της κύησης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l-GR" sz="2800" b="1" i="1" dirty="0" smtClean="0"/>
              <a:t>Διάγνωση</a:t>
            </a:r>
            <a:endParaRPr lang="el-GR" sz="2800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/>
          <a:lstStyle/>
          <a:p>
            <a:pPr>
              <a:buNone/>
            </a:pPr>
            <a:r>
              <a:rPr lang="el-GR" sz="2400" dirty="0" smtClean="0"/>
              <a:t>Κριτήρια Διάγνωσης</a:t>
            </a:r>
          </a:p>
          <a:p>
            <a:pPr marL="514350" indent="-514350">
              <a:buAutoNum type="arabicPeriod"/>
            </a:pPr>
            <a:r>
              <a:rPr lang="el-GR" sz="2400" dirty="0" smtClean="0"/>
              <a:t>Ιστορικό ατοπίας</a:t>
            </a:r>
          </a:p>
          <a:p>
            <a:pPr marL="514350" indent="-514350">
              <a:buAutoNum type="arabicPeriod"/>
            </a:pPr>
            <a:r>
              <a:rPr lang="el-GR" sz="2400" dirty="0" smtClean="0"/>
              <a:t>Κνησμός</a:t>
            </a:r>
          </a:p>
          <a:p>
            <a:pPr marL="514350" indent="-514350">
              <a:buAutoNum type="arabicPeriod"/>
            </a:pPr>
            <a:r>
              <a:rPr lang="el-GR" sz="2400" dirty="0" smtClean="0"/>
              <a:t>Έκζεμα</a:t>
            </a:r>
          </a:p>
          <a:p>
            <a:pPr marL="514350" indent="-514350">
              <a:buAutoNum type="arabicPeriod"/>
            </a:pPr>
            <a:r>
              <a:rPr lang="en-US" sz="2400" dirty="0" err="1" smtClean="0"/>
              <a:t>IgE</a:t>
            </a:r>
            <a:endParaRPr lang="en-US" sz="2400" dirty="0" smtClean="0"/>
          </a:p>
          <a:p>
            <a:pPr marL="514350" indent="-514350">
              <a:buNone/>
            </a:pPr>
            <a:endParaRPr lang="en-US" sz="2400" dirty="0"/>
          </a:p>
          <a:p>
            <a:pPr marL="514350" indent="-514350">
              <a:buNone/>
            </a:pPr>
            <a:r>
              <a:rPr lang="el-GR" sz="2400" dirty="0" smtClean="0">
                <a:solidFill>
                  <a:srgbClr val="92D050"/>
                </a:solidFill>
              </a:rPr>
              <a:t>Η ιστολογική εξέταση δεν έχει</a:t>
            </a:r>
          </a:p>
          <a:p>
            <a:pPr marL="514350" indent="-514350">
              <a:buNone/>
            </a:pPr>
            <a:r>
              <a:rPr lang="el-GR" sz="2400" dirty="0" smtClean="0">
                <a:solidFill>
                  <a:srgbClr val="92D050"/>
                </a:solidFill>
              </a:rPr>
              <a:t>διαγνωστική αξία και ο</a:t>
            </a:r>
          </a:p>
          <a:p>
            <a:pPr marL="514350" indent="-514350">
              <a:buNone/>
            </a:pPr>
            <a:r>
              <a:rPr lang="el-GR" sz="2400" dirty="0" err="1" smtClean="0">
                <a:solidFill>
                  <a:srgbClr val="92D050"/>
                </a:solidFill>
              </a:rPr>
              <a:t>ανοσοφθορισμός</a:t>
            </a:r>
            <a:r>
              <a:rPr lang="el-GR" sz="2400" dirty="0" smtClean="0">
                <a:solidFill>
                  <a:srgbClr val="92D050"/>
                </a:solidFill>
              </a:rPr>
              <a:t> είναι αρνητικός</a:t>
            </a:r>
            <a:endParaRPr lang="el-GR" sz="2400" dirty="0">
              <a:solidFill>
                <a:srgbClr val="92D050"/>
              </a:solidFill>
            </a:endParaRPr>
          </a:p>
        </p:txBody>
      </p:sp>
      <p:pic>
        <p:nvPicPr>
          <p:cNvPr id="38914" name="Picture 2" descr="http://www.dermcoll.edu.au/wp-content/uploads/2014/11/Pregnancy-dermatoses-1_Gen-Sad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581" y="0"/>
            <a:ext cx="2520419" cy="3783954"/>
          </a:xfrm>
          <a:prstGeom prst="rect">
            <a:avLst/>
          </a:prstGeom>
          <a:noFill/>
        </p:spPr>
      </p:pic>
      <p:pic>
        <p:nvPicPr>
          <p:cNvPr id="5" name="Picture 2" descr="Fig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30752"/>
            <a:ext cx="4572000" cy="312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err="1" smtClean="0"/>
              <a:t>Ατοπική</a:t>
            </a:r>
            <a:r>
              <a:rPr lang="el-GR" sz="2800" b="1" dirty="0" smtClean="0"/>
              <a:t> δερματίτιδα της κύησης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l-GR" sz="2800" b="1" dirty="0" smtClean="0"/>
              <a:t>Διαφορική Διάγνωση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err="1" smtClean="0"/>
              <a:t>Μυκητιασικές</a:t>
            </a:r>
            <a:r>
              <a:rPr lang="el-GR" sz="2400" dirty="0" smtClean="0"/>
              <a:t> λοιμώξεις του δέρματος</a:t>
            </a:r>
          </a:p>
          <a:p>
            <a:r>
              <a:rPr lang="el-GR" sz="2400" dirty="0" smtClean="0"/>
              <a:t>Ψώρα</a:t>
            </a:r>
          </a:p>
          <a:p>
            <a:r>
              <a:rPr lang="el-GR" sz="2400" dirty="0" smtClean="0"/>
              <a:t>Δερματίτιδα εξ επαφής</a:t>
            </a:r>
          </a:p>
          <a:p>
            <a:r>
              <a:rPr lang="el-GR" sz="2400" dirty="0" err="1" smtClean="0"/>
              <a:t>Πεμφιγοειδές</a:t>
            </a:r>
            <a:r>
              <a:rPr lang="el-GR" sz="2400" dirty="0" smtClean="0"/>
              <a:t> της κύησης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err="1" smtClean="0"/>
              <a:t>Ατοπική</a:t>
            </a:r>
            <a:r>
              <a:rPr lang="el-GR" sz="2800" b="1" dirty="0" smtClean="0"/>
              <a:t> δερματίτιδα της κύησης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l-GR" sz="2800" b="1" i="1" dirty="0" smtClean="0"/>
              <a:t>Θεραπεία</a:t>
            </a:r>
            <a:endParaRPr lang="el-GR" sz="28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solidFill>
                  <a:srgbClr val="92D050"/>
                </a:solidFill>
              </a:rPr>
              <a:t>Γενικά μέτρα</a:t>
            </a:r>
          </a:p>
          <a:p>
            <a:pPr>
              <a:buNone/>
            </a:pPr>
            <a:r>
              <a:rPr lang="el-GR" dirty="0" smtClean="0"/>
              <a:t>Χρήση ειδικών σαπουνιών, χλιαρό σύντομο μπάνιο, σκούπισμα χωρίς τριβή</a:t>
            </a:r>
          </a:p>
          <a:p>
            <a:r>
              <a:rPr lang="el-GR" dirty="0" smtClean="0">
                <a:solidFill>
                  <a:srgbClr val="92D050"/>
                </a:solidFill>
              </a:rPr>
              <a:t>Τοπική αγωγή</a:t>
            </a:r>
            <a:endParaRPr lang="en-US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dirty="0"/>
              <a:t>-</a:t>
            </a:r>
            <a:r>
              <a:rPr lang="el-GR" dirty="0" smtClean="0"/>
              <a:t>Μαλακτικά 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l-GR" dirty="0" smtClean="0"/>
              <a:t>Κρέμες με ουρία </a:t>
            </a:r>
            <a:r>
              <a:rPr lang="en-US" dirty="0" smtClean="0"/>
              <a:t>3%-10%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l-GR" dirty="0" err="1" smtClean="0"/>
              <a:t>Αντικνησμώδεις</a:t>
            </a:r>
            <a:r>
              <a:rPr lang="el-GR" dirty="0" smtClean="0"/>
              <a:t> κρέμες με </a:t>
            </a:r>
            <a:r>
              <a:rPr lang="el-GR" dirty="0" err="1" smtClean="0"/>
              <a:t>μενθόλη</a:t>
            </a:r>
            <a:r>
              <a:rPr lang="el-GR" dirty="0" smtClean="0"/>
              <a:t> ή </a:t>
            </a:r>
            <a:r>
              <a:rPr lang="el-GR" dirty="0" err="1" smtClean="0"/>
              <a:t>πολυδοκαλόλη</a:t>
            </a:r>
            <a:endParaRPr lang="el-GR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el-GR" dirty="0" smtClean="0"/>
              <a:t>Τοπικά </a:t>
            </a:r>
            <a:r>
              <a:rPr lang="el-GR" dirty="0" err="1" smtClean="0"/>
              <a:t>κορτικοστεροειδή</a:t>
            </a:r>
            <a:endParaRPr lang="el-GR" dirty="0" smtClean="0"/>
          </a:p>
          <a:p>
            <a:r>
              <a:rPr lang="el-GR" dirty="0" smtClean="0">
                <a:solidFill>
                  <a:srgbClr val="92D050"/>
                </a:solidFill>
              </a:rPr>
              <a:t>Συστηματική αγωγή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l-GR" dirty="0" err="1" smtClean="0"/>
              <a:t>Αντιισταμινικά</a:t>
            </a:r>
            <a:r>
              <a:rPr lang="fr-FR" dirty="0" smtClean="0"/>
              <a:t> </a:t>
            </a:r>
            <a:r>
              <a:rPr lang="en-US" dirty="0" err="1" smtClean="0"/>
              <a:t>p.os</a:t>
            </a:r>
            <a:endParaRPr lang="el-GR" dirty="0" smtClean="0"/>
          </a:p>
          <a:p>
            <a:pPr>
              <a:buNone/>
            </a:pPr>
            <a:r>
              <a:rPr lang="el-GR" dirty="0" smtClean="0">
                <a:solidFill>
                  <a:srgbClr val="92D050"/>
                </a:solidFill>
              </a:rPr>
              <a:t>Σε σοβαρές περιπτώσεις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-</a:t>
            </a:r>
            <a:r>
              <a:rPr lang="el-GR" dirty="0" err="1" smtClean="0">
                <a:solidFill>
                  <a:srgbClr val="92D050"/>
                </a:solidFill>
              </a:rPr>
              <a:t>Κορτικοστεροειδή</a:t>
            </a:r>
            <a:r>
              <a:rPr lang="el-GR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p.os</a:t>
            </a:r>
            <a:r>
              <a:rPr lang="en-US" dirty="0" smtClean="0">
                <a:solidFill>
                  <a:srgbClr val="92D050"/>
                </a:solidFill>
              </a:rPr>
              <a:t> (</a:t>
            </a:r>
            <a:r>
              <a:rPr lang="en-US" dirty="0" err="1" smtClean="0">
                <a:solidFill>
                  <a:srgbClr val="92D050"/>
                </a:solidFill>
              </a:rPr>
              <a:t>Prednisolone</a:t>
            </a:r>
            <a:r>
              <a:rPr lang="en-US" dirty="0" smtClean="0">
                <a:solidFill>
                  <a:srgbClr val="92D050"/>
                </a:solidFill>
              </a:rPr>
              <a:t> 0,5-2mg/kg/</a:t>
            </a:r>
            <a:r>
              <a:rPr lang="el-GR" dirty="0" smtClean="0">
                <a:solidFill>
                  <a:srgbClr val="92D050"/>
                </a:solidFill>
              </a:rPr>
              <a:t>ημέρα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-</a:t>
            </a:r>
            <a:r>
              <a:rPr lang="el-GR" dirty="0" smtClean="0">
                <a:solidFill>
                  <a:srgbClr val="92D050"/>
                </a:solidFill>
              </a:rPr>
              <a:t>Φωτοθεραπεία (</a:t>
            </a:r>
            <a:r>
              <a:rPr lang="en-US" dirty="0" smtClean="0">
                <a:solidFill>
                  <a:srgbClr val="92D050"/>
                </a:solidFill>
              </a:rPr>
              <a:t>UVB</a:t>
            </a:r>
            <a:r>
              <a:rPr lang="el-GR" dirty="0" smtClean="0">
                <a:solidFill>
                  <a:srgbClr val="92D050"/>
                </a:solidFill>
              </a:rPr>
              <a:t>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b="1" dirty="0" smtClean="0"/>
              <a:t>Ενδοηπατική </a:t>
            </a:r>
            <a:r>
              <a:rPr lang="el-GR" sz="2800" b="1" dirty="0" err="1" smtClean="0"/>
              <a:t>χολόσταση</a:t>
            </a:r>
            <a:r>
              <a:rPr lang="el-GR" sz="2800" b="1" dirty="0" smtClean="0"/>
              <a:t> της κύησης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>
                <a:solidFill>
                  <a:srgbClr val="92D050"/>
                </a:solidFill>
              </a:rPr>
              <a:t>Σπάνια </a:t>
            </a:r>
            <a:r>
              <a:rPr lang="el-GR" sz="2400" dirty="0" smtClean="0"/>
              <a:t>δερματοπάθεια της κύησης, 3% όλων των κυήσεων</a:t>
            </a:r>
            <a:endParaRPr lang="en-US" sz="24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Καλοήθης νόσος για τη μητέρα αλλά υψηλού κινδύνου για το έμβρυο (</a:t>
            </a:r>
            <a:r>
              <a:rPr lang="el-GR" sz="2400" dirty="0" smtClean="0">
                <a:solidFill>
                  <a:srgbClr val="92D050"/>
                </a:solidFill>
              </a:rPr>
              <a:t>11%-20% εμβρυϊκή θνητότητα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>
                <a:solidFill>
                  <a:srgbClr val="92D050"/>
                </a:solidFill>
              </a:rPr>
              <a:t>Τρίτο τρίμηνο κύησης</a:t>
            </a:r>
            <a:r>
              <a:rPr lang="el-GR" sz="2400" dirty="0" smtClean="0"/>
              <a:t>, δίδυμες κυήσεις, </a:t>
            </a:r>
            <a:r>
              <a:rPr lang="en-US" sz="2400" dirty="0" smtClean="0"/>
              <a:t>IVF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40%-70%  να εκδηλωθεί σε επόμενες κυήσεις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HLA A31</a:t>
            </a:r>
            <a:endParaRPr lang="el-GR" sz="2400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Ενδοηπατική </a:t>
            </a:r>
            <a:r>
              <a:rPr lang="el-GR" sz="2800" b="1" dirty="0" err="1" smtClean="0"/>
              <a:t>χολόσταση</a:t>
            </a:r>
            <a:r>
              <a:rPr lang="el-GR" sz="2800" b="1" dirty="0" smtClean="0"/>
              <a:t> της κύησης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l-GR" sz="2800" b="1" i="1" dirty="0" err="1" smtClean="0"/>
              <a:t>Αιτιοπαθογένεια</a:t>
            </a:r>
            <a:endParaRPr lang="el-GR" sz="2800" b="1" i="1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071802" y="1714488"/>
          <a:ext cx="4714908" cy="392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0" y="2143116"/>
            <a:ext cx="3428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92D050"/>
                </a:solidFill>
              </a:rPr>
              <a:t>Οιστρογόνα</a:t>
            </a:r>
            <a:r>
              <a:rPr lang="el-GR" sz="2000" dirty="0" smtClean="0"/>
              <a:t> αυξάνουν τα επίπεδα των χολικών αλάτων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92D050"/>
                </a:solidFill>
              </a:rPr>
              <a:t>Προγεστερόνη</a:t>
            </a:r>
            <a:r>
              <a:rPr lang="el-GR" sz="2000" dirty="0" smtClean="0"/>
              <a:t> συμβάλλει στην εκδήλωση της νόσου αναστέλλοντας τη σύνθεση της </a:t>
            </a:r>
            <a:r>
              <a:rPr lang="el-GR" sz="2000" dirty="0" err="1" smtClean="0"/>
              <a:t>γλουκορονηλο</a:t>
            </a:r>
            <a:r>
              <a:rPr lang="el-GR" sz="2000" dirty="0" smtClean="0"/>
              <a:t>-</a:t>
            </a:r>
            <a:r>
              <a:rPr lang="el-GR" sz="2000" dirty="0" err="1" smtClean="0"/>
              <a:t>τρανσφεράσης</a:t>
            </a:r>
            <a:r>
              <a:rPr lang="el-GR" sz="2000" dirty="0" smtClean="0"/>
              <a:t> που αναστέλλει την κάθαρση των οιστρογόνων 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7786710" y="2214554"/>
            <a:ext cx="1357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MDR3 </a:t>
            </a:r>
            <a:r>
              <a:rPr lang="el-GR" dirty="0" smtClean="0">
                <a:solidFill>
                  <a:srgbClr val="92D050"/>
                </a:solidFill>
              </a:rPr>
              <a:t>μετάλλαξη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6929454" y="3714752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Αύξηση των περιστατικών το </a:t>
            </a:r>
            <a:r>
              <a:rPr lang="el-GR" dirty="0" smtClean="0">
                <a:solidFill>
                  <a:srgbClr val="92D050"/>
                </a:solidFill>
              </a:rPr>
              <a:t>χειμώνα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Ενδοηπατική </a:t>
            </a:r>
            <a:r>
              <a:rPr lang="el-GR" sz="2800" b="1" dirty="0" err="1" smtClean="0"/>
              <a:t>χολόσταση</a:t>
            </a:r>
            <a:r>
              <a:rPr lang="el-GR" sz="2800" b="1" dirty="0" smtClean="0"/>
              <a:t> της κύησης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l-GR" sz="2800" b="1" i="1" dirty="0" smtClean="0"/>
              <a:t>	Κλινική εικόνα</a:t>
            </a:r>
            <a:endParaRPr lang="el-GR" sz="28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>
                <a:solidFill>
                  <a:srgbClr val="92D050"/>
                </a:solidFill>
              </a:rPr>
              <a:t>Κνησμός έντονος </a:t>
            </a:r>
            <a:r>
              <a:rPr lang="el-GR" sz="2400" dirty="0" smtClean="0"/>
              <a:t>με βραδινή επιδείνωση κυρίως σε </a:t>
            </a:r>
            <a:r>
              <a:rPr lang="el-GR" sz="2400" dirty="0" smtClean="0">
                <a:solidFill>
                  <a:srgbClr val="92D050"/>
                </a:solidFill>
              </a:rPr>
              <a:t>παλάμες και πέλματα</a:t>
            </a:r>
          </a:p>
          <a:p>
            <a:pPr>
              <a:buNone/>
            </a:pPr>
            <a:r>
              <a:rPr lang="el-GR" sz="2400" dirty="0" smtClean="0"/>
              <a:t>Το 80% των ασθενών εμφανίζουν μόνο κνησμό</a:t>
            </a:r>
          </a:p>
          <a:p>
            <a:r>
              <a:rPr lang="el-GR" sz="2400" dirty="0" err="1" smtClean="0">
                <a:solidFill>
                  <a:srgbClr val="92D050"/>
                </a:solidFill>
              </a:rPr>
              <a:t>Στεατόρροια</a:t>
            </a:r>
            <a:r>
              <a:rPr lang="el-GR" sz="2400" dirty="0" smtClean="0"/>
              <a:t> με μείωση της βιταμίνης Κ και αιμορραγική διάθεση</a:t>
            </a:r>
          </a:p>
          <a:p>
            <a:r>
              <a:rPr lang="el-GR" sz="2400" dirty="0" smtClean="0"/>
              <a:t>10%-20% ίκτερος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Χρώση του αμνιακό υγρού  </a:t>
            </a:r>
            <a:r>
              <a:rPr lang="el-GR" sz="2400" dirty="0" smtClean="0"/>
              <a:t>(ένδειξη εμβρυικής δυσχέρειας)</a:t>
            </a:r>
          </a:p>
          <a:p>
            <a:r>
              <a:rPr lang="el-GR" sz="2400" dirty="0" smtClean="0"/>
              <a:t>Το έμβρυο παρουσιάζει ανωμαλίες από το καρδιαγγειακό (ΤΚ, αρρυθμίες)</a:t>
            </a:r>
          </a:p>
          <a:p>
            <a:r>
              <a:rPr lang="el-GR" sz="2400" dirty="0" smtClean="0"/>
              <a:t>Χαμηλό βάρος εμβρύου, </a:t>
            </a:r>
            <a:r>
              <a:rPr lang="el-GR" sz="2400" dirty="0" smtClean="0">
                <a:solidFill>
                  <a:srgbClr val="92D050"/>
                </a:solidFill>
              </a:rPr>
              <a:t>30%-60% πρόωρος τοκετός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10%-15% ενδομήτριος θάνατος </a:t>
            </a:r>
            <a:r>
              <a:rPr lang="el-GR" sz="2400" dirty="0" smtClean="0"/>
              <a:t>από οξεία </a:t>
            </a:r>
            <a:r>
              <a:rPr lang="el-GR" sz="2400" dirty="0" err="1" smtClean="0"/>
              <a:t>ανοξία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1" r="50931"/>
          <a:stretch/>
        </p:blipFill>
        <p:spPr bwMode="auto">
          <a:xfrm>
            <a:off x="971600" y="1844824"/>
            <a:ext cx="225678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6"/>
          <a:stretch/>
        </p:blipFill>
        <p:spPr bwMode="auto">
          <a:xfrm>
            <a:off x="4139952" y="759383"/>
            <a:ext cx="3810722" cy="510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Ενδοηπατική </a:t>
            </a:r>
            <a:r>
              <a:rPr lang="el-GR" sz="2800" b="1" dirty="0" err="1" smtClean="0"/>
              <a:t>χολόσταση</a:t>
            </a:r>
            <a:r>
              <a:rPr lang="el-GR" sz="2800" b="1" dirty="0" smtClean="0"/>
              <a:t> της κύησης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l-GR" sz="2800" b="1" i="1" dirty="0" smtClean="0"/>
              <a:t>	Διάγνωση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92D050"/>
                </a:solidFill>
              </a:rPr>
              <a:t>Αύξηση των χολικών αλάτων</a:t>
            </a:r>
            <a:r>
              <a:rPr lang="el-GR" sz="2400" dirty="0" smtClean="0"/>
              <a:t>: </a:t>
            </a:r>
            <a:r>
              <a:rPr lang="el-GR" sz="2400" dirty="0" err="1" smtClean="0"/>
              <a:t>χηνοδεοξυχολικό</a:t>
            </a:r>
            <a:r>
              <a:rPr lang="el-GR" sz="2400" dirty="0" smtClean="0"/>
              <a:t> και χολικό οξύ. Αν τα χολικά οξέα &gt;40 </a:t>
            </a:r>
            <a:r>
              <a:rPr lang="el-GR" sz="2400" dirty="0" err="1" smtClean="0"/>
              <a:t>μmol</a:t>
            </a:r>
            <a:r>
              <a:rPr lang="el-GR" sz="2400" dirty="0" smtClean="0"/>
              <a:t> / L αυξάνεται η πιθανότητα εμβρυϊκού θανάτου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Αύξηση </a:t>
            </a:r>
            <a:r>
              <a:rPr lang="en-US" sz="2400" dirty="0" smtClean="0">
                <a:solidFill>
                  <a:srgbClr val="92D050"/>
                </a:solidFill>
              </a:rPr>
              <a:t>SGPT, SGOT</a:t>
            </a:r>
            <a:r>
              <a:rPr lang="en-US" sz="2400" dirty="0" smtClean="0"/>
              <a:t>, </a:t>
            </a:r>
            <a:r>
              <a:rPr lang="el-GR" sz="2400" dirty="0" smtClean="0">
                <a:solidFill>
                  <a:srgbClr val="92D050"/>
                </a:solidFill>
              </a:rPr>
              <a:t>αμ. </a:t>
            </a:r>
            <a:r>
              <a:rPr lang="el-GR" sz="2400" dirty="0" err="1" smtClean="0">
                <a:solidFill>
                  <a:srgbClr val="92D050"/>
                </a:solidFill>
              </a:rPr>
              <a:t>χολερυθρίνη</a:t>
            </a:r>
            <a:endParaRPr lang="el-GR" sz="2400" dirty="0" smtClean="0">
              <a:solidFill>
                <a:srgbClr val="92D050"/>
              </a:solidFill>
            </a:endParaRPr>
          </a:p>
          <a:p>
            <a:endParaRPr lang="el-GR" sz="2400" dirty="0" smtClean="0"/>
          </a:p>
          <a:p>
            <a:r>
              <a:rPr lang="el-GR" sz="2400" dirty="0" smtClean="0"/>
              <a:t>Βιοψία δέρματος-</a:t>
            </a:r>
            <a:r>
              <a:rPr lang="el-GR" sz="2400" dirty="0" err="1" smtClean="0"/>
              <a:t>ανοσοφθορισμός</a:t>
            </a:r>
            <a:r>
              <a:rPr lang="el-GR" sz="2400" dirty="0" smtClean="0"/>
              <a:t>: -</a:t>
            </a:r>
          </a:p>
          <a:p>
            <a:r>
              <a:rPr lang="en-US" sz="2400" dirty="0" smtClean="0"/>
              <a:t>U/S </a:t>
            </a:r>
            <a:r>
              <a:rPr lang="el-GR" sz="2400" dirty="0" smtClean="0"/>
              <a:t>ήπατος-χοληφόρων: </a:t>
            </a:r>
            <a:r>
              <a:rPr lang="el-GR" sz="2400" dirty="0" err="1" smtClean="0"/>
              <a:t>κ.φ</a:t>
            </a:r>
            <a:r>
              <a:rPr lang="el-GR" sz="24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el-GR" sz="2400" b="1" dirty="0" smtClean="0"/>
              <a:t>ΕΙΔΙΚΕΣ ΔΕΡΜΑΤΟΠΑΘΕΙΕΣ ΤΗΣ ΚΥΗΣΗΣ</a:t>
            </a:r>
            <a:r>
              <a:rPr lang="en-US" sz="2400" b="1" dirty="0" smtClean="0"/>
              <a:t>-</a:t>
            </a:r>
            <a:r>
              <a:rPr lang="el-GR" sz="2400" b="1" dirty="0" smtClean="0"/>
              <a:t>ΤΑΞΙΝΟΜΗΣΗ</a:t>
            </a:r>
            <a:br>
              <a:rPr lang="el-GR" sz="2400" b="1" dirty="0" smtClean="0"/>
            </a:br>
            <a:r>
              <a:rPr lang="en-US" sz="2400" b="1" dirty="0" smtClean="0"/>
              <a:t> </a:t>
            </a:r>
            <a:r>
              <a:rPr lang="en-US" sz="2200" dirty="0" err="1" smtClean="0"/>
              <a:t>Ambros</a:t>
            </a:r>
            <a:r>
              <a:rPr lang="el-GR" sz="2200" dirty="0"/>
              <a:t>-</a:t>
            </a:r>
            <a:r>
              <a:rPr lang="en-US" sz="2200" dirty="0" smtClean="0"/>
              <a:t>Rudolph</a:t>
            </a:r>
            <a:r>
              <a:rPr lang="el-GR" sz="2200" dirty="0" smtClean="0"/>
              <a:t> </a:t>
            </a:r>
            <a:r>
              <a:rPr lang="en-US" sz="2200" dirty="0" smtClean="0"/>
              <a:t>CM et al. The specific </a:t>
            </a:r>
            <a:r>
              <a:rPr lang="en-US" sz="2200" dirty="0" err="1" smtClean="0"/>
              <a:t>dermatoses</a:t>
            </a:r>
            <a:r>
              <a:rPr lang="en-US" sz="2200" dirty="0" smtClean="0"/>
              <a:t> of pregnancy revisited and reclassified.</a:t>
            </a:r>
            <a:r>
              <a:rPr lang="pt-BR" sz="2200" i="1" dirty="0" smtClean="0"/>
              <a:t>J</a:t>
            </a:r>
            <a:r>
              <a:rPr lang="el-GR" sz="2200" i="1" dirty="0" smtClean="0"/>
              <a:t> </a:t>
            </a:r>
            <a:r>
              <a:rPr lang="pt-BR" sz="2200" i="1" dirty="0" smtClean="0"/>
              <a:t> Am Acad Dermatol</a:t>
            </a:r>
            <a:r>
              <a:rPr lang="pt-BR" sz="2200" dirty="0" smtClean="0"/>
              <a:t>. 2006 Mar;54(3):395-404.</a:t>
            </a:r>
            <a:endParaRPr lang="el-GR" sz="22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571472" y="20002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Ενδοηπατική </a:t>
            </a:r>
            <a:r>
              <a:rPr lang="el-GR" sz="2800" b="1" dirty="0" err="1" smtClean="0"/>
              <a:t>χολόσταση</a:t>
            </a:r>
            <a:r>
              <a:rPr lang="el-GR" sz="2800" b="1" dirty="0" smtClean="0"/>
              <a:t> της κύησης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l-GR" sz="2800" b="1" i="1" dirty="0" smtClean="0"/>
              <a:t>	Διαφορική Διάγνωση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Ιογενή Ηπατίτιδα</a:t>
            </a:r>
          </a:p>
          <a:p>
            <a:r>
              <a:rPr lang="el-GR" sz="2400" dirty="0" smtClean="0"/>
              <a:t>Νοσήματα των χοληφόρων: </a:t>
            </a:r>
            <a:r>
              <a:rPr lang="en-US" sz="2400" dirty="0" smtClean="0"/>
              <a:t>PBC</a:t>
            </a:r>
          </a:p>
          <a:p>
            <a:r>
              <a:rPr lang="el-GR" sz="2400" dirty="0" smtClean="0"/>
              <a:t>Πολύμορφο εξάνθημα της κύησης</a:t>
            </a:r>
          </a:p>
          <a:p>
            <a:r>
              <a:rPr lang="el-GR" sz="2400" dirty="0" smtClean="0"/>
              <a:t>Φαρμακευτική </a:t>
            </a:r>
            <a:r>
              <a:rPr lang="el-GR" sz="2400" dirty="0" err="1" smtClean="0"/>
              <a:t>ηπατοτοξικότητα</a:t>
            </a:r>
            <a:endParaRPr lang="el-GR" sz="2400" dirty="0" smtClean="0"/>
          </a:p>
          <a:p>
            <a:r>
              <a:rPr lang="el-GR" sz="2400" dirty="0" smtClean="0"/>
              <a:t>Ουραιμία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Ενδοηπατική </a:t>
            </a:r>
            <a:r>
              <a:rPr lang="el-GR" sz="2800" b="1" dirty="0" err="1" smtClean="0"/>
              <a:t>χολόσταση</a:t>
            </a:r>
            <a:r>
              <a:rPr lang="el-GR" sz="2800" b="1" dirty="0" smtClean="0"/>
              <a:t> της κύησης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l-GR" sz="2800" b="1" i="1" dirty="0" smtClean="0"/>
              <a:t>Θεραπεία</a:t>
            </a:r>
            <a:endParaRPr lang="el-GR" sz="28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92D050"/>
                </a:solidFill>
                <a:sym typeface="Wingdings" pitchFamily="2" charset="2"/>
              </a:rPr>
              <a:t> Στόχος η βελτίωση της κλινικής εικόνας της μητέρας και η μείωση των εμβρυϊκών επιπλοκών</a:t>
            </a:r>
          </a:p>
          <a:p>
            <a:r>
              <a:rPr lang="el-GR" sz="2400" dirty="0" err="1" smtClean="0">
                <a:sym typeface="Wingdings" pitchFamily="2" charset="2"/>
              </a:rPr>
              <a:t>Αντικνησμώδεις</a:t>
            </a:r>
            <a:r>
              <a:rPr lang="el-GR" sz="2400" dirty="0" smtClean="0">
                <a:sym typeface="Wingdings" pitchFamily="2" charset="2"/>
              </a:rPr>
              <a:t> παράγοντες τοπικά</a:t>
            </a:r>
          </a:p>
          <a:p>
            <a:r>
              <a:rPr lang="en-US" sz="2400" dirty="0" smtClean="0">
                <a:solidFill>
                  <a:srgbClr val="92D050"/>
                </a:solidFill>
                <a:sym typeface="Wingdings" pitchFamily="2" charset="2"/>
              </a:rPr>
              <a:t>UCDA </a:t>
            </a:r>
            <a:r>
              <a:rPr lang="el-GR" sz="2400" dirty="0" smtClean="0">
                <a:solidFill>
                  <a:srgbClr val="92D050"/>
                </a:solidFill>
                <a:sym typeface="Wingdings" pitchFamily="2" charset="2"/>
              </a:rPr>
              <a:t>(</a:t>
            </a:r>
            <a:r>
              <a:rPr lang="el-GR" sz="2400" dirty="0" err="1" smtClean="0">
                <a:solidFill>
                  <a:srgbClr val="92D050"/>
                </a:solidFill>
                <a:sym typeface="Wingdings" pitchFamily="2" charset="2"/>
              </a:rPr>
              <a:t>ουρσο</a:t>
            </a:r>
            <a:r>
              <a:rPr lang="el-GR" sz="2400" dirty="0" smtClean="0">
                <a:solidFill>
                  <a:srgbClr val="92D050"/>
                </a:solidFill>
                <a:sym typeface="Wingdings" pitchFamily="2" charset="2"/>
              </a:rPr>
              <a:t>-</a:t>
            </a:r>
            <a:r>
              <a:rPr lang="el-GR" sz="2400" dirty="0" err="1" smtClean="0">
                <a:solidFill>
                  <a:srgbClr val="92D050"/>
                </a:solidFill>
                <a:sym typeface="Wingdings" pitchFamily="2" charset="2"/>
              </a:rPr>
              <a:t>δεσοξυ</a:t>
            </a:r>
            <a:r>
              <a:rPr lang="el-GR" sz="2400" dirty="0" smtClean="0">
                <a:solidFill>
                  <a:srgbClr val="92D050"/>
                </a:solidFill>
                <a:sym typeface="Wingdings" pitchFamily="2" charset="2"/>
              </a:rPr>
              <a:t>-χολικό οξύ)</a:t>
            </a:r>
            <a:r>
              <a:rPr lang="el-GR" sz="2400" dirty="0" smtClean="0">
                <a:sym typeface="Wingdings" pitchFamily="2" charset="2"/>
              </a:rPr>
              <a:t>: 15</a:t>
            </a:r>
            <a:r>
              <a:rPr lang="en-US" sz="2400" dirty="0" smtClean="0">
                <a:sym typeface="Wingdings" pitchFamily="2" charset="2"/>
              </a:rPr>
              <a:t>mg/kg</a:t>
            </a:r>
            <a:r>
              <a:rPr lang="el-GR" sz="2400" dirty="0" smtClean="0">
                <a:sym typeface="Wingdings" pitchFamily="2" charset="2"/>
              </a:rPr>
              <a:t>/ημέρα</a:t>
            </a:r>
            <a:endParaRPr lang="en-US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ym typeface="Wingdings" pitchFamily="2" charset="2"/>
              </a:rPr>
              <a:t>Βελτιώνει την απέκκριση των χολικών αλάτων/ δρα ανταγωνιστικά στα ένζυμα του μεταβολισμού των χολικών αλάτων/βελτιώνει την ανταλλαγή χολικών οξέων μητέρας-εμβρύου. </a:t>
            </a:r>
          </a:p>
          <a:p>
            <a:r>
              <a:rPr lang="el-GR" sz="2400" dirty="0" smtClean="0">
                <a:sym typeface="Wingdings" pitchFamily="2" charset="2"/>
              </a:rPr>
              <a:t>Φωτοθεραπεία: </a:t>
            </a:r>
            <a:r>
              <a:rPr lang="en-US" sz="2400" dirty="0" smtClean="0">
                <a:sym typeface="Wingdings" pitchFamily="2" charset="2"/>
              </a:rPr>
              <a:t>UVA/UVB</a:t>
            </a:r>
            <a:r>
              <a:rPr lang="el-GR" sz="2400" dirty="0" smtClean="0">
                <a:sym typeface="Wingdings" pitchFamily="2" charset="2"/>
              </a:rPr>
              <a:t> 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sz="2800" dirty="0" smtClean="0"/>
              <a:t>Προϋπάρχουσες δερματοπάθειες που επιδεινώνονται κατά την κύηση</a:t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HPV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HSV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ΣΕΛ</a:t>
            </a:r>
          </a:p>
          <a:p>
            <a:r>
              <a:rPr lang="el-GR" sz="2400" dirty="0" err="1" smtClean="0">
                <a:solidFill>
                  <a:srgbClr val="92D050"/>
                </a:solidFill>
              </a:rPr>
              <a:t>εντεροπαθητική</a:t>
            </a:r>
            <a:r>
              <a:rPr lang="el-GR" sz="2400" dirty="0" smtClean="0">
                <a:solidFill>
                  <a:srgbClr val="92D050"/>
                </a:solidFill>
              </a:rPr>
              <a:t> </a:t>
            </a:r>
            <a:r>
              <a:rPr lang="el-GR" sz="2400" dirty="0" err="1" smtClean="0">
                <a:solidFill>
                  <a:srgbClr val="92D050"/>
                </a:solidFill>
              </a:rPr>
              <a:t>ακροδερματίτιδα</a:t>
            </a:r>
            <a:endParaRPr lang="el-GR" sz="2400" dirty="0" smtClean="0">
              <a:solidFill>
                <a:srgbClr val="92D050"/>
              </a:solidFill>
            </a:endParaRPr>
          </a:p>
          <a:p>
            <a:r>
              <a:rPr lang="el-GR" sz="2400" dirty="0" smtClean="0">
                <a:solidFill>
                  <a:srgbClr val="92D050"/>
                </a:solidFill>
              </a:rPr>
              <a:t>Λέπρα….. </a:t>
            </a:r>
            <a:endParaRPr lang="el-GR" sz="2400" dirty="0">
              <a:solidFill>
                <a:srgbClr val="92D050"/>
              </a:solidFill>
            </a:endParaRPr>
          </a:p>
        </p:txBody>
      </p:sp>
      <p:pic>
        <p:nvPicPr>
          <p:cNvPr id="1031" name="Picture 7" descr="Image result for acrodermatitis enteropathica adul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000240"/>
            <a:ext cx="1975104" cy="270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Προϋπάρχουσες δερματοπάθειες που βελτιώνονται κατά την κύηση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err="1" smtClean="0">
                <a:solidFill>
                  <a:srgbClr val="92D050"/>
                </a:solidFill>
              </a:rPr>
              <a:t>διαπυητική</a:t>
            </a:r>
            <a:r>
              <a:rPr lang="el-GR" sz="2400" dirty="0" smtClean="0">
                <a:solidFill>
                  <a:srgbClr val="92D050"/>
                </a:solidFill>
              </a:rPr>
              <a:t> </a:t>
            </a:r>
            <a:r>
              <a:rPr lang="el-GR" sz="2400" dirty="0" err="1" smtClean="0">
                <a:solidFill>
                  <a:srgbClr val="92D050"/>
                </a:solidFill>
              </a:rPr>
              <a:t>ιδρωταδενίτιδα</a:t>
            </a:r>
            <a:r>
              <a:rPr lang="el-GR" sz="2400" dirty="0" smtClean="0"/>
              <a:t>: μειώνεται η έκκριση των </a:t>
            </a:r>
            <a:r>
              <a:rPr lang="el-GR" sz="2400" dirty="0" err="1" smtClean="0"/>
              <a:t>αποκρινών</a:t>
            </a:r>
            <a:r>
              <a:rPr lang="el-GR" sz="2400" dirty="0" smtClean="0"/>
              <a:t> αδένων</a:t>
            </a:r>
          </a:p>
          <a:p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92D050"/>
                </a:solidFill>
              </a:rPr>
              <a:t>ψωρίαση</a:t>
            </a:r>
            <a:r>
              <a:rPr lang="el-GR" sz="2400" dirty="0" smtClean="0"/>
              <a:t>: αυξάνεται η </a:t>
            </a:r>
            <a:r>
              <a:rPr lang="en-US" sz="2400" dirty="0" smtClean="0"/>
              <a:t>IL-10</a:t>
            </a:r>
            <a:endParaRPr lang="el-GR" sz="2400" dirty="0"/>
          </a:p>
        </p:txBody>
      </p:sp>
      <p:pic>
        <p:nvPicPr>
          <p:cNvPr id="48132" name="Picture 4" descr="Image result for ιδρωταδενιτιδ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85992"/>
            <a:ext cx="3563112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/>
              <a:t/>
            </a:r>
            <a:br>
              <a:rPr lang="el-GR" dirty="0" smtClean="0"/>
            </a:br>
            <a:r>
              <a:rPr lang="el-GR" sz="3100" dirty="0" err="1" smtClean="0"/>
              <a:t>Ορμονοεξαρτώμενες</a:t>
            </a:r>
            <a:r>
              <a:rPr lang="el-GR" sz="3100" dirty="0" smtClean="0"/>
              <a:t> δερματοπάθειες της κύησης</a:t>
            </a:r>
            <a:br>
              <a:rPr lang="el-GR" sz="3100" dirty="0" smtClean="0"/>
            </a:br>
            <a:r>
              <a:rPr lang="el-GR" sz="3100" i="1" dirty="0" smtClean="0"/>
              <a:t>Ραβδώσεις της κύησης</a:t>
            </a:r>
            <a:br>
              <a:rPr lang="el-GR" sz="3100" i="1" dirty="0" smtClean="0"/>
            </a:br>
            <a:endParaRPr lang="el-GR" sz="31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525963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 smtClean="0">
                <a:solidFill>
                  <a:srgbClr val="92D050"/>
                </a:solidFill>
              </a:rPr>
              <a:t>90% των εγκύων </a:t>
            </a:r>
            <a:r>
              <a:rPr lang="el-GR" sz="2400" dirty="0" smtClean="0"/>
              <a:t>και το 45% πριν την 24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βδομάδα</a:t>
            </a:r>
          </a:p>
          <a:p>
            <a:r>
              <a:rPr lang="el-GR" sz="2400" dirty="0" smtClean="0"/>
              <a:t>Σχετίζεται με το βάρος μητέρας και εμβρύου</a:t>
            </a:r>
          </a:p>
          <a:p>
            <a:r>
              <a:rPr lang="el-GR" sz="2400" dirty="0" err="1" smtClean="0">
                <a:solidFill>
                  <a:srgbClr val="92D050"/>
                </a:solidFill>
              </a:rPr>
              <a:t>Πολυπαραγοντικά</a:t>
            </a:r>
            <a:r>
              <a:rPr lang="el-GR" sz="2400" dirty="0" smtClean="0">
                <a:solidFill>
                  <a:srgbClr val="92D050"/>
                </a:solidFill>
              </a:rPr>
              <a:t> αίτια: </a:t>
            </a:r>
            <a:r>
              <a:rPr lang="el-GR" sz="2400" dirty="0" smtClean="0"/>
              <a:t>μηχανικά και ορμονικά (αύξηση της </a:t>
            </a:r>
            <a:r>
              <a:rPr lang="el-GR" sz="2400" dirty="0" err="1" smtClean="0"/>
              <a:t>κορτιζόλης</a:t>
            </a:r>
            <a:r>
              <a:rPr lang="el-GR" sz="2400" dirty="0" smtClean="0"/>
              <a:t>/ αύξηση των οιστρογόνων </a:t>
            </a:r>
            <a:r>
              <a:rPr lang="el-GR" sz="2400" dirty="0" err="1" smtClean="0">
                <a:sym typeface="Wingdings" pitchFamily="2" charset="2"/>
              </a:rPr>
              <a:t></a:t>
            </a:r>
            <a:r>
              <a:rPr lang="el-GR" sz="2400" dirty="0" err="1" smtClean="0"/>
              <a:t>αυξάνουν</a:t>
            </a:r>
            <a:r>
              <a:rPr lang="el-GR" sz="2400" dirty="0" smtClean="0"/>
              <a:t> τη σύνθεση του κολλαγόνου και των </a:t>
            </a:r>
            <a:r>
              <a:rPr lang="el-GR" sz="2400" dirty="0" err="1" smtClean="0"/>
              <a:t>μουκοπολυσακχαριτών</a:t>
            </a:r>
            <a:r>
              <a:rPr lang="el-GR" sz="2400" dirty="0" smtClean="0"/>
              <a:t> </a:t>
            </a:r>
            <a:r>
              <a:rPr lang="el-GR" sz="2400" dirty="0" smtClean="0">
                <a:sym typeface="Wingdings" pitchFamily="2" charset="2"/>
              </a:rPr>
              <a:t></a:t>
            </a:r>
            <a:r>
              <a:rPr lang="el-GR" sz="2400" dirty="0" smtClean="0"/>
              <a:t> το κολλαγόνο </a:t>
            </a:r>
            <a:r>
              <a:rPr lang="el-GR" sz="2400" dirty="0" err="1" smtClean="0"/>
              <a:t>αφυδατώνεται</a:t>
            </a:r>
            <a:r>
              <a:rPr lang="el-GR" sz="2400" dirty="0" err="1" smtClean="0">
                <a:sym typeface="Wingdings" pitchFamily="2" charset="2"/>
              </a:rPr>
              <a:t></a:t>
            </a:r>
            <a:r>
              <a:rPr lang="el-GR" sz="2400" dirty="0" smtClean="0">
                <a:sym typeface="Wingdings" pitchFamily="2" charset="2"/>
              </a:rPr>
              <a:t> </a:t>
            </a:r>
            <a:r>
              <a:rPr lang="el-GR" sz="2400" dirty="0" smtClean="0"/>
              <a:t>διαχωρισμός ινών-</a:t>
            </a:r>
            <a:r>
              <a:rPr lang="el-GR" sz="2400" dirty="0" smtClean="0">
                <a:sym typeface="Wingdings" pitchFamily="2" charset="2"/>
              </a:rPr>
              <a:t> </a:t>
            </a:r>
            <a:r>
              <a:rPr lang="el-GR" sz="2400" dirty="0" smtClean="0"/>
              <a:t>ραβδώσεις)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Δεν υπάρχει ικανοποιητική θεραπεία</a:t>
            </a:r>
            <a:r>
              <a:rPr lang="el-GR" sz="2400" dirty="0" smtClean="0"/>
              <a:t>: μαλακτικά, βιταμίνη Ε</a:t>
            </a:r>
            <a:endParaRPr lang="el-GR" sz="2400" dirty="0"/>
          </a:p>
        </p:txBody>
      </p:sp>
      <p:pic>
        <p:nvPicPr>
          <p:cNvPr id="49154" name="Picture 2" descr="Image result for striae gravidarum"/>
          <p:cNvPicPr>
            <a:picLocks noChangeAspect="1" noChangeArrowheads="1"/>
          </p:cNvPicPr>
          <p:nvPr/>
        </p:nvPicPr>
        <p:blipFill>
          <a:blip r:embed="rId2"/>
          <a:srcRect r="6249"/>
          <a:stretch>
            <a:fillRect/>
          </a:stretch>
        </p:blipFill>
        <p:spPr bwMode="auto">
          <a:xfrm>
            <a:off x="5543512" y="1357298"/>
            <a:ext cx="3600488" cy="2880360"/>
          </a:xfrm>
          <a:prstGeom prst="rect">
            <a:avLst/>
          </a:prstGeom>
          <a:noFill/>
        </p:spPr>
      </p:pic>
      <p:pic>
        <p:nvPicPr>
          <p:cNvPr id="49156" name="Picture 4" descr="Image result for striae gravida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254246"/>
            <a:ext cx="3886200" cy="2603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err="1" smtClean="0"/>
              <a:t>Ορμονοεξαρτώμενες</a:t>
            </a:r>
            <a:r>
              <a:rPr lang="el-GR" sz="2800" dirty="0" smtClean="0"/>
              <a:t> δερματοπάθειες της κύησης</a:t>
            </a:r>
            <a:br>
              <a:rPr lang="el-GR" sz="2800" dirty="0" smtClean="0"/>
            </a:br>
            <a:r>
              <a:rPr lang="el-GR" sz="2800" dirty="0" err="1" smtClean="0"/>
              <a:t>Μέλασμα</a:t>
            </a:r>
            <a:r>
              <a:rPr lang="el-GR" sz="2800" dirty="0" smtClean="0"/>
              <a:t> (Χλόασμα)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5757874" cy="3757626"/>
          </a:xfrm>
        </p:spPr>
        <p:txBody>
          <a:bodyPr>
            <a:normAutofit fontScale="92500" lnSpcReduction="10000"/>
          </a:bodyPr>
          <a:lstStyle/>
          <a:p>
            <a:r>
              <a:rPr lang="el-GR" sz="2600" dirty="0" smtClean="0">
                <a:solidFill>
                  <a:srgbClr val="92D050"/>
                </a:solidFill>
              </a:rPr>
              <a:t>45%-75% των εγκύων γυναικών</a:t>
            </a:r>
            <a:r>
              <a:rPr lang="en-US" sz="2600" dirty="0" smtClean="0"/>
              <a:t>, </a:t>
            </a:r>
            <a:r>
              <a:rPr lang="el-GR" sz="2600" dirty="0" smtClean="0"/>
              <a:t>δεύτερο τρίμηνο κύησης</a:t>
            </a:r>
          </a:p>
          <a:p>
            <a:r>
              <a:rPr lang="el-GR" sz="2600" dirty="0" smtClean="0"/>
              <a:t>Σκουρόχρωμο δέρμα ΙΙΙ, Ι</a:t>
            </a:r>
            <a:r>
              <a:rPr lang="en-US" sz="2600" dirty="0" smtClean="0"/>
              <a:t>V </a:t>
            </a:r>
            <a:r>
              <a:rPr lang="el-GR" sz="2600" dirty="0" err="1" smtClean="0"/>
              <a:t>φωτότυπος</a:t>
            </a:r>
            <a:r>
              <a:rPr lang="el-GR" sz="2600" dirty="0" smtClean="0"/>
              <a:t>/ ορμονοθεραπεία</a:t>
            </a:r>
          </a:p>
          <a:p>
            <a:r>
              <a:rPr lang="el-GR" sz="2600" dirty="0" smtClean="0">
                <a:solidFill>
                  <a:srgbClr val="92D050"/>
                </a:solidFill>
              </a:rPr>
              <a:t>Προγεστερόνη, οιστρογόνα και το </a:t>
            </a:r>
            <a:r>
              <a:rPr lang="el-GR" sz="2600" dirty="0" err="1" smtClean="0">
                <a:solidFill>
                  <a:srgbClr val="92D050"/>
                </a:solidFill>
              </a:rPr>
              <a:t>σφιγγολιπίδιο</a:t>
            </a:r>
            <a:r>
              <a:rPr lang="el-GR" sz="2600" dirty="0" smtClean="0">
                <a:solidFill>
                  <a:srgbClr val="92D050"/>
                </a:solidFill>
              </a:rPr>
              <a:t> </a:t>
            </a:r>
            <a:r>
              <a:rPr lang="el-GR" sz="2600" dirty="0" smtClean="0"/>
              <a:t>του πλακούντα που προάγει την </a:t>
            </a:r>
            <a:r>
              <a:rPr lang="el-GR" sz="2600" dirty="0" err="1" smtClean="0"/>
              <a:t>μελανινογένεση</a:t>
            </a:r>
            <a:endParaRPr lang="el-GR" sz="2600" dirty="0" smtClean="0"/>
          </a:p>
          <a:p>
            <a:r>
              <a:rPr lang="el-GR" sz="2600" dirty="0" smtClean="0"/>
              <a:t>Έκθεση σε </a:t>
            </a:r>
            <a:r>
              <a:rPr lang="en-US" sz="2600" dirty="0" smtClean="0"/>
              <a:t>UV</a:t>
            </a:r>
            <a:endParaRPr lang="el-GR" sz="2600" dirty="0" smtClean="0"/>
          </a:p>
          <a:p>
            <a:r>
              <a:rPr lang="el-GR" sz="2600" dirty="0" smtClean="0"/>
              <a:t>Θεραπευτικά: Αντηλιακό</a:t>
            </a:r>
          </a:p>
          <a:p>
            <a:pPr>
              <a:buNone/>
            </a:pPr>
            <a:r>
              <a:rPr lang="el-GR" sz="2600" dirty="0" smtClean="0">
                <a:solidFill>
                  <a:srgbClr val="92D050"/>
                </a:solidFill>
              </a:rPr>
              <a:t>    αντένδειξη η λευκαντική θεραπεία</a:t>
            </a:r>
          </a:p>
          <a:p>
            <a:pPr>
              <a:buNone/>
            </a:pPr>
            <a:endParaRPr lang="en-US" dirty="0" smtClean="0"/>
          </a:p>
          <a:p>
            <a:endParaRPr lang="el-GR" dirty="0"/>
          </a:p>
        </p:txBody>
      </p:sp>
      <p:pic>
        <p:nvPicPr>
          <p:cNvPr id="50178" name="Picture 2" descr="Image result for chloasma gravida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3000372"/>
            <a:ext cx="3448050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42916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Massinde</a:t>
            </a:r>
            <a:r>
              <a:rPr lang="en-US" dirty="0" smtClean="0"/>
              <a:t> A, </a:t>
            </a:r>
            <a:r>
              <a:rPr lang="en-US" dirty="0" err="1" smtClean="0"/>
              <a:t>Ntubika</a:t>
            </a:r>
            <a:r>
              <a:rPr lang="en-US" dirty="0" smtClean="0"/>
              <a:t> S, </a:t>
            </a:r>
            <a:r>
              <a:rPr lang="en-US" dirty="0" err="1" smtClean="0"/>
              <a:t>Magoma</a:t>
            </a:r>
            <a:r>
              <a:rPr lang="en-US" dirty="0" smtClean="0"/>
              <a:t> M. Extensive </a:t>
            </a:r>
            <a:r>
              <a:rPr lang="en-US" dirty="0" err="1" smtClean="0"/>
              <a:t>hyperpigmentation</a:t>
            </a:r>
            <a:r>
              <a:rPr lang="en-US" dirty="0" smtClean="0"/>
              <a:t> during pregnancy: a case report. Journal of Medical Case Reports. 2011;5:464. </a:t>
            </a:r>
            <a:endParaRPr lang="el-GR" dirty="0"/>
          </a:p>
        </p:txBody>
      </p:sp>
      <p:pic>
        <p:nvPicPr>
          <p:cNvPr id="52226" name="Picture 2" descr="An external file that holds a picture, illustration, etc.&#10;Object name is 1752-1947-5-46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66476"/>
            <a:ext cx="7322036" cy="5491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4429156"/>
          </a:xfrm>
        </p:spPr>
        <p:txBody>
          <a:bodyPr>
            <a:normAutofit fontScale="85000" lnSpcReduction="10000"/>
          </a:bodyPr>
          <a:lstStyle/>
          <a:p>
            <a:r>
              <a:rPr lang="el-GR" sz="2100" dirty="0" smtClean="0"/>
              <a:t>Αντωνίου Χ., </a:t>
            </a:r>
            <a:r>
              <a:rPr lang="el-GR" sz="2100" dirty="0" err="1" smtClean="0"/>
              <a:t>Κατσάμπας</a:t>
            </a:r>
            <a:r>
              <a:rPr lang="el-GR" sz="2100" dirty="0" smtClean="0"/>
              <a:t> Α. Δερματολογία-</a:t>
            </a:r>
            <a:r>
              <a:rPr lang="el-GR" sz="2100" dirty="0" err="1" smtClean="0"/>
              <a:t>Αφροδισιολογία</a:t>
            </a:r>
            <a:r>
              <a:rPr lang="el-GR" sz="2100" dirty="0" smtClean="0"/>
              <a:t>. </a:t>
            </a:r>
            <a:r>
              <a:rPr lang="en-US" sz="2100" dirty="0" smtClean="0"/>
              <a:t>Broken Hill</a:t>
            </a:r>
            <a:r>
              <a:rPr lang="el-GR" sz="2100" dirty="0" smtClean="0"/>
              <a:t>: Αθήνα; </a:t>
            </a:r>
            <a:r>
              <a:rPr lang="en-US" sz="2100" dirty="0" smtClean="0"/>
              <a:t>2015.</a:t>
            </a:r>
          </a:p>
          <a:p>
            <a:r>
              <a:rPr lang="en-US" sz="2100" dirty="0" err="1" smtClean="0"/>
              <a:t>Ingber</a:t>
            </a:r>
            <a:r>
              <a:rPr lang="en-US" sz="2100" dirty="0" smtClean="0"/>
              <a:t> A. Obstetric Dermatology. Springer: Berlin;2009</a:t>
            </a:r>
          </a:p>
          <a:p>
            <a:r>
              <a:rPr lang="en-US" sz="2100" dirty="0" smtClean="0"/>
              <a:t>Lambert J. Itch in Pregnancy Management. </a:t>
            </a:r>
            <a:r>
              <a:rPr lang="en-US" sz="2100" dirty="0" err="1" smtClean="0"/>
              <a:t>Curr</a:t>
            </a:r>
            <a:r>
              <a:rPr lang="en-US" sz="2100" dirty="0" smtClean="0"/>
              <a:t> </a:t>
            </a:r>
            <a:r>
              <a:rPr lang="en-US" sz="2100" dirty="0" err="1" smtClean="0"/>
              <a:t>Probl</a:t>
            </a:r>
            <a:r>
              <a:rPr lang="en-US" sz="2100" dirty="0" smtClean="0"/>
              <a:t> </a:t>
            </a:r>
            <a:r>
              <a:rPr lang="en-US" sz="2100" dirty="0" err="1" smtClean="0"/>
              <a:t>Dermatol</a:t>
            </a:r>
            <a:r>
              <a:rPr lang="en-US" sz="2100" dirty="0" smtClean="0"/>
              <a:t>. 2016;50:164-72.</a:t>
            </a:r>
          </a:p>
          <a:p>
            <a:r>
              <a:rPr lang="en-US" sz="2100" dirty="0" smtClean="0"/>
              <a:t> </a:t>
            </a:r>
            <a:r>
              <a:rPr lang="en-US" sz="2100" dirty="0" err="1" smtClean="0"/>
              <a:t>Ambros</a:t>
            </a:r>
            <a:r>
              <a:rPr lang="en-US" sz="2100" dirty="0" smtClean="0"/>
              <a:t>-Rudolph CM et al. The specific </a:t>
            </a:r>
            <a:r>
              <a:rPr lang="en-US" sz="2100" dirty="0" err="1" smtClean="0"/>
              <a:t>dermatoses</a:t>
            </a:r>
            <a:r>
              <a:rPr lang="en-US" sz="2100" dirty="0" smtClean="0"/>
              <a:t> of pregnancy revisited and </a:t>
            </a:r>
            <a:r>
              <a:rPr lang="en-US" sz="2100" dirty="0" err="1" smtClean="0"/>
              <a:t>reclassified.J</a:t>
            </a:r>
            <a:r>
              <a:rPr lang="en-US" sz="2100" dirty="0" smtClean="0"/>
              <a:t>  Am </a:t>
            </a:r>
            <a:r>
              <a:rPr lang="en-US" sz="2100" dirty="0" err="1" smtClean="0"/>
              <a:t>Acad</a:t>
            </a:r>
            <a:r>
              <a:rPr lang="en-US" sz="2100" dirty="0" smtClean="0"/>
              <a:t> </a:t>
            </a:r>
            <a:r>
              <a:rPr lang="en-US" sz="2100" dirty="0" err="1" smtClean="0"/>
              <a:t>Dermatol</a:t>
            </a:r>
            <a:r>
              <a:rPr lang="en-US" sz="2100" dirty="0" smtClean="0"/>
              <a:t>. 2006 Mar;54(3):395-404.</a:t>
            </a:r>
          </a:p>
          <a:p>
            <a:r>
              <a:rPr lang="en-US" sz="2100" dirty="0" err="1" smtClean="0"/>
              <a:t>Lehrhoff</a:t>
            </a:r>
            <a:r>
              <a:rPr lang="en-US" sz="2100" dirty="0" smtClean="0"/>
              <a:t> S, </a:t>
            </a:r>
            <a:r>
              <a:rPr lang="en-US" sz="2100" dirty="0" err="1" smtClean="0"/>
              <a:t>Pomeranz</a:t>
            </a:r>
            <a:r>
              <a:rPr lang="en-US" sz="2100" dirty="0" smtClean="0"/>
              <a:t> MK. Specific </a:t>
            </a:r>
            <a:r>
              <a:rPr lang="en-US" sz="2100" dirty="0" err="1" smtClean="0"/>
              <a:t>dermatoses</a:t>
            </a:r>
            <a:r>
              <a:rPr lang="en-US" sz="2100" dirty="0" smtClean="0"/>
              <a:t> of pregnancy and their treatment. </a:t>
            </a:r>
            <a:r>
              <a:rPr lang="en-US" sz="2100" dirty="0" err="1" smtClean="0"/>
              <a:t>Dermatol</a:t>
            </a:r>
            <a:r>
              <a:rPr lang="en-US" sz="2100" dirty="0" smtClean="0"/>
              <a:t> </a:t>
            </a:r>
            <a:r>
              <a:rPr lang="en-US" sz="2100" dirty="0" err="1" smtClean="0"/>
              <a:t>Ther</a:t>
            </a:r>
            <a:r>
              <a:rPr lang="en-US" sz="2100" dirty="0" smtClean="0"/>
              <a:t>. 2013 Jul-Aug;26(4):274-84</a:t>
            </a:r>
            <a:r>
              <a:rPr lang="en-US" sz="2100" dirty="0" smtClean="0"/>
              <a:t>.</a:t>
            </a:r>
          </a:p>
          <a:p>
            <a:r>
              <a:rPr lang="it-IT" sz="2100" dirty="0"/>
              <a:t>Maglie </a:t>
            </a:r>
            <a:r>
              <a:rPr lang="it-IT" sz="2100" dirty="0" smtClean="0"/>
              <a:t>R, </a:t>
            </a:r>
            <a:r>
              <a:rPr lang="it-IT" sz="2100" dirty="0"/>
              <a:t>Quintarelli </a:t>
            </a:r>
            <a:r>
              <a:rPr lang="it-IT" sz="2100" dirty="0" smtClean="0"/>
              <a:t>L, </a:t>
            </a:r>
            <a:r>
              <a:rPr lang="it-IT" sz="2100" dirty="0"/>
              <a:t>Verdelli </a:t>
            </a:r>
            <a:r>
              <a:rPr lang="it-IT" sz="2100" dirty="0" smtClean="0"/>
              <a:t>A, </a:t>
            </a:r>
            <a:r>
              <a:rPr lang="it-IT" sz="2100" dirty="0"/>
              <a:t>Fabbri </a:t>
            </a:r>
            <a:r>
              <a:rPr lang="it-IT" sz="2100" dirty="0" smtClean="0"/>
              <a:t>P, </a:t>
            </a:r>
            <a:r>
              <a:rPr lang="it-IT" sz="2100" dirty="0"/>
              <a:t>Antiga </a:t>
            </a:r>
            <a:r>
              <a:rPr lang="it-IT" sz="2100" dirty="0" smtClean="0"/>
              <a:t>E, </a:t>
            </a:r>
            <a:r>
              <a:rPr lang="it-IT" sz="2100" dirty="0"/>
              <a:t>Caproni </a:t>
            </a:r>
            <a:r>
              <a:rPr lang="it-IT" sz="2100" dirty="0" smtClean="0"/>
              <a:t>M. </a:t>
            </a:r>
            <a:r>
              <a:rPr lang="en-US" sz="2100" dirty="0" smtClean="0"/>
              <a:t>Specific </a:t>
            </a:r>
            <a:r>
              <a:rPr lang="en-US" sz="2100" dirty="0" err="1"/>
              <a:t>dermatoses</a:t>
            </a:r>
            <a:r>
              <a:rPr lang="en-US" sz="2100" dirty="0"/>
              <a:t> of pregnancy other than </a:t>
            </a:r>
            <a:r>
              <a:rPr lang="en-US" sz="2100" dirty="0" err="1"/>
              <a:t>pemphigoid</a:t>
            </a:r>
            <a:r>
              <a:rPr lang="en-US" sz="2100" dirty="0"/>
              <a:t> </a:t>
            </a:r>
            <a:r>
              <a:rPr lang="en-US" sz="2100" dirty="0" err="1"/>
              <a:t>gestationis</a:t>
            </a:r>
            <a:r>
              <a:rPr lang="en-US" sz="2100" dirty="0"/>
              <a:t>. G </a:t>
            </a:r>
            <a:r>
              <a:rPr lang="en-US" sz="2100" dirty="0" err="1"/>
              <a:t>Ital</a:t>
            </a:r>
            <a:r>
              <a:rPr lang="en-US" sz="2100" dirty="0"/>
              <a:t> </a:t>
            </a:r>
            <a:r>
              <a:rPr lang="en-US" sz="2100" dirty="0" err="1"/>
              <a:t>Dermatol</a:t>
            </a:r>
            <a:r>
              <a:rPr lang="en-US" sz="2100" dirty="0"/>
              <a:t> </a:t>
            </a:r>
            <a:r>
              <a:rPr lang="en-US" sz="2100" dirty="0" err="1"/>
              <a:t>Venereol</a:t>
            </a:r>
            <a:r>
              <a:rPr lang="en-US" sz="2100" dirty="0"/>
              <a:t>. 2019 Jun;154(3):</a:t>
            </a:r>
            <a:r>
              <a:rPr lang="en-US" sz="2100" dirty="0" smtClean="0"/>
              <a:t>286-298.</a:t>
            </a:r>
            <a:endParaRPr lang="en-US" sz="2100" dirty="0" smtClean="0"/>
          </a:p>
          <a:p>
            <a:r>
              <a:rPr lang="en-US" sz="2100" dirty="0" err="1" smtClean="0"/>
              <a:t>Ambros</a:t>
            </a:r>
            <a:r>
              <a:rPr lang="en-US" sz="2100" dirty="0" smtClean="0"/>
              <a:t>-Rudolph CM. </a:t>
            </a:r>
            <a:r>
              <a:rPr lang="en-US" sz="2100" dirty="0" err="1" smtClean="0"/>
              <a:t>Dermatoses</a:t>
            </a:r>
            <a:r>
              <a:rPr lang="en-US" sz="2100" dirty="0" smtClean="0"/>
              <a:t> of pregnancy - clues to diagnosis, fetal risk and therapy. Ann </a:t>
            </a:r>
            <a:r>
              <a:rPr lang="en-US" sz="2100" dirty="0" err="1" smtClean="0"/>
              <a:t>Dermatol</a:t>
            </a:r>
            <a:r>
              <a:rPr lang="en-US" sz="2100" dirty="0" smtClean="0"/>
              <a:t>. 2011 Aug;23(3):265-75.</a:t>
            </a:r>
          </a:p>
          <a:p>
            <a:r>
              <a:rPr lang="en-US" sz="2100" dirty="0" smtClean="0"/>
              <a:t>Stevenson ML, Marmon S, </a:t>
            </a:r>
            <a:r>
              <a:rPr lang="en-US" sz="2100" dirty="0" err="1" smtClean="0"/>
              <a:t>Tsou</a:t>
            </a:r>
            <a:r>
              <a:rPr lang="en-US" sz="2100" dirty="0" smtClean="0"/>
              <a:t> H, Boyd KP, Robinson MR, Meehan SA, </a:t>
            </a:r>
            <a:r>
              <a:rPr lang="en-US" sz="2100" dirty="0" err="1" smtClean="0"/>
              <a:t>Pomerantz</a:t>
            </a:r>
            <a:r>
              <a:rPr lang="en-US" sz="2100" dirty="0" smtClean="0"/>
              <a:t> R. </a:t>
            </a:r>
            <a:r>
              <a:rPr lang="en-US" sz="2100" dirty="0" err="1" smtClean="0"/>
              <a:t>Pemphigoid</a:t>
            </a:r>
            <a:r>
              <a:rPr lang="en-US" sz="2100" dirty="0" smtClean="0"/>
              <a:t> </a:t>
            </a:r>
            <a:r>
              <a:rPr lang="en-US" sz="2100" dirty="0" err="1" smtClean="0"/>
              <a:t>gestationis</a:t>
            </a:r>
            <a:r>
              <a:rPr lang="en-US" sz="2100" dirty="0" smtClean="0"/>
              <a:t>. </a:t>
            </a:r>
            <a:r>
              <a:rPr lang="en-US" sz="2100" dirty="0" err="1" smtClean="0"/>
              <a:t>Dermatol</a:t>
            </a:r>
            <a:r>
              <a:rPr lang="en-US" sz="2100" dirty="0" smtClean="0"/>
              <a:t> Online J. 2013 Dec 16; 19(12):20715</a:t>
            </a:r>
            <a:r>
              <a:rPr lang="en-US" sz="2100" dirty="0" smtClean="0"/>
              <a:t>.</a:t>
            </a:r>
          </a:p>
          <a:p>
            <a:endParaRPr lang="en-US" sz="21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500" b="1" dirty="0" err="1" smtClean="0"/>
              <a:t>Πεμφιγοειδές</a:t>
            </a:r>
            <a:r>
              <a:rPr lang="el-GR" sz="2500" b="1" dirty="0" smtClean="0"/>
              <a:t> της κύησης </a:t>
            </a:r>
            <a:r>
              <a:rPr lang="el-GR" sz="2500" dirty="0" smtClean="0"/>
              <a:t>(</a:t>
            </a:r>
            <a:r>
              <a:rPr lang="en-US" sz="2500" i="1" dirty="0" err="1" smtClean="0"/>
              <a:t>Pemphigoid</a:t>
            </a:r>
            <a:r>
              <a:rPr lang="en-US" sz="2500" i="1" dirty="0" smtClean="0"/>
              <a:t>, [herpes], </a:t>
            </a:r>
            <a:r>
              <a:rPr lang="en-US" sz="2500" i="1" dirty="0" err="1" smtClean="0"/>
              <a:t>gestationis</a:t>
            </a:r>
            <a:r>
              <a:rPr lang="el-GR" sz="2500" dirty="0" smtClean="0"/>
              <a:t>)</a:t>
            </a:r>
            <a:endParaRPr lang="el-GR" sz="25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357298"/>
            <a:ext cx="8858280" cy="1857388"/>
          </a:xfrm>
        </p:spPr>
        <p:txBody>
          <a:bodyPr>
            <a:normAutofit fontScale="92500" lnSpcReduction="20000"/>
          </a:bodyPr>
          <a:lstStyle/>
          <a:p>
            <a:r>
              <a:rPr lang="el-GR" sz="2400" dirty="0" smtClean="0"/>
              <a:t>Σπάνιο,</a:t>
            </a:r>
            <a:r>
              <a:rPr lang="en-US" sz="2400" dirty="0" smtClean="0"/>
              <a:t> </a:t>
            </a:r>
            <a:r>
              <a:rPr lang="el-GR" sz="2400" dirty="0" err="1" smtClean="0"/>
              <a:t>αυτοάνοσο</a:t>
            </a:r>
            <a:r>
              <a:rPr lang="el-GR" sz="2400" dirty="0" smtClean="0"/>
              <a:t> νόσημα</a:t>
            </a:r>
          </a:p>
          <a:p>
            <a:r>
              <a:rPr lang="el-GR" sz="2400" dirty="0" smtClean="0"/>
              <a:t>έντονα</a:t>
            </a:r>
            <a:r>
              <a:rPr lang="en-US" sz="2400" dirty="0" smtClean="0"/>
              <a:t> </a:t>
            </a:r>
            <a:r>
              <a:rPr lang="el-GR" sz="2400" dirty="0" smtClean="0"/>
              <a:t>κνησμώδες ,φυσαλιδώδες ή </a:t>
            </a:r>
            <a:r>
              <a:rPr lang="el-GR" sz="2400" dirty="0" err="1" smtClean="0"/>
              <a:t>πομφολυγώδες</a:t>
            </a:r>
            <a:r>
              <a:rPr lang="el-GR" sz="2400" dirty="0" smtClean="0"/>
              <a:t> εξάνθημα</a:t>
            </a:r>
          </a:p>
          <a:p>
            <a:r>
              <a:rPr lang="el-GR" sz="2400" dirty="0" smtClean="0"/>
              <a:t>1:7000 κυήσεις</a:t>
            </a:r>
            <a:endParaRPr lang="en-US" sz="2400" dirty="0" smtClean="0"/>
          </a:p>
          <a:p>
            <a:r>
              <a:rPr lang="el-GR" sz="2400" dirty="0" smtClean="0"/>
              <a:t>οι ασθενείς παρουσιάζουν </a:t>
            </a:r>
            <a:r>
              <a:rPr lang="en-US" sz="2400" dirty="0" smtClean="0"/>
              <a:t>HLA</a:t>
            </a:r>
            <a:r>
              <a:rPr lang="el-GR" sz="2400" dirty="0" smtClean="0"/>
              <a:t>-αντισώματα </a:t>
            </a:r>
            <a:r>
              <a:rPr lang="el-GR" sz="2400" dirty="0" err="1" smtClean="0"/>
              <a:t>πλακουντιακής</a:t>
            </a:r>
            <a:r>
              <a:rPr lang="el-GR" sz="2400" dirty="0" smtClean="0"/>
              <a:t> προέλευσης</a:t>
            </a:r>
          </a:p>
          <a:p>
            <a:r>
              <a:rPr lang="en-US" sz="2400" dirty="0" smtClean="0"/>
              <a:t>HLA-DR3, HLA-DR4</a:t>
            </a:r>
            <a:endParaRPr lang="el-GR" sz="2400" dirty="0"/>
          </a:p>
        </p:txBody>
      </p:sp>
      <p:pic>
        <p:nvPicPr>
          <p:cNvPr id="16386" name="Picture 2" descr="Image result for pemphigoid herpes gestationis"/>
          <p:cNvPicPr>
            <a:picLocks noChangeAspect="1" noChangeArrowheads="1"/>
          </p:cNvPicPr>
          <p:nvPr/>
        </p:nvPicPr>
        <p:blipFill>
          <a:blip r:embed="rId2"/>
          <a:srcRect b="15624"/>
          <a:stretch>
            <a:fillRect/>
          </a:stretch>
        </p:blipFill>
        <p:spPr bwMode="auto">
          <a:xfrm>
            <a:off x="0" y="3257507"/>
            <a:ext cx="5689600" cy="3600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err="1" smtClean="0"/>
              <a:t>Πεμφιγοειδές</a:t>
            </a:r>
            <a:r>
              <a:rPr lang="el-GR" sz="2800" b="1" dirty="0" smtClean="0"/>
              <a:t> της κύησης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6257940" cy="4525963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92D050"/>
                </a:solidFill>
              </a:rPr>
              <a:t>75%-80%, τρίτο τρίμηνο της κύησης </a:t>
            </a:r>
            <a:r>
              <a:rPr lang="el-GR" sz="2400" dirty="0" smtClean="0"/>
              <a:t>ή λίγο πριν τον τοκετό</a:t>
            </a:r>
          </a:p>
          <a:p>
            <a:r>
              <a:rPr lang="el-GR" sz="2400" dirty="0" smtClean="0"/>
              <a:t>Σε μια ή περισσότερες κυήσεις 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Όσο νωρίτερα εμφανιστεί, τόσο νωρίτερα </a:t>
            </a:r>
            <a:r>
              <a:rPr lang="el-GR" sz="2400" dirty="0" err="1" smtClean="0">
                <a:solidFill>
                  <a:srgbClr val="92D050"/>
                </a:solidFill>
              </a:rPr>
              <a:t>αποδράμει</a:t>
            </a:r>
            <a:r>
              <a:rPr lang="el-GR" sz="2400" dirty="0" smtClean="0">
                <a:solidFill>
                  <a:srgbClr val="92D050"/>
                </a:solidFill>
              </a:rPr>
              <a:t>. </a:t>
            </a:r>
          </a:p>
          <a:p>
            <a:r>
              <a:rPr lang="el-GR" sz="2400" dirty="0" smtClean="0"/>
              <a:t>Η διάρκεια σχετίζεται με τον αριθμό των κυήσεων </a:t>
            </a:r>
            <a:r>
              <a:rPr lang="el-GR" sz="2400" dirty="0" err="1" smtClean="0"/>
              <a:t>π.χ</a:t>
            </a:r>
            <a:r>
              <a:rPr lang="el-GR" sz="2400" dirty="0" smtClean="0"/>
              <a:t>: - στην πρώτη κύηση έως και </a:t>
            </a:r>
            <a:r>
              <a:rPr lang="el-GR" sz="2400" dirty="0" smtClean="0">
                <a:solidFill>
                  <a:srgbClr val="92D050"/>
                </a:solidFill>
              </a:rPr>
              <a:t>12 βδομάδες  μετά τον τοκετό</a:t>
            </a:r>
          </a:p>
          <a:p>
            <a:r>
              <a:rPr lang="el-GR" sz="2400" dirty="0"/>
              <a:t> </a:t>
            </a:r>
            <a:r>
              <a:rPr lang="el-GR" sz="2400" dirty="0" smtClean="0"/>
              <a:t>                         - στη δεύτερη κύηση έως και </a:t>
            </a:r>
            <a:r>
              <a:rPr lang="el-GR" sz="2400" dirty="0" smtClean="0">
                <a:solidFill>
                  <a:srgbClr val="92D050"/>
                </a:solidFill>
              </a:rPr>
              <a:t>31 βδομάδες μετά τον τοκετό</a:t>
            </a:r>
          </a:p>
          <a:p>
            <a:pPr>
              <a:buNone/>
            </a:pPr>
            <a:r>
              <a:rPr lang="el-GR" sz="2400" dirty="0" smtClean="0"/>
              <a:t> </a:t>
            </a:r>
          </a:p>
          <a:p>
            <a:endParaRPr lang="el-GR" sz="2400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6" name="Picture 2" descr="Image result for pemphigoid herpes gestationis"/>
          <p:cNvPicPr>
            <a:picLocks noChangeAspect="1" noChangeArrowheads="1"/>
          </p:cNvPicPr>
          <p:nvPr/>
        </p:nvPicPr>
        <p:blipFill>
          <a:blip r:embed="rId2"/>
          <a:srcRect b="15624"/>
          <a:stretch>
            <a:fillRect/>
          </a:stretch>
        </p:blipFill>
        <p:spPr bwMode="auto">
          <a:xfrm>
            <a:off x="6705600" y="2285992"/>
            <a:ext cx="2438400" cy="1543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b="1" dirty="0" err="1" smtClean="0"/>
              <a:t>Πεμφιγοειδές</a:t>
            </a:r>
            <a:r>
              <a:rPr lang="el-GR" sz="2800" b="1" dirty="0" smtClean="0"/>
              <a:t> της κύησης- </a:t>
            </a:r>
            <a:r>
              <a:rPr lang="el-GR" sz="2800" b="1" i="1" dirty="0" smtClean="0"/>
              <a:t>Κλινική εικόνα</a:t>
            </a:r>
            <a:endParaRPr lang="el-GR" sz="28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πονοκέφαλος, ρίγος, πυρετός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Κνησμώδεις, </a:t>
            </a:r>
            <a:r>
              <a:rPr lang="el-GR" sz="2000" dirty="0" err="1" smtClean="0">
                <a:solidFill>
                  <a:srgbClr val="92D050"/>
                </a:solidFill>
              </a:rPr>
              <a:t>νομισματοειδείς</a:t>
            </a:r>
            <a:r>
              <a:rPr lang="el-GR" sz="2000" dirty="0" smtClean="0"/>
              <a:t> πλάκες </a:t>
            </a:r>
            <a:r>
              <a:rPr lang="el-GR" sz="2000" dirty="0" err="1" smtClean="0">
                <a:solidFill>
                  <a:srgbClr val="92D050"/>
                </a:solidFill>
              </a:rPr>
              <a:t>περιομφαλικά</a:t>
            </a:r>
            <a:endParaRPr lang="el-GR" sz="20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l-GR" sz="2000" b="1" dirty="0" smtClean="0">
                <a:solidFill>
                  <a:srgbClr val="92D050"/>
                </a:solidFill>
              </a:rPr>
              <a:t>                                     </a:t>
            </a:r>
          </a:p>
          <a:p>
            <a:pPr>
              <a:buNone/>
            </a:pPr>
            <a:r>
              <a:rPr lang="el-GR" sz="2000" b="1" dirty="0" smtClean="0">
                <a:solidFill>
                  <a:srgbClr val="92D050"/>
                </a:solidFill>
              </a:rPr>
              <a:t>                                  </a:t>
            </a:r>
            <a:r>
              <a:rPr lang="el-GR" sz="2000" b="1" dirty="0" smtClean="0">
                <a:solidFill>
                  <a:srgbClr val="FFFF00"/>
                </a:solidFill>
              </a:rPr>
              <a:t>2-4 </a:t>
            </a:r>
            <a:r>
              <a:rPr lang="el-GR" sz="2000" b="1" dirty="0" err="1" smtClean="0">
                <a:solidFill>
                  <a:srgbClr val="FFFF00"/>
                </a:solidFill>
              </a:rPr>
              <a:t>βδ</a:t>
            </a:r>
            <a:endParaRPr lang="el-GR" sz="20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l-GR" sz="2000" dirty="0" smtClean="0">
                <a:solidFill>
                  <a:srgbClr val="92D050"/>
                </a:solidFill>
              </a:rPr>
              <a:t>φυσαλίδες/πομφόλυγες</a:t>
            </a:r>
            <a:r>
              <a:rPr lang="el-GR" sz="2000" dirty="0" smtClean="0"/>
              <a:t>, 20% σε βλεννογόνο</a:t>
            </a:r>
          </a:p>
          <a:p>
            <a:pPr>
              <a:buNone/>
            </a:pPr>
            <a:endParaRPr lang="el-GR" sz="2000" dirty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Επί μη επιμόλυνσης </a:t>
            </a:r>
            <a:r>
              <a:rPr lang="el-GR" sz="2000" dirty="0" smtClean="0">
                <a:solidFill>
                  <a:srgbClr val="92D050"/>
                </a:solidFill>
              </a:rPr>
              <a:t>δεν καταλείπει ουλές</a:t>
            </a:r>
            <a:endParaRPr lang="el-GR" sz="2000" dirty="0">
              <a:solidFill>
                <a:srgbClr val="92D050"/>
              </a:solidFill>
            </a:endParaRPr>
          </a:p>
        </p:txBody>
      </p:sp>
      <p:pic>
        <p:nvPicPr>
          <p:cNvPr id="4" name="Picture 2" descr="PEMPHIGOID GESTATIONIS (HERPES GESTATIONIS)&#10;• Incidence: approximately 1 in&#10;50,000 pregnancies&#10;• Usually begins with urtic..."/>
          <p:cNvPicPr>
            <a:picLocks noChangeAspect="1" noChangeArrowheads="1"/>
          </p:cNvPicPr>
          <p:nvPr/>
        </p:nvPicPr>
        <p:blipFill>
          <a:blip r:embed="rId2"/>
          <a:srcRect l="51724" t="25070" r="26234" b="1483"/>
          <a:stretch>
            <a:fillRect/>
          </a:stretch>
        </p:blipFill>
        <p:spPr bwMode="auto">
          <a:xfrm>
            <a:off x="7429488" y="0"/>
            <a:ext cx="1714512" cy="3214710"/>
          </a:xfrm>
          <a:prstGeom prst="rect">
            <a:avLst/>
          </a:prstGeom>
          <a:noFill/>
        </p:spPr>
      </p:pic>
      <p:cxnSp>
        <p:nvCxnSpPr>
          <p:cNvPr id="7" name="6 - Ευθύγραμμο βέλος σύνδεσης"/>
          <p:cNvCxnSpPr/>
          <p:nvPr/>
        </p:nvCxnSpPr>
        <p:spPr>
          <a:xfrm rot="5400000">
            <a:off x="2822563" y="239235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5400000">
            <a:off x="2822563" y="346392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5400000">
            <a:off x="2894001" y="453549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http://img.medscapestatic.com/pi/meds/ckb/57/278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960620"/>
            <a:ext cx="1828800" cy="1897380"/>
          </a:xfrm>
          <a:prstGeom prst="rect">
            <a:avLst/>
          </a:prstGeom>
          <a:noFill/>
        </p:spPr>
      </p:pic>
      <p:pic>
        <p:nvPicPr>
          <p:cNvPr id="17" name="Picture 2" descr="PATHOPHYSIOLOGY&#10;• An autoimmune bullous disorder&#10;• Involves IgG immune response directed at a 180-kDa hemidesmosome&#10;transm..."/>
          <p:cNvPicPr>
            <a:picLocks noChangeAspect="1" noChangeArrowheads="1"/>
          </p:cNvPicPr>
          <p:nvPr/>
        </p:nvPicPr>
        <p:blipFill>
          <a:blip r:embed="rId4"/>
          <a:srcRect l="2351" t="12535" r="64586" b="16956"/>
          <a:stretch>
            <a:fillRect/>
          </a:stretch>
        </p:blipFill>
        <p:spPr bwMode="auto">
          <a:xfrm>
            <a:off x="6893671" y="3214686"/>
            <a:ext cx="2571805" cy="308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err="1" smtClean="0"/>
              <a:t>Πεμφιγοειδές</a:t>
            </a:r>
            <a:r>
              <a:rPr lang="el-GR" sz="2800" b="1" dirty="0" smtClean="0"/>
              <a:t> της κύησης-</a:t>
            </a:r>
            <a:r>
              <a:rPr lang="el-GR" sz="2800" b="1" i="1" dirty="0" smtClean="0"/>
              <a:t>Διάγνωση</a:t>
            </a:r>
            <a:endParaRPr lang="el-GR" sz="28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4214794"/>
            <a:ext cx="8229600" cy="2643206"/>
          </a:xfrm>
        </p:spPr>
        <p:txBody>
          <a:bodyPr>
            <a:normAutofit/>
          </a:bodyPr>
          <a:lstStyle/>
          <a:p>
            <a:r>
              <a:rPr lang="el-GR" sz="2200" dirty="0" smtClean="0">
                <a:solidFill>
                  <a:srgbClr val="92D050"/>
                </a:solidFill>
              </a:rPr>
              <a:t>Βιοψία δέρματος και άμεσος </a:t>
            </a:r>
            <a:r>
              <a:rPr lang="el-GR" sz="2200" dirty="0" err="1" smtClean="0">
                <a:solidFill>
                  <a:srgbClr val="92D050"/>
                </a:solidFill>
              </a:rPr>
              <a:t>ανοσοφθορισμός</a:t>
            </a:r>
            <a:r>
              <a:rPr lang="el-GR" sz="2200" dirty="0" smtClean="0">
                <a:solidFill>
                  <a:srgbClr val="92D050"/>
                </a:solidFill>
              </a:rPr>
              <a:t> </a:t>
            </a:r>
          </a:p>
          <a:p>
            <a:pPr>
              <a:buNone/>
            </a:pPr>
            <a:r>
              <a:rPr lang="el-GR" sz="2200" dirty="0"/>
              <a:t>	</a:t>
            </a:r>
            <a:r>
              <a:rPr lang="el-GR" sz="2200" dirty="0" err="1" smtClean="0"/>
              <a:t>περιαγγειακή</a:t>
            </a:r>
            <a:r>
              <a:rPr lang="el-GR" sz="2200" dirty="0" smtClean="0"/>
              <a:t> λευκοκυτταρική διήθηση, </a:t>
            </a:r>
            <a:r>
              <a:rPr lang="el-GR" sz="2200" dirty="0" err="1" smtClean="0"/>
              <a:t>ιστιοκύτταρα</a:t>
            </a:r>
            <a:r>
              <a:rPr lang="el-GR" sz="2200" dirty="0" smtClean="0"/>
              <a:t>, </a:t>
            </a:r>
            <a:r>
              <a:rPr lang="el-GR" sz="2200" dirty="0" err="1" smtClean="0"/>
              <a:t>ηωσινόφιλα</a:t>
            </a:r>
            <a:r>
              <a:rPr lang="el-GR" sz="2200" dirty="0" smtClean="0"/>
              <a:t> και </a:t>
            </a:r>
            <a:r>
              <a:rPr lang="el-GR" sz="2200" dirty="0" err="1" smtClean="0">
                <a:solidFill>
                  <a:srgbClr val="92D050"/>
                </a:solidFill>
              </a:rPr>
              <a:t>ενδοεπιδερμικές</a:t>
            </a:r>
            <a:r>
              <a:rPr lang="el-GR" sz="2200" dirty="0" smtClean="0">
                <a:solidFill>
                  <a:srgbClr val="92D050"/>
                </a:solidFill>
              </a:rPr>
              <a:t> φυσαλίδες </a:t>
            </a:r>
          </a:p>
          <a:p>
            <a:pPr>
              <a:buNone/>
            </a:pPr>
            <a:endParaRPr lang="el-GR" sz="2200" dirty="0">
              <a:solidFill>
                <a:srgbClr val="92D050"/>
              </a:solidFill>
            </a:endParaRPr>
          </a:p>
          <a:p>
            <a:pPr>
              <a:buNone/>
            </a:pPr>
            <a:r>
              <a:rPr lang="el-GR" sz="2200" dirty="0" smtClean="0">
                <a:solidFill>
                  <a:srgbClr val="92D050"/>
                </a:solidFill>
              </a:rPr>
              <a:t>     </a:t>
            </a:r>
            <a:r>
              <a:rPr lang="el-GR" sz="2200" dirty="0" smtClean="0"/>
              <a:t>γραμμική εναπόθεση </a:t>
            </a:r>
            <a:r>
              <a:rPr lang="en-US" sz="2200" dirty="0" smtClean="0"/>
              <a:t>C3</a:t>
            </a:r>
            <a:r>
              <a:rPr lang="el-GR" sz="2200" dirty="0" smtClean="0"/>
              <a:t> στη βασική μεμβράνη </a:t>
            </a:r>
            <a:r>
              <a:rPr lang="el-GR" sz="2200" dirty="0" smtClean="0">
                <a:solidFill>
                  <a:srgbClr val="92D050"/>
                </a:solidFill>
              </a:rPr>
              <a:t>(</a:t>
            </a:r>
            <a:r>
              <a:rPr lang="el-GR" sz="2200" dirty="0" err="1" smtClean="0">
                <a:solidFill>
                  <a:srgbClr val="92D050"/>
                </a:solidFill>
              </a:rPr>
              <a:t>Παθογνωμικό</a:t>
            </a:r>
            <a:r>
              <a:rPr lang="el-GR" sz="2200" dirty="0" smtClean="0">
                <a:solidFill>
                  <a:srgbClr val="92D050"/>
                </a:solidFill>
              </a:rPr>
              <a:t>)</a:t>
            </a:r>
          </a:p>
          <a:p>
            <a:pPr>
              <a:buNone/>
            </a:pPr>
            <a:r>
              <a:rPr lang="el-GR" sz="2200" dirty="0"/>
              <a:t> </a:t>
            </a:r>
            <a:r>
              <a:rPr lang="el-GR" sz="2200" dirty="0" smtClean="0"/>
              <a:t>     Ι</a:t>
            </a:r>
            <a:r>
              <a:rPr lang="en-US" sz="2200" dirty="0" err="1" smtClean="0"/>
              <a:t>gE</a:t>
            </a:r>
            <a:r>
              <a:rPr lang="el-GR" sz="2200" dirty="0" smtClean="0"/>
              <a:t>, Ι</a:t>
            </a:r>
            <a:r>
              <a:rPr lang="en-US" sz="2200" dirty="0" err="1" smtClean="0"/>
              <a:t>gG</a:t>
            </a:r>
            <a:r>
              <a:rPr lang="en-US" sz="2200" dirty="0" smtClean="0"/>
              <a:t> </a:t>
            </a:r>
            <a:r>
              <a:rPr lang="el-GR" sz="2200" dirty="0" smtClean="0"/>
              <a:t>αντισώματα στην οροφή των πομφολύγων</a:t>
            </a:r>
            <a:endParaRPr lang="el-GR" sz="2200" dirty="0"/>
          </a:p>
        </p:txBody>
      </p:sp>
      <p:pic>
        <p:nvPicPr>
          <p:cNvPr id="6" name="Picture 2" descr="Pemphigoid gestationis - high m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142984"/>
            <a:ext cx="203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err="1" smtClean="0"/>
              <a:t>Πεμφιγοειδές</a:t>
            </a:r>
            <a:r>
              <a:rPr lang="el-GR" sz="2800" b="1" dirty="0" smtClean="0"/>
              <a:t> της κύησης-Διαφορική Διάγνωση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>
                <a:solidFill>
                  <a:srgbClr val="92D050"/>
                </a:solidFill>
              </a:rPr>
              <a:t>Πολύμορφο εξάνθημα της κύησης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Πολύμορφο ερύθημα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Ενδοηπατική </a:t>
            </a:r>
            <a:r>
              <a:rPr lang="el-GR" sz="2400" dirty="0" err="1" smtClean="0">
                <a:solidFill>
                  <a:srgbClr val="92D050"/>
                </a:solidFill>
              </a:rPr>
              <a:t>χολόσταση</a:t>
            </a:r>
            <a:r>
              <a:rPr lang="el-GR" sz="2400" dirty="0" smtClean="0">
                <a:solidFill>
                  <a:srgbClr val="92D050"/>
                </a:solidFill>
              </a:rPr>
              <a:t> της κύησης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 Δερματίτιδα εξ επαφής</a:t>
            </a:r>
          </a:p>
          <a:p>
            <a:r>
              <a:rPr lang="el-GR" sz="2400" dirty="0" smtClean="0">
                <a:solidFill>
                  <a:srgbClr val="92D050"/>
                </a:solidFill>
              </a:rPr>
              <a:t>Φαρμακευτικές αντιδράσεις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Erickson</a:t>
            </a:r>
            <a:r>
              <a:rPr lang="el-GR" sz="2000" dirty="0" smtClean="0"/>
              <a:t> ΝΙ</a:t>
            </a:r>
            <a:r>
              <a:rPr lang="en-US" sz="2000" dirty="0" smtClean="0"/>
              <a:t>, Ellis</a:t>
            </a:r>
            <a:r>
              <a:rPr lang="el-GR" sz="2000" dirty="0" smtClean="0"/>
              <a:t> </a:t>
            </a:r>
            <a:r>
              <a:rPr lang="en-US" sz="2000" dirty="0" smtClean="0"/>
              <a:t>RL.</a:t>
            </a:r>
            <a:r>
              <a:rPr lang="el-GR" sz="2000" dirty="0" smtClean="0"/>
              <a:t> </a:t>
            </a:r>
            <a:r>
              <a:rPr lang="en-US" sz="2000" dirty="0" smtClean="0"/>
              <a:t>Neonatal Rash Due to Herpes </a:t>
            </a:r>
            <a:r>
              <a:rPr lang="en-US" sz="2000" dirty="0" err="1" smtClean="0"/>
              <a:t>Gestationis</a:t>
            </a:r>
            <a:r>
              <a:rPr lang="en-US" sz="2000" dirty="0" smtClean="0"/>
              <a:t>. </a:t>
            </a:r>
            <a:r>
              <a:rPr lang="en-US" sz="2000" i="1" dirty="0" smtClean="0"/>
              <a:t>N </a:t>
            </a:r>
            <a:r>
              <a:rPr lang="en-US" sz="2000" i="1" dirty="0" err="1" smtClean="0"/>
              <a:t>Engl</a:t>
            </a:r>
            <a:r>
              <a:rPr lang="en-US" sz="2000" i="1" dirty="0" smtClean="0"/>
              <a:t> J Med</a:t>
            </a:r>
          </a:p>
          <a:p>
            <a:pPr>
              <a:buNone/>
            </a:pPr>
            <a:r>
              <a:rPr lang="en-US" sz="2000" dirty="0" smtClean="0"/>
              <a:t>2002; 347:660</a:t>
            </a:r>
            <a:endParaRPr lang="el-GR" sz="2000" dirty="0"/>
          </a:p>
        </p:txBody>
      </p:sp>
      <p:pic>
        <p:nvPicPr>
          <p:cNvPr id="23554" name="Picture 2" descr="Pemphigoid gestationis: urticated papules in the neonate - rash on face of baby"/>
          <p:cNvPicPr>
            <a:picLocks noChangeAspect="1" noChangeArrowheads="1"/>
          </p:cNvPicPr>
          <p:nvPr/>
        </p:nvPicPr>
        <p:blipFill>
          <a:blip r:embed="rId2"/>
          <a:srcRect l="2206" t="3611" r="52000" b="4740"/>
          <a:stretch>
            <a:fillRect/>
          </a:stretch>
        </p:blipFill>
        <p:spPr bwMode="auto">
          <a:xfrm>
            <a:off x="3357554" y="2500306"/>
            <a:ext cx="296608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1237</Words>
  <Application>Microsoft Office PowerPoint</Application>
  <PresentationFormat>Προβολή στην οθόνη (4:3)</PresentationFormat>
  <Paragraphs>215</Paragraphs>
  <Slides>37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Οι δερματοπάθειες της κύησης</vt:lpstr>
      <vt:lpstr>Παρουσίαση του PowerPoint</vt:lpstr>
      <vt:lpstr>ΕΙΔΙΚΕΣ ΔΕΡΜΑΤΟΠΑΘΕΙΕΣ ΤΗΣ ΚΥΗΣΗΣ-ΤΑΞΙΝΟΜΗΣΗ  Ambros-Rudolph CM et al. The specific dermatoses of pregnancy revisited and reclassified.J  Am Acad Dermatol. 2006 Mar;54(3):395-404.</vt:lpstr>
      <vt:lpstr>Πεμφιγοειδές της κύησης (Pemphigoid, [herpes], gestationis)</vt:lpstr>
      <vt:lpstr>Πεμφιγοειδές της κύησης</vt:lpstr>
      <vt:lpstr>Πεμφιγοειδές της κύησης- Κλινική εικόνα</vt:lpstr>
      <vt:lpstr>Πεμφιγοειδές της κύησης-Διάγνωση</vt:lpstr>
      <vt:lpstr>Πεμφιγοειδές της κύησης-Διαφορική Διάγνωση</vt:lpstr>
      <vt:lpstr>Παρουσίαση του PowerPoint</vt:lpstr>
      <vt:lpstr>Πεμφιγοειδές της κύησης-Θεραπεία</vt:lpstr>
      <vt:lpstr>    Πολύμορφο εξάνθημα της κύησης (Κνησμώδεις και Κνιδωτικές Βλατίδες και Πλάκες της Κύησης) PUPPP  </vt:lpstr>
      <vt:lpstr>Πολύμορφο εξάνθημα της κύησης Αιτιοπαθογένεια</vt:lpstr>
      <vt:lpstr>Πολύμορφο εξάνθημα της κύησης Κλινική εικόνα</vt:lpstr>
      <vt:lpstr>Παρουσίαση του PowerPoint</vt:lpstr>
      <vt:lpstr>Παρουσίαση του PowerPoint</vt:lpstr>
      <vt:lpstr>Πολύμορφο εξάνθημα της κύησης Διάγνωση</vt:lpstr>
      <vt:lpstr>Πολύμορφο εξάνθημα της κύησης Διαφορική Διάγνωση</vt:lpstr>
      <vt:lpstr>Πολύμορφο εξάνθημα της κύησης Θεραπεία</vt:lpstr>
      <vt:lpstr>Ατοπική δερματίτιδα της κύησης</vt:lpstr>
      <vt:lpstr>Ατοπική δερματίτιδα της κύησης Αιτιοπαθογένεια</vt:lpstr>
      <vt:lpstr>Ατοπική δερματίτιδα της κύησης Κλινική εικόνα</vt:lpstr>
      <vt:lpstr>Ατοπική δερματίτιδα της κύησης Διάγνωση</vt:lpstr>
      <vt:lpstr>Ατοπική δερματίτιδα της κύησης Διαφορική Διάγνωση</vt:lpstr>
      <vt:lpstr>Ατοπική δερματίτιδα της κύησης Θεραπεία</vt:lpstr>
      <vt:lpstr>Ενδοηπατική χολόσταση της κύησης</vt:lpstr>
      <vt:lpstr>Ενδοηπατική χολόσταση της κύησης Αιτιοπαθογένεια</vt:lpstr>
      <vt:lpstr>Ενδοηπατική χολόσταση της κύησης  Κλινική εικόνα</vt:lpstr>
      <vt:lpstr>Παρουσίαση του PowerPoint</vt:lpstr>
      <vt:lpstr>Ενδοηπατική χολόσταση της κύησης  Διάγνωση</vt:lpstr>
      <vt:lpstr>Ενδοηπατική χολόσταση της κύησης  Διαφορική Διάγνωση</vt:lpstr>
      <vt:lpstr>Ενδοηπατική χολόσταση της κύησης Θεραπεία</vt:lpstr>
      <vt:lpstr>Προϋπάρχουσες δερματοπάθειες που επιδεινώνονται κατά την κύηση </vt:lpstr>
      <vt:lpstr>Προϋπάρχουσες δερματοπάθειες που βελτιώνονται κατά την κύηση</vt:lpstr>
      <vt:lpstr> Ορμονοεξαρτώμενες δερματοπάθειες της κύησης Ραβδώσεις της κύησης </vt:lpstr>
      <vt:lpstr>Ορμονοεξαρτώμενες δερματοπάθειες της κύησης Μέλασμα (Χλόασμα)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</dc:creator>
  <cp:lastModifiedBy>Windows User</cp:lastModifiedBy>
  <cp:revision>55</cp:revision>
  <dcterms:created xsi:type="dcterms:W3CDTF">2016-10-22T08:58:15Z</dcterms:created>
  <dcterms:modified xsi:type="dcterms:W3CDTF">2020-03-28T18:06:26Z</dcterms:modified>
</cp:coreProperties>
</file>