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62"/>
  </p:notesMasterIdLst>
  <p:sldIdLst>
    <p:sldId id="256" r:id="rId2"/>
    <p:sldId id="257" r:id="rId3"/>
    <p:sldId id="258" r:id="rId4"/>
    <p:sldId id="285" r:id="rId5"/>
    <p:sldId id="286" r:id="rId6"/>
    <p:sldId id="259" r:id="rId7"/>
    <p:sldId id="260" r:id="rId8"/>
    <p:sldId id="261" r:id="rId9"/>
    <p:sldId id="262" r:id="rId10"/>
    <p:sldId id="287" r:id="rId11"/>
    <p:sldId id="263" r:id="rId12"/>
    <p:sldId id="265" r:id="rId13"/>
    <p:sldId id="267" r:id="rId14"/>
    <p:sldId id="288" r:id="rId15"/>
    <p:sldId id="289" r:id="rId16"/>
    <p:sldId id="266" r:id="rId17"/>
    <p:sldId id="290" r:id="rId18"/>
    <p:sldId id="268" r:id="rId19"/>
    <p:sldId id="269" r:id="rId20"/>
    <p:sldId id="270" r:id="rId21"/>
    <p:sldId id="272" r:id="rId22"/>
    <p:sldId id="291" r:id="rId23"/>
    <p:sldId id="292" r:id="rId24"/>
    <p:sldId id="293" r:id="rId25"/>
    <p:sldId id="273" r:id="rId26"/>
    <p:sldId id="271" r:id="rId27"/>
    <p:sldId id="294" r:id="rId28"/>
    <p:sldId id="295" r:id="rId29"/>
    <p:sldId id="296" r:id="rId30"/>
    <p:sldId id="277" r:id="rId31"/>
    <p:sldId id="297" r:id="rId32"/>
    <p:sldId id="298" r:id="rId33"/>
    <p:sldId id="278" r:id="rId34"/>
    <p:sldId id="299" r:id="rId35"/>
    <p:sldId id="300" r:id="rId36"/>
    <p:sldId id="276" r:id="rId37"/>
    <p:sldId id="313" r:id="rId38"/>
    <p:sldId id="314" r:id="rId39"/>
    <p:sldId id="315" r:id="rId40"/>
    <p:sldId id="316" r:id="rId41"/>
    <p:sldId id="317" r:id="rId42"/>
    <p:sldId id="318" r:id="rId43"/>
    <p:sldId id="282" r:id="rId44"/>
    <p:sldId id="283" r:id="rId45"/>
    <p:sldId id="319" r:id="rId46"/>
    <p:sldId id="284" r:id="rId47"/>
    <p:sldId id="320" r:id="rId48"/>
    <p:sldId id="321" r:id="rId49"/>
    <p:sldId id="322" r:id="rId50"/>
    <p:sldId id="323" r:id="rId51"/>
    <p:sldId id="301" r:id="rId52"/>
    <p:sldId id="302" r:id="rId53"/>
    <p:sldId id="303" r:id="rId54"/>
    <p:sldId id="304" r:id="rId55"/>
    <p:sldId id="306" r:id="rId56"/>
    <p:sldId id="307" r:id="rId57"/>
    <p:sldId id="308" r:id="rId58"/>
    <p:sldId id="310" r:id="rId59"/>
    <p:sldId id="311" r:id="rId60"/>
    <p:sldId id="31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56AAE-6ADC-4364-A4BE-88980010E31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81A74-380C-4863-B8C0-CF26E5FDF320}">
      <dgm:prSet phldrT="[Κείμενο]"/>
      <dgm:spPr/>
      <dgm:t>
        <a:bodyPr/>
        <a:lstStyle/>
        <a:p>
          <a:r>
            <a:rPr lang="el-GR" dirty="0" smtClean="0">
              <a:latin typeface="Century Gothic" panose="020B0502020202020204" pitchFamily="34" charset="0"/>
            </a:rPr>
            <a:t>Αμηνόρροια &amp;</a:t>
          </a:r>
          <a:endParaRPr lang="en-US" dirty="0">
            <a:latin typeface="Century Gothic" panose="020B0502020202020204" pitchFamily="34" charset="0"/>
          </a:endParaRPr>
        </a:p>
      </dgm:t>
    </dgm:pt>
    <dgm:pt modelId="{B38845E2-151E-4A35-AA4F-408FF50E2A27}" type="parTrans" cxnId="{9CE320BF-7391-4793-99BA-8DA871FCA40A}">
      <dgm:prSet/>
      <dgm:spPr/>
      <dgm:t>
        <a:bodyPr/>
        <a:lstStyle/>
        <a:p>
          <a:endParaRPr lang="en-US"/>
        </a:p>
      </dgm:t>
    </dgm:pt>
    <dgm:pt modelId="{0C776C1D-0F2E-4560-B6D0-EC91BF7FE5BF}" type="sibTrans" cxnId="{9CE320BF-7391-4793-99BA-8DA871FCA40A}">
      <dgm:prSet/>
      <dgm:spPr/>
      <dgm:t>
        <a:bodyPr/>
        <a:lstStyle/>
        <a:p>
          <a:endParaRPr lang="en-US"/>
        </a:p>
      </dgm:t>
    </dgm:pt>
    <dgm:pt modelId="{6F3B8F4F-C062-4582-BADF-DD3EECB02CB7}">
      <dgm:prSet phldrT="[Κείμενο]" phldr="1"/>
      <dgm:spPr/>
      <dgm:t>
        <a:bodyPr/>
        <a:lstStyle/>
        <a:p>
          <a:endParaRPr lang="en-US" dirty="0">
            <a:latin typeface="Century Gothic" panose="020B0502020202020204" pitchFamily="34" charset="0"/>
          </a:endParaRPr>
        </a:p>
      </dgm:t>
    </dgm:pt>
    <dgm:pt modelId="{978F6904-D7D5-431B-817D-D34CB6048B6D}" type="parTrans" cxnId="{5202BA37-57F6-4289-B09F-30C948CCD234}">
      <dgm:prSet/>
      <dgm:spPr/>
      <dgm:t>
        <a:bodyPr/>
        <a:lstStyle/>
        <a:p>
          <a:endParaRPr lang="en-US"/>
        </a:p>
      </dgm:t>
    </dgm:pt>
    <dgm:pt modelId="{41559FE6-C5B4-4713-B216-03BB7BE92538}" type="sibTrans" cxnId="{5202BA37-57F6-4289-B09F-30C948CCD234}">
      <dgm:prSet/>
      <dgm:spPr/>
      <dgm:t>
        <a:bodyPr/>
        <a:lstStyle/>
        <a:p>
          <a:endParaRPr lang="en-US"/>
        </a:p>
      </dgm:t>
    </dgm:pt>
    <dgm:pt modelId="{F18651CA-ED2B-40D3-90FB-E86D5784399B}">
      <dgm:prSet phldrT="[Κείμενο]"/>
      <dgm:spPr/>
      <dgm:t>
        <a:bodyPr/>
        <a:lstStyle/>
        <a:p>
          <a:r>
            <a:rPr lang="el-GR" dirty="0" err="1" smtClean="0">
              <a:latin typeface="Century Gothic" panose="020B0502020202020204" pitchFamily="34" charset="0"/>
            </a:rPr>
            <a:t>Ανωοθυλακιορρηκτικές</a:t>
          </a:r>
          <a:r>
            <a:rPr lang="el-GR" dirty="0" smtClean="0">
              <a:latin typeface="Century Gothic" panose="020B0502020202020204" pitchFamily="34" charset="0"/>
            </a:rPr>
            <a:t> καταστάσεις</a:t>
          </a:r>
          <a:endParaRPr lang="en-US" dirty="0">
            <a:latin typeface="Century Gothic" panose="020B0502020202020204" pitchFamily="34" charset="0"/>
          </a:endParaRPr>
        </a:p>
      </dgm:t>
    </dgm:pt>
    <dgm:pt modelId="{FE58D46B-3C44-4FCD-895D-B1CA93E982FE}" type="parTrans" cxnId="{FB87CF7C-0F61-443F-8092-89DB3E50774A}">
      <dgm:prSet/>
      <dgm:spPr/>
      <dgm:t>
        <a:bodyPr/>
        <a:lstStyle/>
        <a:p>
          <a:endParaRPr lang="en-US"/>
        </a:p>
      </dgm:t>
    </dgm:pt>
    <dgm:pt modelId="{ACB09C5B-FA6D-42ED-B9EC-E0AF4B62DE31}" type="sibTrans" cxnId="{FB87CF7C-0F61-443F-8092-89DB3E50774A}">
      <dgm:prSet/>
      <dgm:spPr/>
      <dgm:t>
        <a:bodyPr/>
        <a:lstStyle/>
        <a:p>
          <a:endParaRPr lang="en-US"/>
        </a:p>
      </dgm:t>
    </dgm:pt>
    <dgm:pt modelId="{781D479D-2780-4F06-82F7-D29555C83A93}">
      <dgm:prSet phldrT="[Κείμενο]" phldr="1"/>
      <dgm:spPr/>
      <dgm:t>
        <a:bodyPr/>
        <a:lstStyle/>
        <a:p>
          <a:endParaRPr lang="en-US" dirty="0">
            <a:latin typeface="Century Gothic" panose="020B0502020202020204" pitchFamily="34" charset="0"/>
          </a:endParaRPr>
        </a:p>
      </dgm:t>
    </dgm:pt>
    <dgm:pt modelId="{6EECED16-D12C-49B3-B5A2-47952A2F9EFD}" type="parTrans" cxnId="{194F5610-D26C-4E0B-8B9E-7A502B2A157A}">
      <dgm:prSet/>
      <dgm:spPr/>
      <dgm:t>
        <a:bodyPr/>
        <a:lstStyle/>
        <a:p>
          <a:endParaRPr lang="en-US"/>
        </a:p>
      </dgm:t>
    </dgm:pt>
    <dgm:pt modelId="{B84462F3-D75C-4B8E-BD3F-AD8FE6B1133E}" type="sibTrans" cxnId="{194F5610-D26C-4E0B-8B9E-7A502B2A157A}">
      <dgm:prSet/>
      <dgm:spPr/>
      <dgm:t>
        <a:bodyPr/>
        <a:lstStyle/>
        <a:p>
          <a:endParaRPr lang="en-US"/>
        </a:p>
      </dgm:t>
    </dgm:pt>
    <dgm:pt modelId="{9E427B36-B7B0-412D-868C-3DB59635DC3A}" type="pres">
      <dgm:prSet presAssocID="{4EE56AAE-6ADC-4364-A4BE-88980010E3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2C5E12-6876-4FA1-97BF-5935ED7D99EF}" type="pres">
      <dgm:prSet presAssocID="{9BC81A74-380C-4863-B8C0-CF26E5FDF32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C20C2-165B-4A9A-9813-44676E9F15AB}" type="pres">
      <dgm:prSet presAssocID="{9BC81A74-380C-4863-B8C0-CF26E5FDF32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74620-80B6-4A2E-8D73-9B11D71A4A21}" type="pres">
      <dgm:prSet presAssocID="{F18651CA-ED2B-40D3-90FB-E86D578439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EE248-24AD-4859-9EFE-F6DCBDB9A53E}" type="pres">
      <dgm:prSet presAssocID="{F18651CA-ED2B-40D3-90FB-E86D578439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7CF7C-0F61-443F-8092-89DB3E50774A}" srcId="{4EE56AAE-6ADC-4364-A4BE-88980010E31D}" destId="{F18651CA-ED2B-40D3-90FB-E86D5784399B}" srcOrd="1" destOrd="0" parTransId="{FE58D46B-3C44-4FCD-895D-B1CA93E982FE}" sibTransId="{ACB09C5B-FA6D-42ED-B9EC-E0AF4B62DE31}"/>
    <dgm:cxn modelId="{194F5610-D26C-4E0B-8B9E-7A502B2A157A}" srcId="{F18651CA-ED2B-40D3-90FB-E86D5784399B}" destId="{781D479D-2780-4F06-82F7-D29555C83A93}" srcOrd="0" destOrd="0" parTransId="{6EECED16-D12C-49B3-B5A2-47952A2F9EFD}" sibTransId="{B84462F3-D75C-4B8E-BD3F-AD8FE6B1133E}"/>
    <dgm:cxn modelId="{5202BA37-57F6-4289-B09F-30C948CCD234}" srcId="{9BC81A74-380C-4863-B8C0-CF26E5FDF320}" destId="{6F3B8F4F-C062-4582-BADF-DD3EECB02CB7}" srcOrd="0" destOrd="0" parTransId="{978F6904-D7D5-431B-817D-D34CB6048B6D}" sibTransId="{41559FE6-C5B4-4713-B216-03BB7BE92538}"/>
    <dgm:cxn modelId="{769BD983-8F79-4886-9325-BBAC1092E210}" type="presOf" srcId="{F18651CA-ED2B-40D3-90FB-E86D5784399B}" destId="{4E674620-80B6-4A2E-8D73-9B11D71A4A21}" srcOrd="0" destOrd="0" presId="urn:microsoft.com/office/officeart/2005/8/layout/vList2"/>
    <dgm:cxn modelId="{17B85D51-00D0-4017-8D8D-A10F4B442EB3}" type="presOf" srcId="{6F3B8F4F-C062-4582-BADF-DD3EECB02CB7}" destId="{FEBC20C2-165B-4A9A-9813-44676E9F15AB}" srcOrd="0" destOrd="0" presId="urn:microsoft.com/office/officeart/2005/8/layout/vList2"/>
    <dgm:cxn modelId="{9CE320BF-7391-4793-99BA-8DA871FCA40A}" srcId="{4EE56AAE-6ADC-4364-A4BE-88980010E31D}" destId="{9BC81A74-380C-4863-B8C0-CF26E5FDF320}" srcOrd="0" destOrd="0" parTransId="{B38845E2-151E-4A35-AA4F-408FF50E2A27}" sibTransId="{0C776C1D-0F2E-4560-B6D0-EC91BF7FE5BF}"/>
    <dgm:cxn modelId="{5E269E3E-8221-43AD-BDF3-4124320C7E33}" type="presOf" srcId="{9BC81A74-380C-4863-B8C0-CF26E5FDF320}" destId="{B32C5E12-6876-4FA1-97BF-5935ED7D99EF}" srcOrd="0" destOrd="0" presId="urn:microsoft.com/office/officeart/2005/8/layout/vList2"/>
    <dgm:cxn modelId="{97F1BF88-EDD9-42D2-9243-7DD2610DF451}" type="presOf" srcId="{4EE56AAE-6ADC-4364-A4BE-88980010E31D}" destId="{9E427B36-B7B0-412D-868C-3DB59635DC3A}" srcOrd="0" destOrd="0" presId="urn:microsoft.com/office/officeart/2005/8/layout/vList2"/>
    <dgm:cxn modelId="{42D8355F-085B-4A48-8FBC-46623C6243EA}" type="presOf" srcId="{781D479D-2780-4F06-82F7-D29555C83A93}" destId="{1C2EE248-24AD-4859-9EFE-F6DCBDB9A53E}" srcOrd="0" destOrd="0" presId="urn:microsoft.com/office/officeart/2005/8/layout/vList2"/>
    <dgm:cxn modelId="{546EFB60-6339-40A2-AFE3-9228B40FBA2B}" type="presParOf" srcId="{9E427B36-B7B0-412D-868C-3DB59635DC3A}" destId="{B32C5E12-6876-4FA1-97BF-5935ED7D99EF}" srcOrd="0" destOrd="0" presId="urn:microsoft.com/office/officeart/2005/8/layout/vList2"/>
    <dgm:cxn modelId="{BE5CB343-A18B-483C-BAF4-276A599E46F1}" type="presParOf" srcId="{9E427B36-B7B0-412D-868C-3DB59635DC3A}" destId="{FEBC20C2-165B-4A9A-9813-44676E9F15AB}" srcOrd="1" destOrd="0" presId="urn:microsoft.com/office/officeart/2005/8/layout/vList2"/>
    <dgm:cxn modelId="{8E81AFF2-A163-48B2-B294-5B6B4E364309}" type="presParOf" srcId="{9E427B36-B7B0-412D-868C-3DB59635DC3A}" destId="{4E674620-80B6-4A2E-8D73-9B11D71A4A21}" srcOrd="2" destOrd="0" presId="urn:microsoft.com/office/officeart/2005/8/layout/vList2"/>
    <dgm:cxn modelId="{416A103F-D4CD-402D-BADE-4F99B02D9C33}" type="presParOf" srcId="{9E427B36-B7B0-412D-868C-3DB59635DC3A}" destId="{1C2EE248-24AD-4859-9EFE-F6DCBDB9A5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6FFA4-17C1-45BE-BC8B-D1459F21A870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4097D47A-B481-43B9-9443-600B5214649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pPr rtl="0"/>
          <a:r>
            <a:rPr lang="el-GR" sz="2800" b="1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Ήπια </a:t>
          </a:r>
          <a:r>
            <a:rPr lang="el-GR" sz="2800" b="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Δυσμηνόρροια </a:t>
          </a:r>
          <a:r>
            <a:rPr lang="el-GR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χαρακτηρίζεται</a:t>
          </a:r>
          <a:r>
            <a:rPr lang="en-US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l-GR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από ήπιο πόνο, χωρίς συστηματικά συμπτώματα, σπάνια επηρεάζει τις ατομικές δραστηριότητες και σποραδικά απαιτεί αναλγητικά</a:t>
          </a:r>
          <a:r>
            <a:rPr lang="en-US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. </a:t>
          </a:r>
          <a:endParaRPr lang="en-US" sz="2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E55CF1E2-E7F5-485C-9284-B6AE2F0BA0B9}" type="parTrans" cxnId="{715C4279-0AB4-4940-88CA-69898A054B35}">
      <dgm:prSet/>
      <dgm:spPr/>
      <dgm:t>
        <a:bodyPr/>
        <a:lstStyle/>
        <a:p>
          <a:endParaRPr lang="el-GR">
            <a:effectLst/>
            <a:latin typeface="Century Gothic" panose="020B0502020202020204" pitchFamily="34" charset="0"/>
          </a:endParaRPr>
        </a:p>
      </dgm:t>
    </dgm:pt>
    <dgm:pt modelId="{D3E04DCB-B55E-45CC-B1B5-6FD815CB7A05}" type="sibTrans" cxnId="{715C4279-0AB4-4940-88CA-69898A054B35}">
      <dgm:prSet/>
      <dgm:spPr/>
      <dgm:t>
        <a:bodyPr/>
        <a:lstStyle/>
        <a:p>
          <a:endParaRPr lang="el-GR">
            <a:effectLst/>
            <a:latin typeface="Century Gothic" panose="020B0502020202020204" pitchFamily="34" charset="0"/>
          </a:endParaRPr>
        </a:p>
      </dgm:t>
    </dgm:pt>
    <dgm:pt modelId="{DB728F7D-06E2-43A7-AE79-C1F697CE838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2800" b="1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Μέτρια</a:t>
          </a:r>
          <a:r>
            <a:rPr lang="el-GR" sz="2800" b="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 Δυσμηνόρροια </a:t>
          </a:r>
          <a:r>
            <a:rPr lang="el-GR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χαρακτηρίζεται από μέτριο πόνο, λίγα συστηματικά συμπτώματα, επηρεάζει τις καθημερινές δραστηριότητες, χρήζει την λήψη </a:t>
          </a:r>
          <a:r>
            <a:rPr lang="en-US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l-GR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αναλγητικών προκειμένου να μην απουσιάζει από την εργασία / σχολείο</a:t>
          </a:r>
          <a:r>
            <a:rPr lang="en-US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. </a:t>
          </a:r>
          <a:endParaRPr lang="en-US" sz="2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F37FD1E1-3EF2-41A1-8011-D390C9E0BE8D}" type="parTrans" cxnId="{D1655427-E30F-4007-BFE7-1DADF1DE5B88}">
      <dgm:prSet/>
      <dgm:spPr/>
      <dgm:t>
        <a:bodyPr/>
        <a:lstStyle/>
        <a:p>
          <a:endParaRPr lang="el-GR">
            <a:effectLst/>
            <a:latin typeface="Century Gothic" panose="020B0502020202020204" pitchFamily="34" charset="0"/>
          </a:endParaRPr>
        </a:p>
      </dgm:t>
    </dgm:pt>
    <dgm:pt modelId="{1CD54E5C-BBD0-4C69-B67E-936B3E4F5AED}" type="sibTrans" cxnId="{D1655427-E30F-4007-BFE7-1DADF1DE5B88}">
      <dgm:prSet/>
      <dgm:spPr/>
      <dgm:t>
        <a:bodyPr/>
        <a:lstStyle/>
        <a:p>
          <a:endParaRPr lang="el-GR">
            <a:effectLst/>
            <a:latin typeface="Century Gothic" panose="020B0502020202020204" pitchFamily="34" charset="0"/>
          </a:endParaRPr>
        </a:p>
      </dgm:t>
    </dgm:pt>
    <dgm:pt modelId="{523DC85D-D18B-4A2B-945A-51731BA54F8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2800" b="1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Σοβαρή</a:t>
          </a:r>
          <a:r>
            <a:rPr lang="el-GR" sz="2800" b="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 Δυσμηνόρροια</a:t>
          </a:r>
          <a:r>
            <a:rPr lang="en-US" sz="2800" b="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 </a:t>
          </a:r>
          <a:r>
            <a:rPr lang="el-GR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αποδίδεται σε ασθενείς με </a:t>
          </a:r>
          <a:r>
            <a:rPr lang="en-US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l-GR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έντονο πόνο σαν κράμπα, συνδυάζεται με ΓΕΣ ή άλλα συστηματικά συμπτώματα, παρεμποδίζει τις καθημερινές δραστηριότητες και δεν ανταποκρίνεται στα αναλγητικά </a:t>
          </a:r>
          <a:endParaRPr lang="el-GR" sz="2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9CD0C03-7607-4BEE-87C2-7841B0E84856}" type="parTrans" cxnId="{41254F6F-687D-4A5A-B753-F08279CEB387}">
      <dgm:prSet/>
      <dgm:spPr/>
      <dgm:t>
        <a:bodyPr/>
        <a:lstStyle/>
        <a:p>
          <a:endParaRPr lang="el-GR">
            <a:effectLst/>
            <a:latin typeface="Century Gothic" panose="020B0502020202020204" pitchFamily="34" charset="0"/>
          </a:endParaRPr>
        </a:p>
      </dgm:t>
    </dgm:pt>
    <dgm:pt modelId="{B30B668A-DE8C-4175-A223-54E91A70BF3B}" type="sibTrans" cxnId="{41254F6F-687D-4A5A-B753-F08279CEB387}">
      <dgm:prSet/>
      <dgm:spPr/>
      <dgm:t>
        <a:bodyPr/>
        <a:lstStyle/>
        <a:p>
          <a:endParaRPr lang="el-GR">
            <a:effectLst/>
            <a:latin typeface="Century Gothic" panose="020B0502020202020204" pitchFamily="34" charset="0"/>
          </a:endParaRPr>
        </a:p>
      </dgm:t>
    </dgm:pt>
    <dgm:pt modelId="{62A73B05-623E-4B8D-A7FF-84FBA3E9E513}" type="pres">
      <dgm:prSet presAssocID="{2246FFA4-17C1-45BE-BC8B-D1459F21A8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D6371F3-EC75-43C3-899E-6D7E087EE6CF}" type="pres">
      <dgm:prSet presAssocID="{523DC85D-D18B-4A2B-945A-51731BA54F8C}" presName="boxAndChildren" presStyleCnt="0"/>
      <dgm:spPr/>
    </dgm:pt>
    <dgm:pt modelId="{859915A4-9F7F-4EB3-82DF-0A7056AC796C}" type="pres">
      <dgm:prSet presAssocID="{523DC85D-D18B-4A2B-945A-51731BA54F8C}" presName="parentTextBox" presStyleLbl="node1" presStyleIdx="0" presStyleCnt="3"/>
      <dgm:spPr/>
      <dgm:t>
        <a:bodyPr/>
        <a:lstStyle/>
        <a:p>
          <a:endParaRPr lang="el-GR"/>
        </a:p>
      </dgm:t>
    </dgm:pt>
    <dgm:pt modelId="{DB9509C3-8F24-4297-B369-7551C0D2DDE6}" type="pres">
      <dgm:prSet presAssocID="{1CD54E5C-BBD0-4C69-B67E-936B3E4F5AED}" presName="sp" presStyleCnt="0"/>
      <dgm:spPr/>
    </dgm:pt>
    <dgm:pt modelId="{178B7C6A-D410-4F23-9A89-211ED549C964}" type="pres">
      <dgm:prSet presAssocID="{DB728F7D-06E2-43A7-AE79-C1F697CE8385}" presName="arrowAndChildren" presStyleCnt="0"/>
      <dgm:spPr/>
    </dgm:pt>
    <dgm:pt modelId="{F5C591DE-D507-41CC-9ECB-F130EE9F4CCD}" type="pres">
      <dgm:prSet presAssocID="{DB728F7D-06E2-43A7-AE79-C1F697CE8385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0C56370D-758D-4489-8A9C-13CFAB3DE94E}" type="pres">
      <dgm:prSet presAssocID="{D3E04DCB-B55E-45CC-B1B5-6FD815CB7A05}" presName="sp" presStyleCnt="0"/>
      <dgm:spPr/>
    </dgm:pt>
    <dgm:pt modelId="{9602D63D-DBEB-4964-A59B-7331BB882D47}" type="pres">
      <dgm:prSet presAssocID="{4097D47A-B481-43B9-9443-600B52146499}" presName="arrowAndChildren" presStyleCnt="0"/>
      <dgm:spPr/>
    </dgm:pt>
    <dgm:pt modelId="{D50073D8-915A-403A-A3D3-94AB7B919B9E}" type="pres">
      <dgm:prSet presAssocID="{4097D47A-B481-43B9-9443-600B52146499}" presName="parentTextArrow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715C4279-0AB4-4940-88CA-69898A054B35}" srcId="{2246FFA4-17C1-45BE-BC8B-D1459F21A870}" destId="{4097D47A-B481-43B9-9443-600B52146499}" srcOrd="0" destOrd="0" parTransId="{E55CF1E2-E7F5-485C-9284-B6AE2F0BA0B9}" sibTransId="{D3E04DCB-B55E-45CC-B1B5-6FD815CB7A05}"/>
    <dgm:cxn modelId="{D1655427-E30F-4007-BFE7-1DADF1DE5B88}" srcId="{2246FFA4-17C1-45BE-BC8B-D1459F21A870}" destId="{DB728F7D-06E2-43A7-AE79-C1F697CE8385}" srcOrd="1" destOrd="0" parTransId="{F37FD1E1-3EF2-41A1-8011-D390C9E0BE8D}" sibTransId="{1CD54E5C-BBD0-4C69-B67E-936B3E4F5AED}"/>
    <dgm:cxn modelId="{A483E906-156C-4A80-8985-AE7AD5A211AB}" type="presOf" srcId="{523DC85D-D18B-4A2B-945A-51731BA54F8C}" destId="{859915A4-9F7F-4EB3-82DF-0A7056AC796C}" srcOrd="0" destOrd="0" presId="urn:microsoft.com/office/officeart/2005/8/layout/process4"/>
    <dgm:cxn modelId="{FA633C32-0152-43D1-A259-848AF4122D92}" type="presOf" srcId="{DB728F7D-06E2-43A7-AE79-C1F697CE8385}" destId="{F5C591DE-D507-41CC-9ECB-F130EE9F4CCD}" srcOrd="0" destOrd="0" presId="urn:microsoft.com/office/officeart/2005/8/layout/process4"/>
    <dgm:cxn modelId="{C057EBF3-FC63-40D7-BF38-E50F475C72BD}" type="presOf" srcId="{4097D47A-B481-43B9-9443-600B52146499}" destId="{D50073D8-915A-403A-A3D3-94AB7B919B9E}" srcOrd="0" destOrd="0" presId="urn:microsoft.com/office/officeart/2005/8/layout/process4"/>
    <dgm:cxn modelId="{C2F8216C-64E9-498C-9D08-140237EA3A00}" type="presOf" srcId="{2246FFA4-17C1-45BE-BC8B-D1459F21A870}" destId="{62A73B05-623E-4B8D-A7FF-84FBA3E9E513}" srcOrd="0" destOrd="0" presId="urn:microsoft.com/office/officeart/2005/8/layout/process4"/>
    <dgm:cxn modelId="{41254F6F-687D-4A5A-B753-F08279CEB387}" srcId="{2246FFA4-17C1-45BE-BC8B-D1459F21A870}" destId="{523DC85D-D18B-4A2B-945A-51731BA54F8C}" srcOrd="2" destOrd="0" parTransId="{09CD0C03-7607-4BEE-87C2-7841B0E84856}" sibTransId="{B30B668A-DE8C-4175-A223-54E91A70BF3B}"/>
    <dgm:cxn modelId="{61DBA16B-88F8-4C5B-BBA6-B6FF727CB6A6}" type="presParOf" srcId="{62A73B05-623E-4B8D-A7FF-84FBA3E9E513}" destId="{AD6371F3-EC75-43C3-899E-6D7E087EE6CF}" srcOrd="0" destOrd="0" presId="urn:microsoft.com/office/officeart/2005/8/layout/process4"/>
    <dgm:cxn modelId="{5FE4E0B6-6BD6-4A53-AC8E-E873C0BB2BA9}" type="presParOf" srcId="{AD6371F3-EC75-43C3-899E-6D7E087EE6CF}" destId="{859915A4-9F7F-4EB3-82DF-0A7056AC796C}" srcOrd="0" destOrd="0" presId="urn:microsoft.com/office/officeart/2005/8/layout/process4"/>
    <dgm:cxn modelId="{8E391306-786F-46C1-B10D-82F344414EB7}" type="presParOf" srcId="{62A73B05-623E-4B8D-A7FF-84FBA3E9E513}" destId="{DB9509C3-8F24-4297-B369-7551C0D2DDE6}" srcOrd="1" destOrd="0" presId="urn:microsoft.com/office/officeart/2005/8/layout/process4"/>
    <dgm:cxn modelId="{67BEA2C3-AA86-4FD2-987D-18450E334E19}" type="presParOf" srcId="{62A73B05-623E-4B8D-A7FF-84FBA3E9E513}" destId="{178B7C6A-D410-4F23-9A89-211ED549C964}" srcOrd="2" destOrd="0" presId="urn:microsoft.com/office/officeart/2005/8/layout/process4"/>
    <dgm:cxn modelId="{9B0BC73D-660B-4D9C-96B4-53389EB8BFE4}" type="presParOf" srcId="{178B7C6A-D410-4F23-9A89-211ED549C964}" destId="{F5C591DE-D507-41CC-9ECB-F130EE9F4CCD}" srcOrd="0" destOrd="0" presId="urn:microsoft.com/office/officeart/2005/8/layout/process4"/>
    <dgm:cxn modelId="{F076D843-CC66-4046-81C0-87F3EB376A79}" type="presParOf" srcId="{62A73B05-623E-4B8D-A7FF-84FBA3E9E513}" destId="{0C56370D-758D-4489-8A9C-13CFAB3DE94E}" srcOrd="3" destOrd="0" presId="urn:microsoft.com/office/officeart/2005/8/layout/process4"/>
    <dgm:cxn modelId="{F6142BC0-3E16-4577-8734-F4F47A2F5B82}" type="presParOf" srcId="{62A73B05-623E-4B8D-A7FF-84FBA3E9E513}" destId="{9602D63D-DBEB-4964-A59B-7331BB882D47}" srcOrd="4" destOrd="0" presId="urn:microsoft.com/office/officeart/2005/8/layout/process4"/>
    <dgm:cxn modelId="{5A7FAB0C-919E-42F0-8FEA-2C070ED95F33}" type="presParOf" srcId="{9602D63D-DBEB-4964-A59B-7331BB882D47}" destId="{D50073D8-915A-403A-A3D3-94AB7B919B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C5E12-6876-4FA1-97BF-5935ED7D99EF}">
      <dsp:nvSpPr>
        <dsp:cNvPr id="0" name=""/>
        <dsp:cNvSpPr/>
      </dsp:nvSpPr>
      <dsp:spPr>
        <a:xfrm>
          <a:off x="0" y="100398"/>
          <a:ext cx="6841836" cy="174790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 dirty="0" smtClean="0">
              <a:latin typeface="Century Gothic" panose="020B0502020202020204" pitchFamily="34" charset="0"/>
            </a:rPr>
            <a:t>Αμηνόρροια &amp;</a:t>
          </a:r>
          <a:endParaRPr lang="en-US" sz="4400" kern="1200" dirty="0">
            <a:latin typeface="Century Gothic" panose="020B0502020202020204" pitchFamily="34" charset="0"/>
          </a:endParaRPr>
        </a:p>
      </dsp:txBody>
      <dsp:txXfrm>
        <a:off x="85326" y="185724"/>
        <a:ext cx="6671184" cy="1577254"/>
      </dsp:txXfrm>
    </dsp:sp>
    <dsp:sp modelId="{FEBC20C2-165B-4A9A-9813-44676E9F15AB}">
      <dsp:nvSpPr>
        <dsp:cNvPr id="0" name=""/>
        <dsp:cNvSpPr/>
      </dsp:nvSpPr>
      <dsp:spPr>
        <a:xfrm>
          <a:off x="0" y="1848305"/>
          <a:ext cx="6841836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22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400" kern="1200" dirty="0">
            <a:latin typeface="Century Gothic" panose="020B0502020202020204" pitchFamily="34" charset="0"/>
          </a:endParaRPr>
        </a:p>
      </dsp:txBody>
      <dsp:txXfrm>
        <a:off x="0" y="1848305"/>
        <a:ext cx="6841836" cy="728640"/>
      </dsp:txXfrm>
    </dsp:sp>
    <dsp:sp modelId="{4E674620-80B6-4A2E-8D73-9B11D71A4A21}">
      <dsp:nvSpPr>
        <dsp:cNvPr id="0" name=""/>
        <dsp:cNvSpPr/>
      </dsp:nvSpPr>
      <dsp:spPr>
        <a:xfrm>
          <a:off x="0" y="2576945"/>
          <a:ext cx="6841836" cy="174790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 dirty="0" err="1" smtClean="0">
              <a:latin typeface="Century Gothic" panose="020B0502020202020204" pitchFamily="34" charset="0"/>
            </a:rPr>
            <a:t>Ανωοθυλακιορρηκτικές</a:t>
          </a:r>
          <a:r>
            <a:rPr lang="el-GR" sz="4400" kern="1200" dirty="0" smtClean="0">
              <a:latin typeface="Century Gothic" panose="020B0502020202020204" pitchFamily="34" charset="0"/>
            </a:rPr>
            <a:t> καταστάσεις</a:t>
          </a:r>
          <a:endParaRPr lang="en-US" sz="4400" kern="1200" dirty="0">
            <a:latin typeface="Century Gothic" panose="020B0502020202020204" pitchFamily="34" charset="0"/>
          </a:endParaRPr>
        </a:p>
      </dsp:txBody>
      <dsp:txXfrm>
        <a:off x="85326" y="2662271"/>
        <a:ext cx="6671184" cy="1577254"/>
      </dsp:txXfrm>
    </dsp:sp>
    <dsp:sp modelId="{1C2EE248-24AD-4859-9EFE-F6DCBDB9A53E}">
      <dsp:nvSpPr>
        <dsp:cNvPr id="0" name=""/>
        <dsp:cNvSpPr/>
      </dsp:nvSpPr>
      <dsp:spPr>
        <a:xfrm>
          <a:off x="0" y="4324852"/>
          <a:ext cx="6841836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22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400" kern="1200" dirty="0">
            <a:latin typeface="Century Gothic" panose="020B0502020202020204" pitchFamily="34" charset="0"/>
          </a:endParaRPr>
        </a:p>
      </dsp:txBody>
      <dsp:txXfrm>
        <a:off x="0" y="4324852"/>
        <a:ext cx="6841836" cy="728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915A4-9F7F-4EB3-82DF-0A7056AC796C}">
      <dsp:nvSpPr>
        <dsp:cNvPr id="0" name=""/>
        <dsp:cNvSpPr/>
      </dsp:nvSpPr>
      <dsp:spPr>
        <a:xfrm>
          <a:off x="0" y="4090795"/>
          <a:ext cx="10702637" cy="134269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Σοβαρή</a:t>
          </a:r>
          <a:r>
            <a:rPr lang="el-GR" sz="2800" b="0" kern="120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 Δυσμηνόρροια</a:t>
          </a:r>
          <a:r>
            <a:rPr lang="en-US" sz="2800" b="0" kern="120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 </a:t>
          </a:r>
          <a:r>
            <a:rPr lang="el-GR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αποδίδεται σε ασθενείς με </a:t>
          </a:r>
          <a:r>
            <a:rPr lang="en-US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l-GR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έντονο πόνο σαν κράμπα, συνδυάζεται με ΓΕΣ ή άλλα συστηματικά συμπτώματα, παρεμποδίζει τις καθημερινές δραστηριότητες και δεν ανταποκρίνεται στα αναλγητικά </a:t>
          </a:r>
          <a:endParaRPr lang="el-GR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0" y="4090795"/>
        <a:ext cx="10702637" cy="1342690"/>
      </dsp:txXfrm>
    </dsp:sp>
    <dsp:sp modelId="{F5C591DE-D507-41CC-9ECB-F130EE9F4CCD}">
      <dsp:nvSpPr>
        <dsp:cNvPr id="0" name=""/>
        <dsp:cNvSpPr/>
      </dsp:nvSpPr>
      <dsp:spPr>
        <a:xfrm rot="10800000">
          <a:off x="0" y="2045877"/>
          <a:ext cx="10702637" cy="2065057"/>
        </a:xfrm>
        <a:prstGeom prst="upArrowCallou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Μέτρια</a:t>
          </a:r>
          <a:r>
            <a:rPr lang="el-GR" sz="2800" b="0" kern="120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 Δυσμηνόρροια </a:t>
          </a:r>
          <a:r>
            <a:rPr lang="el-GR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χαρακτηρίζεται από μέτριο πόνο, λίγα συστηματικά συμπτώματα, επηρεάζει τις καθημερινές δραστηριότητες, χρήζει την λήψη </a:t>
          </a:r>
          <a:r>
            <a:rPr lang="en-US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l-GR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αναλγητικών προκειμένου να μην απουσιάζει από την εργασία / σχολείο</a:t>
          </a:r>
          <a:r>
            <a:rPr lang="en-US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. </a:t>
          </a:r>
          <a:endParaRPr lang="en-US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045877"/>
        <a:ext cx="10702637" cy="1341812"/>
      </dsp:txXfrm>
    </dsp:sp>
    <dsp:sp modelId="{D50073D8-915A-403A-A3D3-94AB7B919B9E}">
      <dsp:nvSpPr>
        <dsp:cNvPr id="0" name=""/>
        <dsp:cNvSpPr/>
      </dsp:nvSpPr>
      <dsp:spPr>
        <a:xfrm rot="10800000">
          <a:off x="0" y="960"/>
          <a:ext cx="10702637" cy="2065057"/>
        </a:xfrm>
        <a:prstGeom prst="upArrowCallou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Ήπια </a:t>
          </a:r>
          <a:r>
            <a:rPr lang="el-GR" sz="2800" b="0" kern="1200" cap="none" spc="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rPr>
            <a:t>Δυσμηνόρροια </a:t>
          </a:r>
          <a:r>
            <a:rPr lang="el-GR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χαρακτηρίζεται</a:t>
          </a:r>
          <a:r>
            <a:rPr lang="en-US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l-GR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από ήπιο πόνο, χωρίς συστηματικά συμπτώματα, σπάνια επηρεάζει τις ατομικές δραστηριότητες και σποραδικά απαιτεί αναλγητικά</a:t>
          </a:r>
          <a:r>
            <a:rPr lang="en-US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. </a:t>
          </a:r>
          <a:endParaRPr lang="en-US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960"/>
        <a:ext cx="10702637" cy="134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48274-CAA9-4A53-BEF5-A67AE4D7FAE9}" type="datetimeFigureOut">
              <a:rPr lang="en-US" smtClean="0"/>
              <a:t>10-Sep-13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75D78-5C5E-4B6F-9A32-7E7790F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2E08A-E808-461E-8D18-D508A1DDFF87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516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82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2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162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31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20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80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34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52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1CAB7-C4B9-4024-9368-64DD7644432D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39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9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9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2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71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4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51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4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0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9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7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10-Sep-13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9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1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6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3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2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10-Sep-13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3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ΠΑΘΟΛΟΓΙΑ ΤΟΥ ΚΥΚΛΟΥ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300" b="1" dirty="0" smtClean="0">
                <a:latin typeface="Century Gothic" panose="020B0502020202020204" pitchFamily="34" charset="0"/>
              </a:rPr>
              <a:t>Παντελής </a:t>
            </a:r>
            <a:r>
              <a:rPr lang="el-GR" sz="2300" b="1" dirty="0" err="1" smtClean="0">
                <a:latin typeface="Century Gothic" panose="020B0502020202020204" pitchFamily="34" charset="0"/>
              </a:rPr>
              <a:t>Τσίμαρης</a:t>
            </a:r>
            <a:endParaRPr lang="el-GR" sz="2300" b="1" dirty="0" smtClean="0">
              <a:latin typeface="Century Gothic" panose="020B0502020202020204" pitchFamily="34" charset="0"/>
            </a:endParaRPr>
          </a:p>
          <a:p>
            <a:r>
              <a:rPr lang="el-GR" dirty="0" err="1" smtClean="0">
                <a:latin typeface="Century Gothic" panose="020B0502020202020204" pitchFamily="34" charset="0"/>
              </a:rPr>
              <a:t>Μαιευτήρ</a:t>
            </a:r>
            <a:r>
              <a:rPr lang="el-GR" dirty="0" smtClean="0">
                <a:latin typeface="Century Gothic" panose="020B0502020202020204" pitchFamily="34" charset="0"/>
              </a:rPr>
              <a:t> Γυναικολόγος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IFEPAG Fellow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Πανεπιστημιακός Υπότροφος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02123"/>
            <a:ext cx="9601196" cy="618068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Century Gothic" panose="020B0502020202020204" pitchFamily="34" charset="0"/>
              </a:rPr>
              <a:t>ΔΔ ανώμαλης αιμορραγίας από την μήτρα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1808018"/>
            <a:ext cx="9601196" cy="43756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3" anchor="ctr">
            <a:normAutofit fontScale="62500" lnSpcReduction="20000"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Κύηση &amp; επιπλοκές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Επαπειλούμενη, ατελής, αναπόφευκτη έκτρωση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Τροφοβλαστική</a:t>
            </a:r>
            <a:r>
              <a:rPr lang="el-GR" dirty="0" smtClean="0">
                <a:latin typeface="Century Gothic" panose="020B0502020202020204" pitchFamily="34" charset="0"/>
              </a:rPr>
              <a:t> νόσος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Έκτοπη κύηση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Αποκόλληση ή χαμηλή πρόσφυση ΠΛΚ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Φάρμακα &amp; </a:t>
            </a:r>
            <a:r>
              <a:rPr lang="el-GR" b="1" dirty="0" err="1" smtClean="0">
                <a:latin typeface="Century Gothic" panose="020B0502020202020204" pitchFamily="34" charset="0"/>
              </a:rPr>
              <a:t>ιατρογενή</a:t>
            </a:r>
            <a:r>
              <a:rPr lang="el-GR" b="1" dirty="0" smtClean="0">
                <a:latin typeface="Century Gothic" panose="020B0502020202020204" pitchFamily="34" charset="0"/>
              </a:rPr>
              <a:t> αίτια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Αντιπηκτικά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Αντιψυχωσικά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Κορτικοστεροειδή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Εκλεκτικοί αναστολείς </a:t>
            </a:r>
            <a:r>
              <a:rPr lang="el-GR" dirty="0" err="1" smtClean="0">
                <a:latin typeface="Century Gothic" panose="020B0502020202020204" pitchFamily="34" charset="0"/>
              </a:rPr>
              <a:t>επαναπρόσληψης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l-GR" dirty="0" err="1" smtClean="0">
                <a:latin typeface="Century Gothic" panose="020B0502020202020204" pitchFamily="34" charset="0"/>
              </a:rPr>
              <a:t>Σεροτονίνης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Ταμοξιφαίνη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Φυτικά συμπληρώματα διατροφής (σόγια, </a:t>
            </a:r>
            <a:r>
              <a:rPr lang="el-GR" dirty="0" err="1" smtClean="0">
                <a:latin typeface="Century Gothic" panose="020B0502020202020204" pitchFamily="34" charset="0"/>
              </a:rPr>
              <a:t>τζίνσενκ</a:t>
            </a:r>
            <a:r>
              <a:rPr lang="el-GR" dirty="0" smtClean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Ορμονική υποκατάσταση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Αντισυλληπτικά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IUD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Θυρεοειδική</a:t>
            </a:r>
            <a:r>
              <a:rPr lang="el-GR" dirty="0" smtClean="0">
                <a:latin typeface="Century Gothic" panose="020B0502020202020204" pitchFamily="34" charset="0"/>
              </a:rPr>
              <a:t> υποκατάσταση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Συστηματικές νόσοι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Σακχ</a:t>
            </a:r>
            <a:r>
              <a:rPr lang="el-GR" dirty="0" smtClean="0">
                <a:latin typeface="Century Gothic" panose="020B0502020202020204" pitchFamily="34" charset="0"/>
              </a:rPr>
              <a:t>. Διαβήτης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CAH </a:t>
            </a:r>
            <a:r>
              <a:rPr lang="el-GR" dirty="0" smtClean="0">
                <a:latin typeface="Century Gothic" panose="020B0502020202020204" pitchFamily="34" charset="0"/>
              </a:rPr>
              <a:t>ή </a:t>
            </a:r>
            <a:r>
              <a:rPr lang="en-US" dirty="0" smtClean="0">
                <a:latin typeface="Century Gothic" panose="020B0502020202020204" pitchFamily="34" charset="0"/>
              </a:rPr>
              <a:t>Cushing Syndrome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Θυρεοειδοπάθεια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Ηπατοπάθεια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Νεφροπάθεια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Αιματολογικό νόσημα (λευχαιμία / </a:t>
            </a:r>
            <a:r>
              <a:rPr lang="el-GR" dirty="0" err="1" smtClean="0">
                <a:latin typeface="Century Gothic" panose="020B0502020202020204" pitchFamily="34" charset="0"/>
              </a:rPr>
              <a:t>θρομβοπενια</a:t>
            </a:r>
            <a:r>
              <a:rPr lang="el-GR" dirty="0" smtClean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Αδένωμα υπόφυσης /</a:t>
            </a:r>
            <a:r>
              <a:rPr lang="el-GR" dirty="0" err="1" smtClean="0">
                <a:latin typeface="Century Gothic" panose="020B0502020202020204" pitchFamily="34" charset="0"/>
              </a:rPr>
              <a:t>υπερπρολακτιναιμία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Καταστολή υποθαλάμου (</a:t>
            </a:r>
            <a:r>
              <a:rPr lang="en-US" dirty="0" smtClean="0">
                <a:latin typeface="Century Gothic" panose="020B0502020202020204" pitchFamily="34" charset="0"/>
              </a:rPr>
              <a:t>stress/</a:t>
            </a:r>
            <a:r>
              <a:rPr lang="el-GR" dirty="0" smtClean="0">
                <a:latin typeface="Century Gothic" panose="020B0502020202020204" pitchFamily="34" charset="0"/>
              </a:rPr>
              <a:t>πρωταθλητισμός)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Παχυσαρκία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Παθολογία γεννητικού συστήματος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PID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Λοιμώξεις: </a:t>
            </a:r>
            <a:r>
              <a:rPr lang="el-GR" dirty="0" err="1" smtClean="0">
                <a:latin typeface="Century Gothic" panose="020B0502020202020204" pitchFamily="34" charset="0"/>
              </a:rPr>
              <a:t>τραχηλίτις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</a:rPr>
              <a:t>ενδομητρίτις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</a:rPr>
              <a:t>μυομητρίτης</a:t>
            </a:r>
            <a:endParaRPr lang="el-GR" dirty="0">
              <a:latin typeface="Century Gothic" panose="020B0502020202020204" pitchFamily="34" charset="0"/>
            </a:endParaRP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Νεοπλασματα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Αδενομύωση</a:t>
            </a:r>
            <a:r>
              <a:rPr lang="el-GR" dirty="0" smtClean="0">
                <a:latin typeface="Century Gothic" panose="020B0502020202020204" pitchFamily="34" charset="0"/>
              </a:rPr>
              <a:t>, ινομυώματα, πολύποδες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Προκαρκινικές</a:t>
            </a:r>
            <a:r>
              <a:rPr lang="el-GR" dirty="0" smtClean="0">
                <a:latin typeface="Century Gothic" panose="020B0502020202020204" pitchFamily="34" charset="0"/>
              </a:rPr>
              <a:t> βλάβες: τραχηλική δυσπλασία, υπερπλασία ενδομητρίου</a:t>
            </a:r>
          </a:p>
          <a:p>
            <a:pPr lvl="1"/>
            <a:r>
              <a:rPr lang="en-US" dirty="0" err="1" smtClean="0">
                <a:latin typeface="Century Gothic" panose="020B0502020202020204" pitchFamily="34" charset="0"/>
              </a:rPr>
              <a:t>Ca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τραχήλου, </a:t>
            </a:r>
            <a:r>
              <a:rPr lang="el-GR" dirty="0" err="1" smtClean="0">
                <a:latin typeface="Century Gothic" panose="020B0502020202020204" pitchFamily="34" charset="0"/>
              </a:rPr>
              <a:t>αδενο</a:t>
            </a:r>
            <a:r>
              <a:rPr lang="en-US" dirty="0" err="1" smtClean="0">
                <a:latin typeface="Century Gothic" panose="020B0502020202020204" pitchFamily="34" charset="0"/>
              </a:rPr>
              <a:t>Ca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ενδομητρίου, </a:t>
            </a:r>
            <a:r>
              <a:rPr lang="el-GR" dirty="0" err="1" smtClean="0">
                <a:latin typeface="Century Gothic" panose="020B0502020202020204" pitchFamily="34" charset="0"/>
              </a:rPr>
              <a:t>ορμνοπαραγωγοί</a:t>
            </a:r>
            <a:r>
              <a:rPr lang="el-GR" dirty="0" smtClean="0">
                <a:latin typeface="Century Gothic" panose="020B0502020202020204" pitchFamily="34" charset="0"/>
              </a:rPr>
              <a:t> όγκοι ωοθηκών, </a:t>
            </a:r>
            <a:r>
              <a:rPr lang="el-GR" dirty="0" err="1" smtClean="0">
                <a:latin typeface="Century Gothic" panose="020B0502020202020204" pitchFamily="34" charset="0"/>
              </a:rPr>
              <a:t>λειομυοσάρκωμα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Τραύμα: απόξεση, ρήξη μήτρας, κακοποίηση</a:t>
            </a:r>
          </a:p>
          <a:p>
            <a:r>
              <a:rPr lang="el-GR" sz="2200" b="1" dirty="0" smtClean="0">
                <a:latin typeface="Century Gothic" panose="020B0502020202020204" pitchFamily="34" charset="0"/>
              </a:rPr>
              <a:t>Δυσλειτουργική αιμορραγία της μήτρας </a:t>
            </a:r>
            <a:r>
              <a:rPr lang="el-GR" sz="2200" dirty="0" smtClean="0">
                <a:latin typeface="Century Gothic" panose="020B0502020202020204" pitchFamily="34" charset="0"/>
              </a:rPr>
              <a:t>(εξ αποκλεισμού)</a:t>
            </a:r>
            <a:endParaRPr lang="en-US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Αιτίες </a:t>
            </a:r>
            <a:r>
              <a:rPr lang="en-US" dirty="0" smtClean="0">
                <a:latin typeface="Century Gothic" panose="020B0502020202020204" pitchFamily="34" charset="0"/>
              </a:rPr>
              <a:t>DUB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el-GR" dirty="0" err="1" smtClean="0">
                <a:latin typeface="Century Gothic" panose="020B0502020202020204" pitchFamily="34" charset="0"/>
              </a:rPr>
              <a:t>Ανωοθυλακιορρηξία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</a:rPr>
              <a:t>(μεμονωμένη δράση οιστρογόνων)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Ανώμαλη ωρίμανση ενδομητρίου </a:t>
            </a:r>
            <a:r>
              <a:rPr lang="el-GR" sz="1800" dirty="0" smtClean="0">
                <a:latin typeface="Century Gothic" panose="020B0502020202020204" pitchFamily="34" charset="0"/>
              </a:rPr>
              <a:t>(ανεπάρκεια προγεστερόνης – ανεπάρκεια ωχρού σωματίου)</a:t>
            </a:r>
            <a:endParaRPr lang="el-GR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Ανώμαλη απόπτωση ενδομητρίου </a:t>
            </a:r>
            <a:r>
              <a:rPr lang="el-GR" sz="1800" dirty="0" smtClean="0">
                <a:latin typeface="Century Gothic" panose="020B0502020202020204" pitchFamily="34" charset="0"/>
              </a:rPr>
              <a:t>(επίμονο ωχρό)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Ατροφία του ενδομητρίου </a:t>
            </a:r>
            <a:r>
              <a:rPr lang="el-GR" sz="1800" dirty="0" smtClean="0">
                <a:latin typeface="Century Gothic" panose="020B0502020202020204" pitchFamily="34" charset="0"/>
              </a:rPr>
              <a:t>(μειωμένη παραγωγή οιστρογόνων)</a:t>
            </a:r>
            <a:endParaRPr lang="el-G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379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Δ</a:t>
            </a:r>
            <a:r>
              <a:rPr lang="en-US" dirty="0" smtClean="0">
                <a:latin typeface="Century Gothic" panose="020B0502020202020204" pitchFamily="34" charset="0"/>
              </a:rPr>
              <a:t>x  DUB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298448" y="1725931"/>
            <a:ext cx="4718304" cy="4297679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Ιστορικό</a:t>
            </a:r>
            <a:r>
              <a:rPr lang="el-GR" dirty="0" smtClean="0">
                <a:latin typeface="Century Gothic" panose="020B0502020202020204" pitchFamily="34" charset="0"/>
              </a:rPr>
              <a:t>: 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ωοθυλακιορρηκτικοί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ή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ανωοθυλακιορρηκτικοί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κύκλοι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σεξουαλικές συνήθειες 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προηγούμενες προληπτικές εξετάσεις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Μαιευτικό ιστορικό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Ατομικό &amp; οικογενειακό αναμνηστικό</a:t>
            </a:r>
            <a:endParaRPr lang="el-GR" dirty="0">
              <a:latin typeface="Century Gothic" panose="020B0502020202020204" pitchFamily="34" charset="0"/>
            </a:endParaRPr>
          </a:p>
          <a:p>
            <a:r>
              <a:rPr lang="el-GR" b="1" dirty="0" smtClean="0">
                <a:latin typeface="Century Gothic" panose="020B0502020202020204" pitchFamily="34" charset="0"/>
              </a:rPr>
              <a:t>Κλινική εξέταση</a:t>
            </a:r>
            <a:r>
              <a:rPr lang="el-GR" dirty="0" smtClean="0">
                <a:latin typeface="Century Gothic" panose="020B0502020202020204" pitchFamily="34" charset="0"/>
              </a:rPr>
              <a:t>: 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ΖΣ (</a:t>
            </a:r>
            <a:r>
              <a:rPr lang="el-GR" dirty="0" err="1" smtClean="0">
                <a:latin typeface="Century Gothic" panose="020B0502020202020204" pitchFamily="34" charset="0"/>
              </a:rPr>
              <a:t>Σφ</a:t>
            </a:r>
            <a:r>
              <a:rPr lang="el-GR" dirty="0" smtClean="0">
                <a:latin typeface="Century Gothic" panose="020B0502020202020204" pitchFamily="34" charset="0"/>
              </a:rPr>
              <a:t>, ΑΠ, </a:t>
            </a:r>
            <a:r>
              <a:rPr lang="el-GR" dirty="0" err="1" smtClean="0">
                <a:latin typeface="Century Gothic" panose="020B0502020202020204" pitchFamily="34" charset="0"/>
              </a:rPr>
              <a:t>Θερμ</a:t>
            </a:r>
            <a:r>
              <a:rPr lang="el-GR" dirty="0" smtClean="0">
                <a:latin typeface="Century Gothic" panose="020B0502020202020204" pitchFamily="34" charset="0"/>
              </a:rPr>
              <a:t>), 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Ύψος, Βάρος, ΒΜΙ,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Φυσική εξέταση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Γυναικολογική εξέταση,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81344" y="1725931"/>
            <a:ext cx="4718304" cy="4297679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r>
              <a:rPr lang="el-GR" b="1" dirty="0">
                <a:latin typeface="Century Gothic" panose="020B0502020202020204" pitchFamily="34" charset="0"/>
              </a:rPr>
              <a:t>Εργαστηριακές, απεικονιστικές εξετάσεις</a:t>
            </a:r>
          </a:p>
          <a:p>
            <a:pPr lvl="1"/>
            <a:r>
              <a:rPr lang="el-GR" dirty="0">
                <a:latin typeface="Century Gothic" panose="020B0502020202020204" pitchFamily="34" charset="0"/>
              </a:rPr>
              <a:t>1</a:t>
            </a:r>
            <a:r>
              <a:rPr lang="el-GR" baseline="30000" dirty="0">
                <a:latin typeface="Century Gothic" panose="020B0502020202020204" pitchFamily="34" charset="0"/>
              </a:rPr>
              <a:t>η</a:t>
            </a:r>
            <a:r>
              <a:rPr lang="el-GR" dirty="0">
                <a:latin typeface="Century Gothic" panose="020B0502020202020204" pitchFamily="34" charset="0"/>
              </a:rPr>
              <a:t> εξέταση: αποκλεισμός κύησης (β</a:t>
            </a:r>
            <a:r>
              <a:rPr lang="en-US" dirty="0">
                <a:latin typeface="Century Gothic" panose="020B0502020202020204" pitchFamily="34" charset="0"/>
              </a:rPr>
              <a:t>HCG</a:t>
            </a:r>
            <a:r>
              <a:rPr lang="el-GR" dirty="0">
                <a:latin typeface="Century Gothic" panose="020B0502020202020204" pitchFamily="34" charset="0"/>
              </a:rPr>
              <a:t>) </a:t>
            </a:r>
          </a:p>
          <a:p>
            <a:pPr lvl="1"/>
            <a:r>
              <a:rPr lang="el-GR" dirty="0">
                <a:latin typeface="Century Gothic" panose="020B0502020202020204" pitchFamily="34" charset="0"/>
              </a:rPr>
              <a:t>Γενική αίματος &amp; αιμοπετάλια</a:t>
            </a:r>
          </a:p>
          <a:p>
            <a:pPr lvl="1"/>
            <a:r>
              <a:rPr lang="el-GR" dirty="0">
                <a:latin typeface="Century Gothic" panose="020B0502020202020204" pitchFamily="34" charset="0"/>
              </a:rPr>
              <a:t>Παράγοντες πήξης – </a:t>
            </a:r>
            <a:r>
              <a:rPr lang="el-GR" dirty="0" err="1">
                <a:latin typeface="Century Gothic" panose="020B0502020202020204" pitchFamily="34" charset="0"/>
              </a:rPr>
              <a:t>Ινωδογόνο</a:t>
            </a:r>
            <a:r>
              <a:rPr lang="el-GR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l-GR" dirty="0">
                <a:latin typeface="Century Gothic" panose="020B0502020202020204" pitchFamily="34" charset="0"/>
              </a:rPr>
              <a:t>Ηπατική και Νεφρική λειτουργία </a:t>
            </a:r>
          </a:p>
          <a:p>
            <a:pPr lvl="1"/>
            <a:r>
              <a:rPr lang="el-GR" dirty="0">
                <a:latin typeface="Century Gothic" panose="020B0502020202020204" pitchFamily="34" charset="0"/>
              </a:rPr>
              <a:t>TSH, </a:t>
            </a:r>
            <a:r>
              <a:rPr lang="el-GR" dirty="0" smtClean="0">
                <a:latin typeface="Century Gothic" panose="020B0502020202020204" pitchFamily="34" charset="0"/>
              </a:rPr>
              <a:t>PRL</a:t>
            </a:r>
            <a:r>
              <a:rPr lang="el-GR" dirty="0">
                <a:latin typeface="Century Gothic" panose="020B0502020202020204" pitchFamily="34" charset="0"/>
              </a:rPr>
              <a:t>, </a:t>
            </a:r>
            <a:r>
              <a:rPr lang="el-GR" dirty="0" smtClean="0">
                <a:latin typeface="Century Gothic" panose="020B0502020202020204" pitchFamily="34" charset="0"/>
              </a:rPr>
              <a:t>FSH</a:t>
            </a:r>
            <a:r>
              <a:rPr lang="el-GR" dirty="0">
                <a:latin typeface="Century Gothic" panose="020B0502020202020204" pitchFamily="34" charset="0"/>
              </a:rPr>
              <a:t>, LH, E2, </a:t>
            </a:r>
            <a:r>
              <a:rPr lang="en-US" dirty="0" err="1" smtClean="0">
                <a:latin typeface="Century Gothic" panose="020B0502020202020204" pitchFamily="34" charset="0"/>
              </a:rPr>
              <a:t>Prog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</a:rPr>
              <a:t>Testo</a:t>
            </a:r>
            <a:r>
              <a:rPr lang="el-GR" dirty="0">
                <a:latin typeface="Century Gothic" panose="020B0502020202020204" pitchFamily="34" charset="0"/>
              </a:rPr>
              <a:t>, DHEA-S, </a:t>
            </a:r>
            <a:r>
              <a:rPr lang="en-US" dirty="0" smtClean="0">
                <a:latin typeface="Century Gothic" panose="020B0502020202020204" pitchFamily="34" charset="0"/>
              </a:rPr>
              <a:t>17OHProg</a:t>
            </a:r>
            <a:endParaRPr lang="el-GR" dirty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U/S </a:t>
            </a:r>
            <a:r>
              <a:rPr lang="el-GR" dirty="0">
                <a:latin typeface="Century Gothic" panose="020B0502020202020204" pitchFamily="34" charset="0"/>
              </a:rPr>
              <a:t>ελάσσονος πυέλου</a:t>
            </a:r>
            <a:r>
              <a:rPr lang="en-US" dirty="0" smtClean="0">
                <a:latin typeface="Century Gothic" panose="020B0502020202020204" pitchFamily="34" charset="0"/>
              </a:rPr>
              <a:t>, CT, MRI 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Υστεροσκόπηση</a:t>
            </a:r>
            <a:r>
              <a:rPr lang="el-GR" dirty="0" smtClean="0">
                <a:latin typeface="Century Gothic" panose="020B0502020202020204" pitchFamily="34" charset="0"/>
              </a:rPr>
              <a:t> με λήψη βιοψιών / </a:t>
            </a:r>
            <a:r>
              <a:rPr lang="en-US" dirty="0" err="1" smtClean="0">
                <a:latin typeface="Century Gothic" panose="020B0502020202020204" pitchFamily="34" charset="0"/>
              </a:rPr>
              <a:t>Novac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err="1" smtClean="0">
                <a:latin typeface="Century Gothic" panose="020B0502020202020204" pitchFamily="34" charset="0"/>
              </a:rPr>
              <a:t>γραμμοειδης</a:t>
            </a:r>
            <a:r>
              <a:rPr lang="el-GR" dirty="0" smtClean="0">
                <a:latin typeface="Century Gothic" panose="020B0502020202020204" pitchFamily="34" charset="0"/>
              </a:rPr>
              <a:t> βιοψία / κλασματική απόξεση 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Σοβαρή </a:t>
            </a:r>
            <a:r>
              <a:rPr lang="en-US" dirty="0" smtClean="0">
                <a:latin typeface="Century Gothic" panose="020B0502020202020204" pitchFamily="34" charset="0"/>
              </a:rPr>
              <a:t> DUB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entury Gothic" panose="020B0502020202020204" pitchFamily="34" charset="0"/>
              </a:rPr>
              <a:t>Ht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Hb</a:t>
            </a:r>
            <a:r>
              <a:rPr lang="en-US" dirty="0">
                <a:latin typeface="Century Gothic" panose="020B0502020202020204" pitchFamily="34" charset="0"/>
              </a:rPr>
              <a:t>,</a:t>
            </a:r>
            <a:r>
              <a:rPr lang="el-GR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PLT</a:t>
            </a:r>
            <a:endParaRPr lang="el-GR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Ομάδα Αίματος,</a:t>
            </a:r>
            <a:r>
              <a:rPr lang="en-US" dirty="0" smtClean="0">
                <a:latin typeface="Century Gothic" panose="020B0502020202020204" pitchFamily="34" charset="0"/>
              </a:rPr>
              <a:t> Rhesus</a:t>
            </a:r>
            <a:r>
              <a:rPr lang="el-GR" dirty="0" smtClean="0">
                <a:latin typeface="Century Gothic" panose="020B0502020202020204" pitchFamily="34" charset="0"/>
              </a:rPr>
              <a:t> Διασταύρωση</a:t>
            </a:r>
            <a:r>
              <a:rPr lang="en-US" dirty="0" smtClean="0">
                <a:latin typeface="Century Gothic" panose="020B0502020202020204" pitchFamily="34" charset="0"/>
              </a:rPr>
              <a:t> 2 </a:t>
            </a:r>
            <a:r>
              <a:rPr lang="el-GR" dirty="0" err="1" smtClean="0">
                <a:latin typeface="Century Gothic" panose="020B0502020202020204" pitchFamily="34" charset="0"/>
              </a:rPr>
              <a:t>μον</a:t>
            </a:r>
            <a:r>
              <a:rPr lang="el-GR" dirty="0" smtClean="0">
                <a:latin typeface="Century Gothic" panose="020B0502020202020204" pitchFamily="34" charset="0"/>
              </a:rPr>
              <a:t>.</a:t>
            </a:r>
            <a:r>
              <a:rPr lang="en-US" dirty="0" smtClean="0">
                <a:latin typeface="Century Gothic" panose="020B0502020202020204" pitchFamily="34" charset="0"/>
              </a:rPr>
              <a:t>RBC</a:t>
            </a:r>
            <a:endParaRPr lang="el-GR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β-</a:t>
            </a:r>
            <a:r>
              <a:rPr lang="en-US" dirty="0" smtClean="0">
                <a:latin typeface="Century Gothic" panose="020B0502020202020204" pitchFamily="34" charset="0"/>
              </a:rPr>
              <a:t>HCG</a:t>
            </a:r>
            <a:r>
              <a:rPr lang="el-GR" dirty="0" smtClean="0">
                <a:latin typeface="Century Gothic" panose="020B0502020202020204" pitchFamily="34" charset="0"/>
              </a:rPr>
              <a:t> ή τεστ κύησης ούρων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l-GR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PT, INR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aPTT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</a:rPr>
              <a:t>Ινωδογόνο</a:t>
            </a:r>
            <a:endParaRPr lang="el-GR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Βιοχημικός έλεγχος ηπατικής &amp; νεφρικής λειτουργίας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TSH, PRL, FSH, LH, E2, </a:t>
            </a:r>
            <a:r>
              <a:rPr lang="en-US" dirty="0" err="1" smtClean="0">
                <a:latin typeface="Century Gothic" panose="020B0502020202020204" pitchFamily="34" charset="0"/>
              </a:rPr>
              <a:t>Prog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Testo</a:t>
            </a:r>
            <a:r>
              <a:rPr lang="en-US" dirty="0" smtClean="0">
                <a:latin typeface="Century Gothic" panose="020B0502020202020204" pitchFamily="34" charset="0"/>
              </a:rPr>
              <a:t>, DHEA-S, 17OHProg </a:t>
            </a:r>
            <a:endParaRPr lang="el-GR" dirty="0" smtClean="0">
              <a:latin typeface="Century Gothic" panose="020B0502020202020204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Προτεραιότητες: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Αποκατάσταση </a:t>
            </a:r>
            <a:r>
              <a:rPr lang="el-GR" dirty="0" err="1" smtClean="0">
                <a:latin typeface="Century Gothic" panose="020B0502020202020204" pitchFamily="34" charset="0"/>
              </a:rPr>
              <a:t>κυκλοφορούντος</a:t>
            </a:r>
            <a:r>
              <a:rPr lang="el-GR" dirty="0" smtClean="0">
                <a:latin typeface="Century Gothic" panose="020B0502020202020204" pitchFamily="34" charset="0"/>
              </a:rPr>
              <a:t> όγκου αίματος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Διόρθωση αναιμίας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Century Gothic" panose="020B0502020202020204" pitchFamily="34" charset="0"/>
              </a:rPr>
              <a:t>Διακοπή συνεχιζόμενης </a:t>
            </a:r>
            <a:r>
              <a:rPr lang="el-GR" dirty="0" err="1" smtClean="0">
                <a:latin typeface="Century Gothic" panose="020B0502020202020204" pitchFamily="34" charset="0"/>
              </a:rPr>
              <a:t>αιμόρροιας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Νεαρή Ηλικία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Συνεζευγμένα Οιστρογόνα </a:t>
            </a:r>
            <a:r>
              <a:rPr lang="en-US" dirty="0" smtClean="0">
                <a:latin typeface="Century Gothic" panose="020B0502020202020204" pitchFamily="34" charset="0"/>
              </a:rPr>
              <a:t>IV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Μεγαλύτερη Ηλικία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Γυναικολογική Εξέταση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Κλασματική Απόξεση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Ιστολογική Εξέταση.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Τ</a:t>
            </a:r>
            <a:r>
              <a:rPr lang="en-US" dirty="0" smtClean="0">
                <a:latin typeface="Century Gothic" panose="020B0502020202020204" pitchFamily="34" charset="0"/>
              </a:rPr>
              <a:t>x   DUB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2068830"/>
            <a:ext cx="9601196" cy="38070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3">
            <a:normAutofit lnSpcReduction="1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Ήπια </a:t>
            </a:r>
            <a:r>
              <a:rPr lang="en-US" dirty="0" smtClean="0">
                <a:latin typeface="Century Gothic" panose="020B0502020202020204" pitchFamily="34" charset="0"/>
              </a:rPr>
              <a:t>DUB </a:t>
            </a:r>
            <a:r>
              <a:rPr lang="el-GR" dirty="0" smtClean="0">
                <a:latin typeface="Century Gothic" panose="020B0502020202020204" pitchFamily="34" charset="0"/>
              </a:rPr>
              <a:t>εφηβείας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Δεν προκαλείται αναιμία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Απλή καταγραφή ΕΡ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Σπάνια ΑΔ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Μέτρια </a:t>
            </a:r>
            <a:r>
              <a:rPr lang="en-US" dirty="0" smtClean="0">
                <a:latin typeface="Century Gothic" panose="020B0502020202020204" pitchFamily="34" charset="0"/>
              </a:rPr>
              <a:t>DUB</a:t>
            </a:r>
            <a:r>
              <a:rPr lang="el-GR" dirty="0" smtClean="0">
                <a:latin typeface="Century Gothic" panose="020B0502020202020204" pitchFamily="34" charset="0"/>
              </a:rPr>
              <a:t> εφηβείας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Αναιμία </a:t>
            </a:r>
            <a:r>
              <a:rPr lang="en-US" dirty="0" err="1" smtClean="0">
                <a:latin typeface="Century Gothic" panose="020B0502020202020204" pitchFamily="34" charset="0"/>
              </a:rPr>
              <a:t>Hb</a:t>
            </a:r>
            <a:r>
              <a:rPr lang="en-US" dirty="0" smtClean="0">
                <a:latin typeface="Century Gothic" panose="020B0502020202020204" pitchFamily="34" charset="0"/>
              </a:rPr>
              <a:t>&gt;10</a:t>
            </a:r>
          </a:p>
          <a:p>
            <a:pPr lvl="1"/>
            <a:r>
              <a:rPr lang="en-US" dirty="0" err="1" smtClean="0">
                <a:latin typeface="Century Gothic" panose="020B0502020202020204" pitchFamily="34" charset="0"/>
              </a:rPr>
              <a:t>Tx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err="1" smtClean="0">
                <a:latin typeface="Century Gothic" panose="020B0502020202020204" pitchFamily="34" charset="0"/>
              </a:rPr>
              <a:t>Προγεσταγόνο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x10days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Εναλλακτικά ΑΔ 3-6 </a:t>
            </a:r>
            <a:r>
              <a:rPr lang="en-US" dirty="0" smtClean="0">
                <a:latin typeface="Century Gothic" panose="020B0502020202020204" pitchFamily="34" charset="0"/>
              </a:rPr>
              <a:t>months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Fe 2-3months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ΜΣΑΦ ↓40% απώλεια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Σοβαρή </a:t>
            </a:r>
            <a:r>
              <a:rPr lang="en-US" dirty="0" smtClean="0">
                <a:latin typeface="Century Gothic" panose="020B0502020202020204" pitchFamily="34" charset="0"/>
              </a:rPr>
              <a:t>DUB </a:t>
            </a:r>
            <a:r>
              <a:rPr lang="el-GR" dirty="0" smtClean="0">
                <a:latin typeface="Century Gothic" panose="020B0502020202020204" pitchFamily="34" charset="0"/>
              </a:rPr>
              <a:t>εφηβείας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err="1" smtClean="0">
                <a:latin typeface="Century Gothic" panose="020B0502020202020204" pitchFamily="34" charset="0"/>
              </a:rPr>
              <a:t>Hb</a:t>
            </a:r>
            <a:r>
              <a:rPr lang="en-US" dirty="0" smtClean="0">
                <a:latin typeface="Century Gothic" panose="020B0502020202020204" pitchFamily="34" charset="0"/>
              </a:rPr>
              <a:t>&lt;9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Υποογκαιμία</a:t>
            </a:r>
            <a:r>
              <a:rPr lang="el-GR" dirty="0" smtClean="0">
                <a:latin typeface="Century Gothic" panose="020B0502020202020204" pitchFamily="34" charset="0"/>
              </a:rPr>
              <a:t> –</a:t>
            </a:r>
            <a:r>
              <a:rPr lang="en-US" dirty="0" smtClean="0">
                <a:latin typeface="Century Gothic" panose="020B0502020202020204" pitchFamily="34" charset="0"/>
              </a:rPr>
              <a:t>IV </a:t>
            </a:r>
            <a:r>
              <a:rPr lang="el-GR" dirty="0" smtClean="0">
                <a:latin typeface="Century Gothic" panose="020B0502020202020204" pitchFamily="34" charset="0"/>
              </a:rPr>
              <a:t>οροί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IV </a:t>
            </a:r>
            <a:r>
              <a:rPr lang="el-GR" dirty="0" smtClean="0">
                <a:latin typeface="Century Gothic" panose="020B0502020202020204" pitchFamily="34" charset="0"/>
              </a:rPr>
              <a:t>συνεζευγμένα Οιστρογόνα (??)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Per </a:t>
            </a:r>
            <a:r>
              <a:rPr lang="en-US" dirty="0" err="1" smtClean="0">
                <a:latin typeface="Century Gothic" panose="020B0502020202020204" pitchFamily="34" charset="0"/>
              </a:rPr>
              <a:t>os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ΑΔ ή Οιστρογόνα (</a:t>
            </a:r>
            <a:r>
              <a:rPr lang="en-US" dirty="0" err="1" smtClean="0">
                <a:latin typeface="Century Gothic" panose="020B0502020202020204" pitchFamily="34" charset="0"/>
              </a:rPr>
              <a:t>Cyclacur</a:t>
            </a:r>
            <a:r>
              <a:rPr lang="el-GR" dirty="0" smtClean="0">
                <a:latin typeface="Century Gothic" panose="020B0502020202020204" pitchFamily="34" charset="0"/>
              </a:rPr>
              <a:t>)</a:t>
            </a:r>
            <a:r>
              <a:rPr lang="en-US" dirty="0" smtClean="0">
                <a:latin typeface="Century Gothic" panose="020B0502020202020204" pitchFamily="34" charset="0"/>
              </a:rPr>
              <a:t> &amp; </a:t>
            </a:r>
            <a:r>
              <a:rPr lang="el-GR" dirty="0" err="1" smtClean="0">
                <a:latin typeface="Century Gothic" panose="020B0502020202020204" pitchFamily="34" charset="0"/>
              </a:rPr>
              <a:t>Προγεσταγόνο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Μεγαλύτερες ηλικίες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D&amp;C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Εναλλακτικές θεραπείες </a:t>
            </a:r>
            <a:r>
              <a:rPr lang="en-US" dirty="0" smtClean="0">
                <a:latin typeface="Century Gothic" panose="020B0502020202020204" pitchFamily="34" charset="0"/>
              </a:rPr>
              <a:t>DUB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 numCol="1" anchor="ctr">
            <a:normAutofit fontScale="85000" lnSpcReduction="2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Κυκλικώς χορηγούμενα </a:t>
            </a:r>
            <a:r>
              <a:rPr lang="el-GR" dirty="0" err="1" smtClean="0">
                <a:latin typeface="Century Gothic" panose="020B0502020202020204" pitchFamily="34" charset="0"/>
              </a:rPr>
              <a:t>προγεσταγόνα</a:t>
            </a:r>
            <a:endParaRPr lang="el-GR" dirty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ΑΔ / </a:t>
            </a:r>
            <a:r>
              <a:rPr lang="en-US" dirty="0" smtClean="0">
                <a:latin typeface="Century Gothic" panose="020B0502020202020204" pitchFamily="34" charset="0"/>
              </a:rPr>
              <a:t>patch / </a:t>
            </a:r>
            <a:r>
              <a:rPr lang="el-GR" dirty="0" smtClean="0">
                <a:latin typeface="Century Gothic" panose="020B0502020202020204" pitchFamily="34" charset="0"/>
              </a:rPr>
              <a:t>ορμονικός δακτύλιος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GnRH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ανάλογα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ΘΟΥ</a:t>
            </a:r>
            <a:r>
              <a:rPr lang="en-US" dirty="0" smtClean="0">
                <a:latin typeface="Century Gothic" panose="020B0502020202020204" pitchFamily="34" charset="0"/>
              </a:rPr>
              <a:t> patch / per </a:t>
            </a:r>
            <a:r>
              <a:rPr lang="en-US" dirty="0" err="1" smtClean="0">
                <a:latin typeface="Century Gothic" panose="020B0502020202020204" pitchFamily="34" charset="0"/>
              </a:rPr>
              <a:t>os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IUD </a:t>
            </a:r>
            <a:r>
              <a:rPr lang="en-US" dirty="0" err="1" smtClean="0">
                <a:latin typeface="Century Gothic" panose="020B0502020202020204" pitchFamily="34" charset="0"/>
              </a:rPr>
              <a:t>Mirena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err="1" smtClean="0">
                <a:latin typeface="Century Gothic" panose="020B0502020202020204" pitchFamily="34" charset="0"/>
              </a:rPr>
              <a:t>Danazol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ανδρογονική δράση</a:t>
            </a:r>
          </a:p>
          <a:p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Τρανεξαμικό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οξύ (αναστολέας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ινωδόλυσης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)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Επεμβατικές :</a:t>
            </a:r>
          </a:p>
          <a:p>
            <a:pPr lvl="1"/>
            <a:r>
              <a:rPr lang="el-GR" sz="2800" dirty="0" smtClean="0">
                <a:latin typeface="Century Gothic" panose="020B0502020202020204" pitchFamily="34" charset="0"/>
              </a:rPr>
              <a:t>Κλασματική απόξεση</a:t>
            </a:r>
          </a:p>
          <a:p>
            <a:pPr lvl="1"/>
            <a:r>
              <a:rPr lang="el-GR" sz="2800" dirty="0" smtClean="0">
                <a:latin typeface="Century Gothic" panose="020B0502020202020204" pitchFamily="34" charset="0"/>
              </a:rPr>
              <a:t>Θερμική καταστροφή ενδομητρίου</a:t>
            </a:r>
          </a:p>
          <a:p>
            <a:pPr lvl="1"/>
            <a:r>
              <a:rPr lang="el-GR" sz="2800" dirty="0" smtClean="0">
                <a:latin typeface="Century Gothic" panose="020B0502020202020204" pitchFamily="34" charset="0"/>
              </a:rPr>
              <a:t>Υστερεκτομή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6" b="3510"/>
          <a:stretch/>
        </p:blipFill>
        <p:spPr>
          <a:xfrm>
            <a:off x="7824788" y="831273"/>
            <a:ext cx="3560492" cy="5153891"/>
          </a:xfrm>
          <a:prstGeom prst="rect">
            <a:avLst/>
          </a:prstGeom>
        </p:spPr>
      </p:pic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908925811"/>
              </p:ext>
            </p:extLst>
          </p:nvPr>
        </p:nvGraphicFramePr>
        <p:xfrm>
          <a:off x="816264" y="831273"/>
          <a:ext cx="6841836" cy="51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54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πεξήγηση με κάτω βέλος 1"/>
          <p:cNvSpPr/>
          <p:nvPr/>
        </p:nvSpPr>
        <p:spPr>
          <a:xfrm>
            <a:off x="7189470" y="787956"/>
            <a:ext cx="2754630" cy="106299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ΚΝΣ</a:t>
            </a:r>
          </a:p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Υποθάλαμος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7476" y="189559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panose="020B0502020202020204" pitchFamily="34" charset="0"/>
              </a:rPr>
              <a:t>GnRH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Επεξήγηση με κάτω βέλος 3"/>
          <p:cNvSpPr/>
          <p:nvPr/>
        </p:nvSpPr>
        <p:spPr>
          <a:xfrm>
            <a:off x="7252334" y="2309932"/>
            <a:ext cx="2663190" cy="876538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Υπόφυση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6418" y="325433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FSH, LH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Διάγραμμα ροής: Εναλλακτική διεργασία 5"/>
          <p:cNvSpPr/>
          <p:nvPr/>
        </p:nvSpPr>
        <p:spPr>
          <a:xfrm>
            <a:off x="7612378" y="3645456"/>
            <a:ext cx="1943100" cy="53721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Ωοθήκη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6580" y="4272320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Οιστρογόνα Προγεστερόνη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" name="Διάγραμμα ροής: Μη αυτόματη λειτουργία 7"/>
          <p:cNvSpPr/>
          <p:nvPr/>
        </p:nvSpPr>
        <p:spPr>
          <a:xfrm>
            <a:off x="7814815" y="4709518"/>
            <a:ext cx="1704145" cy="1017984"/>
          </a:xfrm>
          <a:prstGeom prst="flowChartManualOpe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Μήτρα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4815" y="5727502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Έμμηνος Ρύση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2183130" y="651510"/>
            <a:ext cx="409194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4</a:t>
            </a:r>
            <a:r>
              <a:rPr lang="el-GR" b="1" baseline="30000" dirty="0" smtClean="0">
                <a:latin typeface="Century Gothic" panose="020B0502020202020204" pitchFamily="34" charset="0"/>
              </a:rPr>
              <a:t>η</a:t>
            </a:r>
            <a:r>
              <a:rPr lang="el-GR" b="1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καθοριστική περιοχή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Δεξιό βέλος 10"/>
          <p:cNvSpPr/>
          <p:nvPr/>
        </p:nvSpPr>
        <p:spPr>
          <a:xfrm>
            <a:off x="2183130" y="2080260"/>
            <a:ext cx="409194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3</a:t>
            </a:r>
            <a:r>
              <a:rPr lang="el-GR" b="1" baseline="30000" dirty="0" smtClean="0">
                <a:latin typeface="Century Gothic" panose="020B0502020202020204" pitchFamily="34" charset="0"/>
              </a:rPr>
              <a:t>η</a:t>
            </a:r>
            <a:r>
              <a:rPr lang="el-GR" b="1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καθοριστική περιοχή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Δεξιό βέλος 11"/>
          <p:cNvSpPr/>
          <p:nvPr/>
        </p:nvSpPr>
        <p:spPr>
          <a:xfrm>
            <a:off x="2183130" y="3456861"/>
            <a:ext cx="409194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2</a:t>
            </a:r>
            <a:r>
              <a:rPr lang="el-GR" b="1" baseline="30000" dirty="0" smtClean="0">
                <a:latin typeface="Century Gothic" panose="020B0502020202020204" pitchFamily="34" charset="0"/>
              </a:rPr>
              <a:t>η</a:t>
            </a:r>
            <a:r>
              <a:rPr lang="el-GR" b="1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καθοριστική περιοχή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Δεξιό βέλος 12"/>
          <p:cNvSpPr/>
          <p:nvPr/>
        </p:nvSpPr>
        <p:spPr>
          <a:xfrm>
            <a:off x="2183130" y="4761310"/>
            <a:ext cx="409194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1</a:t>
            </a:r>
            <a:r>
              <a:rPr lang="el-GR" b="1" baseline="30000" dirty="0" smtClean="0">
                <a:latin typeface="Century Gothic" panose="020B0502020202020204" pitchFamily="34" charset="0"/>
              </a:rPr>
              <a:t>η</a:t>
            </a:r>
            <a:r>
              <a:rPr lang="el-GR" b="1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καθοριστική περιοχή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Αμηνόρροια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latin typeface="Century Gothic" panose="020B0502020202020204" pitchFamily="34" charset="0"/>
              </a:rPr>
              <a:t>Πρωτοπαθής / Δευτεροπαθής αμηνόρροια</a:t>
            </a:r>
          </a:p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Φυσιολογική</a:t>
            </a:r>
            <a:r>
              <a:rPr lang="el-GR" sz="3200" dirty="0" smtClean="0">
                <a:latin typeface="Century Gothic" panose="020B0502020202020204" pitchFamily="34" charset="0"/>
              </a:rPr>
              <a:t> αμηνόρροια: </a:t>
            </a:r>
          </a:p>
          <a:p>
            <a:pPr lvl="1"/>
            <a:r>
              <a:rPr lang="el-GR" sz="2800" dirty="0" smtClean="0">
                <a:latin typeface="Century Gothic" panose="020B0502020202020204" pitchFamily="34" charset="0"/>
              </a:rPr>
              <a:t>παιδική ηλικία / κύηση &amp; λοχεία / εμμηνόπαυση</a:t>
            </a:r>
          </a:p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Αναμενόμενη</a:t>
            </a:r>
            <a:r>
              <a:rPr lang="el-GR" sz="3200" dirty="0" smtClean="0">
                <a:latin typeface="Century Gothic" panose="020B0502020202020204" pitchFamily="34" charset="0"/>
              </a:rPr>
              <a:t> </a:t>
            </a:r>
            <a:r>
              <a:rPr lang="el-GR" sz="3200" dirty="0" err="1" smtClean="0">
                <a:latin typeface="Century Gothic" panose="020B0502020202020204" pitchFamily="34" charset="0"/>
              </a:rPr>
              <a:t>συχνο</a:t>
            </a:r>
            <a:r>
              <a:rPr lang="el-GR" sz="3200" dirty="0" smtClean="0">
                <a:latin typeface="Century Gothic" panose="020B0502020202020204" pitchFamily="34" charset="0"/>
              </a:rPr>
              <a:t>-/</a:t>
            </a:r>
            <a:r>
              <a:rPr lang="el-GR" sz="3200" dirty="0" err="1" smtClean="0">
                <a:latin typeface="Century Gothic" panose="020B0502020202020204" pitchFamily="34" charset="0"/>
              </a:rPr>
              <a:t>αραιο-μηνόρροια</a:t>
            </a:r>
            <a:r>
              <a:rPr lang="el-GR" sz="3200" dirty="0" smtClean="0">
                <a:latin typeface="Century Gothic" panose="020B0502020202020204" pitchFamily="34" charset="0"/>
              </a:rPr>
              <a:t>: </a:t>
            </a:r>
          </a:p>
          <a:p>
            <a:pPr lvl="1"/>
            <a:r>
              <a:rPr lang="el-GR" sz="2800" dirty="0" smtClean="0">
                <a:latin typeface="Century Gothic" panose="020B0502020202020204" pitchFamily="34" charset="0"/>
              </a:rPr>
              <a:t>ωρίμανση ΥΥΩ στην ήβη, </a:t>
            </a:r>
            <a:r>
              <a:rPr lang="el-GR" sz="2800" dirty="0" err="1" smtClean="0">
                <a:latin typeface="Century Gothic" panose="020B0502020202020204" pitchFamily="34" charset="0"/>
              </a:rPr>
              <a:t>περιεμμηνόπαυση</a:t>
            </a:r>
            <a:endParaRPr lang="el-GR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3200" dirty="0" smtClean="0">
                <a:latin typeface="Century Gothic" panose="020B0502020202020204" pitchFamily="34" charset="0"/>
              </a:rPr>
              <a:t>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39233"/>
            <a:ext cx="9601196" cy="45804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Διερεύνηση αμηνόρροιας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5186" y="1143001"/>
            <a:ext cx="10941628" cy="51092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r>
              <a:rPr lang="el-GR" sz="2000" b="1" dirty="0" smtClean="0">
                <a:latin typeface="Century Gothic" panose="020B0502020202020204" pitchFamily="34" charset="0"/>
              </a:rPr>
              <a:t>Ατομικό Η</a:t>
            </a:r>
            <a:r>
              <a:rPr lang="en-US" sz="2000" b="1" dirty="0" smtClean="0">
                <a:latin typeface="Century Gothic" panose="020B0502020202020204" pitchFamily="34" charset="0"/>
              </a:rPr>
              <a:t>x</a:t>
            </a:r>
            <a:endParaRPr lang="el-GR" sz="2000" b="1" dirty="0" smtClean="0">
              <a:latin typeface="Century Gothic" panose="020B0502020202020204" pitchFamily="34" charset="0"/>
            </a:endParaRP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Ρυθμός ανάπτυξης ύψους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Ηλικία </a:t>
            </a:r>
            <a:r>
              <a:rPr lang="el-GR" sz="1600" dirty="0" err="1" smtClean="0">
                <a:latin typeface="Century Gothic" panose="020B0502020202020204" pitchFamily="34" charset="0"/>
              </a:rPr>
              <a:t>θηλαρχής</a:t>
            </a:r>
            <a:r>
              <a:rPr lang="el-GR" sz="1600" dirty="0" smtClean="0">
                <a:latin typeface="Century Gothic" panose="020B0502020202020204" pitchFamily="34" charset="0"/>
              </a:rPr>
              <a:t>, </a:t>
            </a:r>
            <a:r>
              <a:rPr lang="el-GR" sz="1600" dirty="0" err="1" smtClean="0">
                <a:latin typeface="Century Gothic" panose="020B0502020202020204" pitchFamily="34" charset="0"/>
              </a:rPr>
              <a:t>αδρεναρχής</a:t>
            </a:r>
            <a:r>
              <a:rPr lang="el-GR" sz="1600" dirty="0" smtClean="0">
                <a:latin typeface="Century Gothic" panose="020B0502020202020204" pitchFamily="34" charset="0"/>
              </a:rPr>
              <a:t>, </a:t>
            </a:r>
            <a:r>
              <a:rPr lang="el-GR" sz="1600" dirty="0" err="1" smtClean="0">
                <a:latin typeface="Century Gothic" panose="020B0502020202020204" pitchFamily="34" charset="0"/>
              </a:rPr>
              <a:t>εμμηναρχής</a:t>
            </a:r>
            <a:endParaRPr lang="el-GR" sz="1600" dirty="0">
              <a:latin typeface="Century Gothic" panose="020B0502020202020204" pitchFamily="34" charset="0"/>
            </a:endParaRP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Ρυθμικότητα &amp; Ανωμαλίες ΕΚ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Διάρκεια &amp; ανωμαλίες ΕΡ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Κυήσεις / μαιευτικές επεμβάσεις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Συστηματικές ασθένειες</a:t>
            </a:r>
          </a:p>
          <a:p>
            <a:pPr lvl="1"/>
            <a:r>
              <a:rPr lang="el-GR" sz="1600" dirty="0" err="1" smtClean="0">
                <a:latin typeface="Century Gothic" panose="020B0502020202020204" pitchFamily="34" charset="0"/>
              </a:rPr>
              <a:t>Ενδοκρινοπάθειες</a:t>
            </a:r>
            <a:r>
              <a:rPr lang="el-GR" sz="1600" dirty="0" smtClean="0">
                <a:latin typeface="Century Gothic" panose="020B0502020202020204" pitchFamily="34" charset="0"/>
              </a:rPr>
              <a:t>, Νευροπάθειες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Σοβαρές Φλεγμονές, Χ/α, Ν/</a:t>
            </a:r>
            <a:r>
              <a:rPr lang="el-GR" sz="1600" dirty="0" err="1" smtClean="0">
                <a:latin typeface="Century Gothic" panose="020B0502020202020204" pitchFamily="34" charset="0"/>
              </a:rPr>
              <a:t>ες</a:t>
            </a:r>
            <a:endParaRPr lang="el-GR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Λήψη φαρμάκων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Στρες Πρωταθλητισμός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Αυξομειώσεις </a:t>
            </a:r>
            <a:r>
              <a:rPr lang="el-GR" sz="1600" dirty="0" err="1" smtClean="0">
                <a:latin typeface="Century Gothic" panose="020B0502020202020204" pitchFamily="34" charset="0"/>
              </a:rPr>
              <a:t>Σωμ</a:t>
            </a:r>
            <a:r>
              <a:rPr lang="el-GR" sz="1600" dirty="0" smtClean="0">
                <a:latin typeface="Century Gothic" panose="020B0502020202020204" pitchFamily="34" charset="0"/>
              </a:rPr>
              <a:t>. Βάρους, 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</a:rPr>
              <a:t>Διατροφικές διαταραχές</a:t>
            </a:r>
          </a:p>
          <a:p>
            <a:pPr lvl="1"/>
            <a:endParaRPr lang="el-GR" sz="1800" dirty="0" smtClean="0">
              <a:latin typeface="Century Gothic" panose="020B0502020202020204" pitchFamily="34" charset="0"/>
            </a:endParaRPr>
          </a:p>
          <a:p>
            <a:r>
              <a:rPr lang="el-GR" sz="2000" b="1" dirty="0" smtClean="0">
                <a:latin typeface="Century Gothic" panose="020B0502020202020204" pitchFamily="34" charset="0"/>
              </a:rPr>
              <a:t>Κληρονομικό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Hx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pPr lvl="1"/>
            <a:r>
              <a:rPr lang="el-GR" sz="1800" dirty="0" err="1" smtClean="0">
                <a:latin typeface="Century Gothic" panose="020B0502020202020204" pitchFamily="34" charset="0"/>
              </a:rPr>
              <a:t>Ενζυμικές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  <a:r>
              <a:rPr lang="el-GR" sz="1800" dirty="0" err="1" smtClean="0">
                <a:latin typeface="Century Gothic" panose="020B0502020202020204" pitchFamily="34" charset="0"/>
              </a:rPr>
              <a:t>Χρωμοσωμιακές</a:t>
            </a:r>
            <a:r>
              <a:rPr lang="el-GR" sz="1800" dirty="0" smtClean="0">
                <a:latin typeface="Century Gothic" panose="020B0502020202020204" pitchFamily="34" charset="0"/>
              </a:rPr>
              <a:t> Γονιδιακές Νόσοι</a:t>
            </a:r>
          </a:p>
          <a:p>
            <a:pPr lvl="1"/>
            <a:r>
              <a:rPr lang="el-GR" sz="1800" dirty="0" smtClean="0">
                <a:latin typeface="Century Gothic" panose="020B0502020202020204" pitchFamily="34" charset="0"/>
              </a:rPr>
              <a:t>Ψυχιατρικά νοσήματα/ ψυχολογικά προβλήματα </a:t>
            </a:r>
          </a:p>
          <a:p>
            <a:r>
              <a:rPr lang="el-GR" sz="2000" b="1" dirty="0" smtClean="0">
                <a:latin typeface="Century Gothic" panose="020B0502020202020204" pitchFamily="34" charset="0"/>
              </a:rPr>
              <a:t>Φυσική Εξέταση</a:t>
            </a:r>
          </a:p>
          <a:p>
            <a:pPr lvl="1"/>
            <a:r>
              <a:rPr lang="el-GR" sz="1800" dirty="0" smtClean="0">
                <a:latin typeface="Century Gothic" panose="020B0502020202020204" pitchFamily="34" charset="0"/>
              </a:rPr>
              <a:t>Ύψος, </a:t>
            </a:r>
            <a:r>
              <a:rPr lang="el-GR" sz="1800" dirty="0">
                <a:latin typeface="Century Gothic" panose="020B0502020202020204" pitchFamily="34" charset="0"/>
              </a:rPr>
              <a:t>Βάρος, ΒΜΙ</a:t>
            </a:r>
          </a:p>
          <a:p>
            <a:pPr lvl="1"/>
            <a:r>
              <a:rPr lang="el-GR" sz="1800" dirty="0" smtClean="0">
                <a:latin typeface="Century Gothic" panose="020B0502020202020204" pitchFamily="34" charset="0"/>
              </a:rPr>
              <a:t>Γυναικείος Φαινότυπος</a:t>
            </a:r>
          </a:p>
          <a:p>
            <a:pPr lvl="1"/>
            <a:r>
              <a:rPr lang="el-GR" sz="1800" dirty="0" smtClean="0">
                <a:latin typeface="Century Gothic" panose="020B0502020202020204" pitchFamily="34" charset="0"/>
              </a:rPr>
              <a:t>Δευτερεύοντες χαρακτήρες φύλου</a:t>
            </a:r>
          </a:p>
          <a:p>
            <a:pPr lvl="1"/>
            <a:r>
              <a:rPr lang="el-GR" sz="1800" dirty="0">
                <a:latin typeface="Century Gothic" panose="020B0502020202020204" pitchFamily="34" charset="0"/>
              </a:rPr>
              <a:t>Γαλακτόρροια</a:t>
            </a:r>
          </a:p>
          <a:p>
            <a:pPr lvl="1"/>
            <a:r>
              <a:rPr lang="el-GR" sz="1800" dirty="0">
                <a:latin typeface="Century Gothic" panose="020B0502020202020204" pitchFamily="34" charset="0"/>
              </a:rPr>
              <a:t>Ψηλάφηση θυρεοειδούς</a:t>
            </a:r>
          </a:p>
          <a:p>
            <a:pPr lvl="1"/>
            <a:r>
              <a:rPr lang="el-GR" sz="1800" dirty="0" smtClean="0">
                <a:latin typeface="Century Gothic" panose="020B0502020202020204" pitchFamily="34" charset="0"/>
              </a:rPr>
              <a:t>Κλινική </a:t>
            </a:r>
            <a:r>
              <a:rPr lang="el-GR" sz="1800" dirty="0" err="1" smtClean="0">
                <a:latin typeface="Century Gothic" panose="020B0502020202020204" pitchFamily="34" charset="0"/>
              </a:rPr>
              <a:t>υπερανδρογοναιμία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lvl="1"/>
            <a:r>
              <a:rPr lang="el-GR" sz="1800" dirty="0" smtClean="0">
                <a:latin typeface="Century Gothic" panose="020B0502020202020204" pitchFamily="34" charset="0"/>
              </a:rPr>
              <a:t>Γυναικολογική εξέταση</a:t>
            </a:r>
          </a:p>
          <a:p>
            <a:pPr lvl="1"/>
            <a:endParaRPr lang="el-GR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Παθολογία του κύκλου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entury Gothic" panose="020B0502020202020204" pitchFamily="34" charset="0"/>
              </a:rPr>
              <a:t>Δυσλειτουργική αιμορραγία της μήτρας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Century Gothic" panose="020B0502020202020204" pitchFamily="34" charset="0"/>
              </a:rPr>
              <a:t>Αμηνόρροια &amp; </a:t>
            </a:r>
            <a:r>
              <a:rPr lang="el-GR" dirty="0" err="1" smtClean="0">
                <a:latin typeface="Century Gothic" panose="020B0502020202020204" pitchFamily="34" charset="0"/>
              </a:rPr>
              <a:t>ανωοθυλακιορρηκτικές</a:t>
            </a:r>
            <a:r>
              <a:rPr lang="el-GR" dirty="0" smtClean="0">
                <a:latin typeface="Century Gothic" panose="020B0502020202020204" pitchFamily="34" charset="0"/>
              </a:rPr>
              <a:t> καταστάσεις</a:t>
            </a:r>
          </a:p>
          <a:p>
            <a:pPr>
              <a:lnSpc>
                <a:spcPct val="150000"/>
              </a:lnSpc>
            </a:pPr>
            <a:r>
              <a:rPr lang="el-GR" dirty="0" err="1" smtClean="0">
                <a:latin typeface="Century Gothic" panose="020B0502020202020204" pitchFamily="34" charset="0"/>
              </a:rPr>
              <a:t>Υπερανδρογοναιμία</a:t>
            </a:r>
            <a:endParaRPr lang="el-GR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Century Gothic" panose="020B0502020202020204" pitchFamily="34" charset="0"/>
              </a:rPr>
              <a:t>Δυσμηνόρροια</a:t>
            </a:r>
          </a:p>
        </p:txBody>
      </p:sp>
    </p:spTree>
    <p:extLst>
      <p:ext uri="{BB962C8B-B14F-4D97-AF65-F5344CB8AC3E}">
        <p14:creationId xmlns:p14="http://schemas.microsoft.com/office/powerpoint/2010/main" val="31218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5236" y="793297"/>
            <a:ext cx="342593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β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HCG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αρνητική </a:t>
            </a:r>
          </a:p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Αμηνόρροια ± γαλακτόρροια</a:t>
            </a:r>
          </a:p>
          <a:p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Δοκ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Προγεστ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(ΔΠ)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Μέτρηση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PRL &amp;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TSH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5846" y="2394112"/>
            <a:ext cx="167258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(+ΔΠ)  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TSH, PRL </a:t>
            </a:r>
            <a:r>
              <a:rPr lang="el-GR" b="1" dirty="0" err="1" smtClean="0">
                <a:latin typeface="Century Gothic" panose="020B0502020202020204" pitchFamily="34" charset="0"/>
              </a:rPr>
              <a:t>εφο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0480" y="1397717"/>
            <a:ext cx="101021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(-- ΔΠ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376" y="3721297"/>
            <a:ext cx="3143149" cy="4001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b="1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Ανωοθυλακιορρηξία</a:t>
            </a:r>
            <a:endParaRPr lang="el-GR" sz="2000" b="1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274" y="2099490"/>
            <a:ext cx="114165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PRL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&gt;100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178" y="2069212"/>
            <a:ext cx="7377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↑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TSH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456" y="2719013"/>
            <a:ext cx="12811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b="1" dirty="0" err="1" smtClean="0">
                <a:latin typeface="Century Gothic" panose="020B0502020202020204" pitchFamily="34" charset="0"/>
              </a:rPr>
              <a:t>Υποθυρεο</a:t>
            </a:r>
            <a:r>
              <a:rPr lang="el-GR" sz="1600" b="1" dirty="0" smtClean="0">
                <a:latin typeface="Century Gothic" panose="020B0502020202020204" pitchFamily="34" charset="0"/>
              </a:rPr>
              <a:t>-</a:t>
            </a:r>
          </a:p>
          <a:p>
            <a:r>
              <a:rPr lang="el-GR" sz="1600" b="1" dirty="0" err="1" smtClean="0">
                <a:latin typeface="Century Gothic" panose="020B0502020202020204" pitchFamily="34" charset="0"/>
              </a:rPr>
              <a:t>ειδισμός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2157" y="2741366"/>
            <a:ext cx="147989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MRI </a:t>
            </a:r>
            <a:r>
              <a:rPr lang="el-GR" sz="1400" b="1" dirty="0" smtClean="0">
                <a:latin typeface="Century Gothic" panose="020B0502020202020204" pitchFamily="34" charset="0"/>
              </a:rPr>
              <a:t>υπόφυσης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9085" y="3281311"/>
            <a:ext cx="95891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FSH, LH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33356" y="4974432"/>
            <a:ext cx="145472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↑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endParaRPr lang="el-GR" sz="1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l-GR" sz="1400" b="1" dirty="0" smtClean="0">
                <a:latin typeface="Century Gothic" panose="020B0502020202020204" pitchFamily="34" charset="0"/>
              </a:rPr>
              <a:t>Ωοθηκική ανεπάρκεια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7518" y="1951354"/>
            <a:ext cx="203613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1600" b="1" dirty="0" err="1" smtClean="0">
                <a:latin typeface="Century Gothic" panose="020B0502020202020204" pitchFamily="34" charset="0"/>
              </a:rPr>
              <a:t>Δοκ</a:t>
            </a:r>
            <a:r>
              <a:rPr lang="el-GR" sz="1600" b="1" dirty="0" smtClean="0">
                <a:latin typeface="Century Gothic" panose="020B0502020202020204" pitchFamily="34" charset="0"/>
              </a:rPr>
              <a:t>. </a:t>
            </a:r>
            <a:r>
              <a:rPr lang="el-GR" sz="1600" b="1" dirty="0" err="1" smtClean="0">
                <a:latin typeface="Century Gothic" panose="020B0502020202020204" pitchFamily="34" charset="0"/>
              </a:rPr>
              <a:t>Οιστρ</a:t>
            </a:r>
            <a:r>
              <a:rPr lang="el-GR" sz="1600" b="1" dirty="0" smtClean="0">
                <a:latin typeface="Century Gothic" panose="020B0502020202020204" pitchFamily="34" charset="0"/>
              </a:rPr>
              <a:t> + </a:t>
            </a:r>
            <a:r>
              <a:rPr lang="el-GR" sz="1600" b="1" dirty="0" err="1" smtClean="0">
                <a:latin typeface="Century Gothic" panose="020B0502020202020204" pitchFamily="34" charset="0"/>
              </a:rPr>
              <a:t>Προγ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1174" y="2602306"/>
            <a:ext cx="917239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ΔΟΠ +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5713" y="2575684"/>
            <a:ext cx="96372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ΔΟΠ --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83861" y="3405726"/>
            <a:ext cx="2087431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b="1" dirty="0" smtClean="0">
                <a:latin typeface="Century Gothic" panose="020B0502020202020204" pitchFamily="34" charset="0"/>
              </a:rPr>
              <a:t>Πρόβλημα Μήτρας </a:t>
            </a:r>
          </a:p>
          <a:p>
            <a:r>
              <a:rPr lang="el-GR" sz="1400" b="1" dirty="0" smtClean="0">
                <a:latin typeface="Century Gothic" panose="020B0502020202020204" pitchFamily="34" charset="0"/>
              </a:rPr>
              <a:t>ή συγγενής ανωμαλία</a:t>
            </a:r>
          </a:p>
          <a:p>
            <a:r>
              <a:rPr lang="el-GR" sz="1400" b="1" dirty="0" smtClean="0">
                <a:latin typeface="Century Gothic" panose="020B0502020202020204" pitchFamily="34" charset="0"/>
              </a:rPr>
              <a:t>αποφρακτικού τύπου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cxnSp>
        <p:nvCxnSpPr>
          <p:cNvPr id="20" name="Γωνιακή σύνδεση 19"/>
          <p:cNvCxnSpPr>
            <a:stCxn id="2" idx="2"/>
            <a:endCxn id="3" idx="0"/>
          </p:cNvCxnSpPr>
          <p:nvPr/>
        </p:nvCxnSpPr>
        <p:spPr>
          <a:xfrm rot="5400000">
            <a:off x="5804929" y="1680836"/>
            <a:ext cx="400486" cy="10260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Γωνιακή σύνδεση 23"/>
          <p:cNvCxnSpPr>
            <a:stCxn id="2" idx="3"/>
            <a:endCxn id="4" idx="0"/>
          </p:cNvCxnSpPr>
          <p:nvPr/>
        </p:nvCxnSpPr>
        <p:spPr>
          <a:xfrm>
            <a:off x="8231174" y="1393462"/>
            <a:ext cx="1554413" cy="42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Γωνιακή σύνδεση 29"/>
          <p:cNvCxnSpPr/>
          <p:nvPr/>
        </p:nvCxnSpPr>
        <p:spPr>
          <a:xfrm rot="10800000" flipV="1">
            <a:off x="3096350" y="1479332"/>
            <a:ext cx="1726350" cy="612235"/>
          </a:xfrm>
          <a:prstGeom prst="bentConnector3">
            <a:avLst>
              <a:gd name="adj1" fmla="val 996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2" idx="1"/>
            <a:endCxn id="7" idx="0"/>
          </p:cNvCxnSpPr>
          <p:nvPr/>
        </p:nvCxnSpPr>
        <p:spPr>
          <a:xfrm flipH="1">
            <a:off x="1407029" y="1393462"/>
            <a:ext cx="3398207" cy="67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/>
          <p:cNvCxnSpPr>
            <a:stCxn id="3" idx="2"/>
            <a:endCxn id="5" idx="0"/>
          </p:cNvCxnSpPr>
          <p:nvPr/>
        </p:nvCxnSpPr>
        <p:spPr>
          <a:xfrm flipH="1">
            <a:off x="2387951" y="3040443"/>
            <a:ext cx="3104187" cy="680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7" idx="2"/>
            <a:endCxn id="8" idx="0"/>
          </p:cNvCxnSpPr>
          <p:nvPr/>
        </p:nvCxnSpPr>
        <p:spPr>
          <a:xfrm>
            <a:off x="1407029" y="2438544"/>
            <a:ext cx="2987" cy="280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2" idx="2"/>
            <a:endCxn id="13" idx="0"/>
          </p:cNvCxnSpPr>
          <p:nvPr/>
        </p:nvCxnSpPr>
        <p:spPr>
          <a:xfrm>
            <a:off x="7948544" y="3650643"/>
            <a:ext cx="2312176" cy="1323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4" idx="2"/>
            <a:endCxn id="16" idx="0"/>
          </p:cNvCxnSpPr>
          <p:nvPr/>
        </p:nvCxnSpPr>
        <p:spPr>
          <a:xfrm>
            <a:off x="9785586" y="2289908"/>
            <a:ext cx="741990" cy="28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4" idx="2"/>
            <a:endCxn id="15" idx="0"/>
          </p:cNvCxnSpPr>
          <p:nvPr/>
        </p:nvCxnSpPr>
        <p:spPr>
          <a:xfrm flipH="1">
            <a:off x="8689794" y="2289908"/>
            <a:ext cx="1095792" cy="312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>
            <a:stCxn id="16" idx="2"/>
            <a:endCxn id="18" idx="0"/>
          </p:cNvCxnSpPr>
          <p:nvPr/>
        </p:nvCxnSpPr>
        <p:spPr>
          <a:xfrm>
            <a:off x="10527576" y="2945016"/>
            <a:ext cx="1" cy="460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/>
          <p:cNvCxnSpPr>
            <a:stCxn id="6" idx="2"/>
            <a:endCxn id="11" idx="0"/>
          </p:cNvCxnSpPr>
          <p:nvPr/>
        </p:nvCxnSpPr>
        <p:spPr>
          <a:xfrm flipH="1">
            <a:off x="3392103" y="2468822"/>
            <a:ext cx="1" cy="27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Ευθύγραμμο βέλος σύνδεσης 76"/>
          <p:cNvCxnSpPr>
            <a:stCxn id="4" idx="2"/>
            <a:endCxn id="14" idx="0"/>
          </p:cNvCxnSpPr>
          <p:nvPr/>
        </p:nvCxnSpPr>
        <p:spPr>
          <a:xfrm flipH="1">
            <a:off x="9785586" y="1767049"/>
            <a:ext cx="1" cy="18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Ευθύγραμμο βέλος σύνδεσης 96"/>
          <p:cNvCxnSpPr>
            <a:stCxn id="15" idx="2"/>
            <a:endCxn id="12" idx="0"/>
          </p:cNvCxnSpPr>
          <p:nvPr/>
        </p:nvCxnSpPr>
        <p:spPr>
          <a:xfrm flipH="1">
            <a:off x="7948544" y="2971638"/>
            <a:ext cx="741250" cy="309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780821" y="4017486"/>
            <a:ext cx="187904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b="1" dirty="0">
                <a:latin typeface="Century Gothic" panose="020B0502020202020204" pitchFamily="34" charset="0"/>
              </a:rPr>
              <a:t>↓ ή </a:t>
            </a:r>
            <a:r>
              <a:rPr lang="el-GR" b="1" dirty="0" smtClean="0">
                <a:latin typeface="Century Gothic" panose="020B0502020202020204" pitchFamily="34" charset="0"/>
              </a:rPr>
              <a:t>↔</a:t>
            </a:r>
          </a:p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MRI </a:t>
            </a:r>
            <a:r>
              <a:rPr lang="el-GR" b="1" dirty="0" smtClean="0">
                <a:latin typeface="Century Gothic" panose="020B0502020202020204" pitchFamily="34" charset="0"/>
              </a:rPr>
              <a:t>εγκεφάλου</a:t>
            </a:r>
          </a:p>
          <a:p>
            <a:pPr algn="ctr"/>
            <a:r>
              <a:rPr lang="el-GR" b="1" dirty="0" smtClean="0">
                <a:latin typeface="Century Gothic" panose="020B0502020202020204" pitchFamily="34" charset="0"/>
              </a:rPr>
              <a:t>&amp; υπόφυσης</a:t>
            </a:r>
            <a:endParaRPr lang="el-GR" b="1" dirty="0">
              <a:latin typeface="Century Gothic" panose="020B0502020202020204" pitchFamily="34" charset="0"/>
            </a:endParaRPr>
          </a:p>
        </p:txBody>
      </p:sp>
      <p:cxnSp>
        <p:nvCxnSpPr>
          <p:cNvPr id="102" name="Ευθύγραμμο βέλος σύνδεσης 101"/>
          <p:cNvCxnSpPr>
            <a:stCxn id="12" idx="2"/>
            <a:endCxn id="100" idx="0"/>
          </p:cNvCxnSpPr>
          <p:nvPr/>
        </p:nvCxnSpPr>
        <p:spPr>
          <a:xfrm flipH="1">
            <a:off x="6720342" y="3650643"/>
            <a:ext cx="1228202" cy="366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57411" y="5307660"/>
            <a:ext cx="166263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Υποφυσιακή 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ανεπάρκεια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16718" y="5307660"/>
            <a:ext cx="175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 err="1" smtClean="0">
                <a:latin typeface="Century Gothic" panose="020B0502020202020204" pitchFamily="34" charset="0"/>
              </a:rPr>
              <a:t>Υποθαλαμική</a:t>
            </a:r>
            <a:r>
              <a:rPr lang="el-GR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ανεπάρκεια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cxnSp>
        <p:nvCxnSpPr>
          <p:cNvPr id="108" name="Ευθύγραμμο βέλος σύνδεσης 107"/>
          <p:cNvCxnSpPr>
            <a:stCxn id="100" idx="2"/>
            <a:endCxn id="104" idx="0"/>
          </p:cNvCxnSpPr>
          <p:nvPr/>
        </p:nvCxnSpPr>
        <p:spPr>
          <a:xfrm flipH="1">
            <a:off x="5288729" y="4940816"/>
            <a:ext cx="1431613" cy="36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Ευθύγραμμο βέλος σύνδεσης 110"/>
          <p:cNvCxnSpPr>
            <a:stCxn id="100" idx="2"/>
            <a:endCxn id="106" idx="0"/>
          </p:cNvCxnSpPr>
          <p:nvPr/>
        </p:nvCxnSpPr>
        <p:spPr>
          <a:xfrm>
            <a:off x="6720342" y="4940816"/>
            <a:ext cx="1171776" cy="36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1586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Century Gothic" panose="020B0502020202020204" pitchFamily="34" charset="0"/>
              </a:rPr>
              <a:t>Στάθμη </a:t>
            </a:r>
            <a:r>
              <a:rPr lang="el-GR" sz="3200" dirty="0" err="1" smtClean="0">
                <a:latin typeface="Century Gothic" panose="020B0502020202020204" pitchFamily="34" charset="0"/>
              </a:rPr>
              <a:t>Γοναδοτροφινών</a:t>
            </a:r>
            <a:r>
              <a:rPr lang="el-GR" sz="3200" dirty="0" smtClean="0">
                <a:latin typeface="Century Gothic" panose="020B0502020202020204" pitchFamily="34" charset="0"/>
              </a:rPr>
              <a:t> &amp; κλινική κατάσταση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780755"/>
              </p:ext>
            </p:extLst>
          </p:nvPr>
        </p:nvGraphicFramePr>
        <p:xfrm>
          <a:off x="1388918" y="1963885"/>
          <a:ext cx="96012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618"/>
                <a:gridCol w="2899064"/>
                <a:gridCol w="276051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0" dirty="0" smtClean="0">
                          <a:latin typeface="Century Gothic" panose="020B0502020202020204" pitchFamily="34" charset="0"/>
                        </a:rPr>
                        <a:t>Κλινική κατάσταση</a:t>
                      </a:r>
                      <a:endParaRPr lang="en-US" sz="2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Century Gothic" panose="020B0502020202020204" pitchFamily="34" charset="0"/>
                        </a:rPr>
                        <a:t>FSH</a:t>
                      </a:r>
                      <a:endParaRPr lang="en-US" sz="2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Century Gothic" panose="020B0502020202020204" pitchFamily="34" charset="0"/>
                        </a:rPr>
                        <a:t>LH</a:t>
                      </a:r>
                      <a:endParaRPr lang="en-US" sz="2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Century Gothic" panose="020B0502020202020204" pitchFamily="34" charset="0"/>
                        </a:rPr>
                        <a:t>Φυσιολογική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ενήλικη γυναίκα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5-20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IU/L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5-20 IU/L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1600" b="0" dirty="0" err="1" smtClean="0">
                          <a:latin typeface="Century Gothic" panose="020B0502020202020204" pitchFamily="34" charset="0"/>
                        </a:rPr>
                        <a:t>Μεσοκυκλική</a:t>
                      </a:r>
                      <a:r>
                        <a:rPr lang="el-GR" sz="1600" b="0" baseline="0" dirty="0" smtClean="0">
                          <a:latin typeface="Century Gothic" panose="020B0502020202020204" pitchFamily="34" charset="0"/>
                        </a:rPr>
                        <a:t> αιχμή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Century Gothic" panose="020B0502020202020204" pitchFamily="34" charset="0"/>
                        </a:rPr>
                        <a:t>x2</a:t>
                      </a:r>
                      <a:r>
                        <a:rPr lang="el-GR" sz="1600" b="0" baseline="0" dirty="0" smtClean="0">
                          <a:latin typeface="Century Gothic" panose="020B0502020202020204" pitchFamily="34" charset="0"/>
                        </a:rPr>
                        <a:t> των βασικών τιμών 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entury Gothic" panose="020B0502020202020204" pitchFamily="34" charset="0"/>
                        </a:rPr>
                        <a:t>x3 </a:t>
                      </a:r>
                      <a:r>
                        <a:rPr lang="el-GR" sz="1600" b="0" dirty="0" smtClean="0">
                          <a:latin typeface="Century Gothic" panose="020B0502020202020204" pitchFamily="34" charset="0"/>
                        </a:rPr>
                        <a:t>των βασικών τιμών</a:t>
                      </a:r>
                      <a:endParaRPr lang="en-US" sz="1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latin typeface="Century Gothic" panose="020B0502020202020204" pitchFamily="34" charset="0"/>
                        </a:rPr>
                        <a:t>Υπο</a:t>
                      </a: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γοναδοτροφικός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υπογοναδισμός</a:t>
                      </a:r>
                    </a:p>
                    <a:p>
                      <a:pPr algn="r"/>
                      <a:r>
                        <a:rPr lang="el-GR" sz="1600" dirty="0" err="1" smtClean="0">
                          <a:latin typeface="Century Gothic" panose="020B0502020202020204" pitchFamily="34" charset="0"/>
                        </a:rPr>
                        <a:t>Προεφηβεία</a:t>
                      </a:r>
                      <a:endParaRPr lang="el-GR" sz="1600" dirty="0" smtClean="0"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el-GR" sz="1600" dirty="0" err="1" smtClean="0">
                          <a:latin typeface="Century Gothic" panose="020B0502020202020204" pitchFamily="34" charset="0"/>
                        </a:rPr>
                        <a:t>Υποθαλαμική</a:t>
                      </a:r>
                      <a:r>
                        <a:rPr lang="el-GR" sz="1600" dirty="0" smtClean="0">
                          <a:latin typeface="Century Gothic" panose="020B0502020202020204" pitchFamily="34" charset="0"/>
                        </a:rPr>
                        <a:t>-υποφυσιακή δυσλειτουργία 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&lt;5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IU/L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&lt;5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IU/L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latin typeface="Century Gothic" panose="020B0502020202020204" pitchFamily="34" charset="0"/>
                        </a:rPr>
                        <a:t>Υπερ</a:t>
                      </a: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γοναδοτροφικός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υπογοναδισμός </a:t>
                      </a:r>
                    </a:p>
                    <a:p>
                      <a:pPr algn="r"/>
                      <a:r>
                        <a:rPr lang="el-GR" sz="1600" dirty="0" smtClean="0">
                          <a:latin typeface="Century Gothic" panose="020B0502020202020204" pitchFamily="34" charset="0"/>
                        </a:rPr>
                        <a:t>Εμμηνόπαυση </a:t>
                      </a:r>
                    </a:p>
                    <a:p>
                      <a:pPr algn="r"/>
                      <a:r>
                        <a:rPr lang="el-GR" sz="1600" dirty="0" smtClean="0">
                          <a:latin typeface="Century Gothic" panose="020B0502020202020204" pitchFamily="34" charset="0"/>
                        </a:rPr>
                        <a:t>Ωοθηκική Έκπτωση</a:t>
                      </a:r>
                    </a:p>
                    <a:p>
                      <a:pPr algn="r"/>
                      <a:r>
                        <a:rPr lang="el-GR" sz="1600" dirty="0" smtClean="0">
                          <a:latin typeface="Century Gothic" panose="020B0502020202020204" pitchFamily="34" charset="0"/>
                        </a:rPr>
                        <a:t>Ευνουχισμός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&gt;20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IU/L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&gt;40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IU/L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Διαταραχές Μήτρας ή Γεννητικού Σωλήνα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καθοριστική περιοχή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latin typeface="Century Gothic" panose="020B0502020202020204" pitchFamily="34" charset="0"/>
              </a:rPr>
              <a:t>Σύνδρομο </a:t>
            </a:r>
            <a:r>
              <a:rPr lang="en-US" sz="4000" dirty="0" err="1" smtClean="0">
                <a:latin typeface="Century Gothic" panose="020B0502020202020204" pitchFamily="34" charset="0"/>
              </a:rPr>
              <a:t>Asherman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623" t="1054" r="5488" b="5876"/>
          <a:stretch/>
        </p:blipFill>
        <p:spPr>
          <a:xfrm>
            <a:off x="6720840" y="628649"/>
            <a:ext cx="4629150" cy="5612131"/>
          </a:xfrm>
          <a:prstGeom prst="rect">
            <a:avLst/>
          </a:prstGeo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sz="2800" dirty="0" err="1" smtClean="0">
                <a:latin typeface="Century Gothic" panose="020B0502020202020204" pitchFamily="34" charset="0"/>
              </a:rPr>
              <a:t>Β’παθής</a:t>
            </a:r>
            <a:r>
              <a:rPr lang="el-GR" sz="2800" dirty="0" smtClean="0">
                <a:latin typeface="Century Gothic" panose="020B0502020202020204" pitchFamily="34" charset="0"/>
              </a:rPr>
              <a:t> αμηνόρροια</a:t>
            </a:r>
          </a:p>
          <a:p>
            <a:r>
              <a:rPr lang="el-GR" sz="2800" dirty="0" smtClean="0">
                <a:latin typeface="Century Gothic" panose="020B0502020202020204" pitchFamily="34" charset="0"/>
              </a:rPr>
              <a:t>Αποτέλεσμα απόξεσης</a:t>
            </a:r>
          </a:p>
          <a:p>
            <a:r>
              <a:rPr lang="el-GR" sz="2800" dirty="0" err="1" smtClean="0">
                <a:latin typeface="Century Gothic" panose="020B0502020202020204" pitchFamily="34" charset="0"/>
              </a:rPr>
              <a:t>Συμφυσιόλυση</a:t>
            </a:r>
            <a:endParaRPr lang="el-GR" sz="2800" dirty="0" smtClean="0">
              <a:latin typeface="Century Gothic" panose="020B0502020202020204" pitchFamily="34" charset="0"/>
            </a:endParaRPr>
          </a:p>
          <a:p>
            <a:r>
              <a:rPr lang="el-GR" sz="2800" dirty="0" smtClean="0">
                <a:latin typeface="Century Gothic" panose="020B0502020202020204" pitchFamily="34" charset="0"/>
              </a:rPr>
              <a:t>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Συγγενείς ανωμαλίες γεννητικού συστήματος αποφρακτικού τύπου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Άτρητος παρθενικός υμένας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Πλήρες εγκάρσιο διάφραγμα κόλπου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Υποπλασία / αγενεσία / ατρησία τραχήλου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34" y="1417925"/>
            <a:ext cx="35623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t="2428" r="8367" b="4127"/>
          <a:stretch/>
        </p:blipFill>
        <p:spPr>
          <a:xfrm>
            <a:off x="725945" y="688998"/>
            <a:ext cx="4239491" cy="5422605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1" t="190" r="12620" b="5340"/>
          <a:stretch/>
        </p:blipFill>
        <p:spPr>
          <a:xfrm>
            <a:off x="7152652" y="688998"/>
            <a:ext cx="4416105" cy="551437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24046" y="1139153"/>
            <a:ext cx="3718455" cy="6169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ΚΡΥΠΤΟΜΗΝΟΡΡΟΙΑ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199817" y="2026227"/>
            <a:ext cx="3718455" cy="4085375"/>
          </a:xfrm>
        </p:spPr>
        <p:txBody>
          <a:bodyPr>
            <a:normAutofit/>
          </a:bodyPr>
          <a:lstStyle/>
          <a:p>
            <a:r>
              <a:rPr lang="el-GR" sz="1800" b="1" dirty="0" smtClean="0">
                <a:latin typeface="Century Gothic" panose="020B0502020202020204" pitchFamily="34" charset="0"/>
              </a:rPr>
              <a:t>Ατρησία παρθενικού υμένα </a:t>
            </a:r>
          </a:p>
          <a:p>
            <a:r>
              <a:rPr lang="el-GR" sz="1800" b="1" dirty="0" smtClean="0">
                <a:latin typeface="Century Gothic" panose="020B0502020202020204" pitchFamily="34" charset="0"/>
              </a:rPr>
              <a:t>Ατρησία</a:t>
            </a:r>
            <a:r>
              <a:rPr lang="en-US" sz="1800" b="1" dirty="0" smtClean="0">
                <a:latin typeface="Century Gothic" panose="020B0502020202020204" pitchFamily="34" charset="0"/>
              </a:rPr>
              <a:t>/</a:t>
            </a:r>
            <a:r>
              <a:rPr lang="el-GR" sz="1800" b="1" dirty="0" smtClean="0">
                <a:latin typeface="Century Gothic" panose="020B0502020202020204" pitchFamily="34" charset="0"/>
              </a:rPr>
              <a:t>αγενεσία τραχήλου</a:t>
            </a:r>
          </a:p>
          <a:p>
            <a:r>
              <a:rPr lang="el-GR" sz="1800" b="1" dirty="0" smtClean="0">
                <a:latin typeface="Century Gothic" panose="020B0502020202020204" pitchFamily="34" charset="0"/>
              </a:rPr>
              <a:t>Πλήρες εγκάρσιο διάφραγμα </a:t>
            </a:r>
          </a:p>
          <a:p>
            <a:endParaRPr lang="el-GR" sz="1800" b="1" dirty="0" smtClean="0">
              <a:latin typeface="Century Gothic" panose="020B0502020202020204" pitchFamily="34" charset="0"/>
            </a:endParaRPr>
          </a:p>
          <a:p>
            <a:r>
              <a:rPr lang="el-GR" sz="1800" b="1" dirty="0" err="1" smtClean="0">
                <a:latin typeface="Century Gothic" panose="020B0502020202020204" pitchFamily="34" charset="0"/>
              </a:rPr>
              <a:t>Αιματόκλπος</a:t>
            </a:r>
            <a:endParaRPr lang="el-GR" sz="1800" b="1" dirty="0" smtClean="0">
              <a:latin typeface="Century Gothic" panose="020B0502020202020204" pitchFamily="34" charset="0"/>
            </a:endParaRPr>
          </a:p>
          <a:p>
            <a:r>
              <a:rPr lang="el-GR" sz="1800" b="1" dirty="0" err="1" smtClean="0">
                <a:latin typeface="Century Gothic" panose="020B0502020202020204" pitchFamily="34" charset="0"/>
              </a:rPr>
              <a:t>Αιματόμητρα</a:t>
            </a:r>
            <a:r>
              <a:rPr lang="el-GR" sz="1800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l-GR" sz="1800" b="1" dirty="0" err="1" smtClean="0">
                <a:latin typeface="Century Gothic" panose="020B0502020202020204" pitchFamily="34" charset="0"/>
              </a:rPr>
              <a:t>Αιματοσάλπιγγα</a:t>
            </a:r>
            <a:r>
              <a:rPr lang="el-GR" sz="1800" b="1" dirty="0" smtClean="0">
                <a:latin typeface="Century Gothic" panose="020B0502020202020204" pitchFamily="34" charset="0"/>
              </a:rPr>
              <a:t> </a:t>
            </a:r>
          </a:p>
          <a:p>
            <a:endParaRPr lang="el-GR" sz="1800" b="1" dirty="0" smtClean="0">
              <a:latin typeface="Century Gothic" panose="020B0502020202020204" pitchFamily="34" charset="0"/>
            </a:endParaRPr>
          </a:p>
          <a:p>
            <a:r>
              <a:rPr lang="el-GR" sz="1800" b="1" dirty="0" smtClean="0">
                <a:latin typeface="Century Gothic" panose="020B0502020202020204" pitchFamily="34" charset="0"/>
              </a:rPr>
              <a:t>Χρόνιο πυελικό άλγος</a:t>
            </a:r>
          </a:p>
          <a:p>
            <a:r>
              <a:rPr lang="el-GR" sz="1800" b="1" dirty="0" smtClean="0">
                <a:latin typeface="Century Gothic" panose="020B0502020202020204" pitchFamily="34" charset="0"/>
              </a:rPr>
              <a:t>Καταμήνια </a:t>
            </a:r>
            <a:r>
              <a:rPr lang="el-GR" sz="1800" b="1" dirty="0" err="1" smtClean="0">
                <a:latin typeface="Century Gothic" panose="020B0502020202020204" pitchFamily="34" charset="0"/>
              </a:rPr>
              <a:t>υπογαστραλγία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87137" y="815878"/>
            <a:ext cx="10287000" cy="9921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400" dirty="0" smtClean="0">
                <a:latin typeface="Century Gothic" panose="020B0502020202020204" pitchFamily="34" charset="0"/>
              </a:rPr>
              <a:t>ΔΔ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φαινότυπος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θήλεος</a:t>
            </a:r>
            <a:r>
              <a:rPr lang="el-GR" sz="2400" dirty="0" smtClean="0">
                <a:latin typeface="Century Gothic" panose="020B0502020202020204" pitchFamily="34" charset="0"/>
              </a:rPr>
              <a:t>, </a:t>
            </a:r>
            <a:r>
              <a:rPr lang="el-GR" sz="2400" b="1" dirty="0" smtClean="0">
                <a:latin typeface="Century Gothic" panose="020B0502020202020204" pitchFamily="34" charset="0"/>
              </a:rPr>
              <a:t>πρωτοπαθής</a:t>
            </a:r>
            <a:r>
              <a:rPr lang="el-GR" sz="2400" dirty="0" smtClean="0">
                <a:latin typeface="Century Gothic" panose="020B0502020202020204" pitchFamily="34" charset="0"/>
              </a:rPr>
              <a:t> αμηνόρροια, φυσιολογικά ανάπτυξη ύψους,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φυσιολογικός μαστός,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απλασία κόλπου μήτρας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522634"/>
              </p:ext>
            </p:extLst>
          </p:nvPr>
        </p:nvGraphicFramePr>
        <p:xfrm>
          <a:off x="987137" y="1985967"/>
          <a:ext cx="1032856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118"/>
                <a:gridCol w="2982191"/>
                <a:gridCol w="3595256"/>
              </a:tblGrid>
              <a:tr h="370840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rgbClr val="FFFF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MRKH</a:t>
                      </a:r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CAIS</a:t>
                      </a:r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err="1" smtClean="0">
                          <a:latin typeface="Century Gothic" panose="020B0502020202020204" pitchFamily="34" charset="0"/>
                        </a:rPr>
                        <a:t>Καρυότυπος</a:t>
                      </a:r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46ΧΧ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46ΧΥ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Κληρονομικότητα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Άγνωστη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Υπολειπόμενη , συνδεόμενη με το</a:t>
                      </a:r>
                      <a:r>
                        <a:rPr lang="el-GR" b="0" baseline="0" dirty="0" smtClean="0">
                          <a:latin typeface="Century Gothic" panose="020B0502020202020204" pitchFamily="34" charset="0"/>
                        </a:rPr>
                        <a:t> μητρικό Χ χρωμόσωμα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err="1" smtClean="0">
                          <a:latin typeface="Century Gothic" panose="020B0502020202020204" pitchFamily="34" charset="0"/>
                        </a:rPr>
                        <a:t>Γονάδες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Ωοθήκη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err="1" smtClean="0">
                          <a:latin typeface="Century Gothic" panose="020B0502020202020204" pitchFamily="34" charset="0"/>
                        </a:rPr>
                        <a:t>Όρχις</a:t>
                      </a:r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Τρίχωση μασχάλης-εφηβαίου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Φυσιολογική, θήλεος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Αραιή ή απούσα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Τεστοστερόνη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Φυσιολογικά </a:t>
                      </a:r>
                      <a:r>
                        <a:rPr lang="el-GR" b="0" dirty="0" err="1" smtClean="0">
                          <a:latin typeface="Century Gothic" panose="020B0502020202020204" pitchFamily="34" charset="0"/>
                        </a:rPr>
                        <a:t>επ</a:t>
                      </a:r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. Θήλεος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Επίπεδα Άρρενος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 panose="020B0502020202020204" pitchFamily="34" charset="0"/>
                        </a:rPr>
                        <a:t>LH </a:t>
                      </a:r>
                      <a:r>
                        <a:rPr lang="el-GR" b="0" dirty="0" err="1" smtClean="0">
                          <a:latin typeface="Century Gothic" panose="020B0502020202020204" pitchFamily="34" charset="0"/>
                        </a:rPr>
                        <a:t>πλασματος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Φυσιολογική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Αυξημένη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err="1" smtClean="0">
                          <a:latin typeface="Century Gothic" panose="020B0502020202020204" pitchFamily="34" charset="0"/>
                        </a:rPr>
                        <a:t>Συνυπάρχ</a:t>
                      </a:r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.  ανωμαλίες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Ουροποιητικού κ.α.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Σπάνια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err="1" smtClean="0">
                          <a:latin typeface="Century Gothic" panose="020B0502020202020204" pitchFamily="34" charset="0"/>
                        </a:rPr>
                        <a:t>Γοναδική</a:t>
                      </a:r>
                      <a:r>
                        <a:rPr lang="el-GR" b="0" baseline="0" dirty="0" smtClean="0">
                          <a:latin typeface="Century Gothic" panose="020B0502020202020204" pitchFamily="34" charset="0"/>
                        </a:rPr>
                        <a:t> Νεοπλασία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Φυσιολογική</a:t>
                      </a:r>
                      <a:r>
                        <a:rPr lang="el-GR" b="0" baseline="0" dirty="0" smtClean="0">
                          <a:latin typeface="Century Gothic" panose="020B0502020202020204" pitchFamily="34" charset="0"/>
                        </a:rPr>
                        <a:t> επίπτωση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Αυξημένη </a:t>
                      </a:r>
                      <a:r>
                        <a:rPr lang="el-GR" b="0" dirty="0" err="1" smtClean="0">
                          <a:latin typeface="Century Gothic" panose="020B0502020202020204" pitchFamily="34" charset="0"/>
                        </a:rPr>
                        <a:t>πιθ</a:t>
                      </a:r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. Κακοήθους Εξαλλαγής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Διαταραχές Ωοθήκης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2</a:t>
            </a:r>
            <a:r>
              <a:rPr lang="el-GR" baseline="30000" dirty="0" smtClean="0">
                <a:latin typeface="Century Gothic" panose="020B0502020202020204" pitchFamily="34" charset="0"/>
              </a:rPr>
              <a:t>η</a:t>
            </a:r>
            <a:r>
              <a:rPr lang="el-GR" dirty="0" smtClean="0">
                <a:latin typeface="Century Gothic" panose="020B0502020202020204" pitchFamily="34" charset="0"/>
              </a:rPr>
              <a:t> καθοριστική περιοχή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Διαταραχές Ωοθήκης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 smtClean="0">
                <a:latin typeface="Century Gothic" panose="020B0502020202020204" pitchFamily="34" charset="0"/>
              </a:rPr>
              <a:t>Γοναδική</a:t>
            </a:r>
            <a:r>
              <a:rPr lang="el-GR" dirty="0" smtClean="0">
                <a:latin typeface="Century Gothic" panose="020B0502020202020204" pitchFamily="34" charset="0"/>
              </a:rPr>
              <a:t> Δυσγενεσία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Αμιγής / Μεικτή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Σύνδρομο </a:t>
            </a:r>
            <a:r>
              <a:rPr lang="en-US" dirty="0" smtClean="0">
                <a:latin typeface="Century Gothic" panose="020B0502020202020204" pitchFamily="34" charset="0"/>
              </a:rPr>
              <a:t>Turner</a:t>
            </a:r>
          </a:p>
          <a:p>
            <a:r>
              <a:rPr lang="el-GR" dirty="0" err="1" smtClean="0">
                <a:latin typeface="Century Gothic" panose="020B0502020202020204" pitchFamily="34" charset="0"/>
              </a:rPr>
              <a:t>Μωσαϊκισμοί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Σύνδρομο </a:t>
            </a:r>
            <a:r>
              <a:rPr lang="en-US" dirty="0" err="1" smtClean="0">
                <a:latin typeface="Century Gothic" panose="020B0502020202020204" pitchFamily="34" charset="0"/>
              </a:rPr>
              <a:t>Swyer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Σύνδρομο ανθεκτικών ωοθηκών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Πρώιμη ωοθηκική έκπτωση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Χρόνια </a:t>
            </a:r>
            <a:r>
              <a:rPr lang="el-GR" dirty="0" err="1" smtClean="0">
                <a:latin typeface="Century Gothic" panose="020B0502020202020204" pitchFamily="34" charset="0"/>
              </a:rPr>
              <a:t>Ανωοθυλακιορρηξία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PCOS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531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PCOS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5400" y="1735283"/>
            <a:ext cx="4718304" cy="6442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NIH (1990)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295400" y="2488434"/>
            <a:ext cx="4718304" cy="33874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1900" i="1" dirty="0" smtClean="0">
                <a:latin typeface="Century Gothic" panose="020B0502020202020204" pitchFamily="34" charset="0"/>
              </a:rPr>
              <a:t>Όλα τα παρακάτω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Χρόνια </a:t>
            </a:r>
            <a:r>
              <a:rPr lang="el-GR" dirty="0" err="1" smtClean="0">
                <a:latin typeface="Century Gothic" panose="020B0502020202020204" pitchFamily="34" charset="0"/>
              </a:rPr>
              <a:t>ανωοθυλακιορρηξία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Κλινική &amp;/ή βιοχημική </a:t>
            </a:r>
            <a:r>
              <a:rPr lang="el-GR" dirty="0" err="1" smtClean="0">
                <a:latin typeface="Century Gothic" panose="020B0502020202020204" pitchFamily="34" charset="0"/>
              </a:rPr>
              <a:t>υπερανδρογοναιμία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Εξαίρεση:</a:t>
            </a:r>
          </a:p>
          <a:p>
            <a:pPr lvl="1"/>
            <a:r>
              <a:rPr lang="en-US" sz="1900" dirty="0" smtClean="0">
                <a:latin typeface="Century Gothic" panose="020B0502020202020204" pitchFamily="34" charset="0"/>
              </a:rPr>
              <a:t>CAH, Cushing S., </a:t>
            </a:r>
            <a:r>
              <a:rPr lang="el-GR" sz="1900" dirty="0" smtClean="0">
                <a:latin typeface="Century Gothic" panose="020B0502020202020204" pitchFamily="34" charset="0"/>
              </a:rPr>
              <a:t>Υποθυρεοειδισμός, </a:t>
            </a:r>
            <a:r>
              <a:rPr lang="el-GR" sz="1900" dirty="0" err="1" smtClean="0">
                <a:latin typeface="Century Gothic" panose="020B0502020202020204" pitchFamily="34" charset="0"/>
              </a:rPr>
              <a:t>Υπερπρολακτιναιμία</a:t>
            </a:r>
            <a:r>
              <a:rPr lang="el-GR" sz="1900" dirty="0" smtClean="0">
                <a:latin typeface="Century Gothic" panose="020B0502020202020204" pitchFamily="34" charset="0"/>
              </a:rPr>
              <a:t>, </a:t>
            </a:r>
            <a:r>
              <a:rPr lang="el-GR" sz="1900" dirty="0" err="1" smtClean="0">
                <a:latin typeface="Century Gothic" panose="020B0502020202020204" pitchFamily="34" charset="0"/>
              </a:rPr>
              <a:t>Ανδρογονοεκκριτικοί</a:t>
            </a:r>
            <a:r>
              <a:rPr lang="el-GR" sz="1900" dirty="0" smtClean="0">
                <a:latin typeface="Century Gothic" panose="020B0502020202020204" pitchFamily="34" charset="0"/>
              </a:rPr>
              <a:t> όγκοι, Φάρμακα με ανδρογονική δράση</a:t>
            </a:r>
            <a:endParaRPr lang="en-US" sz="1900" dirty="0">
              <a:latin typeface="Century Gothic" panose="020B0502020202020204" pitchFamily="34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80671" y="1735283"/>
            <a:ext cx="4718304" cy="6442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Rotterdam (2003)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80671" y="2488434"/>
            <a:ext cx="4718304" cy="338743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l-GR" sz="2000" i="1" dirty="0" smtClean="0">
                <a:latin typeface="Century Gothic" panose="020B0502020202020204" pitchFamily="34" charset="0"/>
              </a:rPr>
              <a:t>2 από τα παρακάτω 3</a:t>
            </a:r>
          </a:p>
          <a:p>
            <a:r>
              <a:rPr lang="el-GR" dirty="0" err="1" smtClean="0">
                <a:latin typeface="Century Gothic" panose="020B0502020202020204" pitchFamily="34" charset="0"/>
              </a:rPr>
              <a:t>Ολιγο-ανωοθυλακιορρηξία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>
                <a:latin typeface="Century Gothic" panose="020B0502020202020204" pitchFamily="34" charset="0"/>
              </a:rPr>
              <a:t>Κλινική &amp;/ή βιοχημική </a:t>
            </a:r>
            <a:r>
              <a:rPr lang="el-GR" dirty="0" err="1">
                <a:latin typeface="Century Gothic" panose="020B0502020202020204" pitchFamily="34" charset="0"/>
              </a:rPr>
              <a:t>υπερανδρογοναιμία</a:t>
            </a:r>
            <a:endParaRPr lang="el-GR" dirty="0">
              <a:latin typeface="Century Gothic" panose="020B0502020202020204" pitchFamily="34" charset="0"/>
            </a:endParaRPr>
          </a:p>
          <a:p>
            <a:r>
              <a:rPr lang="el-GR" dirty="0" err="1" smtClean="0">
                <a:latin typeface="Century Gothic" panose="020B0502020202020204" pitchFamily="34" charset="0"/>
              </a:rPr>
              <a:t>Πολυκυστική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l-GR" dirty="0" err="1" smtClean="0">
                <a:latin typeface="Century Gothic" panose="020B0502020202020204" pitchFamily="34" charset="0"/>
              </a:rPr>
              <a:t>ηχομορφολογία</a:t>
            </a:r>
            <a:endParaRPr lang="el-GR" dirty="0" smtClean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l-GR" dirty="0">
                <a:latin typeface="Century Gothic" panose="020B0502020202020204" pitchFamily="34" charset="0"/>
              </a:rPr>
              <a:t>Εξαίρεση: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CAH, Cushing S., </a:t>
            </a:r>
            <a:r>
              <a:rPr lang="el-GR" dirty="0">
                <a:latin typeface="Century Gothic" panose="020B0502020202020204" pitchFamily="34" charset="0"/>
              </a:rPr>
              <a:t>Υποθυρεοειδισμός, </a:t>
            </a:r>
            <a:r>
              <a:rPr lang="el-GR" dirty="0" err="1">
                <a:latin typeface="Century Gothic" panose="020B0502020202020204" pitchFamily="34" charset="0"/>
              </a:rPr>
              <a:t>Υπερπρολακτιναιμία</a:t>
            </a:r>
            <a:r>
              <a:rPr lang="el-GR" dirty="0">
                <a:latin typeface="Century Gothic" panose="020B0502020202020204" pitchFamily="34" charset="0"/>
              </a:rPr>
              <a:t>, </a:t>
            </a:r>
            <a:r>
              <a:rPr lang="el-GR" dirty="0" err="1">
                <a:latin typeface="Century Gothic" panose="020B0502020202020204" pitchFamily="34" charset="0"/>
              </a:rPr>
              <a:t>Ανδρογονοεκκριτικοί</a:t>
            </a:r>
            <a:r>
              <a:rPr lang="el-GR" dirty="0">
                <a:latin typeface="Century Gothic" panose="020B0502020202020204" pitchFamily="34" charset="0"/>
              </a:rPr>
              <a:t> όγκοι, Φάρμακα με ανδρογονική δράση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10800000" flipV="1">
            <a:off x="1189900" y="1870365"/>
            <a:ext cx="4213371" cy="484525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Εμμηνορρυσιακός Κύκλος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03" y="733157"/>
            <a:ext cx="4716114" cy="5350001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7" y="3031065"/>
            <a:ext cx="4015448" cy="29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24215" y="908260"/>
            <a:ext cx="2292307" cy="13038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PCOS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el-GR" sz="2800" b="1" dirty="0" err="1" smtClean="0">
                <a:latin typeface="Century Gothic" panose="020B0502020202020204" pitchFamily="34" charset="0"/>
              </a:rPr>
              <a:t>Ευγοναδοτροφική</a:t>
            </a:r>
            <a:r>
              <a:rPr lang="el-GR" sz="2800" b="1" dirty="0" smtClean="0">
                <a:latin typeface="Century Gothic" panose="020B0502020202020204" pitchFamily="34" charset="0"/>
              </a:rPr>
              <a:t> </a:t>
            </a:r>
            <a:r>
              <a:rPr lang="el-GR" sz="2800" b="1" dirty="0" err="1" smtClean="0">
                <a:latin typeface="Century Gothic" panose="020B0502020202020204" pitchFamily="34" charset="0"/>
              </a:rPr>
              <a:t>ευοιστρογονική</a:t>
            </a:r>
            <a:r>
              <a:rPr lang="el-GR" sz="2800" b="1" dirty="0" smtClean="0">
                <a:latin typeface="Century Gothic" panose="020B0502020202020204" pitchFamily="34" charset="0"/>
              </a:rPr>
              <a:t> </a:t>
            </a:r>
            <a:r>
              <a:rPr lang="el-GR" sz="2800" b="1" dirty="0" err="1" smtClean="0">
                <a:latin typeface="Century Gothic" panose="020B0502020202020204" pitchFamily="34" charset="0"/>
              </a:rPr>
              <a:t>ανωοθυλακιορρηξία</a:t>
            </a:r>
            <a:r>
              <a:rPr lang="el-GR" sz="2800" dirty="0" smtClean="0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el-GR" sz="2400" dirty="0" smtClean="0">
                <a:latin typeface="Century Gothic" panose="020B0502020202020204" pitchFamily="34" charset="0"/>
              </a:rPr>
              <a:t>Αιτιολογία</a:t>
            </a:r>
            <a:r>
              <a:rPr lang="el-GR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ωοθηκική δυσλειτουργία</a:t>
            </a:r>
          </a:p>
          <a:p>
            <a:pPr lvl="1"/>
            <a:r>
              <a:rPr lang="el-GR" sz="2400" dirty="0" smtClean="0">
                <a:latin typeface="Century Gothic" panose="020B0502020202020204" pitchFamily="34" charset="0"/>
              </a:rPr>
              <a:t>Κλινική/βιοχημική </a:t>
            </a:r>
            <a:r>
              <a:rPr lang="el-GR" sz="2400" dirty="0" err="1">
                <a:latin typeface="Century Gothic" panose="020B0502020202020204" pitchFamily="34" charset="0"/>
              </a:rPr>
              <a:t>υπερανδρογοναιμία</a:t>
            </a:r>
            <a:endParaRPr lang="el-GR" sz="2400" dirty="0">
              <a:latin typeface="Century Gothic" panose="020B0502020202020204" pitchFamily="34" charset="0"/>
            </a:endParaRPr>
          </a:p>
          <a:p>
            <a:pPr lvl="1"/>
            <a:r>
              <a:rPr lang="el-GR" sz="2400" dirty="0" smtClean="0">
                <a:latin typeface="Century Gothic" panose="020B0502020202020204" pitchFamily="34" charset="0"/>
              </a:rPr>
              <a:t>Μεταβολικές διαταραχές</a:t>
            </a:r>
          </a:p>
          <a:p>
            <a:pPr lvl="1"/>
            <a:r>
              <a:rPr lang="el-GR" sz="2400" dirty="0" err="1" smtClean="0">
                <a:latin typeface="Century Gothic" panose="020B0502020202020204" pitchFamily="34" charset="0"/>
              </a:rPr>
              <a:t>Πολυκυστική</a:t>
            </a:r>
            <a:r>
              <a:rPr lang="el-GR" sz="2400" dirty="0" smtClean="0">
                <a:latin typeface="Century Gothic" panose="020B0502020202020204" pitchFamily="34" charset="0"/>
              </a:rPr>
              <a:t> </a:t>
            </a:r>
            <a:r>
              <a:rPr lang="el-GR" sz="2400" dirty="0" err="1" smtClean="0">
                <a:latin typeface="Century Gothic" panose="020B0502020202020204" pitchFamily="34" charset="0"/>
              </a:rPr>
              <a:t>ηχομορφολογία</a:t>
            </a:r>
            <a:r>
              <a:rPr lang="el-GR" sz="2400" dirty="0" smtClean="0">
                <a:latin typeface="Century Gothic" panose="020B0502020202020204" pitchFamily="34" charset="0"/>
              </a:rPr>
              <a:t> ωοθηκών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el-GR" sz="3300" dirty="0" smtClean="0">
                <a:latin typeface="Century Gothic" panose="020B0502020202020204" pitchFamily="34" charset="0"/>
              </a:rPr>
              <a:t>Μακροπρόθεσμα</a:t>
            </a:r>
          </a:p>
          <a:p>
            <a:pPr lvl="1"/>
            <a:r>
              <a:rPr lang="el-GR" sz="3300" dirty="0" smtClean="0">
                <a:latin typeface="Century Gothic" panose="020B0502020202020204" pitchFamily="34" charset="0"/>
              </a:rPr>
              <a:t>Σακχαρώδης διαβήτης τύπου ΙΙ</a:t>
            </a:r>
          </a:p>
          <a:p>
            <a:pPr lvl="1"/>
            <a:r>
              <a:rPr lang="el-GR" sz="3300" dirty="0" smtClean="0">
                <a:latin typeface="Century Gothic" panose="020B0502020202020204" pitchFamily="34" charset="0"/>
              </a:rPr>
              <a:t>Μεταβολικό σύνδρομο</a:t>
            </a:r>
          </a:p>
          <a:p>
            <a:pPr lvl="1"/>
            <a:r>
              <a:rPr lang="el-GR" sz="3300" dirty="0" smtClean="0">
                <a:latin typeface="Century Gothic" panose="020B0502020202020204" pitchFamily="34" charset="0"/>
              </a:rPr>
              <a:t>Καρδιαγγειακές παθήσεις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40" y="706580"/>
            <a:ext cx="1646562" cy="214053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5" y="641476"/>
            <a:ext cx="1720713" cy="17723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24" y="706579"/>
            <a:ext cx="2647950" cy="17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PCOS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l-GR" dirty="0" err="1" smtClean="0">
                <a:latin typeface="Century Gothic" panose="020B0502020202020204" pitchFamily="34" charset="0"/>
              </a:rPr>
              <a:t>Δασυτριχισμός</a:t>
            </a:r>
            <a:r>
              <a:rPr lang="el-GR" dirty="0" smtClean="0">
                <a:latin typeface="Century Gothic" panose="020B0502020202020204" pitchFamily="34" charset="0"/>
              </a:rPr>
              <a:t>, ακμή, ανδρικού τύπου αλωπεκία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Ftesto</a:t>
            </a:r>
            <a:r>
              <a:rPr lang="en-US" dirty="0" smtClean="0">
                <a:latin typeface="Century Gothic" panose="020B0502020202020204" pitchFamily="34" charset="0"/>
              </a:rPr>
              <a:t>,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FAI (Free Androgen Index= [</a:t>
            </a:r>
            <a:r>
              <a:rPr lang="en-US" dirty="0" err="1" smtClean="0">
                <a:latin typeface="Century Gothic" panose="020B0502020202020204" pitchFamily="34" charset="0"/>
              </a:rPr>
              <a:t>Testo</a:t>
            </a:r>
            <a:r>
              <a:rPr lang="en-US" dirty="0" smtClean="0">
                <a:latin typeface="Century Gothic" panose="020B0502020202020204" pitchFamily="34" charset="0"/>
              </a:rPr>
              <a:t>/SHBG]x100) 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Αντίσταση στην Ινσουλίνη, </a:t>
            </a:r>
            <a:r>
              <a:rPr lang="el-GR" dirty="0" err="1" smtClean="0">
                <a:latin typeface="Century Gothic" panose="020B0502020202020204" pitchFamily="34" charset="0"/>
              </a:rPr>
              <a:t>Υπερινσουλιναιμία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</a:rPr>
              <a:t>Μελανίζουσα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l-GR" dirty="0" err="1" smtClean="0">
                <a:latin typeface="Century Gothic" panose="020B0502020202020204" pitchFamily="34" charset="0"/>
              </a:rPr>
              <a:t>Ακάνθωση</a:t>
            </a:r>
            <a:r>
              <a:rPr lang="el-GR" dirty="0" smtClean="0">
                <a:latin typeface="Century Gothic" panose="020B0502020202020204" pitchFamily="34" charset="0"/>
              </a:rPr>
              <a:t>. 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Μεταβολικό Σύνδρομο (κεντρικού τύπου παχυσαρκία):</a:t>
            </a:r>
          </a:p>
          <a:p>
            <a:pPr lvl="1"/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Περίμετρος κοιλιάς &gt;88 εκατ.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ΑΠ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&gt; 130/85</a:t>
            </a:r>
            <a:r>
              <a:rPr lang="en-US" dirty="0" smtClean="0">
                <a:latin typeface="Century Gothic" panose="020B0502020202020204" pitchFamily="34" charset="0"/>
              </a:rPr>
              <a:t>mmHg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Trig &gt; 150 mg/dl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HDL &lt; 50 mg/dl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Fasting </a:t>
            </a:r>
            <a:r>
              <a:rPr lang="en-US" dirty="0" err="1" smtClean="0">
                <a:latin typeface="Century Gothic" panose="020B0502020202020204" pitchFamily="34" charset="0"/>
              </a:rPr>
              <a:t>Glu</a:t>
            </a:r>
            <a:r>
              <a:rPr lang="en-US" dirty="0">
                <a:latin typeface="Century Gothic" panose="020B0502020202020204" pitchFamily="34" charset="0"/>
              </a:rPr>
              <a:t>=</a:t>
            </a:r>
            <a:r>
              <a:rPr lang="en-US" dirty="0" smtClean="0">
                <a:latin typeface="Century Gothic" panose="020B0502020202020204" pitchFamily="34" charset="0"/>
              </a:rPr>
              <a:t>110-126 mg/dl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2 hours after 75 mg </a:t>
            </a:r>
            <a:r>
              <a:rPr lang="en-US" dirty="0" err="1" smtClean="0">
                <a:latin typeface="Century Gothic" panose="020B0502020202020204" pitchFamily="34" charset="0"/>
              </a:rPr>
              <a:t>Glu</a:t>
            </a:r>
            <a:r>
              <a:rPr lang="en-US" dirty="0" smtClean="0">
                <a:latin typeface="Century Gothic" panose="020B0502020202020204" pitchFamily="34" charset="0"/>
              </a:rPr>
              <a:t> = 140-199 mg/dl </a:t>
            </a:r>
            <a:endParaRPr lang="el-GR" dirty="0" smtClean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2924" y="683134"/>
            <a:ext cx="10086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 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βάρους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718" y="1349177"/>
            <a:ext cx="159851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Επίκτητες 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Ανωμαλίες 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Στη δράση της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Ινσουλίνης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102" y="2555550"/>
            <a:ext cx="12586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Ανωμαλίες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Υποδοχέα 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Ινσουλίνης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3738" y="1587398"/>
            <a:ext cx="12586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Ινσουλίνης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711" y="830536"/>
            <a:ext cx="95250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err="1" smtClean="0">
                <a:latin typeface="Century Gothic" panose="020B0502020202020204" pitchFamily="34" charset="0"/>
              </a:rPr>
              <a:t>Αυξηση</a:t>
            </a:r>
            <a:endParaRPr lang="el-GR" sz="1600" dirty="0" smtClean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SHBG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1773" y="1584367"/>
            <a:ext cx="95250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IGFBP-1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7574972" y="1609444"/>
            <a:ext cx="1943100" cy="7115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latin typeface="Century Gothic" panose="020B0502020202020204" pitchFamily="34" charset="0"/>
              </a:rPr>
              <a:t>Ατρησία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9418" y="2438108"/>
            <a:ext cx="9525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</a:t>
            </a:r>
          </a:p>
          <a:p>
            <a:r>
              <a:rPr lang="en-US" sz="1600" dirty="0" err="1" smtClean="0">
                <a:latin typeface="Century Gothic" panose="020B0502020202020204" pitchFamily="34" charset="0"/>
              </a:rPr>
              <a:t>Ftesto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8072" y="2545772"/>
            <a:ext cx="155844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Ελεύθερης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Οιστραδιόλης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7010659" y="3503180"/>
            <a:ext cx="2375105" cy="5357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err="1" smtClean="0">
                <a:latin typeface="Century Gothic" panose="020B0502020202020204" pitchFamily="34" charset="0"/>
              </a:rPr>
              <a:t>Δασυτριχισμός</a:t>
            </a:r>
            <a:r>
              <a:rPr lang="el-GR" sz="1600" dirty="0" smtClean="0">
                <a:latin typeface="Century Gothic" panose="020B0502020202020204" pitchFamily="34" charset="0"/>
              </a:rPr>
              <a:t>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2" name="Διάγραμμα ροής: Εναλλακτική διεργασία 11"/>
          <p:cNvSpPr/>
          <p:nvPr/>
        </p:nvSpPr>
        <p:spPr>
          <a:xfrm>
            <a:off x="3773085" y="2661526"/>
            <a:ext cx="1808018" cy="65767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latin typeface="Century Gothic" panose="020B0502020202020204" pitchFamily="34" charset="0"/>
              </a:rPr>
              <a:t>Κύτταρα θήκης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329" y="4020178"/>
            <a:ext cx="13484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 </a:t>
            </a:r>
            <a:r>
              <a:rPr lang="en-US" sz="1600" dirty="0" smtClean="0">
                <a:latin typeface="Century Gothic" panose="020B0502020202020204" pitchFamily="34" charset="0"/>
              </a:rPr>
              <a:t>LH</a:t>
            </a:r>
            <a:r>
              <a:rPr lang="el-GR" sz="16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Μείωση</a:t>
            </a:r>
            <a:r>
              <a:rPr lang="en-US" sz="1600" dirty="0" smtClean="0">
                <a:latin typeface="Century Gothic" panose="020B0502020202020204" pitchFamily="34" charset="0"/>
              </a:rPr>
              <a:t> FSH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5886" y="3884475"/>
            <a:ext cx="11063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</a:t>
            </a:r>
          </a:p>
          <a:p>
            <a:r>
              <a:rPr lang="el-GR" sz="1600" dirty="0" smtClean="0">
                <a:latin typeface="Century Gothic" panose="020B0502020202020204" pitchFamily="34" charset="0"/>
              </a:rPr>
              <a:t>Δ4Ανδρο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0966" y="3894036"/>
            <a:ext cx="9525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</a:t>
            </a:r>
          </a:p>
          <a:p>
            <a:r>
              <a:rPr lang="el-GR" sz="1600" dirty="0" err="1" smtClean="0">
                <a:latin typeface="Century Gothic" panose="020B0502020202020204" pitchFamily="34" charset="0"/>
              </a:rPr>
              <a:t>Τέστο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6" name="Έλλειψη 15"/>
          <p:cNvSpPr/>
          <p:nvPr/>
        </p:nvSpPr>
        <p:spPr>
          <a:xfrm>
            <a:off x="7232073" y="4978609"/>
            <a:ext cx="2217513" cy="6254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latin typeface="Century Gothic" panose="020B0502020202020204" pitchFamily="34" charset="0"/>
              </a:rPr>
              <a:t>Καρκίνος ενδομητρίου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6032" y="4998940"/>
            <a:ext cx="13061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>
                <a:latin typeface="Century Gothic" panose="020B0502020202020204" pitchFamily="34" charset="0"/>
              </a:rPr>
              <a:t>Αύξηση </a:t>
            </a:r>
            <a:r>
              <a:rPr lang="el-GR" sz="1600" dirty="0" err="1" smtClean="0">
                <a:latin typeface="Century Gothic" panose="020B0502020202020204" pitchFamily="34" charset="0"/>
              </a:rPr>
              <a:t>Οιστρόνης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cxnSp>
        <p:nvCxnSpPr>
          <p:cNvPr id="19" name="Ευθύγραμμο βέλος σύνδεσης 18"/>
          <p:cNvCxnSpPr>
            <a:stCxn id="2" idx="3"/>
            <a:endCxn id="5" idx="1"/>
          </p:cNvCxnSpPr>
          <p:nvPr/>
        </p:nvCxnSpPr>
        <p:spPr>
          <a:xfrm>
            <a:off x="2301533" y="975522"/>
            <a:ext cx="962205" cy="90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3" idx="3"/>
            <a:endCxn id="5" idx="1"/>
          </p:cNvCxnSpPr>
          <p:nvPr/>
        </p:nvCxnSpPr>
        <p:spPr>
          <a:xfrm flipV="1">
            <a:off x="2311233" y="1879786"/>
            <a:ext cx="952505" cy="23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>
            <a:stCxn id="4" idx="3"/>
            <a:endCxn id="5" idx="1"/>
          </p:cNvCxnSpPr>
          <p:nvPr/>
        </p:nvCxnSpPr>
        <p:spPr>
          <a:xfrm flipV="1">
            <a:off x="2318780" y="1879786"/>
            <a:ext cx="944958" cy="109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Γωνιακή σύνδεση 27"/>
          <p:cNvCxnSpPr>
            <a:stCxn id="5" idx="0"/>
            <a:endCxn id="6" idx="1"/>
          </p:cNvCxnSpPr>
          <p:nvPr/>
        </p:nvCxnSpPr>
        <p:spPr>
          <a:xfrm rot="5400000" flipH="1" flipV="1">
            <a:off x="4601657" y="414344"/>
            <a:ext cx="464474" cy="18816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Γωνιακή σύνδεση 30"/>
          <p:cNvCxnSpPr>
            <a:stCxn id="6" idx="3"/>
            <a:endCxn id="10" idx="0"/>
          </p:cNvCxnSpPr>
          <p:nvPr/>
        </p:nvCxnSpPr>
        <p:spPr>
          <a:xfrm>
            <a:off x="6727216" y="1122924"/>
            <a:ext cx="3570076" cy="14228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>
            <a:stCxn id="5" idx="3"/>
            <a:endCxn id="7" idx="1"/>
          </p:cNvCxnSpPr>
          <p:nvPr/>
        </p:nvCxnSpPr>
        <p:spPr>
          <a:xfrm flipV="1">
            <a:off x="4522416" y="1876755"/>
            <a:ext cx="309357" cy="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>
            <a:stCxn id="5" idx="2"/>
            <a:endCxn id="12" idx="0"/>
          </p:cNvCxnSpPr>
          <p:nvPr/>
        </p:nvCxnSpPr>
        <p:spPr>
          <a:xfrm>
            <a:off x="3893077" y="2172173"/>
            <a:ext cx="784017" cy="489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7" idx="2"/>
            <a:endCxn id="12" idx="0"/>
          </p:cNvCxnSpPr>
          <p:nvPr/>
        </p:nvCxnSpPr>
        <p:spPr>
          <a:xfrm flipH="1">
            <a:off x="4677094" y="2169142"/>
            <a:ext cx="630932" cy="492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Γωνιακή σύνδεση 41"/>
          <p:cNvCxnSpPr>
            <a:stCxn id="6" idx="3"/>
            <a:endCxn id="9" idx="0"/>
          </p:cNvCxnSpPr>
          <p:nvPr/>
        </p:nvCxnSpPr>
        <p:spPr>
          <a:xfrm>
            <a:off x="6727216" y="1122924"/>
            <a:ext cx="118455" cy="13151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ύγραμμο βέλος σύνδεσης 44"/>
          <p:cNvCxnSpPr>
            <a:stCxn id="9" idx="3"/>
            <a:endCxn id="8" idx="4"/>
          </p:cNvCxnSpPr>
          <p:nvPr/>
        </p:nvCxnSpPr>
        <p:spPr>
          <a:xfrm flipV="1">
            <a:off x="7321923" y="2320982"/>
            <a:ext cx="1224599" cy="409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/>
          <p:cNvCxnSpPr>
            <a:stCxn id="9" idx="2"/>
            <a:endCxn id="11" idx="0"/>
          </p:cNvCxnSpPr>
          <p:nvPr/>
        </p:nvCxnSpPr>
        <p:spPr>
          <a:xfrm>
            <a:off x="6845671" y="3022883"/>
            <a:ext cx="1352541" cy="48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>
            <a:stCxn id="13" idx="3"/>
            <a:endCxn id="12" idx="1"/>
          </p:cNvCxnSpPr>
          <p:nvPr/>
        </p:nvCxnSpPr>
        <p:spPr>
          <a:xfrm flipV="1">
            <a:off x="2700775" y="2990361"/>
            <a:ext cx="1072310" cy="1322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" idx="2"/>
            <a:endCxn id="14" idx="0"/>
          </p:cNvCxnSpPr>
          <p:nvPr/>
        </p:nvCxnSpPr>
        <p:spPr>
          <a:xfrm flipH="1">
            <a:off x="4349083" y="3319196"/>
            <a:ext cx="328011" cy="56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2" idx="2"/>
            <a:endCxn id="15" idx="0"/>
          </p:cNvCxnSpPr>
          <p:nvPr/>
        </p:nvCxnSpPr>
        <p:spPr>
          <a:xfrm>
            <a:off x="4677094" y="3319196"/>
            <a:ext cx="1270125" cy="57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Ευθύγραμμο βέλος σύνδεσης 65"/>
          <p:cNvCxnSpPr>
            <a:stCxn id="15" idx="0"/>
            <a:endCxn id="9" idx="1"/>
          </p:cNvCxnSpPr>
          <p:nvPr/>
        </p:nvCxnSpPr>
        <p:spPr>
          <a:xfrm flipV="1">
            <a:off x="5947219" y="2730496"/>
            <a:ext cx="422199" cy="116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Γωνιακή σύνδεση 68"/>
          <p:cNvCxnSpPr>
            <a:stCxn id="10" idx="2"/>
            <a:endCxn id="16" idx="6"/>
          </p:cNvCxnSpPr>
          <p:nvPr/>
        </p:nvCxnSpPr>
        <p:spPr>
          <a:xfrm rot="5400000">
            <a:off x="8916159" y="3910196"/>
            <a:ext cx="1914560" cy="8477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Γωνιακή σύνδεση 70"/>
          <p:cNvCxnSpPr>
            <a:stCxn id="10" idx="2"/>
            <a:endCxn id="13" idx="2"/>
          </p:cNvCxnSpPr>
          <p:nvPr/>
        </p:nvCxnSpPr>
        <p:spPr>
          <a:xfrm rot="5400000">
            <a:off x="5547830" y="-144509"/>
            <a:ext cx="1228184" cy="8270740"/>
          </a:xfrm>
          <a:prstGeom prst="bentConnector3">
            <a:avLst>
              <a:gd name="adj1" fmla="val 2066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>
            <a:stCxn id="14" idx="2"/>
            <a:endCxn id="17" idx="0"/>
          </p:cNvCxnSpPr>
          <p:nvPr/>
        </p:nvCxnSpPr>
        <p:spPr>
          <a:xfrm flipH="1">
            <a:off x="4349082" y="4469250"/>
            <a:ext cx="1" cy="52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Ευθύγραμμο βέλος σύνδεσης 77"/>
          <p:cNvCxnSpPr>
            <a:stCxn id="17" idx="3"/>
            <a:endCxn id="16" idx="2"/>
          </p:cNvCxnSpPr>
          <p:nvPr/>
        </p:nvCxnSpPr>
        <p:spPr>
          <a:xfrm>
            <a:off x="5002132" y="5291328"/>
            <a:ext cx="22299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27246" y="5958755"/>
            <a:ext cx="4948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err="1" smtClean="0">
                <a:latin typeface="Century Gothic" panose="020B0502020202020204" pitchFamily="34" charset="0"/>
              </a:rPr>
              <a:t>Υπερινσουλιναιμία</a:t>
            </a:r>
            <a:r>
              <a:rPr lang="el-GR" sz="1400" b="1" dirty="0" smtClean="0">
                <a:latin typeface="Century Gothic" panose="020B0502020202020204" pitchFamily="34" charset="0"/>
              </a:rPr>
              <a:t> – </a:t>
            </a:r>
            <a:r>
              <a:rPr lang="el-GR" sz="1400" b="1" dirty="0" err="1" smtClean="0">
                <a:latin typeface="Century Gothic" panose="020B0502020202020204" pitchFamily="34" charset="0"/>
              </a:rPr>
              <a:t>Υπερανδρογοναιμία</a:t>
            </a:r>
            <a:r>
              <a:rPr lang="el-GR" sz="1400" b="1" dirty="0" smtClean="0">
                <a:latin typeface="Century Gothic" panose="020B0502020202020204" pitchFamily="34" charset="0"/>
              </a:rPr>
              <a:t> &amp; Επιπτώσεις 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862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PCOS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Θεραπεία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3618" y="1880755"/>
            <a:ext cx="10390909" cy="39951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Γυναίκες που </a:t>
            </a:r>
            <a:r>
              <a:rPr lang="el-GR" b="1" dirty="0" smtClean="0">
                <a:latin typeface="Century Gothic" panose="020B0502020202020204" pitchFamily="34" charset="0"/>
              </a:rPr>
              <a:t>δεν επιθυμούν </a:t>
            </a:r>
            <a:r>
              <a:rPr lang="el-GR" dirty="0" smtClean="0">
                <a:latin typeface="Century Gothic" panose="020B0502020202020204" pitchFamily="34" charset="0"/>
              </a:rPr>
              <a:t>τεκνοποίηση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αντιμετώπιση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υπερανδρογοναιμίας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,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αραιομηνόρροιας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&amp;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υπερινσουλιναιμίας</a:t>
            </a:r>
            <a:endParaRPr lang="el-GR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b="1" dirty="0">
                <a:latin typeface="Century Gothic" panose="020B0502020202020204" pitchFamily="34" charset="0"/>
                <a:sym typeface="Wingdings" panose="05000000000000000000" pitchFamily="2" charset="2"/>
              </a:rPr>
              <a:t>Αλλαγές καθημερινών συνηθειών </a:t>
            </a: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(</a:t>
            </a:r>
            <a:r>
              <a:rPr lang="el-GR" dirty="0">
                <a:latin typeface="Century Gothic" panose="020B0502020202020204" pitchFamily="34" charset="0"/>
                <a:sym typeface="Wingdings" panose="05000000000000000000" pitchFamily="2" charset="2"/>
              </a:rPr>
              <a:t>απώλεια βάρους &amp; εκγύμναση</a:t>
            </a: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)</a:t>
            </a:r>
            <a:endParaRPr lang="el-GR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Μετφορμίνη</a:t>
            </a:r>
            <a:r>
              <a:rPr lang="el-GR" dirty="0">
                <a:latin typeface="Century Gothic" panose="020B0502020202020204" pitchFamily="34" charset="0"/>
                <a:sym typeface="Wingdings" panose="05000000000000000000" pitchFamily="2" charset="2"/>
              </a:rPr>
              <a:t> και δοκιμασία ανοχής γλυκόζης</a:t>
            </a:r>
          </a:p>
          <a:p>
            <a:pPr lvl="1"/>
            <a:r>
              <a:rPr lang="el-GR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ΑΔ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 ↓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LH  ↓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ωοθηκικών ανδρογόνων</a:t>
            </a:r>
          </a:p>
          <a:p>
            <a:pPr lvl="2"/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Τα οιστρογόνα των ΑΔ  ↑ παραγωγή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SHBG ↓ </a:t>
            </a:r>
            <a:r>
              <a:rPr lang="en-US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FreeTesto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&amp; ↓ DHT 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βελτίωση κλινικής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υπερανδρογοναιμίας</a:t>
            </a:r>
            <a:endParaRPr lang="el-GR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Γυναίκες με επιθυμία </a:t>
            </a:r>
            <a:r>
              <a:rPr lang="el-GR" b="1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τεκνοποιΐας</a:t>
            </a:r>
            <a:r>
              <a:rPr lang="el-GR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κιτρική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κλομιφαίνη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(75% επίτευξη ωοθυλακιορρηξίας) &amp;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μετφορμίνη</a:t>
            </a:r>
            <a:endParaRPr lang="el-GR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Παλαιότερα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HMG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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κίνδυνος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OHSS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FSH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σε συνδυασμό με </a:t>
            </a:r>
            <a:r>
              <a:rPr lang="en-US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GnRHa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Διαταραχές πρόσθιας υπόφυσης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3</a:t>
            </a:r>
            <a:r>
              <a:rPr lang="el-GR" baseline="30000" dirty="0" smtClean="0">
                <a:latin typeface="Century Gothic" panose="020B0502020202020204" pitchFamily="34" charset="0"/>
              </a:rPr>
              <a:t>η</a:t>
            </a:r>
            <a:r>
              <a:rPr lang="el-GR" dirty="0" smtClean="0">
                <a:latin typeface="Century Gothic" panose="020B0502020202020204" pitchFamily="34" charset="0"/>
              </a:rPr>
              <a:t> καθοριστική περιοχή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Διαταραχές πρόσθιας υπόφυσης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Καλοήθης όγκος υπόφυσης (</a:t>
            </a:r>
            <a:r>
              <a:rPr lang="el-GR" dirty="0" err="1" smtClean="0">
                <a:latin typeface="Century Gothic" panose="020B0502020202020204" pitchFamily="34" charset="0"/>
              </a:rPr>
              <a:t>προλακτίνωμα</a:t>
            </a:r>
            <a:r>
              <a:rPr lang="el-GR" dirty="0" smtClean="0">
                <a:latin typeface="Century Gothic" panose="020B0502020202020204" pitchFamily="34" charset="0"/>
              </a:rPr>
              <a:t> ή μη λειτουργικός όγκος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Σπανιότατα κακοήθης</a:t>
            </a:r>
          </a:p>
          <a:p>
            <a:r>
              <a:rPr lang="el-GR" dirty="0" err="1" smtClean="0">
                <a:latin typeface="Century Gothic" panose="020B0502020202020204" pitchFamily="34" charset="0"/>
              </a:rPr>
              <a:t>Κρανιοφαρυγγίωμα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l-GR" dirty="0" err="1" smtClean="0">
                <a:latin typeface="Century Gothic" panose="020B0502020202020204" pitchFamily="34" charset="0"/>
              </a:rPr>
              <a:t>Μηνιγγίωμα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Γλοίωμα 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Μεταστατικοί όγκοι</a:t>
            </a:r>
          </a:p>
          <a:p>
            <a:r>
              <a:rPr lang="el-GR" dirty="0" err="1" smtClean="0">
                <a:latin typeface="Century Gothic" panose="020B0502020202020204" pitchFamily="34" charset="0"/>
              </a:rPr>
              <a:t>Κύστεις</a:t>
            </a:r>
            <a:r>
              <a:rPr lang="el-GR" dirty="0" smtClean="0">
                <a:latin typeface="Century Gothic" panose="020B0502020202020204" pitchFamily="34" charset="0"/>
              </a:rPr>
              <a:t>, φυματίωση, </a:t>
            </a:r>
            <a:r>
              <a:rPr lang="el-GR" dirty="0" err="1" smtClean="0">
                <a:latin typeface="Century Gothic" panose="020B0502020202020204" pitchFamily="34" charset="0"/>
              </a:rPr>
              <a:t>σαρκοείδωση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</a:p>
          <a:p>
            <a:r>
              <a:rPr lang="el-GR" dirty="0" err="1" smtClean="0">
                <a:latin typeface="Century Gothic" panose="020B0502020202020204" pitchFamily="34" charset="0"/>
              </a:rPr>
              <a:t>Ενδοκράνιο</a:t>
            </a:r>
            <a:r>
              <a:rPr lang="el-GR" dirty="0" smtClean="0">
                <a:latin typeface="Century Gothic" panose="020B0502020202020204" pitchFamily="34" charset="0"/>
              </a:rPr>
              <a:t> ανεύρυσμα καρωτίδας</a:t>
            </a:r>
          </a:p>
          <a:p>
            <a:r>
              <a:rPr lang="el-GR" dirty="0" err="1" smtClean="0">
                <a:latin typeface="Century Gothic" panose="020B0502020202020204" pitchFamily="34" charset="0"/>
              </a:rPr>
              <a:t>Απόγραξη</a:t>
            </a:r>
            <a:r>
              <a:rPr lang="el-GR" dirty="0" smtClean="0">
                <a:latin typeface="Century Gothic" panose="020B0502020202020204" pitchFamily="34" charset="0"/>
              </a:rPr>
              <a:t> υδραγωγού </a:t>
            </a:r>
            <a:r>
              <a:rPr lang="en-US" dirty="0" err="1" smtClean="0">
                <a:latin typeface="Century Gothic" panose="020B0502020202020204" pitchFamily="34" charset="0"/>
              </a:rPr>
              <a:t>Sylvious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Sheehan Syndrome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16184" y="732752"/>
            <a:ext cx="9601196" cy="8986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err="1" smtClean="0">
                <a:latin typeface="Century Gothic" panose="020B0502020202020204" pitchFamily="34" charset="0"/>
              </a:rPr>
              <a:t>Υπερπρολακτιναιμία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488151"/>
              </p:ext>
            </p:extLst>
          </p:nvPr>
        </p:nvGraphicFramePr>
        <p:xfrm>
          <a:off x="1316180" y="1778144"/>
          <a:ext cx="9601200" cy="115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Φυσιολογική στάθμη 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PRL</a:t>
                      </a:r>
                      <a:r>
                        <a:rPr lang="el-G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(3-20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ng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/ml</a:t>
                      </a:r>
                      <a:r>
                        <a:rPr lang="el-G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)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r>
                        <a:rPr lang="el-G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Αυξανόμενη</a:t>
                      </a:r>
                      <a:r>
                        <a:rPr lang="el-GR" sz="1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PRL</a:t>
                      </a:r>
                      <a:r>
                        <a:rPr lang="el-G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800" b="0" baseline="16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------------------------------------------------------------------------------</a:t>
                      </a:r>
                      <a:r>
                        <a:rPr lang="el-G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l-GR" sz="16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l-G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Χρόνος</a:t>
                      </a:r>
                      <a:r>
                        <a:rPr lang="el-GR" sz="1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επίδρασης  </a:t>
                      </a:r>
                      <a:r>
                        <a:rPr lang="el-GR" sz="2000" b="0" baseline="16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----------------------------------------------------------------</a:t>
                      </a:r>
                      <a:r>
                        <a:rPr lang="el-GR" sz="1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err="1" smtClean="0">
                          <a:effectLst/>
                          <a:latin typeface="Century Gothic" panose="020B0502020202020204" pitchFamily="34" charset="0"/>
                        </a:rPr>
                        <a:t>Ωοθυλακιορρηκτικός</a:t>
                      </a:r>
                      <a:r>
                        <a:rPr lang="el-GR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Κύκλος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effectLst/>
                          <a:latin typeface="Century Gothic" panose="020B0502020202020204" pitchFamily="34" charset="0"/>
                        </a:rPr>
                        <a:t>Ανεπάρκεια ωχρού σωματίου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err="1" smtClean="0">
                          <a:effectLst/>
                          <a:latin typeface="Century Gothic" panose="020B0502020202020204" pitchFamily="34" charset="0"/>
                        </a:rPr>
                        <a:t>Ανωοθυλακιορρηξία</a:t>
                      </a:r>
                      <a:r>
                        <a:rPr lang="el-GR" sz="1600" b="1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effectLst/>
                          <a:latin typeface="Century Gothic" panose="020B0502020202020204" pitchFamily="34" charset="0"/>
                        </a:rPr>
                        <a:t>Αμηνόρροια</a:t>
                      </a:r>
                    </a:p>
                    <a:p>
                      <a:r>
                        <a:rPr lang="el-GR" sz="1600" b="1" dirty="0" smtClean="0">
                          <a:effectLst/>
                          <a:latin typeface="Century Gothic" panose="020B0502020202020204" pitchFamily="34" charset="0"/>
                        </a:rPr>
                        <a:t>Γαλακτόρροια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37847"/>
              </p:ext>
            </p:extLst>
          </p:nvPr>
        </p:nvGraphicFramePr>
        <p:xfrm>
          <a:off x="1316184" y="3078403"/>
          <a:ext cx="9601196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98"/>
                <a:gridCol w="480059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Αίτια χρόνιας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υπερπρολακτιναιμίας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σε ΜΗ έγκυο γυναίκα :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latin typeface="Century Gothic" panose="020B0502020202020204" pitchFamily="34" charset="0"/>
                        </a:rPr>
                        <a:t>Φυσιολογικά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αίτια: 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χειρισμοί σε μαστό &amp; θηλή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latin typeface="Century Gothic" panose="020B0502020202020204" pitchFamily="34" charset="0"/>
                        </a:rPr>
                        <a:t>Παθολογικά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αίτια: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Υποθυρεοειδισμός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α’παθής</a:t>
                      </a:r>
                      <a:endParaRPr lang="el-GR" dirty="0" smtClean="0">
                        <a:latin typeface="Century Gothic" panose="020B0502020202020204" pitchFamily="34" charset="0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Παθήσεις </a:t>
                      </a:r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Υποθαλάμου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Τραυματισμός </a:t>
                      </a:r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Μίσχου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Παθήσεις </a:t>
                      </a:r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Υπόφυσης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Έκτοπη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 παραγωγή 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PRL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Χρόνια Νεφρική</a:t>
                      </a:r>
                      <a:r>
                        <a:rPr lang="el-G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έκπτωση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Κακώσεις Θωρακικού τοιχώματος, </a:t>
                      </a:r>
                      <a:r>
                        <a:rPr lang="el-GR" baseline="0" dirty="0" err="1" smtClean="0">
                          <a:latin typeface="Century Gothic" panose="020B0502020202020204" pitchFamily="34" charset="0"/>
                        </a:rPr>
                        <a:t>Έρπης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 Ζωστήρας, Χειρουργικοί χειρισμοί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latin typeface="Century Gothic" panose="020B0502020202020204" pitchFamily="34" charset="0"/>
                        </a:rPr>
                        <a:t>Φαρμακευτικά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αίτια: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Ρεσερπίνη</a:t>
                      </a:r>
                      <a:endParaRPr lang="el-GR" dirty="0" smtClean="0">
                        <a:latin typeface="Century Gothic" panose="020B0502020202020204" pitchFamily="34" charset="0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Φαινοθειαζίνες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baseline="0" dirty="0" err="1" smtClean="0">
                          <a:latin typeface="Century Gothic" panose="020B0502020202020204" pitchFamily="34" charset="0"/>
                        </a:rPr>
                        <a:t>θειοξανθίνη</a:t>
                      </a:r>
                      <a:endParaRPr lang="el-GR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err="1" smtClean="0">
                          <a:latin typeface="Century Gothic" panose="020B0502020202020204" pitchFamily="34" charset="0"/>
                        </a:rPr>
                        <a:t>Μεθαδόνη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, μορφίνη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err="1" smtClean="0">
                          <a:latin typeface="Century Gothic" panose="020B0502020202020204" pitchFamily="34" charset="0"/>
                        </a:rPr>
                        <a:t>Μεθυλ-ντοπα</a:t>
                      </a:r>
                      <a:endParaRPr lang="el-GR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Οιστρογονούχα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σκευάσματα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4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latin typeface="Century Gothic" panose="020B0502020202020204" pitchFamily="34" charset="0"/>
              </a:rPr>
              <a:t>Προλακτινο</a:t>
            </a:r>
            <a:r>
              <a:rPr lang="el-GR" dirty="0" smtClean="0">
                <a:latin typeface="Century Gothic" panose="020B0502020202020204" pitchFamily="34" charset="0"/>
              </a:rPr>
              <a:t>-εκκριτικό αδένωμα υπόφυσης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30% των αγνώστου αιτιολογίας </a:t>
            </a:r>
            <a:r>
              <a:rPr lang="el-GR" dirty="0" err="1" smtClean="0">
                <a:latin typeface="Century Gothic" panose="020B0502020202020204" pitchFamily="34" charset="0"/>
              </a:rPr>
              <a:t>αμηνορροϊκών</a:t>
            </a:r>
            <a:r>
              <a:rPr lang="el-GR" dirty="0" smtClean="0">
                <a:latin typeface="Century Gothic" panose="020B0502020202020204" pitchFamily="34" charset="0"/>
              </a:rPr>
              <a:t> γυναικών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↑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PRL</a:t>
            </a: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Μόνο 30% των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υπερπρολακτιναιμικών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γυναικών έχουν γαλακτόρροια</a:t>
            </a: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30% των γυναικών με γαλακτόρροια έχουν φυσιολογικό καταμήνιο κύκλο</a:t>
            </a: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Η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μακρομοριακή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προλακτίνη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ίσως είναι η αιτιολογία (10-25% των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υπερπρολακτιναιμιών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)</a:t>
            </a: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30% των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γυν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. με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β’παθη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αμηνόρροια υποφυσιακό αδένωμα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Εάν συνυπάρχει και γαλακτόρροια  50% ανωμαλία τουρκικού εφιππίου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latin typeface="Century Gothic" panose="020B0502020202020204" pitchFamily="34" charset="0"/>
              </a:rPr>
              <a:t>Προλακτινο</a:t>
            </a:r>
            <a:r>
              <a:rPr lang="el-GR" dirty="0">
                <a:latin typeface="Century Gothic" panose="020B0502020202020204" pitchFamily="34" charset="0"/>
              </a:rPr>
              <a:t>-εκκριτικό αδένωμα υπόφυσης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ΝΧ εξαίρεση </a:t>
            </a:r>
            <a:r>
              <a:rPr lang="el-GR" dirty="0" err="1" smtClean="0">
                <a:latin typeface="Century Gothic" panose="020B0502020202020204" pitchFamily="34" charset="0"/>
              </a:rPr>
              <a:t>μακροαδενωμάτων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30% επάνοδο ΕΡ</a:t>
            </a:r>
          </a:p>
          <a:p>
            <a:pPr marL="742950" lvl="2"/>
            <a:r>
              <a:rPr lang="el-GR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10-30</a:t>
            </a:r>
            <a:r>
              <a:rPr lang="el-GR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% καταλείπει </a:t>
            </a:r>
            <a:r>
              <a:rPr lang="el-GR" sz="20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πανυποφυσισμό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ΝΧ εξαίρεση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μικροαδενωμάτων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 70% επάνοδο ΕΡ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Διαρροή ΕΝΥ, μηνιγγίτιδα,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άποιος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διαβήτης</a:t>
            </a: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Αγωνιστές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ντοπαμίνης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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Βρωμοκρυπτίνη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(διακοπή αγωγής  επανεμφάνιση αδενωμάτων)</a:t>
            </a:r>
          </a:p>
          <a:p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Περγολίδη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Κουιναγκολίδη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Καμπεργκολίνη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2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Διαταραχές υποθαλάμου –ΚΝΣ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4</a:t>
            </a:r>
            <a:r>
              <a:rPr lang="el-GR" baseline="30000" dirty="0" smtClean="0">
                <a:latin typeface="Century Gothic" panose="020B0502020202020204" pitchFamily="34" charset="0"/>
              </a:rPr>
              <a:t>η</a:t>
            </a:r>
            <a:r>
              <a:rPr lang="el-GR" dirty="0" smtClean="0">
                <a:latin typeface="Century Gothic" panose="020B0502020202020204" pitchFamily="34" charset="0"/>
              </a:rPr>
              <a:t> καθοριστική περιοχή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Century Gothic" panose="020B0502020202020204" pitchFamily="34" charset="0"/>
              </a:rPr>
              <a:t>Χαρακτηριστικά </a:t>
            </a:r>
            <a:r>
              <a:rPr lang="en-US" sz="3600" dirty="0" smtClean="0">
                <a:latin typeface="Century Gothic" panose="020B0502020202020204" pitchFamily="34" charset="0"/>
              </a:rPr>
              <a:t>“</a:t>
            </a:r>
            <a:r>
              <a:rPr lang="el-GR" sz="3600" dirty="0" smtClean="0">
                <a:latin typeface="Century Gothic" panose="020B0502020202020204" pitchFamily="34" charset="0"/>
              </a:rPr>
              <a:t>φυσιολογικού</a:t>
            </a:r>
            <a:r>
              <a:rPr lang="en-US" sz="3600" dirty="0" smtClean="0">
                <a:latin typeface="Century Gothic" panose="020B0502020202020204" pitchFamily="34" charset="0"/>
              </a:rPr>
              <a:t>”</a:t>
            </a:r>
            <a:r>
              <a:rPr lang="el-GR" sz="3600" dirty="0" smtClean="0">
                <a:latin typeface="Century Gothic" panose="020B0502020202020204" pitchFamily="34" charset="0"/>
              </a:rPr>
              <a:t> εμμηνορρυσιακού κύκλου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>
                <a:latin typeface="Century Gothic" panose="020B0502020202020204" pitchFamily="34" charset="0"/>
              </a:rPr>
              <a:t>Γυναίκες 25-35 ετών </a:t>
            </a:r>
            <a:r>
              <a:rPr lang="el-GR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40-60% των κύκλων τους είναι 25-28 ημέρες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Μόνο 15% των κύκλων έχει διάρκεια 28 ημερών</a:t>
            </a:r>
          </a:p>
          <a:p>
            <a:pPr lvl="1"/>
            <a:r>
              <a:rPr lang="el-GR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&lt;1% των γυναικών έχουν φυσιολογικό κύκλο &lt;21 ημερών ή &gt;35 ημερών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Πλειοψηφία γυναικών έχουν κύκλο 24-35 ημερών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20% των γυναικών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διαταραχές εμμηνορρυσιακού κύκλου</a:t>
            </a:r>
          </a:p>
          <a:p>
            <a:r>
              <a:rPr lang="el-GR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Συνηθέστερη διάρκεια 4-6 ημέρες </a:t>
            </a:r>
            <a:endParaRPr lang="en-US" b="1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(3% των γυναικών </a:t>
            </a:r>
            <a:r>
              <a:rPr lang="el-GR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έ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χουν διάρκεια &lt;2 ή &gt;7 ημέρες)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Ποσότητα αποβαλλόμενου αίματος 30 </a:t>
            </a:r>
            <a:r>
              <a:rPr lang="en-US" b="1" dirty="0" smtClean="0">
                <a:latin typeface="Century Gothic" panose="020B0502020202020204" pitchFamily="34" charset="0"/>
              </a:rPr>
              <a:t>ml </a:t>
            </a:r>
            <a:r>
              <a:rPr lang="el-GR" dirty="0" smtClean="0">
                <a:latin typeface="Century Gothic" panose="020B0502020202020204" pitchFamily="34" charset="0"/>
              </a:rPr>
              <a:t>(</a:t>
            </a:r>
            <a:r>
              <a:rPr lang="en-US" dirty="0" smtClean="0">
                <a:latin typeface="Century Gothic" panose="020B0502020202020204" pitchFamily="34" charset="0"/>
              </a:rPr>
              <a:t>&lt; </a:t>
            </a:r>
            <a:r>
              <a:rPr lang="el-GR" dirty="0" smtClean="0">
                <a:latin typeface="Century Gothic" panose="020B0502020202020204" pitchFamily="34" charset="0"/>
              </a:rPr>
              <a:t>80 </a:t>
            </a:r>
            <a:r>
              <a:rPr lang="en-US" dirty="0" smtClean="0">
                <a:latin typeface="Century Gothic" panose="020B0502020202020204" pitchFamily="34" charset="0"/>
              </a:rPr>
              <a:t>ml</a:t>
            </a:r>
            <a:r>
              <a:rPr lang="el-GR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1" y="795095"/>
            <a:ext cx="9601196" cy="763541"/>
          </a:xfrm>
        </p:spPr>
        <p:txBody>
          <a:bodyPr/>
          <a:lstStyle/>
          <a:p>
            <a:r>
              <a:rPr lang="el-GR" dirty="0" err="1" smtClean="0">
                <a:latin typeface="Century Gothic" panose="020B0502020202020204" pitchFamily="34" charset="0"/>
              </a:rPr>
              <a:t>Υποθαλαμική</a:t>
            </a:r>
            <a:r>
              <a:rPr lang="el-GR" dirty="0" smtClean="0">
                <a:latin typeface="Century Gothic" panose="020B0502020202020204" pitchFamily="34" charset="0"/>
              </a:rPr>
              <a:t> αμηνόρροια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8536" y="1558636"/>
            <a:ext cx="10671464" cy="14747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dirty="0" err="1" smtClean="0">
                <a:latin typeface="Century Gothic" panose="020B0502020202020204" pitchFamily="34" charset="0"/>
              </a:rPr>
              <a:t>Υπογοναδοτροφικός</a:t>
            </a:r>
            <a:r>
              <a:rPr lang="el-GR" dirty="0" smtClean="0">
                <a:latin typeface="Century Gothic" panose="020B0502020202020204" pitchFamily="34" charset="0"/>
              </a:rPr>
              <a:t> υπογοναδισμός</a:t>
            </a:r>
          </a:p>
          <a:p>
            <a:r>
              <a:rPr lang="el-GR" b="1" dirty="0" err="1" smtClean="0">
                <a:latin typeface="Century Gothic" panose="020B0502020202020204" pitchFamily="34" charset="0"/>
              </a:rPr>
              <a:t>Νευρογενής</a:t>
            </a:r>
            <a:r>
              <a:rPr lang="el-GR" b="1" dirty="0" smtClean="0">
                <a:latin typeface="Century Gothic" panose="020B0502020202020204" pitchFamily="34" charset="0"/>
              </a:rPr>
              <a:t> ανορεξία</a:t>
            </a:r>
            <a:r>
              <a:rPr lang="el-GR" dirty="0" smtClean="0">
                <a:latin typeface="Century Gothic" panose="020B0502020202020204" pitchFamily="34" charset="0"/>
              </a:rPr>
              <a:t>, βουλιμία, απώλεια βάρους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Κριτήρια</a:t>
            </a:r>
            <a:r>
              <a:rPr lang="el-GR" dirty="0" smtClean="0">
                <a:latin typeface="Century Gothic" panose="020B0502020202020204" pitchFamily="34" charset="0"/>
              </a:rPr>
              <a:t> διάγνωσης </a:t>
            </a:r>
            <a:r>
              <a:rPr lang="el-GR" dirty="0" err="1" smtClean="0">
                <a:latin typeface="Century Gothic" panose="020B0502020202020204" pitchFamily="34" charset="0"/>
              </a:rPr>
              <a:t>Νευρογενούς</a:t>
            </a:r>
            <a:r>
              <a:rPr lang="el-GR" dirty="0" smtClean="0">
                <a:latin typeface="Century Gothic" panose="020B0502020202020204" pitchFamily="34" charset="0"/>
              </a:rPr>
              <a:t> Ανορεξίας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2473"/>
              </p:ext>
            </p:extLst>
          </p:nvPr>
        </p:nvGraphicFramePr>
        <p:xfrm>
          <a:off x="758536" y="3033377"/>
          <a:ext cx="10759208" cy="299246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379604"/>
                <a:gridCol w="5379604"/>
              </a:tblGrid>
              <a:tr h="523587"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Ηλικία 10-30 ετών</a:t>
                      </a:r>
                      <a:r>
                        <a:rPr lang="el-GR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latin typeface="Century Gothic" panose="020B0502020202020204" pitchFamily="34" charset="0"/>
                        </a:rPr>
                        <a:t>Αμηνόρροια 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23587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Απώλεια βάρους 25%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 του αρχικού ή 15% λιγότερο από το κανονικό για ηλικία &amp; </a:t>
                      </a:r>
                      <a:r>
                        <a:rPr lang="el-GR" baseline="0" dirty="0" err="1" smtClean="0">
                          <a:latin typeface="Century Gothic" panose="020B0502020202020204" pitchFamily="34" charset="0"/>
                        </a:rPr>
                        <a:t>υψος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Νοσηρότητα άγνωστης αιτιολογίας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23587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Ειδικές νοοτροπίες: αρνητισμός, στρεβλή άποψη,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 εναλλαγές υπερβολικής πρόσληψης με άρνηση πρόσληψης τροφής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Απουσία άλλης ψυχιατρικής νόσου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23587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Δερματικό χνούδι, βραδυκαρδία,</a:t>
                      </a:r>
                    </a:p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Υπερδραστηριότητα, βουλιμία, </a:t>
                      </a: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προκλητοί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έμετοι</a:t>
                      </a:r>
                    </a:p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(τουλάχιστον ένα)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Δυσκοιλιότητα , χαμηλή αρτηριακή πίεση,</a:t>
                      </a:r>
                    </a:p>
                    <a:p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Υπερκαροτιναιμία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dirty="0" err="1" smtClean="0">
                          <a:latin typeface="Century Gothic" panose="020B0502020202020204" pitchFamily="34" charset="0"/>
                        </a:rPr>
                        <a:t>άποιος</a:t>
                      </a:r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 διαβήτης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7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Αμηνόρροια &amp; άσκηση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Συναγωνιστικά αθλήματα, κλασσικό μπαλέτο, μοντέρνος χορός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Καθυστέρηση </a:t>
            </a:r>
            <a:r>
              <a:rPr lang="el-GR" dirty="0" err="1" smtClean="0">
                <a:latin typeface="Century Gothic" panose="020B0502020202020204" pitchFamily="34" charset="0"/>
              </a:rPr>
              <a:t>ενήβωσης</a:t>
            </a:r>
            <a:r>
              <a:rPr lang="el-GR" dirty="0" smtClean="0">
                <a:latin typeface="Century Gothic" panose="020B0502020202020204" pitchFamily="34" charset="0"/>
              </a:rPr>
              <a:t> ή/&amp; </a:t>
            </a:r>
            <a:r>
              <a:rPr lang="el-GR" dirty="0" err="1" smtClean="0">
                <a:latin typeface="Century Gothic" panose="020B0502020202020204" pitchFamily="34" charset="0"/>
              </a:rPr>
              <a:t>εμμηναρχής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Ποσοστό λιπ</a:t>
            </a:r>
            <a:r>
              <a:rPr lang="el-GR" dirty="0">
                <a:latin typeface="Century Gothic" panose="020B0502020202020204" pitchFamily="34" charset="0"/>
              </a:rPr>
              <a:t>ώ</a:t>
            </a:r>
            <a:r>
              <a:rPr lang="el-GR" dirty="0" smtClean="0">
                <a:latin typeface="Century Gothic" panose="020B0502020202020204" pitchFamily="34" charset="0"/>
              </a:rPr>
              <a:t>δους ιστού &amp; </a:t>
            </a:r>
            <a:r>
              <a:rPr lang="en-US" dirty="0" smtClean="0">
                <a:latin typeface="Century Gothic" panose="020B0502020202020204" pitchFamily="34" charset="0"/>
              </a:rPr>
              <a:t>stress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θεωρία κρίσιμου βάρους</a:t>
            </a: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Καταναλισκόμενη ενέργεια  αρνητικό ενεργειακό ισοζύγιο</a:t>
            </a:r>
          </a:p>
          <a:p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Επαναπρόσληψη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βάρους  άρση αμηνόρροιας</a:t>
            </a: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ΘΟΥ για την μειωμένη οστική πυκνότητα</a:t>
            </a:r>
          </a:p>
        </p:txBody>
      </p:sp>
    </p:spTree>
    <p:extLst>
      <p:ext uri="{BB962C8B-B14F-4D97-AF65-F5344CB8AC3E}">
        <p14:creationId xmlns:p14="http://schemas.microsoft.com/office/powerpoint/2010/main" val="20293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Κληρονομήσιμες γενετικές διαταραχές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Σύνδρομο </a:t>
            </a:r>
            <a:r>
              <a:rPr lang="en-US" dirty="0" err="1" smtClean="0">
                <a:latin typeface="Century Gothic" panose="020B0502020202020204" pitchFamily="34" charset="0"/>
              </a:rPr>
              <a:t>Kallmann</a:t>
            </a:r>
            <a:r>
              <a:rPr lang="en-US" dirty="0" smtClean="0">
                <a:latin typeface="Century Gothic" panose="020B0502020202020204" pitchFamily="34" charset="0"/>
              </a:rPr>
              <a:t> – </a:t>
            </a:r>
            <a:r>
              <a:rPr lang="el-GR" dirty="0" smtClean="0">
                <a:latin typeface="Century Gothic" panose="020B0502020202020204" pitchFamily="34" charset="0"/>
              </a:rPr>
              <a:t>αμηνόρροια – ανοσμία 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Συγγενής υποπλασία επινεφριδίων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639398" cy="1371600"/>
          </a:xfrm>
        </p:spPr>
        <p:txBody>
          <a:bodyPr/>
          <a:lstStyle/>
          <a:p>
            <a:r>
              <a:rPr lang="el-GR" sz="3600" dirty="0" err="1" smtClean="0">
                <a:latin typeface="Century Gothic" panose="020B0502020202020204" pitchFamily="34" charset="0"/>
              </a:rPr>
              <a:t>Υπερανδρογοναιμία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45" r="25949"/>
          <a:stretch/>
        </p:blipFill>
        <p:spPr>
          <a:xfrm>
            <a:off x="7730836" y="193418"/>
            <a:ext cx="2805546" cy="6444833"/>
          </a:xfrm>
          <a:prstGeom prst="rect">
            <a:avLst/>
          </a:prstGeo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639398" cy="2438404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Century Gothic" panose="020B0502020202020204" pitchFamily="34" charset="0"/>
              </a:rPr>
              <a:t>Ακμή     </a:t>
            </a:r>
            <a:r>
              <a:rPr lang="el-GR" sz="2000" dirty="0" err="1" smtClean="0">
                <a:latin typeface="Century Gothic" panose="020B0502020202020204" pitchFamily="34" charset="0"/>
              </a:rPr>
              <a:t>Δασυτριχισμός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r>
              <a:rPr lang="el-GR" sz="2000" dirty="0" smtClean="0">
                <a:latin typeface="Century Gothic" panose="020B0502020202020204" pitchFamily="34" charset="0"/>
              </a:rPr>
              <a:t>Σμηγματόρροια    Αλωπεκία  </a:t>
            </a:r>
          </a:p>
          <a:p>
            <a:r>
              <a:rPr lang="el-GR" sz="2000" dirty="0" smtClean="0">
                <a:latin typeface="Century Gothic" panose="020B0502020202020204" pitchFamily="34" charset="0"/>
              </a:rPr>
              <a:t>Αύξηση μυϊκής μάζας</a:t>
            </a:r>
          </a:p>
          <a:p>
            <a:r>
              <a:rPr lang="el-GR" sz="2000" dirty="0" err="1" smtClean="0">
                <a:latin typeface="Century Gothic" panose="020B0502020202020204" pitchFamily="34" charset="0"/>
              </a:rPr>
              <a:t>Βράγχος</a:t>
            </a:r>
            <a:r>
              <a:rPr lang="el-GR" sz="2000" dirty="0" smtClean="0">
                <a:latin typeface="Century Gothic" panose="020B0502020202020204" pitchFamily="34" charset="0"/>
              </a:rPr>
              <a:t> φωνής</a:t>
            </a:r>
          </a:p>
          <a:p>
            <a:r>
              <a:rPr lang="el-GR" sz="2000" dirty="0" err="1" smtClean="0">
                <a:latin typeface="Century Gothic" panose="020B0502020202020204" pitchFamily="34" charset="0"/>
              </a:rPr>
              <a:t>Κλειτοριδομεγαλεία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445" y="2943511"/>
            <a:ext cx="26757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>
                <a:latin typeface="Century Gothic" panose="020B0502020202020204" pitchFamily="34" charset="0"/>
              </a:rPr>
              <a:t>Τεστοστερόνη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1845" y="2943511"/>
            <a:ext cx="31149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err="1" smtClean="0">
                <a:latin typeface="Century Gothic" panose="020B0502020202020204" pitchFamily="34" charset="0"/>
              </a:rPr>
              <a:t>Ανδροστενδιόνη</a:t>
            </a:r>
            <a:r>
              <a:rPr lang="el-GR" sz="2800" dirty="0" smtClean="0">
                <a:latin typeface="Century Gothic" panose="020B0502020202020204" pitchFamily="34" charset="0"/>
              </a:rPr>
              <a:t>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1277" y="2943511"/>
            <a:ext cx="11560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DHEA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1841" y="2925613"/>
            <a:ext cx="14542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DHEA-S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4261845" y="976746"/>
            <a:ext cx="3676809" cy="10910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Century Gothic" panose="020B0502020202020204" pitchFamily="34" charset="0"/>
              </a:rPr>
              <a:t>Φλοιός Επινεφριδίων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5133894" y="4717472"/>
            <a:ext cx="1932709" cy="1194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entury Gothic" panose="020B0502020202020204" pitchFamily="34" charset="0"/>
              </a:rPr>
              <a:t>Ωοθήκη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cxnSp>
        <p:nvCxnSpPr>
          <p:cNvPr id="9" name="Γωνιακή σύνδεση 8"/>
          <p:cNvCxnSpPr>
            <a:stCxn id="6" idx="2"/>
            <a:endCxn id="2" idx="0"/>
          </p:cNvCxnSpPr>
          <p:nvPr/>
        </p:nvCxnSpPr>
        <p:spPr>
          <a:xfrm rot="10800000" flipV="1">
            <a:off x="2200311" y="1522269"/>
            <a:ext cx="2061534" cy="14212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Γωνιακή σύνδεση 10"/>
          <p:cNvCxnSpPr>
            <a:stCxn id="7" idx="2"/>
            <a:endCxn id="2" idx="2"/>
          </p:cNvCxnSpPr>
          <p:nvPr/>
        </p:nvCxnSpPr>
        <p:spPr>
          <a:xfrm rot="10800000">
            <a:off x="2200312" y="3466732"/>
            <a:ext cx="2933583" cy="18482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Γωνιακή σύνδεση 12"/>
          <p:cNvCxnSpPr>
            <a:stCxn id="6" idx="4"/>
            <a:endCxn id="3" idx="0"/>
          </p:cNvCxnSpPr>
          <p:nvPr/>
        </p:nvCxnSpPr>
        <p:spPr>
          <a:xfrm rot="5400000">
            <a:off x="5521928" y="2365188"/>
            <a:ext cx="875719" cy="2809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ωνιακή σύνδεση 14"/>
          <p:cNvCxnSpPr>
            <a:stCxn id="6" idx="4"/>
            <a:endCxn id="4" idx="0"/>
          </p:cNvCxnSpPr>
          <p:nvPr/>
        </p:nvCxnSpPr>
        <p:spPr>
          <a:xfrm rot="16200000" flipH="1">
            <a:off x="6931926" y="1236116"/>
            <a:ext cx="875719" cy="25390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Γωνιακή σύνδεση 16"/>
          <p:cNvCxnSpPr>
            <a:stCxn id="6" idx="6"/>
            <a:endCxn id="5" idx="0"/>
          </p:cNvCxnSpPr>
          <p:nvPr/>
        </p:nvCxnSpPr>
        <p:spPr>
          <a:xfrm>
            <a:off x="7938654" y="1522269"/>
            <a:ext cx="2690309" cy="14033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Γωνιακή σύνδεση 18"/>
          <p:cNvCxnSpPr>
            <a:stCxn id="7" idx="0"/>
            <a:endCxn id="3" idx="2"/>
          </p:cNvCxnSpPr>
          <p:nvPr/>
        </p:nvCxnSpPr>
        <p:spPr>
          <a:xfrm rot="16200000" flipV="1">
            <a:off x="5334416" y="3951639"/>
            <a:ext cx="1250741" cy="2809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Γωνιακή σύνδεση 22"/>
          <p:cNvCxnSpPr>
            <a:stCxn id="7" idx="0"/>
            <a:endCxn id="4" idx="2"/>
          </p:cNvCxnSpPr>
          <p:nvPr/>
        </p:nvCxnSpPr>
        <p:spPr>
          <a:xfrm rot="5400000" flipH="1" flipV="1">
            <a:off x="6744414" y="2822567"/>
            <a:ext cx="1250741" cy="25390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3" idx="1"/>
            <a:endCxn id="2" idx="3"/>
          </p:cNvCxnSpPr>
          <p:nvPr/>
        </p:nvCxnSpPr>
        <p:spPr>
          <a:xfrm flipH="1">
            <a:off x="3538177" y="3205121"/>
            <a:ext cx="723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51897" y="223562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25%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67103" y="289155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50%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46631" y="248030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90%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46631" y="366052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10%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41274" y="205405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100%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6163" y="253962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50%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93000" y="420617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25%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0541" y="353861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50%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8573" y="805773"/>
            <a:ext cx="7980219" cy="52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latin typeface="Century Gothic" panose="020B0502020202020204" pitchFamily="34" charset="0"/>
              </a:rPr>
              <a:t>Τριχοσμηγματογόνος</a:t>
            </a:r>
            <a:r>
              <a:rPr lang="el-GR" dirty="0" smtClean="0">
                <a:latin typeface="Century Gothic" panose="020B0502020202020204" pitchFamily="34" charset="0"/>
              </a:rPr>
              <a:t> μονάδα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Είδη τριχώματος:</a:t>
            </a:r>
          </a:p>
          <a:p>
            <a:pPr lvl="1"/>
            <a:r>
              <a:rPr lang="el-GR" b="1" dirty="0" smtClean="0">
                <a:latin typeface="Century Gothic" panose="020B0502020202020204" pitchFamily="34" charset="0"/>
              </a:rPr>
              <a:t>Μη σεξουαλικό </a:t>
            </a:r>
            <a:r>
              <a:rPr lang="el-GR" dirty="0" smtClean="0">
                <a:latin typeface="Century Gothic" panose="020B0502020202020204" pitchFamily="34" charset="0"/>
              </a:rPr>
              <a:t>(τριχωτό κεφαλής, φρύδια, βλέφαρα, άνω-κάτω άκρα)</a:t>
            </a:r>
          </a:p>
          <a:p>
            <a:pPr lvl="1"/>
            <a:r>
              <a:rPr lang="el-GR" b="1" dirty="0" smtClean="0">
                <a:latin typeface="Century Gothic" panose="020B0502020202020204" pitchFamily="34" charset="0"/>
              </a:rPr>
              <a:t>Αμφισεξουαλικό</a:t>
            </a:r>
            <a:r>
              <a:rPr lang="el-GR" dirty="0" smtClean="0">
                <a:latin typeface="Century Gothic" panose="020B0502020202020204" pitchFamily="34" charset="0"/>
              </a:rPr>
              <a:t> (μασχάλης, εφηβαίου)</a:t>
            </a:r>
          </a:p>
          <a:p>
            <a:pPr lvl="1"/>
            <a:r>
              <a:rPr lang="el-GR" b="1" dirty="0" smtClean="0">
                <a:latin typeface="Century Gothic" panose="020B0502020202020204" pitchFamily="34" charset="0"/>
              </a:rPr>
              <a:t>Σεξουαλικό</a:t>
            </a:r>
            <a:r>
              <a:rPr lang="el-GR" dirty="0" smtClean="0">
                <a:latin typeface="Century Gothic" panose="020B0502020202020204" pitchFamily="34" charset="0"/>
              </a:rPr>
              <a:t> (γένια, μουστάκι, ρουθούνια, αυτιά, στήθος, πλάτη, υπογάστριο, γλουτοί, εσωτερική επιφάνεια μηρών)</a:t>
            </a:r>
          </a:p>
          <a:p>
            <a:r>
              <a:rPr lang="el-G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Υπερτρίχωση</a:t>
            </a:r>
            <a:r>
              <a:rPr lang="el-GR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l-GR" dirty="0" smtClean="0">
                <a:latin typeface="Century Gothic" panose="020B0502020202020204" pitchFamily="34" charset="0"/>
              </a:rPr>
              <a:t>ανάπτυξη τριχοφυΐας σε όλο το σώμα λόγω γενετικής βλάβης ή λήψης φαρμάκων/ουσιών, ίδια και στα 2 φύλα</a:t>
            </a:r>
          </a:p>
          <a:p>
            <a:r>
              <a:rPr lang="el-GR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Δασυτριχισμός</a:t>
            </a:r>
            <a:r>
              <a:rPr lang="el-GR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l-GR" dirty="0" err="1">
                <a:latin typeface="Century Gothic" panose="020B0502020202020204" pitchFamily="34" charset="0"/>
              </a:rPr>
              <a:t>ο</a:t>
            </a:r>
            <a:r>
              <a:rPr lang="el-GR" dirty="0" err="1" smtClean="0">
                <a:latin typeface="Century Gothic" panose="020B0502020202020204" pitchFamily="34" charset="0"/>
              </a:rPr>
              <a:t>ρμονοεξαρτώμενη</a:t>
            </a:r>
            <a:r>
              <a:rPr lang="el-GR" dirty="0" smtClean="0">
                <a:latin typeface="Century Gothic" panose="020B0502020202020204" pitchFamily="34" charset="0"/>
              </a:rPr>
              <a:t> ανάπτυξη τριχοφυΐας στις γυναίκες, στις σεξουαλικές περιοχές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5"/>
          <a:stretch/>
        </p:blipFill>
        <p:spPr>
          <a:xfrm>
            <a:off x="643323" y="623455"/>
            <a:ext cx="8058246" cy="5597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4012" y="2669691"/>
            <a:ext cx="29322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Century Gothic" panose="020B0502020202020204" pitchFamily="34" charset="0"/>
              </a:rPr>
              <a:t>Βαθμολογία &gt; 6</a:t>
            </a:r>
          </a:p>
          <a:p>
            <a:pPr algn="ctr"/>
            <a:r>
              <a:rPr lang="el-GR" dirty="0" smtClean="0">
                <a:latin typeface="Century Gothic" panose="020B0502020202020204" pitchFamily="34" charset="0"/>
              </a:rPr>
              <a:t>Υποκειμενική αξιολόγηση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080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Κλινικά αίτια </a:t>
            </a:r>
            <a:r>
              <a:rPr lang="el-GR" dirty="0" err="1" smtClean="0">
                <a:latin typeface="Century Gothic" panose="020B0502020202020204" pitchFamily="34" charset="0"/>
              </a:rPr>
              <a:t>υπερανδρογοναιμίας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7754" y="1672937"/>
            <a:ext cx="10744201" cy="4343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Ιδιοπαθής </a:t>
            </a:r>
            <a:r>
              <a:rPr lang="el-GR" b="1" dirty="0" err="1" smtClean="0">
                <a:latin typeface="Century Gothic" panose="020B0502020202020204" pitchFamily="34" charset="0"/>
              </a:rPr>
              <a:t>δασυτριχισμός</a:t>
            </a:r>
            <a:r>
              <a:rPr lang="el-GR" b="1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15-30%</a:t>
            </a:r>
            <a:r>
              <a:rPr lang="el-GR" b="1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: φυσιολογικοί </a:t>
            </a:r>
            <a:r>
              <a:rPr lang="el-GR" dirty="0" err="1" smtClean="0">
                <a:latin typeface="Century Gothic" panose="020B0502020202020204" pitchFamily="34" charset="0"/>
              </a:rPr>
              <a:t>ωοθυλακιορρηκτικοί</a:t>
            </a:r>
            <a:r>
              <a:rPr lang="el-GR" dirty="0" smtClean="0">
                <a:latin typeface="Century Gothic" panose="020B0502020202020204" pitchFamily="34" charset="0"/>
              </a:rPr>
              <a:t> κύκλοι &amp; φυσιολογικά επίπεδα </a:t>
            </a:r>
            <a:r>
              <a:rPr lang="el-GR" dirty="0" err="1" smtClean="0">
                <a:latin typeface="Century Gothic" panose="020B0502020202020204" pitchFamily="34" charset="0"/>
              </a:rPr>
              <a:t>κυκλοφορούντων</a:t>
            </a:r>
            <a:r>
              <a:rPr lang="el-GR" dirty="0" smtClean="0">
                <a:latin typeface="Century Gothic" panose="020B0502020202020204" pitchFamily="34" charset="0"/>
              </a:rPr>
              <a:t> ανδρογόνων 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Περιφερική μετατροπή οιστρογόνων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ανδρογόνων</a:t>
            </a: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65-85% </a:t>
            </a:r>
            <a:r>
              <a:rPr lang="en-US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PCOS</a:t>
            </a:r>
          </a:p>
          <a:p>
            <a:r>
              <a:rPr lang="en-US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HAIR-AN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Syndrome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Hyperthecosis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(</a:t>
            </a:r>
            <a:r>
              <a:rPr lang="el-GR" dirty="0" err="1" smtClean="0">
                <a:latin typeface="Century Gothic" panose="020B0502020202020204" pitchFamily="34" charset="0"/>
              </a:rPr>
              <a:t>θηκωμάτωση</a:t>
            </a:r>
            <a:r>
              <a:rPr lang="el-GR" dirty="0" smtClean="0">
                <a:latin typeface="Century Gothic" panose="020B0502020202020204" pitchFamily="34" charset="0"/>
              </a:rPr>
              <a:t>/</a:t>
            </a:r>
            <a:r>
              <a:rPr lang="el-GR" dirty="0" err="1" smtClean="0">
                <a:latin typeface="Century Gothic" panose="020B0502020202020204" pitchFamily="34" charset="0"/>
              </a:rPr>
              <a:t>στρωμάτωση</a:t>
            </a:r>
            <a:r>
              <a:rPr lang="el-GR" dirty="0" smtClean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 (</a:t>
            </a:r>
            <a:r>
              <a:rPr lang="el-GR" dirty="0" err="1" smtClean="0">
                <a:latin typeface="Century Gothic" panose="020B0502020202020204" pitchFamily="34" charset="0"/>
              </a:rPr>
              <a:t>παθολογοανατομικός</a:t>
            </a:r>
            <a:r>
              <a:rPr lang="el-GR" dirty="0" smtClean="0">
                <a:latin typeface="Century Gothic" panose="020B0502020202020204" pitchFamily="34" charset="0"/>
              </a:rPr>
              <a:t> όρος)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Non Classic </a:t>
            </a:r>
            <a:r>
              <a:rPr lang="en-US" b="1" dirty="0" smtClean="0">
                <a:latin typeface="Century Gothic" panose="020B0502020202020204" pitchFamily="34" charset="0"/>
              </a:rPr>
              <a:t>CAH</a:t>
            </a:r>
            <a:r>
              <a:rPr lang="en-US" dirty="0" smtClean="0">
                <a:latin typeface="Century Gothic" panose="020B0502020202020204" pitchFamily="34" charset="0"/>
              </a:rPr>
              <a:t> 1-5% </a:t>
            </a:r>
            <a:r>
              <a:rPr lang="el-GR" dirty="0" smtClean="0">
                <a:latin typeface="Century Gothic" panose="020B0502020202020204" pitchFamily="34" charset="0"/>
              </a:rPr>
              <a:t>δασυτρίχων γυναικών , 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ανεπάρκεια 21-υδροξυλάσης, μη παραγωγή </a:t>
            </a:r>
            <a:r>
              <a:rPr lang="el-GR" dirty="0" err="1" smtClean="0">
                <a:latin typeface="Century Gothic" panose="020B0502020202020204" pitchFamily="34" charset="0"/>
              </a:rPr>
              <a:t>κορτιζόλης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υπερπαραγωγή 17ΟΗΡ και Δ4Α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Σπανιότερα: 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επινεφριδιακό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νεόπλασμα, έκτοπη έκκριση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ACTH, 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υποφυσιακό αδένωμα που εκκρίνει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ACTH, Cushing Syndrome</a:t>
            </a:r>
          </a:p>
          <a:p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</a:t>
            </a:r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νδρογονοεκκριτικός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όγκος, ωοθήκης/επινεφριδίου</a:t>
            </a:r>
          </a:p>
          <a:p>
            <a:r>
              <a:rPr lang="el-GR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Ιατρογενή</a:t>
            </a:r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αίτια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Διαγνωστική προσέγγιση </a:t>
            </a:r>
            <a:r>
              <a:rPr lang="el-GR" dirty="0" err="1" smtClean="0">
                <a:latin typeface="Century Gothic" panose="020B0502020202020204" pitchFamily="34" charset="0"/>
              </a:rPr>
              <a:t>υπερανδρογοναιμίας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Ιστορικό: </a:t>
            </a:r>
            <a:r>
              <a:rPr lang="el-GR" sz="1600" dirty="0" smtClean="0">
                <a:latin typeface="Century Gothic" panose="020B0502020202020204" pitchFamily="34" charset="0"/>
              </a:rPr>
              <a:t>φάρμακα, </a:t>
            </a:r>
            <a:r>
              <a:rPr lang="el-GR" sz="1600" dirty="0">
                <a:latin typeface="Century Gothic" panose="020B0502020202020204" pitchFamily="34" charset="0"/>
              </a:rPr>
              <a:t>αλλαγές ΣΒ, </a:t>
            </a:r>
            <a:r>
              <a:rPr lang="el-GR" sz="1600" dirty="0" smtClean="0">
                <a:latin typeface="Century Gothic" panose="020B0502020202020204" pitchFamily="34" charset="0"/>
              </a:rPr>
              <a:t>διαταραχές ΕΡ,</a:t>
            </a:r>
            <a:r>
              <a:rPr lang="en-US" sz="1600" dirty="0">
                <a:latin typeface="Century Gothic" panose="020B0502020202020204" pitchFamily="34" charset="0"/>
              </a:rPr>
              <a:t> DUB, </a:t>
            </a:r>
            <a:r>
              <a:rPr lang="el-GR" sz="1600" dirty="0" smtClean="0">
                <a:latin typeface="Century Gothic" panose="020B0502020202020204" pitchFamily="34" charset="0"/>
              </a:rPr>
              <a:t>εξέλιξη </a:t>
            </a:r>
            <a:r>
              <a:rPr lang="el-GR" sz="1600" dirty="0" err="1" smtClean="0">
                <a:latin typeface="Century Gothic" panose="020B0502020202020204" pitchFamily="34" charset="0"/>
              </a:rPr>
              <a:t>δασυτριχισμού</a:t>
            </a:r>
            <a:r>
              <a:rPr lang="el-GR" sz="1600" dirty="0" smtClean="0">
                <a:latin typeface="Century Gothic" panose="020B0502020202020204" pitchFamily="34" charset="0"/>
              </a:rPr>
              <a:t>, Οικογενειακό ιστορικό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HAIRAN, CAH &amp; </a:t>
            </a:r>
            <a:r>
              <a:rPr lang="el-GR" sz="1600" dirty="0" err="1" smtClean="0">
                <a:latin typeface="Century Gothic" panose="020B0502020202020204" pitchFamily="34" charset="0"/>
              </a:rPr>
              <a:t>ανδρογονοεκκριτικός</a:t>
            </a:r>
            <a:r>
              <a:rPr lang="el-GR" sz="1600" dirty="0" smtClean="0">
                <a:latin typeface="Century Gothic" panose="020B0502020202020204" pitchFamily="34" charset="0"/>
              </a:rPr>
              <a:t> όγκος </a:t>
            </a:r>
            <a:r>
              <a:rPr lang="en-US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ταχεία επιδείνωση </a:t>
            </a:r>
            <a:r>
              <a:rPr lang="el-GR" sz="16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δασυτριχισμού</a:t>
            </a:r>
            <a:endParaRPr lang="el-GR" sz="16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l-G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ΦΕ: 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βαθμολόγηση </a:t>
            </a:r>
            <a:r>
              <a:rPr lang="en-US" sz="18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Ferriman</a:t>
            </a:r>
            <a:r>
              <a:rPr lang="en-US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Gallwey</a:t>
            </a:r>
            <a:r>
              <a:rPr lang="en-US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, 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εκτίμηση παχυσαρκίας, </a:t>
            </a:r>
            <a:r>
              <a:rPr lang="el-GR" sz="18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μελανίζουσα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l-GR" sz="18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ακάνθωση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, σημειολογία συστηματική νόσου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Εργαστηριακός Έλεγχος: Τ</a:t>
            </a:r>
            <a:r>
              <a:rPr lang="en-US" dirty="0" err="1" smtClean="0">
                <a:latin typeface="Century Gothic" panose="020B0502020202020204" pitchFamily="34" charset="0"/>
              </a:rPr>
              <a:t>esto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Ftesto</a:t>
            </a:r>
            <a:r>
              <a:rPr lang="en-US" dirty="0" smtClean="0">
                <a:latin typeface="Century Gothic" panose="020B0502020202020204" pitchFamily="34" charset="0"/>
              </a:rPr>
              <a:t>, DHEA-S, 17OHP, </a:t>
            </a:r>
          </a:p>
          <a:p>
            <a:pPr lvl="1"/>
            <a:r>
              <a:rPr lang="en-US" dirty="0" err="1" smtClean="0">
                <a:latin typeface="Century Gothic" panose="020B0502020202020204" pitchFamily="34" charset="0"/>
              </a:rPr>
              <a:t>Synacthen</a:t>
            </a:r>
            <a:r>
              <a:rPr lang="en-US" dirty="0" smtClean="0">
                <a:latin typeface="Century Gothic" panose="020B0502020202020204" pitchFamily="34" charset="0"/>
              </a:rPr>
              <a:t> Test, </a:t>
            </a:r>
            <a:r>
              <a:rPr lang="el-GR" dirty="0" smtClean="0">
                <a:latin typeface="Century Gothic" panose="020B0502020202020204" pitchFamily="34" charset="0"/>
              </a:rPr>
              <a:t>δοκιμασία καταστολή με </a:t>
            </a:r>
            <a:r>
              <a:rPr lang="el-GR" dirty="0" err="1" smtClean="0">
                <a:latin typeface="Century Gothic" panose="020B0502020202020204" pitchFamily="34" charset="0"/>
              </a:rPr>
              <a:t>δεξαμεθαζόνη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Δοκιμασία ανοχής γλυκόζης</a:t>
            </a:r>
          </a:p>
          <a:p>
            <a:pPr lvl="1"/>
            <a:r>
              <a:rPr lang="el-GR" dirty="0" err="1" smtClean="0">
                <a:latin typeface="Century Gothic" panose="020B0502020202020204" pitchFamily="34" charset="0"/>
              </a:rPr>
              <a:t>Διακολπικό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U/S, MRI/CT </a:t>
            </a:r>
            <a:r>
              <a:rPr lang="el-GR" dirty="0" smtClean="0">
                <a:latin typeface="Century Gothic" panose="020B0502020202020204" pitchFamily="34" charset="0"/>
              </a:rPr>
              <a:t>επινεφριδίων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Χρήζουν ελέγχου….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Εμμηνορρυσιακός κύκλος &lt;24 ή &gt;35 ημέρες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Διάρκεια Ε.Ρ. &gt; 7 ημέρες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Ποσότητα Ε.Ρ. &gt; 80 </a:t>
            </a:r>
            <a:r>
              <a:rPr lang="en-US" dirty="0" smtClean="0">
                <a:latin typeface="Century Gothic" panose="020B0502020202020204" pitchFamily="34" charset="0"/>
              </a:rPr>
              <a:t>ml</a:t>
            </a:r>
          </a:p>
          <a:p>
            <a:r>
              <a:rPr lang="el-GR" dirty="0" err="1" smtClean="0">
                <a:latin typeface="Century Gothic" panose="020B0502020202020204" pitchFamily="34" charset="0"/>
              </a:rPr>
              <a:t>Μεσοκυκλική</a:t>
            </a:r>
            <a:r>
              <a:rPr lang="el-GR" dirty="0" smtClean="0">
                <a:latin typeface="Century Gothic" panose="020B0502020202020204" pitchFamily="34" charset="0"/>
              </a:rPr>
              <a:t> σταγονοειδής αιμόρροια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Θεραπεία </a:t>
            </a:r>
            <a:r>
              <a:rPr lang="el-GR" dirty="0" err="1" smtClean="0">
                <a:latin typeface="Century Gothic" panose="020B0502020202020204" pitchFamily="34" charset="0"/>
              </a:rPr>
              <a:t>υπερανδρογοναιμίας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el-GR" dirty="0" smtClean="0">
                <a:latin typeface="Century Gothic" panose="020B0502020202020204" pitchFamily="34" charset="0"/>
              </a:rPr>
              <a:t>Χειρουργική εξαίρεση </a:t>
            </a:r>
            <a:r>
              <a:rPr lang="el-GR" dirty="0" err="1" smtClean="0">
                <a:latin typeface="Century Gothic" panose="020B0502020202020204" pitchFamily="34" charset="0"/>
              </a:rPr>
              <a:t>ανδρογονοεκκριτικού</a:t>
            </a:r>
            <a:r>
              <a:rPr lang="el-GR" dirty="0" smtClean="0">
                <a:latin typeface="Century Gothic" panose="020B0502020202020204" pitchFamily="34" charset="0"/>
              </a:rPr>
              <a:t> όγκου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Αισθητικές μέθοδοι για τον </a:t>
            </a:r>
            <a:r>
              <a:rPr lang="el-GR" dirty="0" err="1" smtClean="0">
                <a:latin typeface="Century Gothic" panose="020B0502020202020204" pitchFamily="34" charset="0"/>
              </a:rPr>
              <a:t>δασυτριχισμό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COCs </a:t>
            </a:r>
            <a:r>
              <a:rPr lang="el-GR" dirty="0" smtClean="0">
                <a:latin typeface="Century Gothic" panose="020B0502020202020204" pitchFamily="34" charset="0"/>
              </a:rPr>
              <a:t>με </a:t>
            </a:r>
            <a:r>
              <a:rPr lang="el-GR" dirty="0" err="1" smtClean="0">
                <a:latin typeface="Century Gothic" panose="020B0502020202020204" pitchFamily="34" charset="0"/>
              </a:rPr>
              <a:t>οξεική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l-GR" dirty="0" err="1" smtClean="0">
                <a:latin typeface="Century Gothic" panose="020B0502020202020204" pitchFamily="34" charset="0"/>
              </a:rPr>
              <a:t>κυπροτερόνη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</a:rPr>
              <a:t>δροσπιρενόνη</a:t>
            </a:r>
            <a:r>
              <a:rPr lang="el-GR" dirty="0" smtClean="0">
                <a:latin typeface="Century Gothic" panose="020B0502020202020204" pitchFamily="34" charset="0"/>
              </a:rPr>
              <a:t> ή </a:t>
            </a:r>
            <a:r>
              <a:rPr lang="el-GR" dirty="0" err="1" smtClean="0">
                <a:latin typeface="Century Gothic" panose="020B0502020202020204" pitchFamily="34" charset="0"/>
              </a:rPr>
              <a:t>διενογέστη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l-GR" dirty="0" err="1" smtClean="0">
                <a:latin typeface="Century Gothic" panose="020B0502020202020204" pitchFamily="34" charset="0"/>
              </a:rPr>
              <a:t>Σπιρονολακτόνη</a:t>
            </a:r>
            <a:r>
              <a:rPr lang="el-GR" dirty="0" smtClean="0">
                <a:latin typeface="Century Gothic" panose="020B0502020202020204" pitchFamily="34" charset="0"/>
              </a:rPr>
              <a:t>, </a:t>
            </a:r>
            <a:r>
              <a:rPr lang="el-GR" dirty="0" err="1" smtClean="0">
                <a:latin typeface="Century Gothic" panose="020B0502020202020204" pitchFamily="34" charset="0"/>
              </a:rPr>
              <a:t>Φλουταμίδη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dirty="0" err="1" smtClean="0">
                <a:latin typeface="Century Gothic" panose="020B0502020202020204" pitchFamily="34" charset="0"/>
              </a:rPr>
              <a:t>Φιναστερίδη</a:t>
            </a:r>
            <a:r>
              <a:rPr lang="el-GR" dirty="0" smtClean="0">
                <a:latin typeface="Century Gothic" panose="020B0502020202020204" pitchFamily="34" charset="0"/>
              </a:rPr>
              <a:t> (αναστολέας 5α-αναγωγάσης)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GnRA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αγωνιστές</a:t>
            </a:r>
          </a:p>
          <a:p>
            <a:r>
              <a:rPr lang="el-GR" dirty="0" err="1" smtClean="0">
                <a:latin typeface="Century Gothic" panose="020B0502020202020204" pitchFamily="34" charset="0"/>
              </a:rPr>
              <a:t>Κορτικοστεροειδή</a:t>
            </a:r>
            <a:r>
              <a:rPr lang="el-GR" dirty="0" smtClean="0">
                <a:latin typeface="Century Gothic" panose="020B0502020202020204" pitchFamily="34" charset="0"/>
              </a:rPr>
              <a:t> για </a:t>
            </a:r>
            <a:r>
              <a:rPr lang="en-US" dirty="0" smtClean="0">
                <a:latin typeface="Century Gothic" panose="020B0502020202020204" pitchFamily="34" charset="0"/>
              </a:rPr>
              <a:t>NCCAH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Metformin</a:t>
            </a:r>
          </a:p>
        </p:txBody>
      </p:sp>
    </p:spTree>
    <p:extLst>
      <p:ext uri="{BB962C8B-B14F-4D97-AF65-F5344CB8AC3E}">
        <p14:creationId xmlns:p14="http://schemas.microsoft.com/office/powerpoint/2010/main" val="197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4"/>
          <p:cNvSpPr/>
          <p:nvPr/>
        </p:nvSpPr>
        <p:spPr>
          <a:xfrm>
            <a:off x="2015836" y="3174131"/>
            <a:ext cx="8033137" cy="26659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17742" tIns="0" rIns="217742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Δυσμηνόρροια</a:t>
            </a:r>
            <a:endParaRPr lang="el-GR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4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Δυσμηνόρροια= επώδυνη έμμηνος ρύση</a:t>
            </a:r>
          </a:p>
          <a:p>
            <a:pPr lvl="1"/>
            <a:r>
              <a:rPr lang="el-GR" dirty="0" smtClean="0">
                <a:latin typeface="Century Gothic" panose="020B0502020202020204" pitchFamily="34" charset="0"/>
              </a:rPr>
              <a:t>το </a:t>
            </a:r>
            <a:r>
              <a:rPr lang="el-GR" dirty="0">
                <a:latin typeface="Century Gothic" panose="020B0502020202020204" pitchFamily="34" charset="0"/>
              </a:rPr>
              <a:t>συχνότερο γυναικολογικό πρόβλημα της εφηβείας</a:t>
            </a:r>
          </a:p>
          <a:p>
            <a:r>
              <a:rPr lang="el-GR" dirty="0">
                <a:latin typeface="Century Gothic" panose="020B0502020202020204" pitchFamily="34" charset="0"/>
              </a:rPr>
              <a:t>Συνηθέστερα : έναρξη ταυτόχρονα με την αιμόρροια , διάρκεια  48 - 72 ώρες. 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Πρωτοπαθής</a:t>
            </a:r>
            <a:r>
              <a:rPr lang="el-GR" dirty="0">
                <a:latin typeface="Century Gothic" panose="020B0502020202020204" pitchFamily="34" charset="0"/>
              </a:rPr>
              <a:t>: απουσιάζει οργανικό νόσος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Δευτεροπαθής</a:t>
            </a:r>
            <a:r>
              <a:rPr lang="el-GR" dirty="0">
                <a:latin typeface="Century Gothic" panose="020B0502020202020204" pitchFamily="34" charset="0"/>
              </a:rPr>
              <a:t>: αποδεδειγμένη ύπαρξη υποκείμενης παθολογίας </a:t>
            </a:r>
          </a:p>
          <a:p>
            <a:r>
              <a:rPr lang="el-GR" dirty="0">
                <a:latin typeface="Century Gothic" panose="020B0502020202020204" pitchFamily="34" charset="0"/>
              </a:rPr>
              <a:t>Η πρωτοπαθής είναι συχνότερη στην εφηβεία και σηματοδοτεί την έναρξη </a:t>
            </a:r>
            <a:r>
              <a:rPr lang="el-GR" dirty="0" err="1">
                <a:latin typeface="Century Gothic" panose="020B0502020202020204" pitchFamily="34" charset="0"/>
              </a:rPr>
              <a:t>ωοθυλακιορρηκτικών</a:t>
            </a:r>
            <a:r>
              <a:rPr lang="el-GR" dirty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κύκλων</a:t>
            </a: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78182" y="1273811"/>
            <a:ext cx="767888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7200" dirty="0">
                <a:ln w="0"/>
                <a:gradFill>
                  <a:gsLst>
                    <a:gs pos="0">
                      <a:srgbClr val="9EAE51">
                        <a:lumMod val="50000"/>
                      </a:srgbClr>
                    </a:gs>
                    <a:gs pos="50000">
                      <a:srgbClr val="9EAE51"/>
                    </a:gs>
                    <a:gs pos="100000">
                      <a:srgbClr val="9EAE5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Δυσμηνόρροια</a:t>
            </a:r>
            <a:endParaRPr lang="el-GR" sz="7200" dirty="0">
              <a:ln w="0"/>
              <a:gradFill>
                <a:gsLst>
                  <a:gs pos="0">
                    <a:srgbClr val="9EAE51">
                      <a:lumMod val="50000"/>
                    </a:srgbClr>
                  </a:gs>
                  <a:gs pos="50000">
                    <a:srgbClr val="9EAE51"/>
                  </a:gs>
                  <a:gs pos="100000">
                    <a:srgbClr val="9EAE51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3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33716"/>
              </p:ext>
            </p:extLst>
          </p:nvPr>
        </p:nvGraphicFramePr>
        <p:xfrm>
          <a:off x="779317" y="748146"/>
          <a:ext cx="10702637" cy="543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88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lvl="0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Η πρωτοπαθής δυσμηνόρροια εμφανίζει την μέγιστη συχνότητά της στις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έφηβες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Συχνότητα δυσμηνόρροιας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43% 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έως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93%   </a:t>
            </a:r>
            <a:endParaRPr lang="el-G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Klein and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Litt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(Pediatrics 1981)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ανέφεραν συχνότητα δυσμηνόρροιας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60%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(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κάποιου βαθμού επώδυνη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ε.ρ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μέσω της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National Health Examination Survey.</a:t>
            </a:r>
            <a:endParaRPr lang="el-G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ήπια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30%,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μέτρια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21%  &amp; </a:t>
            </a:r>
            <a:r>
              <a:rPr lang="el-G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σοβαρη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9%. </a:t>
            </a:r>
            <a:endParaRPr lang="el-G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dirty="0">
                <a:latin typeface="Century Gothic" panose="020B0502020202020204" pitchFamily="34" charset="0"/>
              </a:rPr>
              <a:t>Η επίπτωση αυξάνεται με την ηλικία και φτάνει στο μέγιστο στα πρώτα χρόνια της ενήλικης </a:t>
            </a:r>
            <a:r>
              <a:rPr lang="el-GR" dirty="0" smtClean="0">
                <a:latin typeface="Century Gothic" panose="020B0502020202020204" pitchFamily="34" charset="0"/>
              </a:rPr>
              <a:t>ζωής</a:t>
            </a: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078182" y="1273811"/>
            <a:ext cx="767888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7200" dirty="0">
                <a:ln w="0"/>
                <a:gradFill>
                  <a:gsLst>
                    <a:gs pos="0">
                      <a:srgbClr val="9EAE51">
                        <a:lumMod val="50000"/>
                      </a:srgbClr>
                    </a:gs>
                    <a:gs pos="50000">
                      <a:srgbClr val="9EAE51"/>
                    </a:gs>
                    <a:gs pos="100000">
                      <a:srgbClr val="9EAE5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Δυσμηνόρροια</a:t>
            </a:r>
            <a:endParaRPr lang="el-GR" sz="7200" dirty="0">
              <a:ln w="0"/>
              <a:gradFill>
                <a:gsLst>
                  <a:gs pos="0">
                    <a:srgbClr val="9EAE51">
                      <a:lumMod val="50000"/>
                    </a:srgbClr>
                  </a:gs>
                  <a:gs pos="50000">
                    <a:srgbClr val="9EAE51"/>
                  </a:gs>
                  <a:gs pos="100000">
                    <a:srgbClr val="9EAE51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9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mary Dysmenorrh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92" y="598753"/>
            <a:ext cx="693462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0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070262"/>
            <a:ext cx="10702636" cy="490003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Θεραπεία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πρωτοπαθούς δυσμηνόρροιας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COCs and NSAIDs,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αναστολείς </a:t>
            </a:r>
            <a:r>
              <a:rPr lang="el-G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συνθετάσης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των </a:t>
            </a:r>
            <a:r>
              <a:rPr lang="el-G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προσταγλανδινών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το συχνότερα χρησιμοποιούμενο θεραπευτικό μέσο</a:t>
            </a:r>
            <a:endParaRPr lang="el-GR" dirty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COCs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μέσω αναστολής της ωοθυλακιορρηξίας</a:t>
            </a:r>
            <a:r>
              <a:rPr lang="en-US" sz="2000" dirty="0" smtClean="0">
                <a:latin typeface="Century Gothic" panose="020B0502020202020204" pitchFamily="34" charset="0"/>
              </a:rPr>
              <a:t>. </a:t>
            </a:r>
            <a:endParaRPr lang="en-US" sz="2000" dirty="0">
              <a:latin typeface="Century Gothic" panose="020B0502020202020204" pitchFamily="34" charset="0"/>
            </a:endParaRPr>
          </a:p>
          <a:p>
            <a:pPr lvl="1"/>
            <a:r>
              <a:rPr lang="el-GR" sz="1800" dirty="0" smtClean="0">
                <a:latin typeface="Century Gothic" panose="020B0502020202020204" pitchFamily="34" charset="0"/>
              </a:rPr>
              <a:t>Μειωμένη ανάπτυξη ενδομητρίου 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μειωμένη αποβολή αίματος κατά την </a:t>
            </a:r>
            <a:r>
              <a:rPr lang="el-GR" sz="18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ε.ρ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Αναστολή ωοθυλακιορρηξίας  μειωμένη παραγωγή </a:t>
            </a:r>
            <a:r>
              <a:rPr lang="el-GR" sz="18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προσταγλανδινών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στα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</a:rPr>
              <a:t>έμμηνα</a:t>
            </a:r>
            <a:r>
              <a:rPr lang="en-US" sz="1800" dirty="0" smtClean="0">
                <a:latin typeface="Century Gothic" panose="020B0502020202020204" pitchFamily="34" charset="0"/>
              </a:rPr>
              <a:t>. </a:t>
            </a:r>
            <a:endParaRPr lang="en-US" sz="1800" dirty="0">
              <a:latin typeface="Century Gothic" panose="020B0502020202020204" pitchFamily="34" charset="0"/>
            </a:endParaRPr>
          </a:p>
          <a:p>
            <a:pPr lvl="1"/>
            <a:r>
              <a:rPr lang="el-GR" sz="1800" dirty="0" smtClean="0">
                <a:latin typeface="Century Gothic" panose="020B0502020202020204" pitchFamily="34" charset="0"/>
              </a:rPr>
              <a:t>Η μειωμένη ποσότητα εμμήνων &amp; οι μειωμένες </a:t>
            </a:r>
            <a:r>
              <a:rPr lang="el-GR" sz="1800" dirty="0" err="1" smtClean="0">
                <a:latin typeface="Century Gothic" panose="020B0502020202020204" pitchFamily="34" charset="0"/>
              </a:rPr>
              <a:t>προσταγλανδίνες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μειωμένη συσταλτικότητα και ισχαιμία του μυομητρίου  μειωμένο άλγος </a:t>
            </a:r>
          </a:p>
          <a:p>
            <a:r>
              <a:rPr lang="el-GR" dirty="0" smtClean="0">
                <a:latin typeface="Century Gothic" panose="020B0502020202020204" pitchFamily="34" charset="0"/>
              </a:rPr>
              <a:t>Το</a:t>
            </a:r>
            <a:r>
              <a:rPr lang="el-GR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</a:rPr>
              <a:t>IUD </a:t>
            </a:r>
            <a:r>
              <a:rPr lang="el-GR" dirty="0" smtClean="0">
                <a:latin typeface="Century Gothic" panose="020B0502020202020204" pitchFamily="34" charset="0"/>
              </a:rPr>
              <a:t>είναι ασφαλές &amp; αποτελεσματικό για την πρωτοπαθή δυσμηνόρροια των εφήβων που επιθυμούν ταυτόχρονα αντισύλληψη</a:t>
            </a:r>
            <a:r>
              <a:rPr lang="el-GR" sz="2400" dirty="0" smtClean="0">
                <a:latin typeface="Century Gothic" panose="020B0502020202020204" pitchFamily="34" charset="0"/>
              </a:rPr>
              <a:t>.</a:t>
            </a:r>
            <a:endParaRPr 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5" y="1215737"/>
            <a:ext cx="10442864" cy="48941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None/>
            </a:pP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Εναλλακτικ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ά θεραπευτικά μέσα</a:t>
            </a:r>
            <a:r>
              <a:rPr lang="el-G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Αναστολείς διαύλων Ασβεστίου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όπως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verapamil 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&amp;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nifedipine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Αγωνιστές των β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</a:t>
            </a:r>
            <a:r>
              <a:rPr lang="el-G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αδρενεργικών</a:t>
            </a: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υποδοχέων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μερική αποτελεσματικότητα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Νιτρογλυκερίνη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επιφέρει βελτίωση της δυσμηνόρροιας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l-G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Μαγνήσιο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και εικονικό φάρμακο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συγκρίθηκαν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το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Mg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είναι αποτελεσματικό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Αυξημένη πρόσληψη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ω-3 λιπαρών οξέων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fish oil)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είναι αποτελεσματικότερη από το εικονικό φάρμακο στην βελτίωση του πόνου της δυσμηνόρροιας</a:t>
            </a:r>
            <a:endParaRPr lang="el-G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Μεταξύ των </a:t>
            </a:r>
            <a:r>
              <a:rPr lang="el-G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Βιταμινών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(B</a:t>
            </a:r>
            <a:r>
              <a:rPr lang="en-US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B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E), </a:t>
            </a:r>
            <a:r>
              <a:rPr lang="en-US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Vit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b="1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αποτελεί την αποτελεσματικότερη σε δοσολογία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100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mg daily . </a:t>
            </a:r>
          </a:p>
        </p:txBody>
      </p:sp>
    </p:spTree>
    <p:extLst>
      <p:ext uri="{BB962C8B-B14F-4D97-AF65-F5344CB8AC3E}">
        <p14:creationId xmlns:p14="http://schemas.microsoft.com/office/powerpoint/2010/main" val="24414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295401" y="1192416"/>
            <a:ext cx="9601196" cy="1127295"/>
            <a:chOff x="0" y="0"/>
            <a:chExt cx="10612582" cy="1127295"/>
          </a:xfrm>
          <a:scene3d>
            <a:camera prst="orthographicFront"/>
            <a:lightRig rig="flat" dir="t"/>
          </a:scene3d>
        </p:grpSpPr>
        <p:sp>
          <p:nvSpPr>
            <p:cNvPr id="7" name="Στρογγυλεμένο ορθογώνιο 6"/>
            <p:cNvSpPr/>
            <p:nvPr/>
          </p:nvSpPr>
          <p:spPr>
            <a:xfrm>
              <a:off x="0" y="0"/>
              <a:ext cx="10612582" cy="11272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Στρογγυλεμένο ορθογώνιο 4"/>
            <p:cNvSpPr/>
            <p:nvPr/>
          </p:nvSpPr>
          <p:spPr>
            <a:xfrm>
              <a:off x="55030" y="55030"/>
              <a:ext cx="10502522" cy="1017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4700" b="0" kern="1200" cap="none" spc="0" dirty="0" smtClean="0">
                  <a:ln w="0"/>
                  <a:solidFill>
                    <a:srgbClr val="0070C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Century Gothic" panose="020B0502020202020204" pitchFamily="34" charset="0"/>
                </a:rPr>
                <a:t>Δευτεροπαθής Δυσμηνόρροια </a:t>
              </a:r>
              <a:endParaRPr lang="el-GR" sz="4700" b="0" kern="120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Προϋποθέτει ύπαρξη οργανικής νόσου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Πρέπει να ελέγχεται όταν ξεκινά </a:t>
            </a:r>
            <a:r>
              <a:rPr lang="el-GR" b="1" dirty="0">
                <a:solidFill>
                  <a:schemeClr val="tx1"/>
                </a:solidFill>
                <a:latin typeface="Century Gothic" panose="020B0502020202020204" pitchFamily="34" charset="0"/>
              </a:rPr>
              <a:t>μετά το 3</a:t>
            </a:r>
            <a:r>
              <a:rPr lang="el-GR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ο</a:t>
            </a:r>
            <a:r>
              <a:rPr lang="el-GR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γυναικολογικό έτος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lvl="0"/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Υπαινίσσονται υποκείμενη οργανική νόσο: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χρόνιο πυελικό άλγος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l-G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υπογαστραλγία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έναρξη </a:t>
            </a:r>
            <a:r>
              <a:rPr lang="el-G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1-2 ημέρες πριν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την εμμηνορρυσία,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διαταραγμένη ρυθμικότητα ή ποσότητα </a:t>
            </a:r>
            <a:r>
              <a:rPr lang="el-G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ε.ρ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., </a:t>
            </a:r>
            <a:r>
              <a:rPr lang="el-G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δυσπαρεύνια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εντερικές διαταραχές κ.α.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lvl="0"/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Οι ασθενείς με δευτεροπαθή δυσμηνόρροια εμφανίζουν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πολλαπλά διαφορετικά κλινικά συμπτώματα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έναντι των τυπικών συμπτωμάτων της πρωτοπαθούς δυσμηνόρροιας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295401" y="1192416"/>
            <a:ext cx="9601196" cy="1127295"/>
            <a:chOff x="0" y="0"/>
            <a:chExt cx="10612582" cy="1127295"/>
          </a:xfrm>
          <a:scene3d>
            <a:camera prst="orthographicFront"/>
            <a:lightRig rig="flat" dir="t"/>
          </a:scene3d>
        </p:grpSpPr>
        <p:sp>
          <p:nvSpPr>
            <p:cNvPr id="7" name="Στρογγυλεμένο ορθογώνιο 6"/>
            <p:cNvSpPr/>
            <p:nvPr/>
          </p:nvSpPr>
          <p:spPr>
            <a:xfrm>
              <a:off x="0" y="0"/>
              <a:ext cx="10612582" cy="11272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Στρογγυλεμένο ορθογώνιο 4"/>
            <p:cNvSpPr/>
            <p:nvPr/>
          </p:nvSpPr>
          <p:spPr>
            <a:xfrm>
              <a:off x="55030" y="55030"/>
              <a:ext cx="10502522" cy="1017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4700" b="0" kern="1200" cap="none" spc="0" dirty="0" smtClean="0">
                  <a:ln w="0"/>
                  <a:solidFill>
                    <a:srgbClr val="0070C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Century Gothic" panose="020B0502020202020204" pitchFamily="34" charset="0"/>
                </a:rPr>
                <a:t>Δευτεροπαθής Δυσμηνόρροια </a:t>
              </a:r>
              <a:endParaRPr lang="el-GR" sz="4700" b="0" kern="120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latin typeface="Century Gothic" panose="020B0502020202020204" pitchFamily="34" charset="0"/>
              </a:rPr>
              <a:t>Συχνότερα </a:t>
            </a:r>
            <a:r>
              <a:rPr lang="el-GR" sz="2800" dirty="0" err="1" smtClean="0">
                <a:latin typeface="Century Gothic" panose="020B0502020202020204" pitchFamily="34" charset="0"/>
              </a:rPr>
              <a:t>Ενδομητρίωση</a:t>
            </a:r>
            <a:r>
              <a:rPr lang="el-GR" sz="2800" dirty="0" smtClean="0">
                <a:latin typeface="Century Gothic" panose="020B0502020202020204" pitchFamily="34" charset="0"/>
              </a:rPr>
              <a:t> και </a:t>
            </a:r>
            <a:r>
              <a:rPr lang="en-US" sz="2800" dirty="0" smtClean="0">
                <a:latin typeface="Century Gothic" panose="020B0502020202020204" pitchFamily="34" charset="0"/>
              </a:rPr>
              <a:t> PID. </a:t>
            </a: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l-GR" sz="2800" dirty="0" smtClean="0">
                <a:latin typeface="Century Gothic" panose="020B0502020202020204" pitchFamily="34" charset="0"/>
              </a:rPr>
              <a:t>Συγγενείς ανωμαλίες των πόρων του </a:t>
            </a:r>
            <a:r>
              <a:rPr lang="en-US" sz="2800" dirty="0" smtClean="0">
                <a:latin typeface="Century Gothic" panose="020B0502020202020204" pitchFamily="34" charset="0"/>
              </a:rPr>
              <a:t> Muller. </a:t>
            </a: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l-GR" sz="2800" dirty="0" smtClean="0">
                <a:latin typeface="Century Gothic" panose="020B0502020202020204" pitchFamily="34" charset="0"/>
              </a:rPr>
              <a:t>Σπανιότερα αίτια:</a:t>
            </a:r>
            <a:endParaRPr lang="en-US" sz="2800" dirty="0">
              <a:latin typeface="Century Gothic" panose="020B0502020202020204" pitchFamily="34" charset="0"/>
            </a:endParaRPr>
          </a:p>
          <a:p>
            <a:pPr lvl="1"/>
            <a:r>
              <a:rPr lang="el-GR" sz="2400" dirty="0" smtClean="0">
                <a:latin typeface="Century Gothic" panose="020B0502020202020204" pitchFamily="34" charset="0"/>
              </a:rPr>
              <a:t>οπίσθια κλήση κάμψη μήτρας,  στένωση τραχηλικού αυλού</a:t>
            </a:r>
            <a:r>
              <a:rPr lang="en-US" sz="2400" dirty="0" smtClean="0">
                <a:latin typeface="Century Gothic" panose="020B0502020202020204" pitchFamily="34" charset="0"/>
              </a:rPr>
              <a:t>,</a:t>
            </a:r>
            <a:r>
              <a:rPr lang="el-GR" sz="2400" dirty="0" smtClean="0">
                <a:latin typeface="Century Gothic" panose="020B0502020202020204" pitchFamily="34" charset="0"/>
              </a:rPr>
              <a:t>  </a:t>
            </a:r>
            <a:r>
              <a:rPr lang="en-US" sz="2400" dirty="0" smtClean="0">
                <a:latin typeface="Century Gothic" panose="020B0502020202020204" pitchFamily="34" charset="0"/>
              </a:rPr>
              <a:t>IUD </a:t>
            </a:r>
            <a:r>
              <a:rPr lang="el-GR" sz="2400" dirty="0" smtClean="0">
                <a:latin typeface="Century Gothic" panose="020B0502020202020204" pitchFamily="34" charset="0"/>
              </a:rPr>
              <a:t>χωρίς </a:t>
            </a:r>
            <a:r>
              <a:rPr lang="el-GR" sz="2400" dirty="0" err="1" smtClean="0">
                <a:latin typeface="Century Gothic" panose="020B0502020202020204" pitchFamily="34" charset="0"/>
              </a:rPr>
              <a:t>προγεσταγόνο</a:t>
            </a:r>
            <a:r>
              <a:rPr lang="el-GR" sz="2400" dirty="0" smtClean="0">
                <a:latin typeface="Century Gothic" panose="020B0502020202020204" pitchFamily="34" charset="0"/>
              </a:rPr>
              <a:t>,   ινομυώματα μήτρας,  </a:t>
            </a:r>
            <a:r>
              <a:rPr lang="el-GR" sz="2400" dirty="0" err="1" smtClean="0">
                <a:latin typeface="Century Gothic" panose="020B0502020202020204" pitchFamily="34" charset="0"/>
              </a:rPr>
              <a:t>ενδοτραχηλικοί</a:t>
            </a:r>
            <a:r>
              <a:rPr lang="el-GR" sz="2400" dirty="0" smtClean="0">
                <a:latin typeface="Century Gothic" panose="020B0502020202020204" pitchFamily="34" charset="0"/>
              </a:rPr>
              <a:t> ή </a:t>
            </a:r>
            <a:r>
              <a:rPr lang="el-GR" sz="2400" dirty="0" err="1" smtClean="0">
                <a:latin typeface="Century Gothic" panose="020B0502020202020204" pitchFamily="34" charset="0"/>
              </a:rPr>
              <a:t>ενδομητρικοί</a:t>
            </a:r>
            <a:r>
              <a:rPr lang="el-GR" sz="2400" dirty="0" smtClean="0">
                <a:latin typeface="Century Gothic" panose="020B0502020202020204" pitchFamily="34" charset="0"/>
              </a:rPr>
              <a:t> πολύποδες,  </a:t>
            </a:r>
            <a:r>
              <a:rPr lang="el-GR" sz="2400" dirty="0" err="1" smtClean="0">
                <a:latin typeface="Century Gothic" panose="020B0502020202020204" pitchFamily="34" charset="0"/>
              </a:rPr>
              <a:t>αδενομύωση</a:t>
            </a:r>
            <a:r>
              <a:rPr lang="el-GR" sz="2400" dirty="0" smtClean="0">
                <a:latin typeface="Century Gothic" panose="020B0502020202020204" pitchFamily="34" charset="0"/>
              </a:rPr>
              <a:t>,  διάταση πυελικών φλεβών</a:t>
            </a:r>
            <a:r>
              <a:rPr lang="en-US" sz="2400" dirty="0" smtClean="0">
                <a:latin typeface="Century Gothic" panose="020B0502020202020204" pitchFamily="34" charset="0"/>
              </a:rPr>
              <a:t>.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Διαταραχές της ρυθμικότητας </a:t>
            </a:r>
            <a:r>
              <a:rPr lang="el-GR" dirty="0" smtClean="0">
                <a:latin typeface="Century Gothic" panose="020B0502020202020204" pitchFamily="34" charset="0"/>
              </a:rPr>
              <a:t>του εμμηνορρυσιακού κύκλου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 smtClean="0">
                <a:latin typeface="Century Gothic" panose="020B0502020202020204" pitchFamily="34" charset="0"/>
              </a:rPr>
              <a:t>Συχνο</a:t>
            </a:r>
            <a:r>
              <a:rPr lang="el-GR" dirty="0" err="1" smtClean="0">
                <a:latin typeface="Century Gothic" panose="020B0502020202020204" pitchFamily="34" charset="0"/>
              </a:rPr>
              <a:t>μηνόρροια</a:t>
            </a:r>
            <a:r>
              <a:rPr lang="el-GR" dirty="0" smtClean="0">
                <a:latin typeface="Century Gothic" panose="020B0502020202020204" pitchFamily="34" charset="0"/>
              </a:rPr>
              <a:t>: εμφάνιση </a:t>
            </a:r>
            <a:r>
              <a:rPr lang="el-GR" dirty="0" err="1" smtClean="0">
                <a:latin typeface="Century Gothic" panose="020B0502020202020204" pitchFamily="34" charset="0"/>
              </a:rPr>
              <a:t>ε.ρ</a:t>
            </a:r>
            <a:r>
              <a:rPr lang="el-GR" dirty="0" smtClean="0">
                <a:latin typeface="Century Gothic" panose="020B0502020202020204" pitchFamily="34" charset="0"/>
              </a:rPr>
              <a:t>. &lt;24 ημέρες</a:t>
            </a:r>
          </a:p>
          <a:p>
            <a:r>
              <a:rPr lang="el-GR" b="1" dirty="0" err="1" smtClean="0">
                <a:latin typeface="Century Gothic" panose="020B0502020202020204" pitchFamily="34" charset="0"/>
              </a:rPr>
              <a:t>Αραιο</a:t>
            </a:r>
            <a:r>
              <a:rPr lang="el-GR" dirty="0" err="1" smtClean="0">
                <a:latin typeface="Century Gothic" panose="020B0502020202020204" pitchFamily="34" charset="0"/>
              </a:rPr>
              <a:t>μηνόρροια</a:t>
            </a:r>
            <a:r>
              <a:rPr lang="el-GR" dirty="0" smtClean="0">
                <a:latin typeface="Century Gothic" panose="020B0502020202020204" pitchFamily="34" charset="0"/>
              </a:rPr>
              <a:t>: εμφάνιση </a:t>
            </a:r>
            <a:r>
              <a:rPr lang="el-GR" dirty="0" err="1" smtClean="0">
                <a:latin typeface="Century Gothic" panose="020B0502020202020204" pitchFamily="34" charset="0"/>
              </a:rPr>
              <a:t>ε.ρ</a:t>
            </a:r>
            <a:r>
              <a:rPr lang="el-GR" dirty="0" smtClean="0">
                <a:latin typeface="Century Gothic" panose="020B0502020202020204" pitchFamily="34" charset="0"/>
              </a:rPr>
              <a:t>. &gt;35 ημέρες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Δευτεροπαθής α</a:t>
            </a:r>
            <a:r>
              <a:rPr lang="el-GR" dirty="0" smtClean="0">
                <a:latin typeface="Century Gothic" panose="020B0502020202020204" pitchFamily="34" charset="0"/>
              </a:rPr>
              <a:t>μηνόρροια: απουσία </a:t>
            </a:r>
            <a:r>
              <a:rPr lang="el-GR" dirty="0" err="1" smtClean="0">
                <a:latin typeface="Century Gothic" panose="020B0502020202020204" pitchFamily="34" charset="0"/>
              </a:rPr>
              <a:t>ε.ρ</a:t>
            </a:r>
            <a:r>
              <a:rPr lang="el-GR" dirty="0" smtClean="0">
                <a:latin typeface="Century Gothic" panose="020B0502020202020204" pitchFamily="34" charset="0"/>
              </a:rPr>
              <a:t>. για χρονικό διάστημα &gt; από 3 κύκλους ή &gt; 6 μήνες</a:t>
            </a:r>
          </a:p>
          <a:p>
            <a:r>
              <a:rPr lang="el-GR" b="1" dirty="0" smtClean="0">
                <a:latin typeface="Century Gothic" panose="020B0502020202020204" pitchFamily="34" charset="0"/>
              </a:rPr>
              <a:t>Πρωτοπαθής</a:t>
            </a:r>
            <a:r>
              <a:rPr lang="el-GR" dirty="0" smtClean="0">
                <a:latin typeface="Century Gothic" panose="020B0502020202020204" pitchFamily="34" charset="0"/>
              </a:rPr>
              <a:t> </a:t>
            </a:r>
            <a:r>
              <a:rPr lang="el-GR" b="1" dirty="0" smtClean="0">
                <a:latin typeface="Century Gothic" panose="020B0502020202020204" pitchFamily="34" charset="0"/>
              </a:rPr>
              <a:t>α</a:t>
            </a:r>
            <a:r>
              <a:rPr lang="el-GR" dirty="0" smtClean="0">
                <a:latin typeface="Century Gothic" panose="020B0502020202020204" pitchFamily="34" charset="0"/>
              </a:rPr>
              <a:t>μηνόρροια: κορίτσι 14 ετών χωρίς δευτερογενή χαρακτηριστικά του φύλου ή κορίτσι 16 ετών με πλήρως αναπτυγμένα δευτερογενή χαρακτηριστικά του φύλου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29" y="948696"/>
            <a:ext cx="9742252" cy="1469263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Ήπια προς μέτρια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ψηλαφητική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 ευαισθησία στην πύελο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lvl="0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Οζίδια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ιερομητρικών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 και ψηλαφητές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εξαρτηματικές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 μάζες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lvl="0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Λαπαροσκόπηση θέτει την διάγνωση της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Ενδομητρίωσης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ΚΚΥ, κοιλιακό ή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διακολπικό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U/S, MRI 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πυέλου,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υστεροσαλπιγγογραφία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 και </a:t>
            </a:r>
            <a:r>
              <a:rPr lang="el-G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υστεροσκόπηση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 μπορεί να </a:t>
            </a:r>
            <a:r>
              <a:rPr lang="el-G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χρησιμοποιηθούν 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για την διερεύνηση της δευτεροπαθούς δυσμηνόρροιας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l-G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Η αντιμετώπιση δεν στοχεύει μόνο στην μείωση του πόνου αλλά στην άρση της υποκείμενης παθολογίας</a:t>
            </a:r>
            <a:endParaRPr lang="el-GR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Century Gothic" panose="020B0502020202020204" pitchFamily="34" charset="0"/>
              </a:rPr>
              <a:t>Ποσοτικές</a:t>
            </a:r>
            <a:r>
              <a:rPr lang="el-GR" dirty="0" smtClean="0">
                <a:latin typeface="Century Gothic" panose="020B0502020202020204" pitchFamily="34" charset="0"/>
              </a:rPr>
              <a:t> διαταραχές εμμήνου ρύσεως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l-GR" b="1" dirty="0" err="1" smtClean="0">
                <a:latin typeface="Century Gothic" panose="020B0502020202020204" pitchFamily="34" charset="0"/>
              </a:rPr>
              <a:t>Ολιγο</a:t>
            </a:r>
            <a:r>
              <a:rPr lang="el-GR" dirty="0" err="1" smtClean="0">
                <a:latin typeface="Century Gothic" panose="020B0502020202020204" pitchFamily="34" charset="0"/>
              </a:rPr>
              <a:t>μηνόρροια</a:t>
            </a:r>
            <a:r>
              <a:rPr lang="el-GR" dirty="0" smtClean="0">
                <a:latin typeface="Century Gothic" panose="020B0502020202020204" pitchFamily="34" charset="0"/>
              </a:rPr>
              <a:t>: </a:t>
            </a:r>
            <a:r>
              <a:rPr lang="el-GR" dirty="0" err="1" smtClean="0">
                <a:latin typeface="Century Gothic" panose="020B0502020202020204" pitchFamily="34" charset="0"/>
              </a:rPr>
              <a:t>ε.ρ</a:t>
            </a:r>
            <a:r>
              <a:rPr lang="el-GR" dirty="0" smtClean="0">
                <a:latin typeface="Century Gothic" panose="020B0502020202020204" pitchFamily="34" charset="0"/>
              </a:rPr>
              <a:t>. &lt; 2 ημέρες διάρκεια ή περισσότερες ημέρες με </a:t>
            </a:r>
            <a:r>
              <a:rPr lang="el-GR" dirty="0" err="1" smtClean="0">
                <a:latin typeface="Century Gothic" panose="020B0502020202020204" pitchFamily="34" charset="0"/>
              </a:rPr>
              <a:t>καφεοειδή</a:t>
            </a:r>
            <a:r>
              <a:rPr lang="el-GR" dirty="0" smtClean="0">
                <a:latin typeface="Century Gothic" panose="020B0502020202020204" pitchFamily="34" charset="0"/>
              </a:rPr>
              <a:t> ροή</a:t>
            </a:r>
          </a:p>
          <a:p>
            <a:r>
              <a:rPr lang="el-GR" b="1" dirty="0">
                <a:latin typeface="Century Gothic" panose="020B0502020202020204" pitchFamily="34" charset="0"/>
              </a:rPr>
              <a:t>Μ</a:t>
            </a:r>
            <a:r>
              <a:rPr lang="el-GR" b="1" dirty="0" smtClean="0">
                <a:latin typeface="Century Gothic" panose="020B0502020202020204" pitchFamily="34" charset="0"/>
              </a:rPr>
              <a:t>ηνορραγία</a:t>
            </a:r>
            <a:r>
              <a:rPr lang="el-GR" dirty="0" smtClean="0">
                <a:latin typeface="Century Gothic" panose="020B0502020202020204" pitchFamily="34" charset="0"/>
              </a:rPr>
              <a:t> (</a:t>
            </a:r>
            <a:r>
              <a:rPr lang="el-GR" b="1" dirty="0" smtClean="0">
                <a:latin typeface="Century Gothic" panose="020B0502020202020204" pitchFamily="34" charset="0"/>
              </a:rPr>
              <a:t>Πολυ</a:t>
            </a:r>
            <a:r>
              <a:rPr lang="el-GR" dirty="0" smtClean="0">
                <a:latin typeface="Century Gothic" panose="020B0502020202020204" pitchFamily="34" charset="0"/>
              </a:rPr>
              <a:t>μηνόρροια</a:t>
            </a:r>
            <a:r>
              <a:rPr lang="en-US" dirty="0" smtClean="0">
                <a:latin typeface="Century Gothic" panose="020B0502020202020204" pitchFamily="34" charset="0"/>
              </a:rPr>
              <a:t>  / </a:t>
            </a:r>
            <a:r>
              <a:rPr lang="el-GR" b="1" dirty="0" err="1" smtClean="0">
                <a:latin typeface="Century Gothic" panose="020B0502020202020204" pitchFamily="34" charset="0"/>
              </a:rPr>
              <a:t>Υπερ</a:t>
            </a:r>
            <a:r>
              <a:rPr lang="el-GR" dirty="0" err="1" smtClean="0">
                <a:latin typeface="Century Gothic" panose="020B0502020202020204" pitchFamily="34" charset="0"/>
              </a:rPr>
              <a:t>μηνόρροια</a:t>
            </a:r>
            <a:r>
              <a:rPr lang="el-GR" dirty="0" smtClean="0">
                <a:latin typeface="Century Gothic" panose="020B0502020202020204" pitchFamily="34" charset="0"/>
              </a:rPr>
              <a:t> ): </a:t>
            </a:r>
            <a:r>
              <a:rPr lang="el-GR" dirty="0" err="1" smtClean="0">
                <a:latin typeface="Century Gothic" panose="020B0502020202020204" pitchFamily="34" charset="0"/>
              </a:rPr>
              <a:t>ε.ρ</a:t>
            </a:r>
            <a:r>
              <a:rPr lang="el-GR" dirty="0" smtClean="0">
                <a:latin typeface="Century Gothic" panose="020B0502020202020204" pitchFamily="34" charset="0"/>
              </a:rPr>
              <a:t>.&gt; 7 ημέρες ή απώλεια αίματος &gt;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l-GR" dirty="0" smtClean="0">
                <a:latin typeface="Century Gothic" panose="020B0502020202020204" pitchFamily="34" charset="0"/>
              </a:rPr>
              <a:t>80</a:t>
            </a:r>
            <a:r>
              <a:rPr lang="en-US" dirty="0" smtClean="0">
                <a:latin typeface="Century Gothic" panose="020B0502020202020204" pitchFamily="34" charset="0"/>
              </a:rPr>
              <a:t> ml</a:t>
            </a:r>
            <a:endParaRPr lang="el-GR" dirty="0" smtClean="0">
              <a:latin typeface="Century Gothic" panose="020B0502020202020204" pitchFamily="34" charset="0"/>
            </a:endParaRPr>
          </a:p>
          <a:p>
            <a:r>
              <a:rPr lang="el-GR" b="1" dirty="0" smtClean="0">
                <a:latin typeface="Century Gothic" panose="020B0502020202020204" pitchFamily="34" charset="0"/>
              </a:rPr>
              <a:t>Μητρορραγία</a:t>
            </a:r>
            <a:r>
              <a:rPr lang="el-GR" dirty="0" smtClean="0">
                <a:latin typeface="Century Gothic" panose="020B0502020202020204" pitchFamily="34" charset="0"/>
              </a:rPr>
              <a:t>: εμφάνιση σημαντικής </a:t>
            </a:r>
            <a:r>
              <a:rPr lang="el-GR" dirty="0" err="1" smtClean="0">
                <a:latin typeface="Century Gothic" panose="020B0502020202020204" pitchFamily="34" charset="0"/>
              </a:rPr>
              <a:t>αιμόρροιας</a:t>
            </a:r>
            <a:r>
              <a:rPr lang="el-GR" dirty="0" smtClean="0">
                <a:latin typeface="Century Gothic" panose="020B0502020202020204" pitchFamily="34" charset="0"/>
              </a:rPr>
              <a:t> εκτός εμμήνου ρύσεως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Δυσλειτουργική αιμορραγία της μήτρας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Dysfunctional Uterine Bleeding (</a:t>
            </a:r>
            <a:r>
              <a:rPr lang="en-US" b="1" dirty="0" smtClean="0">
                <a:latin typeface="Century Gothic" panose="020B0502020202020204" pitchFamily="34" charset="0"/>
              </a:rPr>
              <a:t>DUB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0186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DUB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1922319"/>
            <a:ext cx="9601196" cy="3953549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>
                <a:latin typeface="Century Gothic" panose="020B0502020202020204" pitchFamily="34" charset="0"/>
              </a:rPr>
              <a:t>Προέλευση </a:t>
            </a:r>
            <a:r>
              <a:rPr lang="el-GR" sz="2800" dirty="0" err="1" smtClean="0">
                <a:latin typeface="Century Gothic" panose="020B0502020202020204" pitchFamily="34" charset="0"/>
              </a:rPr>
              <a:t>αιμόρροιας</a:t>
            </a:r>
            <a:r>
              <a:rPr lang="el-GR" sz="2800" dirty="0" smtClean="0">
                <a:latin typeface="Century Gothic" panose="020B0502020202020204" pitchFamily="34" charset="0"/>
              </a:rPr>
              <a:t>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αποκλειστικά</a:t>
            </a:r>
            <a:r>
              <a:rPr lang="el-GR" sz="2800" dirty="0" smtClean="0">
                <a:latin typeface="Century Gothic" panose="020B0502020202020204" pitchFamily="34" charset="0"/>
              </a:rPr>
              <a:t> από την μήτρα</a:t>
            </a:r>
          </a:p>
          <a:p>
            <a:r>
              <a:rPr lang="el-GR" sz="2800" dirty="0" smtClean="0">
                <a:latin typeface="Century Gothic" panose="020B0502020202020204" pitchFamily="34" charset="0"/>
              </a:rPr>
              <a:t>Διάγνωση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εξ’ αποκλεισμού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latin typeface="Century Gothic" panose="020B0502020202020204" pitchFamily="34" charset="0"/>
              </a:rPr>
              <a:t>(</a:t>
            </a:r>
            <a:r>
              <a:rPr lang="el-GR" dirty="0" smtClean="0">
                <a:latin typeface="Century Gothic" panose="020B0502020202020204" pitchFamily="34" charset="0"/>
              </a:rPr>
              <a:t>αιτία μη αναγνωρίσιμη με οποιαδήποτε διαγνωστική μέθοδο</a:t>
            </a:r>
            <a:r>
              <a:rPr lang="en-US" sz="2800" dirty="0" smtClean="0">
                <a:latin typeface="Century Gothic" panose="020B0502020202020204" pitchFamily="34" charset="0"/>
              </a:rPr>
              <a:t>)</a:t>
            </a:r>
            <a:endParaRPr lang="el-GR" sz="28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ASRM (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ΗΠΑ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  <a:r>
              <a:rPr lang="el-GR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DUB= </a:t>
            </a:r>
            <a:r>
              <a:rPr lang="el-GR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αιμορραγία από </a:t>
            </a:r>
            <a:r>
              <a:rPr lang="el-GR" sz="24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ανωοθυλακιορρηξία</a:t>
            </a:r>
            <a:endParaRPr lang="el-GR" sz="2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ESHRE</a:t>
            </a:r>
            <a:r>
              <a:rPr lang="en-US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 DUB= </a:t>
            </a:r>
            <a:r>
              <a:rPr lang="el-GR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αιμορραγία από άγνωστη αιτία εξαιρουμένων : παθολογία πυέλου, </a:t>
            </a:r>
            <a:r>
              <a:rPr lang="el-GR" sz="24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αρχόμενη</a:t>
            </a:r>
            <a:r>
              <a:rPr lang="el-GR" sz="2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κύηση, συστηματική νόσο</a:t>
            </a:r>
          </a:p>
          <a:p>
            <a:pPr lvl="2"/>
            <a:r>
              <a:rPr lang="en-US" sz="2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DUB </a:t>
            </a:r>
            <a:r>
              <a:rPr lang="el-GR" sz="2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είτε λόγω </a:t>
            </a:r>
            <a:r>
              <a:rPr lang="el-GR" sz="22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ανωοθυλακιορρηξίας</a:t>
            </a:r>
            <a:r>
              <a:rPr lang="el-GR" sz="2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ή μετά από </a:t>
            </a:r>
            <a:r>
              <a:rPr lang="el-GR" sz="2200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ωοθυλακιορρηξία</a:t>
            </a:r>
            <a:endParaRPr lang="el-GR" sz="2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5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2869</TotalTime>
  <Words>2641</Words>
  <Application>Microsoft Office PowerPoint</Application>
  <PresentationFormat>Ευρεία οθόνη</PresentationFormat>
  <Paragraphs>579</Paragraphs>
  <Slides>60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6" baseType="lpstr">
      <vt:lpstr>Arial</vt:lpstr>
      <vt:lpstr>Calibri</vt:lpstr>
      <vt:lpstr>Century Gothic</vt:lpstr>
      <vt:lpstr>Garamond</vt:lpstr>
      <vt:lpstr>Wingdings</vt:lpstr>
      <vt:lpstr>Οργανικό</vt:lpstr>
      <vt:lpstr>ΠΑΘΟΛΟΓΙΑ ΤΟΥ ΚΥΚΛΟΥ</vt:lpstr>
      <vt:lpstr>Παθολογία του κύκλου</vt:lpstr>
      <vt:lpstr>Εμμηνορρυσιακός Κύκλος</vt:lpstr>
      <vt:lpstr>Χαρακτηριστικά “φυσιολογικού” εμμηνορρυσιακού κύκλου</vt:lpstr>
      <vt:lpstr>Χρήζουν ελέγχου….</vt:lpstr>
      <vt:lpstr>Διαταραχές της ρυθμικότητας του εμμηνορρυσιακού κύκλου</vt:lpstr>
      <vt:lpstr>Ποσοτικές διαταραχές εμμήνου ρύσεως</vt:lpstr>
      <vt:lpstr>Δυσλειτουργική αιμορραγία της μήτρας</vt:lpstr>
      <vt:lpstr>DUB</vt:lpstr>
      <vt:lpstr>ΔΔ ανώμαλης αιμορραγίας από την μήτρα</vt:lpstr>
      <vt:lpstr>Αιτίες DUB</vt:lpstr>
      <vt:lpstr>Δx  DUB</vt:lpstr>
      <vt:lpstr>Σοβαρή  DUB</vt:lpstr>
      <vt:lpstr>Τx   DUB</vt:lpstr>
      <vt:lpstr>Εναλλακτικές θεραπείες DUB </vt:lpstr>
      <vt:lpstr>Παρουσίαση του PowerPoint</vt:lpstr>
      <vt:lpstr>Παρουσίαση του PowerPoint</vt:lpstr>
      <vt:lpstr>Αμηνόρροια </vt:lpstr>
      <vt:lpstr>Διερεύνηση αμηνόρροιας</vt:lpstr>
      <vt:lpstr>Παρουσίαση του PowerPoint</vt:lpstr>
      <vt:lpstr>Στάθμη Γοναδοτροφινών &amp; κλινική κατάσταση </vt:lpstr>
      <vt:lpstr>Διαταραχές Μήτρας ή Γεννητικού Σωλήνα</vt:lpstr>
      <vt:lpstr>Σύνδρομο Asherman</vt:lpstr>
      <vt:lpstr>Συγγενείς ανωμαλίες γεννητικού συστήματος αποφρακτικού τύπου</vt:lpstr>
      <vt:lpstr>ΚΡΥΠΤΟΜΗΝΟΡΡΟΙΑ</vt:lpstr>
      <vt:lpstr>ΔΔ φαινότυπος θήλεος, πρωτοπαθής αμηνόρροια, φυσιολογικά ανάπτυξη ύψους, φυσιολογικός μαστός, απλασία κόλπου μήτρας</vt:lpstr>
      <vt:lpstr>Διαταραχές Ωοθήκης</vt:lpstr>
      <vt:lpstr>Διαταραχές Ωοθήκης</vt:lpstr>
      <vt:lpstr>PCOS</vt:lpstr>
      <vt:lpstr>PCOS</vt:lpstr>
      <vt:lpstr>PCOS</vt:lpstr>
      <vt:lpstr>Παρουσίαση του PowerPoint</vt:lpstr>
      <vt:lpstr>PCOS  Θεραπεία</vt:lpstr>
      <vt:lpstr>Διαταραχές πρόσθιας υπόφυσης</vt:lpstr>
      <vt:lpstr>Διαταραχές πρόσθιας υπόφυσης</vt:lpstr>
      <vt:lpstr>Υπερπρολακτιναιμία </vt:lpstr>
      <vt:lpstr>Προλακτινο-εκκριτικό αδένωμα υπόφυσης</vt:lpstr>
      <vt:lpstr>Προλακτινο-εκκριτικό αδένωμα υπόφυσης</vt:lpstr>
      <vt:lpstr>Διαταραχές υποθαλάμου –ΚΝΣ </vt:lpstr>
      <vt:lpstr>Υποθαλαμική αμηνόρροια</vt:lpstr>
      <vt:lpstr>Αμηνόρροια &amp; άσκηση</vt:lpstr>
      <vt:lpstr>Κληρονομήσιμες γενετικές διαταραχές</vt:lpstr>
      <vt:lpstr>Υπερανδρογοναιμία</vt:lpstr>
      <vt:lpstr>Παρουσίαση του PowerPoint</vt:lpstr>
      <vt:lpstr>Παρουσίαση του PowerPoint</vt:lpstr>
      <vt:lpstr>Τριχοσμηγματογόνος μονάδα </vt:lpstr>
      <vt:lpstr>Παρουσίαση του PowerPoint</vt:lpstr>
      <vt:lpstr>Κλινικά αίτια υπερανδρογοναιμίας</vt:lpstr>
      <vt:lpstr>Διαγνωστική προσέγγιση υπερανδρογοναιμίας</vt:lpstr>
      <vt:lpstr>Θεραπεία υπερανδρογοναιμίας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ΠΑΘΟΛΟΓΙΑ ΤΟΥ ΚΥΚΛΟΥ</dc:title>
  <dc:creator>Windows User</dc:creator>
  <cp:lastModifiedBy>Windows User</cp:lastModifiedBy>
  <cp:revision>147</cp:revision>
  <dcterms:created xsi:type="dcterms:W3CDTF">2013-09-07T14:04:09Z</dcterms:created>
  <dcterms:modified xsi:type="dcterms:W3CDTF">2013-09-10T18:48:05Z</dcterms:modified>
</cp:coreProperties>
</file>