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6" r:id="rId7"/>
    <p:sldId id="261" r:id="rId8"/>
    <p:sldId id="263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CE098-AC49-2448-A3E1-7B33D49A8C4E}" type="doc">
      <dgm:prSet loTypeId="urn:microsoft.com/office/officeart/2005/8/layout/hList6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DEF7FEB-1ABD-B744-9D13-9ECDF36607F6}">
      <dgm:prSet phldrT="[Text]" custT="1"/>
      <dgm:spPr/>
      <dgm:t>
        <a:bodyPr/>
        <a:lstStyle/>
        <a:p>
          <a:pPr algn="ctr"/>
          <a:r>
            <a:rPr lang="el-GR" sz="1800" dirty="0">
              <a:solidFill>
                <a:srgbClr val="3E2979"/>
              </a:solidFill>
            </a:rPr>
            <a:t>Βιομηχανική Επανάσταση &amp; ύστερα (1850-1900) </a:t>
          </a:r>
        </a:p>
        <a:p>
          <a:pPr algn="ctr"/>
          <a:r>
            <a:rPr lang="el-GR" sz="1800" dirty="0">
              <a:solidFill>
                <a:srgbClr val="3E2979"/>
              </a:solidFill>
            </a:rPr>
            <a:t> </a:t>
          </a:r>
          <a:r>
            <a:rPr lang="el-GR" sz="1800" b="1" dirty="0">
              <a:solidFill>
                <a:srgbClr val="3E2979"/>
              </a:solidFill>
            </a:rPr>
            <a:t>κυρίαρχες αντιλήψεις </a:t>
          </a:r>
          <a:r>
            <a:rPr lang="el-GR" sz="1800" dirty="0">
              <a:solidFill>
                <a:srgbClr val="3E2979"/>
              </a:solidFill>
            </a:rPr>
            <a:t>για τις ψυχιατρικές διαταραχές επικεντρώθηκαν στις </a:t>
          </a:r>
          <a:r>
            <a:rPr lang="el-GR" sz="1800" b="1" dirty="0">
              <a:solidFill>
                <a:srgbClr val="3E2979"/>
              </a:solidFill>
            </a:rPr>
            <a:t>γυναίκες </a:t>
          </a:r>
        </a:p>
        <a:p>
          <a:pPr algn="ctr"/>
          <a:r>
            <a:rPr lang="el-GR" sz="1800" b="1" dirty="0">
              <a:solidFill>
                <a:srgbClr val="3E2979"/>
              </a:solidFill>
            </a:rPr>
            <a:t>υψηλότερη ψυχιατρική νοσηρότητα</a:t>
          </a:r>
          <a:endParaRPr lang="en-GB" sz="1800" b="1" dirty="0">
            <a:solidFill>
              <a:srgbClr val="3E2979"/>
            </a:solidFill>
          </a:endParaRPr>
        </a:p>
        <a:p>
          <a:pPr algn="ctr"/>
          <a:r>
            <a:rPr lang="en-GB" sz="1600" dirty="0">
              <a:solidFill>
                <a:srgbClr val="3E2979"/>
              </a:solidFill>
            </a:rPr>
            <a:t>(Social History of mental Illness, Porter, 1987)</a:t>
          </a:r>
          <a:endParaRPr lang="en-US" sz="1600" dirty="0">
            <a:solidFill>
              <a:srgbClr val="3E2979"/>
            </a:solidFill>
          </a:endParaRPr>
        </a:p>
      </dgm:t>
    </dgm:pt>
    <dgm:pt modelId="{A1A65BEE-E601-3A42-B72B-438E839C8AA7}" type="parTrans" cxnId="{4C931141-E022-6442-B8D6-F1172260C9E0}">
      <dgm:prSet/>
      <dgm:spPr/>
      <dgm:t>
        <a:bodyPr/>
        <a:lstStyle/>
        <a:p>
          <a:endParaRPr lang="en-US"/>
        </a:p>
      </dgm:t>
    </dgm:pt>
    <dgm:pt modelId="{3B7DB7A9-4716-354B-A173-927698694254}" type="sibTrans" cxnId="{4C931141-E022-6442-B8D6-F1172260C9E0}">
      <dgm:prSet/>
      <dgm:spPr/>
      <dgm:t>
        <a:bodyPr/>
        <a:lstStyle/>
        <a:p>
          <a:endParaRPr lang="en-US"/>
        </a:p>
      </dgm:t>
    </dgm:pt>
    <dgm:pt modelId="{3615FF33-6F91-D94F-98F0-ADDBFDC7CEF8}">
      <dgm:prSet phldrT="[Text]" custT="1"/>
      <dgm:spPr/>
      <dgm:t>
        <a:bodyPr/>
        <a:lstStyle/>
        <a:p>
          <a:pPr algn="ctr"/>
          <a:r>
            <a:rPr lang="el-GR" sz="1800" dirty="0">
              <a:solidFill>
                <a:srgbClr val="3E2979"/>
              </a:solidFill>
            </a:rPr>
            <a:t>Ιατρική κοινότητα: χρήση όρων όπως «</a:t>
          </a:r>
          <a:r>
            <a:rPr lang="el-GR" sz="1800" b="1" dirty="0">
              <a:solidFill>
                <a:srgbClr val="3E2979"/>
              </a:solidFill>
            </a:rPr>
            <a:t>νευρασθένεια» &amp; «υστερία»</a:t>
          </a:r>
        </a:p>
        <a:p>
          <a:pPr algn="ctr"/>
          <a:r>
            <a:rPr lang="el-GR" sz="1800" dirty="0">
              <a:solidFill>
                <a:srgbClr val="3E2979"/>
              </a:solidFill>
            </a:rPr>
            <a:t>παραδείγματα διαγνωσεων σε γυναίκες </a:t>
          </a:r>
          <a:r>
            <a:rPr lang="el-GR" sz="1800" b="1" dirty="0">
              <a:solidFill>
                <a:srgbClr val="3E2979"/>
              </a:solidFill>
            </a:rPr>
            <a:t>μεσαίας / ανώτερης κοινωνικο-οικονομικής τάξης  </a:t>
          </a:r>
        </a:p>
        <a:p>
          <a:pPr algn="ctr"/>
          <a:r>
            <a:rPr lang="el-GR" sz="1800" dirty="0">
              <a:solidFill>
                <a:srgbClr val="3E2979"/>
              </a:solidFill>
            </a:rPr>
            <a:t>συμπτώματα όπως </a:t>
          </a:r>
          <a:r>
            <a:rPr lang="el-GR" sz="1800" b="1" dirty="0">
              <a:solidFill>
                <a:srgbClr val="3E2979"/>
              </a:solidFill>
            </a:rPr>
            <a:t>κόπωση, ευερεθιστότητα και ανησυχία</a:t>
          </a:r>
        </a:p>
        <a:p>
          <a:pPr algn="l"/>
          <a:endParaRPr lang="en-US" sz="1600" dirty="0">
            <a:solidFill>
              <a:srgbClr val="3E2979"/>
            </a:solidFill>
          </a:endParaRPr>
        </a:p>
      </dgm:t>
    </dgm:pt>
    <dgm:pt modelId="{701679D3-D480-8F4B-BF52-0AAB67468193}" type="parTrans" cxnId="{F18ECB6E-191E-8142-AE7F-4617B39C786E}">
      <dgm:prSet/>
      <dgm:spPr/>
      <dgm:t>
        <a:bodyPr/>
        <a:lstStyle/>
        <a:p>
          <a:endParaRPr lang="en-US"/>
        </a:p>
      </dgm:t>
    </dgm:pt>
    <dgm:pt modelId="{99860376-64C9-8C4F-AEC0-52068FB07D68}" type="sibTrans" cxnId="{F18ECB6E-191E-8142-AE7F-4617B39C786E}">
      <dgm:prSet/>
      <dgm:spPr/>
      <dgm:t>
        <a:bodyPr/>
        <a:lstStyle/>
        <a:p>
          <a:endParaRPr lang="en-US"/>
        </a:p>
      </dgm:t>
    </dgm:pt>
    <dgm:pt modelId="{3A89AB4E-647E-F04B-A3AA-01EF4A6D78DC}">
      <dgm:prSet phldrT="[Text]" custT="1"/>
      <dgm:spPr/>
      <dgm:t>
        <a:bodyPr/>
        <a:lstStyle/>
        <a:p>
          <a:r>
            <a:rPr lang="el-GR" sz="1800" dirty="0">
              <a:solidFill>
                <a:srgbClr val="3E2979"/>
              </a:solidFill>
            </a:rPr>
            <a:t>Τα αίτια αποδίδονταν στην </a:t>
          </a:r>
          <a:r>
            <a:rPr lang="el-GR" sz="1800" b="1" dirty="0">
              <a:solidFill>
                <a:srgbClr val="3E2979"/>
              </a:solidFill>
            </a:rPr>
            <a:t>ιδιαιτερότητα</a:t>
          </a:r>
          <a:r>
            <a:rPr lang="el-GR" sz="1800" dirty="0">
              <a:solidFill>
                <a:srgbClr val="3E2979"/>
              </a:solidFill>
            </a:rPr>
            <a:t> του </a:t>
          </a:r>
          <a:r>
            <a:rPr lang="el-GR" sz="1800" b="1" dirty="0">
              <a:solidFill>
                <a:srgbClr val="3E2979"/>
              </a:solidFill>
            </a:rPr>
            <a:t>γυναικείου αναπαραγωγικού συστήματος</a:t>
          </a:r>
        </a:p>
        <a:p>
          <a:r>
            <a:rPr lang="el-GR" sz="1800" dirty="0">
              <a:solidFill>
                <a:srgbClr val="3E2979"/>
              </a:solidFill>
            </a:rPr>
            <a:t>  </a:t>
          </a:r>
        </a:p>
        <a:p>
          <a:r>
            <a:rPr lang="el-GR" sz="1800" dirty="0">
              <a:solidFill>
                <a:srgbClr val="3E2979"/>
              </a:solidFill>
            </a:rPr>
            <a:t> «φυσιολογική» ψυχολογική κατάσταση των γυναικών</a:t>
          </a:r>
          <a:endParaRPr lang="en-US" sz="1800" dirty="0">
            <a:solidFill>
              <a:srgbClr val="3E2979"/>
            </a:solidFill>
          </a:endParaRPr>
        </a:p>
      </dgm:t>
    </dgm:pt>
    <dgm:pt modelId="{E3FB8871-8C75-5547-BE0D-FE2ED935C199}" type="parTrans" cxnId="{A825939C-3FDB-AE49-8F12-065A0147AD48}">
      <dgm:prSet/>
      <dgm:spPr/>
      <dgm:t>
        <a:bodyPr/>
        <a:lstStyle/>
        <a:p>
          <a:endParaRPr lang="en-US"/>
        </a:p>
      </dgm:t>
    </dgm:pt>
    <dgm:pt modelId="{3B0E25DC-83C2-134B-ADE9-9453361F236C}" type="sibTrans" cxnId="{A825939C-3FDB-AE49-8F12-065A0147AD48}">
      <dgm:prSet/>
      <dgm:spPr/>
      <dgm:t>
        <a:bodyPr/>
        <a:lstStyle/>
        <a:p>
          <a:endParaRPr lang="en-US"/>
        </a:p>
      </dgm:t>
    </dgm:pt>
    <dgm:pt modelId="{C7A78139-889F-9745-B653-0B5F71FEF223}">
      <dgm:prSet phldrT="[Text]" custT="1"/>
      <dgm:spPr/>
      <dgm:t>
        <a:bodyPr/>
        <a:lstStyle/>
        <a:p>
          <a:r>
            <a:rPr lang="el-GR" sz="1800" dirty="0">
              <a:solidFill>
                <a:srgbClr val="3E2979"/>
              </a:solidFill>
            </a:rPr>
            <a:t> Τέλη 1</a:t>
          </a:r>
          <a:r>
            <a:rPr lang="en-GB" sz="1800" dirty="0">
              <a:solidFill>
                <a:srgbClr val="3E2979"/>
              </a:solidFill>
            </a:rPr>
            <a:t>8</a:t>
          </a:r>
          <a:r>
            <a:rPr lang="el-GR" sz="1800" dirty="0">
              <a:solidFill>
                <a:srgbClr val="3E2979"/>
              </a:solidFill>
            </a:rPr>
            <a:t>00</a:t>
          </a:r>
          <a:r>
            <a:rPr lang="en-GB" sz="1800" dirty="0">
              <a:solidFill>
                <a:srgbClr val="3E2979"/>
              </a:solidFill>
            </a:rPr>
            <a:t>:</a:t>
          </a:r>
          <a:r>
            <a:rPr lang="el-GR" sz="1800" dirty="0">
              <a:solidFill>
                <a:srgbClr val="3E2979"/>
              </a:solidFill>
            </a:rPr>
            <a:t> η </a:t>
          </a:r>
          <a:r>
            <a:rPr lang="el-GR" sz="1800" b="1" dirty="0">
              <a:solidFill>
                <a:srgbClr val="3E2979"/>
              </a:solidFill>
            </a:rPr>
            <a:t>υστερία</a:t>
          </a:r>
          <a:r>
            <a:rPr lang="el-GR" sz="1800" dirty="0">
              <a:solidFill>
                <a:srgbClr val="3E2979"/>
              </a:solidFill>
            </a:rPr>
            <a:t> ορίστηκε ως ψυχιατρική διαταραχή</a:t>
          </a:r>
          <a:endParaRPr lang="en-GB" sz="1800" dirty="0">
            <a:solidFill>
              <a:srgbClr val="3E2979"/>
            </a:solidFill>
          </a:endParaRPr>
        </a:p>
        <a:p>
          <a:r>
            <a:rPr lang="en-GB" sz="1800" dirty="0">
              <a:solidFill>
                <a:srgbClr val="3E2979"/>
              </a:solidFill>
            </a:rPr>
            <a:t>(</a:t>
          </a:r>
          <a:r>
            <a:rPr lang="el-GR" sz="1800" dirty="0">
              <a:solidFill>
                <a:srgbClr val="3E2979"/>
              </a:solidFill>
            </a:rPr>
            <a:t> </a:t>
          </a:r>
          <a:r>
            <a:rPr lang="en-GB" sz="1800" dirty="0">
              <a:solidFill>
                <a:srgbClr val="3E2979"/>
              </a:solidFill>
            </a:rPr>
            <a:t>J.M. Charcot. S. Freud, J. Breuer)</a:t>
          </a:r>
          <a:endParaRPr lang="el-GR" sz="1800" dirty="0">
            <a:solidFill>
              <a:srgbClr val="3E2979"/>
            </a:solidFill>
          </a:endParaRPr>
        </a:p>
        <a:p>
          <a:r>
            <a:rPr lang="el-GR" sz="1800" dirty="0">
              <a:solidFill>
                <a:srgbClr val="3E2979"/>
              </a:solidFill>
            </a:rPr>
            <a:t> πεδίο της ψυχιατρικής και οχι της γυναικολογίας</a:t>
          </a:r>
        </a:p>
        <a:p>
          <a:r>
            <a:rPr lang="el-GR" sz="1600" dirty="0">
              <a:solidFill>
                <a:srgbClr val="3E2979"/>
              </a:solidFill>
            </a:rPr>
            <a:t>(</a:t>
          </a:r>
          <a:r>
            <a:rPr lang="en-GB" sz="1600" dirty="0" err="1">
              <a:solidFill>
                <a:srgbClr val="3E2979"/>
              </a:solidFill>
            </a:rPr>
            <a:t>Ehrenreich</a:t>
          </a:r>
          <a:r>
            <a:rPr lang="en-GB" sz="1600" dirty="0">
              <a:solidFill>
                <a:srgbClr val="3E2979"/>
              </a:solidFill>
            </a:rPr>
            <a:t> &amp; English, 1978) </a:t>
          </a:r>
          <a:endParaRPr lang="en-US" sz="1600" dirty="0">
            <a:solidFill>
              <a:srgbClr val="3E2979"/>
            </a:solidFill>
          </a:endParaRPr>
        </a:p>
      </dgm:t>
    </dgm:pt>
    <dgm:pt modelId="{E520550E-77CB-CA44-9C08-29A5B1BD908C}" type="parTrans" cxnId="{120B894B-B092-6F44-8654-A3AC9F5CD2D6}">
      <dgm:prSet/>
      <dgm:spPr/>
      <dgm:t>
        <a:bodyPr/>
        <a:lstStyle/>
        <a:p>
          <a:endParaRPr lang="en-US"/>
        </a:p>
      </dgm:t>
    </dgm:pt>
    <dgm:pt modelId="{DF0F294D-63BA-EA45-AB78-DC912C4500BF}" type="sibTrans" cxnId="{120B894B-B092-6F44-8654-A3AC9F5CD2D6}">
      <dgm:prSet/>
      <dgm:spPr/>
      <dgm:t>
        <a:bodyPr/>
        <a:lstStyle/>
        <a:p>
          <a:endParaRPr lang="en-US"/>
        </a:p>
      </dgm:t>
    </dgm:pt>
    <dgm:pt modelId="{E3C197FF-F633-CF4E-B017-AFA01B98A9A9}" type="pres">
      <dgm:prSet presAssocID="{0FDCE098-AC49-2448-A3E1-7B33D49A8C4E}" presName="Name0" presStyleCnt="0">
        <dgm:presLayoutVars>
          <dgm:dir/>
          <dgm:resizeHandles val="exact"/>
        </dgm:presLayoutVars>
      </dgm:prSet>
      <dgm:spPr/>
    </dgm:pt>
    <dgm:pt modelId="{8CEFDB1A-3FBB-A84B-9CC5-DC5BD048835B}" type="pres">
      <dgm:prSet presAssocID="{DDEF7FEB-1ABD-B744-9D13-9ECDF36607F6}" presName="node" presStyleLbl="node1" presStyleIdx="0" presStyleCnt="4">
        <dgm:presLayoutVars>
          <dgm:bulletEnabled val="1"/>
        </dgm:presLayoutVars>
      </dgm:prSet>
      <dgm:spPr/>
    </dgm:pt>
    <dgm:pt modelId="{4BA0EA7E-4094-0740-AD9E-409EE57BBD11}" type="pres">
      <dgm:prSet presAssocID="{3B7DB7A9-4716-354B-A173-927698694254}" presName="sibTrans" presStyleCnt="0"/>
      <dgm:spPr/>
    </dgm:pt>
    <dgm:pt modelId="{D87941B7-236E-8242-80C8-84CA32A1AD2B}" type="pres">
      <dgm:prSet presAssocID="{3615FF33-6F91-D94F-98F0-ADDBFDC7CEF8}" presName="node" presStyleLbl="node1" presStyleIdx="1" presStyleCnt="4">
        <dgm:presLayoutVars>
          <dgm:bulletEnabled val="1"/>
        </dgm:presLayoutVars>
      </dgm:prSet>
      <dgm:spPr/>
    </dgm:pt>
    <dgm:pt modelId="{A1336069-0DE5-AC4C-88D3-DB88B20A0FB2}" type="pres">
      <dgm:prSet presAssocID="{99860376-64C9-8C4F-AEC0-52068FB07D68}" presName="sibTrans" presStyleCnt="0"/>
      <dgm:spPr/>
    </dgm:pt>
    <dgm:pt modelId="{2F90BE84-9875-5943-B7AA-2A75E90D0000}" type="pres">
      <dgm:prSet presAssocID="{3A89AB4E-647E-F04B-A3AA-01EF4A6D78DC}" presName="node" presStyleLbl="node1" presStyleIdx="2" presStyleCnt="4">
        <dgm:presLayoutVars>
          <dgm:bulletEnabled val="1"/>
        </dgm:presLayoutVars>
      </dgm:prSet>
      <dgm:spPr/>
    </dgm:pt>
    <dgm:pt modelId="{F3DA1667-E009-534F-B20E-50699C7D0C6A}" type="pres">
      <dgm:prSet presAssocID="{3B0E25DC-83C2-134B-ADE9-9453361F236C}" presName="sibTrans" presStyleCnt="0"/>
      <dgm:spPr/>
    </dgm:pt>
    <dgm:pt modelId="{8759B460-09E6-6948-877F-0EA9ECE1EC85}" type="pres">
      <dgm:prSet presAssocID="{C7A78139-889F-9745-B653-0B5F71FEF223}" presName="node" presStyleLbl="node1" presStyleIdx="3" presStyleCnt="4">
        <dgm:presLayoutVars>
          <dgm:bulletEnabled val="1"/>
        </dgm:presLayoutVars>
      </dgm:prSet>
      <dgm:spPr/>
    </dgm:pt>
  </dgm:ptLst>
  <dgm:cxnLst>
    <dgm:cxn modelId="{4C931141-E022-6442-B8D6-F1172260C9E0}" srcId="{0FDCE098-AC49-2448-A3E1-7B33D49A8C4E}" destId="{DDEF7FEB-1ABD-B744-9D13-9ECDF36607F6}" srcOrd="0" destOrd="0" parTransId="{A1A65BEE-E601-3A42-B72B-438E839C8AA7}" sibTransId="{3B7DB7A9-4716-354B-A173-927698694254}"/>
    <dgm:cxn modelId="{4B79E866-B605-4C45-9FE5-504389BCE40C}" type="presOf" srcId="{DDEF7FEB-1ABD-B744-9D13-9ECDF36607F6}" destId="{8CEFDB1A-3FBB-A84B-9CC5-DC5BD048835B}" srcOrd="0" destOrd="0" presId="urn:microsoft.com/office/officeart/2005/8/layout/hList6"/>
    <dgm:cxn modelId="{120B894B-B092-6F44-8654-A3AC9F5CD2D6}" srcId="{0FDCE098-AC49-2448-A3E1-7B33D49A8C4E}" destId="{C7A78139-889F-9745-B653-0B5F71FEF223}" srcOrd="3" destOrd="0" parTransId="{E520550E-77CB-CA44-9C08-29A5B1BD908C}" sibTransId="{DF0F294D-63BA-EA45-AB78-DC912C4500BF}"/>
    <dgm:cxn modelId="{F18ECB6E-191E-8142-AE7F-4617B39C786E}" srcId="{0FDCE098-AC49-2448-A3E1-7B33D49A8C4E}" destId="{3615FF33-6F91-D94F-98F0-ADDBFDC7CEF8}" srcOrd="1" destOrd="0" parTransId="{701679D3-D480-8F4B-BF52-0AAB67468193}" sibTransId="{99860376-64C9-8C4F-AEC0-52068FB07D68}"/>
    <dgm:cxn modelId="{48197889-6D6B-A740-8994-71E6F08ACA09}" type="presOf" srcId="{3A89AB4E-647E-F04B-A3AA-01EF4A6D78DC}" destId="{2F90BE84-9875-5943-B7AA-2A75E90D0000}" srcOrd="0" destOrd="0" presId="urn:microsoft.com/office/officeart/2005/8/layout/hList6"/>
    <dgm:cxn modelId="{A825939C-3FDB-AE49-8F12-065A0147AD48}" srcId="{0FDCE098-AC49-2448-A3E1-7B33D49A8C4E}" destId="{3A89AB4E-647E-F04B-A3AA-01EF4A6D78DC}" srcOrd="2" destOrd="0" parTransId="{E3FB8871-8C75-5547-BE0D-FE2ED935C199}" sibTransId="{3B0E25DC-83C2-134B-ADE9-9453361F236C}"/>
    <dgm:cxn modelId="{053876A7-541B-B04A-86C9-77FEB75E1CDC}" type="presOf" srcId="{C7A78139-889F-9745-B653-0B5F71FEF223}" destId="{8759B460-09E6-6948-877F-0EA9ECE1EC85}" srcOrd="0" destOrd="0" presId="urn:microsoft.com/office/officeart/2005/8/layout/hList6"/>
    <dgm:cxn modelId="{9932A6D0-1DFF-4A49-9AF1-831FE9005BFB}" type="presOf" srcId="{3615FF33-6F91-D94F-98F0-ADDBFDC7CEF8}" destId="{D87941B7-236E-8242-80C8-84CA32A1AD2B}" srcOrd="0" destOrd="0" presId="urn:microsoft.com/office/officeart/2005/8/layout/hList6"/>
    <dgm:cxn modelId="{6F08D9E7-A71A-0B42-A6D8-1834A6684795}" type="presOf" srcId="{0FDCE098-AC49-2448-A3E1-7B33D49A8C4E}" destId="{E3C197FF-F633-CF4E-B017-AFA01B98A9A9}" srcOrd="0" destOrd="0" presId="urn:microsoft.com/office/officeart/2005/8/layout/hList6"/>
    <dgm:cxn modelId="{0CA6E13B-21ED-F24A-8E7B-35D609CC1517}" type="presParOf" srcId="{E3C197FF-F633-CF4E-B017-AFA01B98A9A9}" destId="{8CEFDB1A-3FBB-A84B-9CC5-DC5BD048835B}" srcOrd="0" destOrd="0" presId="urn:microsoft.com/office/officeart/2005/8/layout/hList6"/>
    <dgm:cxn modelId="{51F722B8-BE98-824B-98DD-7680213B8F81}" type="presParOf" srcId="{E3C197FF-F633-CF4E-B017-AFA01B98A9A9}" destId="{4BA0EA7E-4094-0740-AD9E-409EE57BBD11}" srcOrd="1" destOrd="0" presId="urn:microsoft.com/office/officeart/2005/8/layout/hList6"/>
    <dgm:cxn modelId="{93ABEFAC-F498-AC45-A201-8F3806DCA563}" type="presParOf" srcId="{E3C197FF-F633-CF4E-B017-AFA01B98A9A9}" destId="{D87941B7-236E-8242-80C8-84CA32A1AD2B}" srcOrd="2" destOrd="0" presId="urn:microsoft.com/office/officeart/2005/8/layout/hList6"/>
    <dgm:cxn modelId="{0CD65368-9BC5-F44A-A0B3-0F8F68727961}" type="presParOf" srcId="{E3C197FF-F633-CF4E-B017-AFA01B98A9A9}" destId="{A1336069-0DE5-AC4C-88D3-DB88B20A0FB2}" srcOrd="3" destOrd="0" presId="urn:microsoft.com/office/officeart/2005/8/layout/hList6"/>
    <dgm:cxn modelId="{82C46900-E900-7048-9C1D-C85A48BA21E0}" type="presParOf" srcId="{E3C197FF-F633-CF4E-B017-AFA01B98A9A9}" destId="{2F90BE84-9875-5943-B7AA-2A75E90D0000}" srcOrd="4" destOrd="0" presId="urn:microsoft.com/office/officeart/2005/8/layout/hList6"/>
    <dgm:cxn modelId="{CA439525-21FF-D54D-B1D3-7DB50CFEC9D5}" type="presParOf" srcId="{E3C197FF-F633-CF4E-B017-AFA01B98A9A9}" destId="{F3DA1667-E009-534F-B20E-50699C7D0C6A}" srcOrd="5" destOrd="0" presId="urn:microsoft.com/office/officeart/2005/8/layout/hList6"/>
    <dgm:cxn modelId="{EBDDFD2F-7921-D648-894B-6F2A26BE2E63}" type="presParOf" srcId="{E3C197FF-F633-CF4E-B017-AFA01B98A9A9}" destId="{8759B460-09E6-6948-877F-0EA9ECE1EC8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D0E2B0-0B39-7B45-B33E-4BC14C3A75AA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815EC6-3DC3-4545-9FA8-3577F5FAD7ED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Συμπτώματα</a:t>
          </a:r>
          <a:r>
            <a:rPr lang="en-US" dirty="0">
              <a:solidFill>
                <a:srgbClr val="3E2979"/>
              </a:solidFill>
            </a:rPr>
            <a:t>: </a:t>
          </a:r>
        </a:p>
      </dgm:t>
    </dgm:pt>
    <dgm:pt modelId="{A1C49EC7-4BA3-1B44-B99F-98F032BA319F}" type="parTrans" cxnId="{5B4C0891-D798-0148-BE53-E52D44B1A7DB}">
      <dgm:prSet/>
      <dgm:spPr/>
      <dgm:t>
        <a:bodyPr/>
        <a:lstStyle/>
        <a:p>
          <a:endParaRPr lang="en-US"/>
        </a:p>
      </dgm:t>
    </dgm:pt>
    <dgm:pt modelId="{5AA1A0B1-F6CE-C04F-8DE0-EB6F159F16DF}" type="sibTrans" cxnId="{5B4C0891-D798-0148-BE53-E52D44B1A7DB}">
      <dgm:prSet/>
      <dgm:spPr/>
      <dgm:t>
        <a:bodyPr/>
        <a:lstStyle/>
        <a:p>
          <a:endParaRPr lang="en-US"/>
        </a:p>
      </dgm:t>
    </dgm:pt>
    <dgm:pt modelId="{9B0BB125-26E2-0C4E-A6F1-E43DA7794EFD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Έντονη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στενοχώρια</a:t>
          </a:r>
          <a:endParaRPr lang="en-US" dirty="0">
            <a:solidFill>
              <a:srgbClr val="3E2979"/>
            </a:solidFill>
          </a:endParaRPr>
        </a:p>
      </dgm:t>
    </dgm:pt>
    <dgm:pt modelId="{A82F670B-9872-3846-9C3E-7EDDA34876A1}" type="parTrans" cxnId="{3D314AA8-EF2B-D948-8814-1314DE45E3FB}">
      <dgm:prSet/>
      <dgm:spPr/>
      <dgm:t>
        <a:bodyPr/>
        <a:lstStyle/>
        <a:p>
          <a:endParaRPr lang="en-US"/>
        </a:p>
      </dgm:t>
    </dgm:pt>
    <dgm:pt modelId="{B46794D8-70D2-824F-B4EC-D0EFB63ECF3F}" type="sibTrans" cxnId="{3D314AA8-EF2B-D948-8814-1314DE45E3FB}">
      <dgm:prSet/>
      <dgm:spPr/>
      <dgm:t>
        <a:bodyPr/>
        <a:lstStyle/>
        <a:p>
          <a:endParaRPr lang="en-US"/>
        </a:p>
      </dgm:t>
    </dgm:pt>
    <dgm:pt modelId="{91498325-57A7-8142-8A39-5CA285CB8876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Απώλεια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της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δυνατότητας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ευχαρίστησης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ακόμα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και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με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πράγματα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που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ευχαριστούσαν</a:t>
          </a:r>
          <a:r>
            <a:rPr lang="el-GR" dirty="0">
              <a:solidFill>
                <a:srgbClr val="3E2979"/>
              </a:solidFill>
            </a:rPr>
            <a:t> τη γυναίκα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παλαιότερα</a:t>
          </a:r>
          <a:endParaRPr lang="en-US" dirty="0">
            <a:solidFill>
              <a:srgbClr val="3E2979"/>
            </a:solidFill>
          </a:endParaRPr>
        </a:p>
      </dgm:t>
    </dgm:pt>
    <dgm:pt modelId="{66BE8E8C-A7EC-614C-B586-BA6B37A2052A}" type="parTrans" cxnId="{3F5E19D5-0BE6-754D-BE90-EFF9899F312A}">
      <dgm:prSet/>
      <dgm:spPr/>
      <dgm:t>
        <a:bodyPr/>
        <a:lstStyle/>
        <a:p>
          <a:endParaRPr lang="en-US"/>
        </a:p>
      </dgm:t>
    </dgm:pt>
    <dgm:pt modelId="{587D8B0C-C80C-374F-97D9-B2CA4F8142F3}" type="sibTrans" cxnId="{3F5E19D5-0BE6-754D-BE90-EFF9899F312A}">
      <dgm:prSet/>
      <dgm:spPr/>
      <dgm:t>
        <a:bodyPr/>
        <a:lstStyle/>
        <a:p>
          <a:endParaRPr lang="en-US"/>
        </a:p>
      </dgm:t>
    </dgm:pt>
    <dgm:pt modelId="{83EC6DC1-F4D1-1F43-8FE3-383F7D94E0A1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Απώλεια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βάρους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λόγω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μειωμένης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όρεξης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ή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άυξηση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βάρους</a:t>
          </a:r>
          <a:endParaRPr lang="en-US" dirty="0">
            <a:solidFill>
              <a:srgbClr val="3E2979"/>
            </a:solidFill>
          </a:endParaRPr>
        </a:p>
      </dgm:t>
    </dgm:pt>
    <dgm:pt modelId="{40BE1625-FFB7-824B-9004-9FDD54C93B71}" type="parTrans" cxnId="{95A69075-418F-4A47-9B2B-1BAC0D18C6BD}">
      <dgm:prSet/>
      <dgm:spPr/>
      <dgm:t>
        <a:bodyPr/>
        <a:lstStyle/>
        <a:p>
          <a:endParaRPr lang="en-US"/>
        </a:p>
      </dgm:t>
    </dgm:pt>
    <dgm:pt modelId="{2BAB7AEA-03C1-5641-A172-5B2FC632CB48}" type="sibTrans" cxnId="{95A69075-418F-4A47-9B2B-1BAC0D18C6BD}">
      <dgm:prSet/>
      <dgm:spPr/>
      <dgm:t>
        <a:bodyPr/>
        <a:lstStyle/>
        <a:p>
          <a:endParaRPr lang="en-US"/>
        </a:p>
      </dgm:t>
    </dgm:pt>
    <dgm:pt modelId="{59691331-5C63-8C4A-AE0D-1AE6B66A03AD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Εύκολα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κλάματα</a:t>
          </a:r>
          <a:endParaRPr lang="en-US" dirty="0">
            <a:solidFill>
              <a:srgbClr val="3E2979"/>
            </a:solidFill>
          </a:endParaRPr>
        </a:p>
      </dgm:t>
    </dgm:pt>
    <dgm:pt modelId="{9C1C01A7-21FB-614C-A0AB-02A0A98585AF}" type="parTrans" cxnId="{EBB3A5CF-085B-FA41-B0C8-D5CDCD25800C}">
      <dgm:prSet/>
      <dgm:spPr/>
      <dgm:t>
        <a:bodyPr/>
        <a:lstStyle/>
        <a:p>
          <a:endParaRPr lang="en-US"/>
        </a:p>
      </dgm:t>
    </dgm:pt>
    <dgm:pt modelId="{CF424775-C226-8745-AEB0-4DAD8F84ABE1}" type="sibTrans" cxnId="{EBB3A5CF-085B-FA41-B0C8-D5CDCD25800C}">
      <dgm:prSet/>
      <dgm:spPr/>
      <dgm:t>
        <a:bodyPr/>
        <a:lstStyle/>
        <a:p>
          <a:endParaRPr lang="en-US"/>
        </a:p>
      </dgm:t>
    </dgm:pt>
    <dgm:pt modelId="{34F6A0F8-36B0-4E47-BFC8-5575A296EC71}">
      <dgm:prSet/>
      <dgm:spPr/>
      <dgm:t>
        <a:bodyPr/>
        <a:lstStyle/>
        <a:p>
          <a:pPr algn="ctr" rtl="0"/>
          <a:r>
            <a:rPr lang="en-US">
              <a:solidFill>
                <a:srgbClr val="3E2979"/>
              </a:solidFill>
            </a:rPr>
            <a:t>Κακή συγκέντρωση και αναποφασιστικότητα</a:t>
          </a:r>
          <a:endParaRPr lang="en-US" dirty="0">
            <a:solidFill>
              <a:srgbClr val="3E2979"/>
            </a:solidFill>
          </a:endParaRPr>
        </a:p>
      </dgm:t>
    </dgm:pt>
    <dgm:pt modelId="{37738D62-BA3D-1440-9878-DAC9B8A22EAE}" type="parTrans" cxnId="{B9C68AAB-EAF4-2F44-AB7F-EB33369EE2AA}">
      <dgm:prSet/>
      <dgm:spPr/>
      <dgm:t>
        <a:bodyPr/>
        <a:lstStyle/>
        <a:p>
          <a:endParaRPr lang="en-US"/>
        </a:p>
      </dgm:t>
    </dgm:pt>
    <dgm:pt modelId="{3CF87F87-6F32-F346-9A6E-76DD342C4F6F}" type="sibTrans" cxnId="{B9C68AAB-EAF4-2F44-AB7F-EB33369EE2AA}">
      <dgm:prSet/>
      <dgm:spPr/>
      <dgm:t>
        <a:bodyPr/>
        <a:lstStyle/>
        <a:p>
          <a:endParaRPr lang="en-US"/>
        </a:p>
      </dgm:t>
    </dgm:pt>
    <dgm:pt modelId="{F56730E9-6E1E-6E4A-95BB-B7DF71462B8A}">
      <dgm:prSet/>
      <dgm:spPr/>
      <dgm:t>
        <a:bodyPr/>
        <a:lstStyle/>
        <a:p>
          <a:pPr algn="ctr" rtl="0"/>
          <a:r>
            <a:rPr lang="en-US">
              <a:solidFill>
                <a:srgbClr val="3E2979"/>
              </a:solidFill>
            </a:rPr>
            <a:t>Ευερεθιστότητα</a:t>
          </a:r>
          <a:endParaRPr lang="en-US" dirty="0">
            <a:solidFill>
              <a:srgbClr val="3E2979"/>
            </a:solidFill>
          </a:endParaRPr>
        </a:p>
      </dgm:t>
    </dgm:pt>
    <dgm:pt modelId="{AABE163D-0F0E-C54F-9BEE-BA91F76EE20D}" type="parTrans" cxnId="{8788F519-8261-F242-811C-3E921AA72107}">
      <dgm:prSet/>
      <dgm:spPr/>
      <dgm:t>
        <a:bodyPr/>
        <a:lstStyle/>
        <a:p>
          <a:endParaRPr lang="en-US"/>
        </a:p>
      </dgm:t>
    </dgm:pt>
    <dgm:pt modelId="{AA212FDD-971C-7C4E-9FD4-BEAE87EEB139}" type="sibTrans" cxnId="{8788F519-8261-F242-811C-3E921AA72107}">
      <dgm:prSet/>
      <dgm:spPr/>
      <dgm:t>
        <a:bodyPr/>
        <a:lstStyle/>
        <a:p>
          <a:endParaRPr lang="en-US"/>
        </a:p>
      </dgm:t>
    </dgm:pt>
    <dgm:pt modelId="{B8D8443E-C70A-214F-83FD-5622B9A515A4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Ψυχοκινητική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επιβράδυνση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ή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ψυχοκινητική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ανησυχία</a:t>
          </a:r>
          <a:endParaRPr lang="en-US" dirty="0">
            <a:solidFill>
              <a:srgbClr val="3E2979"/>
            </a:solidFill>
          </a:endParaRPr>
        </a:p>
      </dgm:t>
    </dgm:pt>
    <dgm:pt modelId="{B7FDE492-5E0D-3C4E-A264-A51246698252}" type="parTrans" cxnId="{735CD4D3-ED2D-1A45-BAC2-FA3E98F88156}">
      <dgm:prSet/>
      <dgm:spPr/>
      <dgm:t>
        <a:bodyPr/>
        <a:lstStyle/>
        <a:p>
          <a:endParaRPr lang="en-US"/>
        </a:p>
      </dgm:t>
    </dgm:pt>
    <dgm:pt modelId="{FE0F70F8-190A-C44D-BF10-8976835B866A}" type="sibTrans" cxnId="{735CD4D3-ED2D-1A45-BAC2-FA3E98F88156}">
      <dgm:prSet/>
      <dgm:spPr/>
      <dgm:t>
        <a:bodyPr/>
        <a:lstStyle/>
        <a:p>
          <a:endParaRPr lang="en-US"/>
        </a:p>
      </dgm:t>
    </dgm:pt>
    <dgm:pt modelId="{60C69537-1D1C-0246-A4B9-E8D4F51ECCC5}">
      <dgm:prSet/>
      <dgm:spPr/>
      <dgm:t>
        <a:bodyPr/>
        <a:lstStyle/>
        <a:p>
          <a:pPr algn="ctr" rtl="0"/>
          <a:r>
            <a:rPr lang="en-US">
              <a:solidFill>
                <a:srgbClr val="3E2979"/>
              </a:solidFill>
            </a:rPr>
            <a:t>Απώλεια της σεξουαλικής επιθυμίας</a:t>
          </a:r>
          <a:endParaRPr lang="en-US" dirty="0">
            <a:solidFill>
              <a:srgbClr val="3E2979"/>
            </a:solidFill>
          </a:endParaRPr>
        </a:p>
      </dgm:t>
    </dgm:pt>
    <dgm:pt modelId="{23961A39-3E46-6749-96D7-A1932BFC4A41}" type="parTrans" cxnId="{129CF2A5-DF11-0042-B958-83181E7B42BF}">
      <dgm:prSet/>
      <dgm:spPr/>
      <dgm:t>
        <a:bodyPr/>
        <a:lstStyle/>
        <a:p>
          <a:endParaRPr lang="en-US"/>
        </a:p>
      </dgm:t>
    </dgm:pt>
    <dgm:pt modelId="{C952B80E-7EC3-7641-938D-6E074B6BDA12}" type="sibTrans" cxnId="{129CF2A5-DF11-0042-B958-83181E7B42BF}">
      <dgm:prSet/>
      <dgm:spPr/>
      <dgm:t>
        <a:bodyPr/>
        <a:lstStyle/>
        <a:p>
          <a:endParaRPr lang="en-US"/>
        </a:p>
      </dgm:t>
    </dgm:pt>
    <dgm:pt modelId="{8DDDC346-4C38-C74E-86E7-DF421020A880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Αυξημένη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ανησυχία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για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την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l-GR" dirty="0">
              <a:solidFill>
                <a:srgbClr val="3E2979"/>
              </a:solidFill>
            </a:rPr>
            <a:t>υ</a:t>
          </a:r>
          <a:r>
            <a:rPr lang="en-US" dirty="0" err="1">
              <a:solidFill>
                <a:srgbClr val="3E2979"/>
              </a:solidFill>
            </a:rPr>
            <a:t>γε</a:t>
          </a:r>
          <a:r>
            <a:rPr lang="el-GR" dirty="0">
              <a:solidFill>
                <a:srgbClr val="3E2979"/>
              </a:solidFill>
            </a:rPr>
            <a:t>ί</a:t>
          </a:r>
          <a:r>
            <a:rPr lang="en-US" dirty="0" err="1">
              <a:solidFill>
                <a:srgbClr val="3E2979"/>
              </a:solidFill>
            </a:rPr>
            <a:t>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του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l-GR" dirty="0">
              <a:solidFill>
                <a:srgbClr val="3E2979"/>
              </a:solidFill>
            </a:rPr>
            <a:t>μωρού</a:t>
          </a:r>
          <a:endParaRPr lang="en-US" dirty="0">
            <a:solidFill>
              <a:srgbClr val="3E2979"/>
            </a:solidFill>
          </a:endParaRPr>
        </a:p>
      </dgm:t>
    </dgm:pt>
    <dgm:pt modelId="{B919B337-BBBA-3248-9B2C-27E5B20716F6}" type="parTrans" cxnId="{BE984D80-54DC-6943-AA53-E582B7091D55}">
      <dgm:prSet/>
      <dgm:spPr/>
      <dgm:t>
        <a:bodyPr/>
        <a:lstStyle/>
        <a:p>
          <a:endParaRPr lang="en-US"/>
        </a:p>
      </dgm:t>
    </dgm:pt>
    <dgm:pt modelId="{EC2823DA-5578-1944-AF06-9D4AA93E247C}" type="sibTrans" cxnId="{BE984D80-54DC-6943-AA53-E582B7091D55}">
      <dgm:prSet/>
      <dgm:spPr/>
      <dgm:t>
        <a:bodyPr/>
        <a:lstStyle/>
        <a:p>
          <a:endParaRPr lang="en-US"/>
        </a:p>
      </dgm:t>
    </dgm:pt>
    <dgm:pt modelId="{D403748C-59DC-904C-B606-77680DCAA98D}">
      <dgm:prSet/>
      <dgm:spPr/>
      <dgm:t>
        <a:bodyPr/>
        <a:lstStyle/>
        <a:p>
          <a:pPr algn="ctr" rtl="0"/>
          <a:r>
            <a:rPr lang="el-GR" dirty="0">
              <a:solidFill>
                <a:srgbClr val="3E2979"/>
              </a:solidFill>
            </a:rPr>
            <a:t>Αυτοκτονικός ιδεασμός ή σκέψεις πρόκλησης βλάβης στο νεογνό</a:t>
          </a:r>
          <a:endParaRPr lang="en-US" dirty="0">
            <a:solidFill>
              <a:srgbClr val="3E2979"/>
            </a:solidFill>
          </a:endParaRPr>
        </a:p>
      </dgm:t>
    </dgm:pt>
    <dgm:pt modelId="{FE5CD342-2553-1A48-AD2C-45713910AFB5}" type="parTrans" cxnId="{B3159A89-9010-B54D-B428-227C5D93A230}">
      <dgm:prSet/>
      <dgm:spPr/>
      <dgm:t>
        <a:bodyPr/>
        <a:lstStyle/>
        <a:p>
          <a:endParaRPr lang="en-US"/>
        </a:p>
      </dgm:t>
    </dgm:pt>
    <dgm:pt modelId="{2A86F436-F186-234A-9B8C-9F8CF35DCA4A}" type="sibTrans" cxnId="{B3159A89-9010-B54D-B428-227C5D93A230}">
      <dgm:prSet/>
      <dgm:spPr/>
      <dgm:t>
        <a:bodyPr/>
        <a:lstStyle/>
        <a:p>
          <a:endParaRPr lang="en-US"/>
        </a:p>
      </dgm:t>
    </dgm:pt>
    <dgm:pt modelId="{61900BF5-12B3-6B45-91A5-1CB09BF8AC68}">
      <dgm:prSet/>
      <dgm:spPr/>
      <dgm:t>
        <a:bodyPr/>
        <a:lstStyle/>
        <a:p>
          <a:pPr algn="ctr" rtl="0"/>
          <a:r>
            <a:rPr lang="en-US" dirty="0" err="1">
              <a:solidFill>
                <a:srgbClr val="3E2979"/>
              </a:solidFill>
            </a:rPr>
            <a:t>Αϋπνία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ή</a:t>
          </a:r>
          <a:r>
            <a:rPr lang="en-US" dirty="0">
              <a:solidFill>
                <a:srgbClr val="3E2979"/>
              </a:solidFill>
            </a:rPr>
            <a:t> </a:t>
          </a:r>
          <a:r>
            <a:rPr lang="en-US" dirty="0" err="1">
              <a:solidFill>
                <a:srgbClr val="3E2979"/>
              </a:solidFill>
            </a:rPr>
            <a:t>υπερυπνία</a:t>
          </a:r>
          <a:endParaRPr lang="en-US" dirty="0">
            <a:solidFill>
              <a:srgbClr val="3E2979"/>
            </a:solidFill>
          </a:endParaRPr>
        </a:p>
      </dgm:t>
    </dgm:pt>
    <dgm:pt modelId="{B6FEF19E-20D6-E94A-8307-D9C8F8310AC8}" type="sibTrans" cxnId="{CF66842A-C663-934C-B682-FCC960EA15DC}">
      <dgm:prSet/>
      <dgm:spPr/>
      <dgm:t>
        <a:bodyPr/>
        <a:lstStyle/>
        <a:p>
          <a:endParaRPr lang="en-US"/>
        </a:p>
      </dgm:t>
    </dgm:pt>
    <dgm:pt modelId="{D0BD7693-C70C-B34B-B78A-677C0369A11E}" type="parTrans" cxnId="{CF66842A-C663-934C-B682-FCC960EA15DC}">
      <dgm:prSet/>
      <dgm:spPr/>
      <dgm:t>
        <a:bodyPr/>
        <a:lstStyle/>
        <a:p>
          <a:endParaRPr lang="en-US"/>
        </a:p>
      </dgm:t>
    </dgm:pt>
    <dgm:pt modelId="{8CDCF982-1D6F-9C42-8D1F-5E7FF797B8C4}" type="pres">
      <dgm:prSet presAssocID="{6BD0E2B0-0B39-7B45-B33E-4BC14C3A75AA}" presName="diagram" presStyleCnt="0">
        <dgm:presLayoutVars>
          <dgm:dir/>
          <dgm:resizeHandles val="exact"/>
        </dgm:presLayoutVars>
      </dgm:prSet>
      <dgm:spPr/>
    </dgm:pt>
    <dgm:pt modelId="{080CB48A-F9EB-6541-9364-BE681B637A96}" type="pres">
      <dgm:prSet presAssocID="{07815EC6-3DC3-4545-9FA8-3577F5FAD7ED}" presName="node" presStyleLbl="node1" presStyleIdx="0" presStyleCnt="1">
        <dgm:presLayoutVars>
          <dgm:bulletEnabled val="1"/>
        </dgm:presLayoutVars>
      </dgm:prSet>
      <dgm:spPr/>
    </dgm:pt>
  </dgm:ptLst>
  <dgm:cxnLst>
    <dgm:cxn modelId="{BA4B4C03-CE4C-554C-B40B-667B5C77CEDA}" type="presOf" srcId="{91498325-57A7-8142-8A39-5CA285CB8876}" destId="{080CB48A-F9EB-6541-9364-BE681B637A96}" srcOrd="0" destOrd="2" presId="urn:microsoft.com/office/officeart/2005/8/layout/process5"/>
    <dgm:cxn modelId="{7D3CB709-641C-FC4D-A9DD-244F044A926D}" type="presOf" srcId="{34F6A0F8-36B0-4E47-BFC8-5575A296EC71}" destId="{080CB48A-F9EB-6541-9364-BE681B637A96}" srcOrd="0" destOrd="6" presId="urn:microsoft.com/office/officeart/2005/8/layout/process5"/>
    <dgm:cxn modelId="{7D1CA111-7555-934D-A445-CE8C81A5B121}" type="presOf" srcId="{8DDDC346-4C38-C74E-86E7-DF421020A880}" destId="{080CB48A-F9EB-6541-9364-BE681B637A96}" srcOrd="0" destOrd="10" presId="urn:microsoft.com/office/officeart/2005/8/layout/process5"/>
    <dgm:cxn modelId="{8788F519-8261-F242-811C-3E921AA72107}" srcId="{07815EC6-3DC3-4545-9FA8-3577F5FAD7ED}" destId="{F56730E9-6E1E-6E4A-95BB-B7DF71462B8A}" srcOrd="6" destOrd="0" parTransId="{AABE163D-0F0E-C54F-9BEE-BA91F76EE20D}" sibTransId="{AA212FDD-971C-7C4E-9FD4-BEAE87EEB139}"/>
    <dgm:cxn modelId="{0258AC24-1C91-2B48-9DF0-B2D700E2BEE6}" type="presOf" srcId="{83EC6DC1-F4D1-1F43-8FE3-383F7D94E0A1}" destId="{080CB48A-F9EB-6541-9364-BE681B637A96}" srcOrd="0" destOrd="4" presId="urn:microsoft.com/office/officeart/2005/8/layout/process5"/>
    <dgm:cxn modelId="{CF66842A-C663-934C-B682-FCC960EA15DC}" srcId="{07815EC6-3DC3-4545-9FA8-3577F5FAD7ED}" destId="{61900BF5-12B3-6B45-91A5-1CB09BF8AC68}" srcOrd="2" destOrd="0" parTransId="{D0BD7693-C70C-B34B-B78A-677C0369A11E}" sibTransId="{B6FEF19E-20D6-E94A-8307-D9C8F8310AC8}"/>
    <dgm:cxn modelId="{B2541B2B-9821-E144-A57B-A18BE4567D76}" type="presOf" srcId="{61900BF5-12B3-6B45-91A5-1CB09BF8AC68}" destId="{080CB48A-F9EB-6541-9364-BE681B637A96}" srcOrd="0" destOrd="3" presId="urn:microsoft.com/office/officeart/2005/8/layout/process5"/>
    <dgm:cxn modelId="{7201512C-43E2-E243-9EDC-69E422801596}" type="presOf" srcId="{9B0BB125-26E2-0C4E-A6F1-E43DA7794EFD}" destId="{080CB48A-F9EB-6541-9364-BE681B637A96}" srcOrd="0" destOrd="1" presId="urn:microsoft.com/office/officeart/2005/8/layout/process5"/>
    <dgm:cxn modelId="{95A69075-418F-4A47-9B2B-1BAC0D18C6BD}" srcId="{07815EC6-3DC3-4545-9FA8-3577F5FAD7ED}" destId="{83EC6DC1-F4D1-1F43-8FE3-383F7D94E0A1}" srcOrd="3" destOrd="0" parTransId="{40BE1625-FFB7-824B-9004-9FDD54C93B71}" sibTransId="{2BAB7AEA-03C1-5641-A172-5B2FC632CB48}"/>
    <dgm:cxn modelId="{BE984D80-54DC-6943-AA53-E582B7091D55}" srcId="{07815EC6-3DC3-4545-9FA8-3577F5FAD7ED}" destId="{8DDDC346-4C38-C74E-86E7-DF421020A880}" srcOrd="9" destOrd="0" parTransId="{B919B337-BBBA-3248-9B2C-27E5B20716F6}" sibTransId="{EC2823DA-5578-1944-AF06-9D4AA93E247C}"/>
    <dgm:cxn modelId="{392AE686-9A3C-5042-9D93-34FAD02E0176}" type="presOf" srcId="{B8D8443E-C70A-214F-83FD-5622B9A515A4}" destId="{080CB48A-F9EB-6541-9364-BE681B637A96}" srcOrd="0" destOrd="8" presId="urn:microsoft.com/office/officeart/2005/8/layout/process5"/>
    <dgm:cxn modelId="{FC846D88-8F10-DC47-981E-811F6A83353F}" type="presOf" srcId="{59691331-5C63-8C4A-AE0D-1AE6B66A03AD}" destId="{080CB48A-F9EB-6541-9364-BE681B637A96}" srcOrd="0" destOrd="5" presId="urn:microsoft.com/office/officeart/2005/8/layout/process5"/>
    <dgm:cxn modelId="{B3159A89-9010-B54D-B428-227C5D93A230}" srcId="{07815EC6-3DC3-4545-9FA8-3577F5FAD7ED}" destId="{D403748C-59DC-904C-B606-77680DCAA98D}" srcOrd="10" destOrd="0" parTransId="{FE5CD342-2553-1A48-AD2C-45713910AFB5}" sibTransId="{2A86F436-F186-234A-9B8C-9F8CF35DCA4A}"/>
    <dgm:cxn modelId="{5B4C0891-D798-0148-BE53-E52D44B1A7DB}" srcId="{6BD0E2B0-0B39-7B45-B33E-4BC14C3A75AA}" destId="{07815EC6-3DC3-4545-9FA8-3577F5FAD7ED}" srcOrd="0" destOrd="0" parTransId="{A1C49EC7-4BA3-1B44-B99F-98F032BA319F}" sibTransId="{5AA1A0B1-F6CE-C04F-8DE0-EB6F159F16DF}"/>
    <dgm:cxn modelId="{129CF2A5-DF11-0042-B958-83181E7B42BF}" srcId="{07815EC6-3DC3-4545-9FA8-3577F5FAD7ED}" destId="{60C69537-1D1C-0246-A4B9-E8D4F51ECCC5}" srcOrd="8" destOrd="0" parTransId="{23961A39-3E46-6749-96D7-A1932BFC4A41}" sibTransId="{C952B80E-7EC3-7641-938D-6E074B6BDA12}"/>
    <dgm:cxn modelId="{3D314AA8-EF2B-D948-8814-1314DE45E3FB}" srcId="{07815EC6-3DC3-4545-9FA8-3577F5FAD7ED}" destId="{9B0BB125-26E2-0C4E-A6F1-E43DA7794EFD}" srcOrd="0" destOrd="0" parTransId="{A82F670B-9872-3846-9C3E-7EDDA34876A1}" sibTransId="{B46794D8-70D2-824F-B4EC-D0EFB63ECF3F}"/>
    <dgm:cxn modelId="{B9C68AAB-EAF4-2F44-AB7F-EB33369EE2AA}" srcId="{07815EC6-3DC3-4545-9FA8-3577F5FAD7ED}" destId="{34F6A0F8-36B0-4E47-BFC8-5575A296EC71}" srcOrd="5" destOrd="0" parTransId="{37738D62-BA3D-1440-9878-DAC9B8A22EAE}" sibTransId="{3CF87F87-6F32-F346-9A6E-76DD342C4F6F}"/>
    <dgm:cxn modelId="{BAD957AC-46E6-5741-B722-9F1CF572A360}" type="presOf" srcId="{D403748C-59DC-904C-B606-77680DCAA98D}" destId="{080CB48A-F9EB-6541-9364-BE681B637A96}" srcOrd="0" destOrd="11" presId="urn:microsoft.com/office/officeart/2005/8/layout/process5"/>
    <dgm:cxn modelId="{1DEF66C6-6A2D-514A-90E5-A2D33B334A92}" type="presOf" srcId="{6BD0E2B0-0B39-7B45-B33E-4BC14C3A75AA}" destId="{8CDCF982-1D6F-9C42-8D1F-5E7FF797B8C4}" srcOrd="0" destOrd="0" presId="urn:microsoft.com/office/officeart/2005/8/layout/process5"/>
    <dgm:cxn modelId="{EBB3A5CF-085B-FA41-B0C8-D5CDCD25800C}" srcId="{07815EC6-3DC3-4545-9FA8-3577F5FAD7ED}" destId="{59691331-5C63-8C4A-AE0D-1AE6B66A03AD}" srcOrd="4" destOrd="0" parTransId="{9C1C01A7-21FB-614C-A0AB-02A0A98585AF}" sibTransId="{CF424775-C226-8745-AEB0-4DAD8F84ABE1}"/>
    <dgm:cxn modelId="{735CD4D3-ED2D-1A45-BAC2-FA3E98F88156}" srcId="{07815EC6-3DC3-4545-9FA8-3577F5FAD7ED}" destId="{B8D8443E-C70A-214F-83FD-5622B9A515A4}" srcOrd="7" destOrd="0" parTransId="{B7FDE492-5E0D-3C4E-A264-A51246698252}" sibTransId="{FE0F70F8-190A-C44D-BF10-8976835B866A}"/>
    <dgm:cxn modelId="{3F5E19D5-0BE6-754D-BE90-EFF9899F312A}" srcId="{07815EC6-3DC3-4545-9FA8-3577F5FAD7ED}" destId="{91498325-57A7-8142-8A39-5CA285CB8876}" srcOrd="1" destOrd="0" parTransId="{66BE8E8C-A7EC-614C-B586-BA6B37A2052A}" sibTransId="{587D8B0C-C80C-374F-97D9-B2CA4F8142F3}"/>
    <dgm:cxn modelId="{423039E8-2EAF-1F4D-A5C6-7B6494DE394B}" type="presOf" srcId="{07815EC6-3DC3-4545-9FA8-3577F5FAD7ED}" destId="{080CB48A-F9EB-6541-9364-BE681B637A96}" srcOrd="0" destOrd="0" presId="urn:microsoft.com/office/officeart/2005/8/layout/process5"/>
    <dgm:cxn modelId="{0B9492EB-E57B-034A-84BC-76EAA7A36345}" type="presOf" srcId="{60C69537-1D1C-0246-A4B9-E8D4F51ECCC5}" destId="{080CB48A-F9EB-6541-9364-BE681B637A96}" srcOrd="0" destOrd="9" presId="urn:microsoft.com/office/officeart/2005/8/layout/process5"/>
    <dgm:cxn modelId="{22E5A2F4-25B4-844D-B727-3FFBCE0CDC71}" type="presOf" srcId="{F56730E9-6E1E-6E4A-95BB-B7DF71462B8A}" destId="{080CB48A-F9EB-6541-9364-BE681B637A96}" srcOrd="0" destOrd="7" presId="urn:microsoft.com/office/officeart/2005/8/layout/process5"/>
    <dgm:cxn modelId="{C9BD7162-6923-AD4A-9D93-CB62281C2FD8}" type="presParOf" srcId="{8CDCF982-1D6F-9C42-8D1F-5E7FF797B8C4}" destId="{080CB48A-F9EB-6541-9364-BE681B637A96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A80DCD-C157-7747-8B50-8FBB48C52D5B}" type="doc">
      <dgm:prSet loTypeId="urn:microsoft.com/office/officeart/2005/8/layout/process2" loCatId="process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4ADB48EB-5C38-3447-A115-0E366C1ACF90}">
      <dgm:prSet custT="1"/>
      <dgm:spPr/>
      <dgm:t>
        <a:bodyPr/>
        <a:lstStyle/>
        <a:p>
          <a:pPr rtl="0"/>
          <a:r>
            <a:rPr lang="en-US" sz="2000" dirty="0" err="1">
              <a:solidFill>
                <a:srgbClr val="3E2979"/>
              </a:solidFill>
            </a:rPr>
            <a:t>Σπανιότερη</a:t>
          </a:r>
          <a:r>
            <a:rPr lang="en-US" sz="2000" dirty="0">
              <a:solidFill>
                <a:srgbClr val="3E2979"/>
              </a:solidFill>
            </a:rPr>
            <a:t> </a:t>
          </a:r>
          <a:r>
            <a:rPr lang="en-US" sz="2000" dirty="0" err="1">
              <a:solidFill>
                <a:srgbClr val="3E2979"/>
              </a:solidFill>
            </a:rPr>
            <a:t>δ/χη</a:t>
          </a:r>
          <a:r>
            <a:rPr lang="en-US" sz="2000" dirty="0">
              <a:solidFill>
                <a:srgbClr val="3E2979"/>
              </a:solidFill>
            </a:rPr>
            <a:t> </a:t>
          </a:r>
          <a:r>
            <a:rPr lang="en-US" sz="2000" dirty="0" err="1">
              <a:solidFill>
                <a:srgbClr val="3E2979"/>
              </a:solidFill>
            </a:rPr>
            <a:t>σε</a:t>
          </a:r>
          <a:r>
            <a:rPr lang="en-US" sz="2000" dirty="0">
              <a:solidFill>
                <a:srgbClr val="3E2979"/>
              </a:solidFill>
            </a:rPr>
            <a:t> </a:t>
          </a:r>
          <a:r>
            <a:rPr lang="en-US" sz="2000" dirty="0" err="1">
              <a:solidFill>
                <a:srgbClr val="3E2979"/>
              </a:solidFill>
            </a:rPr>
            <a:t>σχέση</a:t>
          </a:r>
          <a:r>
            <a:rPr lang="en-US" sz="2000" dirty="0">
              <a:solidFill>
                <a:srgbClr val="3E2979"/>
              </a:solidFill>
            </a:rPr>
            <a:t> </a:t>
          </a:r>
          <a:r>
            <a:rPr lang="en-US" sz="2000" dirty="0" err="1">
              <a:solidFill>
                <a:srgbClr val="3E2979"/>
              </a:solidFill>
            </a:rPr>
            <a:t>με</a:t>
          </a:r>
          <a:r>
            <a:rPr lang="en-US" sz="2000" dirty="0">
              <a:solidFill>
                <a:srgbClr val="3E2979"/>
              </a:solidFill>
            </a:rPr>
            <a:t> </a:t>
          </a:r>
          <a:r>
            <a:rPr lang="en-US" sz="2000" dirty="0" err="1">
              <a:solidFill>
                <a:srgbClr val="3E2979"/>
              </a:solidFill>
            </a:rPr>
            <a:t>την</a:t>
          </a:r>
          <a:r>
            <a:rPr lang="en-US" sz="2000" dirty="0">
              <a:solidFill>
                <a:srgbClr val="3E2979"/>
              </a:solidFill>
            </a:rPr>
            <a:t> </a:t>
          </a:r>
          <a:r>
            <a:rPr lang="en-US" sz="2000" dirty="0" err="1">
              <a:solidFill>
                <a:srgbClr val="3E2979"/>
              </a:solidFill>
            </a:rPr>
            <a:t>επιλόχεια</a:t>
          </a:r>
          <a:r>
            <a:rPr lang="en-US" sz="2000" dirty="0">
              <a:solidFill>
                <a:srgbClr val="3E2979"/>
              </a:solidFill>
            </a:rPr>
            <a:t> </a:t>
          </a:r>
          <a:r>
            <a:rPr lang="en-US" sz="2000" dirty="0" err="1">
              <a:solidFill>
                <a:srgbClr val="3E2979"/>
              </a:solidFill>
            </a:rPr>
            <a:t>κατάθλιψη</a:t>
          </a:r>
          <a:endParaRPr lang="en-US" sz="2000" dirty="0">
            <a:solidFill>
              <a:srgbClr val="3E2979"/>
            </a:solidFill>
          </a:endParaRPr>
        </a:p>
      </dgm:t>
    </dgm:pt>
    <dgm:pt modelId="{211FD497-A035-5848-9F2F-60898D331423}" type="parTrans" cxnId="{A0F5ED4F-44F4-6D42-95A3-1234AECD84A2}">
      <dgm:prSet/>
      <dgm:spPr/>
      <dgm:t>
        <a:bodyPr/>
        <a:lstStyle/>
        <a:p>
          <a:endParaRPr lang="en-US"/>
        </a:p>
      </dgm:t>
    </dgm:pt>
    <dgm:pt modelId="{2DB78B0F-B38B-E246-AF52-8C8A5A67EC4D}" type="sibTrans" cxnId="{A0F5ED4F-44F4-6D42-95A3-1234AECD84A2}">
      <dgm:prSet/>
      <dgm:spPr/>
      <dgm:t>
        <a:bodyPr/>
        <a:lstStyle/>
        <a:p>
          <a:endParaRPr lang="en-US"/>
        </a:p>
      </dgm:t>
    </dgm:pt>
    <dgm:pt modelId="{9C6BDCAF-4C30-1641-B0BE-D6492E43C676}">
      <dgm:prSet custT="1"/>
      <dgm:spPr/>
      <dgm:t>
        <a:bodyPr/>
        <a:lstStyle/>
        <a:p>
          <a:pPr rtl="0"/>
          <a:r>
            <a:rPr lang="en-US" sz="2000">
              <a:solidFill>
                <a:srgbClr val="3E2979"/>
              </a:solidFill>
            </a:rPr>
            <a:t>1-2/1000 γεννήσεις</a:t>
          </a:r>
          <a:endParaRPr lang="en-US" sz="2000" dirty="0">
            <a:solidFill>
              <a:srgbClr val="3E2979"/>
            </a:solidFill>
          </a:endParaRPr>
        </a:p>
      </dgm:t>
    </dgm:pt>
    <dgm:pt modelId="{FFA8BE36-9E1D-4549-B9B5-9F9312DCD83C}" type="parTrans" cxnId="{7C652340-0E85-AA43-8FCE-2EB9C9B76F91}">
      <dgm:prSet/>
      <dgm:spPr/>
      <dgm:t>
        <a:bodyPr/>
        <a:lstStyle/>
        <a:p>
          <a:endParaRPr lang="en-US"/>
        </a:p>
      </dgm:t>
    </dgm:pt>
    <dgm:pt modelId="{7B92DBBD-ECD6-D545-925C-69EFB26CC270}" type="sibTrans" cxnId="{7C652340-0E85-AA43-8FCE-2EB9C9B76F91}">
      <dgm:prSet/>
      <dgm:spPr/>
      <dgm:t>
        <a:bodyPr/>
        <a:lstStyle/>
        <a:p>
          <a:endParaRPr lang="en-US"/>
        </a:p>
      </dgm:t>
    </dgm:pt>
    <dgm:pt modelId="{40ACD6F7-B126-474A-98BA-C392005255E5}">
      <dgm:prSet custT="1"/>
      <dgm:spPr/>
      <dgm:t>
        <a:bodyPr/>
        <a:lstStyle/>
        <a:p>
          <a:pPr rtl="0"/>
          <a:r>
            <a:rPr lang="el-GR" sz="2000">
              <a:solidFill>
                <a:srgbClr val="3E2979"/>
              </a:solidFill>
            </a:rPr>
            <a:t>Συνήθως πρόκειται για επεισόδια διπολικής δ/χης και λιγότερο συχνά για εκδηλώσεις σχιζοφρένειας</a:t>
          </a:r>
          <a:endParaRPr lang="en-US" sz="2000" dirty="0">
            <a:solidFill>
              <a:srgbClr val="3E2979"/>
            </a:solidFill>
          </a:endParaRPr>
        </a:p>
      </dgm:t>
    </dgm:pt>
    <dgm:pt modelId="{6A370E09-D85F-6F41-A8C6-9296DB6BD49E}" type="parTrans" cxnId="{129D6FC3-455D-9E44-8B18-3783053F134F}">
      <dgm:prSet/>
      <dgm:spPr/>
      <dgm:t>
        <a:bodyPr/>
        <a:lstStyle/>
        <a:p>
          <a:endParaRPr lang="en-US"/>
        </a:p>
      </dgm:t>
    </dgm:pt>
    <dgm:pt modelId="{05761927-CE52-084D-94F5-7568C711EE03}" type="sibTrans" cxnId="{129D6FC3-455D-9E44-8B18-3783053F134F}">
      <dgm:prSet/>
      <dgm:spPr/>
      <dgm:t>
        <a:bodyPr/>
        <a:lstStyle/>
        <a:p>
          <a:endParaRPr lang="en-US"/>
        </a:p>
      </dgm:t>
    </dgm:pt>
    <dgm:pt modelId="{9AC12CB5-3794-9641-9FD3-7F75CB1C60DA}" type="pres">
      <dgm:prSet presAssocID="{54A80DCD-C157-7747-8B50-8FBB48C52D5B}" presName="linearFlow" presStyleCnt="0">
        <dgm:presLayoutVars>
          <dgm:resizeHandles val="exact"/>
        </dgm:presLayoutVars>
      </dgm:prSet>
      <dgm:spPr/>
    </dgm:pt>
    <dgm:pt modelId="{4A43F5AD-2D98-6A4F-89E3-2B9C4C293359}" type="pres">
      <dgm:prSet presAssocID="{4ADB48EB-5C38-3447-A115-0E366C1ACF90}" presName="node" presStyleLbl="node1" presStyleIdx="0" presStyleCnt="3">
        <dgm:presLayoutVars>
          <dgm:bulletEnabled val="1"/>
        </dgm:presLayoutVars>
      </dgm:prSet>
      <dgm:spPr/>
    </dgm:pt>
    <dgm:pt modelId="{EBE23B49-2AA9-3A42-B0EA-082210B7F512}" type="pres">
      <dgm:prSet presAssocID="{2DB78B0F-B38B-E246-AF52-8C8A5A67EC4D}" presName="sibTrans" presStyleLbl="sibTrans2D1" presStyleIdx="0" presStyleCnt="2"/>
      <dgm:spPr/>
    </dgm:pt>
    <dgm:pt modelId="{8188B793-18E6-F24C-A225-3CD15A8B99BD}" type="pres">
      <dgm:prSet presAssocID="{2DB78B0F-B38B-E246-AF52-8C8A5A67EC4D}" presName="connectorText" presStyleLbl="sibTrans2D1" presStyleIdx="0" presStyleCnt="2"/>
      <dgm:spPr/>
    </dgm:pt>
    <dgm:pt modelId="{243E3DD8-5AAF-A245-809C-28E77E2705A8}" type="pres">
      <dgm:prSet presAssocID="{9C6BDCAF-4C30-1641-B0BE-D6492E43C676}" presName="node" presStyleLbl="node1" presStyleIdx="1" presStyleCnt="3">
        <dgm:presLayoutVars>
          <dgm:bulletEnabled val="1"/>
        </dgm:presLayoutVars>
      </dgm:prSet>
      <dgm:spPr/>
    </dgm:pt>
    <dgm:pt modelId="{6FF3F150-CE75-094D-838B-1349546AB662}" type="pres">
      <dgm:prSet presAssocID="{7B92DBBD-ECD6-D545-925C-69EFB26CC270}" presName="sibTrans" presStyleLbl="sibTrans2D1" presStyleIdx="1" presStyleCnt="2"/>
      <dgm:spPr/>
    </dgm:pt>
    <dgm:pt modelId="{01F09616-4AB7-7A47-98F8-6D5CF52F79D7}" type="pres">
      <dgm:prSet presAssocID="{7B92DBBD-ECD6-D545-925C-69EFB26CC270}" presName="connectorText" presStyleLbl="sibTrans2D1" presStyleIdx="1" presStyleCnt="2"/>
      <dgm:spPr/>
    </dgm:pt>
    <dgm:pt modelId="{4534AA90-31AA-3548-97A0-49BAF83D0B27}" type="pres">
      <dgm:prSet presAssocID="{40ACD6F7-B126-474A-98BA-C392005255E5}" presName="node" presStyleLbl="node1" presStyleIdx="2" presStyleCnt="3">
        <dgm:presLayoutVars>
          <dgm:bulletEnabled val="1"/>
        </dgm:presLayoutVars>
      </dgm:prSet>
      <dgm:spPr/>
    </dgm:pt>
  </dgm:ptLst>
  <dgm:cxnLst>
    <dgm:cxn modelId="{9F33F807-E5A2-D540-B580-0AF45CF60C1A}" type="presOf" srcId="{7B92DBBD-ECD6-D545-925C-69EFB26CC270}" destId="{01F09616-4AB7-7A47-98F8-6D5CF52F79D7}" srcOrd="1" destOrd="0" presId="urn:microsoft.com/office/officeart/2005/8/layout/process2"/>
    <dgm:cxn modelId="{7EAA6D28-3E7F-6640-A4E7-448EFA61CE41}" type="presOf" srcId="{54A80DCD-C157-7747-8B50-8FBB48C52D5B}" destId="{9AC12CB5-3794-9641-9FD3-7F75CB1C60DA}" srcOrd="0" destOrd="0" presId="urn:microsoft.com/office/officeart/2005/8/layout/process2"/>
    <dgm:cxn modelId="{7C652340-0E85-AA43-8FCE-2EB9C9B76F91}" srcId="{54A80DCD-C157-7747-8B50-8FBB48C52D5B}" destId="{9C6BDCAF-4C30-1641-B0BE-D6492E43C676}" srcOrd="1" destOrd="0" parTransId="{FFA8BE36-9E1D-4549-B9B5-9F9312DCD83C}" sibTransId="{7B92DBBD-ECD6-D545-925C-69EFB26CC270}"/>
    <dgm:cxn modelId="{EC06655F-E2E4-8C44-84FE-B07A3DCF1AE3}" type="presOf" srcId="{7B92DBBD-ECD6-D545-925C-69EFB26CC270}" destId="{6FF3F150-CE75-094D-838B-1349546AB662}" srcOrd="0" destOrd="0" presId="urn:microsoft.com/office/officeart/2005/8/layout/process2"/>
    <dgm:cxn modelId="{61E14E42-4228-3741-9645-9C09B7F31BAE}" type="presOf" srcId="{9C6BDCAF-4C30-1641-B0BE-D6492E43C676}" destId="{243E3DD8-5AAF-A245-809C-28E77E2705A8}" srcOrd="0" destOrd="0" presId="urn:microsoft.com/office/officeart/2005/8/layout/process2"/>
    <dgm:cxn modelId="{A0F5ED4F-44F4-6D42-95A3-1234AECD84A2}" srcId="{54A80DCD-C157-7747-8B50-8FBB48C52D5B}" destId="{4ADB48EB-5C38-3447-A115-0E366C1ACF90}" srcOrd="0" destOrd="0" parTransId="{211FD497-A035-5848-9F2F-60898D331423}" sibTransId="{2DB78B0F-B38B-E246-AF52-8C8A5A67EC4D}"/>
    <dgm:cxn modelId="{8F6E5189-13BD-DC4D-BD13-99AF400502B3}" type="presOf" srcId="{4ADB48EB-5C38-3447-A115-0E366C1ACF90}" destId="{4A43F5AD-2D98-6A4F-89E3-2B9C4C293359}" srcOrd="0" destOrd="0" presId="urn:microsoft.com/office/officeart/2005/8/layout/process2"/>
    <dgm:cxn modelId="{F532D5A8-1D23-B14B-9E44-FF297E3D8B97}" type="presOf" srcId="{40ACD6F7-B126-474A-98BA-C392005255E5}" destId="{4534AA90-31AA-3548-97A0-49BAF83D0B27}" srcOrd="0" destOrd="0" presId="urn:microsoft.com/office/officeart/2005/8/layout/process2"/>
    <dgm:cxn modelId="{129D6FC3-455D-9E44-8B18-3783053F134F}" srcId="{54A80DCD-C157-7747-8B50-8FBB48C52D5B}" destId="{40ACD6F7-B126-474A-98BA-C392005255E5}" srcOrd="2" destOrd="0" parTransId="{6A370E09-D85F-6F41-A8C6-9296DB6BD49E}" sibTransId="{05761927-CE52-084D-94F5-7568C711EE03}"/>
    <dgm:cxn modelId="{DC672FDA-A307-094A-A906-AED7D8DC3B89}" type="presOf" srcId="{2DB78B0F-B38B-E246-AF52-8C8A5A67EC4D}" destId="{EBE23B49-2AA9-3A42-B0EA-082210B7F512}" srcOrd="0" destOrd="0" presId="urn:microsoft.com/office/officeart/2005/8/layout/process2"/>
    <dgm:cxn modelId="{2CA723EE-D500-6746-B8FE-4072B241A1F2}" type="presOf" srcId="{2DB78B0F-B38B-E246-AF52-8C8A5A67EC4D}" destId="{8188B793-18E6-F24C-A225-3CD15A8B99BD}" srcOrd="1" destOrd="0" presId="urn:microsoft.com/office/officeart/2005/8/layout/process2"/>
    <dgm:cxn modelId="{1DF5E6A8-4307-EF42-AB51-617A1A196C32}" type="presParOf" srcId="{9AC12CB5-3794-9641-9FD3-7F75CB1C60DA}" destId="{4A43F5AD-2D98-6A4F-89E3-2B9C4C293359}" srcOrd="0" destOrd="0" presId="urn:microsoft.com/office/officeart/2005/8/layout/process2"/>
    <dgm:cxn modelId="{6A893029-A9DE-6744-906C-33AB7C47E247}" type="presParOf" srcId="{9AC12CB5-3794-9641-9FD3-7F75CB1C60DA}" destId="{EBE23B49-2AA9-3A42-B0EA-082210B7F512}" srcOrd="1" destOrd="0" presId="urn:microsoft.com/office/officeart/2005/8/layout/process2"/>
    <dgm:cxn modelId="{C969C940-7C6D-904C-9E13-E93412A76E79}" type="presParOf" srcId="{EBE23B49-2AA9-3A42-B0EA-082210B7F512}" destId="{8188B793-18E6-F24C-A225-3CD15A8B99BD}" srcOrd="0" destOrd="0" presId="urn:microsoft.com/office/officeart/2005/8/layout/process2"/>
    <dgm:cxn modelId="{CFD407C3-A5D3-724D-8169-BB5FBA4614AA}" type="presParOf" srcId="{9AC12CB5-3794-9641-9FD3-7F75CB1C60DA}" destId="{243E3DD8-5AAF-A245-809C-28E77E2705A8}" srcOrd="2" destOrd="0" presId="urn:microsoft.com/office/officeart/2005/8/layout/process2"/>
    <dgm:cxn modelId="{3C440D0E-FBF5-154B-9AFF-D2AAA9FDC48E}" type="presParOf" srcId="{9AC12CB5-3794-9641-9FD3-7F75CB1C60DA}" destId="{6FF3F150-CE75-094D-838B-1349546AB662}" srcOrd="3" destOrd="0" presId="urn:microsoft.com/office/officeart/2005/8/layout/process2"/>
    <dgm:cxn modelId="{F3421931-51F0-4F44-8518-F42E15809B6D}" type="presParOf" srcId="{6FF3F150-CE75-094D-838B-1349546AB662}" destId="{01F09616-4AB7-7A47-98F8-6D5CF52F79D7}" srcOrd="0" destOrd="0" presId="urn:microsoft.com/office/officeart/2005/8/layout/process2"/>
    <dgm:cxn modelId="{B261260E-719A-A440-B902-6B4A97E03DA8}" type="presParOf" srcId="{9AC12CB5-3794-9641-9FD3-7F75CB1C60DA}" destId="{4534AA90-31AA-3548-97A0-49BAF83D0B2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B93DC-FB30-F143-A111-DF2A60D81CA8}" type="doc">
      <dgm:prSet loTypeId="urn:microsoft.com/office/officeart/2005/8/layout/h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98F2BC-E6F8-8742-93E7-3C6B6E719D7A}">
      <dgm:prSet phldrT="[Text]"/>
      <dgm:spPr/>
      <dgm:t>
        <a:bodyPr/>
        <a:lstStyle/>
        <a:p>
          <a:r>
            <a:rPr lang="el-GR" dirty="0"/>
            <a:t>19</a:t>
          </a:r>
          <a:r>
            <a:rPr lang="el-GR" baseline="30000" dirty="0"/>
            <a:t>ος</a:t>
          </a:r>
          <a:r>
            <a:rPr lang="el-GR" dirty="0"/>
            <a:t>  αιώνας</a:t>
          </a:r>
          <a:endParaRPr lang="en-US" dirty="0"/>
        </a:p>
      </dgm:t>
    </dgm:pt>
    <dgm:pt modelId="{47102A1E-0D29-5B4B-BB53-F78096D07942}" type="parTrans" cxnId="{98B764E9-AD08-064A-B8BE-D42D43E15627}">
      <dgm:prSet/>
      <dgm:spPr/>
      <dgm:t>
        <a:bodyPr/>
        <a:lstStyle/>
        <a:p>
          <a:endParaRPr lang="en-US"/>
        </a:p>
      </dgm:t>
    </dgm:pt>
    <dgm:pt modelId="{BB76C79D-553B-EC4F-9FE1-32782AC4BB5C}" type="sibTrans" cxnId="{98B764E9-AD08-064A-B8BE-D42D43E15627}">
      <dgm:prSet/>
      <dgm:spPr/>
      <dgm:t>
        <a:bodyPr/>
        <a:lstStyle/>
        <a:p>
          <a:endParaRPr lang="en-US"/>
        </a:p>
      </dgm:t>
    </dgm:pt>
    <dgm:pt modelId="{464C13E8-6A91-7D44-B93C-0B41DA5C92FE}">
      <dgm:prSet phldrT="[Text]" custT="1"/>
      <dgm:spPr/>
      <dgm:t>
        <a:bodyPr/>
        <a:lstStyle/>
        <a:p>
          <a:pPr algn="ctr"/>
          <a:r>
            <a:rPr lang="en-US" sz="1900" b="1" dirty="0" err="1">
              <a:solidFill>
                <a:srgbClr val="3E2979"/>
              </a:solidFill>
            </a:rPr>
            <a:t>Esquirol</a:t>
          </a:r>
          <a:r>
            <a:rPr lang="en-US" sz="1900" b="1" dirty="0">
              <a:solidFill>
                <a:srgbClr val="3E2979"/>
              </a:solidFill>
            </a:rPr>
            <a:t>: </a:t>
          </a:r>
          <a:r>
            <a:rPr lang="el-GR" sz="1900" b="1" dirty="0">
              <a:solidFill>
                <a:srgbClr val="3E2979"/>
              </a:solidFill>
            </a:rPr>
            <a:t>ψυχικές παθήσεις εγκύων &amp; λεχώνων (εγχειρίδιο ψυχικών νόσων)</a:t>
          </a:r>
          <a:endParaRPr lang="en-US" sz="1900" b="1" dirty="0">
            <a:solidFill>
              <a:srgbClr val="3E2979"/>
            </a:solidFill>
          </a:endParaRPr>
        </a:p>
      </dgm:t>
    </dgm:pt>
    <dgm:pt modelId="{4BA4F47A-8964-1F44-995B-5ED1AFF80611}" type="parTrans" cxnId="{322B421C-D172-0849-B4B8-7D4D618D1B6A}">
      <dgm:prSet/>
      <dgm:spPr/>
      <dgm:t>
        <a:bodyPr/>
        <a:lstStyle/>
        <a:p>
          <a:endParaRPr lang="en-US"/>
        </a:p>
      </dgm:t>
    </dgm:pt>
    <dgm:pt modelId="{27DFC6A2-31EF-3744-B06F-6A28F64A1994}" type="sibTrans" cxnId="{322B421C-D172-0849-B4B8-7D4D618D1B6A}">
      <dgm:prSet/>
      <dgm:spPr/>
      <dgm:t>
        <a:bodyPr/>
        <a:lstStyle/>
        <a:p>
          <a:endParaRPr lang="en-US"/>
        </a:p>
      </dgm:t>
    </dgm:pt>
    <dgm:pt modelId="{753575E6-7206-3A40-BEFE-5722392214DC}">
      <dgm:prSet phldrT="[Text]" custT="1"/>
      <dgm:spPr/>
      <dgm:t>
        <a:bodyPr/>
        <a:lstStyle/>
        <a:p>
          <a:pPr algn="ctr"/>
          <a:r>
            <a:rPr lang="en-US" sz="1900" b="1" dirty="0">
              <a:solidFill>
                <a:schemeClr val="accent1">
                  <a:lumMod val="50000"/>
                </a:schemeClr>
              </a:solidFill>
            </a:rPr>
            <a:t>Victor </a:t>
          </a:r>
          <a:r>
            <a:rPr lang="en-US" sz="1900" b="1" dirty="0" err="1">
              <a:solidFill>
                <a:schemeClr val="accent1">
                  <a:lumMod val="50000"/>
                </a:schemeClr>
              </a:solidFill>
            </a:rPr>
            <a:t>Marce</a:t>
          </a:r>
          <a:r>
            <a:rPr lang="en-US" sz="1900" b="1" dirty="0">
              <a:solidFill>
                <a:schemeClr val="accent1">
                  <a:lumMod val="50000"/>
                </a:schemeClr>
              </a:solidFill>
            </a:rPr>
            <a:t>:</a:t>
          </a:r>
          <a:r>
            <a:rPr lang="el-GR" sz="1900" b="1" dirty="0">
              <a:solidFill>
                <a:schemeClr val="accent1">
                  <a:lumMod val="50000"/>
                </a:schemeClr>
              </a:solidFill>
            </a:rPr>
            <a:t> διατριβή για τις νόσους που προσβάλλουν τις γυναίκες στην περιγεννητική περίοδο</a:t>
          </a:r>
          <a:endParaRPr lang="en-US" sz="1900" b="1" dirty="0">
            <a:solidFill>
              <a:schemeClr val="accent1">
                <a:lumMod val="50000"/>
              </a:schemeClr>
            </a:solidFill>
          </a:endParaRPr>
        </a:p>
      </dgm:t>
    </dgm:pt>
    <dgm:pt modelId="{43FA508C-CB3B-684A-94C5-73DFF6AF3E77}" type="parTrans" cxnId="{83283362-9308-4741-B1D3-D559F377C66A}">
      <dgm:prSet/>
      <dgm:spPr/>
      <dgm:t>
        <a:bodyPr/>
        <a:lstStyle/>
        <a:p>
          <a:endParaRPr lang="en-US"/>
        </a:p>
      </dgm:t>
    </dgm:pt>
    <dgm:pt modelId="{76598FBF-4CFF-454F-842B-2844D7308866}" type="sibTrans" cxnId="{83283362-9308-4741-B1D3-D559F377C66A}">
      <dgm:prSet/>
      <dgm:spPr/>
      <dgm:t>
        <a:bodyPr/>
        <a:lstStyle/>
        <a:p>
          <a:endParaRPr lang="en-US"/>
        </a:p>
      </dgm:t>
    </dgm:pt>
    <dgm:pt modelId="{E428A3DD-A0C2-1546-AC96-82758F956136}">
      <dgm:prSet phldrT="[Text]"/>
      <dgm:spPr/>
      <dgm:t>
        <a:bodyPr/>
        <a:lstStyle/>
        <a:p>
          <a:r>
            <a:rPr lang="el-GR" dirty="0"/>
            <a:t>20</a:t>
          </a:r>
          <a:r>
            <a:rPr lang="el-GR" baseline="30000" dirty="0"/>
            <a:t>ος</a:t>
          </a:r>
          <a:r>
            <a:rPr lang="el-GR" dirty="0"/>
            <a:t> αιώνας</a:t>
          </a:r>
          <a:endParaRPr lang="en-US" dirty="0"/>
        </a:p>
      </dgm:t>
    </dgm:pt>
    <dgm:pt modelId="{5DD8158D-11F0-5E43-B457-531F46BAF6F6}" type="parTrans" cxnId="{6063AB75-B83C-1640-8455-081EB9BAA61D}">
      <dgm:prSet/>
      <dgm:spPr/>
      <dgm:t>
        <a:bodyPr/>
        <a:lstStyle/>
        <a:p>
          <a:endParaRPr lang="en-US"/>
        </a:p>
      </dgm:t>
    </dgm:pt>
    <dgm:pt modelId="{8B05C026-1128-054A-9CC5-2CF59FD20385}" type="sibTrans" cxnId="{6063AB75-B83C-1640-8455-081EB9BAA61D}">
      <dgm:prSet/>
      <dgm:spPr/>
      <dgm:t>
        <a:bodyPr/>
        <a:lstStyle/>
        <a:p>
          <a:endParaRPr lang="en-US"/>
        </a:p>
      </dgm:t>
    </dgm:pt>
    <dgm:pt modelId="{5E140332-1BB5-8245-B59F-D4FBD06F6ED4}">
      <dgm:prSet phldrT="[Text]" custT="1"/>
      <dgm:spPr/>
      <dgm:t>
        <a:bodyPr/>
        <a:lstStyle/>
        <a:p>
          <a:pPr algn="ctr"/>
          <a:r>
            <a:rPr lang="en-US" sz="1900" b="1" dirty="0">
              <a:solidFill>
                <a:srgbClr val="3E2979"/>
              </a:solidFill>
            </a:rPr>
            <a:t>1960 </a:t>
          </a:r>
          <a:r>
            <a:rPr lang="el-GR" sz="1900" b="1" dirty="0">
              <a:solidFill>
                <a:srgbClr val="3E2979"/>
              </a:solidFill>
            </a:rPr>
            <a:t>μεταβολή ψυχοκοινωνικής ταυτότητας γυναίκας</a:t>
          </a:r>
          <a:endParaRPr lang="en-US" sz="1900" b="1" dirty="0">
            <a:solidFill>
              <a:srgbClr val="3E2979"/>
            </a:solidFill>
          </a:endParaRPr>
        </a:p>
      </dgm:t>
    </dgm:pt>
    <dgm:pt modelId="{66D61C1E-330D-1C44-9EA1-448052080598}" type="parTrans" cxnId="{FEECB93E-D82F-4B45-835E-4C2DE71AFCB8}">
      <dgm:prSet/>
      <dgm:spPr/>
      <dgm:t>
        <a:bodyPr/>
        <a:lstStyle/>
        <a:p>
          <a:endParaRPr lang="en-US"/>
        </a:p>
      </dgm:t>
    </dgm:pt>
    <dgm:pt modelId="{233F3BBD-3930-C745-AFC2-BAA0FFE0899A}" type="sibTrans" cxnId="{FEECB93E-D82F-4B45-835E-4C2DE71AFCB8}">
      <dgm:prSet/>
      <dgm:spPr/>
      <dgm:t>
        <a:bodyPr/>
        <a:lstStyle/>
        <a:p>
          <a:endParaRPr lang="en-US"/>
        </a:p>
      </dgm:t>
    </dgm:pt>
    <dgm:pt modelId="{60006EF3-E507-454C-BC0D-A3F63EF9E927}">
      <dgm:prSet phldrT="[Text]" custT="1"/>
      <dgm:spPr/>
      <dgm:t>
        <a:bodyPr/>
        <a:lstStyle/>
        <a:p>
          <a:pPr algn="ctr"/>
          <a:r>
            <a:rPr lang="el-GR" sz="1900" b="1" dirty="0">
              <a:solidFill>
                <a:schemeClr val="accent1">
                  <a:lumMod val="50000"/>
                </a:schemeClr>
              </a:solidFill>
            </a:rPr>
            <a:t>Περιπτώσεις που δεν αφορούσαν νοσηλεία ψυχιατρική: ευθύνη των μαιευτήρων</a:t>
          </a:r>
          <a:endParaRPr lang="en-US" sz="1900" b="1" dirty="0">
            <a:solidFill>
              <a:schemeClr val="accent1">
                <a:lumMod val="50000"/>
              </a:schemeClr>
            </a:solidFill>
          </a:endParaRPr>
        </a:p>
      </dgm:t>
    </dgm:pt>
    <dgm:pt modelId="{DF41DC2A-C472-8D40-84B3-617C2B2F20B1}" type="parTrans" cxnId="{691C1794-5B11-B244-B6E8-EC97E52F5A04}">
      <dgm:prSet/>
      <dgm:spPr/>
      <dgm:t>
        <a:bodyPr/>
        <a:lstStyle/>
        <a:p>
          <a:endParaRPr lang="en-US"/>
        </a:p>
      </dgm:t>
    </dgm:pt>
    <dgm:pt modelId="{23699A98-C3DB-8444-A5FC-9031BAB748F6}" type="sibTrans" cxnId="{691C1794-5B11-B244-B6E8-EC97E52F5A04}">
      <dgm:prSet/>
      <dgm:spPr/>
      <dgm:t>
        <a:bodyPr/>
        <a:lstStyle/>
        <a:p>
          <a:endParaRPr lang="en-US"/>
        </a:p>
      </dgm:t>
    </dgm:pt>
    <dgm:pt modelId="{932B8412-D1D7-D441-8ED7-8F5EF55DEDAB}">
      <dgm:prSet phldrT="[Text]" custT="1"/>
      <dgm:spPr/>
      <dgm:t>
        <a:bodyPr/>
        <a:lstStyle/>
        <a:p>
          <a:pPr algn="ctr"/>
          <a:r>
            <a:rPr lang="el-GR" sz="1900" b="1" dirty="0">
              <a:solidFill>
                <a:srgbClr val="3E2979"/>
              </a:solidFill>
            </a:rPr>
            <a:t>Διασυνδετική  </a:t>
          </a:r>
          <a:r>
            <a:rPr lang="el-GR" sz="1900" b="1" dirty="0" err="1">
              <a:solidFill>
                <a:srgbClr val="3E2979"/>
              </a:solidFill>
            </a:rPr>
            <a:t>Ψυχιατρκή</a:t>
          </a:r>
          <a:endParaRPr lang="en-US" sz="1900" b="1" dirty="0">
            <a:solidFill>
              <a:srgbClr val="3E2979"/>
            </a:solidFill>
          </a:endParaRPr>
        </a:p>
      </dgm:t>
    </dgm:pt>
    <dgm:pt modelId="{1ABDE38F-9C9C-314F-A0BA-795CDB36DC6D}" type="parTrans" cxnId="{A7F476CE-2C3E-644F-8FF5-15FF5BCB5475}">
      <dgm:prSet/>
      <dgm:spPr/>
      <dgm:t>
        <a:bodyPr/>
        <a:lstStyle/>
        <a:p>
          <a:endParaRPr lang="en-US"/>
        </a:p>
      </dgm:t>
    </dgm:pt>
    <dgm:pt modelId="{99FDBC20-CF2A-214C-9531-F3A2AAD0498C}" type="sibTrans" cxnId="{A7F476CE-2C3E-644F-8FF5-15FF5BCB5475}">
      <dgm:prSet/>
      <dgm:spPr/>
      <dgm:t>
        <a:bodyPr/>
        <a:lstStyle/>
        <a:p>
          <a:endParaRPr lang="en-US"/>
        </a:p>
      </dgm:t>
    </dgm:pt>
    <dgm:pt modelId="{317A0FAC-9B27-487A-971A-F39EDA79A26A}">
      <dgm:prSet phldrT="[Text]" custT="1"/>
      <dgm:spPr/>
      <dgm:t>
        <a:bodyPr/>
        <a:lstStyle/>
        <a:p>
          <a:pPr algn="ctr"/>
          <a:r>
            <a:rPr lang="el-GR" sz="1900" b="1" dirty="0">
              <a:solidFill>
                <a:srgbClr val="3E2979"/>
              </a:solidFill>
            </a:rPr>
            <a:t>Μελέτη &amp; αντιμετώπιση προβλημάτων κατά την κύηση και τη λοχεία – συνδετικός κρίκος με τη Μαιευτική</a:t>
          </a:r>
          <a:endParaRPr lang="en-US" sz="1900" b="1" dirty="0">
            <a:solidFill>
              <a:srgbClr val="3E2979"/>
            </a:solidFill>
          </a:endParaRPr>
        </a:p>
      </dgm:t>
    </dgm:pt>
    <dgm:pt modelId="{F33194D5-5A01-4A3C-8B21-E5B1372DD5B5}" type="parTrans" cxnId="{390C46D5-A922-4037-B5D1-C7B8A3808CD1}">
      <dgm:prSet/>
      <dgm:spPr/>
      <dgm:t>
        <a:bodyPr/>
        <a:lstStyle/>
        <a:p>
          <a:endParaRPr lang="el-GR"/>
        </a:p>
      </dgm:t>
    </dgm:pt>
    <dgm:pt modelId="{02F66C61-5BBD-42D5-A23B-D1EF60F19619}" type="sibTrans" cxnId="{390C46D5-A922-4037-B5D1-C7B8A3808CD1}">
      <dgm:prSet/>
      <dgm:spPr/>
      <dgm:t>
        <a:bodyPr/>
        <a:lstStyle/>
        <a:p>
          <a:endParaRPr lang="el-GR"/>
        </a:p>
      </dgm:t>
    </dgm:pt>
    <dgm:pt modelId="{23CBD910-954A-4645-BDDE-7DE4D0EFDEE6}">
      <dgm:prSet phldrT="[Text]" custT="1"/>
      <dgm:spPr/>
      <dgm:t>
        <a:bodyPr/>
        <a:lstStyle/>
        <a:p>
          <a:pPr algn="ctr"/>
          <a:endParaRPr lang="en-US" sz="1900" b="1" dirty="0">
            <a:solidFill>
              <a:srgbClr val="3E2979"/>
            </a:solidFill>
          </a:endParaRPr>
        </a:p>
      </dgm:t>
    </dgm:pt>
    <dgm:pt modelId="{F3205E9E-3903-465F-9CD3-79A44831963B}" type="parTrans" cxnId="{A9DA4F02-F48F-4359-95E4-F4E18116CCE4}">
      <dgm:prSet/>
      <dgm:spPr/>
      <dgm:t>
        <a:bodyPr/>
        <a:lstStyle/>
        <a:p>
          <a:endParaRPr lang="el-GR"/>
        </a:p>
      </dgm:t>
    </dgm:pt>
    <dgm:pt modelId="{B554E46D-046C-4058-BEFF-145895ADB0B7}" type="sibTrans" cxnId="{A9DA4F02-F48F-4359-95E4-F4E18116CCE4}">
      <dgm:prSet/>
      <dgm:spPr/>
      <dgm:t>
        <a:bodyPr/>
        <a:lstStyle/>
        <a:p>
          <a:endParaRPr lang="el-GR"/>
        </a:p>
      </dgm:t>
    </dgm:pt>
    <dgm:pt modelId="{AB110844-D341-41C5-886F-13E5701CCB63}">
      <dgm:prSet phldrT="[Text]" custT="1"/>
      <dgm:spPr/>
      <dgm:t>
        <a:bodyPr/>
        <a:lstStyle/>
        <a:p>
          <a:pPr algn="ctr"/>
          <a:endParaRPr lang="en-US" sz="1900" b="1" dirty="0">
            <a:solidFill>
              <a:srgbClr val="3E2979"/>
            </a:solidFill>
          </a:endParaRPr>
        </a:p>
      </dgm:t>
    </dgm:pt>
    <dgm:pt modelId="{0F8E5AB6-AFAD-4101-81BF-C2160C7E436A}" type="parTrans" cxnId="{4BEFA35C-B919-4760-B932-7FDC014FFFEC}">
      <dgm:prSet/>
      <dgm:spPr/>
      <dgm:t>
        <a:bodyPr/>
        <a:lstStyle/>
        <a:p>
          <a:endParaRPr lang="el-GR"/>
        </a:p>
      </dgm:t>
    </dgm:pt>
    <dgm:pt modelId="{9E3DB314-45A5-4A12-A865-39471C2AE9BC}" type="sibTrans" cxnId="{4BEFA35C-B919-4760-B932-7FDC014FFFEC}">
      <dgm:prSet/>
      <dgm:spPr/>
      <dgm:t>
        <a:bodyPr/>
        <a:lstStyle/>
        <a:p>
          <a:endParaRPr lang="el-GR"/>
        </a:p>
      </dgm:t>
    </dgm:pt>
    <dgm:pt modelId="{87B52AD5-D6D4-1843-8E2C-1B4E0B3A8E3E}" type="pres">
      <dgm:prSet presAssocID="{728B93DC-FB30-F143-A111-DF2A60D81CA8}" presName="linearFlow" presStyleCnt="0">
        <dgm:presLayoutVars>
          <dgm:dir/>
          <dgm:animLvl val="lvl"/>
          <dgm:resizeHandles/>
        </dgm:presLayoutVars>
      </dgm:prSet>
      <dgm:spPr/>
    </dgm:pt>
    <dgm:pt modelId="{36872C06-3545-AB49-8DCE-ABD522C1CFDD}" type="pres">
      <dgm:prSet presAssocID="{BC98F2BC-E6F8-8742-93E7-3C6B6E719D7A}" presName="compositeNode" presStyleCnt="0">
        <dgm:presLayoutVars>
          <dgm:bulletEnabled val="1"/>
        </dgm:presLayoutVars>
      </dgm:prSet>
      <dgm:spPr/>
    </dgm:pt>
    <dgm:pt modelId="{D8B278EB-F2EF-7C42-9B5D-9CAB03A5C8CE}" type="pres">
      <dgm:prSet presAssocID="{BC98F2BC-E6F8-8742-93E7-3C6B6E719D7A}" presName="image" presStyleLbl="fgImgPlace1" presStyleIdx="0" presStyleCnt="2"/>
      <dgm:spPr/>
    </dgm:pt>
    <dgm:pt modelId="{FB33E176-72F7-184A-9FA2-2513FCEFA00E}" type="pres">
      <dgm:prSet presAssocID="{BC98F2BC-E6F8-8742-93E7-3C6B6E719D7A}" presName="childNode" presStyleLbl="node1" presStyleIdx="0" presStyleCnt="2" custScaleY="121760" custLinFactNeighborX="3516" custLinFactNeighborY="3191">
        <dgm:presLayoutVars>
          <dgm:bulletEnabled val="1"/>
        </dgm:presLayoutVars>
      </dgm:prSet>
      <dgm:spPr/>
    </dgm:pt>
    <dgm:pt modelId="{BAA857D6-1CE3-B147-BBB4-66971FFDECB6}" type="pres">
      <dgm:prSet presAssocID="{BC98F2BC-E6F8-8742-93E7-3C6B6E719D7A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5B756383-3669-E84B-AE01-AB23331117B4}" type="pres">
      <dgm:prSet presAssocID="{BB76C79D-553B-EC4F-9FE1-32782AC4BB5C}" presName="sibTrans" presStyleCnt="0"/>
      <dgm:spPr/>
    </dgm:pt>
    <dgm:pt modelId="{B28B9E73-8B9F-7F4B-9099-FDFE79C3857A}" type="pres">
      <dgm:prSet presAssocID="{E428A3DD-A0C2-1546-AC96-82758F956136}" presName="compositeNode" presStyleCnt="0">
        <dgm:presLayoutVars>
          <dgm:bulletEnabled val="1"/>
        </dgm:presLayoutVars>
      </dgm:prSet>
      <dgm:spPr/>
    </dgm:pt>
    <dgm:pt modelId="{60C08CF0-8FBD-174A-8643-B51A7E209607}" type="pres">
      <dgm:prSet presAssocID="{E428A3DD-A0C2-1546-AC96-82758F956136}" presName="image" presStyleLbl="fgImgPlace1" presStyleIdx="1" presStyleCnt="2"/>
      <dgm:spPr/>
    </dgm:pt>
    <dgm:pt modelId="{7A4673F9-E6E7-DB4E-B6FD-94B7996D7383}" type="pres">
      <dgm:prSet presAssocID="{E428A3DD-A0C2-1546-AC96-82758F956136}" presName="childNode" presStyleLbl="node1" presStyleIdx="1" presStyleCnt="2" custScaleY="114953">
        <dgm:presLayoutVars>
          <dgm:bulletEnabled val="1"/>
        </dgm:presLayoutVars>
      </dgm:prSet>
      <dgm:spPr/>
    </dgm:pt>
    <dgm:pt modelId="{EE8182A9-4424-DF4E-8463-896557B68D7F}" type="pres">
      <dgm:prSet presAssocID="{E428A3DD-A0C2-1546-AC96-82758F956136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2E16600-4D3F-4B46-8E59-80A152777E4C}" type="presOf" srcId="{753575E6-7206-3A40-BEFE-5722392214DC}" destId="{FB33E176-72F7-184A-9FA2-2513FCEFA00E}" srcOrd="0" destOrd="1" presId="urn:microsoft.com/office/officeart/2005/8/layout/hList2"/>
    <dgm:cxn modelId="{A9DA4F02-F48F-4359-95E4-F4E18116CCE4}" srcId="{E428A3DD-A0C2-1546-AC96-82758F956136}" destId="{23CBD910-954A-4645-BDDE-7DE4D0EFDEE6}" srcOrd="3" destOrd="0" parTransId="{F3205E9E-3903-465F-9CD3-79A44831963B}" sibTransId="{B554E46D-046C-4058-BEFF-145895ADB0B7}"/>
    <dgm:cxn modelId="{0A304C05-A109-4185-BBE1-660E2BEDA11B}" type="presOf" srcId="{AB110844-D341-41C5-886F-13E5701CCB63}" destId="{7A4673F9-E6E7-DB4E-B6FD-94B7996D7383}" srcOrd="0" destOrd="1" presId="urn:microsoft.com/office/officeart/2005/8/layout/hList2"/>
    <dgm:cxn modelId="{322B421C-D172-0849-B4B8-7D4D618D1B6A}" srcId="{BC98F2BC-E6F8-8742-93E7-3C6B6E719D7A}" destId="{464C13E8-6A91-7D44-B93C-0B41DA5C92FE}" srcOrd="0" destOrd="0" parTransId="{4BA4F47A-8964-1F44-995B-5ED1AFF80611}" sibTransId="{27DFC6A2-31EF-3744-B06F-6A28F64A1994}"/>
    <dgm:cxn modelId="{90CCD636-8335-704F-BED7-AC807E47D038}" type="presOf" srcId="{5E140332-1BB5-8245-B59F-D4FBD06F6ED4}" destId="{7A4673F9-E6E7-DB4E-B6FD-94B7996D7383}" srcOrd="0" destOrd="0" presId="urn:microsoft.com/office/officeart/2005/8/layout/hList2"/>
    <dgm:cxn modelId="{FEECB93E-D82F-4B45-835E-4C2DE71AFCB8}" srcId="{E428A3DD-A0C2-1546-AC96-82758F956136}" destId="{5E140332-1BB5-8245-B59F-D4FBD06F6ED4}" srcOrd="0" destOrd="0" parTransId="{66D61C1E-330D-1C44-9EA1-448052080598}" sibTransId="{233F3BBD-3930-C745-AFC2-BAA0FFE0899A}"/>
    <dgm:cxn modelId="{4BEFA35C-B919-4760-B932-7FDC014FFFEC}" srcId="{E428A3DD-A0C2-1546-AC96-82758F956136}" destId="{AB110844-D341-41C5-886F-13E5701CCB63}" srcOrd="1" destOrd="0" parTransId="{0F8E5AB6-AFAD-4101-81BF-C2160C7E436A}" sibTransId="{9E3DB314-45A5-4A12-A865-39471C2AE9BC}"/>
    <dgm:cxn modelId="{83283362-9308-4741-B1D3-D559F377C66A}" srcId="{BC98F2BC-E6F8-8742-93E7-3C6B6E719D7A}" destId="{753575E6-7206-3A40-BEFE-5722392214DC}" srcOrd="1" destOrd="0" parTransId="{43FA508C-CB3B-684A-94C5-73DFF6AF3E77}" sibTransId="{76598FBF-4CFF-454F-842B-2844D7308866}"/>
    <dgm:cxn modelId="{CAFC5344-F30A-480B-85AB-13EAEFBB3DE0}" type="presOf" srcId="{317A0FAC-9B27-487A-971A-F39EDA79A26A}" destId="{7A4673F9-E6E7-DB4E-B6FD-94B7996D7383}" srcOrd="0" destOrd="4" presId="urn:microsoft.com/office/officeart/2005/8/layout/hList2"/>
    <dgm:cxn modelId="{8FCA7F68-4D25-F942-AA3C-96F8D851FF96}" type="presOf" srcId="{728B93DC-FB30-F143-A111-DF2A60D81CA8}" destId="{87B52AD5-D6D4-1843-8E2C-1B4E0B3A8E3E}" srcOrd="0" destOrd="0" presId="urn:microsoft.com/office/officeart/2005/8/layout/hList2"/>
    <dgm:cxn modelId="{413B8B69-EC36-457E-B2FD-B95FF62E94DE}" type="presOf" srcId="{23CBD910-954A-4645-BDDE-7DE4D0EFDEE6}" destId="{7A4673F9-E6E7-DB4E-B6FD-94B7996D7383}" srcOrd="0" destOrd="3" presId="urn:microsoft.com/office/officeart/2005/8/layout/hList2"/>
    <dgm:cxn modelId="{6063AB75-B83C-1640-8455-081EB9BAA61D}" srcId="{728B93DC-FB30-F143-A111-DF2A60D81CA8}" destId="{E428A3DD-A0C2-1546-AC96-82758F956136}" srcOrd="1" destOrd="0" parTransId="{5DD8158D-11F0-5E43-B457-531F46BAF6F6}" sibTransId="{8B05C026-1128-054A-9CC5-2CF59FD20385}"/>
    <dgm:cxn modelId="{691C1794-5B11-B244-B6E8-EC97E52F5A04}" srcId="{BC98F2BC-E6F8-8742-93E7-3C6B6E719D7A}" destId="{60006EF3-E507-454C-BC0D-A3F63EF9E927}" srcOrd="2" destOrd="0" parTransId="{DF41DC2A-C472-8D40-84B3-617C2B2F20B1}" sibTransId="{23699A98-C3DB-8444-A5FC-9031BAB748F6}"/>
    <dgm:cxn modelId="{B58D50B3-81C6-DC48-BEAB-F9B7A7443E1D}" type="presOf" srcId="{BC98F2BC-E6F8-8742-93E7-3C6B6E719D7A}" destId="{BAA857D6-1CE3-B147-BBB4-66971FFDECB6}" srcOrd="0" destOrd="0" presId="urn:microsoft.com/office/officeart/2005/8/layout/hList2"/>
    <dgm:cxn modelId="{60C7E7B9-3705-DF47-AD0F-E35872201F3E}" type="presOf" srcId="{60006EF3-E507-454C-BC0D-A3F63EF9E927}" destId="{FB33E176-72F7-184A-9FA2-2513FCEFA00E}" srcOrd="0" destOrd="2" presId="urn:microsoft.com/office/officeart/2005/8/layout/hList2"/>
    <dgm:cxn modelId="{0F8CB0BD-AC69-D942-98C3-F2B371C70D18}" type="presOf" srcId="{E428A3DD-A0C2-1546-AC96-82758F956136}" destId="{EE8182A9-4424-DF4E-8463-896557B68D7F}" srcOrd="0" destOrd="0" presId="urn:microsoft.com/office/officeart/2005/8/layout/hList2"/>
    <dgm:cxn modelId="{125938CD-564F-4646-8548-315FB3EDEA8B}" type="presOf" srcId="{932B8412-D1D7-D441-8ED7-8F5EF55DEDAB}" destId="{7A4673F9-E6E7-DB4E-B6FD-94B7996D7383}" srcOrd="0" destOrd="2" presId="urn:microsoft.com/office/officeart/2005/8/layout/hList2"/>
    <dgm:cxn modelId="{A7F476CE-2C3E-644F-8FF5-15FF5BCB5475}" srcId="{E428A3DD-A0C2-1546-AC96-82758F956136}" destId="{932B8412-D1D7-D441-8ED7-8F5EF55DEDAB}" srcOrd="2" destOrd="0" parTransId="{1ABDE38F-9C9C-314F-A0BA-795CDB36DC6D}" sibTransId="{99FDBC20-CF2A-214C-9531-F3A2AAD0498C}"/>
    <dgm:cxn modelId="{636BC3D3-220C-1148-A357-9D3CBF27F166}" type="presOf" srcId="{464C13E8-6A91-7D44-B93C-0B41DA5C92FE}" destId="{FB33E176-72F7-184A-9FA2-2513FCEFA00E}" srcOrd="0" destOrd="0" presId="urn:microsoft.com/office/officeart/2005/8/layout/hList2"/>
    <dgm:cxn modelId="{390C46D5-A922-4037-B5D1-C7B8A3808CD1}" srcId="{E428A3DD-A0C2-1546-AC96-82758F956136}" destId="{317A0FAC-9B27-487A-971A-F39EDA79A26A}" srcOrd="4" destOrd="0" parTransId="{F33194D5-5A01-4A3C-8B21-E5B1372DD5B5}" sibTransId="{02F66C61-5BBD-42D5-A23B-D1EF60F19619}"/>
    <dgm:cxn modelId="{98B764E9-AD08-064A-B8BE-D42D43E15627}" srcId="{728B93DC-FB30-F143-A111-DF2A60D81CA8}" destId="{BC98F2BC-E6F8-8742-93E7-3C6B6E719D7A}" srcOrd="0" destOrd="0" parTransId="{47102A1E-0D29-5B4B-BB53-F78096D07942}" sibTransId="{BB76C79D-553B-EC4F-9FE1-32782AC4BB5C}"/>
    <dgm:cxn modelId="{A1B6ADFE-3983-C44B-8B57-433BD9263F25}" type="presParOf" srcId="{87B52AD5-D6D4-1843-8E2C-1B4E0B3A8E3E}" destId="{36872C06-3545-AB49-8DCE-ABD522C1CFDD}" srcOrd="0" destOrd="0" presId="urn:microsoft.com/office/officeart/2005/8/layout/hList2"/>
    <dgm:cxn modelId="{4CEA4968-F0C5-8B41-B8B9-D348D618F831}" type="presParOf" srcId="{36872C06-3545-AB49-8DCE-ABD522C1CFDD}" destId="{D8B278EB-F2EF-7C42-9B5D-9CAB03A5C8CE}" srcOrd="0" destOrd="0" presId="urn:microsoft.com/office/officeart/2005/8/layout/hList2"/>
    <dgm:cxn modelId="{5DD43129-7636-CD48-8146-1AF21667A7AB}" type="presParOf" srcId="{36872C06-3545-AB49-8DCE-ABD522C1CFDD}" destId="{FB33E176-72F7-184A-9FA2-2513FCEFA00E}" srcOrd="1" destOrd="0" presId="urn:microsoft.com/office/officeart/2005/8/layout/hList2"/>
    <dgm:cxn modelId="{B5032C94-1B30-A64E-A517-39D867DA2DED}" type="presParOf" srcId="{36872C06-3545-AB49-8DCE-ABD522C1CFDD}" destId="{BAA857D6-1CE3-B147-BBB4-66971FFDECB6}" srcOrd="2" destOrd="0" presId="urn:microsoft.com/office/officeart/2005/8/layout/hList2"/>
    <dgm:cxn modelId="{AEBC12D8-BA7B-AD4D-B7AA-B1707766D4AD}" type="presParOf" srcId="{87B52AD5-D6D4-1843-8E2C-1B4E0B3A8E3E}" destId="{5B756383-3669-E84B-AE01-AB23331117B4}" srcOrd="1" destOrd="0" presId="urn:microsoft.com/office/officeart/2005/8/layout/hList2"/>
    <dgm:cxn modelId="{D6B8B890-1059-1A41-BFA6-731B1CEFABD0}" type="presParOf" srcId="{87B52AD5-D6D4-1843-8E2C-1B4E0B3A8E3E}" destId="{B28B9E73-8B9F-7F4B-9099-FDFE79C3857A}" srcOrd="2" destOrd="0" presId="urn:microsoft.com/office/officeart/2005/8/layout/hList2"/>
    <dgm:cxn modelId="{51244E6A-BD81-3D4E-9B05-60CEBE2E65C7}" type="presParOf" srcId="{B28B9E73-8B9F-7F4B-9099-FDFE79C3857A}" destId="{60C08CF0-8FBD-174A-8643-B51A7E209607}" srcOrd="0" destOrd="0" presId="urn:microsoft.com/office/officeart/2005/8/layout/hList2"/>
    <dgm:cxn modelId="{DA4DC834-5550-214B-998D-212E4C590672}" type="presParOf" srcId="{B28B9E73-8B9F-7F4B-9099-FDFE79C3857A}" destId="{7A4673F9-E6E7-DB4E-B6FD-94B7996D7383}" srcOrd="1" destOrd="0" presId="urn:microsoft.com/office/officeart/2005/8/layout/hList2"/>
    <dgm:cxn modelId="{7787EB84-7B95-BE4A-AA0F-55FD3BE4FA55}" type="presParOf" srcId="{B28B9E73-8B9F-7F4B-9099-FDFE79C3857A}" destId="{EE8182A9-4424-DF4E-8463-896557B68D7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58FB7-FEFA-C448-84ED-E96D9E837014}" type="doc">
      <dgm:prSet loTypeId="urn:microsoft.com/office/officeart/2005/8/layout/process1" loCatId="process" qsTypeId="urn:microsoft.com/office/officeart/2005/8/quickstyle/3D2" qsCatId="3D" csTypeId="urn:microsoft.com/office/officeart/2005/8/colors/colorful1#1" csCatId="colorful" phldr="1"/>
      <dgm:spPr/>
    </dgm:pt>
    <dgm:pt modelId="{9AF973E0-2022-0642-8CED-5E017A7735FA}">
      <dgm:prSet phldrT="[Text]" custT="1"/>
      <dgm:spPr/>
      <dgm:t>
        <a:bodyPr/>
        <a:lstStyle/>
        <a:p>
          <a:r>
            <a:rPr lang="el-GR" sz="1900" b="1" u="sng" dirty="0">
              <a:solidFill>
                <a:srgbClr val="3E2979"/>
              </a:solidFill>
            </a:rPr>
            <a:t>1</a:t>
          </a:r>
          <a:r>
            <a:rPr lang="el-GR" sz="1900" b="1" u="sng" baseline="30000" dirty="0">
              <a:solidFill>
                <a:srgbClr val="3E2979"/>
              </a:solidFill>
            </a:rPr>
            <a:t>ο</a:t>
          </a:r>
          <a:r>
            <a:rPr lang="el-GR" sz="1900" b="1" u="sng" dirty="0">
              <a:solidFill>
                <a:srgbClr val="3E2979"/>
              </a:solidFill>
            </a:rPr>
            <a:t> στάδιο</a:t>
          </a:r>
          <a:r>
            <a:rPr lang="el-GR" sz="1900" b="1" dirty="0">
              <a:solidFill>
                <a:srgbClr val="3E2979"/>
              </a:solidFill>
            </a:rPr>
            <a:t>: (1-20</a:t>
          </a:r>
          <a:r>
            <a:rPr lang="el-GR" sz="1900" b="1" baseline="30000" dirty="0">
              <a:solidFill>
                <a:srgbClr val="3E2979"/>
              </a:solidFill>
            </a:rPr>
            <a:t>η</a:t>
          </a:r>
          <a:r>
            <a:rPr lang="el-GR" sz="1900" b="1" dirty="0">
              <a:solidFill>
                <a:srgbClr val="3E2979"/>
              </a:solidFill>
            </a:rPr>
            <a:t> εβδ) στόχος η αποδοχή της εγκυμοσύνης </a:t>
          </a:r>
        </a:p>
        <a:p>
          <a:r>
            <a:rPr lang="el-GR" sz="1900" b="1" dirty="0">
              <a:solidFill>
                <a:srgbClr val="3E2979"/>
              </a:solidFill>
            </a:rPr>
            <a:t> σωματικά συμπτώματα, αμφιθυμία ως προς την κύηση </a:t>
          </a:r>
        </a:p>
        <a:p>
          <a:r>
            <a:rPr lang="el-GR" sz="1900" b="1" dirty="0">
              <a:solidFill>
                <a:srgbClr val="3E2979"/>
              </a:solidFill>
            </a:rPr>
            <a:t> ευσυγκινησία, ενδεχόμενη σωματική δυσφορία</a:t>
          </a:r>
        </a:p>
        <a:p>
          <a:r>
            <a:rPr lang="el-GR" sz="1900" b="1" dirty="0">
              <a:solidFill>
                <a:srgbClr val="3E2979"/>
              </a:solidFill>
            </a:rPr>
            <a:t>φόβος για πιθανή αποβολή</a:t>
          </a:r>
          <a:endParaRPr lang="en-US" sz="1900" b="1" dirty="0">
            <a:solidFill>
              <a:srgbClr val="3E2979"/>
            </a:solidFill>
          </a:endParaRPr>
        </a:p>
      </dgm:t>
    </dgm:pt>
    <dgm:pt modelId="{6439BD2F-99E9-A44B-9034-8CC8604C87FF}" type="parTrans" cxnId="{A19ABB18-E468-2344-A179-4734239020E4}">
      <dgm:prSet/>
      <dgm:spPr/>
      <dgm:t>
        <a:bodyPr/>
        <a:lstStyle/>
        <a:p>
          <a:endParaRPr lang="en-US"/>
        </a:p>
      </dgm:t>
    </dgm:pt>
    <dgm:pt modelId="{133A85E5-4DCD-1A4B-B957-B9CE94EFD56B}" type="sibTrans" cxnId="{A19ABB18-E468-2344-A179-4734239020E4}">
      <dgm:prSet/>
      <dgm:spPr/>
      <dgm:t>
        <a:bodyPr/>
        <a:lstStyle/>
        <a:p>
          <a:endParaRPr lang="en-US"/>
        </a:p>
      </dgm:t>
    </dgm:pt>
    <dgm:pt modelId="{53CAE457-1B26-FA48-8850-8DFEFB2FA73C}">
      <dgm:prSet phldrT="[Text]" custT="1"/>
      <dgm:spPr/>
      <dgm:t>
        <a:bodyPr/>
        <a:lstStyle/>
        <a:p>
          <a:r>
            <a:rPr lang="el-GR" sz="1900" b="1" u="sng" dirty="0">
              <a:solidFill>
                <a:srgbClr val="3E2979"/>
              </a:solidFill>
            </a:rPr>
            <a:t>2</a:t>
          </a:r>
          <a:r>
            <a:rPr lang="el-GR" sz="1900" b="1" u="sng" baseline="30000" dirty="0">
              <a:solidFill>
                <a:srgbClr val="3E2979"/>
              </a:solidFill>
            </a:rPr>
            <a:t>ο</a:t>
          </a:r>
          <a:r>
            <a:rPr lang="el-GR" sz="1900" b="1" u="sng" dirty="0">
              <a:solidFill>
                <a:srgbClr val="3E2979"/>
              </a:solidFill>
            </a:rPr>
            <a:t> στάδιο</a:t>
          </a:r>
          <a:r>
            <a:rPr lang="el-GR" sz="1900" b="1" dirty="0">
              <a:solidFill>
                <a:srgbClr val="3E2979"/>
              </a:solidFill>
            </a:rPr>
            <a:t>: (21-28</a:t>
          </a:r>
          <a:r>
            <a:rPr lang="el-GR" sz="1900" b="1" baseline="30000" dirty="0">
              <a:solidFill>
                <a:srgbClr val="3E2979"/>
              </a:solidFill>
            </a:rPr>
            <a:t>η</a:t>
          </a:r>
          <a:r>
            <a:rPr lang="el-GR" sz="1900" b="1" dirty="0">
              <a:solidFill>
                <a:srgbClr val="3E2979"/>
              </a:solidFill>
            </a:rPr>
            <a:t> εβδ) πρώτες κινήσεις του εμβρύου </a:t>
          </a:r>
        </a:p>
        <a:p>
          <a:r>
            <a:rPr lang="el-GR" sz="1900" b="1" dirty="0">
              <a:solidFill>
                <a:srgbClr val="3E2979"/>
              </a:solidFill>
            </a:rPr>
            <a:t>στόχος η έναρξη συναισθηματικού δεσμού με το έμβρυο </a:t>
          </a:r>
        </a:p>
        <a:p>
          <a:r>
            <a:rPr lang="el-GR" sz="1900" b="1" dirty="0">
              <a:solidFill>
                <a:srgbClr val="3E2979"/>
              </a:solidFill>
            </a:rPr>
            <a:t> αναγνώριση ότι αποτελεί ξεχωριστό άτομο</a:t>
          </a:r>
        </a:p>
        <a:p>
          <a:r>
            <a:rPr lang="el-GR" sz="1900" b="1" dirty="0">
              <a:solidFill>
                <a:srgbClr val="3E2979"/>
              </a:solidFill>
            </a:rPr>
            <a:t>  φιλοξενείται μέσα της</a:t>
          </a:r>
          <a:endParaRPr lang="en-US" sz="1900" b="1" dirty="0">
            <a:solidFill>
              <a:srgbClr val="3E2979"/>
            </a:solidFill>
          </a:endParaRPr>
        </a:p>
      </dgm:t>
    </dgm:pt>
    <dgm:pt modelId="{C85B8BB6-A0B9-3D45-BA22-3165314FF89A}" type="parTrans" cxnId="{45E492C7-34C5-A342-8253-602DD4190410}">
      <dgm:prSet/>
      <dgm:spPr/>
      <dgm:t>
        <a:bodyPr/>
        <a:lstStyle/>
        <a:p>
          <a:endParaRPr lang="en-US"/>
        </a:p>
      </dgm:t>
    </dgm:pt>
    <dgm:pt modelId="{F6F59153-1549-1845-B576-77A5A2AE8D6E}" type="sibTrans" cxnId="{45E492C7-34C5-A342-8253-602DD4190410}">
      <dgm:prSet/>
      <dgm:spPr/>
      <dgm:t>
        <a:bodyPr/>
        <a:lstStyle/>
        <a:p>
          <a:endParaRPr lang="en-US"/>
        </a:p>
      </dgm:t>
    </dgm:pt>
    <dgm:pt modelId="{04E2B22F-F17B-834B-AAC1-92BD738EC7B2}">
      <dgm:prSet phldrT="[Text]" custT="1"/>
      <dgm:spPr/>
      <dgm:t>
        <a:bodyPr/>
        <a:lstStyle/>
        <a:p>
          <a:r>
            <a:rPr lang="el-GR" sz="1900" b="1" u="sng" dirty="0">
              <a:solidFill>
                <a:srgbClr val="3E2979"/>
              </a:solidFill>
            </a:rPr>
            <a:t>3</a:t>
          </a:r>
          <a:r>
            <a:rPr lang="el-GR" sz="1900" b="1" u="sng" baseline="30000" dirty="0">
              <a:solidFill>
                <a:srgbClr val="3E2979"/>
              </a:solidFill>
            </a:rPr>
            <a:t>ο</a:t>
          </a:r>
          <a:r>
            <a:rPr lang="el-GR" sz="1900" b="1" u="sng" dirty="0">
              <a:solidFill>
                <a:srgbClr val="3E2979"/>
              </a:solidFill>
            </a:rPr>
            <a:t> στάδιο</a:t>
          </a:r>
          <a:r>
            <a:rPr lang="el-GR" sz="1900" b="1" dirty="0">
              <a:solidFill>
                <a:srgbClr val="3E2979"/>
              </a:solidFill>
            </a:rPr>
            <a:t>: (29</a:t>
          </a:r>
          <a:r>
            <a:rPr lang="el-GR" sz="1900" b="1" baseline="30000" dirty="0">
              <a:solidFill>
                <a:srgbClr val="3E2979"/>
              </a:solidFill>
            </a:rPr>
            <a:t>η</a:t>
          </a:r>
          <a:r>
            <a:rPr lang="el-GR" sz="1900" b="1" dirty="0">
              <a:solidFill>
                <a:srgbClr val="3E2979"/>
              </a:solidFill>
            </a:rPr>
            <a:t>-τοκετό) στόχος η προετοιμασία για την άφιξη του μωρού</a:t>
          </a:r>
        </a:p>
        <a:p>
          <a:r>
            <a:rPr lang="el-GR" sz="1900" b="1" dirty="0">
              <a:solidFill>
                <a:srgbClr val="3E2979"/>
              </a:solidFill>
            </a:rPr>
            <a:t> αναφορά σωματικών ενοχλημάτωνα &amp; ανησυχιών γύρω από τον τοκετό</a:t>
          </a:r>
        </a:p>
        <a:p>
          <a:r>
            <a:rPr lang="el-GR" sz="1900" b="1" dirty="0">
              <a:solidFill>
                <a:srgbClr val="3E2979"/>
              </a:solidFill>
            </a:rPr>
            <a:t>Απουσία προετοιμασίων για το μωρόι (ρούχα, δωμάτιο, επιλογή ονόματος) ενδεικτικά κακής προσαρμογής </a:t>
          </a:r>
          <a:endParaRPr lang="en-US" sz="1900" b="1" dirty="0">
            <a:solidFill>
              <a:srgbClr val="3E2979"/>
            </a:solidFill>
          </a:endParaRPr>
        </a:p>
      </dgm:t>
    </dgm:pt>
    <dgm:pt modelId="{B70D07C3-B42E-2640-B18F-040EB88F2C88}" type="parTrans" cxnId="{5BBB5B2E-6C0A-F240-8C8E-AFFD0CB7A216}">
      <dgm:prSet/>
      <dgm:spPr/>
      <dgm:t>
        <a:bodyPr/>
        <a:lstStyle/>
        <a:p>
          <a:endParaRPr lang="en-US"/>
        </a:p>
      </dgm:t>
    </dgm:pt>
    <dgm:pt modelId="{A2ADE6C2-D96A-8643-919E-3949EE7F7B17}" type="sibTrans" cxnId="{5BBB5B2E-6C0A-F240-8C8E-AFFD0CB7A216}">
      <dgm:prSet/>
      <dgm:spPr/>
      <dgm:t>
        <a:bodyPr/>
        <a:lstStyle/>
        <a:p>
          <a:endParaRPr lang="en-US"/>
        </a:p>
      </dgm:t>
    </dgm:pt>
    <dgm:pt modelId="{73E5A28B-339E-8E4F-A566-F0ED9B9A421F}" type="pres">
      <dgm:prSet presAssocID="{91758FB7-FEFA-C448-84ED-E96D9E837014}" presName="Name0" presStyleCnt="0">
        <dgm:presLayoutVars>
          <dgm:dir/>
          <dgm:resizeHandles val="exact"/>
        </dgm:presLayoutVars>
      </dgm:prSet>
      <dgm:spPr/>
    </dgm:pt>
    <dgm:pt modelId="{F82EE4BD-1ECE-3847-A5FA-6F80028E02EB}" type="pres">
      <dgm:prSet presAssocID="{9AF973E0-2022-0642-8CED-5E017A7735FA}" presName="node" presStyleLbl="node1" presStyleIdx="0" presStyleCnt="3" custScaleY="121001" custLinFactNeighborX="-1302">
        <dgm:presLayoutVars>
          <dgm:bulletEnabled val="1"/>
        </dgm:presLayoutVars>
      </dgm:prSet>
      <dgm:spPr/>
    </dgm:pt>
    <dgm:pt modelId="{42A06D7A-C69B-A241-905B-254B67F0F59C}" type="pres">
      <dgm:prSet presAssocID="{133A85E5-4DCD-1A4B-B957-B9CE94EFD56B}" presName="sibTrans" presStyleLbl="sibTrans2D1" presStyleIdx="0" presStyleCnt="2"/>
      <dgm:spPr/>
    </dgm:pt>
    <dgm:pt modelId="{27000696-A757-DC45-ACF9-1D2A255858F4}" type="pres">
      <dgm:prSet presAssocID="{133A85E5-4DCD-1A4B-B957-B9CE94EFD56B}" presName="connectorText" presStyleLbl="sibTrans2D1" presStyleIdx="0" presStyleCnt="2"/>
      <dgm:spPr/>
    </dgm:pt>
    <dgm:pt modelId="{1450E3C9-652E-5C46-8745-0C214BB9F8CF}" type="pres">
      <dgm:prSet presAssocID="{53CAE457-1B26-FA48-8850-8DFEFB2FA73C}" presName="node" presStyleLbl="node1" presStyleIdx="1" presStyleCnt="3" custScaleY="121001">
        <dgm:presLayoutVars>
          <dgm:bulletEnabled val="1"/>
        </dgm:presLayoutVars>
      </dgm:prSet>
      <dgm:spPr/>
    </dgm:pt>
    <dgm:pt modelId="{2EF4E4A9-A26F-F440-8112-F458484A2598}" type="pres">
      <dgm:prSet presAssocID="{F6F59153-1549-1845-B576-77A5A2AE8D6E}" presName="sibTrans" presStyleLbl="sibTrans2D1" presStyleIdx="1" presStyleCnt="2"/>
      <dgm:spPr/>
    </dgm:pt>
    <dgm:pt modelId="{A3913052-59EF-F643-8C1C-CE343CD2CECA}" type="pres">
      <dgm:prSet presAssocID="{F6F59153-1549-1845-B576-77A5A2AE8D6E}" presName="connectorText" presStyleLbl="sibTrans2D1" presStyleIdx="1" presStyleCnt="2"/>
      <dgm:spPr/>
    </dgm:pt>
    <dgm:pt modelId="{E565EB8D-68BB-934C-94E6-4A8E5F59ECB9}" type="pres">
      <dgm:prSet presAssocID="{04E2B22F-F17B-834B-AAC1-92BD738EC7B2}" presName="node" presStyleLbl="node1" presStyleIdx="2" presStyleCnt="3" custScaleY="121001">
        <dgm:presLayoutVars>
          <dgm:bulletEnabled val="1"/>
        </dgm:presLayoutVars>
      </dgm:prSet>
      <dgm:spPr/>
    </dgm:pt>
  </dgm:ptLst>
  <dgm:cxnLst>
    <dgm:cxn modelId="{B4821E08-4409-8C4D-A32F-A0361ECD8011}" type="presOf" srcId="{F6F59153-1549-1845-B576-77A5A2AE8D6E}" destId="{2EF4E4A9-A26F-F440-8112-F458484A2598}" srcOrd="0" destOrd="0" presId="urn:microsoft.com/office/officeart/2005/8/layout/process1"/>
    <dgm:cxn modelId="{A19ABB18-E468-2344-A179-4734239020E4}" srcId="{91758FB7-FEFA-C448-84ED-E96D9E837014}" destId="{9AF973E0-2022-0642-8CED-5E017A7735FA}" srcOrd="0" destOrd="0" parTransId="{6439BD2F-99E9-A44B-9034-8CC8604C87FF}" sibTransId="{133A85E5-4DCD-1A4B-B957-B9CE94EFD56B}"/>
    <dgm:cxn modelId="{95998C21-06EA-7C49-A020-9C7D5DCFE844}" type="presOf" srcId="{F6F59153-1549-1845-B576-77A5A2AE8D6E}" destId="{A3913052-59EF-F643-8C1C-CE343CD2CECA}" srcOrd="1" destOrd="0" presId="urn:microsoft.com/office/officeart/2005/8/layout/process1"/>
    <dgm:cxn modelId="{5BBB5B2E-6C0A-F240-8C8E-AFFD0CB7A216}" srcId="{91758FB7-FEFA-C448-84ED-E96D9E837014}" destId="{04E2B22F-F17B-834B-AAC1-92BD738EC7B2}" srcOrd="2" destOrd="0" parTransId="{B70D07C3-B42E-2640-B18F-040EB88F2C88}" sibTransId="{A2ADE6C2-D96A-8643-919E-3949EE7F7B17}"/>
    <dgm:cxn modelId="{B10B6B33-5F1E-6447-9B2E-F94132E93722}" type="presOf" srcId="{133A85E5-4DCD-1A4B-B957-B9CE94EFD56B}" destId="{42A06D7A-C69B-A241-905B-254B67F0F59C}" srcOrd="0" destOrd="0" presId="urn:microsoft.com/office/officeart/2005/8/layout/process1"/>
    <dgm:cxn modelId="{C348AF58-30B0-364D-8687-5D51751E85D7}" type="presOf" srcId="{53CAE457-1B26-FA48-8850-8DFEFB2FA73C}" destId="{1450E3C9-652E-5C46-8745-0C214BB9F8CF}" srcOrd="0" destOrd="0" presId="urn:microsoft.com/office/officeart/2005/8/layout/process1"/>
    <dgm:cxn modelId="{E9544591-A297-314F-B3BB-EBCE89438375}" type="presOf" srcId="{91758FB7-FEFA-C448-84ED-E96D9E837014}" destId="{73E5A28B-339E-8E4F-A566-F0ED9B9A421F}" srcOrd="0" destOrd="0" presId="urn:microsoft.com/office/officeart/2005/8/layout/process1"/>
    <dgm:cxn modelId="{3F465CA9-EABC-A343-9659-9D6C851B1375}" type="presOf" srcId="{133A85E5-4DCD-1A4B-B957-B9CE94EFD56B}" destId="{27000696-A757-DC45-ACF9-1D2A255858F4}" srcOrd="1" destOrd="0" presId="urn:microsoft.com/office/officeart/2005/8/layout/process1"/>
    <dgm:cxn modelId="{8316DABB-8EE2-1B4C-9894-4A45F91EBEC9}" type="presOf" srcId="{04E2B22F-F17B-834B-AAC1-92BD738EC7B2}" destId="{E565EB8D-68BB-934C-94E6-4A8E5F59ECB9}" srcOrd="0" destOrd="0" presId="urn:microsoft.com/office/officeart/2005/8/layout/process1"/>
    <dgm:cxn modelId="{45E492C7-34C5-A342-8253-602DD4190410}" srcId="{91758FB7-FEFA-C448-84ED-E96D9E837014}" destId="{53CAE457-1B26-FA48-8850-8DFEFB2FA73C}" srcOrd="1" destOrd="0" parTransId="{C85B8BB6-A0B9-3D45-BA22-3165314FF89A}" sibTransId="{F6F59153-1549-1845-B576-77A5A2AE8D6E}"/>
    <dgm:cxn modelId="{AA35B5F1-5DC3-BB45-B6DD-CE897682E1F4}" type="presOf" srcId="{9AF973E0-2022-0642-8CED-5E017A7735FA}" destId="{F82EE4BD-1ECE-3847-A5FA-6F80028E02EB}" srcOrd="0" destOrd="0" presId="urn:microsoft.com/office/officeart/2005/8/layout/process1"/>
    <dgm:cxn modelId="{E661A166-B0CF-974A-BDE8-45F7C01EBAF6}" type="presParOf" srcId="{73E5A28B-339E-8E4F-A566-F0ED9B9A421F}" destId="{F82EE4BD-1ECE-3847-A5FA-6F80028E02EB}" srcOrd="0" destOrd="0" presId="urn:microsoft.com/office/officeart/2005/8/layout/process1"/>
    <dgm:cxn modelId="{9170004C-D9CE-9A4C-A09D-EB4A55661BA2}" type="presParOf" srcId="{73E5A28B-339E-8E4F-A566-F0ED9B9A421F}" destId="{42A06D7A-C69B-A241-905B-254B67F0F59C}" srcOrd="1" destOrd="0" presId="urn:microsoft.com/office/officeart/2005/8/layout/process1"/>
    <dgm:cxn modelId="{630A5860-ED90-3A41-9C3D-8AA412FA09AD}" type="presParOf" srcId="{42A06D7A-C69B-A241-905B-254B67F0F59C}" destId="{27000696-A757-DC45-ACF9-1D2A255858F4}" srcOrd="0" destOrd="0" presId="urn:microsoft.com/office/officeart/2005/8/layout/process1"/>
    <dgm:cxn modelId="{883C4C0B-CBB2-AB43-841A-49A0BC1AC779}" type="presParOf" srcId="{73E5A28B-339E-8E4F-A566-F0ED9B9A421F}" destId="{1450E3C9-652E-5C46-8745-0C214BB9F8CF}" srcOrd="2" destOrd="0" presId="urn:microsoft.com/office/officeart/2005/8/layout/process1"/>
    <dgm:cxn modelId="{E9C861B2-8FA9-EE41-880B-6F0ABF101D98}" type="presParOf" srcId="{73E5A28B-339E-8E4F-A566-F0ED9B9A421F}" destId="{2EF4E4A9-A26F-F440-8112-F458484A2598}" srcOrd="3" destOrd="0" presId="urn:microsoft.com/office/officeart/2005/8/layout/process1"/>
    <dgm:cxn modelId="{92C0F085-22ED-8846-B398-B3D224EB69D4}" type="presParOf" srcId="{2EF4E4A9-A26F-F440-8112-F458484A2598}" destId="{A3913052-59EF-F643-8C1C-CE343CD2CECA}" srcOrd="0" destOrd="0" presId="urn:microsoft.com/office/officeart/2005/8/layout/process1"/>
    <dgm:cxn modelId="{182380EC-2BD9-B747-A9BC-ABD76E869727}" type="presParOf" srcId="{73E5A28B-339E-8E4F-A566-F0ED9B9A421F}" destId="{E565EB8D-68BB-934C-94E6-4A8E5F59EC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DBE0A5-0E9F-594A-8252-B4B23CD68254}" type="doc">
      <dgm:prSet loTypeId="urn:microsoft.com/office/officeart/2005/8/layout/vProcess5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929A892-915C-1A4F-AEB8-4A921D868411}">
      <dgm:prSet custT="1"/>
      <dgm:spPr/>
      <dgm:t>
        <a:bodyPr/>
        <a:lstStyle/>
        <a:p>
          <a:pPr algn="ctr" rtl="0"/>
          <a:r>
            <a:rPr lang="en-US" sz="1900">
              <a:solidFill>
                <a:srgbClr val="3E2979"/>
              </a:solidFill>
            </a:rPr>
            <a:t>Δυσκολότερη στη διαχείρισή της κατά την κύηση, καθώς η φαρμακευτική αγωγή της ΔΔΙ &amp; ΔΔΙΙ έχει συνδεθεί με τοξικότητα </a:t>
          </a:r>
          <a:endParaRPr lang="en-US" sz="1900" dirty="0">
            <a:solidFill>
              <a:srgbClr val="3E2979"/>
            </a:solidFill>
          </a:endParaRPr>
        </a:p>
      </dgm:t>
    </dgm:pt>
    <dgm:pt modelId="{8ED96CAD-C4BB-454B-834D-D0C7AB359C94}" type="parTrans" cxnId="{BEC731B5-BB09-2F43-B815-2EFD8672D51C}">
      <dgm:prSet/>
      <dgm:spPr/>
      <dgm:t>
        <a:bodyPr/>
        <a:lstStyle/>
        <a:p>
          <a:endParaRPr lang="en-US"/>
        </a:p>
      </dgm:t>
    </dgm:pt>
    <dgm:pt modelId="{94D62302-FE48-CC4D-8BC8-81765647F7E7}" type="sibTrans" cxnId="{BEC731B5-BB09-2F43-B815-2EFD8672D51C}">
      <dgm:prSet/>
      <dgm:spPr/>
      <dgm:t>
        <a:bodyPr/>
        <a:lstStyle/>
        <a:p>
          <a:endParaRPr lang="en-US"/>
        </a:p>
      </dgm:t>
    </dgm:pt>
    <dgm:pt modelId="{9338E168-FAB9-6847-AB13-7A0701532794}">
      <dgm:prSet custT="1"/>
      <dgm:spPr/>
      <dgm:t>
        <a:bodyPr/>
        <a:lstStyle/>
        <a:p>
          <a:pPr algn="ctr" rtl="0"/>
          <a:r>
            <a:rPr lang="en-US" sz="1900">
              <a:solidFill>
                <a:srgbClr val="3E2979"/>
              </a:solidFill>
            </a:rPr>
            <a:t>Γυναίκες με γνωστό ιστορικό διπολικής δ/χης μπορεί να χρειαστεί να συνεχίσουν και στην κύηση τη λήψη ψυχοπροφυλακτικής αγωγής</a:t>
          </a:r>
          <a:endParaRPr lang="en-US" sz="1900" dirty="0">
            <a:solidFill>
              <a:srgbClr val="3E2979"/>
            </a:solidFill>
          </a:endParaRPr>
        </a:p>
      </dgm:t>
    </dgm:pt>
    <dgm:pt modelId="{E0C31DA3-9A59-354F-A444-E04EE2F8EAF5}" type="parTrans" cxnId="{C4E6202A-C407-3D4E-8A28-088913B7EBC0}">
      <dgm:prSet/>
      <dgm:spPr/>
      <dgm:t>
        <a:bodyPr/>
        <a:lstStyle/>
        <a:p>
          <a:endParaRPr lang="en-US"/>
        </a:p>
      </dgm:t>
    </dgm:pt>
    <dgm:pt modelId="{0B1530BE-7730-BD4C-80D0-1AE1D6C9414A}" type="sibTrans" cxnId="{C4E6202A-C407-3D4E-8A28-088913B7EBC0}">
      <dgm:prSet/>
      <dgm:spPr/>
      <dgm:t>
        <a:bodyPr/>
        <a:lstStyle/>
        <a:p>
          <a:endParaRPr lang="en-US"/>
        </a:p>
      </dgm:t>
    </dgm:pt>
    <dgm:pt modelId="{5EFB2D07-6E49-144F-A65E-A27A8F5A1FD4}">
      <dgm:prSet custT="1"/>
      <dgm:spPr/>
      <dgm:t>
        <a:bodyPr/>
        <a:lstStyle/>
        <a:p>
          <a:pPr algn="ctr" rtl="0"/>
          <a:r>
            <a:rPr lang="en-US" sz="1900">
              <a:solidFill>
                <a:srgbClr val="3E2979"/>
              </a:solidFill>
            </a:rPr>
            <a:t>Μανιακά επεισόδια κατά την κύηση αποτελούν ιδιαίτερα δύσκολο θεραπευτικό πρόβλημα</a:t>
          </a:r>
          <a:endParaRPr lang="en-US" sz="1900" dirty="0">
            <a:solidFill>
              <a:srgbClr val="3E2979"/>
            </a:solidFill>
          </a:endParaRPr>
        </a:p>
      </dgm:t>
    </dgm:pt>
    <dgm:pt modelId="{50FE3091-98BF-AF4C-8EFD-6D4DB46E9973}" type="parTrans" cxnId="{93A39413-4393-374A-9351-D68FCE7EFA6E}">
      <dgm:prSet/>
      <dgm:spPr/>
      <dgm:t>
        <a:bodyPr/>
        <a:lstStyle/>
        <a:p>
          <a:endParaRPr lang="en-US"/>
        </a:p>
      </dgm:t>
    </dgm:pt>
    <dgm:pt modelId="{A07C5E40-0D78-1D41-B5AA-463D2A68069C}" type="sibTrans" cxnId="{93A39413-4393-374A-9351-D68FCE7EFA6E}">
      <dgm:prSet/>
      <dgm:spPr/>
      <dgm:t>
        <a:bodyPr/>
        <a:lstStyle/>
        <a:p>
          <a:endParaRPr lang="en-US"/>
        </a:p>
      </dgm:t>
    </dgm:pt>
    <dgm:pt modelId="{8F73F0C9-EFC1-AD46-A183-02F27BC7E0EC}">
      <dgm:prSet custT="1"/>
      <dgm:spPr/>
      <dgm:t>
        <a:bodyPr/>
        <a:lstStyle/>
        <a:p>
          <a:pPr algn="ctr" rtl="0"/>
          <a:r>
            <a:rPr lang="el-GR" sz="1900" dirty="0">
              <a:solidFill>
                <a:srgbClr val="3E2979"/>
              </a:solidFill>
            </a:rPr>
            <a:t>Εξατομίκευση περιστατικού</a:t>
          </a:r>
          <a:r>
            <a:rPr lang="el-GR" sz="1900">
              <a:solidFill>
                <a:srgbClr val="3E2979"/>
              </a:solidFill>
            </a:rPr>
            <a:t>, εξασφάλιση </a:t>
          </a:r>
          <a:r>
            <a:rPr lang="el-GR" sz="1900" dirty="0">
              <a:solidFill>
                <a:srgbClr val="3E2979"/>
              </a:solidFill>
            </a:rPr>
            <a:t>συνεργασίας της ασθενούς και της οικογένειας και εφαρμογή κατευθυντηρίων οδηγιών</a:t>
          </a:r>
          <a:endParaRPr lang="en-US" sz="1900" dirty="0">
            <a:solidFill>
              <a:srgbClr val="3E2979"/>
            </a:solidFill>
          </a:endParaRPr>
        </a:p>
      </dgm:t>
    </dgm:pt>
    <dgm:pt modelId="{95D30ED9-913F-2F41-A52F-F5AE9C905D88}" type="parTrans" cxnId="{63D5110E-F78E-884B-977B-BD290C12CD6A}">
      <dgm:prSet/>
      <dgm:spPr/>
      <dgm:t>
        <a:bodyPr/>
        <a:lstStyle/>
        <a:p>
          <a:endParaRPr lang="en-US"/>
        </a:p>
      </dgm:t>
    </dgm:pt>
    <dgm:pt modelId="{7EB204C1-05D7-0947-95DE-42204992CB5F}" type="sibTrans" cxnId="{63D5110E-F78E-884B-977B-BD290C12CD6A}">
      <dgm:prSet/>
      <dgm:spPr/>
      <dgm:t>
        <a:bodyPr/>
        <a:lstStyle/>
        <a:p>
          <a:endParaRPr lang="en-US"/>
        </a:p>
      </dgm:t>
    </dgm:pt>
    <dgm:pt modelId="{4EA1EB0F-ACA1-4F4F-A1BF-E1624F6185D1}" type="pres">
      <dgm:prSet presAssocID="{30DBE0A5-0E9F-594A-8252-B4B23CD68254}" presName="outerComposite" presStyleCnt="0">
        <dgm:presLayoutVars>
          <dgm:chMax val="5"/>
          <dgm:dir/>
          <dgm:resizeHandles val="exact"/>
        </dgm:presLayoutVars>
      </dgm:prSet>
      <dgm:spPr/>
    </dgm:pt>
    <dgm:pt modelId="{4BD278C4-6F6D-3244-AEC6-B3B2DDB2A4E3}" type="pres">
      <dgm:prSet presAssocID="{30DBE0A5-0E9F-594A-8252-B4B23CD68254}" presName="dummyMaxCanvas" presStyleCnt="0">
        <dgm:presLayoutVars/>
      </dgm:prSet>
      <dgm:spPr/>
    </dgm:pt>
    <dgm:pt modelId="{E5DB00FB-C874-BF4C-99E7-4F7F87F39074}" type="pres">
      <dgm:prSet presAssocID="{30DBE0A5-0E9F-594A-8252-B4B23CD68254}" presName="FourNodes_1" presStyleLbl="node1" presStyleIdx="0" presStyleCnt="4">
        <dgm:presLayoutVars>
          <dgm:bulletEnabled val="1"/>
        </dgm:presLayoutVars>
      </dgm:prSet>
      <dgm:spPr/>
    </dgm:pt>
    <dgm:pt modelId="{736E5045-2A01-664C-A9CA-ED9864D4F2CD}" type="pres">
      <dgm:prSet presAssocID="{30DBE0A5-0E9F-594A-8252-B4B23CD68254}" presName="FourNodes_2" presStyleLbl="node1" presStyleIdx="1" presStyleCnt="4">
        <dgm:presLayoutVars>
          <dgm:bulletEnabled val="1"/>
        </dgm:presLayoutVars>
      </dgm:prSet>
      <dgm:spPr/>
    </dgm:pt>
    <dgm:pt modelId="{47D9432B-422F-BC4E-B09E-7C04B035DB87}" type="pres">
      <dgm:prSet presAssocID="{30DBE0A5-0E9F-594A-8252-B4B23CD68254}" presName="FourNodes_3" presStyleLbl="node1" presStyleIdx="2" presStyleCnt="4">
        <dgm:presLayoutVars>
          <dgm:bulletEnabled val="1"/>
        </dgm:presLayoutVars>
      </dgm:prSet>
      <dgm:spPr/>
    </dgm:pt>
    <dgm:pt modelId="{081EF14D-355F-8D47-B263-E50A49DC2FE0}" type="pres">
      <dgm:prSet presAssocID="{30DBE0A5-0E9F-594A-8252-B4B23CD68254}" presName="FourNodes_4" presStyleLbl="node1" presStyleIdx="3" presStyleCnt="4">
        <dgm:presLayoutVars>
          <dgm:bulletEnabled val="1"/>
        </dgm:presLayoutVars>
      </dgm:prSet>
      <dgm:spPr/>
    </dgm:pt>
    <dgm:pt modelId="{789FDBE2-03E4-0540-AD7E-1F12997D6BD9}" type="pres">
      <dgm:prSet presAssocID="{30DBE0A5-0E9F-594A-8252-B4B23CD68254}" presName="FourConn_1-2" presStyleLbl="fgAccFollowNode1" presStyleIdx="0" presStyleCnt="3">
        <dgm:presLayoutVars>
          <dgm:bulletEnabled val="1"/>
        </dgm:presLayoutVars>
      </dgm:prSet>
      <dgm:spPr/>
    </dgm:pt>
    <dgm:pt modelId="{4492DB76-717C-604A-B030-065AFC93D6A8}" type="pres">
      <dgm:prSet presAssocID="{30DBE0A5-0E9F-594A-8252-B4B23CD68254}" presName="FourConn_2-3" presStyleLbl="fgAccFollowNode1" presStyleIdx="1" presStyleCnt="3">
        <dgm:presLayoutVars>
          <dgm:bulletEnabled val="1"/>
        </dgm:presLayoutVars>
      </dgm:prSet>
      <dgm:spPr/>
    </dgm:pt>
    <dgm:pt modelId="{FBAFC594-DC99-784A-AD83-CD4C2BC99E53}" type="pres">
      <dgm:prSet presAssocID="{30DBE0A5-0E9F-594A-8252-B4B23CD68254}" presName="FourConn_3-4" presStyleLbl="fgAccFollowNode1" presStyleIdx="2" presStyleCnt="3">
        <dgm:presLayoutVars>
          <dgm:bulletEnabled val="1"/>
        </dgm:presLayoutVars>
      </dgm:prSet>
      <dgm:spPr/>
    </dgm:pt>
    <dgm:pt modelId="{56E41665-10B7-0E44-94AC-F5DAFC2927B8}" type="pres">
      <dgm:prSet presAssocID="{30DBE0A5-0E9F-594A-8252-B4B23CD68254}" presName="FourNodes_1_text" presStyleLbl="node1" presStyleIdx="3" presStyleCnt="4">
        <dgm:presLayoutVars>
          <dgm:bulletEnabled val="1"/>
        </dgm:presLayoutVars>
      </dgm:prSet>
      <dgm:spPr/>
    </dgm:pt>
    <dgm:pt modelId="{E5EC91CD-4AB6-ED4F-88FE-C3648DB73E01}" type="pres">
      <dgm:prSet presAssocID="{30DBE0A5-0E9F-594A-8252-B4B23CD68254}" presName="FourNodes_2_text" presStyleLbl="node1" presStyleIdx="3" presStyleCnt="4">
        <dgm:presLayoutVars>
          <dgm:bulletEnabled val="1"/>
        </dgm:presLayoutVars>
      </dgm:prSet>
      <dgm:spPr/>
    </dgm:pt>
    <dgm:pt modelId="{1BA2222E-9CAC-534D-A0BA-53D30FE9B2AF}" type="pres">
      <dgm:prSet presAssocID="{30DBE0A5-0E9F-594A-8252-B4B23CD68254}" presName="FourNodes_3_text" presStyleLbl="node1" presStyleIdx="3" presStyleCnt="4">
        <dgm:presLayoutVars>
          <dgm:bulletEnabled val="1"/>
        </dgm:presLayoutVars>
      </dgm:prSet>
      <dgm:spPr/>
    </dgm:pt>
    <dgm:pt modelId="{E6328B27-5A3F-BF49-A6B0-61DA46CC6AAA}" type="pres">
      <dgm:prSet presAssocID="{30DBE0A5-0E9F-594A-8252-B4B23CD6825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3D5110E-F78E-884B-977B-BD290C12CD6A}" srcId="{30DBE0A5-0E9F-594A-8252-B4B23CD68254}" destId="{8F73F0C9-EFC1-AD46-A183-02F27BC7E0EC}" srcOrd="3" destOrd="0" parTransId="{95D30ED9-913F-2F41-A52F-F5AE9C905D88}" sibTransId="{7EB204C1-05D7-0947-95DE-42204992CB5F}"/>
    <dgm:cxn modelId="{93A39413-4393-374A-9351-D68FCE7EFA6E}" srcId="{30DBE0A5-0E9F-594A-8252-B4B23CD68254}" destId="{5EFB2D07-6E49-144F-A65E-A27A8F5A1FD4}" srcOrd="2" destOrd="0" parTransId="{50FE3091-98BF-AF4C-8EFD-6D4DB46E9973}" sibTransId="{A07C5E40-0D78-1D41-B5AA-463D2A68069C}"/>
    <dgm:cxn modelId="{C4E6202A-C407-3D4E-8A28-088913B7EBC0}" srcId="{30DBE0A5-0E9F-594A-8252-B4B23CD68254}" destId="{9338E168-FAB9-6847-AB13-7A0701532794}" srcOrd="1" destOrd="0" parTransId="{E0C31DA3-9A59-354F-A444-E04EE2F8EAF5}" sibTransId="{0B1530BE-7730-BD4C-80D0-1AE1D6C9414A}"/>
    <dgm:cxn modelId="{9955902A-9320-784C-A1DF-DECBB3332F13}" type="presOf" srcId="{0B1530BE-7730-BD4C-80D0-1AE1D6C9414A}" destId="{4492DB76-717C-604A-B030-065AFC93D6A8}" srcOrd="0" destOrd="0" presId="urn:microsoft.com/office/officeart/2005/8/layout/vProcess5"/>
    <dgm:cxn modelId="{9141EB2C-8911-474C-AD5B-71193BAC7EDE}" type="presOf" srcId="{30DBE0A5-0E9F-594A-8252-B4B23CD68254}" destId="{4EA1EB0F-ACA1-4F4F-A1BF-E1624F6185D1}" srcOrd="0" destOrd="0" presId="urn:microsoft.com/office/officeart/2005/8/layout/vProcess5"/>
    <dgm:cxn modelId="{6B97256B-C895-4548-915D-C21DE1697648}" type="presOf" srcId="{94D62302-FE48-CC4D-8BC8-81765647F7E7}" destId="{789FDBE2-03E4-0540-AD7E-1F12997D6BD9}" srcOrd="0" destOrd="0" presId="urn:microsoft.com/office/officeart/2005/8/layout/vProcess5"/>
    <dgm:cxn modelId="{F620CF50-91EE-D44E-80CE-06F338D8FF6E}" type="presOf" srcId="{5EFB2D07-6E49-144F-A65E-A27A8F5A1FD4}" destId="{1BA2222E-9CAC-534D-A0BA-53D30FE9B2AF}" srcOrd="1" destOrd="0" presId="urn:microsoft.com/office/officeart/2005/8/layout/vProcess5"/>
    <dgm:cxn modelId="{8EFD9B80-B57E-0146-AAF4-04B7D00616DE}" type="presOf" srcId="{5929A892-915C-1A4F-AEB8-4A921D868411}" destId="{56E41665-10B7-0E44-94AC-F5DAFC2927B8}" srcOrd="1" destOrd="0" presId="urn:microsoft.com/office/officeart/2005/8/layout/vProcess5"/>
    <dgm:cxn modelId="{CDBF4F92-9EF0-2E49-9E7B-E650E44DD4C8}" type="presOf" srcId="{9338E168-FAB9-6847-AB13-7A0701532794}" destId="{736E5045-2A01-664C-A9CA-ED9864D4F2CD}" srcOrd="0" destOrd="0" presId="urn:microsoft.com/office/officeart/2005/8/layout/vProcess5"/>
    <dgm:cxn modelId="{538E1BAD-47DD-4E49-AD7B-A5F2EB72CC9C}" type="presOf" srcId="{5EFB2D07-6E49-144F-A65E-A27A8F5A1FD4}" destId="{47D9432B-422F-BC4E-B09E-7C04B035DB87}" srcOrd="0" destOrd="0" presId="urn:microsoft.com/office/officeart/2005/8/layout/vProcess5"/>
    <dgm:cxn modelId="{ED5559B0-CB69-4442-AAAD-AB6F7D02DD81}" type="presOf" srcId="{8F73F0C9-EFC1-AD46-A183-02F27BC7E0EC}" destId="{081EF14D-355F-8D47-B263-E50A49DC2FE0}" srcOrd="0" destOrd="0" presId="urn:microsoft.com/office/officeart/2005/8/layout/vProcess5"/>
    <dgm:cxn modelId="{BEC731B5-BB09-2F43-B815-2EFD8672D51C}" srcId="{30DBE0A5-0E9F-594A-8252-B4B23CD68254}" destId="{5929A892-915C-1A4F-AEB8-4A921D868411}" srcOrd="0" destOrd="0" parTransId="{8ED96CAD-C4BB-454B-834D-D0C7AB359C94}" sibTransId="{94D62302-FE48-CC4D-8BC8-81765647F7E7}"/>
    <dgm:cxn modelId="{86F668BC-DE9E-4F48-924C-51044CE7350A}" type="presOf" srcId="{A07C5E40-0D78-1D41-B5AA-463D2A68069C}" destId="{FBAFC594-DC99-784A-AD83-CD4C2BC99E53}" srcOrd="0" destOrd="0" presId="urn:microsoft.com/office/officeart/2005/8/layout/vProcess5"/>
    <dgm:cxn modelId="{5DC711ED-AB04-A748-9B9E-CD6A537D6BF3}" type="presOf" srcId="{8F73F0C9-EFC1-AD46-A183-02F27BC7E0EC}" destId="{E6328B27-5A3F-BF49-A6B0-61DA46CC6AAA}" srcOrd="1" destOrd="0" presId="urn:microsoft.com/office/officeart/2005/8/layout/vProcess5"/>
    <dgm:cxn modelId="{50FF8AFE-9B91-2640-837A-761E7C31B0CD}" type="presOf" srcId="{5929A892-915C-1A4F-AEB8-4A921D868411}" destId="{E5DB00FB-C874-BF4C-99E7-4F7F87F39074}" srcOrd="0" destOrd="0" presId="urn:microsoft.com/office/officeart/2005/8/layout/vProcess5"/>
    <dgm:cxn modelId="{F27CACFF-65CE-364B-833A-2E18D0F20AFF}" type="presOf" srcId="{9338E168-FAB9-6847-AB13-7A0701532794}" destId="{E5EC91CD-4AB6-ED4F-88FE-C3648DB73E01}" srcOrd="1" destOrd="0" presId="urn:microsoft.com/office/officeart/2005/8/layout/vProcess5"/>
    <dgm:cxn modelId="{566F86EC-52F4-FC42-9336-D6EB9FB08EE3}" type="presParOf" srcId="{4EA1EB0F-ACA1-4F4F-A1BF-E1624F6185D1}" destId="{4BD278C4-6F6D-3244-AEC6-B3B2DDB2A4E3}" srcOrd="0" destOrd="0" presId="urn:microsoft.com/office/officeart/2005/8/layout/vProcess5"/>
    <dgm:cxn modelId="{6C2A410E-314C-4147-807E-249469F471B7}" type="presParOf" srcId="{4EA1EB0F-ACA1-4F4F-A1BF-E1624F6185D1}" destId="{E5DB00FB-C874-BF4C-99E7-4F7F87F39074}" srcOrd="1" destOrd="0" presId="urn:microsoft.com/office/officeart/2005/8/layout/vProcess5"/>
    <dgm:cxn modelId="{9234C262-97D3-C645-BE1C-D3ED30D80F54}" type="presParOf" srcId="{4EA1EB0F-ACA1-4F4F-A1BF-E1624F6185D1}" destId="{736E5045-2A01-664C-A9CA-ED9864D4F2CD}" srcOrd="2" destOrd="0" presId="urn:microsoft.com/office/officeart/2005/8/layout/vProcess5"/>
    <dgm:cxn modelId="{C966FCF8-95C4-A24A-A94A-FFC2F1D3FBCD}" type="presParOf" srcId="{4EA1EB0F-ACA1-4F4F-A1BF-E1624F6185D1}" destId="{47D9432B-422F-BC4E-B09E-7C04B035DB87}" srcOrd="3" destOrd="0" presId="urn:microsoft.com/office/officeart/2005/8/layout/vProcess5"/>
    <dgm:cxn modelId="{1C5B30EA-42E7-A84C-BCE9-5EBEF6C31C73}" type="presParOf" srcId="{4EA1EB0F-ACA1-4F4F-A1BF-E1624F6185D1}" destId="{081EF14D-355F-8D47-B263-E50A49DC2FE0}" srcOrd="4" destOrd="0" presId="urn:microsoft.com/office/officeart/2005/8/layout/vProcess5"/>
    <dgm:cxn modelId="{F3D93998-70F5-514B-BA11-A08C18F55DDC}" type="presParOf" srcId="{4EA1EB0F-ACA1-4F4F-A1BF-E1624F6185D1}" destId="{789FDBE2-03E4-0540-AD7E-1F12997D6BD9}" srcOrd="5" destOrd="0" presId="urn:microsoft.com/office/officeart/2005/8/layout/vProcess5"/>
    <dgm:cxn modelId="{327AAA50-8349-BD40-86F3-6E268B8D4175}" type="presParOf" srcId="{4EA1EB0F-ACA1-4F4F-A1BF-E1624F6185D1}" destId="{4492DB76-717C-604A-B030-065AFC93D6A8}" srcOrd="6" destOrd="0" presId="urn:microsoft.com/office/officeart/2005/8/layout/vProcess5"/>
    <dgm:cxn modelId="{C5CAEBC8-3B71-A14C-82A7-530E0529ED7D}" type="presParOf" srcId="{4EA1EB0F-ACA1-4F4F-A1BF-E1624F6185D1}" destId="{FBAFC594-DC99-784A-AD83-CD4C2BC99E53}" srcOrd="7" destOrd="0" presId="urn:microsoft.com/office/officeart/2005/8/layout/vProcess5"/>
    <dgm:cxn modelId="{F74BED31-AD7C-EF40-9DF9-2D1CCB2B07B7}" type="presParOf" srcId="{4EA1EB0F-ACA1-4F4F-A1BF-E1624F6185D1}" destId="{56E41665-10B7-0E44-94AC-F5DAFC2927B8}" srcOrd="8" destOrd="0" presId="urn:microsoft.com/office/officeart/2005/8/layout/vProcess5"/>
    <dgm:cxn modelId="{B9A7E94F-3E40-6D48-AA57-392AAB25E268}" type="presParOf" srcId="{4EA1EB0F-ACA1-4F4F-A1BF-E1624F6185D1}" destId="{E5EC91CD-4AB6-ED4F-88FE-C3648DB73E01}" srcOrd="9" destOrd="0" presId="urn:microsoft.com/office/officeart/2005/8/layout/vProcess5"/>
    <dgm:cxn modelId="{F9492BB6-A25E-9A49-AFD8-E9383B2F28B1}" type="presParOf" srcId="{4EA1EB0F-ACA1-4F4F-A1BF-E1624F6185D1}" destId="{1BA2222E-9CAC-534D-A0BA-53D30FE9B2AF}" srcOrd="10" destOrd="0" presId="urn:microsoft.com/office/officeart/2005/8/layout/vProcess5"/>
    <dgm:cxn modelId="{01AF5EBA-09BA-A84B-B53D-C96ED8F40E48}" type="presParOf" srcId="{4EA1EB0F-ACA1-4F4F-A1BF-E1624F6185D1}" destId="{E6328B27-5A3F-BF49-A6B0-61DA46CC6AA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39EBE-AD08-8949-AB47-0A8915346C9E}" type="doc">
      <dgm:prSet loTypeId="urn:microsoft.com/office/officeart/2005/8/layout/process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BEFC25-EF10-BF49-9EAC-F7D853516CF9}">
      <dgm:prSet custT="1"/>
      <dgm:spPr/>
      <dgm:t>
        <a:bodyPr/>
        <a:lstStyle/>
        <a:p>
          <a:pPr algn="ctr" rtl="0"/>
          <a:r>
            <a:rPr lang="en-US" sz="2100" dirty="0" err="1">
              <a:solidFill>
                <a:srgbClr val="3E2979"/>
              </a:solidFill>
            </a:rPr>
            <a:t>Η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χρήση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νεότερων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άτυπων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αντιψυχωσικών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φαρμάκων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που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δεν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επηρεάζουν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τη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γονιμότητα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όπως</a:t>
          </a:r>
          <a:r>
            <a:rPr lang="en-US" sz="2100" dirty="0">
              <a:solidFill>
                <a:srgbClr val="3E2979"/>
              </a:solidFill>
            </a:rPr>
            <a:t> </a:t>
          </a:r>
          <a:r>
            <a:rPr lang="en-US" sz="2100" dirty="0" err="1">
              <a:solidFill>
                <a:srgbClr val="3E2979"/>
              </a:solidFill>
            </a:rPr>
            <a:t>παλαιότερα</a:t>
          </a:r>
          <a:r>
            <a:rPr lang="en-US" sz="2100" dirty="0">
              <a:solidFill>
                <a:srgbClr val="3E2979"/>
              </a:solidFill>
            </a:rPr>
            <a:t>, </a:t>
          </a:r>
          <a:r>
            <a:rPr lang="en-US" sz="2100" b="1" dirty="0" err="1">
              <a:solidFill>
                <a:srgbClr val="3E2979"/>
              </a:solidFill>
            </a:rPr>
            <a:t>έχει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αυξήσει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τον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αριθμό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κυήσεων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σε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γυναίκες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με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γνωστό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ιστορικό</a:t>
          </a:r>
          <a:r>
            <a:rPr lang="en-US" sz="2100" b="1" dirty="0">
              <a:solidFill>
                <a:srgbClr val="3E2979"/>
              </a:solidFill>
            </a:rPr>
            <a:t> </a:t>
          </a:r>
          <a:r>
            <a:rPr lang="en-US" sz="2100" b="1" dirty="0" err="1">
              <a:solidFill>
                <a:srgbClr val="3E2979"/>
              </a:solidFill>
            </a:rPr>
            <a:t>ψύχωσης</a:t>
          </a:r>
          <a:endParaRPr lang="en-US" sz="2100" b="1" dirty="0">
            <a:solidFill>
              <a:srgbClr val="3E2979"/>
            </a:solidFill>
          </a:endParaRPr>
        </a:p>
      </dgm:t>
    </dgm:pt>
    <dgm:pt modelId="{189DA0AA-28E3-CE4A-8FF5-425530589DD9}" type="parTrans" cxnId="{6ECAB081-02B2-5E43-AFAE-2C2F903973F5}">
      <dgm:prSet/>
      <dgm:spPr/>
      <dgm:t>
        <a:bodyPr/>
        <a:lstStyle/>
        <a:p>
          <a:endParaRPr lang="en-US"/>
        </a:p>
      </dgm:t>
    </dgm:pt>
    <dgm:pt modelId="{222577C1-1EC3-5E47-84AA-19A405F7D048}" type="sibTrans" cxnId="{6ECAB081-02B2-5E43-AFAE-2C2F903973F5}">
      <dgm:prSet/>
      <dgm:spPr/>
      <dgm:t>
        <a:bodyPr/>
        <a:lstStyle/>
        <a:p>
          <a:endParaRPr lang="en-US"/>
        </a:p>
      </dgm:t>
    </dgm:pt>
    <dgm:pt modelId="{A735633C-9038-A243-BD9F-5D62F1629FE8}">
      <dgm:prSet custT="1"/>
      <dgm:spPr/>
      <dgm:t>
        <a:bodyPr/>
        <a:lstStyle/>
        <a:p>
          <a:pPr algn="ctr" rtl="0"/>
          <a:r>
            <a:rPr lang="el-GR" sz="2100" dirty="0">
              <a:solidFill>
                <a:srgbClr val="3E2979"/>
              </a:solidFill>
            </a:rPr>
            <a:t>Η πιθανότητα </a:t>
          </a:r>
          <a:r>
            <a:rPr lang="el-GR" sz="2100" b="1" dirty="0">
              <a:solidFill>
                <a:srgbClr val="3E2979"/>
              </a:solidFill>
            </a:rPr>
            <a:t>υποτροπής σε περίπτωση διακοπής της αντιψυχωσικής αγωγής είναι μεγάλη </a:t>
          </a:r>
          <a:r>
            <a:rPr lang="el-GR" sz="2100" dirty="0">
              <a:solidFill>
                <a:srgbClr val="3E2979"/>
              </a:solidFill>
            </a:rPr>
            <a:t>/ η κακώς ελεγχόμενη ψυχωσική δ/χη μπορεί να οδηγήσει σε </a:t>
          </a:r>
          <a:r>
            <a:rPr lang="el-GR" sz="2100" b="1" dirty="0">
              <a:solidFill>
                <a:srgbClr val="3E2979"/>
              </a:solidFill>
            </a:rPr>
            <a:t>πλημμελή περιγεννητική φροντίδα</a:t>
          </a:r>
          <a:endParaRPr lang="en-US" sz="2100" b="1" dirty="0">
            <a:solidFill>
              <a:srgbClr val="3E2979"/>
            </a:solidFill>
          </a:endParaRPr>
        </a:p>
      </dgm:t>
    </dgm:pt>
    <dgm:pt modelId="{66A04D70-53A4-B547-B7EC-ED8BB026B385}" type="parTrans" cxnId="{DA751D9F-8C2B-774D-9B53-735D24250107}">
      <dgm:prSet/>
      <dgm:spPr/>
      <dgm:t>
        <a:bodyPr/>
        <a:lstStyle/>
        <a:p>
          <a:endParaRPr lang="en-US"/>
        </a:p>
      </dgm:t>
    </dgm:pt>
    <dgm:pt modelId="{A0ABFBAD-573F-8747-B8DD-5A98C5EBF01A}" type="sibTrans" cxnId="{DA751D9F-8C2B-774D-9B53-735D24250107}">
      <dgm:prSet/>
      <dgm:spPr/>
      <dgm:t>
        <a:bodyPr/>
        <a:lstStyle/>
        <a:p>
          <a:endParaRPr lang="en-US"/>
        </a:p>
      </dgm:t>
    </dgm:pt>
    <dgm:pt modelId="{3CF987FD-42D3-814B-9C22-61FADBCB2308}" type="pres">
      <dgm:prSet presAssocID="{15039EBE-AD08-8949-AB47-0A8915346C9E}" presName="linearFlow" presStyleCnt="0">
        <dgm:presLayoutVars>
          <dgm:resizeHandles val="exact"/>
        </dgm:presLayoutVars>
      </dgm:prSet>
      <dgm:spPr/>
    </dgm:pt>
    <dgm:pt modelId="{8EA8930F-D201-E942-9917-74A9F57CDFAB}" type="pres">
      <dgm:prSet presAssocID="{E8BEFC25-EF10-BF49-9EAC-F7D853516CF9}" presName="node" presStyleLbl="node1" presStyleIdx="0" presStyleCnt="2">
        <dgm:presLayoutVars>
          <dgm:bulletEnabled val="1"/>
        </dgm:presLayoutVars>
      </dgm:prSet>
      <dgm:spPr/>
    </dgm:pt>
    <dgm:pt modelId="{FE094F73-0303-6646-A7D2-F5C9B36D0CAA}" type="pres">
      <dgm:prSet presAssocID="{222577C1-1EC3-5E47-84AA-19A405F7D048}" presName="sibTrans" presStyleLbl="sibTrans2D1" presStyleIdx="0" presStyleCnt="1"/>
      <dgm:spPr/>
    </dgm:pt>
    <dgm:pt modelId="{0A72690B-355E-DB4D-9AC1-AD93AB6E8AB2}" type="pres">
      <dgm:prSet presAssocID="{222577C1-1EC3-5E47-84AA-19A405F7D048}" presName="connectorText" presStyleLbl="sibTrans2D1" presStyleIdx="0" presStyleCnt="1"/>
      <dgm:spPr/>
    </dgm:pt>
    <dgm:pt modelId="{9F5E5AC3-477D-9843-8650-635C81C5F524}" type="pres">
      <dgm:prSet presAssocID="{A735633C-9038-A243-BD9F-5D62F1629FE8}" presName="node" presStyleLbl="node1" presStyleIdx="1" presStyleCnt="2">
        <dgm:presLayoutVars>
          <dgm:bulletEnabled val="1"/>
        </dgm:presLayoutVars>
      </dgm:prSet>
      <dgm:spPr/>
    </dgm:pt>
  </dgm:ptLst>
  <dgm:cxnLst>
    <dgm:cxn modelId="{C911640E-8370-3A47-A8F3-EC2F9A9C03F2}" type="presOf" srcId="{222577C1-1EC3-5E47-84AA-19A405F7D048}" destId="{0A72690B-355E-DB4D-9AC1-AD93AB6E8AB2}" srcOrd="1" destOrd="0" presId="urn:microsoft.com/office/officeart/2005/8/layout/process2"/>
    <dgm:cxn modelId="{FAA13F15-6B46-6848-BC53-2C9D913BCA6D}" type="presOf" srcId="{A735633C-9038-A243-BD9F-5D62F1629FE8}" destId="{9F5E5AC3-477D-9843-8650-635C81C5F524}" srcOrd="0" destOrd="0" presId="urn:microsoft.com/office/officeart/2005/8/layout/process2"/>
    <dgm:cxn modelId="{C1AE9332-DD19-A743-8C5C-D9A121A078D1}" type="presOf" srcId="{E8BEFC25-EF10-BF49-9EAC-F7D853516CF9}" destId="{8EA8930F-D201-E942-9917-74A9F57CDFAB}" srcOrd="0" destOrd="0" presId="urn:microsoft.com/office/officeart/2005/8/layout/process2"/>
    <dgm:cxn modelId="{7FAC5043-C421-B34D-8A91-41E8D05BE536}" type="presOf" srcId="{222577C1-1EC3-5E47-84AA-19A405F7D048}" destId="{FE094F73-0303-6646-A7D2-F5C9B36D0CAA}" srcOrd="0" destOrd="0" presId="urn:microsoft.com/office/officeart/2005/8/layout/process2"/>
    <dgm:cxn modelId="{6ECAB081-02B2-5E43-AFAE-2C2F903973F5}" srcId="{15039EBE-AD08-8949-AB47-0A8915346C9E}" destId="{E8BEFC25-EF10-BF49-9EAC-F7D853516CF9}" srcOrd="0" destOrd="0" parTransId="{189DA0AA-28E3-CE4A-8FF5-425530589DD9}" sibTransId="{222577C1-1EC3-5E47-84AA-19A405F7D048}"/>
    <dgm:cxn modelId="{7CE64687-42C8-2344-8603-27F496512499}" type="presOf" srcId="{15039EBE-AD08-8949-AB47-0A8915346C9E}" destId="{3CF987FD-42D3-814B-9C22-61FADBCB2308}" srcOrd="0" destOrd="0" presId="urn:microsoft.com/office/officeart/2005/8/layout/process2"/>
    <dgm:cxn modelId="{DA751D9F-8C2B-774D-9B53-735D24250107}" srcId="{15039EBE-AD08-8949-AB47-0A8915346C9E}" destId="{A735633C-9038-A243-BD9F-5D62F1629FE8}" srcOrd="1" destOrd="0" parTransId="{66A04D70-53A4-B547-B7EC-ED8BB026B385}" sibTransId="{A0ABFBAD-573F-8747-B8DD-5A98C5EBF01A}"/>
    <dgm:cxn modelId="{22332A4C-EC19-714F-A740-23578DE95F5B}" type="presParOf" srcId="{3CF987FD-42D3-814B-9C22-61FADBCB2308}" destId="{8EA8930F-D201-E942-9917-74A9F57CDFAB}" srcOrd="0" destOrd="0" presId="urn:microsoft.com/office/officeart/2005/8/layout/process2"/>
    <dgm:cxn modelId="{DD130610-C928-7941-A91D-5F6F9EBE973F}" type="presParOf" srcId="{3CF987FD-42D3-814B-9C22-61FADBCB2308}" destId="{FE094F73-0303-6646-A7D2-F5C9B36D0CAA}" srcOrd="1" destOrd="0" presId="urn:microsoft.com/office/officeart/2005/8/layout/process2"/>
    <dgm:cxn modelId="{25E7B01B-F2AB-954E-A898-4700C2DA0E3A}" type="presParOf" srcId="{FE094F73-0303-6646-A7D2-F5C9B36D0CAA}" destId="{0A72690B-355E-DB4D-9AC1-AD93AB6E8AB2}" srcOrd="0" destOrd="0" presId="urn:microsoft.com/office/officeart/2005/8/layout/process2"/>
    <dgm:cxn modelId="{91CE4AD6-6861-A14D-8F63-403DF4A0BD85}" type="presParOf" srcId="{3CF987FD-42D3-814B-9C22-61FADBCB2308}" destId="{9F5E5AC3-477D-9843-8650-635C81C5F52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181E79-DAC9-3C40-AD92-07AD75EB066D}" type="doc">
      <dgm:prSet loTypeId="urn:microsoft.com/office/officeart/2005/8/layout/hProcess3" loCatId="process" qsTypeId="urn:microsoft.com/office/officeart/2005/8/quickstyle/3D3" qsCatId="3D" csTypeId="urn:microsoft.com/office/officeart/2005/8/colors/colorful2" csCatId="colorful" phldr="1"/>
      <dgm:spPr/>
    </dgm:pt>
    <dgm:pt modelId="{DA2F2C01-32C3-A343-8614-E74AE32170C1}">
      <dgm:prSet phldrT="[Text]" custT="1"/>
      <dgm:spPr/>
      <dgm:t>
        <a:bodyPr/>
        <a:lstStyle/>
        <a:p>
          <a:r>
            <a:rPr lang="el-GR" sz="2000" dirty="0">
              <a:solidFill>
                <a:srgbClr val="3E2979"/>
              </a:solidFill>
            </a:rPr>
            <a:t>Καταστάσεις που θέτουν σε </a:t>
          </a:r>
          <a:r>
            <a:rPr lang="el-GR" sz="2000" b="1" dirty="0">
              <a:solidFill>
                <a:srgbClr val="3E2979"/>
              </a:solidFill>
            </a:rPr>
            <a:t>κίνδυνο το έμβρυο </a:t>
          </a:r>
        </a:p>
        <a:p>
          <a:r>
            <a:rPr lang="el-GR" sz="2000" dirty="0">
              <a:solidFill>
                <a:srgbClr val="3E2979"/>
              </a:solidFill>
            </a:rPr>
            <a:t>αυξάνουν την περιγεννητική θνησιμότητα</a:t>
          </a:r>
          <a:endParaRPr lang="en-US" sz="2000" dirty="0">
            <a:solidFill>
              <a:srgbClr val="3E2979"/>
            </a:solidFill>
          </a:endParaRPr>
        </a:p>
      </dgm:t>
    </dgm:pt>
    <dgm:pt modelId="{036494A9-AF2B-C64A-8B4E-0EF4C7F2CDBE}" type="parTrans" cxnId="{897824A7-F8C6-C343-9FE7-FABC43C57F8F}">
      <dgm:prSet/>
      <dgm:spPr/>
      <dgm:t>
        <a:bodyPr/>
        <a:lstStyle/>
        <a:p>
          <a:endParaRPr lang="en-US"/>
        </a:p>
      </dgm:t>
    </dgm:pt>
    <dgm:pt modelId="{12702DC2-2175-E84E-9785-E49B5A9DAA31}" type="sibTrans" cxnId="{897824A7-F8C6-C343-9FE7-FABC43C57F8F}">
      <dgm:prSet/>
      <dgm:spPr/>
      <dgm:t>
        <a:bodyPr/>
        <a:lstStyle/>
        <a:p>
          <a:endParaRPr lang="en-US"/>
        </a:p>
      </dgm:t>
    </dgm:pt>
    <dgm:pt modelId="{5B1073D0-6B7E-CA4B-B47D-6618FB0869C2}">
      <dgm:prSet phldrT="[Text]" custT="1"/>
      <dgm:spPr/>
      <dgm:t>
        <a:bodyPr/>
        <a:lstStyle/>
        <a:p>
          <a:r>
            <a:rPr lang="el-GR" sz="2000" dirty="0">
              <a:solidFill>
                <a:srgbClr val="3E2979"/>
              </a:solidFill>
            </a:rPr>
            <a:t>Συχνά οι πάσχουσες προσπαθούν να κρατήσουν </a:t>
          </a:r>
          <a:r>
            <a:rPr lang="el-GR" sz="2000" b="1" dirty="0">
              <a:solidFill>
                <a:srgbClr val="3E2979"/>
              </a:solidFill>
            </a:rPr>
            <a:t>μυστική την κατάχρηση</a:t>
          </a:r>
          <a:endParaRPr lang="en-US" sz="2000" b="1" dirty="0">
            <a:solidFill>
              <a:srgbClr val="3E2979"/>
            </a:solidFill>
          </a:endParaRPr>
        </a:p>
      </dgm:t>
    </dgm:pt>
    <dgm:pt modelId="{970D1DC0-0697-4045-83A8-5298B23102E9}" type="parTrans" cxnId="{E46510BD-CD4B-4D44-97A7-7DC6FA1D28F1}">
      <dgm:prSet/>
      <dgm:spPr/>
      <dgm:t>
        <a:bodyPr/>
        <a:lstStyle/>
        <a:p>
          <a:endParaRPr lang="en-US"/>
        </a:p>
      </dgm:t>
    </dgm:pt>
    <dgm:pt modelId="{0D852852-DE84-544E-89CF-C6E6F36A852A}" type="sibTrans" cxnId="{E46510BD-CD4B-4D44-97A7-7DC6FA1D28F1}">
      <dgm:prSet/>
      <dgm:spPr/>
      <dgm:t>
        <a:bodyPr/>
        <a:lstStyle/>
        <a:p>
          <a:endParaRPr lang="en-US"/>
        </a:p>
      </dgm:t>
    </dgm:pt>
    <dgm:pt modelId="{D3A750AD-4DD1-0044-AAEF-371DC43B0AE6}">
      <dgm:prSet phldrT="[Text]" custT="1"/>
      <dgm:spPr/>
      <dgm:t>
        <a:bodyPr/>
        <a:lstStyle/>
        <a:p>
          <a:r>
            <a:rPr lang="el-GR" sz="2000" dirty="0">
              <a:solidFill>
                <a:srgbClr val="3E2979"/>
              </a:solidFill>
            </a:rPr>
            <a:t>ΕμβρυΪκό αλκοολικό σύνδρομο</a:t>
          </a:r>
          <a:endParaRPr lang="en-US" sz="2000" dirty="0">
            <a:solidFill>
              <a:srgbClr val="3E2979"/>
            </a:solidFill>
          </a:endParaRPr>
        </a:p>
      </dgm:t>
    </dgm:pt>
    <dgm:pt modelId="{EA682992-8D90-B24B-B6D7-D703C71FB8D9}" type="parTrans" cxnId="{F5B9698B-B4B3-3A4F-AF2C-2F83B08D2991}">
      <dgm:prSet/>
      <dgm:spPr/>
      <dgm:t>
        <a:bodyPr/>
        <a:lstStyle/>
        <a:p>
          <a:endParaRPr lang="en-US"/>
        </a:p>
      </dgm:t>
    </dgm:pt>
    <dgm:pt modelId="{A4CEC317-7241-D447-A939-4F8F89215C78}" type="sibTrans" cxnId="{F5B9698B-B4B3-3A4F-AF2C-2F83B08D2991}">
      <dgm:prSet/>
      <dgm:spPr/>
      <dgm:t>
        <a:bodyPr/>
        <a:lstStyle/>
        <a:p>
          <a:endParaRPr lang="en-US"/>
        </a:p>
      </dgm:t>
    </dgm:pt>
    <dgm:pt modelId="{EEC941D9-F0EB-1146-A1F8-C0B8FDE673A9}" type="pres">
      <dgm:prSet presAssocID="{FB181E79-DAC9-3C40-AD92-07AD75EB066D}" presName="Name0" presStyleCnt="0">
        <dgm:presLayoutVars>
          <dgm:dir/>
          <dgm:animLvl val="lvl"/>
          <dgm:resizeHandles val="exact"/>
        </dgm:presLayoutVars>
      </dgm:prSet>
      <dgm:spPr/>
    </dgm:pt>
    <dgm:pt modelId="{587C0275-497E-3E4F-BDD9-36B67F2CF3A4}" type="pres">
      <dgm:prSet presAssocID="{FB181E79-DAC9-3C40-AD92-07AD75EB066D}" presName="dummy" presStyleCnt="0"/>
      <dgm:spPr/>
    </dgm:pt>
    <dgm:pt modelId="{E067BA24-1F5D-884C-9B10-C0286BA11DDA}" type="pres">
      <dgm:prSet presAssocID="{FB181E79-DAC9-3C40-AD92-07AD75EB066D}" presName="linH" presStyleCnt="0"/>
      <dgm:spPr/>
    </dgm:pt>
    <dgm:pt modelId="{2085F4D9-14BE-D74B-A440-2B8E6D42C9A5}" type="pres">
      <dgm:prSet presAssocID="{FB181E79-DAC9-3C40-AD92-07AD75EB066D}" presName="padding1" presStyleCnt="0"/>
      <dgm:spPr/>
    </dgm:pt>
    <dgm:pt modelId="{A47FBE66-C35E-4944-94CB-26865C58AE65}" type="pres">
      <dgm:prSet presAssocID="{DA2F2C01-32C3-A343-8614-E74AE32170C1}" presName="linV" presStyleCnt="0"/>
      <dgm:spPr/>
    </dgm:pt>
    <dgm:pt modelId="{FEF86D92-D17B-1E43-B811-30B25E9CE751}" type="pres">
      <dgm:prSet presAssocID="{DA2F2C01-32C3-A343-8614-E74AE32170C1}" presName="spVertical1" presStyleCnt="0"/>
      <dgm:spPr/>
    </dgm:pt>
    <dgm:pt modelId="{CAE1FA51-8D14-E94C-A6BA-90FB6E0A84C8}" type="pres">
      <dgm:prSet presAssocID="{DA2F2C01-32C3-A343-8614-E74AE32170C1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ECBBAD1-3F20-6247-8104-2FECD200953C}" type="pres">
      <dgm:prSet presAssocID="{DA2F2C01-32C3-A343-8614-E74AE32170C1}" presName="spVertical2" presStyleCnt="0"/>
      <dgm:spPr/>
    </dgm:pt>
    <dgm:pt modelId="{681BAFDA-FDA5-E349-91CB-7303EA00C54C}" type="pres">
      <dgm:prSet presAssocID="{DA2F2C01-32C3-A343-8614-E74AE32170C1}" presName="spVertical3" presStyleCnt="0"/>
      <dgm:spPr/>
    </dgm:pt>
    <dgm:pt modelId="{341923CA-8095-A24A-959D-2D0C69822DE0}" type="pres">
      <dgm:prSet presAssocID="{12702DC2-2175-E84E-9785-E49B5A9DAA31}" presName="space" presStyleCnt="0"/>
      <dgm:spPr/>
    </dgm:pt>
    <dgm:pt modelId="{95C7DCDD-52D9-914A-A2B0-967E2BC22709}" type="pres">
      <dgm:prSet presAssocID="{5B1073D0-6B7E-CA4B-B47D-6618FB0869C2}" presName="linV" presStyleCnt="0"/>
      <dgm:spPr/>
    </dgm:pt>
    <dgm:pt modelId="{9669E6C2-B5E5-E847-A702-0F87EF8652D0}" type="pres">
      <dgm:prSet presAssocID="{5B1073D0-6B7E-CA4B-B47D-6618FB0869C2}" presName="spVertical1" presStyleCnt="0"/>
      <dgm:spPr/>
    </dgm:pt>
    <dgm:pt modelId="{ED819D03-F66F-F34B-BA97-1483E7E11F37}" type="pres">
      <dgm:prSet presAssocID="{5B1073D0-6B7E-CA4B-B47D-6618FB0869C2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410BA09-F899-114C-816A-59F44E7AB0BF}" type="pres">
      <dgm:prSet presAssocID="{5B1073D0-6B7E-CA4B-B47D-6618FB0869C2}" presName="spVertical2" presStyleCnt="0"/>
      <dgm:spPr/>
    </dgm:pt>
    <dgm:pt modelId="{19ECC2A3-56D1-2D41-885D-F94F3995FE79}" type="pres">
      <dgm:prSet presAssocID="{5B1073D0-6B7E-CA4B-B47D-6618FB0869C2}" presName="spVertical3" presStyleCnt="0"/>
      <dgm:spPr/>
    </dgm:pt>
    <dgm:pt modelId="{5A52EF60-1584-0248-B1E4-55EADA5EB4F6}" type="pres">
      <dgm:prSet presAssocID="{0D852852-DE84-544E-89CF-C6E6F36A852A}" presName="space" presStyleCnt="0"/>
      <dgm:spPr/>
    </dgm:pt>
    <dgm:pt modelId="{7944BF66-4E5E-514A-BB54-1A697CC8F23D}" type="pres">
      <dgm:prSet presAssocID="{D3A750AD-4DD1-0044-AAEF-371DC43B0AE6}" presName="linV" presStyleCnt="0"/>
      <dgm:spPr/>
    </dgm:pt>
    <dgm:pt modelId="{F51BB829-3081-8045-9C7C-39EA06B29780}" type="pres">
      <dgm:prSet presAssocID="{D3A750AD-4DD1-0044-AAEF-371DC43B0AE6}" presName="spVertical1" presStyleCnt="0"/>
      <dgm:spPr/>
    </dgm:pt>
    <dgm:pt modelId="{3C3F0DC3-91C7-EF46-8EDC-3B28BF2FD12E}" type="pres">
      <dgm:prSet presAssocID="{D3A750AD-4DD1-0044-AAEF-371DC43B0AE6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D24559E-A31F-0747-808F-F813E412CCA0}" type="pres">
      <dgm:prSet presAssocID="{D3A750AD-4DD1-0044-AAEF-371DC43B0AE6}" presName="spVertical2" presStyleCnt="0"/>
      <dgm:spPr/>
    </dgm:pt>
    <dgm:pt modelId="{504604F4-0678-5441-8EEA-5E2BCA6F521C}" type="pres">
      <dgm:prSet presAssocID="{D3A750AD-4DD1-0044-AAEF-371DC43B0AE6}" presName="spVertical3" presStyleCnt="0"/>
      <dgm:spPr/>
    </dgm:pt>
    <dgm:pt modelId="{E63A0B9E-6442-A84D-9C6D-0E07723E906F}" type="pres">
      <dgm:prSet presAssocID="{FB181E79-DAC9-3C40-AD92-07AD75EB066D}" presName="padding2" presStyleCnt="0"/>
      <dgm:spPr/>
    </dgm:pt>
    <dgm:pt modelId="{83AE6E34-73EC-5946-85A7-8A3DB17129FA}" type="pres">
      <dgm:prSet presAssocID="{FB181E79-DAC9-3C40-AD92-07AD75EB066D}" presName="negArrow" presStyleCnt="0"/>
      <dgm:spPr/>
    </dgm:pt>
    <dgm:pt modelId="{F81BAD15-191A-1345-B44A-D8DA755DAF69}" type="pres">
      <dgm:prSet presAssocID="{FB181E79-DAC9-3C40-AD92-07AD75EB066D}" presName="backgroundArrow" presStyleLbl="node1" presStyleIdx="0" presStyleCnt="1"/>
      <dgm:spPr/>
    </dgm:pt>
  </dgm:ptLst>
  <dgm:cxnLst>
    <dgm:cxn modelId="{5451E240-403D-FD40-95F7-F5CDDCE08738}" type="presOf" srcId="{D3A750AD-4DD1-0044-AAEF-371DC43B0AE6}" destId="{3C3F0DC3-91C7-EF46-8EDC-3B28BF2FD12E}" srcOrd="0" destOrd="0" presId="urn:microsoft.com/office/officeart/2005/8/layout/hProcess3"/>
    <dgm:cxn modelId="{46097E84-C8A8-1E4E-9B41-64435E28A4E0}" type="presOf" srcId="{FB181E79-DAC9-3C40-AD92-07AD75EB066D}" destId="{EEC941D9-F0EB-1146-A1F8-C0B8FDE673A9}" srcOrd="0" destOrd="0" presId="urn:microsoft.com/office/officeart/2005/8/layout/hProcess3"/>
    <dgm:cxn modelId="{F5B9698B-B4B3-3A4F-AF2C-2F83B08D2991}" srcId="{FB181E79-DAC9-3C40-AD92-07AD75EB066D}" destId="{D3A750AD-4DD1-0044-AAEF-371DC43B0AE6}" srcOrd="2" destOrd="0" parTransId="{EA682992-8D90-B24B-B6D7-D703C71FB8D9}" sibTransId="{A4CEC317-7241-D447-A939-4F8F89215C78}"/>
    <dgm:cxn modelId="{897824A7-F8C6-C343-9FE7-FABC43C57F8F}" srcId="{FB181E79-DAC9-3C40-AD92-07AD75EB066D}" destId="{DA2F2C01-32C3-A343-8614-E74AE32170C1}" srcOrd="0" destOrd="0" parTransId="{036494A9-AF2B-C64A-8B4E-0EF4C7F2CDBE}" sibTransId="{12702DC2-2175-E84E-9785-E49B5A9DAA31}"/>
    <dgm:cxn modelId="{F8E72EB6-7EB8-4C4B-98D6-9E66872D3449}" type="presOf" srcId="{DA2F2C01-32C3-A343-8614-E74AE32170C1}" destId="{CAE1FA51-8D14-E94C-A6BA-90FB6E0A84C8}" srcOrd="0" destOrd="0" presId="urn:microsoft.com/office/officeart/2005/8/layout/hProcess3"/>
    <dgm:cxn modelId="{E46510BD-CD4B-4D44-97A7-7DC6FA1D28F1}" srcId="{FB181E79-DAC9-3C40-AD92-07AD75EB066D}" destId="{5B1073D0-6B7E-CA4B-B47D-6618FB0869C2}" srcOrd="1" destOrd="0" parTransId="{970D1DC0-0697-4045-83A8-5298B23102E9}" sibTransId="{0D852852-DE84-544E-89CF-C6E6F36A852A}"/>
    <dgm:cxn modelId="{3BCD4FD5-6735-FE4B-B367-A5C0F226C010}" type="presOf" srcId="{5B1073D0-6B7E-CA4B-B47D-6618FB0869C2}" destId="{ED819D03-F66F-F34B-BA97-1483E7E11F37}" srcOrd="0" destOrd="0" presId="urn:microsoft.com/office/officeart/2005/8/layout/hProcess3"/>
    <dgm:cxn modelId="{8429B026-D177-564F-97A1-8A2300C53D35}" type="presParOf" srcId="{EEC941D9-F0EB-1146-A1F8-C0B8FDE673A9}" destId="{587C0275-497E-3E4F-BDD9-36B67F2CF3A4}" srcOrd="0" destOrd="0" presId="urn:microsoft.com/office/officeart/2005/8/layout/hProcess3"/>
    <dgm:cxn modelId="{2F5379D3-E10E-1A4F-9DF4-8B8069D6ECF2}" type="presParOf" srcId="{EEC941D9-F0EB-1146-A1F8-C0B8FDE673A9}" destId="{E067BA24-1F5D-884C-9B10-C0286BA11DDA}" srcOrd="1" destOrd="0" presId="urn:microsoft.com/office/officeart/2005/8/layout/hProcess3"/>
    <dgm:cxn modelId="{1C386DDE-EC1C-2346-BF3D-BBCA920788B5}" type="presParOf" srcId="{E067BA24-1F5D-884C-9B10-C0286BA11DDA}" destId="{2085F4D9-14BE-D74B-A440-2B8E6D42C9A5}" srcOrd="0" destOrd="0" presId="urn:microsoft.com/office/officeart/2005/8/layout/hProcess3"/>
    <dgm:cxn modelId="{85F1D2FC-FEE4-8A47-8979-2BC533CE1C91}" type="presParOf" srcId="{E067BA24-1F5D-884C-9B10-C0286BA11DDA}" destId="{A47FBE66-C35E-4944-94CB-26865C58AE65}" srcOrd="1" destOrd="0" presId="urn:microsoft.com/office/officeart/2005/8/layout/hProcess3"/>
    <dgm:cxn modelId="{FEE67FC7-C457-1445-B7CD-FB81ED0B501A}" type="presParOf" srcId="{A47FBE66-C35E-4944-94CB-26865C58AE65}" destId="{FEF86D92-D17B-1E43-B811-30B25E9CE751}" srcOrd="0" destOrd="0" presId="urn:microsoft.com/office/officeart/2005/8/layout/hProcess3"/>
    <dgm:cxn modelId="{ECAAA9F7-5449-DE4F-9567-E851AA1F2C6C}" type="presParOf" srcId="{A47FBE66-C35E-4944-94CB-26865C58AE65}" destId="{CAE1FA51-8D14-E94C-A6BA-90FB6E0A84C8}" srcOrd="1" destOrd="0" presId="urn:microsoft.com/office/officeart/2005/8/layout/hProcess3"/>
    <dgm:cxn modelId="{EA9644D6-192A-1E4D-89BE-10B6A8E7D21B}" type="presParOf" srcId="{A47FBE66-C35E-4944-94CB-26865C58AE65}" destId="{EECBBAD1-3F20-6247-8104-2FECD200953C}" srcOrd="2" destOrd="0" presId="urn:microsoft.com/office/officeart/2005/8/layout/hProcess3"/>
    <dgm:cxn modelId="{3C857FAC-85FF-BB4D-ABD2-E3837D89683B}" type="presParOf" srcId="{A47FBE66-C35E-4944-94CB-26865C58AE65}" destId="{681BAFDA-FDA5-E349-91CB-7303EA00C54C}" srcOrd="3" destOrd="0" presId="urn:microsoft.com/office/officeart/2005/8/layout/hProcess3"/>
    <dgm:cxn modelId="{A3E564E7-3E49-3948-ABAC-EABCF71C83C1}" type="presParOf" srcId="{E067BA24-1F5D-884C-9B10-C0286BA11DDA}" destId="{341923CA-8095-A24A-959D-2D0C69822DE0}" srcOrd="2" destOrd="0" presId="urn:microsoft.com/office/officeart/2005/8/layout/hProcess3"/>
    <dgm:cxn modelId="{E6E2728B-0113-2149-BE66-446DBCC0051D}" type="presParOf" srcId="{E067BA24-1F5D-884C-9B10-C0286BA11DDA}" destId="{95C7DCDD-52D9-914A-A2B0-967E2BC22709}" srcOrd="3" destOrd="0" presId="urn:microsoft.com/office/officeart/2005/8/layout/hProcess3"/>
    <dgm:cxn modelId="{3B1AF2C9-E4E2-214A-8A0C-C6ABD9ED5237}" type="presParOf" srcId="{95C7DCDD-52D9-914A-A2B0-967E2BC22709}" destId="{9669E6C2-B5E5-E847-A702-0F87EF8652D0}" srcOrd="0" destOrd="0" presId="urn:microsoft.com/office/officeart/2005/8/layout/hProcess3"/>
    <dgm:cxn modelId="{027B4CDC-89A2-F041-B8D8-899D1B2106CC}" type="presParOf" srcId="{95C7DCDD-52D9-914A-A2B0-967E2BC22709}" destId="{ED819D03-F66F-F34B-BA97-1483E7E11F37}" srcOrd="1" destOrd="0" presId="urn:microsoft.com/office/officeart/2005/8/layout/hProcess3"/>
    <dgm:cxn modelId="{4F2D2829-0465-0246-9B66-780645796C71}" type="presParOf" srcId="{95C7DCDD-52D9-914A-A2B0-967E2BC22709}" destId="{6410BA09-F899-114C-816A-59F44E7AB0BF}" srcOrd="2" destOrd="0" presId="urn:microsoft.com/office/officeart/2005/8/layout/hProcess3"/>
    <dgm:cxn modelId="{4A0A2A77-7643-F44E-841E-4ECCF1CAFF96}" type="presParOf" srcId="{95C7DCDD-52D9-914A-A2B0-967E2BC22709}" destId="{19ECC2A3-56D1-2D41-885D-F94F3995FE79}" srcOrd="3" destOrd="0" presId="urn:microsoft.com/office/officeart/2005/8/layout/hProcess3"/>
    <dgm:cxn modelId="{46E72D79-0725-144C-A1F9-17AA84D435F2}" type="presParOf" srcId="{E067BA24-1F5D-884C-9B10-C0286BA11DDA}" destId="{5A52EF60-1584-0248-B1E4-55EADA5EB4F6}" srcOrd="4" destOrd="0" presId="urn:microsoft.com/office/officeart/2005/8/layout/hProcess3"/>
    <dgm:cxn modelId="{E8C620BC-0273-AB41-A6A0-C700ED605869}" type="presParOf" srcId="{E067BA24-1F5D-884C-9B10-C0286BA11DDA}" destId="{7944BF66-4E5E-514A-BB54-1A697CC8F23D}" srcOrd="5" destOrd="0" presId="urn:microsoft.com/office/officeart/2005/8/layout/hProcess3"/>
    <dgm:cxn modelId="{760D5C52-8AE3-CE42-B177-90FBAF966CFC}" type="presParOf" srcId="{7944BF66-4E5E-514A-BB54-1A697CC8F23D}" destId="{F51BB829-3081-8045-9C7C-39EA06B29780}" srcOrd="0" destOrd="0" presId="urn:microsoft.com/office/officeart/2005/8/layout/hProcess3"/>
    <dgm:cxn modelId="{0A4C1D6F-14EF-B040-A2F1-00823B74C90B}" type="presParOf" srcId="{7944BF66-4E5E-514A-BB54-1A697CC8F23D}" destId="{3C3F0DC3-91C7-EF46-8EDC-3B28BF2FD12E}" srcOrd="1" destOrd="0" presId="urn:microsoft.com/office/officeart/2005/8/layout/hProcess3"/>
    <dgm:cxn modelId="{9501A412-3735-1F40-BE9D-14F837235C15}" type="presParOf" srcId="{7944BF66-4E5E-514A-BB54-1A697CC8F23D}" destId="{2D24559E-A31F-0747-808F-F813E412CCA0}" srcOrd="2" destOrd="0" presId="urn:microsoft.com/office/officeart/2005/8/layout/hProcess3"/>
    <dgm:cxn modelId="{0B7F3339-D899-6844-9115-6273A8760330}" type="presParOf" srcId="{7944BF66-4E5E-514A-BB54-1A697CC8F23D}" destId="{504604F4-0678-5441-8EEA-5E2BCA6F521C}" srcOrd="3" destOrd="0" presId="urn:microsoft.com/office/officeart/2005/8/layout/hProcess3"/>
    <dgm:cxn modelId="{6EBCB441-240B-0C4F-8100-CCA2D6892F6B}" type="presParOf" srcId="{E067BA24-1F5D-884C-9B10-C0286BA11DDA}" destId="{E63A0B9E-6442-A84D-9C6D-0E07723E906F}" srcOrd="6" destOrd="0" presId="urn:microsoft.com/office/officeart/2005/8/layout/hProcess3"/>
    <dgm:cxn modelId="{F06FDA43-8483-274D-A141-8F96145F9DBC}" type="presParOf" srcId="{E067BA24-1F5D-884C-9B10-C0286BA11DDA}" destId="{83AE6E34-73EC-5946-85A7-8A3DB17129FA}" srcOrd="7" destOrd="0" presId="urn:microsoft.com/office/officeart/2005/8/layout/hProcess3"/>
    <dgm:cxn modelId="{54EC0ADB-68F7-DC43-AEFF-7A06F542AE82}" type="presParOf" srcId="{E067BA24-1F5D-884C-9B10-C0286BA11DDA}" destId="{F81BAD15-191A-1345-B44A-D8DA755DAF6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354525-26BA-714E-9BEA-9255E703D549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1A0279-7FE1-E342-8EBA-D84E3A30126A}">
      <dgm:prSet phldrT="[Text]"/>
      <dgm:spPr/>
      <dgm:t>
        <a:bodyPr/>
        <a:lstStyle/>
        <a:p>
          <a:pPr algn="ctr"/>
          <a:r>
            <a:rPr lang="el-GR" dirty="0">
              <a:solidFill>
                <a:srgbClr val="3E2979"/>
              </a:solidFill>
            </a:rPr>
            <a:t>Άρνηση της εγκυμοσύνης</a:t>
          </a:r>
          <a:endParaRPr lang="en-US" dirty="0">
            <a:solidFill>
              <a:srgbClr val="3E2979"/>
            </a:solidFill>
          </a:endParaRPr>
        </a:p>
      </dgm:t>
    </dgm:pt>
    <dgm:pt modelId="{5C8A2871-4785-C04C-B52E-6A4F23C4D9EB}" type="parTrans" cxnId="{E8014217-08E6-2146-B007-6AB4DDB1CCA7}">
      <dgm:prSet/>
      <dgm:spPr/>
      <dgm:t>
        <a:bodyPr/>
        <a:lstStyle/>
        <a:p>
          <a:endParaRPr lang="en-US"/>
        </a:p>
      </dgm:t>
    </dgm:pt>
    <dgm:pt modelId="{329EF6F5-BC1A-B047-BCDA-DDA48117AE45}" type="sibTrans" cxnId="{E8014217-08E6-2146-B007-6AB4DDB1CCA7}">
      <dgm:prSet/>
      <dgm:spPr/>
      <dgm:t>
        <a:bodyPr/>
        <a:lstStyle/>
        <a:p>
          <a:endParaRPr lang="en-US"/>
        </a:p>
      </dgm:t>
    </dgm:pt>
    <dgm:pt modelId="{D86D2397-09F9-C049-8B14-407F21CAF8C9}">
      <dgm:prSet phldrT="[Text]"/>
      <dgm:spPr/>
      <dgm:t>
        <a:bodyPr/>
        <a:lstStyle/>
        <a:p>
          <a:pPr algn="ctr"/>
          <a:r>
            <a:rPr lang="el-GR" dirty="0">
              <a:solidFill>
                <a:srgbClr val="3E2979"/>
              </a:solidFill>
            </a:rPr>
            <a:t>Ψευδοκύηση</a:t>
          </a:r>
          <a:endParaRPr lang="en-US" dirty="0">
            <a:solidFill>
              <a:srgbClr val="3E2979"/>
            </a:solidFill>
          </a:endParaRPr>
        </a:p>
      </dgm:t>
    </dgm:pt>
    <dgm:pt modelId="{18B2DF50-9810-AC44-B577-2618B8DC37F1}" type="parTrans" cxnId="{63F1FF06-B74F-E041-A4FE-821B99F3A6EA}">
      <dgm:prSet/>
      <dgm:spPr/>
      <dgm:t>
        <a:bodyPr/>
        <a:lstStyle/>
        <a:p>
          <a:endParaRPr lang="en-US"/>
        </a:p>
      </dgm:t>
    </dgm:pt>
    <dgm:pt modelId="{CC488794-91CD-C641-9D57-7678B1AE1AEA}" type="sibTrans" cxnId="{63F1FF06-B74F-E041-A4FE-821B99F3A6EA}">
      <dgm:prSet/>
      <dgm:spPr/>
      <dgm:t>
        <a:bodyPr/>
        <a:lstStyle/>
        <a:p>
          <a:endParaRPr lang="en-US"/>
        </a:p>
      </dgm:t>
    </dgm:pt>
    <dgm:pt modelId="{F94D0B00-F90F-D44D-9792-3E32DDA5160A}">
      <dgm:prSet phldrT="[Text]"/>
      <dgm:spPr/>
      <dgm:t>
        <a:bodyPr/>
        <a:lstStyle/>
        <a:p>
          <a:pPr algn="ctr"/>
          <a:r>
            <a:rPr lang="el-GR" dirty="0">
              <a:solidFill>
                <a:srgbClr val="3E2979"/>
              </a:solidFill>
            </a:rPr>
            <a:t>Υπερέμεση της κύησης</a:t>
          </a:r>
          <a:endParaRPr lang="en-US" dirty="0">
            <a:solidFill>
              <a:srgbClr val="3E2979"/>
            </a:solidFill>
          </a:endParaRPr>
        </a:p>
      </dgm:t>
    </dgm:pt>
    <dgm:pt modelId="{1BEE03DD-E542-4D48-B06D-EECE4EAFBE71}" type="parTrans" cxnId="{EA5A72FE-87F2-3F48-B11C-F558E6E7CB94}">
      <dgm:prSet/>
      <dgm:spPr/>
      <dgm:t>
        <a:bodyPr/>
        <a:lstStyle/>
        <a:p>
          <a:endParaRPr lang="en-US"/>
        </a:p>
      </dgm:t>
    </dgm:pt>
    <dgm:pt modelId="{BDD646DF-6729-294D-A611-8D916B56A68A}" type="sibTrans" cxnId="{EA5A72FE-87F2-3F48-B11C-F558E6E7CB94}">
      <dgm:prSet/>
      <dgm:spPr/>
      <dgm:t>
        <a:bodyPr/>
        <a:lstStyle/>
        <a:p>
          <a:endParaRPr lang="en-US"/>
        </a:p>
      </dgm:t>
    </dgm:pt>
    <dgm:pt modelId="{1B8EDCBA-DAB0-C24F-B21F-FE2A091A24B7}" type="pres">
      <dgm:prSet presAssocID="{C1354525-26BA-714E-9BEA-9255E703D549}" presName="Name0" presStyleCnt="0">
        <dgm:presLayoutVars>
          <dgm:dir/>
          <dgm:resizeHandles val="exact"/>
        </dgm:presLayoutVars>
      </dgm:prSet>
      <dgm:spPr/>
    </dgm:pt>
    <dgm:pt modelId="{7E43D8DD-2FAC-AF4E-9F6E-B7254E479113}" type="pres">
      <dgm:prSet presAssocID="{4F1A0279-7FE1-E342-8EBA-D84E3A30126A}" presName="parTxOnly" presStyleLbl="node1" presStyleIdx="0" presStyleCnt="3">
        <dgm:presLayoutVars>
          <dgm:bulletEnabled val="1"/>
        </dgm:presLayoutVars>
      </dgm:prSet>
      <dgm:spPr/>
    </dgm:pt>
    <dgm:pt modelId="{351385A8-DC10-A843-982D-CF4469B21206}" type="pres">
      <dgm:prSet presAssocID="{329EF6F5-BC1A-B047-BCDA-DDA48117AE45}" presName="parSpace" presStyleCnt="0"/>
      <dgm:spPr/>
    </dgm:pt>
    <dgm:pt modelId="{16DEEE66-6FB7-9640-8EB4-8E935B787598}" type="pres">
      <dgm:prSet presAssocID="{D86D2397-09F9-C049-8B14-407F21CAF8C9}" presName="parTxOnly" presStyleLbl="node1" presStyleIdx="1" presStyleCnt="3">
        <dgm:presLayoutVars>
          <dgm:bulletEnabled val="1"/>
        </dgm:presLayoutVars>
      </dgm:prSet>
      <dgm:spPr/>
    </dgm:pt>
    <dgm:pt modelId="{681FD3D0-EA88-CD49-AA9B-D84AB72D4BEB}" type="pres">
      <dgm:prSet presAssocID="{CC488794-91CD-C641-9D57-7678B1AE1AEA}" presName="parSpace" presStyleCnt="0"/>
      <dgm:spPr/>
    </dgm:pt>
    <dgm:pt modelId="{102FDC51-90FD-9241-A6CC-A072E7E712EF}" type="pres">
      <dgm:prSet presAssocID="{F94D0B00-F90F-D44D-9792-3E32DDA5160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3F1FF06-B74F-E041-A4FE-821B99F3A6EA}" srcId="{C1354525-26BA-714E-9BEA-9255E703D549}" destId="{D86D2397-09F9-C049-8B14-407F21CAF8C9}" srcOrd="1" destOrd="0" parTransId="{18B2DF50-9810-AC44-B577-2618B8DC37F1}" sibTransId="{CC488794-91CD-C641-9D57-7678B1AE1AEA}"/>
    <dgm:cxn modelId="{E8014217-08E6-2146-B007-6AB4DDB1CCA7}" srcId="{C1354525-26BA-714E-9BEA-9255E703D549}" destId="{4F1A0279-7FE1-E342-8EBA-D84E3A30126A}" srcOrd="0" destOrd="0" parTransId="{5C8A2871-4785-C04C-B52E-6A4F23C4D9EB}" sibTransId="{329EF6F5-BC1A-B047-BCDA-DDA48117AE45}"/>
    <dgm:cxn modelId="{094DB081-F342-7C46-926C-535450092715}" type="presOf" srcId="{C1354525-26BA-714E-9BEA-9255E703D549}" destId="{1B8EDCBA-DAB0-C24F-B21F-FE2A091A24B7}" srcOrd="0" destOrd="0" presId="urn:microsoft.com/office/officeart/2005/8/layout/hChevron3"/>
    <dgm:cxn modelId="{2C2FF687-F65D-334A-A3A7-33CEB2F833E7}" type="presOf" srcId="{F94D0B00-F90F-D44D-9792-3E32DDA5160A}" destId="{102FDC51-90FD-9241-A6CC-A072E7E712EF}" srcOrd="0" destOrd="0" presId="urn:microsoft.com/office/officeart/2005/8/layout/hChevron3"/>
    <dgm:cxn modelId="{3EEC1AC5-A4B5-5E43-A5BB-E33EE93BA4AA}" type="presOf" srcId="{4F1A0279-7FE1-E342-8EBA-D84E3A30126A}" destId="{7E43D8DD-2FAC-AF4E-9F6E-B7254E479113}" srcOrd="0" destOrd="0" presId="urn:microsoft.com/office/officeart/2005/8/layout/hChevron3"/>
    <dgm:cxn modelId="{927348EA-967A-D345-BC38-0B6F9C7516B4}" type="presOf" srcId="{D86D2397-09F9-C049-8B14-407F21CAF8C9}" destId="{16DEEE66-6FB7-9640-8EB4-8E935B787598}" srcOrd="0" destOrd="0" presId="urn:microsoft.com/office/officeart/2005/8/layout/hChevron3"/>
    <dgm:cxn modelId="{EA5A72FE-87F2-3F48-B11C-F558E6E7CB94}" srcId="{C1354525-26BA-714E-9BEA-9255E703D549}" destId="{F94D0B00-F90F-D44D-9792-3E32DDA5160A}" srcOrd="2" destOrd="0" parTransId="{1BEE03DD-E542-4D48-B06D-EECE4EAFBE71}" sibTransId="{BDD646DF-6729-294D-A611-8D916B56A68A}"/>
    <dgm:cxn modelId="{32B41AC7-AE4C-BD4D-87D4-3CED127D1624}" type="presParOf" srcId="{1B8EDCBA-DAB0-C24F-B21F-FE2A091A24B7}" destId="{7E43D8DD-2FAC-AF4E-9F6E-B7254E479113}" srcOrd="0" destOrd="0" presId="urn:microsoft.com/office/officeart/2005/8/layout/hChevron3"/>
    <dgm:cxn modelId="{7C8D1026-7CC0-5B42-8128-580F23572E1D}" type="presParOf" srcId="{1B8EDCBA-DAB0-C24F-B21F-FE2A091A24B7}" destId="{351385A8-DC10-A843-982D-CF4469B21206}" srcOrd="1" destOrd="0" presId="urn:microsoft.com/office/officeart/2005/8/layout/hChevron3"/>
    <dgm:cxn modelId="{9F57731B-D444-7B47-9128-A5EF6A23D0FE}" type="presParOf" srcId="{1B8EDCBA-DAB0-C24F-B21F-FE2A091A24B7}" destId="{16DEEE66-6FB7-9640-8EB4-8E935B787598}" srcOrd="2" destOrd="0" presId="urn:microsoft.com/office/officeart/2005/8/layout/hChevron3"/>
    <dgm:cxn modelId="{9A2C1681-DA61-AB4A-9B83-51040E8D7061}" type="presParOf" srcId="{1B8EDCBA-DAB0-C24F-B21F-FE2A091A24B7}" destId="{681FD3D0-EA88-CD49-AA9B-D84AB72D4BEB}" srcOrd="3" destOrd="0" presId="urn:microsoft.com/office/officeart/2005/8/layout/hChevron3"/>
    <dgm:cxn modelId="{8626C015-B6A2-E746-9FB3-FD21F4402390}" type="presParOf" srcId="{1B8EDCBA-DAB0-C24F-B21F-FE2A091A24B7}" destId="{102FDC51-90FD-9241-A6CC-A072E7E712E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019D59-FBE1-FB4D-8BCF-CFF8C3096BF5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8DCDC01-28B1-5C46-BE03-5B0DF0F0C542}">
      <dgm:prSet custT="1"/>
      <dgm:spPr/>
      <dgm:t>
        <a:bodyPr/>
        <a:lstStyle/>
        <a:p>
          <a:pPr algn="ctr" rtl="0"/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Πα</a:t>
          </a:r>
          <a:r>
            <a:rPr lang="en-US" sz="1800" dirty="0" err="1">
              <a:solidFill>
                <a:schemeClr val="accent1">
                  <a:lumMod val="50000"/>
                </a:schemeClr>
              </a:solidFill>
            </a:rPr>
            <a:t>ροδική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, α</a:t>
          </a:r>
          <a:r>
            <a:rPr lang="en-US" sz="1800" dirty="0" err="1">
              <a:solidFill>
                <a:schemeClr val="accent1">
                  <a:lumMod val="50000"/>
                </a:schemeClr>
              </a:solidFill>
            </a:rPr>
            <a:t>υτο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περιοριζόμενη δ/χη που εκδηλώνεται τις πρώτες 10 ημέρες μετά τον τοκετό σε ποσοστό 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50-70% των λεχωίδων</a:t>
          </a:r>
        </a:p>
      </dgm:t>
    </dgm:pt>
    <dgm:pt modelId="{DCB8BCFB-4E9C-0D48-BA69-4024B1D227AF}" type="parTrans" cxnId="{71A0892B-C0DB-6B45-82BA-3AD9681CA763}">
      <dgm:prSet/>
      <dgm:spPr/>
      <dgm:t>
        <a:bodyPr/>
        <a:lstStyle/>
        <a:p>
          <a:endParaRPr lang="en-US"/>
        </a:p>
      </dgm:t>
    </dgm:pt>
    <dgm:pt modelId="{E250AF16-4A56-3847-92B7-0A15BC07B399}" type="sibTrans" cxnId="{71A0892B-C0DB-6B45-82BA-3AD9681CA763}">
      <dgm:prSet/>
      <dgm:spPr/>
      <dgm:t>
        <a:bodyPr/>
        <a:lstStyle/>
        <a:p>
          <a:endParaRPr lang="en-US"/>
        </a:p>
      </dgm:t>
    </dgm:pt>
    <dgm:pt modelId="{8B62C8D0-037A-674B-8A51-82DA3AB885ED}">
      <dgm:prSet custT="1"/>
      <dgm:spPr/>
      <dgm:t>
        <a:bodyPr/>
        <a:lstStyle/>
        <a:p>
          <a:pPr algn="ctr" rtl="0"/>
          <a:r>
            <a:rPr lang="en-US" sz="1800" dirty="0" err="1">
              <a:solidFill>
                <a:schemeClr val="accent1">
                  <a:lumMod val="50000"/>
                </a:schemeClr>
              </a:solidFill>
            </a:rPr>
            <a:t>Κλινικά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 χαρα</a:t>
          </a:r>
          <a:r>
            <a:rPr lang="en-US" sz="1800" dirty="0" err="1">
              <a:solidFill>
                <a:schemeClr val="accent1">
                  <a:lumMod val="50000"/>
                </a:schemeClr>
              </a:solidFill>
            </a:rPr>
            <a:t>κτηριστικά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: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ευσυγκινησί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α, ευερεθιστότητα, ευμετάβλητη διάθεση, καταθλιπτικά συμπτώματα, δυσανάλογος φόβος για την ικανότητα ενασχόλησης με το νεογνό</a:t>
          </a:r>
        </a:p>
      </dgm:t>
    </dgm:pt>
    <dgm:pt modelId="{25EF8325-A319-E14F-909C-A6556A9848E5}" type="parTrans" cxnId="{95E75E70-543E-C14C-8F42-2D42922DCE6B}">
      <dgm:prSet/>
      <dgm:spPr/>
      <dgm:t>
        <a:bodyPr/>
        <a:lstStyle/>
        <a:p>
          <a:endParaRPr lang="en-US"/>
        </a:p>
      </dgm:t>
    </dgm:pt>
    <dgm:pt modelId="{FE938D39-4434-194A-A910-E0B0EEAE1D0F}" type="sibTrans" cxnId="{95E75E70-543E-C14C-8F42-2D42922DCE6B}">
      <dgm:prSet/>
      <dgm:spPr/>
      <dgm:t>
        <a:bodyPr/>
        <a:lstStyle/>
        <a:p>
          <a:endParaRPr lang="en-US"/>
        </a:p>
      </dgm:t>
    </dgm:pt>
    <dgm:pt modelId="{AFF056DA-BA1A-B645-8231-EF89767680A3}">
      <dgm:prSet custT="1"/>
      <dgm:spPr/>
      <dgm:t>
        <a:bodyPr/>
        <a:lstStyle/>
        <a:p>
          <a:pPr algn="ctr" rtl="0"/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Ασ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αφής αιτιολογία 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– γυναίκες με προεμμηνορυσιακό σύνδρομο εμφανίζουν μεγαλύτερο κίνδυνο</a:t>
          </a:r>
        </a:p>
      </dgm:t>
    </dgm:pt>
    <dgm:pt modelId="{FC7ADBCF-9D60-3A4A-82C0-EA9AA0E09E85}" type="parTrans" cxnId="{65CFA9E4-62CD-424D-AF63-A4C3AC4C9340}">
      <dgm:prSet/>
      <dgm:spPr/>
      <dgm:t>
        <a:bodyPr/>
        <a:lstStyle/>
        <a:p>
          <a:endParaRPr lang="en-US"/>
        </a:p>
      </dgm:t>
    </dgm:pt>
    <dgm:pt modelId="{0FC7432D-784D-2E47-B47A-1ABCEE6674DD}" type="sibTrans" cxnId="{65CFA9E4-62CD-424D-AF63-A4C3AC4C9340}">
      <dgm:prSet/>
      <dgm:spPr/>
      <dgm:t>
        <a:bodyPr/>
        <a:lstStyle/>
        <a:p>
          <a:endParaRPr lang="en-US"/>
        </a:p>
      </dgm:t>
    </dgm:pt>
    <dgm:pt modelId="{F3C06802-6AC8-874F-884C-D11EDB4DC6DC}">
      <dgm:prSet custT="1"/>
      <dgm:spPr/>
      <dgm:t>
        <a:bodyPr/>
        <a:lstStyle/>
        <a:p>
          <a:pPr algn="ctr" rtl="0"/>
          <a:r>
            <a:rPr lang="en-US" sz="1800" dirty="0" err="1">
              <a:solidFill>
                <a:schemeClr val="accent1">
                  <a:lumMod val="50000"/>
                </a:schemeClr>
              </a:solidFill>
            </a:rPr>
            <a:t>Συνήθως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υπ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οχωρεί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μετά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 από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μερικές</a:t>
          </a: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dirty="0" err="1">
              <a:solidFill>
                <a:schemeClr val="accent1">
                  <a:lumMod val="50000"/>
                </a:schemeClr>
              </a:solidFill>
            </a:rPr>
            <a:t>μέρες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en-US" sz="1800" dirty="0" err="1">
              <a:solidFill>
                <a:schemeClr val="accent1">
                  <a:lumMod val="50000"/>
                </a:schemeClr>
              </a:solidFill>
            </a:rPr>
            <a:t>δεν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 απα</a:t>
          </a:r>
          <a:r>
            <a:rPr lang="en-US" sz="1800" dirty="0" err="1">
              <a:solidFill>
                <a:schemeClr val="accent1">
                  <a:lumMod val="50000"/>
                </a:schemeClr>
              </a:solidFill>
            </a:rPr>
            <a:t>ιτείτ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αι ειδική παρέμβαση εκτός από τον καθησυχασμό της γυναίκας και των οικείων της</a:t>
          </a:r>
        </a:p>
      </dgm:t>
    </dgm:pt>
    <dgm:pt modelId="{F5B1CE1B-3741-214C-A1E1-4500DF585354}" type="parTrans" cxnId="{90C5F1DC-FBDB-DB41-B1C1-2822D1A83799}">
      <dgm:prSet/>
      <dgm:spPr/>
      <dgm:t>
        <a:bodyPr/>
        <a:lstStyle/>
        <a:p>
          <a:endParaRPr lang="en-US"/>
        </a:p>
      </dgm:t>
    </dgm:pt>
    <dgm:pt modelId="{8855E5C3-A499-3647-BD4C-B59ED0270C67}" type="sibTrans" cxnId="{90C5F1DC-FBDB-DB41-B1C1-2822D1A83799}">
      <dgm:prSet/>
      <dgm:spPr/>
      <dgm:t>
        <a:bodyPr/>
        <a:lstStyle/>
        <a:p>
          <a:endParaRPr lang="en-US"/>
        </a:p>
      </dgm:t>
    </dgm:pt>
    <dgm:pt modelId="{08F484CE-EFF7-EB4E-8765-1CD1EF5716DE}">
      <dgm:prSet custT="1"/>
      <dgm:spPr/>
      <dgm:t>
        <a:bodyPr/>
        <a:lstStyle/>
        <a:p>
          <a:pPr algn="ctr" rtl="0"/>
          <a:r>
            <a:rPr lang="el-GR" sz="1800" dirty="0">
              <a:solidFill>
                <a:schemeClr val="accent1">
                  <a:lumMod val="50000"/>
                </a:schemeClr>
              </a:solidFill>
            </a:rPr>
            <a:t>Σημαντική η </a:t>
          </a:r>
          <a:r>
            <a:rPr lang="el-GR" sz="1800" b="1" dirty="0">
              <a:solidFill>
                <a:schemeClr val="accent1">
                  <a:lumMod val="50000"/>
                </a:schemeClr>
              </a:solidFill>
            </a:rPr>
            <a:t>προγεννητική εκπαίδευση </a:t>
          </a:r>
          <a:r>
            <a:rPr lang="el-GR" sz="1800" dirty="0">
              <a:solidFill>
                <a:schemeClr val="accent1">
                  <a:lumMod val="50000"/>
                </a:schemeClr>
              </a:solidFill>
            </a:rPr>
            <a:t>της μέλλουσας μητέρας και του συντρόφου της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A4CD7645-7422-004C-A675-45314D3B3262}" type="parTrans" cxnId="{3787393C-04E4-9044-8BC9-B597130320B3}">
      <dgm:prSet/>
      <dgm:spPr/>
      <dgm:t>
        <a:bodyPr/>
        <a:lstStyle/>
        <a:p>
          <a:endParaRPr lang="en-US"/>
        </a:p>
      </dgm:t>
    </dgm:pt>
    <dgm:pt modelId="{DAFFBDAD-912F-FF4D-B8F5-DA76B71CEE38}" type="sibTrans" cxnId="{3787393C-04E4-9044-8BC9-B597130320B3}">
      <dgm:prSet/>
      <dgm:spPr/>
      <dgm:t>
        <a:bodyPr/>
        <a:lstStyle/>
        <a:p>
          <a:endParaRPr lang="en-US"/>
        </a:p>
      </dgm:t>
    </dgm:pt>
    <dgm:pt modelId="{65697E43-C36A-DA43-96DE-F5D93D6F55EE}" type="pres">
      <dgm:prSet presAssocID="{D2019D59-FBE1-FB4D-8BCF-CFF8C3096BF5}" presName="outerComposite" presStyleCnt="0">
        <dgm:presLayoutVars>
          <dgm:chMax val="5"/>
          <dgm:dir/>
          <dgm:resizeHandles val="exact"/>
        </dgm:presLayoutVars>
      </dgm:prSet>
      <dgm:spPr/>
    </dgm:pt>
    <dgm:pt modelId="{8160BED6-33E4-0B41-9FC6-A8DC0C27FF2A}" type="pres">
      <dgm:prSet presAssocID="{D2019D59-FBE1-FB4D-8BCF-CFF8C3096BF5}" presName="dummyMaxCanvas" presStyleCnt="0">
        <dgm:presLayoutVars/>
      </dgm:prSet>
      <dgm:spPr/>
    </dgm:pt>
    <dgm:pt modelId="{D9FC3D30-B7E5-A346-AEC0-60E6C79E29D5}" type="pres">
      <dgm:prSet presAssocID="{D2019D59-FBE1-FB4D-8BCF-CFF8C3096BF5}" presName="FiveNodes_1" presStyleLbl="node1" presStyleIdx="0" presStyleCnt="5">
        <dgm:presLayoutVars>
          <dgm:bulletEnabled val="1"/>
        </dgm:presLayoutVars>
      </dgm:prSet>
      <dgm:spPr/>
    </dgm:pt>
    <dgm:pt modelId="{08DF036E-95DA-CD46-8BE1-3CA25B066886}" type="pres">
      <dgm:prSet presAssocID="{D2019D59-FBE1-FB4D-8BCF-CFF8C3096BF5}" presName="FiveNodes_2" presStyleLbl="node1" presStyleIdx="1" presStyleCnt="5">
        <dgm:presLayoutVars>
          <dgm:bulletEnabled val="1"/>
        </dgm:presLayoutVars>
      </dgm:prSet>
      <dgm:spPr/>
    </dgm:pt>
    <dgm:pt modelId="{CDB8E22B-6E28-F644-936A-E75E5D4DFC10}" type="pres">
      <dgm:prSet presAssocID="{D2019D59-FBE1-FB4D-8BCF-CFF8C3096BF5}" presName="FiveNodes_3" presStyleLbl="node1" presStyleIdx="2" presStyleCnt="5">
        <dgm:presLayoutVars>
          <dgm:bulletEnabled val="1"/>
        </dgm:presLayoutVars>
      </dgm:prSet>
      <dgm:spPr/>
    </dgm:pt>
    <dgm:pt modelId="{94C2C3E2-872F-694C-8EED-865A3B1440C1}" type="pres">
      <dgm:prSet presAssocID="{D2019D59-FBE1-FB4D-8BCF-CFF8C3096BF5}" presName="FiveNodes_4" presStyleLbl="node1" presStyleIdx="3" presStyleCnt="5">
        <dgm:presLayoutVars>
          <dgm:bulletEnabled val="1"/>
        </dgm:presLayoutVars>
      </dgm:prSet>
      <dgm:spPr/>
    </dgm:pt>
    <dgm:pt modelId="{1CBCB697-FA70-F748-B3FD-4ADA05D9F5B8}" type="pres">
      <dgm:prSet presAssocID="{D2019D59-FBE1-FB4D-8BCF-CFF8C3096BF5}" presName="FiveNodes_5" presStyleLbl="node1" presStyleIdx="4" presStyleCnt="5">
        <dgm:presLayoutVars>
          <dgm:bulletEnabled val="1"/>
        </dgm:presLayoutVars>
      </dgm:prSet>
      <dgm:spPr/>
    </dgm:pt>
    <dgm:pt modelId="{F3804436-A6EA-7747-970D-33D11DA8979A}" type="pres">
      <dgm:prSet presAssocID="{D2019D59-FBE1-FB4D-8BCF-CFF8C3096BF5}" presName="FiveConn_1-2" presStyleLbl="fgAccFollowNode1" presStyleIdx="0" presStyleCnt="4">
        <dgm:presLayoutVars>
          <dgm:bulletEnabled val="1"/>
        </dgm:presLayoutVars>
      </dgm:prSet>
      <dgm:spPr/>
    </dgm:pt>
    <dgm:pt modelId="{C9D67D73-0ACD-5348-917B-08C8BA88A3FE}" type="pres">
      <dgm:prSet presAssocID="{D2019D59-FBE1-FB4D-8BCF-CFF8C3096BF5}" presName="FiveConn_2-3" presStyleLbl="fgAccFollowNode1" presStyleIdx="1" presStyleCnt="4">
        <dgm:presLayoutVars>
          <dgm:bulletEnabled val="1"/>
        </dgm:presLayoutVars>
      </dgm:prSet>
      <dgm:spPr/>
    </dgm:pt>
    <dgm:pt modelId="{1EACAF4C-345D-944D-A33A-260DD4DFDA9B}" type="pres">
      <dgm:prSet presAssocID="{D2019D59-FBE1-FB4D-8BCF-CFF8C3096BF5}" presName="FiveConn_3-4" presStyleLbl="fgAccFollowNode1" presStyleIdx="2" presStyleCnt="4">
        <dgm:presLayoutVars>
          <dgm:bulletEnabled val="1"/>
        </dgm:presLayoutVars>
      </dgm:prSet>
      <dgm:spPr/>
    </dgm:pt>
    <dgm:pt modelId="{8BA29713-DAFE-294E-BCF2-A16CE8C78225}" type="pres">
      <dgm:prSet presAssocID="{D2019D59-FBE1-FB4D-8BCF-CFF8C3096BF5}" presName="FiveConn_4-5" presStyleLbl="fgAccFollowNode1" presStyleIdx="3" presStyleCnt="4">
        <dgm:presLayoutVars>
          <dgm:bulletEnabled val="1"/>
        </dgm:presLayoutVars>
      </dgm:prSet>
      <dgm:spPr/>
    </dgm:pt>
    <dgm:pt modelId="{DBE60622-08F0-E744-B0DA-1E4C73BF082A}" type="pres">
      <dgm:prSet presAssocID="{D2019D59-FBE1-FB4D-8BCF-CFF8C3096BF5}" presName="FiveNodes_1_text" presStyleLbl="node1" presStyleIdx="4" presStyleCnt="5">
        <dgm:presLayoutVars>
          <dgm:bulletEnabled val="1"/>
        </dgm:presLayoutVars>
      </dgm:prSet>
      <dgm:spPr/>
    </dgm:pt>
    <dgm:pt modelId="{3007381E-5065-9D46-B610-A14099743F46}" type="pres">
      <dgm:prSet presAssocID="{D2019D59-FBE1-FB4D-8BCF-CFF8C3096BF5}" presName="FiveNodes_2_text" presStyleLbl="node1" presStyleIdx="4" presStyleCnt="5">
        <dgm:presLayoutVars>
          <dgm:bulletEnabled val="1"/>
        </dgm:presLayoutVars>
      </dgm:prSet>
      <dgm:spPr/>
    </dgm:pt>
    <dgm:pt modelId="{EA731C20-4673-1349-9F86-D524C3631355}" type="pres">
      <dgm:prSet presAssocID="{D2019D59-FBE1-FB4D-8BCF-CFF8C3096BF5}" presName="FiveNodes_3_text" presStyleLbl="node1" presStyleIdx="4" presStyleCnt="5">
        <dgm:presLayoutVars>
          <dgm:bulletEnabled val="1"/>
        </dgm:presLayoutVars>
      </dgm:prSet>
      <dgm:spPr/>
    </dgm:pt>
    <dgm:pt modelId="{FDBE215A-0F2D-A742-8884-1A3BD83274CB}" type="pres">
      <dgm:prSet presAssocID="{D2019D59-FBE1-FB4D-8BCF-CFF8C3096BF5}" presName="FiveNodes_4_text" presStyleLbl="node1" presStyleIdx="4" presStyleCnt="5">
        <dgm:presLayoutVars>
          <dgm:bulletEnabled val="1"/>
        </dgm:presLayoutVars>
      </dgm:prSet>
      <dgm:spPr/>
    </dgm:pt>
    <dgm:pt modelId="{E1DFE403-C7D8-8B43-8C51-4D72CBDCF976}" type="pres">
      <dgm:prSet presAssocID="{D2019D59-FBE1-FB4D-8BCF-CFF8C3096BF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AA64109-2B96-A745-B338-AF6CE7A4DC7F}" type="presOf" srcId="{A8DCDC01-28B1-5C46-BE03-5B0DF0F0C542}" destId="{DBE60622-08F0-E744-B0DA-1E4C73BF082A}" srcOrd="1" destOrd="0" presId="urn:microsoft.com/office/officeart/2005/8/layout/vProcess5"/>
    <dgm:cxn modelId="{8613E40F-0C02-814E-A737-4630297C3108}" type="presOf" srcId="{F3C06802-6AC8-874F-884C-D11EDB4DC6DC}" destId="{94C2C3E2-872F-694C-8EED-865A3B1440C1}" srcOrd="0" destOrd="0" presId="urn:microsoft.com/office/officeart/2005/8/layout/vProcess5"/>
    <dgm:cxn modelId="{5EFDFC1D-F71E-B84B-92D0-A86A02ACA905}" type="presOf" srcId="{08F484CE-EFF7-EB4E-8765-1CD1EF5716DE}" destId="{1CBCB697-FA70-F748-B3FD-4ADA05D9F5B8}" srcOrd="0" destOrd="0" presId="urn:microsoft.com/office/officeart/2005/8/layout/vProcess5"/>
    <dgm:cxn modelId="{E556EB24-0554-D74B-B720-1FDBC8BA8938}" type="presOf" srcId="{0FC7432D-784D-2E47-B47A-1ABCEE6674DD}" destId="{1EACAF4C-345D-944D-A33A-260DD4DFDA9B}" srcOrd="0" destOrd="0" presId="urn:microsoft.com/office/officeart/2005/8/layout/vProcess5"/>
    <dgm:cxn modelId="{EB3E8426-D0EB-AC47-86BA-CC62FC02E781}" type="presOf" srcId="{8B62C8D0-037A-674B-8A51-82DA3AB885ED}" destId="{3007381E-5065-9D46-B610-A14099743F46}" srcOrd="1" destOrd="0" presId="urn:microsoft.com/office/officeart/2005/8/layout/vProcess5"/>
    <dgm:cxn modelId="{71A0892B-C0DB-6B45-82BA-3AD9681CA763}" srcId="{D2019D59-FBE1-FB4D-8BCF-CFF8C3096BF5}" destId="{A8DCDC01-28B1-5C46-BE03-5B0DF0F0C542}" srcOrd="0" destOrd="0" parTransId="{DCB8BCFB-4E9C-0D48-BA69-4024B1D227AF}" sibTransId="{E250AF16-4A56-3847-92B7-0A15BC07B399}"/>
    <dgm:cxn modelId="{0361DA32-822F-324D-A274-61DCB61C3A7E}" type="presOf" srcId="{8B62C8D0-037A-674B-8A51-82DA3AB885ED}" destId="{08DF036E-95DA-CD46-8BE1-3CA25B066886}" srcOrd="0" destOrd="0" presId="urn:microsoft.com/office/officeart/2005/8/layout/vProcess5"/>
    <dgm:cxn modelId="{3787393C-04E4-9044-8BC9-B597130320B3}" srcId="{D2019D59-FBE1-FB4D-8BCF-CFF8C3096BF5}" destId="{08F484CE-EFF7-EB4E-8765-1CD1EF5716DE}" srcOrd="4" destOrd="0" parTransId="{A4CD7645-7422-004C-A675-45314D3B3262}" sibTransId="{DAFFBDAD-912F-FF4D-B8F5-DA76B71CEE38}"/>
    <dgm:cxn modelId="{ABF77548-D31C-CC42-AEB1-FCCCF8494144}" type="presOf" srcId="{8855E5C3-A499-3647-BD4C-B59ED0270C67}" destId="{8BA29713-DAFE-294E-BCF2-A16CE8C78225}" srcOrd="0" destOrd="0" presId="urn:microsoft.com/office/officeart/2005/8/layout/vProcess5"/>
    <dgm:cxn modelId="{95E75E70-543E-C14C-8F42-2D42922DCE6B}" srcId="{D2019D59-FBE1-FB4D-8BCF-CFF8C3096BF5}" destId="{8B62C8D0-037A-674B-8A51-82DA3AB885ED}" srcOrd="1" destOrd="0" parTransId="{25EF8325-A319-E14F-909C-A6556A9848E5}" sibTransId="{FE938D39-4434-194A-A910-E0B0EEAE1D0F}"/>
    <dgm:cxn modelId="{25D0C871-6F48-5342-B3A3-70967C9A68F3}" type="presOf" srcId="{E250AF16-4A56-3847-92B7-0A15BC07B399}" destId="{F3804436-A6EA-7747-970D-33D11DA8979A}" srcOrd="0" destOrd="0" presId="urn:microsoft.com/office/officeart/2005/8/layout/vProcess5"/>
    <dgm:cxn modelId="{BC5D0C77-81B7-B248-85D4-AE0F1A464687}" type="presOf" srcId="{F3C06802-6AC8-874F-884C-D11EDB4DC6DC}" destId="{FDBE215A-0F2D-A742-8884-1A3BD83274CB}" srcOrd="1" destOrd="0" presId="urn:microsoft.com/office/officeart/2005/8/layout/vProcess5"/>
    <dgm:cxn modelId="{FC723A84-4FD9-4848-8165-5FB630EFC675}" type="presOf" srcId="{08F484CE-EFF7-EB4E-8765-1CD1EF5716DE}" destId="{E1DFE403-C7D8-8B43-8C51-4D72CBDCF976}" srcOrd="1" destOrd="0" presId="urn:microsoft.com/office/officeart/2005/8/layout/vProcess5"/>
    <dgm:cxn modelId="{52BE5795-B63C-CF48-9944-9447AB9C241A}" type="presOf" srcId="{FE938D39-4434-194A-A910-E0B0EEAE1D0F}" destId="{C9D67D73-0ACD-5348-917B-08C8BA88A3FE}" srcOrd="0" destOrd="0" presId="urn:microsoft.com/office/officeart/2005/8/layout/vProcess5"/>
    <dgm:cxn modelId="{275F27B5-2CB4-B246-8C6E-4F23FE279F73}" type="presOf" srcId="{AFF056DA-BA1A-B645-8231-EF89767680A3}" destId="{EA731C20-4673-1349-9F86-D524C3631355}" srcOrd="1" destOrd="0" presId="urn:microsoft.com/office/officeart/2005/8/layout/vProcess5"/>
    <dgm:cxn modelId="{65589DCC-C9FC-F347-9903-FF3A518F1164}" type="presOf" srcId="{A8DCDC01-28B1-5C46-BE03-5B0DF0F0C542}" destId="{D9FC3D30-B7E5-A346-AEC0-60E6C79E29D5}" srcOrd="0" destOrd="0" presId="urn:microsoft.com/office/officeart/2005/8/layout/vProcess5"/>
    <dgm:cxn modelId="{01F6ECDA-8DFC-774A-8433-8D096E6E6D1C}" type="presOf" srcId="{AFF056DA-BA1A-B645-8231-EF89767680A3}" destId="{CDB8E22B-6E28-F644-936A-E75E5D4DFC10}" srcOrd="0" destOrd="0" presId="urn:microsoft.com/office/officeart/2005/8/layout/vProcess5"/>
    <dgm:cxn modelId="{90C5F1DC-FBDB-DB41-B1C1-2822D1A83799}" srcId="{D2019D59-FBE1-FB4D-8BCF-CFF8C3096BF5}" destId="{F3C06802-6AC8-874F-884C-D11EDB4DC6DC}" srcOrd="3" destOrd="0" parTransId="{F5B1CE1B-3741-214C-A1E1-4500DF585354}" sibTransId="{8855E5C3-A499-3647-BD4C-B59ED0270C67}"/>
    <dgm:cxn modelId="{65CFA9E4-62CD-424D-AF63-A4C3AC4C9340}" srcId="{D2019D59-FBE1-FB4D-8BCF-CFF8C3096BF5}" destId="{AFF056DA-BA1A-B645-8231-EF89767680A3}" srcOrd="2" destOrd="0" parTransId="{FC7ADBCF-9D60-3A4A-82C0-EA9AA0E09E85}" sibTransId="{0FC7432D-784D-2E47-B47A-1ABCEE6674DD}"/>
    <dgm:cxn modelId="{5C374DE9-79C6-3F47-B97B-21A6D4C3AFD2}" type="presOf" srcId="{D2019D59-FBE1-FB4D-8BCF-CFF8C3096BF5}" destId="{65697E43-C36A-DA43-96DE-F5D93D6F55EE}" srcOrd="0" destOrd="0" presId="urn:microsoft.com/office/officeart/2005/8/layout/vProcess5"/>
    <dgm:cxn modelId="{E10F1716-D751-244D-8747-416F62DDC11F}" type="presParOf" srcId="{65697E43-C36A-DA43-96DE-F5D93D6F55EE}" destId="{8160BED6-33E4-0B41-9FC6-A8DC0C27FF2A}" srcOrd="0" destOrd="0" presId="urn:microsoft.com/office/officeart/2005/8/layout/vProcess5"/>
    <dgm:cxn modelId="{5B3F90D9-D41A-4842-9FFD-E48144F59764}" type="presParOf" srcId="{65697E43-C36A-DA43-96DE-F5D93D6F55EE}" destId="{D9FC3D30-B7E5-A346-AEC0-60E6C79E29D5}" srcOrd="1" destOrd="0" presId="urn:microsoft.com/office/officeart/2005/8/layout/vProcess5"/>
    <dgm:cxn modelId="{8C135865-3778-4F4B-B519-0991484B645D}" type="presParOf" srcId="{65697E43-C36A-DA43-96DE-F5D93D6F55EE}" destId="{08DF036E-95DA-CD46-8BE1-3CA25B066886}" srcOrd="2" destOrd="0" presId="urn:microsoft.com/office/officeart/2005/8/layout/vProcess5"/>
    <dgm:cxn modelId="{8C736EB5-E769-6F46-921B-863B0525A4E7}" type="presParOf" srcId="{65697E43-C36A-DA43-96DE-F5D93D6F55EE}" destId="{CDB8E22B-6E28-F644-936A-E75E5D4DFC10}" srcOrd="3" destOrd="0" presId="urn:microsoft.com/office/officeart/2005/8/layout/vProcess5"/>
    <dgm:cxn modelId="{9F782788-F549-5D43-BEE5-56C501158E5A}" type="presParOf" srcId="{65697E43-C36A-DA43-96DE-F5D93D6F55EE}" destId="{94C2C3E2-872F-694C-8EED-865A3B1440C1}" srcOrd="4" destOrd="0" presId="urn:microsoft.com/office/officeart/2005/8/layout/vProcess5"/>
    <dgm:cxn modelId="{355FDAE6-B010-AB40-86B2-B0BFEC08BE93}" type="presParOf" srcId="{65697E43-C36A-DA43-96DE-F5D93D6F55EE}" destId="{1CBCB697-FA70-F748-B3FD-4ADA05D9F5B8}" srcOrd="5" destOrd="0" presId="urn:microsoft.com/office/officeart/2005/8/layout/vProcess5"/>
    <dgm:cxn modelId="{28E56FDF-C797-004F-9963-4D18A6A363C8}" type="presParOf" srcId="{65697E43-C36A-DA43-96DE-F5D93D6F55EE}" destId="{F3804436-A6EA-7747-970D-33D11DA8979A}" srcOrd="6" destOrd="0" presId="urn:microsoft.com/office/officeart/2005/8/layout/vProcess5"/>
    <dgm:cxn modelId="{FF5AB7FC-363C-9440-B7BF-B4AC6E181A2C}" type="presParOf" srcId="{65697E43-C36A-DA43-96DE-F5D93D6F55EE}" destId="{C9D67D73-0ACD-5348-917B-08C8BA88A3FE}" srcOrd="7" destOrd="0" presId="urn:microsoft.com/office/officeart/2005/8/layout/vProcess5"/>
    <dgm:cxn modelId="{C12B82AF-665A-F842-BFF9-C611212B1261}" type="presParOf" srcId="{65697E43-C36A-DA43-96DE-F5D93D6F55EE}" destId="{1EACAF4C-345D-944D-A33A-260DD4DFDA9B}" srcOrd="8" destOrd="0" presId="urn:microsoft.com/office/officeart/2005/8/layout/vProcess5"/>
    <dgm:cxn modelId="{07F2715C-C83F-F142-A10D-B53AD08F2BC0}" type="presParOf" srcId="{65697E43-C36A-DA43-96DE-F5D93D6F55EE}" destId="{8BA29713-DAFE-294E-BCF2-A16CE8C78225}" srcOrd="9" destOrd="0" presId="urn:microsoft.com/office/officeart/2005/8/layout/vProcess5"/>
    <dgm:cxn modelId="{FFBEC4C6-E63F-D445-8A4E-A70ABA455AC2}" type="presParOf" srcId="{65697E43-C36A-DA43-96DE-F5D93D6F55EE}" destId="{DBE60622-08F0-E744-B0DA-1E4C73BF082A}" srcOrd="10" destOrd="0" presId="urn:microsoft.com/office/officeart/2005/8/layout/vProcess5"/>
    <dgm:cxn modelId="{222AF6E3-9C37-8E47-8178-2BEF90C062D4}" type="presParOf" srcId="{65697E43-C36A-DA43-96DE-F5D93D6F55EE}" destId="{3007381E-5065-9D46-B610-A14099743F46}" srcOrd="11" destOrd="0" presId="urn:microsoft.com/office/officeart/2005/8/layout/vProcess5"/>
    <dgm:cxn modelId="{C6292969-D4EB-5B45-8959-D613486A7534}" type="presParOf" srcId="{65697E43-C36A-DA43-96DE-F5D93D6F55EE}" destId="{EA731C20-4673-1349-9F86-D524C3631355}" srcOrd="12" destOrd="0" presId="urn:microsoft.com/office/officeart/2005/8/layout/vProcess5"/>
    <dgm:cxn modelId="{3EE60A01-241B-084B-A303-72F43E513E6D}" type="presParOf" srcId="{65697E43-C36A-DA43-96DE-F5D93D6F55EE}" destId="{FDBE215A-0F2D-A742-8884-1A3BD83274CB}" srcOrd="13" destOrd="0" presId="urn:microsoft.com/office/officeart/2005/8/layout/vProcess5"/>
    <dgm:cxn modelId="{D7728A35-157C-7B41-9F7A-212DEB0E9488}" type="presParOf" srcId="{65697E43-C36A-DA43-96DE-F5D93D6F55EE}" destId="{E1DFE403-C7D8-8B43-8C51-4D72CBDCF9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7B3465-F419-3644-8EBF-C3DB552B4F06}" type="doc">
      <dgm:prSet loTypeId="urn:microsoft.com/office/officeart/2005/8/layout/process2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0768CCB-7757-9C41-BCCA-3E21875A7DBC}">
      <dgm:prSet custT="1"/>
      <dgm:spPr/>
      <dgm:t>
        <a:bodyPr/>
        <a:lstStyle/>
        <a:p>
          <a:pPr rtl="0"/>
          <a:r>
            <a:rPr lang="en-US" sz="1800" dirty="0" err="1">
              <a:solidFill>
                <a:srgbClr val="3E2979"/>
              </a:solidFill>
            </a:rPr>
            <a:t>Εκδηλώνεται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στο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b="1" dirty="0">
              <a:solidFill>
                <a:srgbClr val="3E2979"/>
              </a:solidFill>
            </a:rPr>
            <a:t>10-15% </a:t>
          </a:r>
          <a:r>
            <a:rPr lang="en-US" sz="1800" b="1" dirty="0" err="1">
              <a:solidFill>
                <a:srgbClr val="3E2979"/>
              </a:solidFill>
            </a:rPr>
            <a:t>των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νέων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μητέρων</a:t>
          </a:r>
          <a:r>
            <a:rPr lang="en-US" sz="1800" b="1" dirty="0">
              <a:solidFill>
                <a:srgbClr val="3E2979"/>
              </a:solidFill>
            </a:rPr>
            <a:t>, 6-8 </a:t>
          </a:r>
          <a:r>
            <a:rPr lang="en-US" sz="1800" b="1" dirty="0" err="1">
              <a:solidFill>
                <a:srgbClr val="3E2979"/>
              </a:solidFill>
            </a:rPr>
            <a:t>εβδομάδες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μετά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τον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τοκετό</a:t>
          </a:r>
          <a:endParaRPr lang="en-US" sz="1800" dirty="0">
            <a:solidFill>
              <a:srgbClr val="3E2979"/>
            </a:solidFill>
          </a:endParaRPr>
        </a:p>
      </dgm:t>
    </dgm:pt>
    <dgm:pt modelId="{6C25C400-A8FF-4B46-BF49-0FCA77246326}" type="parTrans" cxnId="{582FD51B-E873-EF49-9087-B3FB15CD86BB}">
      <dgm:prSet/>
      <dgm:spPr/>
      <dgm:t>
        <a:bodyPr/>
        <a:lstStyle/>
        <a:p>
          <a:endParaRPr lang="en-US"/>
        </a:p>
      </dgm:t>
    </dgm:pt>
    <dgm:pt modelId="{98657498-DDB5-894D-9D44-EED635D5C52E}" type="sibTrans" cxnId="{582FD51B-E873-EF49-9087-B3FB15CD86BB}">
      <dgm:prSet/>
      <dgm:spPr/>
      <dgm:t>
        <a:bodyPr/>
        <a:lstStyle/>
        <a:p>
          <a:endParaRPr lang="en-US"/>
        </a:p>
      </dgm:t>
    </dgm:pt>
    <dgm:pt modelId="{358CF61A-6980-1D4C-91AA-12C70427849E}">
      <dgm:prSet custT="1"/>
      <dgm:spPr/>
      <dgm:t>
        <a:bodyPr/>
        <a:lstStyle/>
        <a:p>
          <a:pPr rtl="0"/>
          <a:r>
            <a:rPr lang="en-US" sz="1800" dirty="0" err="1">
              <a:solidFill>
                <a:srgbClr val="3E2979"/>
              </a:solidFill>
            </a:rPr>
            <a:t>Σε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μερικές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περιπτώσεις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αποτελούν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συνέχεια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της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κατάθλιψης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που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προϋπήρχε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στην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κύηση</a:t>
          </a:r>
          <a:endParaRPr lang="en-US" sz="1800" dirty="0">
            <a:solidFill>
              <a:srgbClr val="3E2979"/>
            </a:solidFill>
          </a:endParaRPr>
        </a:p>
      </dgm:t>
    </dgm:pt>
    <dgm:pt modelId="{F6786D8A-70B8-6A4B-97EE-2EE5017CFE73}" type="parTrans" cxnId="{4F844C39-ED44-934F-A95E-EFF70C27399D}">
      <dgm:prSet/>
      <dgm:spPr/>
      <dgm:t>
        <a:bodyPr/>
        <a:lstStyle/>
        <a:p>
          <a:endParaRPr lang="en-US"/>
        </a:p>
      </dgm:t>
    </dgm:pt>
    <dgm:pt modelId="{396DED18-86C0-3A42-B028-72BA66ACFD4F}" type="sibTrans" cxnId="{4F844C39-ED44-934F-A95E-EFF70C27399D}">
      <dgm:prSet/>
      <dgm:spPr/>
      <dgm:t>
        <a:bodyPr/>
        <a:lstStyle/>
        <a:p>
          <a:endParaRPr lang="en-US"/>
        </a:p>
      </dgm:t>
    </dgm:pt>
    <dgm:pt modelId="{FB2648B9-FDE8-7A4C-ACDB-EF5A3864CD49}">
      <dgm:prSet custT="1"/>
      <dgm:spPr/>
      <dgm:t>
        <a:bodyPr/>
        <a:lstStyle/>
        <a:p>
          <a:pPr rtl="0"/>
          <a:r>
            <a:rPr lang="en-US" sz="1800" dirty="0" err="1">
              <a:solidFill>
                <a:srgbClr val="3E2979"/>
              </a:solidFill>
            </a:rPr>
            <a:t>Συχνά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δεν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αναγνωρίζεται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από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τους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b="1" dirty="0" err="1">
              <a:solidFill>
                <a:srgbClr val="3E2979"/>
              </a:solidFill>
            </a:rPr>
            <a:t>οικείους</a:t>
          </a:r>
          <a:r>
            <a:rPr lang="en-US" sz="1800" b="1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και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δεν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διαγιγνώσκεται</a:t>
          </a:r>
          <a:r>
            <a:rPr lang="en-US" sz="1800" dirty="0">
              <a:solidFill>
                <a:srgbClr val="3E2979"/>
              </a:solidFill>
            </a:rPr>
            <a:t> </a:t>
          </a:r>
          <a:r>
            <a:rPr lang="en-US" sz="1800" dirty="0" err="1">
              <a:solidFill>
                <a:srgbClr val="3E2979"/>
              </a:solidFill>
            </a:rPr>
            <a:t>έγκαιρα</a:t>
          </a:r>
          <a:endParaRPr lang="en-US" sz="1800" dirty="0">
            <a:solidFill>
              <a:srgbClr val="3E2979"/>
            </a:solidFill>
          </a:endParaRPr>
        </a:p>
      </dgm:t>
    </dgm:pt>
    <dgm:pt modelId="{02F979BD-C7F6-0B42-B78C-497664853D96}" type="parTrans" cxnId="{6AD44606-2312-0742-99E3-FBD174D13B19}">
      <dgm:prSet/>
      <dgm:spPr/>
      <dgm:t>
        <a:bodyPr/>
        <a:lstStyle/>
        <a:p>
          <a:endParaRPr lang="en-US"/>
        </a:p>
      </dgm:t>
    </dgm:pt>
    <dgm:pt modelId="{47551C95-B284-6149-97D9-EF9D2FE177B3}" type="sibTrans" cxnId="{6AD44606-2312-0742-99E3-FBD174D13B19}">
      <dgm:prSet/>
      <dgm:spPr/>
      <dgm:t>
        <a:bodyPr/>
        <a:lstStyle/>
        <a:p>
          <a:endParaRPr lang="en-US"/>
        </a:p>
      </dgm:t>
    </dgm:pt>
    <dgm:pt modelId="{C271A38B-3EFE-E843-964F-AF93AC313B22}">
      <dgm:prSet custT="1"/>
      <dgm:spPr/>
      <dgm:t>
        <a:bodyPr/>
        <a:lstStyle/>
        <a:p>
          <a:pPr rtl="0"/>
          <a:r>
            <a:rPr lang="el-GR" sz="1800" dirty="0">
              <a:solidFill>
                <a:srgbClr val="3E2979"/>
              </a:solidFill>
            </a:rPr>
            <a:t>Κλινικά χαρακτηριστικά παρόμοια με εκείνα της κατάθλιψης σε άλλες φάσεις της ζωής – διάρκεια τουλάχιστον 2 εβδομάδων</a:t>
          </a:r>
          <a:endParaRPr lang="en-US" sz="1800" dirty="0">
            <a:solidFill>
              <a:srgbClr val="3E2979"/>
            </a:solidFill>
          </a:endParaRPr>
        </a:p>
      </dgm:t>
    </dgm:pt>
    <dgm:pt modelId="{F969F49F-CC88-6D42-8A98-95A3A76DD857}" type="parTrans" cxnId="{D710500B-FFA9-1144-894A-A65905861C83}">
      <dgm:prSet/>
      <dgm:spPr/>
      <dgm:t>
        <a:bodyPr/>
        <a:lstStyle/>
        <a:p>
          <a:endParaRPr lang="en-US"/>
        </a:p>
      </dgm:t>
    </dgm:pt>
    <dgm:pt modelId="{AE63A325-C6EE-1640-8AF4-49D0EF61450C}" type="sibTrans" cxnId="{D710500B-FFA9-1144-894A-A65905861C83}">
      <dgm:prSet/>
      <dgm:spPr/>
      <dgm:t>
        <a:bodyPr/>
        <a:lstStyle/>
        <a:p>
          <a:endParaRPr lang="en-US"/>
        </a:p>
      </dgm:t>
    </dgm:pt>
    <dgm:pt modelId="{88534BCF-1F94-3F4B-BA0B-524EA391394C}" type="pres">
      <dgm:prSet presAssocID="{497B3465-F419-3644-8EBF-C3DB552B4F06}" presName="linearFlow" presStyleCnt="0">
        <dgm:presLayoutVars>
          <dgm:resizeHandles val="exact"/>
        </dgm:presLayoutVars>
      </dgm:prSet>
      <dgm:spPr/>
    </dgm:pt>
    <dgm:pt modelId="{708DACBB-A72F-7B4E-9739-32AAED4B642B}" type="pres">
      <dgm:prSet presAssocID="{30768CCB-7757-9C41-BCCA-3E21875A7DBC}" presName="node" presStyleLbl="node1" presStyleIdx="0" presStyleCnt="4" custScaleX="132389">
        <dgm:presLayoutVars>
          <dgm:bulletEnabled val="1"/>
        </dgm:presLayoutVars>
      </dgm:prSet>
      <dgm:spPr/>
    </dgm:pt>
    <dgm:pt modelId="{9FBD1AFE-C73F-6043-8399-1F7DF857E222}" type="pres">
      <dgm:prSet presAssocID="{98657498-DDB5-894D-9D44-EED635D5C52E}" presName="sibTrans" presStyleLbl="sibTrans2D1" presStyleIdx="0" presStyleCnt="3"/>
      <dgm:spPr/>
    </dgm:pt>
    <dgm:pt modelId="{3AC1351B-275C-4740-9BD2-58ABC9F3D799}" type="pres">
      <dgm:prSet presAssocID="{98657498-DDB5-894D-9D44-EED635D5C52E}" presName="connectorText" presStyleLbl="sibTrans2D1" presStyleIdx="0" presStyleCnt="3"/>
      <dgm:spPr/>
    </dgm:pt>
    <dgm:pt modelId="{B6B1A5EE-C1C6-AD48-8572-A2597FED8307}" type="pres">
      <dgm:prSet presAssocID="{358CF61A-6980-1D4C-91AA-12C70427849E}" presName="node" presStyleLbl="node1" presStyleIdx="1" presStyleCnt="4" custScaleX="122312">
        <dgm:presLayoutVars>
          <dgm:bulletEnabled val="1"/>
        </dgm:presLayoutVars>
      </dgm:prSet>
      <dgm:spPr/>
    </dgm:pt>
    <dgm:pt modelId="{924861CF-2B5C-8648-BF04-D4B66CF49C6A}" type="pres">
      <dgm:prSet presAssocID="{396DED18-86C0-3A42-B028-72BA66ACFD4F}" presName="sibTrans" presStyleLbl="sibTrans2D1" presStyleIdx="1" presStyleCnt="3"/>
      <dgm:spPr/>
    </dgm:pt>
    <dgm:pt modelId="{7CBA1794-1220-CE4A-BDD2-360B22C10719}" type="pres">
      <dgm:prSet presAssocID="{396DED18-86C0-3A42-B028-72BA66ACFD4F}" presName="connectorText" presStyleLbl="sibTrans2D1" presStyleIdx="1" presStyleCnt="3"/>
      <dgm:spPr/>
    </dgm:pt>
    <dgm:pt modelId="{56B603FE-D042-2045-92C4-16BCF41DFBCB}" type="pres">
      <dgm:prSet presAssocID="{FB2648B9-FDE8-7A4C-ACDB-EF5A3864CD49}" presName="node" presStyleLbl="node1" presStyleIdx="2" presStyleCnt="4" custScaleX="129641">
        <dgm:presLayoutVars>
          <dgm:bulletEnabled val="1"/>
        </dgm:presLayoutVars>
      </dgm:prSet>
      <dgm:spPr/>
    </dgm:pt>
    <dgm:pt modelId="{C6495547-5DB5-2C40-A3F1-5DA12471CA9E}" type="pres">
      <dgm:prSet presAssocID="{47551C95-B284-6149-97D9-EF9D2FE177B3}" presName="sibTrans" presStyleLbl="sibTrans2D1" presStyleIdx="2" presStyleCnt="3"/>
      <dgm:spPr/>
    </dgm:pt>
    <dgm:pt modelId="{9B67B263-4742-6B43-AB4C-30945708CE1E}" type="pres">
      <dgm:prSet presAssocID="{47551C95-B284-6149-97D9-EF9D2FE177B3}" presName="connectorText" presStyleLbl="sibTrans2D1" presStyleIdx="2" presStyleCnt="3"/>
      <dgm:spPr/>
    </dgm:pt>
    <dgm:pt modelId="{FB3BD4B3-18E3-2842-959E-181EF8343ED1}" type="pres">
      <dgm:prSet presAssocID="{C271A38B-3EFE-E843-964F-AF93AC313B22}" presName="node" presStyleLbl="node1" presStyleIdx="3" presStyleCnt="4" custScaleX="139718">
        <dgm:presLayoutVars>
          <dgm:bulletEnabled val="1"/>
        </dgm:presLayoutVars>
      </dgm:prSet>
      <dgm:spPr/>
    </dgm:pt>
  </dgm:ptLst>
  <dgm:cxnLst>
    <dgm:cxn modelId="{6AD44606-2312-0742-99E3-FBD174D13B19}" srcId="{497B3465-F419-3644-8EBF-C3DB552B4F06}" destId="{FB2648B9-FDE8-7A4C-ACDB-EF5A3864CD49}" srcOrd="2" destOrd="0" parTransId="{02F979BD-C7F6-0B42-B78C-497664853D96}" sibTransId="{47551C95-B284-6149-97D9-EF9D2FE177B3}"/>
    <dgm:cxn modelId="{D710500B-FFA9-1144-894A-A65905861C83}" srcId="{497B3465-F419-3644-8EBF-C3DB552B4F06}" destId="{C271A38B-3EFE-E843-964F-AF93AC313B22}" srcOrd="3" destOrd="0" parTransId="{F969F49F-CC88-6D42-8A98-95A3A76DD857}" sibTransId="{AE63A325-C6EE-1640-8AF4-49D0EF61450C}"/>
    <dgm:cxn modelId="{050EA413-6CC8-B448-B101-4088959446A6}" type="presOf" srcId="{396DED18-86C0-3A42-B028-72BA66ACFD4F}" destId="{7CBA1794-1220-CE4A-BDD2-360B22C10719}" srcOrd="1" destOrd="0" presId="urn:microsoft.com/office/officeart/2005/8/layout/process2"/>
    <dgm:cxn modelId="{582FD51B-E873-EF49-9087-B3FB15CD86BB}" srcId="{497B3465-F419-3644-8EBF-C3DB552B4F06}" destId="{30768CCB-7757-9C41-BCCA-3E21875A7DBC}" srcOrd="0" destOrd="0" parTransId="{6C25C400-A8FF-4B46-BF49-0FCA77246326}" sibTransId="{98657498-DDB5-894D-9D44-EED635D5C52E}"/>
    <dgm:cxn modelId="{3F979326-FACA-7945-9E6E-CE35ECA0706A}" type="presOf" srcId="{98657498-DDB5-894D-9D44-EED635D5C52E}" destId="{3AC1351B-275C-4740-9BD2-58ABC9F3D799}" srcOrd="1" destOrd="0" presId="urn:microsoft.com/office/officeart/2005/8/layout/process2"/>
    <dgm:cxn modelId="{4F844C39-ED44-934F-A95E-EFF70C27399D}" srcId="{497B3465-F419-3644-8EBF-C3DB552B4F06}" destId="{358CF61A-6980-1D4C-91AA-12C70427849E}" srcOrd="1" destOrd="0" parTransId="{F6786D8A-70B8-6A4B-97EE-2EE5017CFE73}" sibTransId="{396DED18-86C0-3A42-B028-72BA66ACFD4F}"/>
    <dgm:cxn modelId="{5B4D2E3C-9FF3-7641-88A8-2B0A7EF2BCE5}" type="presOf" srcId="{47551C95-B284-6149-97D9-EF9D2FE177B3}" destId="{C6495547-5DB5-2C40-A3F1-5DA12471CA9E}" srcOrd="0" destOrd="0" presId="urn:microsoft.com/office/officeart/2005/8/layout/process2"/>
    <dgm:cxn modelId="{56FE8C4A-FECA-6F4F-9A35-24CD42884A9C}" type="presOf" srcId="{358CF61A-6980-1D4C-91AA-12C70427849E}" destId="{B6B1A5EE-C1C6-AD48-8572-A2597FED8307}" srcOrd="0" destOrd="0" presId="urn:microsoft.com/office/officeart/2005/8/layout/process2"/>
    <dgm:cxn modelId="{0DBC8F6C-009A-EA42-92F3-DEC259EB131B}" type="presOf" srcId="{396DED18-86C0-3A42-B028-72BA66ACFD4F}" destId="{924861CF-2B5C-8648-BF04-D4B66CF49C6A}" srcOrd="0" destOrd="0" presId="urn:microsoft.com/office/officeart/2005/8/layout/process2"/>
    <dgm:cxn modelId="{CD984874-1D2B-A940-8995-2598F76966E3}" type="presOf" srcId="{30768CCB-7757-9C41-BCCA-3E21875A7DBC}" destId="{708DACBB-A72F-7B4E-9739-32AAED4B642B}" srcOrd="0" destOrd="0" presId="urn:microsoft.com/office/officeart/2005/8/layout/process2"/>
    <dgm:cxn modelId="{3121E77A-E41C-E846-99CF-2E9EED7E78F1}" type="presOf" srcId="{98657498-DDB5-894D-9D44-EED635D5C52E}" destId="{9FBD1AFE-C73F-6043-8399-1F7DF857E222}" srcOrd="0" destOrd="0" presId="urn:microsoft.com/office/officeart/2005/8/layout/process2"/>
    <dgm:cxn modelId="{6500DEB3-298B-D04D-9AE0-FC60326D2C47}" type="presOf" srcId="{47551C95-B284-6149-97D9-EF9D2FE177B3}" destId="{9B67B263-4742-6B43-AB4C-30945708CE1E}" srcOrd="1" destOrd="0" presId="urn:microsoft.com/office/officeart/2005/8/layout/process2"/>
    <dgm:cxn modelId="{9C0A57B6-C29D-024C-B6E9-9FA6437E853D}" type="presOf" srcId="{497B3465-F419-3644-8EBF-C3DB552B4F06}" destId="{88534BCF-1F94-3F4B-BA0B-524EA391394C}" srcOrd="0" destOrd="0" presId="urn:microsoft.com/office/officeart/2005/8/layout/process2"/>
    <dgm:cxn modelId="{79DAD8F7-C2E5-F142-B843-7C848380CB99}" type="presOf" srcId="{FB2648B9-FDE8-7A4C-ACDB-EF5A3864CD49}" destId="{56B603FE-D042-2045-92C4-16BCF41DFBCB}" srcOrd="0" destOrd="0" presId="urn:microsoft.com/office/officeart/2005/8/layout/process2"/>
    <dgm:cxn modelId="{EF49FBFB-727F-9342-A256-2F3869565665}" type="presOf" srcId="{C271A38B-3EFE-E843-964F-AF93AC313B22}" destId="{FB3BD4B3-18E3-2842-959E-181EF8343ED1}" srcOrd="0" destOrd="0" presId="urn:microsoft.com/office/officeart/2005/8/layout/process2"/>
    <dgm:cxn modelId="{63F5D90C-ED67-D542-9790-F5951D375DB7}" type="presParOf" srcId="{88534BCF-1F94-3F4B-BA0B-524EA391394C}" destId="{708DACBB-A72F-7B4E-9739-32AAED4B642B}" srcOrd="0" destOrd="0" presId="urn:microsoft.com/office/officeart/2005/8/layout/process2"/>
    <dgm:cxn modelId="{701176D5-9165-1B44-A220-602314903786}" type="presParOf" srcId="{88534BCF-1F94-3F4B-BA0B-524EA391394C}" destId="{9FBD1AFE-C73F-6043-8399-1F7DF857E222}" srcOrd="1" destOrd="0" presId="urn:microsoft.com/office/officeart/2005/8/layout/process2"/>
    <dgm:cxn modelId="{25CE0BA1-E59C-E447-91EB-2AF6800E87D4}" type="presParOf" srcId="{9FBD1AFE-C73F-6043-8399-1F7DF857E222}" destId="{3AC1351B-275C-4740-9BD2-58ABC9F3D799}" srcOrd="0" destOrd="0" presId="urn:microsoft.com/office/officeart/2005/8/layout/process2"/>
    <dgm:cxn modelId="{C72547B2-3A91-614F-A0DE-4D764735A831}" type="presParOf" srcId="{88534BCF-1F94-3F4B-BA0B-524EA391394C}" destId="{B6B1A5EE-C1C6-AD48-8572-A2597FED8307}" srcOrd="2" destOrd="0" presId="urn:microsoft.com/office/officeart/2005/8/layout/process2"/>
    <dgm:cxn modelId="{0B05895F-D234-B74A-8ACD-140BBB84D88C}" type="presParOf" srcId="{88534BCF-1F94-3F4B-BA0B-524EA391394C}" destId="{924861CF-2B5C-8648-BF04-D4B66CF49C6A}" srcOrd="3" destOrd="0" presId="urn:microsoft.com/office/officeart/2005/8/layout/process2"/>
    <dgm:cxn modelId="{D5FD9097-F10F-BA4B-962A-A1AE98C0E338}" type="presParOf" srcId="{924861CF-2B5C-8648-BF04-D4B66CF49C6A}" destId="{7CBA1794-1220-CE4A-BDD2-360B22C10719}" srcOrd="0" destOrd="0" presId="urn:microsoft.com/office/officeart/2005/8/layout/process2"/>
    <dgm:cxn modelId="{3B06D6BA-425D-BC49-AAD4-204AEB441CC7}" type="presParOf" srcId="{88534BCF-1F94-3F4B-BA0B-524EA391394C}" destId="{56B603FE-D042-2045-92C4-16BCF41DFBCB}" srcOrd="4" destOrd="0" presId="urn:microsoft.com/office/officeart/2005/8/layout/process2"/>
    <dgm:cxn modelId="{73698260-1798-834B-9B92-41247253F24A}" type="presParOf" srcId="{88534BCF-1F94-3F4B-BA0B-524EA391394C}" destId="{C6495547-5DB5-2C40-A3F1-5DA12471CA9E}" srcOrd="5" destOrd="0" presId="urn:microsoft.com/office/officeart/2005/8/layout/process2"/>
    <dgm:cxn modelId="{67C55343-69AA-CA4D-B937-F803BD8B881B}" type="presParOf" srcId="{C6495547-5DB5-2C40-A3F1-5DA12471CA9E}" destId="{9B67B263-4742-6B43-AB4C-30945708CE1E}" srcOrd="0" destOrd="0" presId="urn:microsoft.com/office/officeart/2005/8/layout/process2"/>
    <dgm:cxn modelId="{4F44922C-2FE2-C049-877B-0453989C3673}" type="presParOf" srcId="{88534BCF-1F94-3F4B-BA0B-524EA391394C}" destId="{FB3BD4B3-18E3-2842-959E-181EF8343E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FDB1A-3FBB-A84B-9CC5-DC5BD048835B}">
      <dsp:nvSpPr>
        <dsp:cNvPr id="0" name=""/>
        <dsp:cNvSpPr/>
      </dsp:nvSpPr>
      <dsp:spPr>
        <a:xfrm rot="16200000">
          <a:off x="-1522891" y="1525041"/>
          <a:ext cx="5159375" cy="2109292"/>
        </a:xfrm>
        <a:prstGeom prst="flowChartManualOperation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6">
                <a:shade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Βιομηχανική Επανάσταση &amp; ύστερα (1850-1900)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 </a:t>
          </a:r>
          <a:r>
            <a:rPr lang="el-GR" sz="1800" b="1" kern="1200" dirty="0">
              <a:solidFill>
                <a:srgbClr val="3E2979"/>
              </a:solidFill>
            </a:rPr>
            <a:t>κυρίαρχες αντιλήψεις </a:t>
          </a:r>
          <a:r>
            <a:rPr lang="el-GR" sz="1800" kern="1200" dirty="0">
              <a:solidFill>
                <a:srgbClr val="3E2979"/>
              </a:solidFill>
            </a:rPr>
            <a:t>για τις ψυχιατρικές διαταραχές επικεντρώθηκαν στις </a:t>
          </a:r>
          <a:r>
            <a:rPr lang="el-GR" sz="1800" b="1" kern="1200" dirty="0">
              <a:solidFill>
                <a:srgbClr val="3E2979"/>
              </a:solidFill>
            </a:rPr>
            <a:t>γυναίκες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rgbClr val="3E2979"/>
              </a:solidFill>
            </a:rPr>
            <a:t>υψηλότερη ψυχιατρική νοσηρότητα</a:t>
          </a:r>
          <a:endParaRPr lang="en-GB" sz="1800" b="1" kern="1200" dirty="0">
            <a:solidFill>
              <a:srgbClr val="3E2979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3E2979"/>
              </a:solidFill>
            </a:rPr>
            <a:t>(Social History of mental Illness, Porter, 1987)</a:t>
          </a:r>
          <a:endParaRPr lang="en-US" sz="1600" kern="1200" dirty="0">
            <a:solidFill>
              <a:srgbClr val="3E2979"/>
            </a:solidFill>
          </a:endParaRPr>
        </a:p>
      </dsp:txBody>
      <dsp:txXfrm rot="5400000">
        <a:off x="2150" y="1031875"/>
        <a:ext cx="2109292" cy="3095625"/>
      </dsp:txXfrm>
    </dsp:sp>
    <dsp:sp modelId="{D87941B7-236E-8242-80C8-84CA32A1AD2B}">
      <dsp:nvSpPr>
        <dsp:cNvPr id="0" name=""/>
        <dsp:cNvSpPr/>
      </dsp:nvSpPr>
      <dsp:spPr>
        <a:xfrm rot="16200000">
          <a:off x="744597" y="1525041"/>
          <a:ext cx="5159375" cy="2109292"/>
        </a:xfrm>
        <a:prstGeom prst="flowChartManualOperation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50000"/>
                <a:hueOff val="-52659"/>
                <a:satOff val="5464"/>
                <a:lumOff val="17558"/>
                <a:alphaOff val="0"/>
                <a:shade val="70000"/>
                <a:satMod val="120000"/>
              </a:schemeClr>
              <a:schemeClr val="accent6">
                <a:shade val="50000"/>
                <a:hueOff val="-52659"/>
                <a:satOff val="5464"/>
                <a:lumOff val="17558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Ιατρική κοινότητα: χρήση όρων όπως «</a:t>
          </a:r>
          <a:r>
            <a:rPr lang="el-GR" sz="1800" b="1" kern="1200" dirty="0">
              <a:solidFill>
                <a:srgbClr val="3E2979"/>
              </a:solidFill>
            </a:rPr>
            <a:t>νευρασθένεια» &amp; «υστερία»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παραδείγματα διαγνωσεων σε γυναίκες </a:t>
          </a:r>
          <a:r>
            <a:rPr lang="el-GR" sz="1800" b="1" kern="1200" dirty="0">
              <a:solidFill>
                <a:srgbClr val="3E2979"/>
              </a:solidFill>
            </a:rPr>
            <a:t>μεσαίας / ανώτερης κοινωνικο-οικονομικής τάξης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συμπτώματα όπως </a:t>
          </a:r>
          <a:r>
            <a:rPr lang="el-GR" sz="1800" b="1" kern="1200" dirty="0">
              <a:solidFill>
                <a:srgbClr val="3E2979"/>
              </a:solidFill>
            </a:rPr>
            <a:t>κόπωση, ευερεθιστότητα και ανησυχία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3E2979"/>
            </a:solidFill>
          </a:endParaRPr>
        </a:p>
      </dsp:txBody>
      <dsp:txXfrm rot="5400000">
        <a:off x="2269638" y="1031875"/>
        <a:ext cx="2109292" cy="3095625"/>
      </dsp:txXfrm>
    </dsp:sp>
    <dsp:sp modelId="{2F90BE84-9875-5943-B7AA-2A75E90D0000}">
      <dsp:nvSpPr>
        <dsp:cNvPr id="0" name=""/>
        <dsp:cNvSpPr/>
      </dsp:nvSpPr>
      <dsp:spPr>
        <a:xfrm rot="16200000">
          <a:off x="3012087" y="1525041"/>
          <a:ext cx="5159375" cy="2109292"/>
        </a:xfrm>
        <a:prstGeom prst="flowChartManualOperation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50000"/>
                <a:hueOff val="-105318"/>
                <a:satOff val="10927"/>
                <a:lumOff val="35117"/>
                <a:alphaOff val="0"/>
                <a:shade val="70000"/>
                <a:satMod val="120000"/>
              </a:schemeClr>
              <a:schemeClr val="accent6">
                <a:shade val="50000"/>
                <a:hueOff val="-105318"/>
                <a:satOff val="10927"/>
                <a:lumOff val="35117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Τα αίτια αποδίδονταν στην </a:t>
          </a:r>
          <a:r>
            <a:rPr lang="el-GR" sz="1800" b="1" kern="1200" dirty="0">
              <a:solidFill>
                <a:srgbClr val="3E2979"/>
              </a:solidFill>
            </a:rPr>
            <a:t>ιδιαιτερότητα</a:t>
          </a:r>
          <a:r>
            <a:rPr lang="el-GR" sz="1800" kern="1200" dirty="0">
              <a:solidFill>
                <a:srgbClr val="3E2979"/>
              </a:solidFill>
            </a:rPr>
            <a:t> του </a:t>
          </a:r>
          <a:r>
            <a:rPr lang="el-GR" sz="1800" b="1" kern="1200" dirty="0">
              <a:solidFill>
                <a:srgbClr val="3E2979"/>
              </a:solidFill>
            </a:rPr>
            <a:t>γυναικείου αναπαραγωγικού συστήματος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 «φυσιολογική» ψυχολογική κατάσταση των γυναικών</a:t>
          </a:r>
          <a:endParaRPr lang="en-US" sz="1800" kern="1200" dirty="0">
            <a:solidFill>
              <a:srgbClr val="3E2979"/>
            </a:solidFill>
          </a:endParaRPr>
        </a:p>
      </dsp:txBody>
      <dsp:txXfrm rot="5400000">
        <a:off x="4537128" y="1031875"/>
        <a:ext cx="2109292" cy="3095625"/>
      </dsp:txXfrm>
    </dsp:sp>
    <dsp:sp modelId="{8759B460-09E6-6948-877F-0EA9ECE1EC85}">
      <dsp:nvSpPr>
        <dsp:cNvPr id="0" name=""/>
        <dsp:cNvSpPr/>
      </dsp:nvSpPr>
      <dsp:spPr>
        <a:xfrm rot="16200000">
          <a:off x="5279576" y="1525041"/>
          <a:ext cx="5159375" cy="2109292"/>
        </a:xfrm>
        <a:prstGeom prst="flowChartManualOperation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50000"/>
                <a:hueOff val="-52659"/>
                <a:satOff val="5464"/>
                <a:lumOff val="17558"/>
                <a:alphaOff val="0"/>
                <a:shade val="70000"/>
                <a:satMod val="120000"/>
              </a:schemeClr>
              <a:schemeClr val="accent6">
                <a:shade val="50000"/>
                <a:hueOff val="-52659"/>
                <a:satOff val="5464"/>
                <a:lumOff val="17558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 Τέλη 1</a:t>
          </a:r>
          <a:r>
            <a:rPr lang="en-GB" sz="1800" kern="1200" dirty="0">
              <a:solidFill>
                <a:srgbClr val="3E2979"/>
              </a:solidFill>
            </a:rPr>
            <a:t>8</a:t>
          </a:r>
          <a:r>
            <a:rPr lang="el-GR" sz="1800" kern="1200" dirty="0">
              <a:solidFill>
                <a:srgbClr val="3E2979"/>
              </a:solidFill>
            </a:rPr>
            <a:t>00</a:t>
          </a:r>
          <a:r>
            <a:rPr lang="en-GB" sz="1800" kern="1200" dirty="0">
              <a:solidFill>
                <a:srgbClr val="3E2979"/>
              </a:solidFill>
            </a:rPr>
            <a:t>:</a:t>
          </a:r>
          <a:r>
            <a:rPr lang="el-GR" sz="1800" kern="1200" dirty="0">
              <a:solidFill>
                <a:srgbClr val="3E2979"/>
              </a:solidFill>
            </a:rPr>
            <a:t> η </a:t>
          </a:r>
          <a:r>
            <a:rPr lang="el-GR" sz="1800" b="1" kern="1200" dirty="0">
              <a:solidFill>
                <a:srgbClr val="3E2979"/>
              </a:solidFill>
            </a:rPr>
            <a:t>υστερία</a:t>
          </a:r>
          <a:r>
            <a:rPr lang="el-GR" sz="1800" kern="1200" dirty="0">
              <a:solidFill>
                <a:srgbClr val="3E2979"/>
              </a:solidFill>
            </a:rPr>
            <a:t> ορίστηκε ως ψυχιατρική διαταραχή</a:t>
          </a:r>
          <a:endParaRPr lang="en-GB" sz="1800" kern="1200" dirty="0">
            <a:solidFill>
              <a:srgbClr val="3E2979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3E2979"/>
              </a:solidFill>
            </a:rPr>
            <a:t>(</a:t>
          </a:r>
          <a:r>
            <a:rPr lang="el-GR" sz="1800" kern="1200" dirty="0">
              <a:solidFill>
                <a:srgbClr val="3E2979"/>
              </a:solidFill>
            </a:rPr>
            <a:t> </a:t>
          </a:r>
          <a:r>
            <a:rPr lang="en-GB" sz="1800" kern="1200" dirty="0">
              <a:solidFill>
                <a:srgbClr val="3E2979"/>
              </a:solidFill>
            </a:rPr>
            <a:t>J.M. Charcot. S. Freud, J. Breuer)</a:t>
          </a:r>
          <a:endParaRPr lang="el-GR" sz="1800" kern="1200" dirty="0">
            <a:solidFill>
              <a:srgbClr val="3E2979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 πεδίο της ψυχιατρικής και οχι της γυναικολογίας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rgbClr val="3E2979"/>
              </a:solidFill>
            </a:rPr>
            <a:t>(</a:t>
          </a:r>
          <a:r>
            <a:rPr lang="en-GB" sz="1600" kern="1200" dirty="0" err="1">
              <a:solidFill>
                <a:srgbClr val="3E2979"/>
              </a:solidFill>
            </a:rPr>
            <a:t>Ehrenreich</a:t>
          </a:r>
          <a:r>
            <a:rPr lang="en-GB" sz="1600" kern="1200" dirty="0">
              <a:solidFill>
                <a:srgbClr val="3E2979"/>
              </a:solidFill>
            </a:rPr>
            <a:t> &amp; English, 1978) </a:t>
          </a:r>
          <a:endParaRPr lang="en-US" sz="1600" kern="1200" dirty="0">
            <a:solidFill>
              <a:srgbClr val="3E2979"/>
            </a:solidFill>
          </a:endParaRPr>
        </a:p>
      </dsp:txBody>
      <dsp:txXfrm rot="5400000">
        <a:off x="6804617" y="1031875"/>
        <a:ext cx="2109292" cy="3095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CB48A-F9EB-6541-9364-BE681B637A96}">
      <dsp:nvSpPr>
        <dsp:cNvPr id="0" name=""/>
        <dsp:cNvSpPr/>
      </dsp:nvSpPr>
      <dsp:spPr>
        <a:xfrm>
          <a:off x="0" y="47024"/>
          <a:ext cx="7570787" cy="45424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3E2979"/>
              </a:solidFill>
            </a:rPr>
            <a:t>Συμπτώματα</a:t>
          </a:r>
          <a:r>
            <a:rPr lang="en-US" sz="2400" kern="1200" dirty="0">
              <a:solidFill>
                <a:srgbClr val="3E2979"/>
              </a:solidFill>
            </a:rPr>
            <a:t>: </a:t>
          </a: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rgbClr val="3E2979"/>
              </a:solidFill>
            </a:rPr>
            <a:t>Έντονη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στενοχώρια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rgbClr val="3E2979"/>
              </a:solidFill>
            </a:rPr>
            <a:t>Απώλεια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της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δυνατότητας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ευχαρίστησης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ακόμα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και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με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πράγματα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που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ευχαριστούσαν</a:t>
          </a:r>
          <a:r>
            <a:rPr lang="el-GR" sz="1900" kern="1200" dirty="0">
              <a:solidFill>
                <a:srgbClr val="3E2979"/>
              </a:solidFill>
            </a:rPr>
            <a:t> τη γυναίκα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παλαιότερα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rgbClr val="3E2979"/>
              </a:solidFill>
            </a:rPr>
            <a:t>Αϋπνία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ή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υπερυπνία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rgbClr val="3E2979"/>
              </a:solidFill>
            </a:rPr>
            <a:t>Απώλεια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βάρους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λόγω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μειωμένης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όρεξης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ή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άυξηση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βάρους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rgbClr val="3E2979"/>
              </a:solidFill>
            </a:rPr>
            <a:t>Εύκολα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κλάματα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rgbClr val="3E2979"/>
              </a:solidFill>
            </a:rPr>
            <a:t>Κακή συγκέντρωση και αναποφασιστικότητα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rgbClr val="3E2979"/>
              </a:solidFill>
            </a:rPr>
            <a:t>Ευερεθιστότητα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rgbClr val="3E2979"/>
              </a:solidFill>
            </a:rPr>
            <a:t>Ψυχοκινητική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επιβράδυνση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ή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ψυχοκινητική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ανησυχία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rgbClr val="3E2979"/>
              </a:solidFill>
            </a:rPr>
            <a:t>Απώλεια της σεξουαλικής επιθυμίας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solidFill>
                <a:srgbClr val="3E2979"/>
              </a:solidFill>
            </a:rPr>
            <a:t>Αυξημένη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ανησυχία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για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την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l-GR" sz="1900" kern="1200" dirty="0">
              <a:solidFill>
                <a:srgbClr val="3E2979"/>
              </a:solidFill>
            </a:rPr>
            <a:t>υ</a:t>
          </a:r>
          <a:r>
            <a:rPr lang="en-US" sz="1900" kern="1200" dirty="0" err="1">
              <a:solidFill>
                <a:srgbClr val="3E2979"/>
              </a:solidFill>
            </a:rPr>
            <a:t>γε</a:t>
          </a:r>
          <a:r>
            <a:rPr lang="el-GR" sz="1900" kern="1200" dirty="0">
              <a:solidFill>
                <a:srgbClr val="3E2979"/>
              </a:solidFill>
            </a:rPr>
            <a:t>ί</a:t>
          </a:r>
          <a:r>
            <a:rPr lang="en-US" sz="1900" kern="1200" dirty="0" err="1">
              <a:solidFill>
                <a:srgbClr val="3E2979"/>
              </a:solidFill>
            </a:rPr>
            <a:t>α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n-US" sz="1900" kern="1200" dirty="0" err="1">
              <a:solidFill>
                <a:srgbClr val="3E2979"/>
              </a:solidFill>
            </a:rPr>
            <a:t>του</a:t>
          </a:r>
          <a:r>
            <a:rPr lang="en-US" sz="1900" kern="1200" dirty="0">
              <a:solidFill>
                <a:srgbClr val="3E2979"/>
              </a:solidFill>
            </a:rPr>
            <a:t> </a:t>
          </a:r>
          <a:r>
            <a:rPr lang="el-GR" sz="1900" kern="1200" dirty="0">
              <a:solidFill>
                <a:srgbClr val="3E2979"/>
              </a:solidFill>
            </a:rPr>
            <a:t>μωρού</a:t>
          </a:r>
          <a:endParaRPr lang="en-US" sz="1900" kern="1200" dirty="0">
            <a:solidFill>
              <a:srgbClr val="3E2979"/>
            </a:solidFill>
          </a:endParaRPr>
        </a:p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kern="1200" dirty="0">
              <a:solidFill>
                <a:srgbClr val="3E2979"/>
              </a:solidFill>
            </a:rPr>
            <a:t>Αυτοκτονικός ιδεασμός ή σκέψεις πρόκλησης βλάβης στο νεογνό</a:t>
          </a:r>
          <a:endParaRPr lang="en-US" sz="1900" kern="1200" dirty="0">
            <a:solidFill>
              <a:srgbClr val="3E2979"/>
            </a:solidFill>
          </a:endParaRPr>
        </a:p>
      </dsp:txBody>
      <dsp:txXfrm>
        <a:off x="133044" y="180068"/>
        <a:ext cx="7304699" cy="42763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3F5AD-2D98-6A4F-89E3-2B9C4C293359}">
      <dsp:nvSpPr>
        <dsp:cNvPr id="0" name=""/>
        <dsp:cNvSpPr/>
      </dsp:nvSpPr>
      <dsp:spPr>
        <a:xfrm>
          <a:off x="1720075" y="0"/>
          <a:ext cx="4130635" cy="10724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3E2979"/>
              </a:solidFill>
            </a:rPr>
            <a:t>Σπανιότερη</a:t>
          </a:r>
          <a:r>
            <a:rPr lang="en-US" sz="2000" kern="1200" dirty="0">
              <a:solidFill>
                <a:srgbClr val="3E2979"/>
              </a:solidFill>
            </a:rPr>
            <a:t> </a:t>
          </a:r>
          <a:r>
            <a:rPr lang="en-US" sz="2000" kern="1200" dirty="0" err="1">
              <a:solidFill>
                <a:srgbClr val="3E2979"/>
              </a:solidFill>
            </a:rPr>
            <a:t>δ/χη</a:t>
          </a:r>
          <a:r>
            <a:rPr lang="en-US" sz="2000" kern="1200" dirty="0">
              <a:solidFill>
                <a:srgbClr val="3E2979"/>
              </a:solidFill>
            </a:rPr>
            <a:t> </a:t>
          </a:r>
          <a:r>
            <a:rPr lang="en-US" sz="2000" kern="1200" dirty="0" err="1">
              <a:solidFill>
                <a:srgbClr val="3E2979"/>
              </a:solidFill>
            </a:rPr>
            <a:t>σε</a:t>
          </a:r>
          <a:r>
            <a:rPr lang="en-US" sz="2000" kern="1200" dirty="0">
              <a:solidFill>
                <a:srgbClr val="3E2979"/>
              </a:solidFill>
            </a:rPr>
            <a:t> </a:t>
          </a:r>
          <a:r>
            <a:rPr lang="en-US" sz="2000" kern="1200" dirty="0" err="1">
              <a:solidFill>
                <a:srgbClr val="3E2979"/>
              </a:solidFill>
            </a:rPr>
            <a:t>σχέση</a:t>
          </a:r>
          <a:r>
            <a:rPr lang="en-US" sz="2000" kern="1200" dirty="0">
              <a:solidFill>
                <a:srgbClr val="3E2979"/>
              </a:solidFill>
            </a:rPr>
            <a:t> </a:t>
          </a:r>
          <a:r>
            <a:rPr lang="en-US" sz="2000" kern="1200" dirty="0" err="1">
              <a:solidFill>
                <a:srgbClr val="3E2979"/>
              </a:solidFill>
            </a:rPr>
            <a:t>με</a:t>
          </a:r>
          <a:r>
            <a:rPr lang="en-US" sz="2000" kern="1200" dirty="0">
              <a:solidFill>
                <a:srgbClr val="3E2979"/>
              </a:solidFill>
            </a:rPr>
            <a:t> </a:t>
          </a:r>
          <a:r>
            <a:rPr lang="en-US" sz="2000" kern="1200" dirty="0" err="1">
              <a:solidFill>
                <a:srgbClr val="3E2979"/>
              </a:solidFill>
            </a:rPr>
            <a:t>την</a:t>
          </a:r>
          <a:r>
            <a:rPr lang="en-US" sz="2000" kern="1200" dirty="0">
              <a:solidFill>
                <a:srgbClr val="3E2979"/>
              </a:solidFill>
            </a:rPr>
            <a:t> </a:t>
          </a:r>
          <a:r>
            <a:rPr lang="en-US" sz="2000" kern="1200" dirty="0" err="1">
              <a:solidFill>
                <a:srgbClr val="3E2979"/>
              </a:solidFill>
            </a:rPr>
            <a:t>επιλόχεια</a:t>
          </a:r>
          <a:r>
            <a:rPr lang="en-US" sz="2000" kern="1200" dirty="0">
              <a:solidFill>
                <a:srgbClr val="3E2979"/>
              </a:solidFill>
            </a:rPr>
            <a:t> </a:t>
          </a:r>
          <a:r>
            <a:rPr lang="en-US" sz="2000" kern="1200" dirty="0" err="1">
              <a:solidFill>
                <a:srgbClr val="3E2979"/>
              </a:solidFill>
            </a:rPr>
            <a:t>κατάθλιψη</a:t>
          </a:r>
          <a:endParaRPr lang="en-US" sz="2000" kern="1200" dirty="0">
            <a:solidFill>
              <a:srgbClr val="3E2979"/>
            </a:solidFill>
          </a:endParaRPr>
        </a:p>
      </dsp:txBody>
      <dsp:txXfrm>
        <a:off x="1751485" y="31410"/>
        <a:ext cx="4067815" cy="1009582"/>
      </dsp:txXfrm>
    </dsp:sp>
    <dsp:sp modelId="{EBE23B49-2AA9-3A42-B0EA-082210B7F512}">
      <dsp:nvSpPr>
        <dsp:cNvPr id="0" name=""/>
        <dsp:cNvSpPr/>
      </dsp:nvSpPr>
      <dsp:spPr>
        <a:xfrm rot="5400000">
          <a:off x="3584317" y="1099212"/>
          <a:ext cx="402151" cy="482581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shade val="9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3">
                <a:shade val="9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3640619" y="1139427"/>
        <a:ext cx="289549" cy="281506"/>
      </dsp:txXfrm>
    </dsp:sp>
    <dsp:sp modelId="{243E3DD8-5AAF-A245-809C-28E77E2705A8}">
      <dsp:nvSpPr>
        <dsp:cNvPr id="0" name=""/>
        <dsp:cNvSpPr/>
      </dsp:nvSpPr>
      <dsp:spPr>
        <a:xfrm>
          <a:off x="1720075" y="1608604"/>
          <a:ext cx="4130635" cy="10724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-20000"/>
                <a:shade val="70000"/>
                <a:satMod val="120000"/>
              </a:schemeClr>
              <a:schemeClr val="accent3">
                <a:alpha val="90000"/>
                <a:hueOff val="0"/>
                <a:satOff val="0"/>
                <a:lumOff val="0"/>
                <a:alphaOff val="-2000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3E2979"/>
              </a:solidFill>
            </a:rPr>
            <a:t>1-2/1000 γεννήσεις</a:t>
          </a:r>
          <a:endParaRPr lang="en-US" sz="2000" kern="1200" dirty="0">
            <a:solidFill>
              <a:srgbClr val="3E2979"/>
            </a:solidFill>
          </a:endParaRPr>
        </a:p>
      </dsp:txBody>
      <dsp:txXfrm>
        <a:off x="1751485" y="1640014"/>
        <a:ext cx="4067815" cy="1009582"/>
      </dsp:txXfrm>
    </dsp:sp>
    <dsp:sp modelId="{6FF3F150-CE75-094D-838B-1349546AB662}">
      <dsp:nvSpPr>
        <dsp:cNvPr id="0" name=""/>
        <dsp:cNvSpPr/>
      </dsp:nvSpPr>
      <dsp:spPr>
        <a:xfrm rot="5400000">
          <a:off x="3584317" y="2707816"/>
          <a:ext cx="402151" cy="482581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shade val="90000"/>
                <a:hueOff val="-124598"/>
                <a:satOff val="6587"/>
                <a:lumOff val="15826"/>
                <a:alphaOff val="0"/>
                <a:shade val="70000"/>
                <a:satMod val="120000"/>
              </a:schemeClr>
              <a:schemeClr val="accent3">
                <a:shade val="90000"/>
                <a:hueOff val="-124598"/>
                <a:satOff val="6587"/>
                <a:lumOff val="15826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3640619" y="2748031"/>
        <a:ext cx="289549" cy="281506"/>
      </dsp:txXfrm>
    </dsp:sp>
    <dsp:sp modelId="{4534AA90-31AA-3548-97A0-49BAF83D0B27}">
      <dsp:nvSpPr>
        <dsp:cNvPr id="0" name=""/>
        <dsp:cNvSpPr/>
      </dsp:nvSpPr>
      <dsp:spPr>
        <a:xfrm>
          <a:off x="1720075" y="3217208"/>
          <a:ext cx="4130635" cy="10724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-40000"/>
                <a:shade val="70000"/>
                <a:satMod val="120000"/>
              </a:schemeClr>
              <a:schemeClr val="accent3">
                <a:alpha val="90000"/>
                <a:hueOff val="0"/>
                <a:satOff val="0"/>
                <a:lumOff val="0"/>
                <a:alphaOff val="-4000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>
              <a:solidFill>
                <a:srgbClr val="3E2979"/>
              </a:solidFill>
            </a:rPr>
            <a:t>Συνήθως πρόκειται για επεισόδια διπολικής δ/χης και λιγότερο συχνά για εκδηλώσεις σχιζοφρένειας</a:t>
          </a:r>
          <a:endParaRPr lang="en-US" sz="2000" kern="1200" dirty="0">
            <a:solidFill>
              <a:srgbClr val="3E2979"/>
            </a:solidFill>
          </a:endParaRPr>
        </a:p>
      </dsp:txBody>
      <dsp:txXfrm>
        <a:off x="1751485" y="3248618"/>
        <a:ext cx="4067815" cy="1009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857D6-1CE3-B147-BBB4-66971FFDECB6}">
      <dsp:nvSpPr>
        <dsp:cNvPr id="0" name=""/>
        <dsp:cNvSpPr/>
      </dsp:nvSpPr>
      <dsp:spPr>
        <a:xfrm rot="16200000">
          <a:off x="-1616776" y="2372836"/>
          <a:ext cx="3890661" cy="56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8712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19</a:t>
          </a:r>
          <a:r>
            <a:rPr lang="el-GR" sz="4000" kern="1200" baseline="30000" dirty="0"/>
            <a:t>ος</a:t>
          </a:r>
          <a:r>
            <a:rPr lang="el-GR" sz="4000" kern="1200" dirty="0"/>
            <a:t>  αιώνας</a:t>
          </a:r>
          <a:endParaRPr lang="en-US" sz="4000" kern="1200" dirty="0"/>
        </a:p>
      </dsp:txBody>
      <dsp:txXfrm>
        <a:off x="-1616776" y="2372836"/>
        <a:ext cx="3890661" cy="565469"/>
      </dsp:txXfrm>
    </dsp:sp>
    <dsp:sp modelId="{FB33E176-72F7-184A-9FA2-2513FCEFA00E}">
      <dsp:nvSpPr>
        <dsp:cNvPr id="0" name=""/>
        <dsp:cNvSpPr/>
      </dsp:nvSpPr>
      <dsp:spPr>
        <a:xfrm>
          <a:off x="710321" y="286936"/>
          <a:ext cx="2816636" cy="47372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98712" rIns="135128" bIns="135128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>
              <a:solidFill>
                <a:srgbClr val="3E2979"/>
              </a:solidFill>
            </a:rPr>
            <a:t>Esquirol</a:t>
          </a:r>
          <a:r>
            <a:rPr lang="en-US" sz="1900" b="1" kern="1200" dirty="0">
              <a:solidFill>
                <a:srgbClr val="3E2979"/>
              </a:solidFill>
            </a:rPr>
            <a:t>: </a:t>
          </a:r>
          <a:r>
            <a:rPr lang="el-GR" sz="1900" b="1" kern="1200" dirty="0">
              <a:solidFill>
                <a:srgbClr val="3E2979"/>
              </a:solidFill>
            </a:rPr>
            <a:t>ψυχικές παθήσεις εγκύων &amp; λεχώνων (εγχειρίδιο ψυχικών νόσων)</a:t>
          </a:r>
          <a:endParaRPr lang="en-US" sz="1900" b="1" kern="1200" dirty="0">
            <a:solidFill>
              <a:srgbClr val="3E2979"/>
            </a:solidFill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chemeClr val="accent1">
                  <a:lumMod val="50000"/>
                </a:schemeClr>
              </a:solidFill>
            </a:rPr>
            <a:t>Victor </a:t>
          </a:r>
          <a:r>
            <a:rPr lang="en-US" sz="1900" b="1" kern="1200" dirty="0" err="1">
              <a:solidFill>
                <a:schemeClr val="accent1">
                  <a:lumMod val="50000"/>
                </a:schemeClr>
              </a:solidFill>
            </a:rPr>
            <a:t>Marce</a:t>
          </a:r>
          <a:r>
            <a:rPr lang="en-US" sz="1900" b="1" kern="1200" dirty="0">
              <a:solidFill>
                <a:schemeClr val="accent1">
                  <a:lumMod val="50000"/>
                </a:schemeClr>
              </a:solidFill>
            </a:rPr>
            <a:t>:</a:t>
          </a:r>
          <a:r>
            <a:rPr lang="el-GR" sz="1900" b="1" kern="1200" dirty="0">
              <a:solidFill>
                <a:schemeClr val="accent1">
                  <a:lumMod val="50000"/>
                </a:schemeClr>
              </a:solidFill>
            </a:rPr>
            <a:t> διατριβή για τις νόσους που προσβάλλουν τις γυναίκες στην περιγεννητική περίοδο</a:t>
          </a:r>
          <a:endParaRPr lang="en-US" sz="19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b="1" kern="1200" dirty="0">
              <a:solidFill>
                <a:schemeClr val="accent1">
                  <a:lumMod val="50000"/>
                </a:schemeClr>
              </a:solidFill>
            </a:rPr>
            <a:t>Περιπτώσεις που δεν αφορούσαν νοσηλεία ψυχιατρική: ευθύνη των μαιευτήρων</a:t>
          </a:r>
          <a:endParaRPr lang="en-US" sz="1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10321" y="286936"/>
        <a:ext cx="2816636" cy="4737268"/>
      </dsp:txXfrm>
    </dsp:sp>
    <dsp:sp modelId="{D8B278EB-F2EF-7C42-9B5D-9CAB03A5C8CE}">
      <dsp:nvSpPr>
        <dsp:cNvPr id="0" name=""/>
        <dsp:cNvSpPr/>
      </dsp:nvSpPr>
      <dsp:spPr>
        <a:xfrm>
          <a:off x="45819" y="-36178"/>
          <a:ext cx="1130938" cy="113093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182A9-4424-DF4E-8463-896557B68D7F}">
      <dsp:nvSpPr>
        <dsp:cNvPr id="0" name=""/>
        <dsp:cNvSpPr/>
      </dsp:nvSpPr>
      <dsp:spPr>
        <a:xfrm rot="16200000">
          <a:off x="2480265" y="2372836"/>
          <a:ext cx="3890661" cy="565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8712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 dirty="0"/>
            <a:t>20</a:t>
          </a:r>
          <a:r>
            <a:rPr lang="el-GR" sz="4000" kern="1200" baseline="30000" dirty="0"/>
            <a:t>ος</a:t>
          </a:r>
          <a:r>
            <a:rPr lang="el-GR" sz="4000" kern="1200" dirty="0"/>
            <a:t> αιώνας</a:t>
          </a:r>
          <a:endParaRPr lang="en-US" sz="4000" kern="1200" dirty="0"/>
        </a:p>
      </dsp:txBody>
      <dsp:txXfrm>
        <a:off x="2480265" y="2372836"/>
        <a:ext cx="3890661" cy="565469"/>
      </dsp:txXfrm>
    </dsp:sp>
    <dsp:sp modelId="{7A4673F9-E6E7-DB4E-B6FD-94B7996D7383}">
      <dsp:nvSpPr>
        <dsp:cNvPr id="0" name=""/>
        <dsp:cNvSpPr/>
      </dsp:nvSpPr>
      <dsp:spPr>
        <a:xfrm>
          <a:off x="4708331" y="419355"/>
          <a:ext cx="2816636" cy="447243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8701445"/>
                <a:satOff val="13690"/>
                <a:lumOff val="-5490"/>
                <a:alphaOff val="0"/>
                <a:shade val="70000"/>
                <a:satMod val="120000"/>
              </a:schemeClr>
              <a:schemeClr val="accent2">
                <a:hueOff val="8701445"/>
                <a:satOff val="13690"/>
                <a:lumOff val="-549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98712" rIns="135128" bIns="135128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3E2979"/>
              </a:solidFill>
            </a:rPr>
            <a:t>1960 </a:t>
          </a:r>
          <a:r>
            <a:rPr lang="el-GR" sz="1900" b="1" kern="1200" dirty="0">
              <a:solidFill>
                <a:srgbClr val="3E2979"/>
              </a:solidFill>
            </a:rPr>
            <a:t>μεταβολή ψυχοκοινωνικής ταυτότητας γυναίκας</a:t>
          </a:r>
          <a:endParaRPr lang="en-US" sz="1900" b="1" kern="1200" dirty="0">
            <a:solidFill>
              <a:srgbClr val="3E2979"/>
            </a:solidFill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b="1" kern="1200" dirty="0">
            <a:solidFill>
              <a:srgbClr val="3E2979"/>
            </a:solidFill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b="1" kern="1200" dirty="0">
              <a:solidFill>
                <a:srgbClr val="3E2979"/>
              </a:solidFill>
            </a:rPr>
            <a:t>Διασυνδετική  </a:t>
          </a:r>
          <a:r>
            <a:rPr lang="el-GR" sz="1900" b="1" kern="1200" dirty="0" err="1">
              <a:solidFill>
                <a:srgbClr val="3E2979"/>
              </a:solidFill>
            </a:rPr>
            <a:t>Ψυχιατρκή</a:t>
          </a:r>
          <a:endParaRPr lang="en-US" sz="1900" b="1" kern="1200" dirty="0">
            <a:solidFill>
              <a:srgbClr val="3E2979"/>
            </a:solidFill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b="1" kern="1200" dirty="0">
            <a:solidFill>
              <a:srgbClr val="3E2979"/>
            </a:solidFill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900" b="1" kern="1200" dirty="0">
              <a:solidFill>
                <a:srgbClr val="3E2979"/>
              </a:solidFill>
            </a:rPr>
            <a:t>Μελέτη &amp; αντιμετώπιση προβλημάτων κατά την κύηση και τη λοχεία – συνδετικός κρίκος με τη Μαιευτική</a:t>
          </a:r>
          <a:endParaRPr lang="en-US" sz="1900" b="1" kern="1200" dirty="0">
            <a:solidFill>
              <a:srgbClr val="3E2979"/>
            </a:solidFill>
          </a:endParaRPr>
        </a:p>
      </dsp:txBody>
      <dsp:txXfrm>
        <a:off x="4708331" y="419355"/>
        <a:ext cx="2816636" cy="4472431"/>
      </dsp:txXfrm>
    </dsp:sp>
    <dsp:sp modelId="{60C08CF0-8FBD-174A-8643-B51A7E209607}">
      <dsp:nvSpPr>
        <dsp:cNvPr id="0" name=""/>
        <dsp:cNvSpPr/>
      </dsp:nvSpPr>
      <dsp:spPr>
        <a:xfrm>
          <a:off x="4142861" y="-36178"/>
          <a:ext cx="1130938" cy="1130938"/>
        </a:xfrm>
        <a:prstGeom prst="rect">
          <a:avLst/>
        </a:prstGeom>
        <a:solidFill>
          <a:schemeClr val="accent2">
            <a:tint val="50000"/>
            <a:hueOff val="8589730"/>
            <a:satOff val="12295"/>
            <a:lumOff val="-208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EE4BD-1ECE-3847-A5FA-6F80028E02EB}">
      <dsp:nvSpPr>
        <dsp:cNvPr id="0" name=""/>
        <dsp:cNvSpPr/>
      </dsp:nvSpPr>
      <dsp:spPr>
        <a:xfrm>
          <a:off x="0" y="0"/>
          <a:ext cx="2155708" cy="50555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u="sng" kern="1200" dirty="0">
              <a:solidFill>
                <a:srgbClr val="3E2979"/>
              </a:solidFill>
            </a:rPr>
            <a:t>1</a:t>
          </a:r>
          <a:r>
            <a:rPr lang="el-GR" sz="1900" b="1" u="sng" kern="1200" baseline="30000" dirty="0">
              <a:solidFill>
                <a:srgbClr val="3E2979"/>
              </a:solidFill>
            </a:rPr>
            <a:t>ο</a:t>
          </a:r>
          <a:r>
            <a:rPr lang="el-GR" sz="1900" b="1" u="sng" kern="1200" dirty="0">
              <a:solidFill>
                <a:srgbClr val="3E2979"/>
              </a:solidFill>
            </a:rPr>
            <a:t> στάδιο</a:t>
          </a:r>
          <a:r>
            <a:rPr lang="el-GR" sz="1900" b="1" kern="1200" dirty="0">
              <a:solidFill>
                <a:srgbClr val="3E2979"/>
              </a:solidFill>
            </a:rPr>
            <a:t>: (1-20</a:t>
          </a:r>
          <a:r>
            <a:rPr lang="el-GR" sz="1900" b="1" kern="1200" baseline="30000" dirty="0">
              <a:solidFill>
                <a:srgbClr val="3E2979"/>
              </a:solidFill>
            </a:rPr>
            <a:t>η</a:t>
          </a:r>
          <a:r>
            <a:rPr lang="el-GR" sz="1900" b="1" kern="1200" dirty="0">
              <a:solidFill>
                <a:srgbClr val="3E2979"/>
              </a:solidFill>
            </a:rPr>
            <a:t> εβδ) στόχος η αποδοχή της εγκυμοσύνης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 σωματικά συμπτώματα, αμφιθυμία ως προς την κύηση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 ευσυγκινησία, ενδεχόμενη σωματική δυσφορία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φόβος για πιθανή αποβολή</a:t>
          </a:r>
          <a:endParaRPr lang="en-US" sz="1900" b="1" kern="1200" dirty="0">
            <a:solidFill>
              <a:srgbClr val="3E2979"/>
            </a:solidFill>
          </a:endParaRPr>
        </a:p>
      </dsp:txBody>
      <dsp:txXfrm>
        <a:off x="63139" y="63139"/>
        <a:ext cx="2029430" cy="4929256"/>
      </dsp:txXfrm>
    </dsp:sp>
    <dsp:sp modelId="{42A06D7A-C69B-A241-905B-254B67F0F59C}">
      <dsp:nvSpPr>
        <dsp:cNvPr id="0" name=""/>
        <dsp:cNvSpPr/>
      </dsp:nvSpPr>
      <dsp:spPr>
        <a:xfrm>
          <a:off x="2374084" y="2260459"/>
          <a:ext cx="462958" cy="534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74084" y="2367382"/>
        <a:ext cx="324071" cy="320769"/>
      </dsp:txXfrm>
    </dsp:sp>
    <dsp:sp modelId="{1450E3C9-652E-5C46-8745-0C214BB9F8CF}">
      <dsp:nvSpPr>
        <dsp:cNvPr id="0" name=""/>
        <dsp:cNvSpPr/>
      </dsp:nvSpPr>
      <dsp:spPr>
        <a:xfrm>
          <a:off x="3029214" y="0"/>
          <a:ext cx="2155708" cy="50555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u="sng" kern="1200" dirty="0">
              <a:solidFill>
                <a:srgbClr val="3E2979"/>
              </a:solidFill>
            </a:rPr>
            <a:t>2</a:t>
          </a:r>
          <a:r>
            <a:rPr lang="el-GR" sz="1900" b="1" u="sng" kern="1200" baseline="30000" dirty="0">
              <a:solidFill>
                <a:srgbClr val="3E2979"/>
              </a:solidFill>
            </a:rPr>
            <a:t>ο</a:t>
          </a:r>
          <a:r>
            <a:rPr lang="el-GR" sz="1900" b="1" u="sng" kern="1200" dirty="0">
              <a:solidFill>
                <a:srgbClr val="3E2979"/>
              </a:solidFill>
            </a:rPr>
            <a:t> στάδιο</a:t>
          </a:r>
          <a:r>
            <a:rPr lang="el-GR" sz="1900" b="1" kern="1200" dirty="0">
              <a:solidFill>
                <a:srgbClr val="3E2979"/>
              </a:solidFill>
            </a:rPr>
            <a:t>: (21-28</a:t>
          </a:r>
          <a:r>
            <a:rPr lang="el-GR" sz="1900" b="1" kern="1200" baseline="30000" dirty="0">
              <a:solidFill>
                <a:srgbClr val="3E2979"/>
              </a:solidFill>
            </a:rPr>
            <a:t>η</a:t>
          </a:r>
          <a:r>
            <a:rPr lang="el-GR" sz="1900" b="1" kern="1200" dirty="0">
              <a:solidFill>
                <a:srgbClr val="3E2979"/>
              </a:solidFill>
            </a:rPr>
            <a:t> εβδ) πρώτες κινήσεις του εμβρύου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στόχος η έναρξη συναισθηματικού δεσμού με το έμβρυο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 αναγνώριση ότι αποτελεί ξεχωριστό άτομο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  φιλοξενείται μέσα της</a:t>
          </a:r>
          <a:endParaRPr lang="en-US" sz="1900" b="1" kern="1200" dirty="0">
            <a:solidFill>
              <a:srgbClr val="3E2979"/>
            </a:solidFill>
          </a:endParaRPr>
        </a:p>
      </dsp:txBody>
      <dsp:txXfrm>
        <a:off x="3092353" y="63139"/>
        <a:ext cx="2029430" cy="4929256"/>
      </dsp:txXfrm>
    </dsp:sp>
    <dsp:sp modelId="{2EF4E4A9-A26F-F440-8112-F458484A2598}">
      <dsp:nvSpPr>
        <dsp:cNvPr id="0" name=""/>
        <dsp:cNvSpPr/>
      </dsp:nvSpPr>
      <dsp:spPr>
        <a:xfrm>
          <a:off x="5400493" y="2260459"/>
          <a:ext cx="457010" cy="534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400493" y="2367382"/>
        <a:ext cx="319907" cy="320769"/>
      </dsp:txXfrm>
    </dsp:sp>
    <dsp:sp modelId="{E565EB8D-68BB-934C-94E6-4A8E5F59ECB9}">
      <dsp:nvSpPr>
        <dsp:cNvPr id="0" name=""/>
        <dsp:cNvSpPr/>
      </dsp:nvSpPr>
      <dsp:spPr>
        <a:xfrm>
          <a:off x="6047205" y="0"/>
          <a:ext cx="2155708" cy="50555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u="sng" kern="1200" dirty="0">
              <a:solidFill>
                <a:srgbClr val="3E2979"/>
              </a:solidFill>
            </a:rPr>
            <a:t>3</a:t>
          </a:r>
          <a:r>
            <a:rPr lang="el-GR" sz="1900" b="1" u="sng" kern="1200" baseline="30000" dirty="0">
              <a:solidFill>
                <a:srgbClr val="3E2979"/>
              </a:solidFill>
            </a:rPr>
            <a:t>ο</a:t>
          </a:r>
          <a:r>
            <a:rPr lang="el-GR" sz="1900" b="1" u="sng" kern="1200" dirty="0">
              <a:solidFill>
                <a:srgbClr val="3E2979"/>
              </a:solidFill>
            </a:rPr>
            <a:t> στάδιο</a:t>
          </a:r>
          <a:r>
            <a:rPr lang="el-GR" sz="1900" b="1" kern="1200" dirty="0">
              <a:solidFill>
                <a:srgbClr val="3E2979"/>
              </a:solidFill>
            </a:rPr>
            <a:t>: (29</a:t>
          </a:r>
          <a:r>
            <a:rPr lang="el-GR" sz="1900" b="1" kern="1200" baseline="30000" dirty="0">
              <a:solidFill>
                <a:srgbClr val="3E2979"/>
              </a:solidFill>
            </a:rPr>
            <a:t>η</a:t>
          </a:r>
          <a:r>
            <a:rPr lang="el-GR" sz="1900" b="1" kern="1200" dirty="0">
              <a:solidFill>
                <a:srgbClr val="3E2979"/>
              </a:solidFill>
            </a:rPr>
            <a:t>-τοκετό) στόχος η προετοιμασία για την άφιξη του μωρού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 αναφορά σωματικών ενοχλημάτωνα &amp; ανησυχιών γύρω από τον τοκετό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>
              <a:solidFill>
                <a:srgbClr val="3E2979"/>
              </a:solidFill>
            </a:rPr>
            <a:t>Απουσία προετοιμασίων για το μωρόι (ρούχα, δωμάτιο, επιλογή ονόματος) ενδεικτικά κακής προσαρμογής </a:t>
          </a:r>
          <a:endParaRPr lang="en-US" sz="1900" b="1" kern="1200" dirty="0">
            <a:solidFill>
              <a:srgbClr val="3E2979"/>
            </a:solidFill>
          </a:endParaRPr>
        </a:p>
      </dsp:txBody>
      <dsp:txXfrm>
        <a:off x="6110344" y="63139"/>
        <a:ext cx="2029430" cy="4929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B00FB-C874-BF4C-99E7-4F7F87F39074}">
      <dsp:nvSpPr>
        <dsp:cNvPr id="0" name=""/>
        <dsp:cNvSpPr/>
      </dsp:nvSpPr>
      <dsp:spPr>
        <a:xfrm>
          <a:off x="0" y="0"/>
          <a:ext cx="6056629" cy="1012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3E2979"/>
              </a:solidFill>
            </a:rPr>
            <a:t>Δυσκολότερη στη διαχείρισή της κατά την κύηση, καθώς η φαρμακευτική αγωγή της ΔΔΙ &amp; ΔΔΙΙ έχει συνδεθεί με τοξικότητα </a:t>
          </a:r>
          <a:endParaRPr lang="en-US" sz="1900" kern="1200" dirty="0">
            <a:solidFill>
              <a:srgbClr val="3E2979"/>
            </a:solidFill>
          </a:endParaRPr>
        </a:p>
      </dsp:txBody>
      <dsp:txXfrm>
        <a:off x="29652" y="29652"/>
        <a:ext cx="4878627" cy="953092"/>
      </dsp:txXfrm>
    </dsp:sp>
    <dsp:sp modelId="{736E5045-2A01-664C-A9CA-ED9864D4F2CD}">
      <dsp:nvSpPr>
        <dsp:cNvPr id="0" name=""/>
        <dsp:cNvSpPr/>
      </dsp:nvSpPr>
      <dsp:spPr>
        <a:xfrm>
          <a:off x="507242" y="1196468"/>
          <a:ext cx="6056629" cy="1012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3E2979"/>
              </a:solidFill>
            </a:rPr>
            <a:t>Γυναίκες με γνωστό ιστορικό διπολικής δ/χης μπορεί να χρειαστεί να συνεχίσουν και στην κύηση τη λήψη ψυχοπροφυλακτικής αγωγής</a:t>
          </a:r>
          <a:endParaRPr lang="en-US" sz="1900" kern="1200" dirty="0">
            <a:solidFill>
              <a:srgbClr val="3E2979"/>
            </a:solidFill>
          </a:endParaRPr>
        </a:p>
      </dsp:txBody>
      <dsp:txXfrm>
        <a:off x="536894" y="1226120"/>
        <a:ext cx="4832025" cy="953092"/>
      </dsp:txXfrm>
    </dsp:sp>
    <dsp:sp modelId="{47D9432B-422F-BC4E-B09E-7C04B035DB87}">
      <dsp:nvSpPr>
        <dsp:cNvPr id="0" name=""/>
        <dsp:cNvSpPr/>
      </dsp:nvSpPr>
      <dsp:spPr>
        <a:xfrm>
          <a:off x="1006914" y="2392937"/>
          <a:ext cx="6056629" cy="1012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3E2979"/>
              </a:solidFill>
            </a:rPr>
            <a:t>Μανιακά επεισόδια κατά την κύηση αποτελούν ιδιαίτερα δύσκολο θεραπευτικό πρόβλημα</a:t>
          </a:r>
          <a:endParaRPr lang="en-US" sz="1900" kern="1200" dirty="0">
            <a:solidFill>
              <a:srgbClr val="3E2979"/>
            </a:solidFill>
          </a:endParaRPr>
        </a:p>
      </dsp:txBody>
      <dsp:txXfrm>
        <a:off x="1036566" y="2422589"/>
        <a:ext cx="4839595" cy="953092"/>
      </dsp:txXfrm>
    </dsp:sp>
    <dsp:sp modelId="{081EF14D-355F-8D47-B263-E50A49DC2FE0}">
      <dsp:nvSpPr>
        <dsp:cNvPr id="0" name=""/>
        <dsp:cNvSpPr/>
      </dsp:nvSpPr>
      <dsp:spPr>
        <a:xfrm>
          <a:off x="1514157" y="3589406"/>
          <a:ext cx="6056629" cy="1012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>
              <a:solidFill>
                <a:srgbClr val="3E2979"/>
              </a:solidFill>
            </a:rPr>
            <a:t>Εξατομίκευση περιστατικού</a:t>
          </a:r>
          <a:r>
            <a:rPr lang="el-GR" sz="1900" kern="1200">
              <a:solidFill>
                <a:srgbClr val="3E2979"/>
              </a:solidFill>
            </a:rPr>
            <a:t>, εξασφάλιση </a:t>
          </a:r>
          <a:r>
            <a:rPr lang="el-GR" sz="1900" kern="1200" dirty="0">
              <a:solidFill>
                <a:srgbClr val="3E2979"/>
              </a:solidFill>
            </a:rPr>
            <a:t>συνεργασίας της ασθενούς και της οικογένειας και εφαρμογή κατευθυντηρίων οδηγιών</a:t>
          </a:r>
          <a:endParaRPr lang="en-US" sz="1900" kern="1200" dirty="0">
            <a:solidFill>
              <a:srgbClr val="3E2979"/>
            </a:solidFill>
          </a:endParaRPr>
        </a:p>
      </dsp:txBody>
      <dsp:txXfrm>
        <a:off x="1543809" y="3619058"/>
        <a:ext cx="4832025" cy="953092"/>
      </dsp:txXfrm>
    </dsp:sp>
    <dsp:sp modelId="{789FDBE2-03E4-0540-AD7E-1F12997D6BD9}">
      <dsp:nvSpPr>
        <dsp:cNvPr id="0" name=""/>
        <dsp:cNvSpPr/>
      </dsp:nvSpPr>
      <dsp:spPr>
        <a:xfrm>
          <a:off x="5398571" y="775403"/>
          <a:ext cx="658057" cy="658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546634" y="775403"/>
        <a:ext cx="361931" cy="495188"/>
      </dsp:txXfrm>
    </dsp:sp>
    <dsp:sp modelId="{4492DB76-717C-604A-B030-065AFC93D6A8}">
      <dsp:nvSpPr>
        <dsp:cNvPr id="0" name=""/>
        <dsp:cNvSpPr/>
      </dsp:nvSpPr>
      <dsp:spPr>
        <a:xfrm>
          <a:off x="5905814" y="1971872"/>
          <a:ext cx="658057" cy="658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053877" y="1971872"/>
        <a:ext cx="361931" cy="495188"/>
      </dsp:txXfrm>
    </dsp:sp>
    <dsp:sp modelId="{FBAFC594-DC99-784A-AD83-CD4C2BC99E53}">
      <dsp:nvSpPr>
        <dsp:cNvPr id="0" name=""/>
        <dsp:cNvSpPr/>
      </dsp:nvSpPr>
      <dsp:spPr>
        <a:xfrm>
          <a:off x="6405486" y="3168341"/>
          <a:ext cx="658057" cy="658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553549" y="3168341"/>
        <a:ext cx="361931" cy="495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8930F-D201-E942-9917-74A9F57CDFAB}">
      <dsp:nvSpPr>
        <dsp:cNvPr id="0" name=""/>
        <dsp:cNvSpPr/>
      </dsp:nvSpPr>
      <dsp:spPr>
        <a:xfrm>
          <a:off x="1085992" y="568"/>
          <a:ext cx="5398802" cy="18616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rgbClr val="3E2979"/>
              </a:solidFill>
            </a:rPr>
            <a:t>Η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χρήση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νεότερων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άτυπων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αντιψυχωσικών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φαρμάκων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που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δεν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επηρεάζουν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τη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γονιμότητα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όπως</a:t>
          </a:r>
          <a:r>
            <a:rPr lang="en-US" sz="2100" kern="1200" dirty="0">
              <a:solidFill>
                <a:srgbClr val="3E2979"/>
              </a:solidFill>
            </a:rPr>
            <a:t> </a:t>
          </a:r>
          <a:r>
            <a:rPr lang="en-US" sz="2100" kern="1200" dirty="0" err="1">
              <a:solidFill>
                <a:srgbClr val="3E2979"/>
              </a:solidFill>
            </a:rPr>
            <a:t>παλαιότερα</a:t>
          </a:r>
          <a:r>
            <a:rPr lang="en-US" sz="2100" kern="1200" dirty="0">
              <a:solidFill>
                <a:srgbClr val="3E2979"/>
              </a:solidFill>
            </a:rPr>
            <a:t>, </a:t>
          </a:r>
          <a:r>
            <a:rPr lang="en-US" sz="2100" b="1" kern="1200" dirty="0" err="1">
              <a:solidFill>
                <a:srgbClr val="3E2979"/>
              </a:solidFill>
            </a:rPr>
            <a:t>έχει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αυξήσει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τον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αριθμό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κυήσεων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σε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γυναίκες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με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γνωστό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ιστορικό</a:t>
          </a:r>
          <a:r>
            <a:rPr lang="en-US" sz="2100" b="1" kern="1200" dirty="0">
              <a:solidFill>
                <a:srgbClr val="3E2979"/>
              </a:solidFill>
            </a:rPr>
            <a:t> </a:t>
          </a:r>
          <a:r>
            <a:rPr lang="en-US" sz="2100" b="1" kern="1200" dirty="0" err="1">
              <a:solidFill>
                <a:srgbClr val="3E2979"/>
              </a:solidFill>
            </a:rPr>
            <a:t>ψύχωσης</a:t>
          </a:r>
          <a:endParaRPr lang="en-US" sz="2100" b="1" kern="1200" dirty="0">
            <a:solidFill>
              <a:srgbClr val="3E2979"/>
            </a:solidFill>
          </a:endParaRPr>
        </a:p>
      </dsp:txBody>
      <dsp:txXfrm>
        <a:off x="1140518" y="55094"/>
        <a:ext cx="5289750" cy="1752604"/>
      </dsp:txXfrm>
    </dsp:sp>
    <dsp:sp modelId="{FE094F73-0303-6646-A7D2-F5C9B36D0CAA}">
      <dsp:nvSpPr>
        <dsp:cNvPr id="0" name=""/>
        <dsp:cNvSpPr/>
      </dsp:nvSpPr>
      <dsp:spPr>
        <a:xfrm rot="5400000">
          <a:off x="3436332" y="1908765"/>
          <a:ext cx="698121" cy="837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 rot="-5400000">
        <a:off x="3534069" y="1978577"/>
        <a:ext cx="502647" cy="488685"/>
      </dsp:txXfrm>
    </dsp:sp>
    <dsp:sp modelId="{9F5E5AC3-477D-9843-8650-635C81C5F524}">
      <dsp:nvSpPr>
        <dsp:cNvPr id="0" name=""/>
        <dsp:cNvSpPr/>
      </dsp:nvSpPr>
      <dsp:spPr>
        <a:xfrm>
          <a:off x="1085992" y="2793052"/>
          <a:ext cx="5398802" cy="18616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5257279"/>
                <a:satOff val="43614"/>
                <a:lumOff val="22941"/>
                <a:alphaOff val="0"/>
                <a:shade val="70000"/>
                <a:satMod val="120000"/>
              </a:schemeClr>
              <a:schemeClr val="accent4">
                <a:hueOff val="-5257279"/>
                <a:satOff val="43614"/>
                <a:lumOff val="22941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>
              <a:solidFill>
                <a:srgbClr val="3E2979"/>
              </a:solidFill>
            </a:rPr>
            <a:t>Η πιθανότητα </a:t>
          </a:r>
          <a:r>
            <a:rPr lang="el-GR" sz="2100" b="1" kern="1200" dirty="0">
              <a:solidFill>
                <a:srgbClr val="3E2979"/>
              </a:solidFill>
            </a:rPr>
            <a:t>υποτροπής σε περίπτωση διακοπής της αντιψυχωσικής αγωγής είναι μεγάλη </a:t>
          </a:r>
          <a:r>
            <a:rPr lang="el-GR" sz="2100" kern="1200" dirty="0">
              <a:solidFill>
                <a:srgbClr val="3E2979"/>
              </a:solidFill>
            </a:rPr>
            <a:t>/ η κακώς ελεγχόμενη ψυχωσική δ/χη μπορεί να οδηγήσει σε </a:t>
          </a:r>
          <a:r>
            <a:rPr lang="el-GR" sz="2100" b="1" kern="1200" dirty="0">
              <a:solidFill>
                <a:srgbClr val="3E2979"/>
              </a:solidFill>
            </a:rPr>
            <a:t>πλημμελή περιγεννητική φροντίδα</a:t>
          </a:r>
          <a:endParaRPr lang="en-US" sz="2100" b="1" kern="1200" dirty="0">
            <a:solidFill>
              <a:srgbClr val="3E2979"/>
            </a:solidFill>
          </a:endParaRPr>
        </a:p>
      </dsp:txBody>
      <dsp:txXfrm>
        <a:off x="1140518" y="2847578"/>
        <a:ext cx="5289750" cy="1752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BAD15-191A-1345-B44A-D8DA755DAF69}">
      <dsp:nvSpPr>
        <dsp:cNvPr id="0" name=""/>
        <dsp:cNvSpPr/>
      </dsp:nvSpPr>
      <dsp:spPr>
        <a:xfrm>
          <a:off x="0" y="20712"/>
          <a:ext cx="7570787" cy="42480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F0DC3-91C7-EF46-8EDC-3B28BF2FD12E}">
      <dsp:nvSpPr>
        <dsp:cNvPr id="0" name=""/>
        <dsp:cNvSpPr/>
      </dsp:nvSpPr>
      <dsp:spPr>
        <a:xfrm>
          <a:off x="4989400" y="1082712"/>
          <a:ext cx="1824308" cy="2124000"/>
        </a:xfrm>
        <a:prstGeom prst="rect">
          <a:avLst/>
        </a:prstGeom>
        <a:noFill/>
        <a:ln w="381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3E2979"/>
              </a:solidFill>
            </a:rPr>
            <a:t>ΕμβρυΪκό αλκοολικό σύνδρομο</a:t>
          </a:r>
          <a:endParaRPr lang="en-US" sz="2000" kern="1200" dirty="0">
            <a:solidFill>
              <a:srgbClr val="3E2979"/>
            </a:solidFill>
          </a:endParaRPr>
        </a:p>
      </dsp:txBody>
      <dsp:txXfrm>
        <a:off x="4989400" y="1082712"/>
        <a:ext cx="1824308" cy="2124000"/>
      </dsp:txXfrm>
    </dsp:sp>
    <dsp:sp modelId="{ED819D03-F66F-F34B-BA97-1483E7E11F37}">
      <dsp:nvSpPr>
        <dsp:cNvPr id="0" name=""/>
        <dsp:cNvSpPr/>
      </dsp:nvSpPr>
      <dsp:spPr>
        <a:xfrm>
          <a:off x="2800230" y="1082712"/>
          <a:ext cx="1824308" cy="2124000"/>
        </a:xfrm>
        <a:prstGeom prst="rect">
          <a:avLst/>
        </a:prstGeom>
        <a:noFill/>
        <a:ln w="381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3E2979"/>
              </a:solidFill>
            </a:rPr>
            <a:t>Συχνά οι πάσχουσες προσπαθούν να κρατήσουν </a:t>
          </a:r>
          <a:r>
            <a:rPr lang="el-GR" sz="2000" b="1" kern="1200" dirty="0">
              <a:solidFill>
                <a:srgbClr val="3E2979"/>
              </a:solidFill>
            </a:rPr>
            <a:t>μυστική την κατάχρηση</a:t>
          </a:r>
          <a:endParaRPr lang="en-US" sz="2000" b="1" kern="1200" dirty="0">
            <a:solidFill>
              <a:srgbClr val="3E2979"/>
            </a:solidFill>
          </a:endParaRPr>
        </a:p>
      </dsp:txBody>
      <dsp:txXfrm>
        <a:off x="2800230" y="1082712"/>
        <a:ext cx="1824308" cy="2124000"/>
      </dsp:txXfrm>
    </dsp:sp>
    <dsp:sp modelId="{CAE1FA51-8D14-E94C-A6BA-90FB6E0A84C8}">
      <dsp:nvSpPr>
        <dsp:cNvPr id="0" name=""/>
        <dsp:cNvSpPr/>
      </dsp:nvSpPr>
      <dsp:spPr>
        <a:xfrm>
          <a:off x="611060" y="1082712"/>
          <a:ext cx="1824308" cy="2124000"/>
        </a:xfrm>
        <a:prstGeom prst="rect">
          <a:avLst/>
        </a:prstGeom>
        <a:noFill/>
        <a:ln w="381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3E2979"/>
              </a:solidFill>
            </a:rPr>
            <a:t>Καταστάσεις που θέτουν σε </a:t>
          </a:r>
          <a:r>
            <a:rPr lang="el-GR" sz="2000" b="1" kern="1200" dirty="0">
              <a:solidFill>
                <a:srgbClr val="3E2979"/>
              </a:solidFill>
            </a:rPr>
            <a:t>κίνδυνο το έμβρυο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solidFill>
                <a:srgbClr val="3E2979"/>
              </a:solidFill>
            </a:rPr>
            <a:t>αυξάνουν την περιγεννητική θνησιμότητα</a:t>
          </a:r>
          <a:endParaRPr lang="en-US" sz="2000" kern="1200" dirty="0">
            <a:solidFill>
              <a:srgbClr val="3E2979"/>
            </a:solidFill>
          </a:endParaRPr>
        </a:p>
      </dsp:txBody>
      <dsp:txXfrm>
        <a:off x="611060" y="1082712"/>
        <a:ext cx="1824308" cy="212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3D8DD-2FAC-AF4E-9F6E-B7254E479113}">
      <dsp:nvSpPr>
        <dsp:cNvPr id="0" name=""/>
        <dsp:cNvSpPr/>
      </dsp:nvSpPr>
      <dsp:spPr>
        <a:xfrm>
          <a:off x="3327" y="1562856"/>
          <a:ext cx="2909281" cy="1163712"/>
        </a:xfrm>
        <a:prstGeom prst="homePlat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solidFill>
                <a:srgbClr val="3E2979"/>
              </a:solidFill>
            </a:rPr>
            <a:t>Άρνηση της εγκυμοσύνης</a:t>
          </a:r>
          <a:endParaRPr lang="en-US" sz="2300" kern="1200" dirty="0">
            <a:solidFill>
              <a:srgbClr val="3E2979"/>
            </a:solidFill>
          </a:endParaRPr>
        </a:p>
      </dsp:txBody>
      <dsp:txXfrm>
        <a:off x="3327" y="1562856"/>
        <a:ext cx="2618353" cy="1163712"/>
      </dsp:txXfrm>
    </dsp:sp>
    <dsp:sp modelId="{16DEEE66-6FB7-9640-8EB4-8E935B787598}">
      <dsp:nvSpPr>
        <dsp:cNvPr id="0" name=""/>
        <dsp:cNvSpPr/>
      </dsp:nvSpPr>
      <dsp:spPr>
        <a:xfrm>
          <a:off x="2330752" y="1562856"/>
          <a:ext cx="2909281" cy="1163712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4350722"/>
                <a:satOff val="6845"/>
                <a:lumOff val="-2745"/>
                <a:alphaOff val="0"/>
                <a:shade val="70000"/>
                <a:satMod val="120000"/>
              </a:schemeClr>
              <a:schemeClr val="accent2">
                <a:hueOff val="4350722"/>
                <a:satOff val="6845"/>
                <a:lumOff val="-2745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solidFill>
                <a:srgbClr val="3E2979"/>
              </a:solidFill>
            </a:rPr>
            <a:t>Ψευδοκύηση</a:t>
          </a:r>
          <a:endParaRPr lang="en-US" sz="2300" kern="1200" dirty="0">
            <a:solidFill>
              <a:srgbClr val="3E2979"/>
            </a:solidFill>
          </a:endParaRPr>
        </a:p>
      </dsp:txBody>
      <dsp:txXfrm>
        <a:off x="2912608" y="1562856"/>
        <a:ext cx="1745569" cy="1163712"/>
      </dsp:txXfrm>
    </dsp:sp>
    <dsp:sp modelId="{102FDC51-90FD-9241-A6CC-A072E7E712EF}">
      <dsp:nvSpPr>
        <dsp:cNvPr id="0" name=""/>
        <dsp:cNvSpPr/>
      </dsp:nvSpPr>
      <dsp:spPr>
        <a:xfrm>
          <a:off x="4658178" y="1562856"/>
          <a:ext cx="2909281" cy="1163712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8701445"/>
                <a:satOff val="13690"/>
                <a:lumOff val="-5490"/>
                <a:alphaOff val="0"/>
                <a:shade val="70000"/>
                <a:satMod val="120000"/>
              </a:schemeClr>
              <a:schemeClr val="accent2">
                <a:hueOff val="8701445"/>
                <a:satOff val="13690"/>
                <a:lumOff val="-549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solidFill>
                <a:srgbClr val="3E2979"/>
              </a:solidFill>
            </a:rPr>
            <a:t>Υπερέμεση της κύησης</a:t>
          </a:r>
          <a:endParaRPr lang="en-US" sz="2300" kern="1200" dirty="0">
            <a:solidFill>
              <a:srgbClr val="3E2979"/>
            </a:solidFill>
          </a:endParaRPr>
        </a:p>
      </dsp:txBody>
      <dsp:txXfrm>
        <a:off x="5240034" y="1562856"/>
        <a:ext cx="1745569" cy="11637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3D30-B7E5-A346-AEC0-60E6C79E29D5}">
      <dsp:nvSpPr>
        <dsp:cNvPr id="0" name=""/>
        <dsp:cNvSpPr/>
      </dsp:nvSpPr>
      <dsp:spPr>
        <a:xfrm>
          <a:off x="0" y="0"/>
          <a:ext cx="6468896" cy="875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Πα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</a:rPr>
            <a:t>ροδική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, α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</a:rPr>
            <a:t>υτο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περιοριζόμενη δ/χη που εκδηλώνεται τις πρώτες 10 ημέρες μετά τον τοκετό σε ποσοστό 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50-70% των λεχωίδων</a:t>
          </a:r>
        </a:p>
      </dsp:txBody>
      <dsp:txXfrm>
        <a:off x="25645" y="25645"/>
        <a:ext cx="5421611" cy="824309"/>
      </dsp:txXfrm>
    </dsp:sp>
    <dsp:sp modelId="{08DF036E-95DA-CD46-8BE1-3CA25B066886}">
      <dsp:nvSpPr>
        <dsp:cNvPr id="0" name=""/>
        <dsp:cNvSpPr/>
      </dsp:nvSpPr>
      <dsp:spPr>
        <a:xfrm>
          <a:off x="483066" y="997210"/>
          <a:ext cx="6468896" cy="875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1314320"/>
                <a:satOff val="10903"/>
                <a:lumOff val="5735"/>
                <a:alphaOff val="0"/>
                <a:shade val="70000"/>
                <a:satMod val="120000"/>
              </a:schemeClr>
              <a:schemeClr val="accent4">
                <a:hueOff val="-1314320"/>
                <a:satOff val="10903"/>
                <a:lumOff val="5735"/>
                <a:alphaOff val="0"/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1">
                  <a:lumMod val="50000"/>
                </a:schemeClr>
              </a:solidFill>
            </a:rPr>
            <a:t>Κλινικά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 χαρα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</a:rPr>
            <a:t>κτηριστικά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: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ευσυγκινησί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α, ευερεθιστότητα, ευμετάβλητη διάθεση, καταθλιπτικά συμπτώματα, δυσανάλογος φόβος για την ικανότητα ενασχόλησης με το νεογνό</a:t>
          </a:r>
        </a:p>
      </dsp:txBody>
      <dsp:txXfrm>
        <a:off x="508711" y="1022855"/>
        <a:ext cx="5365399" cy="824309"/>
      </dsp:txXfrm>
    </dsp:sp>
    <dsp:sp modelId="{CDB8E22B-6E28-F644-936A-E75E5D4DFC10}">
      <dsp:nvSpPr>
        <dsp:cNvPr id="0" name=""/>
        <dsp:cNvSpPr/>
      </dsp:nvSpPr>
      <dsp:spPr>
        <a:xfrm>
          <a:off x="966133" y="1994421"/>
          <a:ext cx="6468896" cy="875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2628640"/>
                <a:satOff val="21807"/>
                <a:lumOff val="11470"/>
                <a:alphaOff val="0"/>
                <a:shade val="70000"/>
                <a:satMod val="120000"/>
              </a:schemeClr>
              <a:schemeClr val="accent4">
                <a:hueOff val="-2628640"/>
                <a:satOff val="21807"/>
                <a:lumOff val="11470"/>
                <a:alphaOff val="0"/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Ασ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αφής αιτιολογία 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– γυναίκες με προεμμηνορυσιακό σύνδρομο εμφανίζουν μεγαλύτερο κίνδυνο</a:t>
          </a:r>
        </a:p>
      </dsp:txBody>
      <dsp:txXfrm>
        <a:off x="991778" y="2020066"/>
        <a:ext cx="5365399" cy="824309"/>
      </dsp:txXfrm>
    </dsp:sp>
    <dsp:sp modelId="{94C2C3E2-872F-694C-8EED-865A3B1440C1}">
      <dsp:nvSpPr>
        <dsp:cNvPr id="0" name=""/>
        <dsp:cNvSpPr/>
      </dsp:nvSpPr>
      <dsp:spPr>
        <a:xfrm>
          <a:off x="1449200" y="2991632"/>
          <a:ext cx="6468896" cy="875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3942959"/>
                <a:satOff val="32710"/>
                <a:lumOff val="17206"/>
                <a:alphaOff val="0"/>
                <a:shade val="70000"/>
                <a:satMod val="120000"/>
              </a:schemeClr>
              <a:schemeClr val="accent4">
                <a:hueOff val="-3942959"/>
                <a:satOff val="32710"/>
                <a:lumOff val="17206"/>
                <a:alphaOff val="0"/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1">
                  <a:lumMod val="50000"/>
                </a:schemeClr>
              </a:solidFill>
            </a:rPr>
            <a:t>Συνήθως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υπ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οχωρεί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μετά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από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μερικές</a:t>
          </a: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accent1">
                  <a:lumMod val="50000"/>
                </a:schemeClr>
              </a:solidFill>
            </a:rPr>
            <a:t>μέρες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</a:rPr>
            <a:t>δεν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 απα</a:t>
          </a:r>
          <a:r>
            <a:rPr lang="en-US" sz="1800" kern="1200" dirty="0" err="1">
              <a:solidFill>
                <a:schemeClr val="accent1">
                  <a:lumMod val="50000"/>
                </a:schemeClr>
              </a:solidFill>
            </a:rPr>
            <a:t>ιτείτ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αι ειδική παρέμβαση εκτός από τον καθησυχασμό της γυναίκας και των οικείων της</a:t>
          </a:r>
        </a:p>
      </dsp:txBody>
      <dsp:txXfrm>
        <a:off x="1474845" y="3017277"/>
        <a:ext cx="5365399" cy="824309"/>
      </dsp:txXfrm>
    </dsp:sp>
    <dsp:sp modelId="{1CBCB697-FA70-F748-B3FD-4ADA05D9F5B8}">
      <dsp:nvSpPr>
        <dsp:cNvPr id="0" name=""/>
        <dsp:cNvSpPr/>
      </dsp:nvSpPr>
      <dsp:spPr>
        <a:xfrm>
          <a:off x="1932267" y="3988843"/>
          <a:ext cx="6468896" cy="8755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-5257279"/>
                <a:satOff val="43614"/>
                <a:lumOff val="22941"/>
                <a:alphaOff val="0"/>
                <a:shade val="70000"/>
                <a:satMod val="120000"/>
              </a:schemeClr>
              <a:schemeClr val="accent4">
                <a:hueOff val="-5257279"/>
                <a:satOff val="43614"/>
                <a:lumOff val="22941"/>
                <a:alphaOff val="0"/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accent1">
                  <a:lumMod val="50000"/>
                </a:schemeClr>
              </a:solidFill>
            </a:rPr>
            <a:t>Σημαντική η </a:t>
          </a:r>
          <a:r>
            <a:rPr lang="el-GR" sz="1800" b="1" kern="1200" dirty="0">
              <a:solidFill>
                <a:schemeClr val="accent1">
                  <a:lumMod val="50000"/>
                </a:schemeClr>
              </a:solidFill>
            </a:rPr>
            <a:t>προγεννητική εκπαίδευση </a:t>
          </a:r>
          <a:r>
            <a:rPr lang="el-GR" sz="1800" kern="1200" dirty="0">
              <a:solidFill>
                <a:schemeClr val="accent1">
                  <a:lumMod val="50000"/>
                </a:schemeClr>
              </a:solidFill>
            </a:rPr>
            <a:t>της μέλλουσας μητέρας και του συντρόφου της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57912" y="4014488"/>
        <a:ext cx="5365399" cy="824309"/>
      </dsp:txXfrm>
    </dsp:sp>
    <dsp:sp modelId="{F3804436-A6EA-7747-970D-33D11DA8979A}">
      <dsp:nvSpPr>
        <dsp:cNvPr id="0" name=""/>
        <dsp:cNvSpPr/>
      </dsp:nvSpPr>
      <dsp:spPr>
        <a:xfrm>
          <a:off x="5899756" y="639674"/>
          <a:ext cx="569139" cy="56913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027812" y="639674"/>
        <a:ext cx="313027" cy="428277"/>
      </dsp:txXfrm>
    </dsp:sp>
    <dsp:sp modelId="{C9D67D73-0ACD-5348-917B-08C8BA88A3FE}">
      <dsp:nvSpPr>
        <dsp:cNvPr id="0" name=""/>
        <dsp:cNvSpPr/>
      </dsp:nvSpPr>
      <dsp:spPr>
        <a:xfrm>
          <a:off x="6382823" y="1636885"/>
          <a:ext cx="569139" cy="56913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628604"/>
            <a:satOff val="17567"/>
            <a:lumOff val="2076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-1628604"/>
              <a:satOff val="17567"/>
              <a:lumOff val="2076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510879" y="1636885"/>
        <a:ext cx="313027" cy="428277"/>
      </dsp:txXfrm>
    </dsp:sp>
    <dsp:sp modelId="{1EACAF4C-345D-944D-A33A-260DD4DFDA9B}">
      <dsp:nvSpPr>
        <dsp:cNvPr id="0" name=""/>
        <dsp:cNvSpPr/>
      </dsp:nvSpPr>
      <dsp:spPr>
        <a:xfrm>
          <a:off x="6865890" y="2619502"/>
          <a:ext cx="569139" cy="56913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257207"/>
            <a:satOff val="35135"/>
            <a:lumOff val="4152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-3257207"/>
              <a:satOff val="35135"/>
              <a:lumOff val="4152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93946" y="2619502"/>
        <a:ext cx="313027" cy="428277"/>
      </dsp:txXfrm>
    </dsp:sp>
    <dsp:sp modelId="{8BA29713-DAFE-294E-BCF2-A16CE8C78225}">
      <dsp:nvSpPr>
        <dsp:cNvPr id="0" name=""/>
        <dsp:cNvSpPr/>
      </dsp:nvSpPr>
      <dsp:spPr>
        <a:xfrm>
          <a:off x="7348957" y="3626442"/>
          <a:ext cx="569139" cy="56913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885811"/>
            <a:satOff val="52702"/>
            <a:lumOff val="6228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-4885811"/>
              <a:satOff val="52702"/>
              <a:lumOff val="6228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477013" y="3626442"/>
        <a:ext cx="313027" cy="428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DACBB-A72F-7B4E-9739-32AAED4B642B}">
      <dsp:nvSpPr>
        <dsp:cNvPr id="0" name=""/>
        <dsp:cNvSpPr/>
      </dsp:nvSpPr>
      <dsp:spPr>
        <a:xfrm>
          <a:off x="1823032" y="4779"/>
          <a:ext cx="4705773" cy="8886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3E2979"/>
              </a:solidFill>
            </a:rPr>
            <a:t>Εκδηλώνεται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στο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b="1" kern="1200" dirty="0">
              <a:solidFill>
                <a:srgbClr val="3E2979"/>
              </a:solidFill>
            </a:rPr>
            <a:t>10-15% </a:t>
          </a:r>
          <a:r>
            <a:rPr lang="en-US" sz="1800" b="1" kern="1200" dirty="0" err="1">
              <a:solidFill>
                <a:srgbClr val="3E2979"/>
              </a:solidFill>
            </a:rPr>
            <a:t>των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νέων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μητέρων</a:t>
          </a:r>
          <a:r>
            <a:rPr lang="en-US" sz="1800" b="1" kern="1200" dirty="0">
              <a:solidFill>
                <a:srgbClr val="3E2979"/>
              </a:solidFill>
            </a:rPr>
            <a:t>, 6-8 </a:t>
          </a:r>
          <a:r>
            <a:rPr lang="en-US" sz="1800" b="1" kern="1200" dirty="0" err="1">
              <a:solidFill>
                <a:srgbClr val="3E2979"/>
              </a:solidFill>
            </a:rPr>
            <a:t>εβδομάδες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μετά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τον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τοκετό</a:t>
          </a:r>
          <a:endParaRPr lang="en-US" sz="1800" kern="1200" dirty="0">
            <a:solidFill>
              <a:srgbClr val="3E2979"/>
            </a:solidFill>
          </a:endParaRPr>
        </a:p>
      </dsp:txBody>
      <dsp:txXfrm>
        <a:off x="1849059" y="30806"/>
        <a:ext cx="4653719" cy="836572"/>
      </dsp:txXfrm>
    </dsp:sp>
    <dsp:sp modelId="{9FBD1AFE-C73F-6043-8399-1F7DF857E222}">
      <dsp:nvSpPr>
        <dsp:cNvPr id="0" name=""/>
        <dsp:cNvSpPr/>
      </dsp:nvSpPr>
      <dsp:spPr>
        <a:xfrm rot="5400000">
          <a:off x="4009301" y="915621"/>
          <a:ext cx="333234" cy="399881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9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2">
                <a:shade val="9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4055954" y="948944"/>
        <a:ext cx="239929" cy="233264"/>
      </dsp:txXfrm>
    </dsp:sp>
    <dsp:sp modelId="{B6B1A5EE-C1C6-AD48-8572-A2597FED8307}">
      <dsp:nvSpPr>
        <dsp:cNvPr id="0" name=""/>
        <dsp:cNvSpPr/>
      </dsp:nvSpPr>
      <dsp:spPr>
        <a:xfrm>
          <a:off x="2002125" y="1337719"/>
          <a:ext cx="4347586" cy="8886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80000"/>
                <a:hueOff val="-2934"/>
                <a:satOff val="5269"/>
                <a:lumOff val="4461"/>
                <a:alphaOff val="0"/>
                <a:shade val="70000"/>
                <a:satMod val="120000"/>
              </a:schemeClr>
              <a:schemeClr val="accent2">
                <a:shade val="80000"/>
                <a:hueOff val="-2934"/>
                <a:satOff val="5269"/>
                <a:lumOff val="4461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3E2979"/>
              </a:solidFill>
            </a:rPr>
            <a:t>Σε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μερικές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περιπτώσεις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αποτελούν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συνέχεια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της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κατάθλιψης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που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προϋπήρχε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στην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κύηση</a:t>
          </a:r>
          <a:endParaRPr lang="en-US" sz="1800" kern="1200" dirty="0">
            <a:solidFill>
              <a:srgbClr val="3E2979"/>
            </a:solidFill>
          </a:endParaRPr>
        </a:p>
      </dsp:txBody>
      <dsp:txXfrm>
        <a:off x="2028152" y="1363746"/>
        <a:ext cx="4295532" cy="836572"/>
      </dsp:txXfrm>
    </dsp:sp>
    <dsp:sp modelId="{924861CF-2B5C-8648-BF04-D4B66CF49C6A}">
      <dsp:nvSpPr>
        <dsp:cNvPr id="0" name=""/>
        <dsp:cNvSpPr/>
      </dsp:nvSpPr>
      <dsp:spPr>
        <a:xfrm rot="5400000">
          <a:off x="4009301" y="2248561"/>
          <a:ext cx="333234" cy="399881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90000"/>
                <a:hueOff val="-4372"/>
                <a:satOff val="4263"/>
                <a:lumOff val="4651"/>
                <a:alphaOff val="0"/>
                <a:shade val="70000"/>
                <a:satMod val="120000"/>
              </a:schemeClr>
              <a:schemeClr val="accent2">
                <a:shade val="90000"/>
                <a:hueOff val="-4372"/>
                <a:satOff val="4263"/>
                <a:lumOff val="4651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4055954" y="2281884"/>
        <a:ext cx="239929" cy="233264"/>
      </dsp:txXfrm>
    </dsp:sp>
    <dsp:sp modelId="{56B603FE-D042-2045-92C4-16BCF41DFBCB}">
      <dsp:nvSpPr>
        <dsp:cNvPr id="0" name=""/>
        <dsp:cNvSpPr/>
      </dsp:nvSpPr>
      <dsp:spPr>
        <a:xfrm>
          <a:off x="1871871" y="2670658"/>
          <a:ext cx="4608095" cy="8886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80000"/>
                <a:hueOff val="-5867"/>
                <a:satOff val="10539"/>
                <a:lumOff val="8922"/>
                <a:alphaOff val="0"/>
                <a:shade val="70000"/>
                <a:satMod val="120000"/>
              </a:schemeClr>
              <a:schemeClr val="accent2">
                <a:shade val="80000"/>
                <a:hueOff val="-5867"/>
                <a:satOff val="10539"/>
                <a:lumOff val="8922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3E2979"/>
              </a:solidFill>
            </a:rPr>
            <a:t>Συχνά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δεν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αναγνωρίζεται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από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τους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b="1" kern="1200" dirty="0" err="1">
              <a:solidFill>
                <a:srgbClr val="3E2979"/>
              </a:solidFill>
            </a:rPr>
            <a:t>οικείους</a:t>
          </a:r>
          <a:r>
            <a:rPr lang="en-US" sz="1800" b="1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και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δεν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διαγιγνώσκεται</a:t>
          </a:r>
          <a:r>
            <a:rPr lang="en-US" sz="1800" kern="1200" dirty="0">
              <a:solidFill>
                <a:srgbClr val="3E2979"/>
              </a:solidFill>
            </a:rPr>
            <a:t> </a:t>
          </a:r>
          <a:r>
            <a:rPr lang="en-US" sz="1800" kern="1200" dirty="0" err="1">
              <a:solidFill>
                <a:srgbClr val="3E2979"/>
              </a:solidFill>
            </a:rPr>
            <a:t>έγκαιρα</a:t>
          </a:r>
          <a:endParaRPr lang="en-US" sz="1800" kern="1200" dirty="0">
            <a:solidFill>
              <a:srgbClr val="3E2979"/>
            </a:solidFill>
          </a:endParaRPr>
        </a:p>
      </dsp:txBody>
      <dsp:txXfrm>
        <a:off x="1897898" y="2696685"/>
        <a:ext cx="4556041" cy="836572"/>
      </dsp:txXfrm>
    </dsp:sp>
    <dsp:sp modelId="{C6495547-5DB5-2C40-A3F1-5DA12471CA9E}">
      <dsp:nvSpPr>
        <dsp:cNvPr id="0" name=""/>
        <dsp:cNvSpPr/>
      </dsp:nvSpPr>
      <dsp:spPr>
        <a:xfrm rot="5400000">
          <a:off x="4009301" y="3581500"/>
          <a:ext cx="333234" cy="399881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90000"/>
                <a:hueOff val="-8743"/>
                <a:satOff val="8526"/>
                <a:lumOff val="9303"/>
                <a:alphaOff val="0"/>
                <a:shade val="70000"/>
                <a:satMod val="120000"/>
              </a:schemeClr>
              <a:schemeClr val="accent2">
                <a:shade val="90000"/>
                <a:hueOff val="-8743"/>
                <a:satOff val="8526"/>
                <a:lumOff val="9303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4055954" y="3614823"/>
        <a:ext cx="239929" cy="233264"/>
      </dsp:txXfrm>
    </dsp:sp>
    <dsp:sp modelId="{FB3BD4B3-18E3-2842-959E-181EF8343ED1}">
      <dsp:nvSpPr>
        <dsp:cNvPr id="0" name=""/>
        <dsp:cNvSpPr/>
      </dsp:nvSpPr>
      <dsp:spPr>
        <a:xfrm>
          <a:off x="1692777" y="4003597"/>
          <a:ext cx="4966283" cy="8886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80000"/>
                <a:hueOff val="-8801"/>
                <a:satOff val="15808"/>
                <a:lumOff val="13383"/>
                <a:alphaOff val="0"/>
                <a:shade val="70000"/>
                <a:satMod val="120000"/>
              </a:schemeClr>
              <a:schemeClr val="accent2">
                <a:shade val="80000"/>
                <a:hueOff val="-8801"/>
                <a:satOff val="15808"/>
                <a:lumOff val="13383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rgbClr val="3E2979"/>
              </a:solidFill>
            </a:rPr>
            <a:t>Κλινικά χαρακτηριστικά παρόμοια με εκείνα της κατάθλιψης σε άλλες φάσεις της ζωής – διάρκεια τουλάχιστον 2 εβδομάδων</a:t>
          </a:r>
          <a:endParaRPr lang="en-US" sz="1800" kern="1200" dirty="0">
            <a:solidFill>
              <a:srgbClr val="3E2979"/>
            </a:solidFill>
          </a:endParaRPr>
        </a:p>
      </dsp:txBody>
      <dsp:txXfrm>
        <a:off x="1718804" y="4029624"/>
        <a:ext cx="4914229" cy="83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129960C-617E-C243-917D-BDCBF8AC4DFF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1827293-7372-6646-A832-F2E4C24774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280424"/>
            <a:ext cx="5446713" cy="3134142"/>
          </a:xfrm>
        </p:spPr>
        <p:txBody>
          <a:bodyPr/>
          <a:lstStyle/>
          <a:p>
            <a:r>
              <a:rPr lang="el-GR" sz="2800" b="1" dirty="0">
                <a:latin typeface="+mn-lt"/>
              </a:rPr>
              <a:t>Συναισθηματικές Διαταραχές κατά την Κύηση &amp; τη Λοχεία</a:t>
            </a:r>
            <a:endParaRPr lang="en-US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4948647"/>
            <a:ext cx="5446713" cy="1336135"/>
          </a:xfrm>
        </p:spPr>
        <p:txBody>
          <a:bodyPr>
            <a:noAutofit/>
          </a:bodyPr>
          <a:lstStyle/>
          <a:p>
            <a:r>
              <a:rPr lang="el-GR" dirty="0"/>
              <a:t>Χριστίνα Παπαπέτρου</a:t>
            </a:r>
          </a:p>
          <a:p>
            <a:r>
              <a:rPr lang="el-GR" dirty="0"/>
              <a:t>Κλινική Ψυχολόγος</a:t>
            </a:r>
          </a:p>
          <a:p>
            <a:r>
              <a:rPr lang="en-GB" dirty="0"/>
              <a:t>BSc, MSc, MPhil</a:t>
            </a:r>
            <a:endParaRPr lang="el-GR" dirty="0"/>
          </a:p>
          <a:p>
            <a:r>
              <a:rPr lang="el-GR" dirty="0"/>
              <a:t>Υποψήφια Διδάκτωρ, Ιατρική Σχολή ΕΚΠΑ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Συναισθηματικές Δ/χες:</a:t>
            </a:r>
            <a:br>
              <a:rPr lang="el-GR" sz="3600" dirty="0"/>
            </a:br>
            <a:r>
              <a:rPr lang="el-GR" sz="3600" dirty="0"/>
              <a:t>Κατάθλιψη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6820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el-GR" b="1" dirty="0">
                <a:solidFill>
                  <a:srgbClr val="3E2979"/>
                </a:solidFill>
              </a:rPr>
              <a:t>Ελάσσονα καταθλιπτικά σύνδρομα</a:t>
            </a:r>
            <a:r>
              <a:rPr lang="el-GR" dirty="0">
                <a:solidFill>
                  <a:srgbClr val="3E2979"/>
                </a:solidFill>
              </a:rPr>
              <a:t>/συμπτώματα παρατηρούνται στο 15-20% των εγκύων</a:t>
            </a:r>
          </a:p>
          <a:p>
            <a:pPr algn="ctr"/>
            <a:r>
              <a:rPr lang="el-GR" dirty="0">
                <a:solidFill>
                  <a:srgbClr val="3E2979"/>
                </a:solidFill>
              </a:rPr>
              <a:t>Η κατάθλιπτική συνδρομή μπορεί να εμφανιστεί σε όλα τα τρίμηνα (περισσότερο 1</a:t>
            </a:r>
            <a:r>
              <a:rPr lang="el-GR" baseline="30000" dirty="0">
                <a:solidFill>
                  <a:srgbClr val="3E2979"/>
                </a:solidFill>
              </a:rPr>
              <a:t>ο</a:t>
            </a:r>
            <a:r>
              <a:rPr lang="el-GR" dirty="0">
                <a:solidFill>
                  <a:srgbClr val="3E2979"/>
                </a:solidFill>
              </a:rPr>
              <a:t> &amp; 3</a:t>
            </a:r>
            <a:r>
              <a:rPr lang="el-GR" baseline="30000" dirty="0">
                <a:solidFill>
                  <a:srgbClr val="3E2979"/>
                </a:solidFill>
              </a:rPr>
              <a:t>ο</a:t>
            </a:r>
            <a:r>
              <a:rPr lang="el-GR" dirty="0">
                <a:solidFill>
                  <a:srgbClr val="3E2979"/>
                </a:solidFill>
              </a:rPr>
              <a:t> )</a:t>
            </a:r>
          </a:p>
          <a:p>
            <a:pPr algn="ctr"/>
            <a:r>
              <a:rPr lang="el-GR" dirty="0">
                <a:solidFill>
                  <a:srgbClr val="3E2979"/>
                </a:solidFill>
              </a:rPr>
              <a:t>Γυναίκες με </a:t>
            </a:r>
            <a:r>
              <a:rPr lang="el-GR" b="1" dirty="0">
                <a:solidFill>
                  <a:srgbClr val="3E2979"/>
                </a:solidFill>
              </a:rPr>
              <a:t>ιστορικό κατάθλιψης </a:t>
            </a:r>
            <a:r>
              <a:rPr lang="el-GR" dirty="0">
                <a:solidFill>
                  <a:srgbClr val="3E2979"/>
                </a:solidFill>
              </a:rPr>
              <a:t>έχουν διπλάσια πιθανότητα επανεμφάνισής της περιγεννητικά</a:t>
            </a:r>
          </a:p>
          <a:p>
            <a:pPr algn="ctr"/>
            <a:r>
              <a:rPr lang="el-GR" b="1" dirty="0">
                <a:solidFill>
                  <a:srgbClr val="3E2979"/>
                </a:solidFill>
              </a:rPr>
              <a:t>Προσοχή </a:t>
            </a:r>
            <a:r>
              <a:rPr lang="el-GR" dirty="0">
                <a:solidFill>
                  <a:srgbClr val="3E2979"/>
                </a:solidFill>
              </a:rPr>
              <a:t>στη διάκριση των συμπτωμάτων κατάθλιψης από αυτά που είναι &amp; </a:t>
            </a:r>
            <a:r>
              <a:rPr lang="el-GR" b="1" dirty="0">
                <a:solidFill>
                  <a:srgbClr val="3E2979"/>
                </a:solidFill>
              </a:rPr>
              <a:t>χαρακτηριστικά της κύησης,</a:t>
            </a:r>
            <a:r>
              <a:rPr lang="el-GR" dirty="0">
                <a:solidFill>
                  <a:srgbClr val="3E2979"/>
                </a:solidFill>
              </a:rPr>
              <a:t> π.χ.: </a:t>
            </a:r>
            <a:r>
              <a:rPr lang="el-GR" b="1" dirty="0">
                <a:solidFill>
                  <a:srgbClr val="3E2979"/>
                </a:solidFill>
              </a:rPr>
              <a:t>δ/χη ύπνου, δ/χη όρεξης, εύκολη κόπωση  </a:t>
            </a:r>
            <a:r>
              <a:rPr lang="el-GR" dirty="0">
                <a:solidFill>
                  <a:srgbClr val="3E2979"/>
                </a:solidFill>
              </a:rPr>
              <a:t>- προσεκτική διαφορική διάγνωση</a:t>
            </a:r>
            <a:endParaRPr lang="en-US" dirty="0">
              <a:solidFill>
                <a:srgbClr val="3E2979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109343"/>
          </a:xfrm>
        </p:spPr>
        <p:txBody>
          <a:bodyPr/>
          <a:lstStyle/>
          <a:p>
            <a:r>
              <a:rPr lang="el-GR" sz="3200" dirty="0"/>
              <a:t>Συναισθηματικές Δ/χες:</a:t>
            </a:r>
            <a:br>
              <a:rPr lang="el-GR" sz="3200" dirty="0"/>
            </a:br>
            <a:r>
              <a:rPr lang="el-GR" sz="3200" dirty="0"/>
              <a:t>Διπολική διαταραχή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92162" y="1761565"/>
          <a:ext cx="7570787" cy="460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Ψυχωτικές Δ/χες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02053"/>
              </p:ext>
            </p:extLst>
          </p:nvPr>
        </p:nvGraphicFramePr>
        <p:xfrm>
          <a:off x="792162" y="1761565"/>
          <a:ext cx="7570787" cy="465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Χρήση ουσιών &amp; Αλκοόλ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229229"/>
              </p:ext>
            </p:extLst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Αποβολή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4" y="1562892"/>
            <a:ext cx="8645384" cy="52259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1700" dirty="0">
                <a:solidFill>
                  <a:srgbClr val="3E2979"/>
                </a:solidFill>
              </a:rPr>
              <a:t>Συχνά παραγνωρίζεται η συναισθηματική επιβάρυνση των γυναικών που αποβάλλουν λόγω του ότι είναι </a:t>
            </a:r>
            <a:r>
              <a:rPr lang="el-GR" sz="1700" b="1" dirty="0">
                <a:solidFill>
                  <a:srgbClr val="3E2979"/>
                </a:solidFill>
              </a:rPr>
              <a:t>συχνή ιδιαίτερα </a:t>
            </a:r>
            <a:r>
              <a:rPr lang="el-GR" sz="1700" dirty="0">
                <a:solidFill>
                  <a:srgbClr val="3E2979"/>
                </a:solidFill>
              </a:rPr>
              <a:t>στο πρώτο τρίμηνο</a:t>
            </a:r>
          </a:p>
          <a:p>
            <a:pPr algn="ctr"/>
            <a:r>
              <a:rPr lang="el-GR" sz="1700" dirty="0">
                <a:solidFill>
                  <a:srgbClr val="3E2979"/>
                </a:solidFill>
              </a:rPr>
              <a:t>Η αποβολή όπως και η γέννηση νεκρού εμβρύου και ο νεογνικός θάνατος μπορεί να ακολουθηθούν από </a:t>
            </a:r>
            <a:r>
              <a:rPr lang="el-GR" sz="1700" b="1" dirty="0">
                <a:solidFill>
                  <a:srgbClr val="3E2979"/>
                </a:solidFill>
              </a:rPr>
              <a:t>πένθος, κατάθλιψη ή μετατραυματικό στρες</a:t>
            </a:r>
          </a:p>
          <a:p>
            <a:pPr algn="ctr"/>
            <a:r>
              <a:rPr lang="el-GR" sz="1700" dirty="0">
                <a:solidFill>
                  <a:srgbClr val="3E2979"/>
                </a:solidFill>
              </a:rPr>
              <a:t>Γυναίκες αναφέρουν ότι η αδυναμία της οικογένειας &amp; των γιατρών να αναγνωρίσουν </a:t>
            </a:r>
            <a:r>
              <a:rPr lang="el-GR" sz="1700" b="1" dirty="0">
                <a:solidFill>
                  <a:srgbClr val="3E2979"/>
                </a:solidFill>
              </a:rPr>
              <a:t>την απώλεια </a:t>
            </a:r>
            <a:r>
              <a:rPr lang="el-GR" sz="1700" dirty="0">
                <a:solidFill>
                  <a:srgbClr val="3E2979"/>
                </a:solidFill>
              </a:rPr>
              <a:t>είναι ιδιαίτερα επώδυνη και επιπλέκει τη διαδικασία του πένθους</a:t>
            </a:r>
          </a:p>
          <a:p>
            <a:pPr algn="ctr"/>
            <a:r>
              <a:rPr lang="el-GR" sz="1700" b="1" dirty="0">
                <a:solidFill>
                  <a:srgbClr val="3E2979"/>
                </a:solidFill>
              </a:rPr>
              <a:t>Καθησύχαση </a:t>
            </a:r>
            <a:r>
              <a:rPr lang="el-GR" sz="1700" dirty="0">
                <a:solidFill>
                  <a:srgbClr val="3E2979"/>
                </a:solidFill>
              </a:rPr>
              <a:t>για το ότι αισθήματα όπως το να μη θέλει να βλέπει άλλες έγκυες ή μητέρες με νεογέννητα είναι φυσιολογικά και </a:t>
            </a:r>
            <a:r>
              <a:rPr lang="el-GR" sz="1700" b="1" dirty="0">
                <a:solidFill>
                  <a:srgbClr val="3E2979"/>
                </a:solidFill>
              </a:rPr>
              <a:t>θα λυθούν με την πάροδο του χρόνου</a:t>
            </a:r>
          </a:p>
          <a:p>
            <a:pPr algn="ctr"/>
            <a:r>
              <a:rPr lang="el-GR" sz="1700" dirty="0">
                <a:solidFill>
                  <a:srgbClr val="3E2979"/>
                </a:solidFill>
              </a:rPr>
              <a:t>Η απώλεια της κύησης μπορεί να οδηγήσει σε </a:t>
            </a:r>
            <a:r>
              <a:rPr lang="el-GR" sz="1700" b="1" dirty="0">
                <a:solidFill>
                  <a:srgbClr val="3E2979"/>
                </a:solidFill>
              </a:rPr>
              <a:t>αυξημένο άγχος</a:t>
            </a:r>
            <a:r>
              <a:rPr lang="el-GR" sz="1700" dirty="0">
                <a:solidFill>
                  <a:srgbClr val="3E2979"/>
                </a:solidFill>
              </a:rPr>
              <a:t> στη διάρκεια μια επόμενης εγκυμοσύνης ή σε </a:t>
            </a:r>
            <a:r>
              <a:rPr lang="el-GR" sz="1700" b="1" dirty="0">
                <a:solidFill>
                  <a:srgbClr val="3E2979"/>
                </a:solidFill>
              </a:rPr>
              <a:t>υπερπροστασία </a:t>
            </a:r>
            <a:r>
              <a:rPr lang="el-GR" sz="1700" dirty="0">
                <a:solidFill>
                  <a:srgbClr val="3E2979"/>
                </a:solidFill>
              </a:rPr>
              <a:t>των παιδιών που θα γεννηθούν μετά την αποβολή</a:t>
            </a:r>
          </a:p>
          <a:p>
            <a:pPr algn="ctr"/>
            <a:r>
              <a:rPr lang="el-GR" sz="1700" dirty="0">
                <a:solidFill>
                  <a:srgbClr val="3E2979"/>
                </a:solidFill>
              </a:rPr>
              <a:t>Απλές </a:t>
            </a:r>
            <a:r>
              <a:rPr lang="el-GR" sz="1700" b="1" dirty="0">
                <a:solidFill>
                  <a:srgbClr val="3E2979"/>
                </a:solidFill>
              </a:rPr>
              <a:t>ψυχολογικές παρεμβάσεις </a:t>
            </a:r>
            <a:r>
              <a:rPr lang="el-GR" sz="1700" dirty="0">
                <a:solidFill>
                  <a:srgbClr val="3E2979"/>
                </a:solidFill>
              </a:rPr>
              <a:t>όπως η επανεκτίμηση μετά την αποβολή, μπορεί να μειώσει τη συναισθηματική δυσφορία</a:t>
            </a:r>
            <a:endParaRPr lang="en-US" sz="1700" dirty="0">
              <a:solidFill>
                <a:srgbClr val="3E2979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Ειδικά Σύνδρομα κατά την Κύηση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2"/>
            <a:ext cx="7570787" cy="1180668"/>
          </a:xfrm>
        </p:spPr>
        <p:txBody>
          <a:bodyPr/>
          <a:lstStyle/>
          <a:p>
            <a:r>
              <a:rPr lang="el-GR" sz="3200" dirty="0"/>
              <a:t>Λοχεία:</a:t>
            </a:r>
            <a:br>
              <a:rPr lang="el-GR" sz="3200" dirty="0"/>
            </a:br>
            <a:r>
              <a:rPr lang="el-GR" sz="3200" dirty="0"/>
              <a:t>Λοχειακή δυσφορία (</a:t>
            </a:r>
            <a:r>
              <a:rPr lang="en-GB" sz="3200" dirty="0"/>
              <a:t>postpartum blues)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11877"/>
              </p:ext>
            </p:extLst>
          </p:nvPr>
        </p:nvGraphicFramePr>
        <p:xfrm>
          <a:off x="341908" y="1761565"/>
          <a:ext cx="8401164" cy="486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Επιλόχεια Κατάθλιψη Ι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22020"/>
              </p:ext>
            </p:extLst>
          </p:nvPr>
        </p:nvGraphicFramePr>
        <p:xfrm>
          <a:off x="244220" y="1761565"/>
          <a:ext cx="8351838" cy="489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Επιλόχεια Κατάθλιψη ΙΙ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2" y="1761565"/>
          <a:ext cx="7570787" cy="463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Επιλόχεια Ψύχωση Ι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2162" y="1761565"/>
          <a:ext cx="7570787" cy="42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1"/>
            <a:ext cx="7570787" cy="1253850"/>
          </a:xfrm>
        </p:spPr>
        <p:txBody>
          <a:bodyPr/>
          <a:lstStyle/>
          <a:p>
            <a:r>
              <a:rPr lang="el-GR" sz="3200" dirty="0">
                <a:solidFill>
                  <a:srgbClr val="3E2979"/>
                </a:solidFill>
              </a:rPr>
              <a:t>Φύλο και ψυχιατρικές διαταραχές</a:t>
            </a:r>
            <a:br>
              <a:rPr lang="el-GR" sz="3200" dirty="0">
                <a:solidFill>
                  <a:srgbClr val="3E2979"/>
                </a:solidFill>
              </a:rPr>
            </a:br>
            <a:r>
              <a:rPr lang="el-GR" sz="3200" dirty="0">
                <a:solidFill>
                  <a:srgbClr val="3E2979"/>
                </a:solidFill>
              </a:rPr>
              <a:t>Ιστορική Αναδρομή Ι</a:t>
            </a:r>
            <a:endParaRPr lang="en-US" sz="2000" dirty="0">
              <a:solidFill>
                <a:srgbClr val="3E2979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6070408"/>
              </p:ext>
            </p:extLst>
          </p:nvPr>
        </p:nvGraphicFramePr>
        <p:xfrm>
          <a:off x="227940" y="1698624"/>
          <a:ext cx="8916060" cy="515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Επιλόχεια Ψύχωση ΙΙ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84" y="1761565"/>
            <a:ext cx="8189507" cy="48156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1900" dirty="0">
                <a:solidFill>
                  <a:srgbClr val="3E2979"/>
                </a:solidFill>
              </a:rPr>
              <a:t>Κλινικά συμπτώματα: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1900" dirty="0">
                <a:solidFill>
                  <a:srgbClr val="3E2979"/>
                </a:solidFill>
              </a:rPr>
              <a:t>Ψευδαισθήσεις και παραληρητικές ιδέες, συνήθως διωκτικής φύσεως, που μπορεί να εμπλέκουν το προσωπικό του νοσοκομείου και την οικογένεια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1900" dirty="0">
                <a:solidFill>
                  <a:srgbClr val="3E2979"/>
                </a:solidFill>
              </a:rPr>
              <a:t>Αϋπνία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1900" dirty="0">
                <a:solidFill>
                  <a:srgbClr val="3E2979"/>
                </a:solidFill>
              </a:rPr>
              <a:t>Σύγχιση και δ/χες της μνήμης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1900" dirty="0">
                <a:solidFill>
                  <a:srgbClr val="3E2979"/>
                </a:solidFill>
              </a:rPr>
              <a:t>Ευμετάβλητη συμπεριφορά με εναλλαγές ευφορίας, ευσυγκινησίας, στενοχώριας ή θυμού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1900" dirty="0">
                <a:solidFill>
                  <a:srgbClr val="3E2979"/>
                </a:solidFill>
              </a:rPr>
              <a:t>Εντονα αποδιοργανωμένη, ανήσυχη ή κατατονική συμπεριφορά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l-GR" sz="1900" dirty="0">
                <a:solidFill>
                  <a:srgbClr val="3E2979"/>
                </a:solidFill>
              </a:rPr>
              <a:t>Ανάγκη αξιολόγησης του ενδεχομένου αυτοκτονίας ή βρεφοκτονίας</a:t>
            </a:r>
            <a:endParaRPr lang="en-US" sz="1900" dirty="0">
              <a:solidFill>
                <a:srgbClr val="3E2979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>
              <a:buNone/>
            </a:pPr>
            <a:r>
              <a:rPr lang="el-GR" dirty="0"/>
              <a:t>Λύκουρας, Λ., Σολδάτος, Κ., Ζέρβας, Γ. (2009). Μαιευτική – Γυναικολογία: Ψυχολογική-ψυχιατρική προσέγγιση. </a:t>
            </a:r>
            <a:r>
              <a:rPr lang="el-GR" i="1" dirty="0"/>
              <a:t>Διασυνδετική Ψυχιατρική</a:t>
            </a:r>
            <a:r>
              <a:rPr lang="el-GR" dirty="0"/>
              <a:t>, Εκδόσεις Βήτα, Αθήνα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creen Shot 2016-02-29 at 14.28.0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716" r="-14716"/>
          <a:stretch>
            <a:fillRect/>
          </a:stretch>
        </p:blipFill>
        <p:spPr>
          <a:xfrm>
            <a:off x="-508001" y="40341"/>
            <a:ext cx="9652001" cy="6512859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4462" y="0"/>
            <a:ext cx="8909538" cy="1211386"/>
          </a:xfrm>
        </p:spPr>
        <p:txBody>
          <a:bodyPr/>
          <a:lstStyle/>
          <a:p>
            <a:r>
              <a:rPr lang="en-US" sz="2500" dirty="0">
                <a:solidFill>
                  <a:srgbClr val="3E2979"/>
                </a:solidFill>
              </a:rPr>
              <a:t>Professor Jean-Martin Charcot, </a:t>
            </a:r>
            <a:r>
              <a:rPr lang="en-US" sz="2500" dirty="0" err="1">
                <a:solidFill>
                  <a:srgbClr val="3E2979"/>
                </a:solidFill>
              </a:rPr>
              <a:t>Pitié-Salpêtrière</a:t>
            </a:r>
            <a:r>
              <a:rPr lang="en-US" sz="2500" dirty="0">
                <a:solidFill>
                  <a:srgbClr val="3E2979"/>
                </a:solidFill>
              </a:rPr>
              <a:t> Hospital, Paris</a:t>
            </a:r>
            <a:br>
              <a:rPr lang="en-US" sz="2500" i="1" dirty="0">
                <a:solidFill>
                  <a:srgbClr val="3E2979"/>
                </a:solidFill>
              </a:rPr>
            </a:br>
            <a:r>
              <a:rPr lang="en-US" sz="2500" i="1" dirty="0">
                <a:solidFill>
                  <a:srgbClr val="3E2979"/>
                </a:solidFill>
              </a:rPr>
              <a:t>case of “hysterical” patient </a:t>
            </a:r>
            <a:endParaRPr lang="en-US" sz="2500" dirty="0">
              <a:solidFill>
                <a:srgbClr val="3E2979"/>
              </a:solidFill>
            </a:endParaRPr>
          </a:p>
        </p:txBody>
      </p:sp>
      <p:pic>
        <p:nvPicPr>
          <p:cNvPr id="7" name="Picture Placeholder 6" descr="1024px-Une_leçon_clinique_à_la_Salpêtriè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59" r="-5759"/>
          <a:stretch>
            <a:fillRect/>
          </a:stretch>
        </p:blipFill>
        <p:spPr>
          <a:xfrm>
            <a:off x="234462" y="1761566"/>
            <a:ext cx="8909538" cy="4705666"/>
          </a:xfr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Ιστορική Αναδρομή ΙΙ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142681"/>
              </p:ext>
            </p:extLst>
          </p:nvPr>
        </p:nvGraphicFramePr>
        <p:xfrm>
          <a:off x="792162" y="1761565"/>
          <a:ext cx="7570787" cy="498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con_pregnancy-healt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05" y="1452282"/>
            <a:ext cx="1715402" cy="1500412"/>
          </a:xfrm>
          <a:prstGeom prst="rect">
            <a:avLst/>
          </a:prstGeom>
        </p:spPr>
      </p:pic>
      <p:pic>
        <p:nvPicPr>
          <p:cNvPr id="6" name="Picture 5" descr="perina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298" y="1761565"/>
            <a:ext cx="1088621" cy="96019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Ψυχολογικά &amp; Ψυχιατρικά προβλήματα στην κύηση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4947837" cy="3995361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Παλαιότερη πεποίθηση περί εγκυμοσύνης: </a:t>
            </a:r>
            <a:r>
              <a:rPr lang="el-GR" b="1" dirty="0"/>
              <a:t>περίοδος ευεξίας</a:t>
            </a:r>
          </a:p>
          <a:p>
            <a:r>
              <a:rPr lang="el-GR" dirty="0"/>
              <a:t>Προφύλασσε από την εμφάνιση ή υποτροπή ψυχιατρικών διαταραχών </a:t>
            </a:r>
          </a:p>
          <a:p>
            <a:r>
              <a:rPr lang="el-GR" b="1" dirty="0"/>
              <a:t>Αμφιθυμία</a:t>
            </a:r>
            <a:r>
              <a:rPr lang="el-GR" dirty="0"/>
              <a:t> -ως προς την κύηση- συχνότερη</a:t>
            </a:r>
          </a:p>
          <a:p>
            <a:r>
              <a:rPr lang="el-GR" dirty="0"/>
              <a:t>Όλο </a:t>
            </a:r>
            <a:r>
              <a:rPr lang="el-GR" b="1" dirty="0"/>
              <a:t>το φάσμα των ψδ </a:t>
            </a:r>
            <a:r>
              <a:rPr lang="el-GR" dirty="0"/>
              <a:t>δύναται να εμφανιστεί στη διάρκεια της κύησης</a:t>
            </a:r>
          </a:p>
          <a:p>
            <a:r>
              <a:rPr lang="el-GR" dirty="0"/>
              <a:t>Συχνότητα ψδ (προεξάρχουσα η κατάθλιψη) </a:t>
            </a:r>
            <a:r>
              <a:rPr lang="el-GR" b="1" dirty="0"/>
              <a:t>παρόμοια</a:t>
            </a:r>
            <a:r>
              <a:rPr lang="el-GR" dirty="0"/>
              <a:t> με εκείνη </a:t>
            </a:r>
            <a:r>
              <a:rPr lang="el-GR" b="1" dirty="0"/>
              <a:t>μη εγκύων </a:t>
            </a:r>
            <a:r>
              <a:rPr lang="el-GR" dirty="0"/>
              <a:t>γυναικών αντίστοιχης ηλικίας </a:t>
            </a:r>
            <a:endParaRPr lang="en-US" dirty="0"/>
          </a:p>
        </p:txBody>
      </p:sp>
      <p:pic>
        <p:nvPicPr>
          <p:cNvPr id="4" name="Picture 3" descr="muje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75" y="2012450"/>
            <a:ext cx="2899255" cy="34805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-225049"/>
            <a:ext cx="7570787" cy="1677332"/>
          </a:xfrm>
        </p:spPr>
        <p:txBody>
          <a:bodyPr/>
          <a:lstStyle/>
          <a:p>
            <a:r>
              <a:rPr lang="el-GR" sz="3200" dirty="0">
                <a:solidFill>
                  <a:srgbClr val="3E2979"/>
                </a:solidFill>
              </a:rPr>
              <a:t>Αλλαγές στη ζωή της επιτόκου</a:t>
            </a:r>
            <a:endParaRPr lang="en-US" sz="3200" dirty="0">
              <a:solidFill>
                <a:srgbClr val="3E29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282"/>
            <a:ext cx="9144000" cy="24378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2400" dirty="0">
                <a:solidFill>
                  <a:srgbClr val="3E2979"/>
                </a:solidFill>
              </a:rPr>
              <a:t>Η </a:t>
            </a:r>
            <a:r>
              <a:rPr lang="en-US" sz="2400" dirty="0" err="1">
                <a:solidFill>
                  <a:srgbClr val="3E2979"/>
                </a:solidFill>
              </a:rPr>
              <a:t>εγκυμοσύνη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δεν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αποτελεί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μόνο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ένα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βιολογικό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l-GR" sz="2400" dirty="0">
                <a:solidFill>
                  <a:srgbClr val="3E2979"/>
                </a:solidFill>
              </a:rPr>
              <a:t>/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σωμ</a:t>
            </a:r>
            <a:r>
              <a:rPr lang="en-US" sz="2400" dirty="0">
                <a:solidFill>
                  <a:srgbClr val="3E2979"/>
                </a:solidFill>
              </a:rPr>
              <a:t>ατικό γεγονός</a:t>
            </a:r>
            <a:endParaRPr lang="el-GR" sz="2400" dirty="0">
              <a:solidFill>
                <a:srgbClr val="3E2979"/>
              </a:solidFill>
            </a:endParaRPr>
          </a:p>
          <a:p>
            <a:pPr algn="ctr">
              <a:buNone/>
            </a:pPr>
            <a:r>
              <a:rPr lang="el-GR" sz="2400" dirty="0">
                <a:solidFill>
                  <a:srgbClr val="3E2979"/>
                </a:solidFill>
              </a:rPr>
              <a:t>Β</a:t>
            </a:r>
            <a:r>
              <a:rPr lang="en-US" sz="2400" dirty="0" err="1">
                <a:solidFill>
                  <a:srgbClr val="3E2979"/>
                </a:solidFill>
              </a:rPr>
              <a:t>ιολογικοι</a:t>
            </a:r>
            <a:r>
              <a:rPr lang="en-US" sz="2400" dirty="0">
                <a:solidFill>
                  <a:srgbClr val="3E2979"/>
                </a:solidFill>
              </a:rPr>
              <a:t>́, ψυχ</a:t>
            </a:r>
            <a:r>
              <a:rPr lang="el-GR" sz="2400" dirty="0">
                <a:solidFill>
                  <a:srgbClr val="3E2979"/>
                </a:solidFill>
              </a:rPr>
              <a:t>ολογικοί</a:t>
            </a:r>
            <a:r>
              <a:rPr lang="en-US" sz="2400" dirty="0">
                <a:solidFill>
                  <a:srgbClr val="3E2979"/>
                </a:solidFill>
              </a:rPr>
              <a:t>, </a:t>
            </a:r>
            <a:r>
              <a:rPr lang="en-US" sz="2400" dirty="0" err="1">
                <a:solidFill>
                  <a:srgbClr val="3E2979"/>
                </a:solidFill>
              </a:rPr>
              <a:t>κοινωνικοί</a:t>
            </a:r>
            <a:r>
              <a:rPr lang="el-GR" sz="2400" dirty="0">
                <a:solidFill>
                  <a:srgbClr val="3E2979"/>
                </a:solidFill>
              </a:rPr>
              <a:t>,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περιβαλλοντικοί</a:t>
            </a:r>
            <a:r>
              <a:rPr lang="en-US" sz="2400" dirty="0">
                <a:solidFill>
                  <a:srgbClr val="3E2979"/>
                </a:solidFill>
              </a:rPr>
              <a:t> </a:t>
            </a:r>
            <a:r>
              <a:rPr lang="en-US" sz="2400" dirty="0" err="1">
                <a:solidFill>
                  <a:srgbClr val="3E2979"/>
                </a:solidFill>
              </a:rPr>
              <a:t>παράγοντες</a:t>
            </a:r>
            <a:endParaRPr lang="el-GR" sz="2400" dirty="0">
              <a:solidFill>
                <a:srgbClr val="3E2979"/>
              </a:solidFill>
            </a:endParaRPr>
          </a:p>
          <a:p>
            <a:pPr algn="ctr">
              <a:buNone/>
            </a:pPr>
            <a:r>
              <a:rPr lang="en-US" sz="2400" dirty="0">
                <a:solidFill>
                  <a:srgbClr val="3E2979"/>
                </a:solidFill>
              </a:rPr>
              <a:t>Η </a:t>
            </a:r>
            <a:r>
              <a:rPr lang="en-US" sz="2400" dirty="0" err="1">
                <a:solidFill>
                  <a:srgbClr val="3E2979"/>
                </a:solidFill>
              </a:rPr>
              <a:t>γυν</a:t>
            </a:r>
            <a:r>
              <a:rPr lang="en-US" sz="2400" dirty="0">
                <a:solidFill>
                  <a:srgbClr val="3E2979"/>
                </a:solidFill>
              </a:rPr>
              <a:t>αίκα καλείται να προσαρμοστεί σε</a:t>
            </a:r>
            <a:r>
              <a:rPr lang="el-GR" sz="2400" dirty="0">
                <a:solidFill>
                  <a:srgbClr val="3E2979"/>
                </a:solidFill>
              </a:rPr>
              <a:t> </a:t>
            </a:r>
            <a:r>
              <a:rPr lang="en-US" sz="2400" dirty="0">
                <a:solidFill>
                  <a:srgbClr val="3E2979"/>
                </a:solidFill>
              </a:rPr>
              <a:t>π</a:t>
            </a:r>
            <a:r>
              <a:rPr lang="en-US" sz="2400" dirty="0" err="1">
                <a:solidFill>
                  <a:srgbClr val="3E2979"/>
                </a:solidFill>
              </a:rPr>
              <a:t>ληθώρ</a:t>
            </a:r>
            <a:r>
              <a:rPr lang="en-US" sz="2400" dirty="0">
                <a:solidFill>
                  <a:srgbClr val="3E2979"/>
                </a:solidFill>
              </a:rPr>
              <a:t>α </a:t>
            </a:r>
            <a:r>
              <a:rPr lang="en-US" sz="2400" b="1" dirty="0">
                <a:solidFill>
                  <a:srgbClr val="3E2979"/>
                </a:solidFill>
              </a:rPr>
              <a:t>πρωτόγνωρων καταστάσεων</a:t>
            </a:r>
            <a:r>
              <a:rPr lang="el-GR" sz="2400" b="1" dirty="0">
                <a:solidFill>
                  <a:srgbClr val="3E2979"/>
                </a:solidFill>
              </a:rPr>
              <a:t>, </a:t>
            </a:r>
            <a:r>
              <a:rPr lang="en-US" sz="2400" b="1" dirty="0">
                <a:solidFill>
                  <a:srgbClr val="3E2979"/>
                </a:solidFill>
              </a:rPr>
              <a:t> </a:t>
            </a:r>
            <a:r>
              <a:rPr lang="en-US" sz="2400" b="1" dirty="0" err="1">
                <a:solidFill>
                  <a:srgbClr val="3E2979"/>
                </a:solidFill>
              </a:rPr>
              <a:t>συνθηκών</a:t>
            </a:r>
            <a:r>
              <a:rPr lang="en-US" sz="2400" b="1" dirty="0">
                <a:solidFill>
                  <a:srgbClr val="3E2979"/>
                </a:solidFill>
              </a:rPr>
              <a:t> </a:t>
            </a:r>
            <a:r>
              <a:rPr lang="en-US" sz="2400" b="1" dirty="0" err="1">
                <a:solidFill>
                  <a:srgbClr val="3E2979"/>
                </a:solidFill>
              </a:rPr>
              <a:t>ζωής</a:t>
            </a:r>
            <a:r>
              <a:rPr lang="en-US" sz="2400" b="1" dirty="0">
                <a:solidFill>
                  <a:srgbClr val="3E2979"/>
                </a:solidFill>
              </a:rPr>
              <a:t> </a:t>
            </a:r>
            <a:r>
              <a:rPr lang="en-US" sz="2400" b="1" dirty="0" err="1">
                <a:solidFill>
                  <a:srgbClr val="3E2979"/>
                </a:solidFill>
              </a:rPr>
              <a:t>και</a:t>
            </a:r>
            <a:r>
              <a:rPr lang="en-US" sz="2400" b="1" dirty="0">
                <a:solidFill>
                  <a:srgbClr val="3E2979"/>
                </a:solidFill>
              </a:rPr>
              <a:t> </a:t>
            </a:r>
            <a:r>
              <a:rPr lang="en-US" sz="2400" b="1" dirty="0" err="1">
                <a:solidFill>
                  <a:srgbClr val="3E2979"/>
                </a:solidFill>
              </a:rPr>
              <a:t>καθημερινότητας</a:t>
            </a:r>
            <a:r>
              <a:rPr lang="el-GR" sz="2400" b="1" dirty="0">
                <a:solidFill>
                  <a:srgbClr val="3E2979"/>
                </a:solidFill>
              </a:rPr>
              <a:t> </a:t>
            </a:r>
            <a:r>
              <a:rPr lang="en-US" sz="2400" b="1" dirty="0">
                <a:solidFill>
                  <a:srgbClr val="3E2979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76" y="3890152"/>
            <a:ext cx="4742822" cy="29678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Προσαρμογή στην κύηση &amp; περιστασιακό Άγχος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80423"/>
              </p:ext>
            </p:extLst>
          </p:nvPr>
        </p:nvGraphicFramePr>
        <p:xfrm>
          <a:off x="544310" y="1762125"/>
          <a:ext cx="8214137" cy="505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-208975"/>
            <a:ext cx="7570787" cy="1661257"/>
          </a:xfrm>
        </p:spPr>
        <p:txBody>
          <a:bodyPr/>
          <a:lstStyle/>
          <a:p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Ψυχιατρικές διαταραχές περιγεννητικής περιόδου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2282"/>
            <a:ext cx="9144000" cy="540571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>
              <a:buNone/>
            </a:pP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Συναισθηματικές διαταραχές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περιγεννητική κατάθλιψη, επιλόχεια κατάθλιψη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διπολική διαταραχή</a:t>
            </a:r>
          </a:p>
          <a:p>
            <a:pPr lvl="0">
              <a:buNone/>
            </a:pP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Διαταραχές άγχους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: ιδεοψυχαναγκαστική διαταραχή, διαταραχή μετατραυματικού στρες, διαταραχή γενικευμένου άγχους, διαταραχή πανικού, ειδικές φοβίες (τοκοφοβία)</a:t>
            </a:r>
          </a:p>
          <a:p>
            <a:pPr lvl="0">
              <a:buNone/>
            </a:pP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Ψυχωτικές διαταραχές: 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επιλόχεια ψύχωση, άλλες ψυχώσεις, σχιζοφρένεια</a:t>
            </a:r>
          </a:p>
          <a:p>
            <a:pPr lvl="0">
              <a:buNone/>
            </a:pP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Διαταραχές χρήσης ουσιών: 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κάπνισμα, αλκοόλ, οπιοειδή, άλλες παράνομες ουσίες </a:t>
            </a:r>
            <a:r>
              <a:rPr lang="el-GR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GB" sz="1800" dirty="0" err="1">
                <a:solidFill>
                  <a:schemeClr val="accent4">
                    <a:lumMod val="50000"/>
                  </a:schemeClr>
                </a:solidFill>
              </a:rPr>
              <a:t>Paschetta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800" i="1" dirty="0">
                <a:solidFill>
                  <a:schemeClr val="accent4">
                    <a:lumMod val="50000"/>
                  </a:schemeClr>
                </a:solidFill>
              </a:rPr>
              <a:t>et al.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</a:rPr>
              <a:t>, 2014)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endParaRPr lang="el-GR" dirty="0"/>
          </a:p>
          <a:p>
            <a:pPr lvl="0"/>
            <a:endParaRPr lang="el-GR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Διαταραχές Άγχους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1" y="1452282"/>
            <a:ext cx="8512331" cy="5405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2000" dirty="0">
                <a:solidFill>
                  <a:srgbClr val="3E2979"/>
                </a:solidFill>
              </a:rPr>
              <a:t>Συνήθως το άγχος κατά την κύηση </a:t>
            </a:r>
            <a:r>
              <a:rPr lang="el-GR" sz="2000" b="1" u="sng" dirty="0">
                <a:solidFill>
                  <a:srgbClr val="3E2979"/>
                </a:solidFill>
              </a:rPr>
              <a:t>βελτιώνεται</a:t>
            </a:r>
            <a:r>
              <a:rPr lang="el-GR" sz="2000" dirty="0">
                <a:solidFill>
                  <a:srgbClr val="3E2979"/>
                </a:solidFill>
              </a:rPr>
              <a:t> λόγω της αύξησης των </a:t>
            </a:r>
            <a:r>
              <a:rPr lang="el-GR" sz="2000" b="1" dirty="0">
                <a:solidFill>
                  <a:srgbClr val="3E2979"/>
                </a:solidFill>
              </a:rPr>
              <a:t>οιστρογόνων και της προγεστερόνης </a:t>
            </a:r>
            <a:r>
              <a:rPr lang="el-GR" sz="2000" dirty="0">
                <a:solidFill>
                  <a:srgbClr val="3E2979"/>
                </a:solidFill>
              </a:rPr>
              <a:t>που </a:t>
            </a:r>
            <a:r>
              <a:rPr lang="el-GR" sz="2000" b="1" dirty="0">
                <a:solidFill>
                  <a:srgbClr val="3E2979"/>
                </a:solidFill>
              </a:rPr>
              <a:t>επιδρούν αγχολυτικά</a:t>
            </a:r>
          </a:p>
          <a:p>
            <a:pPr algn="ctr"/>
            <a:r>
              <a:rPr lang="el-GR" sz="2000" b="1" dirty="0">
                <a:solidFill>
                  <a:srgbClr val="3E2979"/>
                </a:solidFill>
              </a:rPr>
              <a:t>Αντίθετα,</a:t>
            </a:r>
            <a:r>
              <a:rPr lang="el-GR" sz="2000" dirty="0">
                <a:solidFill>
                  <a:srgbClr val="3E2979"/>
                </a:solidFill>
              </a:rPr>
              <a:t> η </a:t>
            </a:r>
            <a:r>
              <a:rPr lang="el-GR" sz="2000" u="sng" dirty="0">
                <a:solidFill>
                  <a:srgbClr val="3E2979"/>
                </a:solidFill>
              </a:rPr>
              <a:t>δ/χη πανικού και η ιδεοψυχαναγκαστική δ/</a:t>
            </a:r>
            <a:r>
              <a:rPr lang="el-GR" sz="2000" u="sng" dirty="0" err="1">
                <a:solidFill>
                  <a:srgbClr val="3E2979"/>
                </a:solidFill>
              </a:rPr>
              <a:t>χη</a:t>
            </a:r>
            <a:r>
              <a:rPr lang="el-GR" sz="2000" u="sng" dirty="0">
                <a:solidFill>
                  <a:srgbClr val="3E2979"/>
                </a:solidFill>
              </a:rPr>
              <a:t>  -</a:t>
            </a:r>
            <a:r>
              <a:rPr lang="el-GR" sz="2000" dirty="0">
                <a:solidFill>
                  <a:srgbClr val="3E2979"/>
                </a:solidFill>
              </a:rPr>
              <a:t>αν προϋπάρχουν- εμφανίζουν σημαντικό κίνδυνο υποτροπής </a:t>
            </a:r>
          </a:p>
          <a:p>
            <a:pPr algn="ctr"/>
            <a:r>
              <a:rPr lang="el-GR" sz="2000" dirty="0">
                <a:solidFill>
                  <a:srgbClr val="3E2979"/>
                </a:solidFill>
              </a:rPr>
              <a:t>Σημαντικό ποσοστό γυναικών με ΙΔΨ εμφανίζουν </a:t>
            </a:r>
            <a:r>
              <a:rPr lang="el-GR" sz="2000" b="1" dirty="0">
                <a:solidFill>
                  <a:srgbClr val="3E2979"/>
                </a:solidFill>
              </a:rPr>
              <a:t>έναρξη </a:t>
            </a:r>
            <a:r>
              <a:rPr lang="el-GR" sz="2000" dirty="0">
                <a:solidFill>
                  <a:srgbClr val="3E2979"/>
                </a:solidFill>
              </a:rPr>
              <a:t>της νόσου κατά την </a:t>
            </a:r>
            <a:r>
              <a:rPr lang="el-GR" sz="2000" u="sng" dirty="0">
                <a:solidFill>
                  <a:srgbClr val="3E2979"/>
                </a:solidFill>
              </a:rPr>
              <a:t>περιγεννητική περίοδο</a:t>
            </a:r>
          </a:p>
          <a:p>
            <a:pPr algn="ctr"/>
            <a:r>
              <a:rPr lang="el-GR" sz="2000" dirty="0">
                <a:solidFill>
                  <a:srgbClr val="3E2979"/>
                </a:solidFill>
              </a:rPr>
              <a:t>Ειδικές φοβίες (</a:t>
            </a:r>
            <a:r>
              <a:rPr lang="el-GR" sz="2000" b="1" dirty="0">
                <a:solidFill>
                  <a:srgbClr val="3E2979"/>
                </a:solidFill>
              </a:rPr>
              <a:t>τοκοφοβία</a:t>
            </a:r>
            <a:r>
              <a:rPr lang="el-GR" sz="2000" dirty="0">
                <a:solidFill>
                  <a:srgbClr val="3E2979"/>
                </a:solidFill>
              </a:rPr>
              <a:t>)  -  Αυξημένο άγχος στη διάρκεια της κύησης συσχετιζόμενο με πρόωρο τοκετό, αποβολές και άλλες επιπλοκές της κύησης</a:t>
            </a:r>
          </a:p>
          <a:p>
            <a:pPr algn="ctr"/>
            <a:r>
              <a:rPr lang="el-GR" sz="2000" dirty="0">
                <a:solidFill>
                  <a:srgbClr val="3E2979"/>
                </a:solidFill>
              </a:rPr>
              <a:t>Περιστατικά με συμπτώματα </a:t>
            </a:r>
            <a:r>
              <a:rPr lang="el-GR" sz="2000" u="sng" dirty="0">
                <a:solidFill>
                  <a:srgbClr val="3E2979"/>
                </a:solidFill>
              </a:rPr>
              <a:t>δ</a:t>
            </a:r>
            <a:r>
              <a:rPr lang="el-GR" sz="2000" b="1" u="sng" dirty="0">
                <a:solidFill>
                  <a:srgbClr val="3E2979"/>
                </a:solidFill>
              </a:rPr>
              <a:t>/χης μετατραυματικού στρες </a:t>
            </a:r>
            <a:r>
              <a:rPr lang="el-GR" sz="2000" dirty="0">
                <a:solidFill>
                  <a:srgbClr val="3E2979"/>
                </a:solidFill>
              </a:rPr>
              <a:t>(</a:t>
            </a:r>
            <a:r>
              <a:rPr lang="en-GB" sz="2000" dirty="0">
                <a:solidFill>
                  <a:srgbClr val="3E2979"/>
                </a:solidFill>
              </a:rPr>
              <a:t>PTSD) </a:t>
            </a:r>
            <a:r>
              <a:rPr lang="el-GR" sz="2000" dirty="0">
                <a:solidFill>
                  <a:srgbClr val="3E2979"/>
                </a:solidFill>
              </a:rPr>
              <a:t> σε ποσοστό 1,8% / Παράγοντες κινδύνου: προσωπικότητα με ανάγκη για έλεγχο, ιστορικό σεξουαλικής κακοποίησης, </a:t>
            </a:r>
            <a:r>
              <a:rPr lang="el-GR" sz="2000" b="1" dirty="0">
                <a:solidFill>
                  <a:srgbClr val="3E2979"/>
                </a:solidFill>
              </a:rPr>
              <a:t>προηγηθείσες τραυματικές εμπειρίες &amp; ψυχιατρικό ιστορικό</a:t>
            </a:r>
            <a:endParaRPr lang="en-US" sz="2000" b="1" dirty="0">
              <a:solidFill>
                <a:srgbClr val="3E2979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386</TotalTime>
  <Words>1320</Words>
  <Application>Microsoft Office PowerPoint</Application>
  <PresentationFormat>Προβολή στην οθόνη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Candara</vt:lpstr>
      <vt:lpstr>Mistral</vt:lpstr>
      <vt:lpstr>Infusion</vt:lpstr>
      <vt:lpstr>Συναισθηματικές Διαταραχές κατά την Κύηση &amp; τη Λοχεία</vt:lpstr>
      <vt:lpstr>Φύλο και ψυχιατρικές διαταραχές Ιστορική Αναδρομή Ι</vt:lpstr>
      <vt:lpstr>Professor Jean-Martin Charcot, Pitié-Salpêtrière Hospital, Paris case of “hysterical” patient </vt:lpstr>
      <vt:lpstr>Ιστορική Αναδρομή ΙΙ</vt:lpstr>
      <vt:lpstr>Ψυχολογικά &amp; Ψυχιατρικά προβλήματα στην κύηση</vt:lpstr>
      <vt:lpstr>Αλλαγές στη ζωή της επιτόκου</vt:lpstr>
      <vt:lpstr>Προσαρμογή στην κύηση &amp; περιστασιακό Άγχος</vt:lpstr>
      <vt:lpstr>Ψυχιατρικές διαταραχές περιγεννητικής περιόδου</vt:lpstr>
      <vt:lpstr>Διαταραχές Άγχους</vt:lpstr>
      <vt:lpstr>Συναισθηματικές Δ/χες: Κατάθλιψη</vt:lpstr>
      <vt:lpstr>Συναισθηματικές Δ/χες: Διπολική διαταραχή</vt:lpstr>
      <vt:lpstr>Ψυχωτικές Δ/χες</vt:lpstr>
      <vt:lpstr>Χρήση ουσιών &amp; Αλκοόλ</vt:lpstr>
      <vt:lpstr>Αποβολή</vt:lpstr>
      <vt:lpstr>Ειδικά Σύνδρομα κατά την Κύηση</vt:lpstr>
      <vt:lpstr>Λοχεία: Λοχειακή δυσφορία (postpartum blues)</vt:lpstr>
      <vt:lpstr>Επιλόχεια Κατάθλιψη Ι</vt:lpstr>
      <vt:lpstr>Επιλόχεια Κατάθλιψη ΙΙ</vt:lpstr>
      <vt:lpstr>Επιλόχεια Ψύχωση Ι</vt:lpstr>
      <vt:lpstr>Επιλόχεια Ψύχωση ΙΙ</vt:lpstr>
      <vt:lpstr>Βιβλιογραφία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Περιγεννητική Ψυχιατρική</dc:title>
  <dc:creator>Christina Papapetrou</dc:creator>
  <cp:lastModifiedBy>Χριστίνα Παπαπέτρου</cp:lastModifiedBy>
  <cp:revision>24</cp:revision>
  <dcterms:created xsi:type="dcterms:W3CDTF">2016-02-29T20:54:43Z</dcterms:created>
  <dcterms:modified xsi:type="dcterms:W3CDTF">2019-12-18T11:22:34Z</dcterms:modified>
</cp:coreProperties>
</file>