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60" r:id="rId3"/>
    <p:sldId id="257" r:id="rId4"/>
    <p:sldId id="258" r:id="rId5"/>
    <p:sldId id="279" r:id="rId6"/>
    <p:sldId id="272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4" r:id="rId19"/>
    <p:sldId id="277" r:id="rId20"/>
    <p:sldId id="278" r:id="rId21"/>
    <p:sldId id="275" r:id="rId22"/>
    <p:sldId id="276" r:id="rId23"/>
    <p:sldId id="27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-31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63F84-1D0A-442F-BC0C-8A1AE39A298C}" type="datetimeFigureOut">
              <a:rPr lang="en-US" smtClean="0"/>
              <a:pPr/>
              <a:t>2/27/2020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CD2FA-3C6B-4D9B-A2F5-2405E6A9434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CD2FA-3C6B-4D9B-A2F5-2405E6A94345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CD2FA-3C6B-4D9B-A2F5-2405E6A94345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CD2FA-3C6B-4D9B-A2F5-2405E6A94345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CD2FA-3C6B-4D9B-A2F5-2405E6A94345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CD2FA-3C6B-4D9B-A2F5-2405E6A94345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CD2FA-3C6B-4D9B-A2F5-2405E6A94345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CD2FA-3C6B-4D9B-A2F5-2405E6A94345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CD2FA-3C6B-4D9B-A2F5-2405E6A94345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CD2FA-3C6B-4D9B-A2F5-2405E6A94345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0EAB9-5312-4C64-826D-45EAF59ACD9C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CD2FA-3C6B-4D9B-A2F5-2405E6A94345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CD2FA-3C6B-4D9B-A2F5-2405E6A94345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CD2FA-3C6B-4D9B-A2F5-2405E6A94345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CD2FA-3C6B-4D9B-A2F5-2405E6A94345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CD2FA-3C6B-4D9B-A2F5-2405E6A94345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CD2FA-3C6B-4D9B-A2F5-2405E6A94345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CD2FA-3C6B-4D9B-A2F5-2405E6A94345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CD2FA-3C6B-4D9B-A2F5-2405E6A94345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CD2FA-3C6B-4D9B-A2F5-2405E6A94345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CD2FA-3C6B-4D9B-A2F5-2405E6A94345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CD2FA-3C6B-4D9B-A2F5-2405E6A94345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CD2FA-3C6B-4D9B-A2F5-2405E6A94345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CD2FA-3C6B-4D9B-A2F5-2405E6A94345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786C-0E56-4ACC-BC30-79C7AC4D27FA}" type="datetimeFigureOut">
              <a:rPr lang="el-GR" smtClean="0"/>
              <a:pPr/>
              <a:t>27/02/2020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1399-C88B-4E82-8D68-2DE913535C3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54276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786C-0E56-4ACC-BC30-79C7AC4D27FA}" type="datetimeFigureOut">
              <a:rPr lang="el-GR" smtClean="0"/>
              <a:pPr/>
              <a:t>27/02/2020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1399-C88B-4E82-8D68-2DE913535C3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72027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786C-0E56-4ACC-BC30-79C7AC4D27FA}" type="datetimeFigureOut">
              <a:rPr lang="el-GR" smtClean="0"/>
              <a:pPr/>
              <a:t>27/02/2020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1399-C88B-4E82-8D68-2DE913535C3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48369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786C-0E56-4ACC-BC30-79C7AC4D27FA}" type="datetimeFigureOut">
              <a:rPr lang="el-GR" smtClean="0"/>
              <a:pPr/>
              <a:t>27/02/2020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1399-C88B-4E82-8D68-2DE913535C3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35638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786C-0E56-4ACC-BC30-79C7AC4D27FA}" type="datetimeFigureOut">
              <a:rPr lang="el-GR" smtClean="0"/>
              <a:pPr/>
              <a:t>27/02/2020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1399-C88B-4E82-8D68-2DE913535C3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8125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786C-0E56-4ACC-BC30-79C7AC4D27FA}" type="datetimeFigureOut">
              <a:rPr lang="el-GR" smtClean="0"/>
              <a:pPr/>
              <a:t>27/02/2020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1399-C88B-4E82-8D68-2DE913535C3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346525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786C-0E56-4ACC-BC30-79C7AC4D27FA}" type="datetimeFigureOut">
              <a:rPr lang="el-GR" smtClean="0"/>
              <a:pPr/>
              <a:t>27/02/2020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1399-C88B-4E82-8D68-2DE913535C3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94716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786C-0E56-4ACC-BC30-79C7AC4D27FA}" type="datetimeFigureOut">
              <a:rPr lang="el-GR" smtClean="0"/>
              <a:pPr/>
              <a:t>27/02/2020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1399-C88B-4E82-8D68-2DE913535C3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12152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786C-0E56-4ACC-BC30-79C7AC4D27FA}" type="datetimeFigureOut">
              <a:rPr lang="el-GR" smtClean="0"/>
              <a:pPr/>
              <a:t>27/02/2020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1399-C88B-4E82-8D68-2DE913535C3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0448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786C-0E56-4ACC-BC30-79C7AC4D27FA}" type="datetimeFigureOut">
              <a:rPr lang="el-GR" smtClean="0"/>
              <a:pPr/>
              <a:t>27/02/2020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1399-C88B-4E82-8D68-2DE913535C3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68214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786C-0E56-4ACC-BC30-79C7AC4D27FA}" type="datetimeFigureOut">
              <a:rPr lang="el-GR" smtClean="0"/>
              <a:pPr/>
              <a:t>27/02/2020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1399-C88B-4E82-8D68-2DE913535C3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26598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786C-0E56-4ACC-BC30-79C7AC4D27FA}" type="datetimeFigureOut">
              <a:rPr lang="el-GR" smtClean="0"/>
              <a:pPr/>
              <a:t>27/02/2020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1399-C88B-4E82-8D68-2DE913535C3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48340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786C-0E56-4ACC-BC30-79C7AC4D27FA}" type="datetimeFigureOut">
              <a:rPr lang="el-GR" smtClean="0"/>
              <a:pPr/>
              <a:t>27/02/2020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1399-C88B-4E82-8D68-2DE913535C3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70212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786C-0E56-4ACC-BC30-79C7AC4D27FA}" type="datetimeFigureOut">
              <a:rPr lang="el-GR" smtClean="0"/>
              <a:pPr/>
              <a:t>27/02/2020</a:t>
            </a:fld>
            <a:endParaRPr lang="el-G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1399-C88B-4E82-8D68-2DE913535C3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32432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786C-0E56-4ACC-BC30-79C7AC4D27FA}" type="datetimeFigureOut">
              <a:rPr lang="el-GR" smtClean="0"/>
              <a:pPr/>
              <a:t>27/02/2020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1399-C88B-4E82-8D68-2DE913535C3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65373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786C-0E56-4ACC-BC30-79C7AC4D27FA}" type="datetimeFigureOut">
              <a:rPr lang="el-GR" smtClean="0"/>
              <a:pPr/>
              <a:t>27/02/2020</a:t>
            </a:fld>
            <a:endParaRPr lang="el-G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1399-C88B-4E82-8D68-2DE913535C3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22937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1786C-0E56-4ACC-BC30-79C7AC4D27FA}" type="datetimeFigureOut">
              <a:rPr lang="el-GR" smtClean="0"/>
              <a:pPr/>
              <a:t>27/02/2020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1399-C88B-4E82-8D68-2DE913535C3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03636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1C1786C-0E56-4ACC-BC30-79C7AC4D27FA}" type="datetimeFigureOut">
              <a:rPr lang="el-GR" smtClean="0"/>
              <a:pPr/>
              <a:t>27/02/2020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B1399-C88B-4E82-8D68-2DE913535C3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326059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263BAEF-AD30-467F-90A9-E00179FE8B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5704" y="914400"/>
            <a:ext cx="9727096" cy="2595563"/>
          </a:xfrm>
        </p:spPr>
        <p:txBody>
          <a:bodyPr>
            <a:normAutofit fontScale="90000"/>
          </a:bodyPr>
          <a:lstStyle/>
          <a:p>
            <a:r>
              <a:rPr lang="el-GR" b="1" i="1" u="sng" dirty="0"/>
              <a:t>ΥΠΕΡΗΧΟΓΡΑΦΗΜΑ Β ΕΠΙΠΕΔΟΥ</a:t>
            </a:r>
            <a:br>
              <a:rPr lang="el-GR" b="1" i="1" u="sng" dirty="0"/>
            </a:br>
            <a:r>
              <a:rPr lang="en-US" b="1" i="1" u="sng" dirty="0"/>
              <a:t>FETAL ANOMALY SCAN </a:t>
            </a:r>
            <a:endParaRPr lang="el-GR" b="1" i="1" u="sng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3A61206E-33C8-403D-9CF7-17D13903AE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l-GR" i="1" dirty="0"/>
              <a:t>ΕΠ. </a:t>
            </a:r>
            <a:r>
              <a:rPr lang="el-GR" i="1" dirty="0" smtClean="0"/>
              <a:t>ΚΑΘΗΓΗΤΗΣ</a:t>
            </a:r>
            <a:r>
              <a:rPr lang="en-US" i="1" dirty="0" smtClean="0"/>
              <a:t> m/</a:t>
            </a:r>
            <a:r>
              <a:rPr lang="el-GR" i="1" dirty="0" smtClean="0"/>
              <a:t>γ και εμβρυομητρικής ιατρικής  </a:t>
            </a:r>
            <a:r>
              <a:rPr lang="el-GR" i="1" dirty="0"/>
              <a:t>Λ. ΑΡΑΒΑΝΤΙΝΟΣ </a:t>
            </a:r>
            <a:endParaRPr lang="en-US" i="1" dirty="0" smtClean="0"/>
          </a:p>
          <a:p>
            <a:endParaRPr lang="en-US" i="1" dirty="0" smtClean="0"/>
          </a:p>
          <a:p>
            <a:endParaRPr lang="el-GR" i="1" dirty="0"/>
          </a:p>
        </p:txBody>
      </p:sp>
    </p:spTree>
    <p:extLst>
      <p:ext uri="{BB962C8B-B14F-4D97-AF65-F5344CB8AC3E}">
        <p14:creationId xmlns:p14="http://schemas.microsoft.com/office/powerpoint/2010/main" xmlns="" val="128960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B4B805A-9F2C-4171-A269-2A2BD21B9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Thorax</a:t>
            </a:r>
            <a:endParaRPr lang="el-G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AC40E7AA-05C7-48BA-96FF-7B4A782DC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Lungs : cross-section of the chest</a:t>
            </a:r>
          </a:p>
          <a:p>
            <a:pPr marL="0" indent="0">
              <a:buNone/>
            </a:pPr>
            <a:r>
              <a:rPr lang="en-US" dirty="0"/>
              <a:t>Diaphragm : sagittal view </a:t>
            </a:r>
          </a:p>
          <a:p>
            <a:pPr marL="0" indent="0">
              <a:buNone/>
            </a:pPr>
            <a:endParaRPr lang="en-US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i="1" dirty="0">
                <a:solidFill>
                  <a:srgbClr val="FF0000"/>
                </a:solidFill>
              </a:rPr>
              <a:t>Παθολογία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Congenital diaphragmatic hernia – CDH(1/4000)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Pleural effusion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Cystic lesion of the </a:t>
            </a:r>
            <a:r>
              <a:rPr lang="en-US" dirty="0" smtClean="0"/>
              <a:t>lungs CCAM Congenital cystic </a:t>
            </a:r>
            <a:r>
              <a:rPr lang="en-US" dirty="0" err="1" smtClean="0"/>
              <a:t>adenomatoid</a:t>
            </a:r>
            <a:r>
              <a:rPr lang="en-US" dirty="0" smtClean="0"/>
              <a:t> malformation1/30000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502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66A57416-7CBE-4AFA-838D-5FE99F855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67408"/>
          </a:xfrm>
        </p:spPr>
        <p:txBody>
          <a:bodyPr/>
          <a:lstStyle/>
          <a:p>
            <a:pPr algn="ctr"/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Heart</a:t>
            </a:r>
            <a:r>
              <a:rPr lang="en-US" dirty="0"/>
              <a:t> 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782DE88C-A386-4CAB-A321-F5428F805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032374"/>
          </a:xfrm>
        </p:spPr>
        <p:txBody>
          <a:bodyPr/>
          <a:lstStyle/>
          <a:p>
            <a:r>
              <a:rPr lang="en-US" dirty="0"/>
              <a:t>Situs</a:t>
            </a:r>
          </a:p>
          <a:p>
            <a:r>
              <a:rPr lang="en-US" dirty="0"/>
              <a:t>Four chambers view</a:t>
            </a:r>
          </a:p>
          <a:p>
            <a:r>
              <a:rPr lang="en-US" dirty="0"/>
              <a:t>Three vessels view</a:t>
            </a:r>
          </a:p>
          <a:p>
            <a:r>
              <a:rPr lang="en-US" dirty="0"/>
              <a:t>Left &amp; Right outflow tract view </a:t>
            </a:r>
          </a:p>
          <a:p>
            <a:r>
              <a:rPr lang="en-US" dirty="0"/>
              <a:t>Aortic Arch </a:t>
            </a:r>
          </a:p>
          <a:p>
            <a:r>
              <a:rPr lang="en-US" dirty="0"/>
              <a:t>RSA</a:t>
            </a:r>
          </a:p>
          <a:p>
            <a:endParaRPr lang="en-US" dirty="0"/>
          </a:p>
          <a:p>
            <a:pPr marL="0" indent="0">
              <a:buNone/>
            </a:pPr>
            <a:r>
              <a:rPr lang="el-GR" dirty="0">
                <a:solidFill>
                  <a:srgbClr val="FF0000"/>
                </a:solidFill>
              </a:rPr>
              <a:t>Παθολογία 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CHD (5-10/1000)</a:t>
            </a:r>
            <a:endParaRPr lang="el-GR" dirty="0"/>
          </a:p>
        </p:txBody>
      </p:sp>
      <p:pic>
        <p:nvPicPr>
          <p:cNvPr id="4098" name="Picture 2" descr="Image result for fetal scan 20 weeks heart">
            <a:extLst>
              <a:ext uri="{FF2B5EF4-FFF2-40B4-BE49-F238E27FC236}">
                <a16:creationId xmlns:a16="http://schemas.microsoft.com/office/drawing/2014/main" xmlns="" id="{0EDBCB2B-181D-47B6-B543-45C007756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1283" y="967409"/>
            <a:ext cx="411480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fetal scan 20 weeks heart">
            <a:extLst>
              <a:ext uri="{FF2B5EF4-FFF2-40B4-BE49-F238E27FC236}">
                <a16:creationId xmlns:a16="http://schemas.microsoft.com/office/drawing/2014/main" xmlns="" id="{EECF0079-8304-4F62-968B-275F8CD16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9382" y="3208337"/>
            <a:ext cx="4114799" cy="305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271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E3F5AE1-8096-48B0-B01D-976844A14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Abdomen</a:t>
            </a:r>
            <a:r>
              <a:rPr lang="en-US" dirty="0"/>
              <a:t> 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57B24C0E-036D-4418-A7CF-8D463A842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Cross section view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l-GR" i="1" dirty="0">
                <a:solidFill>
                  <a:srgbClr val="FF0000"/>
                </a:solidFill>
              </a:rPr>
              <a:t>Παθολογία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Gastroschisis </a:t>
            </a:r>
            <a:r>
              <a:rPr lang="en-US" dirty="0" smtClean="0"/>
              <a:t> </a:t>
            </a:r>
            <a:r>
              <a:rPr lang="en-US" dirty="0"/>
              <a:t>(1/4000</a:t>
            </a:r>
            <a:r>
              <a:rPr lang="en-US" dirty="0" smtClean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Omphalocele (1/4000) defect is covered (</a:t>
            </a:r>
            <a:r>
              <a:rPr lang="en-US" dirty="0" err="1" smtClean="0"/>
              <a:t>amnio</a:t>
            </a:r>
            <a:r>
              <a:rPr lang="en-US" dirty="0" smtClean="0"/>
              <a:t> and peritoneum)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Gastrointestinal Obstruction –GIO (1/200)</a:t>
            </a:r>
            <a:endParaRPr lang="el-GR" dirty="0"/>
          </a:p>
        </p:txBody>
      </p:sp>
      <p:pic>
        <p:nvPicPr>
          <p:cNvPr id="5122" name="Picture 2" descr="Image result for fetal scan 20 weeks insetionof the umbilical cort">
            <a:extLst>
              <a:ext uri="{FF2B5EF4-FFF2-40B4-BE49-F238E27FC236}">
                <a16:creationId xmlns:a16="http://schemas.microsoft.com/office/drawing/2014/main" xmlns="" id="{CA6DC4BB-2615-4EA7-BF92-1493F8CAD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8958" y="1690688"/>
            <a:ext cx="3274842" cy="28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461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D72E720-C18D-4F69-9934-E78984A0D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40903"/>
          </a:xfrm>
        </p:spPr>
        <p:txBody>
          <a:bodyPr/>
          <a:lstStyle/>
          <a:p>
            <a:pPr algn="ctr"/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Urinary Tract</a:t>
            </a:r>
            <a:endParaRPr lang="el-G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FD64600A-E430-48DA-A3FA-1EECBC89A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797" y="903788"/>
            <a:ext cx="10675003" cy="5516890"/>
          </a:xfrm>
        </p:spPr>
        <p:txBody>
          <a:bodyPr/>
          <a:lstStyle/>
          <a:p>
            <a:r>
              <a:rPr lang="en-US" dirty="0"/>
              <a:t>Fetal Kidneys : cross section view, coronal view, sagittal view, transverse view</a:t>
            </a:r>
          </a:p>
          <a:p>
            <a:r>
              <a:rPr lang="en-US" dirty="0"/>
              <a:t>Fetal Bladder : transvers view, longitudinal view </a:t>
            </a:r>
          </a:p>
          <a:p>
            <a:r>
              <a:rPr lang="en-US" dirty="0"/>
              <a:t>Fetal Ureters : under normal circumstances are not visible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l-GR" i="1" dirty="0">
                <a:solidFill>
                  <a:srgbClr val="FF0000"/>
                </a:solidFill>
              </a:rPr>
              <a:t>Παθολογία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Renal agenesis </a:t>
            </a:r>
            <a:r>
              <a:rPr lang="en-US" dirty="0" smtClean="0"/>
              <a:t>or </a:t>
            </a:r>
            <a:r>
              <a:rPr lang="en-US" smtClean="0"/>
              <a:t>Potter Sequence 1/4000-8000                                                    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Cystic renal disease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Obstructive uropathies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Bladder exstrophy  </a:t>
            </a:r>
          </a:p>
          <a:p>
            <a:endParaRPr lang="el-GR" dirty="0"/>
          </a:p>
        </p:txBody>
      </p:sp>
      <p:pic>
        <p:nvPicPr>
          <p:cNvPr id="6146" name="Picture 2" descr="Image result for fetal scan 20 weeks kidneys">
            <a:extLst>
              <a:ext uri="{FF2B5EF4-FFF2-40B4-BE49-F238E27FC236}">
                <a16:creationId xmlns:a16="http://schemas.microsoft.com/office/drawing/2014/main" xmlns="" id="{BA807DCC-3E65-4723-A032-C74AE92AE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8121" y="2968075"/>
            <a:ext cx="3577673" cy="325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462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A82F275-3858-45C8-AE8D-BC890B225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Limbs and Skeleton</a:t>
            </a:r>
            <a:endParaRPr lang="el-G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131D842E-017D-4DF4-B22A-78665C6F3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Four limbs </a:t>
            </a:r>
          </a:p>
          <a:p>
            <a:r>
              <a:rPr lang="en-US" dirty="0" err="1"/>
              <a:t>Plam</a:t>
            </a:r>
            <a:r>
              <a:rPr lang="en-US" dirty="0"/>
              <a:t> print </a:t>
            </a:r>
          </a:p>
          <a:p>
            <a:r>
              <a:rPr lang="en-US" dirty="0"/>
              <a:t>Footprint </a:t>
            </a:r>
          </a:p>
          <a:p>
            <a:endParaRPr lang="en-US" dirty="0"/>
          </a:p>
          <a:p>
            <a:pPr marL="0" indent="0">
              <a:buNone/>
            </a:pPr>
            <a:r>
              <a:rPr lang="el-GR" i="1" dirty="0">
                <a:solidFill>
                  <a:srgbClr val="FF0000"/>
                </a:solidFill>
              </a:rPr>
              <a:t>Παθολογία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Skeletal </a:t>
            </a:r>
            <a:r>
              <a:rPr lang="en-US" dirty="0" err="1"/>
              <a:t>Dysplasias</a:t>
            </a:r>
            <a:r>
              <a:rPr lang="en-US" dirty="0"/>
              <a:t> (1/4000) </a:t>
            </a:r>
          </a:p>
        </p:txBody>
      </p:sp>
      <p:pic>
        <p:nvPicPr>
          <p:cNvPr id="7170" name="Picture 2" descr="Image result for fetal limbs">
            <a:extLst>
              <a:ext uri="{FF2B5EF4-FFF2-40B4-BE49-F238E27FC236}">
                <a16:creationId xmlns:a16="http://schemas.microsoft.com/office/drawing/2014/main" xmlns="" id="{0D157ABC-B713-4645-BEA0-6D84EA9A1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2538" y="2150732"/>
            <a:ext cx="459105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117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72C123E-D640-4E7A-B11A-D9F22B824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Placenta </a:t>
            </a:r>
            <a:endParaRPr lang="el-G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3867FFCA-F647-46EA-85E8-389F31FC4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15477"/>
            <a:ext cx="10515600" cy="3261485"/>
          </a:xfrm>
        </p:spPr>
        <p:txBody>
          <a:bodyPr/>
          <a:lstStyle/>
          <a:p>
            <a:r>
              <a:rPr lang="en-US" dirty="0"/>
              <a:t>Location</a:t>
            </a:r>
          </a:p>
          <a:p>
            <a:r>
              <a:rPr lang="en-US" dirty="0"/>
              <a:t>Relationship with internal os of the cervix</a:t>
            </a:r>
          </a:p>
          <a:p>
            <a:r>
              <a:rPr lang="en-US" dirty="0"/>
              <a:t>Grade 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35561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53C7DC6-325F-493F-A1B5-D46497A78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Uterus - Cervix  </a:t>
            </a:r>
            <a:endParaRPr lang="el-G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DC461298-77AC-4662-A3E8-B2613CFF5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27513"/>
            <a:ext cx="10515600" cy="3049450"/>
          </a:xfrm>
        </p:spPr>
        <p:txBody>
          <a:bodyPr/>
          <a:lstStyle/>
          <a:p>
            <a:r>
              <a:rPr lang="en-US" dirty="0"/>
              <a:t>Uterine Fibroids </a:t>
            </a:r>
          </a:p>
          <a:p>
            <a:r>
              <a:rPr lang="en-US" dirty="0"/>
              <a:t>Cervical Length </a:t>
            </a:r>
            <a:endParaRPr lang="el-GR" dirty="0"/>
          </a:p>
        </p:txBody>
      </p:sp>
      <p:pic>
        <p:nvPicPr>
          <p:cNvPr id="8194" name="Picture 2" descr="Image result for us cervix 20weeks">
            <a:extLst>
              <a:ext uri="{FF2B5EF4-FFF2-40B4-BE49-F238E27FC236}">
                <a16:creationId xmlns:a16="http://schemas.microsoft.com/office/drawing/2014/main" xmlns="" id="{7F1F8DA5-2619-4CB7-BECA-8C812807B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8258" y="1690160"/>
            <a:ext cx="4867421" cy="354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725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36C68258-9927-47EA-92F0-E08B32796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 Markers </a:t>
            </a:r>
            <a:endParaRPr lang="el-GR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E6DC67F8-549D-4961-979B-022DD450A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Ventriculomegaly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Increased nuchal fold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Echogenic Bowel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Pyelectasis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Short Femur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Nasal Bone Hypoplasia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ARSA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66229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7" y="323682"/>
            <a:ext cx="8547394" cy="235478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ΚΑΤΕΥΘΥΝΤΗΡΙΕΣ ΟΔΗΓΙΕΣ ΓΙΑ ΤΗΝ ΕΚΤΕΛΕΣΗ ΥΠΕΡΗΧΟΓΡΑΦΗΜΑΤΟΣ ΕΜΒΡΥΟΥ  Β ΤΡΙΜΗΝΟΥ</a:t>
            </a:r>
            <a:br>
              <a:rPr lang="el-GR" sz="2800" dirty="0" smtClean="0"/>
            </a:b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 </a:t>
            </a:r>
            <a:endParaRPr lang="en-GB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4" y="2629912"/>
            <a:ext cx="8992458" cy="4228087"/>
          </a:xfrm>
        </p:spPr>
        <p:txBody>
          <a:bodyPr>
            <a:noAutofit/>
          </a:bodyPr>
          <a:lstStyle/>
          <a:p>
            <a:r>
              <a:rPr lang="el-GR" sz="1600" dirty="0" smtClean="0">
                <a:latin typeface="Franklin Gothic Medium" pitchFamily="34" charset="0"/>
              </a:rPr>
              <a:t>Ο κύριος στόχος είναι να προσφέρει ακριβείς διαγνωστικές πληροφορίες για την παροχή της βέλτιστης προγεννητικής φροντίδας με τα καλύτερα δυνατά αποτελέσματα για την </a:t>
            </a:r>
            <a:r>
              <a:rPr lang="el-GR" sz="1600" dirty="0" err="1" smtClean="0">
                <a:latin typeface="Franklin Gothic Medium" pitchFamily="34" charset="0"/>
              </a:rPr>
              <a:t>μήτερα</a:t>
            </a:r>
            <a:r>
              <a:rPr lang="el-GR" sz="1600" dirty="0" smtClean="0">
                <a:latin typeface="Franklin Gothic Medium" pitchFamily="34" charset="0"/>
              </a:rPr>
              <a:t> και το έμβρυο .</a:t>
            </a:r>
          </a:p>
          <a:p>
            <a:r>
              <a:rPr lang="el-GR" sz="1600" dirty="0" smtClean="0">
                <a:latin typeface="Franklin Gothic Medium" pitchFamily="34" charset="0"/>
              </a:rPr>
              <a:t>Προσδιορισμός της ηλικίας κύησης και διενέργεια εμβρυικών μετρήσεων με σκοπό την έγκαιρη ανίχνευση διαταραχών της ανάπτυξη αργότερα στην κύηση</a:t>
            </a:r>
          </a:p>
          <a:p>
            <a:r>
              <a:rPr lang="el-GR" sz="1600" dirty="0" smtClean="0">
                <a:latin typeface="Franklin Gothic Medium" pitchFamily="34" charset="0"/>
              </a:rPr>
              <a:t>Ανίχνευση συγγενών ανωμαλιών και </a:t>
            </a:r>
            <a:r>
              <a:rPr lang="el-GR" sz="1600" dirty="0" err="1" smtClean="0">
                <a:latin typeface="Franklin Gothic Medium" pitchFamily="34" charset="0"/>
              </a:rPr>
              <a:t>πολύδυμες</a:t>
            </a:r>
            <a:r>
              <a:rPr lang="el-GR" sz="1600" dirty="0" smtClean="0">
                <a:latin typeface="Franklin Gothic Medium" pitchFamily="34" charset="0"/>
              </a:rPr>
              <a:t> κυήσεις  ------------------------------</a:t>
            </a:r>
            <a:endParaRPr lang="en-GB" sz="1600" dirty="0"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on\Downloads\IMG_18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4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40B19C4-AAC0-4CB6-8D2D-77D7C506E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ΠΟΤΕ;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7A588472-DED4-404A-921F-D4115644A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27513"/>
            <a:ext cx="10515600" cy="3049450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18-22 </a:t>
            </a:r>
            <a:r>
              <a:rPr lang="el-GR" dirty="0"/>
              <a:t>Εβδομάδες </a:t>
            </a:r>
            <a:r>
              <a:rPr lang="el-GR" dirty="0" smtClean="0"/>
              <a:t>Κύησης</a:t>
            </a:r>
          </a:p>
          <a:p>
            <a:r>
              <a:rPr lang="el-GR" dirty="0" smtClean="0"/>
              <a:t>Αυτή η περίοδος αποτελεί συμβιβασμό ανάμεσα στην χρονολόγηση της κύησης (η οποία είναι ακριβέστερη αν διαπιστωθεί νωρίτερα) και την έγκαιρη ανίχνευση σοβαρών συγγενών ανωμαλιών   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                                                                                                             2019 </a:t>
            </a:r>
            <a:r>
              <a:rPr lang="en-US" dirty="0" smtClean="0"/>
              <a:t>ISUOG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94672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eon\Downloads\IMG_18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467" y="0"/>
            <a:ext cx="590506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on\Downloads\IMG_18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8409" y="0"/>
            <a:ext cx="351518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eon\Downloads\IMG_18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6759" y="0"/>
            <a:ext cx="429848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xmlns="" id="{A166CFBF-D6C8-4A86-84C6-9DD295DDCA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Ευχαριστώ πολύ</a:t>
            </a:r>
          </a:p>
        </p:txBody>
      </p:sp>
      <p:sp>
        <p:nvSpPr>
          <p:cNvPr id="5" name="Υπότιτλος 4">
            <a:extLst>
              <a:ext uri="{FF2B5EF4-FFF2-40B4-BE49-F238E27FC236}">
                <a16:creationId xmlns:a16="http://schemas.microsoft.com/office/drawing/2014/main" xmlns="" id="{81007539-797E-48F1-92F4-CA07ED286A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?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xmlns="" val="424504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3ABCD1A-9AA2-4389-B56E-CC21A8048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ΒΑΣΙΚΑ ΣΤΟΙΧΕΙΑ ΕΛΕΓΧΟΥ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23417CEE-C314-4A96-A30C-EBD99116C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54215"/>
            <a:ext cx="10515600" cy="322274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l-GR" dirty="0"/>
              <a:t>ΒΙΟΜΕΤΡΙΑ ΕΜΒΡΥΟΥ – ΑΝΑΤΟΜΙΑ ΕΜΒΡΥΟΥ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ΘΕΣΗ - ΩΡΙΜΑΝΣΗ ΠΛΑΚΟΥΝΤΑ 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ΑΜΝΙΑΚΟ ΥΓΡΟ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ΜΗΤΡΑ – ΤΡΑΧΗΛΟΣ 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ΡΟΕΣ ΑΙΜΑΤΟΣ ( ΜΗΤΡΙΑΙΕΣ ΑΡΤΗΡΙΕΣ </a:t>
            </a:r>
            <a:r>
              <a:rPr lang="el-GR" dirty="0" smtClean="0"/>
              <a:t>)</a:t>
            </a:r>
            <a:endParaRPr lang="en-US" dirty="0" smtClean="0"/>
          </a:p>
        </p:txBody>
      </p:sp>
      <p:pic>
        <p:nvPicPr>
          <p:cNvPr id="1026" name="Picture 2" descr="Image result for fetal scan">
            <a:extLst>
              <a:ext uri="{FF2B5EF4-FFF2-40B4-BE49-F238E27FC236}">
                <a16:creationId xmlns:a16="http://schemas.microsoft.com/office/drawing/2014/main" xmlns="" id="{6429895D-0994-432D-A953-28724C468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07875" y="3296383"/>
            <a:ext cx="3984125" cy="356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634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18ED2C3-EE08-4DD1-8F34-3229B0CFA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6017" y="365125"/>
            <a:ext cx="12298017" cy="1325563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FETAL BIOMETRY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302A6164-7CD6-4B92-A862-267D33FBC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2052"/>
            <a:ext cx="10515600" cy="486354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HEAD CIRCUMFERENCE (HC) – Biparietal Dimeter (BPD)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</a:t>
            </a:r>
            <a:r>
              <a:rPr lang="el-GR" smtClean="0"/>
              <a:t> ΠΕΡΙΜΕΤΡΟΣ ΚΟΙΛΙΑΣ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FEMUR </a:t>
            </a:r>
            <a:r>
              <a:rPr lang="en-US" dirty="0" smtClean="0"/>
              <a:t>LENGTH </a:t>
            </a:r>
            <a:r>
              <a:rPr lang="en-US" dirty="0"/>
              <a:t>(</a:t>
            </a:r>
            <a:r>
              <a:rPr lang="en-US" dirty="0" smtClean="0"/>
              <a:t>FDL) </a:t>
            </a:r>
            <a:r>
              <a:rPr lang="el-GR" dirty="0" smtClean="0"/>
              <a:t>ΜΗΚΟΣ ΔΙΑΦΥΣΗΣ ΜΗΡΙΑΙΟΥ ΟΣΤΟΥ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           </a:t>
            </a: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Hadlock</a:t>
            </a:r>
          </a:p>
          <a:p>
            <a:pPr marL="0" indent="0">
              <a:buNone/>
            </a:pPr>
            <a:endParaRPr lang="en-US" b="1" i="1" u="sng" dirty="0"/>
          </a:p>
          <a:p>
            <a:pPr marL="0" indent="0">
              <a:buNone/>
            </a:pPr>
            <a:endParaRPr lang="en-US" b="1" i="1" u="sng" dirty="0"/>
          </a:p>
          <a:p>
            <a:pPr marL="0" indent="0">
              <a:buNone/>
            </a:pPr>
            <a:r>
              <a:rPr lang="en-US" dirty="0"/>
              <a:t>                                  </a:t>
            </a: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Estimated Fetal Weigh </a:t>
            </a:r>
          </a:p>
          <a:p>
            <a:pPr marL="0" indent="0">
              <a:buNone/>
            </a:pPr>
            <a:r>
              <a:rPr lang="en-US" b="1" i="1" u="sng" dirty="0"/>
              <a:t>                             </a:t>
            </a:r>
          </a:p>
        </p:txBody>
      </p:sp>
      <p:sp>
        <p:nvSpPr>
          <p:cNvPr id="4" name="Βέλος: Κάτω 3">
            <a:extLst>
              <a:ext uri="{FF2B5EF4-FFF2-40B4-BE49-F238E27FC236}">
                <a16:creationId xmlns:a16="http://schemas.microsoft.com/office/drawing/2014/main" xmlns="" id="{184D7561-5C38-4165-8EED-19147E5595E2}"/>
              </a:ext>
            </a:extLst>
          </p:cNvPr>
          <p:cNvSpPr/>
          <p:nvPr/>
        </p:nvSpPr>
        <p:spPr>
          <a:xfrm>
            <a:off x="4267200" y="3184703"/>
            <a:ext cx="1219200" cy="7454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Βέλος: Κάτω 4">
            <a:extLst>
              <a:ext uri="{FF2B5EF4-FFF2-40B4-BE49-F238E27FC236}">
                <a16:creationId xmlns:a16="http://schemas.microsoft.com/office/drawing/2014/main" xmlns="" id="{E2968CE6-859C-454A-AC24-49A8F1F2C7DB}"/>
              </a:ext>
            </a:extLst>
          </p:cNvPr>
          <p:cNvSpPr/>
          <p:nvPr/>
        </p:nvSpPr>
        <p:spPr>
          <a:xfrm>
            <a:off x="4267200" y="4572433"/>
            <a:ext cx="1219200" cy="7454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7889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K</a:t>
            </a:r>
            <a:r>
              <a:rPr lang="el-GR" sz="2000" dirty="0" err="1" smtClean="0"/>
              <a:t>ριτήρια</a:t>
            </a:r>
            <a:r>
              <a:rPr lang="el-GR" sz="2000" dirty="0" smtClean="0"/>
              <a:t> για αντικειμενική αξιολόγηση βάση βαθμολόγησης της ποιότητας των βιομετρικών εικόνων </a:t>
            </a:r>
            <a:endParaRPr lang="en-GB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Κεφαλική 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l-GR" dirty="0" smtClean="0"/>
              <a:t>Συμμετρικό επίπεδο</a:t>
            </a:r>
          </a:p>
          <a:p>
            <a:r>
              <a:rPr lang="el-GR" dirty="0" smtClean="0"/>
              <a:t>Επίπεδο που δείχνει τους θαλάμους </a:t>
            </a:r>
          </a:p>
          <a:p>
            <a:r>
              <a:rPr lang="el-GR" dirty="0" smtClean="0"/>
              <a:t>Επίπεδο που δείχνει την κοιλία του διαφανούς διαφράγματος</a:t>
            </a:r>
          </a:p>
          <a:p>
            <a:r>
              <a:rPr lang="el-GR" dirty="0" smtClean="0"/>
              <a:t>Παρεγκεφαλίδα μη ορατή </a:t>
            </a:r>
          </a:p>
          <a:p>
            <a:r>
              <a:rPr lang="el-GR" dirty="0" smtClean="0"/>
              <a:t>Κεφαλή που καταλαμβάνει περισσότερο από το ήμισυ της συνολικής εικόνας </a:t>
            </a:r>
          </a:p>
          <a:p>
            <a:r>
              <a:rPr lang="el-GR" dirty="0" smtClean="0"/>
              <a:t>Δείκτες τοποθετηθήκαν σωστά </a:t>
            </a:r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/>
              <a:t>Κοιλιακή 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l-GR" dirty="0" smtClean="0"/>
              <a:t>Συμμετρικό επίπεδο </a:t>
            </a:r>
          </a:p>
          <a:p>
            <a:r>
              <a:rPr lang="el-GR" dirty="0" smtClean="0"/>
              <a:t>Επίπεδο που δείχνει τη φυσαλίδα του στομάχου </a:t>
            </a:r>
          </a:p>
          <a:p>
            <a:r>
              <a:rPr lang="el-GR" dirty="0" smtClean="0"/>
              <a:t>Επίπεδο που δείχνει το πυλαίο άντρο </a:t>
            </a:r>
          </a:p>
          <a:p>
            <a:r>
              <a:rPr lang="el-GR" dirty="0" smtClean="0"/>
              <a:t>Νεφροί μη ορατοί </a:t>
            </a:r>
          </a:p>
          <a:p>
            <a:r>
              <a:rPr lang="el-GR" dirty="0" smtClean="0"/>
              <a:t>Κοιλιά που καταλαμβάνει περισσότερο από το ήμισυ της συνολικής εικόνας </a:t>
            </a:r>
          </a:p>
          <a:p>
            <a:r>
              <a:rPr lang="el-GR" dirty="0" smtClean="0"/>
              <a:t>Δείκτες τοποθετήθηκαν σωστά </a:t>
            </a:r>
          </a:p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l-GR" dirty="0" smtClean="0"/>
              <a:t>Μηριαία 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l-GR" dirty="0" smtClean="0"/>
              <a:t>Και τα δύο άκρα του οστού είναι ορατά </a:t>
            </a:r>
          </a:p>
          <a:p>
            <a:r>
              <a:rPr lang="el-GR" dirty="0" smtClean="0"/>
              <a:t>&lt; 45 * γωνία προς το οριζόντιο  επίπεδο </a:t>
            </a:r>
          </a:p>
          <a:p>
            <a:r>
              <a:rPr lang="el-GR" dirty="0" smtClean="0"/>
              <a:t>Μηριαίο που καταλαμβάνει περισσότερο από το ήμισυ της συνολικής εικόνας</a:t>
            </a:r>
          </a:p>
          <a:p>
            <a:r>
              <a:rPr lang="el-GR" dirty="0" smtClean="0"/>
              <a:t>Δείκτες τοποθετηθήκαν σωστά 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                       2019 ISUOG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l-GR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fetal scan 20 weeks ac">
            <a:extLst>
              <a:ext uri="{FF2B5EF4-FFF2-40B4-BE49-F238E27FC236}">
                <a16:creationId xmlns:a16="http://schemas.microsoft.com/office/drawing/2014/main" xmlns="" id="{0240BA6D-0D55-44C3-B886-3AE1819E6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1111" y="1416698"/>
            <a:ext cx="3839676" cy="322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Εικόνα 6" descr="Εικόνα που περιέχει μπουκάλι, πίνακας, καθιστός, μαύρο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A0001BAB-2DD3-402F-8BD2-7AF2DC468B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354" y="1456006"/>
            <a:ext cx="3636425" cy="3228462"/>
          </a:xfrm>
          <a:prstGeom prst="rect">
            <a:avLst/>
          </a:prstGeom>
        </p:spPr>
      </p:pic>
      <p:pic>
        <p:nvPicPr>
          <p:cNvPr id="2054" name="Picture 6" descr="Image result for fetal scan 20 weeks fl">
            <a:extLst>
              <a:ext uri="{FF2B5EF4-FFF2-40B4-BE49-F238E27FC236}">
                <a16:creationId xmlns:a16="http://schemas.microsoft.com/office/drawing/2014/main" xmlns="" id="{773126A8-C110-44F8-A2E0-F3A6108ED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2703" y="1456006"/>
            <a:ext cx="3839676" cy="318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704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7CAE467-CBED-4C88-8FC9-486C7DE50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EXAMINATION OF THE FETUS 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F32FBF03-2A35-4E96-8B70-5E7B3E70E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3599"/>
            <a:ext cx="10515600" cy="459850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Skull and Brain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Spine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Thorax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Heart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Abdomen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Urinary Tract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Limbs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Genitalia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24227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A4B6E74-6EC7-4D75-83A4-82B70B68D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33669"/>
          </a:xfrm>
        </p:spPr>
        <p:txBody>
          <a:bodyPr/>
          <a:lstStyle/>
          <a:p>
            <a:pPr algn="ctr"/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Scull Brain Spain</a:t>
            </a:r>
            <a:endParaRPr lang="el-G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BAE04E4F-5A6A-487A-A69C-DB835B5A3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217"/>
            <a:ext cx="10515600" cy="55327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Skull  : shaped like rugby ball</a:t>
            </a:r>
          </a:p>
          <a:p>
            <a:pPr marL="0" indent="0">
              <a:buNone/>
            </a:pPr>
            <a:r>
              <a:rPr lang="en-US" dirty="0"/>
              <a:t>Brain : </a:t>
            </a:r>
            <a:r>
              <a:rPr lang="en-US" dirty="0" err="1"/>
              <a:t>transventricular</a:t>
            </a:r>
            <a:r>
              <a:rPr lang="en-US" dirty="0"/>
              <a:t> and </a:t>
            </a:r>
            <a:r>
              <a:rPr lang="en-US" dirty="0" err="1"/>
              <a:t>transcerebellar</a:t>
            </a:r>
            <a:r>
              <a:rPr lang="en-US" dirty="0"/>
              <a:t> view </a:t>
            </a:r>
            <a:r>
              <a:rPr lang="en-US" dirty="0" err="1"/>
              <a:t>transthalamic</a:t>
            </a:r>
            <a:r>
              <a:rPr lang="en-US" dirty="0"/>
              <a:t> plane </a:t>
            </a:r>
          </a:p>
          <a:p>
            <a:pPr marL="0" indent="0">
              <a:buNone/>
            </a:pPr>
            <a:r>
              <a:rPr lang="en-US" dirty="0"/>
              <a:t>Spine : sagittal, coronal and transverse view </a:t>
            </a:r>
          </a:p>
          <a:p>
            <a:pPr marL="0" indent="0">
              <a:buNone/>
            </a:pPr>
            <a:endParaRPr lang="en-US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l-GR" i="1" dirty="0">
                <a:solidFill>
                  <a:srgbClr val="FF0000"/>
                </a:solidFill>
              </a:rPr>
              <a:t>Παθολογία :</a:t>
            </a:r>
            <a:endParaRPr lang="en-US" dirty="0"/>
          </a:p>
          <a:p>
            <a:r>
              <a:rPr lang="en-US" dirty="0"/>
              <a:t>Neural Tube Defects- NTD (5/1000)</a:t>
            </a:r>
          </a:p>
          <a:p>
            <a:r>
              <a:rPr lang="en-US" dirty="0"/>
              <a:t>Ventriculomegaly (1%)</a:t>
            </a:r>
          </a:p>
          <a:p>
            <a:r>
              <a:rPr lang="en-US" dirty="0"/>
              <a:t>Hydrocephalus        Spina Bifida</a:t>
            </a:r>
          </a:p>
          <a:p>
            <a:r>
              <a:rPr lang="en-US" dirty="0"/>
              <a:t>Dandy-Walker (1/30000) </a:t>
            </a:r>
            <a:endParaRPr lang="el-GR" dirty="0"/>
          </a:p>
        </p:txBody>
      </p:sp>
      <p:cxnSp>
        <p:nvCxnSpPr>
          <p:cNvPr id="5" name="Ευθύγραμμο βέλος σύνδεσης 4">
            <a:extLst>
              <a:ext uri="{FF2B5EF4-FFF2-40B4-BE49-F238E27FC236}">
                <a16:creationId xmlns:a16="http://schemas.microsoft.com/office/drawing/2014/main" xmlns="" id="{458C3884-8595-4F20-8184-D5CC4D09138D}"/>
              </a:ext>
            </a:extLst>
          </p:cNvPr>
          <p:cNvCxnSpPr/>
          <p:nvPr/>
        </p:nvCxnSpPr>
        <p:spPr>
          <a:xfrm>
            <a:off x="3389905" y="5655619"/>
            <a:ext cx="4903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6872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6578DF24-1A07-4BAF-B846-0B11813C6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891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</a:t>
            </a:r>
            <a:endParaRPr lang="el-GR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768BCE68-3F0C-4706-B7AA-8C6E77C15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5129"/>
            <a:ext cx="10515600" cy="6215271"/>
          </a:xfrm>
        </p:spPr>
        <p:txBody>
          <a:bodyPr>
            <a:normAutofit/>
          </a:bodyPr>
          <a:lstStyle/>
          <a:p>
            <a:r>
              <a:rPr lang="en-US" dirty="0"/>
              <a:t>Eyes </a:t>
            </a:r>
          </a:p>
          <a:p>
            <a:r>
              <a:rPr lang="en-US" dirty="0"/>
              <a:t>Nose </a:t>
            </a:r>
          </a:p>
          <a:p>
            <a:r>
              <a:rPr lang="en-US" dirty="0"/>
              <a:t>Lips</a:t>
            </a:r>
          </a:p>
          <a:p>
            <a:r>
              <a:rPr lang="en-US" dirty="0"/>
              <a:t>Palate (soft &amp; hard) </a:t>
            </a:r>
          </a:p>
          <a:p>
            <a:r>
              <a:rPr lang="en-US" dirty="0"/>
              <a:t>Profile</a:t>
            </a:r>
          </a:p>
          <a:p>
            <a:r>
              <a:rPr lang="en-US" dirty="0"/>
              <a:t>Chin </a:t>
            </a:r>
          </a:p>
          <a:p>
            <a:endParaRPr lang="en-US" dirty="0"/>
          </a:p>
          <a:p>
            <a:pPr marL="0" indent="0">
              <a:buNone/>
            </a:pPr>
            <a:r>
              <a:rPr lang="el-GR" i="1" dirty="0">
                <a:solidFill>
                  <a:srgbClr val="FF0000"/>
                </a:solidFill>
              </a:rPr>
              <a:t>Παθολογία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 </a:t>
            </a:r>
            <a:r>
              <a:rPr lang="en-US" dirty="0"/>
              <a:t>Fatial Clefting (1/700) – lip, palate, both.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Orbital and Ophthalmic defects – hypo/hypertelorism, microphthalmia, neophilia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Micrognathia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Nasal bone hypoplasia 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" name="Εικόνα 4" descr="Εικόνα που περιέχει άνδρας, καθιστός, μαύρο, ιππασία&#10;&#10;Περιγραφή που δημιουργήθηκε αυτόματα">
            <a:extLst>
              <a:ext uri="{FF2B5EF4-FFF2-40B4-BE49-F238E27FC236}">
                <a16:creationId xmlns:a16="http://schemas.microsoft.com/office/drawing/2014/main" xmlns="" id="{2A1A0D2F-C7D5-42D7-A9C9-9A422EA80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4554" y="513370"/>
            <a:ext cx="2979534" cy="2513573"/>
          </a:xfrm>
          <a:prstGeom prst="rect">
            <a:avLst/>
          </a:prstGeom>
        </p:spPr>
      </p:pic>
      <p:pic>
        <p:nvPicPr>
          <p:cNvPr id="3074" name="Picture 2" descr="Image result for fetal scan 20 weeks palate">
            <a:extLst>
              <a:ext uri="{FF2B5EF4-FFF2-40B4-BE49-F238E27FC236}">
                <a16:creationId xmlns:a16="http://schemas.microsoft.com/office/drawing/2014/main" xmlns="" id="{B927C78C-9275-45A8-8F0D-F0C0C7819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86011" y="3216695"/>
            <a:ext cx="3668077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04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Ιό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1919</TotalTime>
  <Words>581</Words>
  <Application>Microsoft Office PowerPoint</Application>
  <PresentationFormat>Custom</PresentationFormat>
  <Paragraphs>176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Ιόν</vt:lpstr>
      <vt:lpstr>ΥΠΕΡΗΧΟΓΡΑΦΗΜΑ Β ΕΠΙΠΕΔΟΥ FETAL ANOMALY SCAN </vt:lpstr>
      <vt:lpstr>ΠΟΤΕ;</vt:lpstr>
      <vt:lpstr>ΒΑΣΙΚΑ ΣΤΟΙΧΕΙΑ ΕΛΕΓΧΟΥ </vt:lpstr>
      <vt:lpstr>FETAL BIOMETRY</vt:lpstr>
      <vt:lpstr>Kριτήρια για αντικειμενική αξιολόγηση βάση βαθμολόγησης της ποιότητας των βιομετρικών εικόνων </vt:lpstr>
      <vt:lpstr>Slide 6</vt:lpstr>
      <vt:lpstr>EXAMINATION OF THE FETUS </vt:lpstr>
      <vt:lpstr>Scull Brain Spain</vt:lpstr>
      <vt:lpstr>Face</vt:lpstr>
      <vt:lpstr>Thorax</vt:lpstr>
      <vt:lpstr>Heart </vt:lpstr>
      <vt:lpstr>Abdomen </vt:lpstr>
      <vt:lpstr>Urinary Tract</vt:lpstr>
      <vt:lpstr>Limbs and Skeleton</vt:lpstr>
      <vt:lpstr>Placenta </vt:lpstr>
      <vt:lpstr>Uterus - Cervix  </vt:lpstr>
      <vt:lpstr>Soft Markers </vt:lpstr>
      <vt:lpstr>ΚΑΤΕΥΘΥΝΤΗΡΙΕΣ ΟΔΗΓΙΕΣ ΓΙΑ ΤΗΝ ΕΚΤΕΛΕΣΗ ΥΠΕΡΗΧΟΓΡΑΦΗΜΑΤΟΣ ΕΜΒΡΥΟΥ  Β ΤΡΙΜΗΝΟΥ   </vt:lpstr>
      <vt:lpstr>Slide 19</vt:lpstr>
      <vt:lpstr>Slide 20</vt:lpstr>
      <vt:lpstr>Slide 21</vt:lpstr>
      <vt:lpstr>Slide 22</vt:lpstr>
      <vt:lpstr>Ευχαριστώ πολύ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ΥΠΕΡΗΧΟΓΡΑΦΗΜΑ Β ΕΠΙΠΕΔΟΥ FETAL ANOMALY SCAN</dc:title>
  <dc:creator>Βασίλης Πάσχος</dc:creator>
  <cp:lastModifiedBy>Windows User</cp:lastModifiedBy>
  <cp:revision>39</cp:revision>
  <dcterms:created xsi:type="dcterms:W3CDTF">2020-02-19T17:46:25Z</dcterms:created>
  <dcterms:modified xsi:type="dcterms:W3CDTF">2020-02-27T13:07:48Z</dcterms:modified>
</cp:coreProperties>
</file>