
<file path=[Content_Types].xml><?xml version="1.0" encoding="utf-8"?>
<Types xmlns="http://schemas.openxmlformats.org/package/2006/content-types">
  <Default Extension="pdf" ContentType="application/pdf"/>
  <Default Extension="rels" ContentType="application/vnd.openxmlformats-package.relationships+xml"/>
  <Override PartName="/ppt/slides/slide14.xml" ContentType="application/vnd.openxmlformats-officedocument.presentationml.slide+xml"/>
  <Override PartName="/ppt/notesSlides/notesSlide16.xml" ContentType="application/vnd.openxmlformats-officedocument.presentationml.notesSlide+xml"/>
  <Default Extension="xml" ContentType="application/xml"/>
  <Override PartName="/ppt/slides/slide45.xml" ContentType="application/vnd.openxmlformats-officedocument.presentationml.slide+xml"/>
  <Override PartName="/ppt/tableStyles.xml" ContentType="application/vnd.openxmlformats-officedocument.presentationml.tableStyles+xml"/>
  <Override PartName="/ppt/notesSlides/notesSlide1.xml" ContentType="application/vnd.openxmlformats-officedocument.presentationml.notesSlide+xml"/>
  <Override PartName="/ppt/slides/slide28.xml" ContentType="application/vnd.openxmlformats-officedocument.presentationml.slide+xml"/>
  <Override PartName="/ppt/slides/slide21.xml" ContentType="application/vnd.openxmlformats-officedocument.presentationml.slide+xml"/>
  <Override PartName="/ppt/slides/slide37.xml" ContentType="application/vnd.openxmlformats-officedocument.presentationml.slide+xml"/>
  <Override PartName="/ppt/slides/slide5.xml" ContentType="application/vnd.openxmlformats-officedocument.presentationml.slide+xml"/>
  <Override PartName="/ppt/notesSlides/notesSlide9.xml" ContentType="application/vnd.openxmlformats-officedocument.presentationml.notes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Override PartName="/ppt/slides/slide44.xml" ContentType="application/vnd.openxmlformats-officedocument.presentationml.slide+xml"/>
  <Override PartName="/ppt/slides/slide27.xml" ContentType="application/vnd.openxmlformats-officedocument.presentationml.slide+xml"/>
  <Override PartName="/ppt/slides/slide20.xml" ContentType="application/vnd.openxmlformats-officedocument.presentationml.slide+xml"/>
  <Override PartName="/ppt/slides/slide36.xml" ContentType="application/vnd.openxmlformats-officedocument.presentationml.slide+xml"/>
  <Default Extension="emf" ContentType="image/x-emf"/>
  <Override PartName="/ppt/slides/slide4.xml" ContentType="application/vnd.openxmlformats-officedocument.presentationml.slide+xml"/>
  <Override PartName="/ppt/slides/slide19.xml" ContentType="application/vnd.openxmlformats-officedocument.presentationml.slide+xml"/>
  <Override PartName="/ppt/notesSlides/notesSlide8.xml" ContentType="application/vnd.openxmlformats-officedocument.presentationml.notesSlide+xml"/>
  <Default Extension="png" ContentType="image/png"/>
  <Override PartName="/ppt/slideLayouts/slideLayout4.xml" ContentType="application/vnd.openxmlformats-officedocument.presentationml.slideLayout+xml"/>
  <Override PartName="/ppt/slides/slide12.xml" ContentType="application/vnd.openxmlformats-officedocument.presentationml.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slides/slide43.xml" ContentType="application/vnd.openxmlformats-officedocument.presentationml.slide+xml"/>
  <Override PartName="/ppt/slides/slide26.xml" ContentType="application/vnd.openxmlformats-officedocument.presentationml.slide+xml"/>
  <Override PartName="/ppt/slides/slide35.xml" ContentType="application/vnd.openxmlformats-officedocument.presentationml.slide+xml"/>
  <Override PartName="/ppt/notesSlides/notesSlide21.xml" ContentType="application/vnd.openxmlformats-officedocument.presentationml.notes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13.xml" ContentType="application/vnd.openxmlformats-officedocument.presentationml.notesSlide+xml"/>
  <Override PartName="/ppt/slides/slide49.xml" ContentType="application/vnd.openxmlformats-officedocument.presentationml.slide+xml"/>
  <Override PartName="/ppt/notesSlides/notesSlide5.xml" ContentType="application/vnd.openxmlformats-officedocument.presentationml.notesSlide+xml"/>
  <Override PartName="/ppt/slides/slide42.xml" ContentType="application/vnd.openxmlformats-officedocument.presentationml.slide+xml"/>
  <Override PartName="/ppt/slides/slide25.xml" ContentType="application/vnd.openxmlformats-officedocument.presentationml.slide+xml"/>
  <Override PartName="/ppt/slides/slide51.xml" ContentType="application/vnd.openxmlformats-officedocument.presentationml.slide+xml"/>
  <Override PartName="/ppt/slides/slide9.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notesSlides/notesSlide20.xml" ContentType="application/vnd.openxmlformats-officedocument.presentationml.notesSlide+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notesSlides/notesSlide19.xml" ContentType="application/vnd.openxmlformats-officedocument.presentationml.notesSlide+xml"/>
  <Override PartName="/ppt/slides/slide10.xml" ContentType="application/vnd.openxmlformats-officedocument.presentationml.slide+xml"/>
  <Override PartName="/ppt/notesSlides/notesSlide12.xml" ContentType="application/vnd.openxmlformats-officedocument.presentationml.notesSlide+xml"/>
  <Override PartName="/docProps/app.xml" ContentType="application/vnd.openxmlformats-officedocument.extended-properties+xml"/>
  <Override PartName="/ppt/slides/slide48.xml" ContentType="application/vnd.openxmlformats-officedocument.presentationml.slide+xml"/>
  <Override PartName="/ppt/notesSlides/notesSlide4.xml" ContentType="application/vnd.openxmlformats-officedocument.presentationml.notesSlide+xml"/>
  <Override PartName="/ppt/slides/slide41.xml" ContentType="application/vnd.openxmlformats-officedocument.presentationml.slide+xml"/>
  <Override PartName="/ppt/slideLayouts/slideLayout12.xml" ContentType="application/vnd.openxmlformats-officedocument.presentationml.slideLayout+xml"/>
  <Override PartName="/ppt/slides/slide24.xml" ContentType="application/vnd.openxmlformats-officedocument.presentationml.slide+xml"/>
  <Override PartName="/ppt/slides/slide50.xml" ContentType="application/vnd.openxmlformats-officedocument.presentationml.slide+xml"/>
  <Override PartName="/ppt/notesSlides/notesSlide10.xml" ContentType="application/vnd.openxmlformats-officedocument.presentationml.notesSlide+xml"/>
  <Override PartName="/ppt/slides/slide8.xml" ContentType="application/vnd.openxmlformats-officedocument.presentationml.slide+xml"/>
  <Override PartName="/ppt/slideLayouts/slideLayout8.xml" ContentType="application/vnd.openxmlformats-officedocument.presentationml.slideLayout+xml"/>
  <Override PartName="/ppt/slides/slide3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notesSlides/notesSlide18.xml" ContentType="application/vnd.openxmlformats-officedocument.presentationml.notesSlide+xml"/>
  <Override PartName="/ppt/viewProps.xml" ContentType="application/vnd.openxmlformats-officedocument.presentationml.viewProps+xml"/>
  <Default Extension="jpeg" ContentType="image/jpeg"/>
  <Override PartName="/ppt/notesSlides/notesSlide11.xml" ContentType="application/vnd.openxmlformats-officedocument.presentationml.notesSlide+xml"/>
  <Override PartName="/ppt/slides/slide47.xml" ContentType="application/vnd.openxmlformats-officedocument.presentationml.slide+xml"/>
  <Override PartName="/ppt/notesSlides/notesSlide3.xml" ContentType="application/vnd.openxmlformats-officedocument.presentationml.notesSlide+xml"/>
  <Override PartName="/ppt/slides/slide40.xml" ContentType="application/vnd.openxmlformats-officedocument.presentationml.slide+xml"/>
  <Override PartName="/ppt/theme/theme2.xml" ContentType="application/vnd.openxmlformats-officedocument.theme+xml"/>
  <Override PartName="/ppt/slideLayouts/slideLayout11.xml" ContentType="application/vnd.openxmlformats-officedocument.presentationml.slideLayout+xml"/>
  <Override PartName="/ppt/slides/slide39.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Layouts/slideLayout7.xml" ContentType="application/vnd.openxmlformats-officedocument.presentationml.slideLayout+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Override PartName="/ppt/notesSlides/notesSlide17.xml" ContentType="application/vnd.openxmlformats-officedocument.presentationml.notesSlide+xml"/>
  <Override PartName="/ppt/slides/slide46.xml" ContentType="application/vnd.openxmlformats-officedocument.presentationml.slide+xml"/>
  <Override PartName="/ppt/notesSlides/notesSlide2.xml" ContentType="application/vnd.openxmlformats-officedocument.presentationml.notesSlide+xml"/>
  <Override PartName="/ppt/slides/slide29.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slides/slide38.xml" ContentType="application/vnd.openxmlformats-officedocument.presentationml.slide+xml"/>
  <Override PartName="/ppt/presentation.xml" ContentType="application/vnd.openxmlformats-officedocument.presentationml.presentation.main+xml"/>
  <Override PartName="/ppt/slides/slide6.xml" ContentType="application/vnd.openxmlformats-officedocument.presentationml.slide+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s/slide31.xml" ContentType="application/vnd.openxmlformats-officedocument.presentationml.slide+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r:id="rId1"/>
  </p:sldMasterIdLst>
  <p:notesMasterIdLst>
    <p:notesMasterId r:id="rId53"/>
  </p:notesMasterIdLst>
  <p:sldIdLst>
    <p:sldId id="257" r:id="rId2"/>
    <p:sldId id="258" r:id="rId3"/>
    <p:sldId id="306" r:id="rId4"/>
    <p:sldId id="260" r:id="rId5"/>
    <p:sldId id="261" r:id="rId6"/>
    <p:sldId id="290" r:id="rId7"/>
    <p:sldId id="262" r:id="rId8"/>
    <p:sldId id="263" r:id="rId9"/>
    <p:sldId id="264" r:id="rId10"/>
    <p:sldId id="265" r:id="rId11"/>
    <p:sldId id="266" r:id="rId12"/>
    <p:sldId id="267" r:id="rId13"/>
    <p:sldId id="268" r:id="rId14"/>
    <p:sldId id="269" r:id="rId15"/>
    <p:sldId id="276" r:id="rId16"/>
    <p:sldId id="277" r:id="rId17"/>
    <p:sldId id="281" r:id="rId18"/>
    <p:sldId id="271" r:id="rId19"/>
    <p:sldId id="272" r:id="rId20"/>
    <p:sldId id="273" r:id="rId21"/>
    <p:sldId id="279" r:id="rId22"/>
    <p:sldId id="280" r:id="rId23"/>
    <p:sldId id="274" r:id="rId24"/>
    <p:sldId id="282" r:id="rId25"/>
    <p:sldId id="283" r:id="rId26"/>
    <p:sldId id="278" r:id="rId27"/>
    <p:sldId id="275" r:id="rId28"/>
    <p:sldId id="284" r:id="rId29"/>
    <p:sldId id="285" r:id="rId30"/>
    <p:sldId id="286" r:id="rId31"/>
    <p:sldId id="288" r:id="rId32"/>
    <p:sldId id="287" r:id="rId33"/>
    <p:sldId id="291" r:id="rId34"/>
    <p:sldId id="289" r:id="rId35"/>
    <p:sldId id="305" r:id="rId36"/>
    <p:sldId id="292" r:id="rId37"/>
    <p:sldId id="293" r:id="rId38"/>
    <p:sldId id="295" r:id="rId39"/>
    <p:sldId id="294" r:id="rId40"/>
    <p:sldId id="296" r:id="rId41"/>
    <p:sldId id="297" r:id="rId42"/>
    <p:sldId id="298" r:id="rId43"/>
    <p:sldId id="299" r:id="rId44"/>
    <p:sldId id="300" r:id="rId45"/>
    <p:sldId id="301" r:id="rId46"/>
    <p:sldId id="302" r:id="rId47"/>
    <p:sldId id="303" r:id="rId48"/>
    <p:sldId id="304" r:id="rId49"/>
    <p:sldId id="309" r:id="rId50"/>
    <p:sldId id="307" r:id="rId51"/>
    <p:sldId id="310" r:id="rId5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5620"/>
    <p:restoredTop sz="94660"/>
  </p:normalViewPr>
  <p:slideViewPr>
    <p:cSldViewPr snapToObjects="1">
      <p:cViewPr varScale="1">
        <p:scale>
          <a:sx n="142" d="100"/>
          <a:sy n="142" d="100"/>
        </p:scale>
        <p:origin x="-1488" y="-10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notesMaster" Target="notesMasters/notesMaster1.xml"/><Relationship Id="rId54" Type="http://schemas.openxmlformats.org/officeDocument/2006/relationships/printerSettings" Target="printerSettings/printerSettings1.bin"/><Relationship Id="rId55" Type="http://schemas.openxmlformats.org/officeDocument/2006/relationships/presProps" Target="presProps.xml"/><Relationship Id="rId56" Type="http://schemas.openxmlformats.org/officeDocument/2006/relationships/viewProps" Target="viewProps.xml"/><Relationship Id="rId57" Type="http://schemas.openxmlformats.org/officeDocument/2006/relationships/theme" Target="theme/theme1.xml"/><Relationship Id="rId58"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7C0D582-B4C5-BF48-B2B3-A7EBC9D9ADBC}" type="datetimeFigureOut">
              <a:rPr lang="en-US" smtClean="0"/>
              <a:pPr/>
              <a:t>3/30/20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408CEB2-EFE1-8046-8ED3-286B22F31B7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C5696038-BB22-9445-AE27-F632D48EF585}" type="slidenum">
              <a:rPr lang="el-GR" smtClean="0">
                <a:latin typeface="Arial" pitchFamily="-96" charset="0"/>
                <a:ea typeface="Arial" pitchFamily="-96" charset="0"/>
                <a:cs typeface="Arial" pitchFamily="-96" charset="0"/>
              </a:rPr>
              <a:pPr/>
              <a:t>1</a:t>
            </a:fld>
            <a:endParaRPr lang="el-GR" smtClean="0">
              <a:latin typeface="Arial" pitchFamily="-96" charset="0"/>
              <a:ea typeface="Arial" pitchFamily="-96" charset="0"/>
              <a:cs typeface="Arial" pitchFamily="-96"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endParaRPr lang="en-US" smtClean="0">
              <a:latin typeface="Arial" pitchFamily="-96" charset="0"/>
              <a:ea typeface="ＭＳ Ｐゴシック" pitchFamily="-96"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EC341F84-A18D-004E-9316-5051F36D8C6E}" type="slidenum">
              <a:rPr lang="en-US"/>
              <a:pPr/>
              <a:t>13</a:t>
            </a:fld>
            <a:endParaRPr lang="en-US"/>
          </a:p>
        </p:txBody>
      </p:sp>
      <p:sp>
        <p:nvSpPr>
          <p:cNvPr id="10241" name="Text Box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p:spPr>
      </p:sp>
      <p:sp>
        <p:nvSpPr>
          <p:cNvPr id="10242" name="Text Box 2"/>
          <p:cNvSpPr txBox="1">
            <a:spLocks noGrp="1" noChangeArrowheads="1"/>
          </p:cNvSpPr>
          <p:nvPr>
            <p:ph type="body" idx="1"/>
          </p:nvPr>
        </p:nvSpPr>
        <p:spPr bwMode="auto">
          <a:xfrm>
            <a:off x="686361" y="4342535"/>
            <a:ext cx="5485279" cy="749011"/>
          </a:xfrm>
          <a:prstGeom prst="rect">
            <a:avLst/>
          </a:prstGeom>
          <a:noFill/>
          <a:ln cap="flat">
            <a:round/>
            <a:headEnd/>
            <a:tailEnd/>
          </a:ln>
        </p:spPr>
        <p:txBody>
          <a:bodyPr lIns="0" tIns="7124" rIns="0" bIns="0">
            <a:prstTxWarp prst="textNoShape">
              <a:avLst/>
            </a:prstTxWarp>
          </a:bodyPr>
          <a:lstStyle/>
          <a:p>
            <a:pPr marL="193749" indent="-192324">
              <a:lnSpc>
                <a:spcPct val="93000"/>
              </a:lnSpc>
              <a:spcBef>
                <a:spcPct val="0"/>
              </a:spcBef>
              <a:tabLst>
                <a:tab pos="649628" algn="l"/>
                <a:tab pos="1299256" algn="l"/>
                <a:tab pos="1948884" algn="l"/>
                <a:tab pos="2598511" algn="l"/>
                <a:tab pos="3248139" algn="l"/>
                <a:tab pos="3897767" algn="l"/>
                <a:tab pos="4547395" algn="l"/>
                <a:tab pos="5197023" algn="l"/>
              </a:tabLst>
            </a:pPr>
            <a:r>
              <a:rPr lang="en-US" sz="800" dirty="0">
                <a:latin typeface="Arial" pitchFamily="4" charset="0"/>
                <a:ea typeface="IPAMincho" charset="0"/>
                <a:cs typeface="IPAMincho" charset="0"/>
              </a:rPr>
              <a:t>Effectiveness of </a:t>
            </a:r>
            <a:r>
              <a:rPr lang="en-US" sz="800" dirty="0" err="1">
                <a:latin typeface="Arial" pitchFamily="4" charset="0"/>
                <a:ea typeface="IPAMincho" charset="0"/>
                <a:cs typeface="IPAMincho" charset="0"/>
              </a:rPr>
              <a:t>transdermal</a:t>
            </a:r>
            <a:r>
              <a:rPr lang="en-US" sz="800" dirty="0">
                <a:latin typeface="Arial" pitchFamily="4" charset="0"/>
                <a:ea typeface="IPAMincho" charset="0"/>
                <a:cs typeface="IPAMincho" charset="0"/>
              </a:rPr>
              <a:t> testosterone priming versus standard treatment.</a:t>
            </a:r>
          </a:p>
          <a:p>
            <a:pPr marL="193749" indent="-192324">
              <a:lnSpc>
                <a:spcPct val="93000"/>
              </a:lnSpc>
              <a:spcBef>
                <a:spcPct val="0"/>
              </a:spcBef>
              <a:tabLst>
                <a:tab pos="649628" algn="l"/>
                <a:tab pos="1299256" algn="l"/>
                <a:tab pos="1948884" algn="l"/>
                <a:tab pos="2598511" algn="l"/>
                <a:tab pos="3248139" algn="l"/>
                <a:tab pos="3897767" algn="l"/>
                <a:tab pos="4547395" algn="l"/>
                <a:tab pos="5197023" algn="l"/>
              </a:tabLst>
            </a:pPr>
            <a:endParaRPr lang="en-US" sz="1800" dirty="0">
              <a:latin typeface="Arial" pitchFamily="4" charset="0"/>
              <a:ea typeface="IPAMincho" charset="0"/>
              <a:cs typeface="IPAMincho" charset="0"/>
            </a:endParaRPr>
          </a:p>
          <a:p>
            <a:pPr marL="193749" indent="-192324">
              <a:lnSpc>
                <a:spcPct val="93000"/>
              </a:lnSpc>
              <a:spcBef>
                <a:spcPct val="0"/>
              </a:spcBef>
              <a:tabLst>
                <a:tab pos="649628" algn="l"/>
                <a:tab pos="1299256" algn="l"/>
                <a:tab pos="1948884" algn="l"/>
                <a:tab pos="2598511" algn="l"/>
                <a:tab pos="3248139" algn="l"/>
                <a:tab pos="3897767" algn="l"/>
                <a:tab pos="4547395" algn="l"/>
                <a:tab pos="5197023" algn="l"/>
              </a:tabLst>
            </a:pPr>
            <a:endParaRPr lang="en-US" sz="1800" dirty="0">
              <a:latin typeface="Arial" pitchFamily="4" charset="0"/>
              <a:ea typeface="IPAMincho" charset="0"/>
              <a:cs typeface="IPAMincho" charset="0"/>
            </a:endParaRPr>
          </a:p>
          <a:p>
            <a:pPr marL="193749" indent="-192324">
              <a:lnSpc>
                <a:spcPct val="93000"/>
              </a:lnSpc>
              <a:spcBef>
                <a:spcPct val="0"/>
              </a:spcBef>
              <a:tabLst>
                <a:tab pos="649628" algn="l"/>
                <a:tab pos="1299256" algn="l"/>
                <a:tab pos="1948884" algn="l"/>
                <a:tab pos="2598511" algn="l"/>
                <a:tab pos="3248139" algn="l"/>
                <a:tab pos="3897767" algn="l"/>
                <a:tab pos="4547395" algn="l"/>
                <a:tab pos="5197023" algn="l"/>
              </a:tabLst>
            </a:pPr>
            <a:endParaRPr lang="en-US" sz="800" dirty="0">
              <a:latin typeface="Arial" pitchFamily="4" charset="0"/>
              <a:ea typeface="IPAMincho" charset="0"/>
              <a:cs typeface="IPAMincho"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EC341F84-A18D-004E-9316-5051F36D8C6E}" type="slidenum">
              <a:rPr lang="en-US"/>
              <a:pPr/>
              <a:t>14</a:t>
            </a:fld>
            <a:endParaRPr lang="en-US"/>
          </a:p>
        </p:txBody>
      </p:sp>
      <p:sp>
        <p:nvSpPr>
          <p:cNvPr id="10241" name="Text Box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p:spPr>
      </p:sp>
      <p:sp>
        <p:nvSpPr>
          <p:cNvPr id="10242" name="Text Box 2"/>
          <p:cNvSpPr txBox="1">
            <a:spLocks noGrp="1" noChangeArrowheads="1"/>
          </p:cNvSpPr>
          <p:nvPr>
            <p:ph type="body" idx="1"/>
          </p:nvPr>
        </p:nvSpPr>
        <p:spPr bwMode="auto">
          <a:xfrm>
            <a:off x="686361" y="4342535"/>
            <a:ext cx="5485279" cy="749011"/>
          </a:xfrm>
          <a:prstGeom prst="rect">
            <a:avLst/>
          </a:prstGeom>
          <a:noFill/>
          <a:ln cap="flat">
            <a:round/>
            <a:headEnd/>
            <a:tailEnd/>
          </a:ln>
        </p:spPr>
        <p:txBody>
          <a:bodyPr lIns="0" tIns="7124" rIns="0" bIns="0">
            <a:prstTxWarp prst="textNoShape">
              <a:avLst/>
            </a:prstTxWarp>
          </a:bodyPr>
          <a:lstStyle/>
          <a:p>
            <a:pPr marL="193749" indent="-192324">
              <a:lnSpc>
                <a:spcPct val="93000"/>
              </a:lnSpc>
              <a:spcBef>
                <a:spcPct val="0"/>
              </a:spcBef>
              <a:tabLst>
                <a:tab pos="649628" algn="l"/>
                <a:tab pos="1299256" algn="l"/>
                <a:tab pos="1948884" algn="l"/>
                <a:tab pos="2598511" algn="l"/>
                <a:tab pos="3248139" algn="l"/>
                <a:tab pos="3897767" algn="l"/>
                <a:tab pos="4547395" algn="l"/>
                <a:tab pos="5197023" algn="l"/>
              </a:tabLst>
            </a:pPr>
            <a:r>
              <a:rPr lang="en-US" sz="800" dirty="0">
                <a:latin typeface="Arial" pitchFamily="4" charset="0"/>
                <a:ea typeface="IPAMincho" charset="0"/>
                <a:cs typeface="IPAMincho" charset="0"/>
              </a:rPr>
              <a:t>Effectiveness of </a:t>
            </a:r>
            <a:r>
              <a:rPr lang="en-US" sz="800" dirty="0" err="1">
                <a:latin typeface="Arial" pitchFamily="4" charset="0"/>
                <a:ea typeface="IPAMincho" charset="0"/>
                <a:cs typeface="IPAMincho" charset="0"/>
              </a:rPr>
              <a:t>transdermal</a:t>
            </a:r>
            <a:r>
              <a:rPr lang="en-US" sz="800" dirty="0">
                <a:latin typeface="Arial" pitchFamily="4" charset="0"/>
                <a:ea typeface="IPAMincho" charset="0"/>
                <a:cs typeface="IPAMincho" charset="0"/>
              </a:rPr>
              <a:t> testosterone priming versus standard treatment.</a:t>
            </a:r>
          </a:p>
          <a:p>
            <a:pPr marL="193749" indent="-192324">
              <a:lnSpc>
                <a:spcPct val="93000"/>
              </a:lnSpc>
              <a:spcBef>
                <a:spcPct val="0"/>
              </a:spcBef>
              <a:tabLst>
                <a:tab pos="649628" algn="l"/>
                <a:tab pos="1299256" algn="l"/>
                <a:tab pos="1948884" algn="l"/>
                <a:tab pos="2598511" algn="l"/>
                <a:tab pos="3248139" algn="l"/>
                <a:tab pos="3897767" algn="l"/>
                <a:tab pos="4547395" algn="l"/>
                <a:tab pos="5197023" algn="l"/>
              </a:tabLst>
            </a:pPr>
            <a:endParaRPr lang="en-US" sz="1800" dirty="0">
              <a:latin typeface="Arial" pitchFamily="4" charset="0"/>
              <a:ea typeface="IPAMincho" charset="0"/>
              <a:cs typeface="IPAMincho" charset="0"/>
            </a:endParaRPr>
          </a:p>
          <a:p>
            <a:pPr marL="193749" indent="-192324">
              <a:lnSpc>
                <a:spcPct val="93000"/>
              </a:lnSpc>
              <a:spcBef>
                <a:spcPct val="0"/>
              </a:spcBef>
              <a:tabLst>
                <a:tab pos="649628" algn="l"/>
                <a:tab pos="1299256" algn="l"/>
                <a:tab pos="1948884" algn="l"/>
                <a:tab pos="2598511" algn="l"/>
                <a:tab pos="3248139" algn="l"/>
                <a:tab pos="3897767" algn="l"/>
                <a:tab pos="4547395" algn="l"/>
                <a:tab pos="5197023" algn="l"/>
              </a:tabLst>
            </a:pPr>
            <a:endParaRPr lang="en-US" sz="1800" dirty="0">
              <a:latin typeface="Arial" pitchFamily="4" charset="0"/>
              <a:ea typeface="IPAMincho" charset="0"/>
              <a:cs typeface="IPAMincho" charset="0"/>
            </a:endParaRPr>
          </a:p>
          <a:p>
            <a:pPr marL="193749" indent="-192324">
              <a:lnSpc>
                <a:spcPct val="93000"/>
              </a:lnSpc>
              <a:spcBef>
                <a:spcPct val="0"/>
              </a:spcBef>
              <a:tabLst>
                <a:tab pos="649628" algn="l"/>
                <a:tab pos="1299256" algn="l"/>
                <a:tab pos="1948884" algn="l"/>
                <a:tab pos="2598511" algn="l"/>
                <a:tab pos="3248139" algn="l"/>
                <a:tab pos="3897767" algn="l"/>
                <a:tab pos="4547395" algn="l"/>
                <a:tab pos="5197023" algn="l"/>
              </a:tabLst>
            </a:pPr>
            <a:endParaRPr lang="en-US" sz="800" dirty="0">
              <a:latin typeface="Arial" pitchFamily="4" charset="0"/>
              <a:ea typeface="IPAMincho" charset="0"/>
              <a:cs typeface="IPAMincho"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4034" name="Rectangle 7"/>
          <p:cNvSpPr>
            <a:spLocks noGrp="1" noChangeArrowheads="1"/>
          </p:cNvSpPr>
          <p:nvPr>
            <p:ph type="sldNum" sz="quarter"/>
          </p:nvPr>
        </p:nvSpPr>
        <p:spPr>
          <a:noFill/>
        </p:spPr>
        <p:txBody>
          <a:bodyPr/>
          <a:lstStyle/>
          <a:p>
            <a:pPr>
              <a:buFont typeface="Wingdings" pitchFamily="4" charset="2"/>
              <a:buNone/>
            </a:pPr>
            <a:fld id="{789AEC2D-D07E-514B-99E4-DA2D23EB1398}" type="slidenum">
              <a:rPr lang="en-US">
                <a:latin typeface="Times New Roman" pitchFamily="4" charset="0"/>
                <a:ea typeface="Arial" pitchFamily="4" charset="0"/>
                <a:cs typeface="Arial" pitchFamily="4" charset="0"/>
              </a:rPr>
              <a:pPr>
                <a:buFont typeface="Wingdings" pitchFamily="4" charset="2"/>
                <a:buNone/>
              </a:pPr>
              <a:t>21</a:t>
            </a:fld>
            <a:endParaRPr lang="en-US">
              <a:latin typeface="Times New Roman" pitchFamily="4" charset="0"/>
              <a:ea typeface="Arial" pitchFamily="4" charset="0"/>
              <a:cs typeface="Arial" pitchFamily="4" charset="0"/>
            </a:endParaRPr>
          </a:p>
        </p:txBody>
      </p:sp>
      <p:sp>
        <p:nvSpPr>
          <p:cNvPr id="44035" name="Text Box 1"/>
          <p:cNvSpPr txBox="1">
            <a:spLocks noGrp="1" noRot="1" noChangeAspect="1" noChangeArrowheads="1"/>
          </p:cNvSpPr>
          <p:nvPr>
            <p:ph type="sldImg"/>
          </p:nvPr>
        </p:nvSpPr>
        <p:spPr>
          <a:xfrm>
            <a:off x="1143000" y="685800"/>
            <a:ext cx="4572000" cy="3429000"/>
          </a:xfrm>
          <a:solidFill>
            <a:srgbClr val="FFFFFF"/>
          </a:solidFill>
          <a:ln>
            <a:solidFill>
              <a:srgbClr val="000000"/>
            </a:solidFill>
            <a:miter lim="800000"/>
          </a:ln>
        </p:spPr>
      </p:sp>
      <p:sp>
        <p:nvSpPr>
          <p:cNvPr id="44036" name="Text Box 2"/>
          <p:cNvSpPr txBox="1">
            <a:spLocks noGrp="1" noChangeArrowheads="1"/>
          </p:cNvSpPr>
          <p:nvPr>
            <p:ph type="body" idx="1"/>
          </p:nvPr>
        </p:nvSpPr>
        <p:spPr>
          <a:xfrm>
            <a:off x="914619" y="4343327"/>
            <a:ext cx="5027124" cy="4116119"/>
          </a:xfrm>
          <a:noFill/>
          <a:ln/>
        </p:spPr>
        <p:txBody>
          <a:bodyPr/>
          <a:lstStyle/>
          <a:p>
            <a:pPr>
              <a:spcBef>
                <a:spcPts val="413"/>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100">
                <a:latin typeface="Calibri" pitchFamily="8" charset="0"/>
              </a:rPr>
              <a:t>It’s important to note throughout this presentation that this is an overview – more detailed guidance on how to assess risk of bias, and on each of the specific topics we discuss, is available in the Handbook. Authors should be encouraged to read Chpater 8 in full before proceeding.</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4034" name="Rectangle 7"/>
          <p:cNvSpPr>
            <a:spLocks noGrp="1" noChangeArrowheads="1"/>
          </p:cNvSpPr>
          <p:nvPr>
            <p:ph type="sldNum" sz="quarter"/>
          </p:nvPr>
        </p:nvSpPr>
        <p:spPr>
          <a:noFill/>
        </p:spPr>
        <p:txBody>
          <a:bodyPr/>
          <a:lstStyle/>
          <a:p>
            <a:pPr>
              <a:buFont typeface="Wingdings" pitchFamily="4" charset="2"/>
              <a:buNone/>
            </a:pPr>
            <a:fld id="{789AEC2D-D07E-514B-99E4-DA2D23EB1398}" type="slidenum">
              <a:rPr lang="en-US">
                <a:latin typeface="Times New Roman" pitchFamily="4" charset="0"/>
                <a:ea typeface="Arial" pitchFamily="4" charset="0"/>
                <a:cs typeface="Arial" pitchFamily="4" charset="0"/>
              </a:rPr>
              <a:pPr>
                <a:buFont typeface="Wingdings" pitchFamily="4" charset="2"/>
                <a:buNone/>
              </a:pPr>
              <a:t>22</a:t>
            </a:fld>
            <a:endParaRPr lang="en-US">
              <a:latin typeface="Times New Roman" pitchFamily="4" charset="0"/>
              <a:ea typeface="Arial" pitchFamily="4" charset="0"/>
              <a:cs typeface="Arial" pitchFamily="4" charset="0"/>
            </a:endParaRPr>
          </a:p>
        </p:txBody>
      </p:sp>
      <p:sp>
        <p:nvSpPr>
          <p:cNvPr id="44035" name="Text Box 1"/>
          <p:cNvSpPr txBox="1">
            <a:spLocks noGrp="1" noRot="1" noChangeAspect="1" noChangeArrowheads="1"/>
          </p:cNvSpPr>
          <p:nvPr>
            <p:ph type="sldImg"/>
          </p:nvPr>
        </p:nvSpPr>
        <p:spPr>
          <a:xfrm>
            <a:off x="1143000" y="685800"/>
            <a:ext cx="4572000" cy="3429000"/>
          </a:xfrm>
          <a:solidFill>
            <a:srgbClr val="FFFFFF"/>
          </a:solidFill>
          <a:ln>
            <a:solidFill>
              <a:srgbClr val="000000"/>
            </a:solidFill>
            <a:miter lim="800000"/>
          </a:ln>
        </p:spPr>
      </p:sp>
      <p:sp>
        <p:nvSpPr>
          <p:cNvPr id="44036" name="Text Box 2"/>
          <p:cNvSpPr txBox="1">
            <a:spLocks noGrp="1" noChangeArrowheads="1"/>
          </p:cNvSpPr>
          <p:nvPr>
            <p:ph type="body" idx="1"/>
          </p:nvPr>
        </p:nvSpPr>
        <p:spPr>
          <a:xfrm>
            <a:off x="914619" y="4343327"/>
            <a:ext cx="5027124" cy="4116119"/>
          </a:xfrm>
          <a:noFill/>
          <a:ln/>
        </p:spPr>
        <p:txBody>
          <a:bodyPr/>
          <a:lstStyle/>
          <a:p>
            <a:pPr>
              <a:spcBef>
                <a:spcPts val="413"/>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100">
                <a:latin typeface="Calibri" pitchFamily="8" charset="0"/>
              </a:rPr>
              <a:t>It’s important to note throughout this presentation that this is an overview – more detailed guidance on how to assess risk of bias, and on each of the specific topics we discuss, is available in the Handbook. Authors should be encouraged to read Chpater 8 in full before proceeding.</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CE7F07F-7EF5-0B4F-8C8F-65744A50D0DE}" type="slidenum">
              <a:rPr lang="en-US" smtClean="0"/>
              <a:pPr/>
              <a:t>25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Folienbildplatzhalter 1"/>
          <p:cNvSpPr>
            <a:spLocks noGrp="1" noRot="1" noChangeAspect="1" noTextEdit="1"/>
          </p:cNvSpPr>
          <p:nvPr>
            <p:ph type="sldImg"/>
          </p:nvPr>
        </p:nvSpPr>
        <p:spPr bwMode="auto">
          <a:noFill/>
          <a:ln>
            <a:solidFill>
              <a:srgbClr val="000000"/>
            </a:solidFill>
            <a:miter lim="800000"/>
            <a:headEnd/>
            <a:tailEnd/>
          </a:ln>
        </p:spPr>
      </p:sp>
      <p:sp>
        <p:nvSpPr>
          <p:cNvPr id="44035" name="Notizenplatzhalter 2"/>
          <p:cNvSpPr>
            <a:spLocks noGrp="1"/>
          </p:cNvSpPr>
          <p:nvPr>
            <p:ph type="body" idx="1"/>
          </p:nvPr>
        </p:nvSpPr>
        <p:spPr bwMode="auto">
          <a:noFill/>
        </p:spPr>
        <p:txBody>
          <a:bodyPr/>
          <a:lstStyle/>
          <a:p>
            <a:endParaRPr lang="el-GR">
              <a:latin typeface="Arial" charset="-52"/>
              <a:ea typeface="Arial" charset="-52"/>
              <a:cs typeface="Arial" charset="-52"/>
            </a:endParaRPr>
          </a:p>
        </p:txBody>
      </p:sp>
      <p:sp>
        <p:nvSpPr>
          <p:cNvPr id="44036" name="Foliennummernplatzhalter 3"/>
          <p:cNvSpPr>
            <a:spLocks noGrp="1"/>
          </p:cNvSpPr>
          <p:nvPr>
            <p:ph type="sldNum" sz="quarter" idx="5"/>
          </p:nvPr>
        </p:nvSpPr>
        <p:spPr bwMode="auto">
          <a:noFill/>
          <a:ln>
            <a:miter lim="800000"/>
            <a:headEnd/>
            <a:tailEnd/>
          </a:ln>
        </p:spPr>
        <p:txBody>
          <a:bodyPr/>
          <a:lstStyle/>
          <a:p>
            <a:fld id="{191DDD21-FF2B-5F4E-9337-D434D224ED99}" type="slidenum">
              <a:rPr lang="de-DE"/>
              <a:pPr/>
              <a:t>44</a:t>
            </a:fld>
            <a:endParaRPr lang="de-DE"/>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bwMode="auto">
          <a:noFill/>
          <a:ln>
            <a:miter lim="800000"/>
            <a:headEnd/>
            <a:tailEnd/>
          </a:ln>
        </p:spPr>
        <p:txBody>
          <a:bodyPr/>
          <a:lstStyle/>
          <a:p>
            <a:fld id="{A23F491D-C0B4-ED45-A03B-70007AF1711F}" type="slidenum">
              <a:rPr lang="de-DE"/>
              <a:pPr/>
              <a:t>45</a:t>
            </a:fld>
            <a:endParaRPr lang="de-DE"/>
          </a:p>
        </p:txBody>
      </p:sp>
      <p:sp>
        <p:nvSpPr>
          <p:cNvPr id="481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8132" name="Rectangle 3"/>
          <p:cNvSpPr>
            <a:spLocks noGrp="1" noChangeArrowheads="1"/>
          </p:cNvSpPr>
          <p:nvPr>
            <p:ph type="body" idx="1"/>
          </p:nvPr>
        </p:nvSpPr>
        <p:spPr bwMode="auto">
          <a:noFill/>
        </p:spPr>
        <p:txBody>
          <a:bodyPr/>
          <a:lstStyle/>
          <a:p>
            <a:pPr eaLnBrk="1" hangingPunct="1"/>
            <a:endParaRPr lang="el-GR">
              <a:latin typeface="Arial" charset="-52"/>
              <a:ea typeface="Arial" charset="-52"/>
              <a:cs typeface="Arial" charset="-52"/>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8" name="Folienbildplatzhalter 1"/>
          <p:cNvSpPr>
            <a:spLocks noGrp="1" noRot="1" noChangeAspect="1" noTextEdit="1"/>
          </p:cNvSpPr>
          <p:nvPr>
            <p:ph type="sldImg"/>
          </p:nvPr>
        </p:nvSpPr>
        <p:spPr bwMode="auto">
          <a:noFill/>
          <a:ln>
            <a:solidFill>
              <a:srgbClr val="000000"/>
            </a:solidFill>
            <a:miter lim="800000"/>
            <a:headEnd/>
            <a:tailEnd/>
          </a:ln>
        </p:spPr>
      </p:sp>
      <p:sp>
        <p:nvSpPr>
          <p:cNvPr id="50179" name="Notizenplatzhalter 2"/>
          <p:cNvSpPr>
            <a:spLocks noGrp="1"/>
          </p:cNvSpPr>
          <p:nvPr>
            <p:ph type="body" idx="1"/>
          </p:nvPr>
        </p:nvSpPr>
        <p:spPr bwMode="auto">
          <a:noFill/>
        </p:spPr>
        <p:txBody>
          <a:bodyPr/>
          <a:lstStyle/>
          <a:p>
            <a:pPr eaLnBrk="1" hangingPunct="1"/>
            <a:endParaRPr lang="de-AT">
              <a:latin typeface="Arial" charset="-52"/>
              <a:ea typeface="Arial" charset="-52"/>
              <a:cs typeface="Arial" charset="-52"/>
            </a:endParaRPr>
          </a:p>
        </p:txBody>
      </p:sp>
      <p:sp>
        <p:nvSpPr>
          <p:cNvPr id="50180" name="Foliennummernplatzhalter 3"/>
          <p:cNvSpPr>
            <a:spLocks noGrp="1"/>
          </p:cNvSpPr>
          <p:nvPr>
            <p:ph type="sldNum" sz="quarter" idx="5"/>
          </p:nvPr>
        </p:nvSpPr>
        <p:spPr bwMode="auto">
          <a:noFill/>
          <a:ln>
            <a:miter lim="800000"/>
            <a:headEnd/>
            <a:tailEnd/>
          </a:ln>
        </p:spPr>
        <p:txBody>
          <a:bodyPr/>
          <a:lstStyle/>
          <a:p>
            <a:fld id="{38A58AD0-CDF8-9A45-8E0B-2337119D1DD3}" type="slidenum">
              <a:rPr lang="de-DE"/>
              <a:pPr/>
              <a:t>46</a:t>
            </a:fld>
            <a:endParaRPr lang="de-DE"/>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Folienbildplatzhalter 1"/>
          <p:cNvSpPr>
            <a:spLocks noGrp="1" noRot="1" noChangeAspect="1" noTextEdit="1"/>
          </p:cNvSpPr>
          <p:nvPr>
            <p:ph type="sldImg"/>
          </p:nvPr>
        </p:nvSpPr>
        <p:spPr bwMode="auto">
          <a:noFill/>
          <a:ln>
            <a:solidFill>
              <a:srgbClr val="000000"/>
            </a:solidFill>
            <a:miter lim="800000"/>
            <a:headEnd/>
            <a:tailEnd/>
          </a:ln>
        </p:spPr>
      </p:sp>
      <p:sp>
        <p:nvSpPr>
          <p:cNvPr id="54275" name="Notizenplatzhalter 2"/>
          <p:cNvSpPr>
            <a:spLocks noGrp="1"/>
          </p:cNvSpPr>
          <p:nvPr>
            <p:ph type="body" idx="1"/>
          </p:nvPr>
        </p:nvSpPr>
        <p:spPr bwMode="auto">
          <a:noFill/>
        </p:spPr>
        <p:txBody>
          <a:bodyPr/>
          <a:lstStyle/>
          <a:p>
            <a:pPr eaLnBrk="1" hangingPunct="1"/>
            <a:endParaRPr lang="de-AT">
              <a:latin typeface="Arial" charset="-52"/>
              <a:ea typeface="Arial" charset="-52"/>
              <a:cs typeface="Arial" charset="-52"/>
            </a:endParaRPr>
          </a:p>
        </p:txBody>
      </p:sp>
      <p:sp>
        <p:nvSpPr>
          <p:cNvPr id="54276" name="Foliennummernplatzhalter 3"/>
          <p:cNvSpPr>
            <a:spLocks noGrp="1"/>
          </p:cNvSpPr>
          <p:nvPr>
            <p:ph type="sldNum" sz="quarter" idx="5"/>
          </p:nvPr>
        </p:nvSpPr>
        <p:spPr bwMode="auto">
          <a:noFill/>
          <a:ln>
            <a:miter lim="800000"/>
            <a:headEnd/>
            <a:tailEnd/>
          </a:ln>
        </p:spPr>
        <p:txBody>
          <a:bodyPr/>
          <a:lstStyle/>
          <a:p>
            <a:fld id="{5A2CBF3B-D8C6-554E-81F2-651D0692F411}" type="slidenum">
              <a:rPr lang="de-DE"/>
              <a:pPr/>
              <a:t>47</a:t>
            </a:fld>
            <a:endParaRPr lang="de-DE"/>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bwMode="auto">
          <a:noFill/>
          <a:ln>
            <a:miter lim="800000"/>
            <a:headEnd/>
            <a:tailEnd/>
          </a:ln>
        </p:spPr>
        <p:txBody>
          <a:bodyPr/>
          <a:lstStyle/>
          <a:p>
            <a:fld id="{230806EE-1E08-D846-9A03-5D4D552F5935}" type="slidenum">
              <a:rPr lang="de-DE"/>
              <a:pPr/>
              <a:t>48</a:t>
            </a:fld>
            <a:endParaRPr lang="de-DE"/>
          </a:p>
        </p:txBody>
      </p:sp>
      <p:sp>
        <p:nvSpPr>
          <p:cNvPr id="5632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eaLnBrk="1" hangingPunct="1"/>
            <a:fld id="{83CA4000-19B1-9843-945C-EF0BCD6F97AB}" type="slidenum">
              <a:rPr lang="de-DE" sz="1200"/>
              <a:pPr algn="r" eaLnBrk="1" hangingPunct="1"/>
              <a:t>48</a:t>
            </a:fld>
            <a:endParaRPr lang="de-DE" sz="1200"/>
          </a:p>
        </p:txBody>
      </p:sp>
      <p:sp>
        <p:nvSpPr>
          <p:cNvPr id="5632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6325" name="Rectangle 3"/>
          <p:cNvSpPr>
            <a:spLocks noGrp="1" noChangeArrowheads="1"/>
          </p:cNvSpPr>
          <p:nvPr>
            <p:ph type="body" idx="1"/>
          </p:nvPr>
        </p:nvSpPr>
        <p:spPr bwMode="auto">
          <a:noFill/>
        </p:spPr>
        <p:txBody>
          <a:bodyPr/>
          <a:lstStyle/>
          <a:p>
            <a:endParaRPr lang="de-AT">
              <a:latin typeface="Arial" charset="-52"/>
              <a:ea typeface="Arial" charset="-52"/>
              <a:cs typeface="Arial" charset="-5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CE7F07F-7EF5-0B4F-8C8F-65744A50D0DE}" type="slidenum">
              <a:rPr lang="en-US" smtClean="0"/>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CE7F07F-7EF5-0B4F-8C8F-65744A50D0DE}" type="slidenum">
              <a:rPr lang="en-US" smtClean="0"/>
              <a:pPr/>
              <a:t>50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C5696038-BB22-9445-AE27-F632D48EF585}" type="slidenum">
              <a:rPr lang="el-GR" smtClean="0">
                <a:latin typeface="Arial" pitchFamily="-96" charset="0"/>
                <a:ea typeface="Arial" pitchFamily="-96" charset="0"/>
                <a:cs typeface="Arial" pitchFamily="-96" charset="0"/>
              </a:rPr>
              <a:pPr/>
              <a:t>51</a:t>
            </a:fld>
            <a:endParaRPr lang="el-GR" smtClean="0">
              <a:latin typeface="Arial" pitchFamily="-96" charset="0"/>
              <a:ea typeface="Arial" pitchFamily="-96" charset="0"/>
              <a:cs typeface="Arial" pitchFamily="-96"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endParaRPr lang="en-US" smtClean="0">
              <a:latin typeface="Arial" pitchFamily="-96" charset="0"/>
              <a:ea typeface="ＭＳ Ｐゴシック" pitchFamily="-96"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CE7F07F-7EF5-0B4F-8C8F-65744A50D0DE}"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CE7F07F-7EF5-0B4F-8C8F-65744A50D0DE}" type="slidenum">
              <a:rPr lang="en-US" smtClean="0"/>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CE7F07F-7EF5-0B4F-8C8F-65744A50D0DE}" type="slidenum">
              <a:rPr lang="en-US" smtClean="0"/>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CE7F07F-7EF5-0B4F-8C8F-65744A50D0DE}" type="slidenum">
              <a:rPr lang="en-US" smtClean="0"/>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CE7F07F-7EF5-0B4F-8C8F-65744A50D0DE}" type="slidenum">
              <a:rPr lang="en-US" smtClean="0"/>
              <a:pPr/>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4034" name="Rectangle 7"/>
          <p:cNvSpPr>
            <a:spLocks noGrp="1" noChangeArrowheads="1"/>
          </p:cNvSpPr>
          <p:nvPr>
            <p:ph type="sldNum" sz="quarter"/>
          </p:nvPr>
        </p:nvSpPr>
        <p:spPr>
          <a:noFill/>
        </p:spPr>
        <p:txBody>
          <a:bodyPr/>
          <a:lstStyle/>
          <a:p>
            <a:pPr>
              <a:buFont typeface="Wingdings" pitchFamily="4" charset="2"/>
              <a:buNone/>
            </a:pPr>
            <a:fld id="{789AEC2D-D07E-514B-99E4-DA2D23EB1398}" type="slidenum">
              <a:rPr lang="en-US">
                <a:latin typeface="Times New Roman" pitchFamily="4" charset="0"/>
                <a:ea typeface="Arial" pitchFamily="4" charset="0"/>
                <a:cs typeface="Arial" pitchFamily="4" charset="0"/>
              </a:rPr>
              <a:pPr>
                <a:buFont typeface="Wingdings" pitchFamily="4" charset="2"/>
                <a:buNone/>
              </a:pPr>
              <a:t>11</a:t>
            </a:fld>
            <a:endParaRPr lang="en-US">
              <a:latin typeface="Times New Roman" pitchFamily="4" charset="0"/>
              <a:ea typeface="Arial" pitchFamily="4" charset="0"/>
              <a:cs typeface="Arial" pitchFamily="4" charset="0"/>
            </a:endParaRPr>
          </a:p>
        </p:txBody>
      </p:sp>
      <p:sp>
        <p:nvSpPr>
          <p:cNvPr id="44035" name="Text Box 1"/>
          <p:cNvSpPr txBox="1">
            <a:spLocks noGrp="1" noRot="1" noChangeAspect="1" noChangeArrowheads="1"/>
          </p:cNvSpPr>
          <p:nvPr>
            <p:ph type="sldImg"/>
          </p:nvPr>
        </p:nvSpPr>
        <p:spPr>
          <a:xfrm>
            <a:off x="1143000" y="685800"/>
            <a:ext cx="4572000" cy="3429000"/>
          </a:xfrm>
          <a:solidFill>
            <a:srgbClr val="FFFFFF"/>
          </a:solidFill>
          <a:ln>
            <a:solidFill>
              <a:srgbClr val="000000"/>
            </a:solidFill>
            <a:miter lim="800000"/>
          </a:ln>
        </p:spPr>
      </p:sp>
      <p:sp>
        <p:nvSpPr>
          <p:cNvPr id="44036" name="Text Box 2"/>
          <p:cNvSpPr txBox="1">
            <a:spLocks noGrp="1" noChangeArrowheads="1"/>
          </p:cNvSpPr>
          <p:nvPr>
            <p:ph type="body" idx="1"/>
          </p:nvPr>
        </p:nvSpPr>
        <p:spPr>
          <a:xfrm>
            <a:off x="914619" y="4343327"/>
            <a:ext cx="5027124" cy="4116119"/>
          </a:xfrm>
          <a:noFill/>
          <a:ln/>
        </p:spPr>
        <p:txBody>
          <a:bodyPr/>
          <a:lstStyle/>
          <a:p>
            <a:pPr>
              <a:spcBef>
                <a:spcPts val="413"/>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100">
                <a:latin typeface="Calibri" pitchFamily="8" charset="0"/>
              </a:rPr>
              <a:t>It’s important to note throughout this presentation that this is an overview – more detailed guidance on how to assess risk of bias, and on each of the specific topics we discuss, is available in the Handbook. Authors should be encouraged to read Chpater 8 in full before proceeding.</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4034" name="Rectangle 7"/>
          <p:cNvSpPr>
            <a:spLocks noGrp="1" noChangeArrowheads="1"/>
          </p:cNvSpPr>
          <p:nvPr>
            <p:ph type="sldNum" sz="quarter"/>
          </p:nvPr>
        </p:nvSpPr>
        <p:spPr>
          <a:noFill/>
        </p:spPr>
        <p:txBody>
          <a:bodyPr/>
          <a:lstStyle/>
          <a:p>
            <a:pPr>
              <a:buFont typeface="Wingdings" pitchFamily="4" charset="2"/>
              <a:buNone/>
            </a:pPr>
            <a:fld id="{789AEC2D-D07E-514B-99E4-DA2D23EB1398}" type="slidenum">
              <a:rPr lang="en-US">
                <a:latin typeface="Times New Roman" pitchFamily="4" charset="0"/>
                <a:ea typeface="Arial" pitchFamily="4" charset="0"/>
                <a:cs typeface="Arial" pitchFamily="4" charset="0"/>
              </a:rPr>
              <a:pPr>
                <a:buFont typeface="Wingdings" pitchFamily="4" charset="2"/>
                <a:buNone/>
              </a:pPr>
              <a:t>12</a:t>
            </a:fld>
            <a:endParaRPr lang="en-US">
              <a:latin typeface="Times New Roman" pitchFamily="4" charset="0"/>
              <a:ea typeface="Arial" pitchFamily="4" charset="0"/>
              <a:cs typeface="Arial" pitchFamily="4" charset="0"/>
            </a:endParaRPr>
          </a:p>
        </p:txBody>
      </p:sp>
      <p:sp>
        <p:nvSpPr>
          <p:cNvPr id="44035" name="Text Box 1"/>
          <p:cNvSpPr txBox="1">
            <a:spLocks noGrp="1" noRot="1" noChangeAspect="1" noChangeArrowheads="1"/>
          </p:cNvSpPr>
          <p:nvPr>
            <p:ph type="sldImg"/>
          </p:nvPr>
        </p:nvSpPr>
        <p:spPr>
          <a:xfrm>
            <a:off x="1143000" y="685800"/>
            <a:ext cx="4572000" cy="3429000"/>
          </a:xfrm>
          <a:solidFill>
            <a:srgbClr val="FFFFFF"/>
          </a:solidFill>
          <a:ln>
            <a:solidFill>
              <a:srgbClr val="000000"/>
            </a:solidFill>
            <a:miter lim="800000"/>
          </a:ln>
        </p:spPr>
      </p:sp>
      <p:sp>
        <p:nvSpPr>
          <p:cNvPr id="44036" name="Text Box 2"/>
          <p:cNvSpPr txBox="1">
            <a:spLocks noGrp="1" noChangeArrowheads="1"/>
          </p:cNvSpPr>
          <p:nvPr>
            <p:ph type="body" idx="1"/>
          </p:nvPr>
        </p:nvSpPr>
        <p:spPr>
          <a:xfrm>
            <a:off x="914619" y="4343327"/>
            <a:ext cx="5027124" cy="4116119"/>
          </a:xfrm>
          <a:noFill/>
          <a:ln/>
        </p:spPr>
        <p:txBody>
          <a:bodyPr/>
          <a:lstStyle/>
          <a:p>
            <a:pPr>
              <a:spcBef>
                <a:spcPts val="413"/>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100">
                <a:latin typeface="Calibri" pitchFamily="8" charset="0"/>
              </a:rPr>
              <a:t>It’s important to note throughout this presentation that this is an overview – more detailed guidance on how to assess risk of bias, and on each of the specific topics we discuss, is available in the Handbook. Authors should be encouraged to read Chpater 8 in full before proceeding.</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l-GR"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Click to edit Master subtitle style</a:t>
            </a:r>
            <a:endParaRPr lang="en-US"/>
          </a:p>
        </p:txBody>
      </p:sp>
      <p:sp>
        <p:nvSpPr>
          <p:cNvPr id="4" name="Date Placeholder 3"/>
          <p:cNvSpPr>
            <a:spLocks noGrp="1"/>
          </p:cNvSpPr>
          <p:nvPr>
            <p:ph type="dt" sz="half" idx="10"/>
          </p:nvPr>
        </p:nvSpPr>
        <p:spPr/>
        <p:txBody>
          <a:bodyPr/>
          <a:lstStyle/>
          <a:p>
            <a:fld id="{516F1F09-7800-2D46-A245-3399A9356953}" type="datetimeFigureOut">
              <a:rPr lang="en-US" smtClean="0"/>
              <a:pPr/>
              <a:t>3/30/20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2C8BCF-E512-0D44-BE1F-590E6B824C4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lang="en-US"/>
          </a:p>
        </p:txBody>
      </p:sp>
      <p:sp>
        <p:nvSpPr>
          <p:cNvPr id="4" name="Date Placeholder 3"/>
          <p:cNvSpPr>
            <a:spLocks noGrp="1"/>
          </p:cNvSpPr>
          <p:nvPr>
            <p:ph type="dt" sz="half" idx="10"/>
          </p:nvPr>
        </p:nvSpPr>
        <p:spPr/>
        <p:txBody>
          <a:bodyPr/>
          <a:lstStyle/>
          <a:p>
            <a:fld id="{516F1F09-7800-2D46-A245-3399A9356953}" type="datetimeFigureOut">
              <a:rPr lang="en-US" smtClean="0"/>
              <a:pPr/>
              <a:t>3/30/20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2C8BCF-E512-0D44-BE1F-590E6B824C4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lang="en-US"/>
          </a:p>
        </p:txBody>
      </p:sp>
      <p:sp>
        <p:nvSpPr>
          <p:cNvPr id="4" name="Date Placeholder 3"/>
          <p:cNvSpPr>
            <a:spLocks noGrp="1"/>
          </p:cNvSpPr>
          <p:nvPr>
            <p:ph type="dt" sz="half" idx="10"/>
          </p:nvPr>
        </p:nvSpPr>
        <p:spPr/>
        <p:txBody>
          <a:bodyPr/>
          <a:lstStyle/>
          <a:p>
            <a:fld id="{516F1F09-7800-2D46-A245-3399A9356953}" type="datetimeFigureOut">
              <a:rPr lang="en-US" smtClean="0"/>
              <a:pPr/>
              <a:t>3/30/20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2C8BCF-E512-0D44-BE1F-590E6B824C44}"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Only">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1066800" y="304800"/>
            <a:ext cx="7543800" cy="57912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3" name="Datumsplatzhalter 2"/>
          <p:cNvSpPr>
            <a:spLocks noGrp="1"/>
          </p:cNvSpPr>
          <p:nvPr>
            <p:ph type="dt" sz="half" idx="10"/>
          </p:nvPr>
        </p:nvSpPr>
        <p:spPr>
          <a:xfrm>
            <a:off x="1066800" y="6248400"/>
            <a:ext cx="1905000" cy="457200"/>
          </a:xfrm>
        </p:spPr>
        <p:txBody>
          <a:bodyPr/>
          <a:lstStyle>
            <a:lvl1pPr>
              <a:defRPr/>
            </a:lvl1pPr>
          </a:lstStyle>
          <a:p>
            <a:endParaRPr lang="de-DE"/>
          </a:p>
        </p:txBody>
      </p:sp>
      <p:sp>
        <p:nvSpPr>
          <p:cNvPr id="4" name="Fußzeilenplatzhalter 3"/>
          <p:cNvSpPr>
            <a:spLocks noGrp="1"/>
          </p:cNvSpPr>
          <p:nvPr>
            <p:ph type="ftr" sz="quarter" idx="11"/>
          </p:nvPr>
        </p:nvSpPr>
        <p:spPr>
          <a:xfrm>
            <a:off x="3429000" y="6248400"/>
            <a:ext cx="2895600" cy="457200"/>
          </a:xfrm>
        </p:spPr>
        <p:txBody>
          <a:bodyPr/>
          <a:lstStyle>
            <a:lvl1pPr>
              <a:defRPr/>
            </a:lvl1pPr>
          </a:lstStyle>
          <a:p>
            <a:endParaRPr lang="de-DE"/>
          </a:p>
        </p:txBody>
      </p:sp>
      <p:sp>
        <p:nvSpPr>
          <p:cNvPr id="5" name="Foliennummernplatzhalter 4"/>
          <p:cNvSpPr>
            <a:spLocks noGrp="1"/>
          </p:cNvSpPr>
          <p:nvPr>
            <p:ph type="sldNum" sz="quarter" idx="12"/>
          </p:nvPr>
        </p:nvSpPr>
        <p:spPr>
          <a:xfrm>
            <a:off x="6705600" y="6248400"/>
            <a:ext cx="1905000" cy="457200"/>
          </a:xfrm>
        </p:spPr>
        <p:txBody>
          <a:bodyPr/>
          <a:lstStyle>
            <a:lvl1pPr>
              <a:defRPr/>
            </a:lvl1pPr>
          </a:lstStyle>
          <a:p>
            <a:fld id="{1C27C2A8-605A-B14D-98B5-0739F44836AD}" type="slidenum">
              <a:rPr lang="de-DE"/>
              <a:pPr/>
              <a:t>‹#›</a:t>
            </a:fld>
            <a:endParaRPr lang="de-DE"/>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Click to edit Master title style</a:t>
            </a:r>
            <a:endParaRPr lang="en-US"/>
          </a:p>
        </p:txBody>
      </p:sp>
      <p:sp>
        <p:nvSpPr>
          <p:cNvPr id="3" name="Content Placeholder 2"/>
          <p:cNvSpPr>
            <a:spLocks noGrp="1"/>
          </p:cNvSpPr>
          <p:nvPr>
            <p:ph idx="1"/>
          </p:nvPr>
        </p:nvSpPr>
        <p:spPr/>
        <p:txBody>
          <a:body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lang="en-US"/>
          </a:p>
        </p:txBody>
      </p:sp>
      <p:sp>
        <p:nvSpPr>
          <p:cNvPr id="4" name="Date Placeholder 3"/>
          <p:cNvSpPr>
            <a:spLocks noGrp="1"/>
          </p:cNvSpPr>
          <p:nvPr>
            <p:ph type="dt" sz="half" idx="10"/>
          </p:nvPr>
        </p:nvSpPr>
        <p:spPr/>
        <p:txBody>
          <a:bodyPr/>
          <a:lstStyle/>
          <a:p>
            <a:fld id="{516F1F09-7800-2D46-A245-3399A9356953}" type="datetimeFigureOut">
              <a:rPr lang="en-US" smtClean="0"/>
              <a:pPr/>
              <a:t>3/30/20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2C8BCF-E512-0D44-BE1F-590E6B824C4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l-GR"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Click to edit Master text styles</a:t>
            </a:r>
          </a:p>
        </p:txBody>
      </p:sp>
      <p:sp>
        <p:nvSpPr>
          <p:cNvPr id="4" name="Date Placeholder 3"/>
          <p:cNvSpPr>
            <a:spLocks noGrp="1"/>
          </p:cNvSpPr>
          <p:nvPr>
            <p:ph type="dt" sz="half" idx="10"/>
          </p:nvPr>
        </p:nvSpPr>
        <p:spPr/>
        <p:txBody>
          <a:bodyPr/>
          <a:lstStyle/>
          <a:p>
            <a:fld id="{516F1F09-7800-2D46-A245-3399A9356953}" type="datetimeFigureOut">
              <a:rPr lang="en-US" smtClean="0"/>
              <a:pPr/>
              <a:t>3/30/20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2C8BCF-E512-0D44-BE1F-590E6B824C4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lang="en-US"/>
          </a:p>
        </p:txBody>
      </p:sp>
      <p:sp>
        <p:nvSpPr>
          <p:cNvPr id="5" name="Date Placeholder 4"/>
          <p:cNvSpPr>
            <a:spLocks noGrp="1"/>
          </p:cNvSpPr>
          <p:nvPr>
            <p:ph type="dt" sz="half" idx="10"/>
          </p:nvPr>
        </p:nvSpPr>
        <p:spPr/>
        <p:txBody>
          <a:bodyPr/>
          <a:lstStyle/>
          <a:p>
            <a:fld id="{516F1F09-7800-2D46-A245-3399A9356953}" type="datetimeFigureOut">
              <a:rPr lang="en-US" smtClean="0"/>
              <a:pPr/>
              <a:t>3/30/20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2C8BCF-E512-0D44-BE1F-590E6B824C4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lang="en-US"/>
          </a:p>
        </p:txBody>
      </p:sp>
      <p:sp>
        <p:nvSpPr>
          <p:cNvPr id="7" name="Date Placeholder 6"/>
          <p:cNvSpPr>
            <a:spLocks noGrp="1"/>
          </p:cNvSpPr>
          <p:nvPr>
            <p:ph type="dt" sz="half" idx="10"/>
          </p:nvPr>
        </p:nvSpPr>
        <p:spPr/>
        <p:txBody>
          <a:bodyPr/>
          <a:lstStyle/>
          <a:p>
            <a:fld id="{516F1F09-7800-2D46-A245-3399A9356953}" type="datetimeFigureOut">
              <a:rPr lang="en-US" smtClean="0"/>
              <a:pPr/>
              <a:t>3/30/20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92C8BCF-E512-0D44-BE1F-590E6B824C4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Click to edit Master title style</a:t>
            </a:r>
            <a:endParaRPr lang="en-US"/>
          </a:p>
        </p:txBody>
      </p:sp>
      <p:sp>
        <p:nvSpPr>
          <p:cNvPr id="3" name="Date Placeholder 2"/>
          <p:cNvSpPr>
            <a:spLocks noGrp="1"/>
          </p:cNvSpPr>
          <p:nvPr>
            <p:ph type="dt" sz="half" idx="10"/>
          </p:nvPr>
        </p:nvSpPr>
        <p:spPr/>
        <p:txBody>
          <a:bodyPr/>
          <a:lstStyle/>
          <a:p>
            <a:fld id="{516F1F09-7800-2D46-A245-3399A9356953}" type="datetimeFigureOut">
              <a:rPr lang="en-US" smtClean="0"/>
              <a:pPr/>
              <a:t>3/30/20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92C8BCF-E512-0D44-BE1F-590E6B824C4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6F1F09-7800-2D46-A245-3399A9356953}" type="datetimeFigureOut">
              <a:rPr lang="en-US" smtClean="0"/>
              <a:pPr/>
              <a:t>3/30/20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92C8BCF-E512-0D44-BE1F-590E6B824C4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Click to edit Master text styles</a:t>
            </a:r>
          </a:p>
        </p:txBody>
      </p:sp>
      <p:sp>
        <p:nvSpPr>
          <p:cNvPr id="5" name="Date Placeholder 4"/>
          <p:cNvSpPr>
            <a:spLocks noGrp="1"/>
          </p:cNvSpPr>
          <p:nvPr>
            <p:ph type="dt" sz="half" idx="10"/>
          </p:nvPr>
        </p:nvSpPr>
        <p:spPr/>
        <p:txBody>
          <a:bodyPr/>
          <a:lstStyle/>
          <a:p>
            <a:fld id="{516F1F09-7800-2D46-A245-3399A9356953}" type="datetimeFigureOut">
              <a:rPr lang="en-US" smtClean="0"/>
              <a:pPr/>
              <a:t>3/30/20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2C8BCF-E512-0D44-BE1F-590E6B824C4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Click to edit Master text styles</a:t>
            </a:r>
          </a:p>
        </p:txBody>
      </p:sp>
      <p:sp>
        <p:nvSpPr>
          <p:cNvPr id="5" name="Date Placeholder 4"/>
          <p:cNvSpPr>
            <a:spLocks noGrp="1"/>
          </p:cNvSpPr>
          <p:nvPr>
            <p:ph type="dt" sz="half" idx="10"/>
          </p:nvPr>
        </p:nvSpPr>
        <p:spPr/>
        <p:txBody>
          <a:bodyPr/>
          <a:lstStyle/>
          <a:p>
            <a:fld id="{516F1F09-7800-2D46-A245-3399A9356953}" type="datetimeFigureOut">
              <a:rPr lang="en-US" smtClean="0"/>
              <a:pPr/>
              <a:t>3/30/20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2C8BCF-E512-0D44-BE1F-590E6B824C4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6F1F09-7800-2D46-A245-3399A9356953}" type="datetimeFigureOut">
              <a:rPr lang="en-US" smtClean="0"/>
              <a:pPr/>
              <a:t>3/30/20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2C8BCF-E512-0D44-BE1F-590E6B824C4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df"/><Relationship Id="rId5" Type="http://schemas.openxmlformats.org/officeDocument/2006/relationships/image" Target="../media/image17.png"/><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png"/><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 Id="rId3"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2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4.png"/><Relationship Id="rId3" Type="http://schemas.openxmlformats.org/officeDocument/2006/relationships/image" Target="../media/image3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7.jpeg"/></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40.png"/><Relationship Id="rId1" Type="http://schemas.openxmlformats.org/officeDocument/2006/relationships/slideLayout" Target="../slideLayouts/slideLayout2.xml"/><Relationship Id="rId2" Type="http://schemas.openxmlformats.org/officeDocument/2006/relationships/image" Target="../media/image3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png"/><Relationship Id="rId3" Type="http://schemas.openxmlformats.org/officeDocument/2006/relationships/image" Target="../media/image4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png"/><Relationship Id="rId3" Type="http://schemas.openxmlformats.org/officeDocument/2006/relationships/image" Target="../media/image4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6.png"/><Relationship Id="rId3" Type="http://schemas.openxmlformats.org/officeDocument/2006/relationships/image" Target="../media/image47.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0.png"/><Relationship Id="rId4" Type="http://schemas.openxmlformats.org/officeDocument/2006/relationships/image" Target="../media/image51.jpeg"/><Relationship Id="rId1" Type="http://schemas.openxmlformats.org/officeDocument/2006/relationships/slideLayout" Target="../slideLayouts/slideLayout7.xml"/><Relationship Id="rId2" Type="http://schemas.openxmlformats.org/officeDocument/2006/relationships/image" Target="../media/image49.png"/></Relationships>
</file>

<file path=ppt/slides/_rels/slide41.xml.rels><?xml version="1.0" encoding="UTF-8" standalone="yes"?>
<Relationships xmlns="http://schemas.openxmlformats.org/package/2006/relationships"><Relationship Id="rId3" Type="http://schemas.openxmlformats.org/officeDocument/2006/relationships/image" Target="../media/image53.jpeg"/><Relationship Id="rId4" Type="http://schemas.openxmlformats.org/officeDocument/2006/relationships/image" Target="../media/image54.jpeg"/><Relationship Id="rId5" Type="http://schemas.openxmlformats.org/officeDocument/2006/relationships/image" Target="../media/image55.jpeg"/><Relationship Id="rId6" Type="http://schemas.openxmlformats.org/officeDocument/2006/relationships/image" Target="../media/image56.jpeg"/><Relationship Id="rId1" Type="http://schemas.openxmlformats.org/officeDocument/2006/relationships/slideLayout" Target="../slideLayouts/slideLayout7.xml"/><Relationship Id="rId2" Type="http://schemas.openxmlformats.org/officeDocument/2006/relationships/image" Target="../media/image52.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7.png"/><Relationship Id="rId3" Type="http://schemas.openxmlformats.org/officeDocument/2006/relationships/image" Target="../media/image58.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9.png"/><Relationship Id="rId3" Type="http://schemas.openxmlformats.org/officeDocument/2006/relationships/image" Target="../media/image60.png"/></Relationships>
</file>

<file path=ppt/slides/_rels/slide44.xml.rels><?xml version="1.0" encoding="UTF-8" standalone="yes"?>
<Relationships xmlns="http://schemas.openxmlformats.org/package/2006/relationships"><Relationship Id="rId3" Type="http://schemas.openxmlformats.org/officeDocument/2006/relationships/image" Target="../media/image61.png"/><Relationship Id="rId4" Type="http://schemas.openxmlformats.org/officeDocument/2006/relationships/image" Target="../media/image62.jpeg"/><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45.xml.rels><?xml version="1.0" encoding="UTF-8" standalone="yes"?>
<Relationships xmlns="http://schemas.openxmlformats.org/package/2006/relationships"><Relationship Id="rId3" Type="http://schemas.openxmlformats.org/officeDocument/2006/relationships/image" Target="../media/image62.jpeg"/><Relationship Id="rId4" Type="http://schemas.openxmlformats.org/officeDocument/2006/relationships/image" Target="../media/image63.emf"/><Relationship Id="rId5" Type="http://schemas.openxmlformats.org/officeDocument/2006/relationships/image" Target="../media/image64.emf"/><Relationship Id="rId6" Type="http://schemas.openxmlformats.org/officeDocument/2006/relationships/image" Target="../media/image65.emf"/><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46.xml.rels><?xml version="1.0" encoding="UTF-8" standalone="yes"?>
<Relationships xmlns="http://schemas.openxmlformats.org/package/2006/relationships"><Relationship Id="rId3" Type="http://schemas.openxmlformats.org/officeDocument/2006/relationships/image" Target="../media/image62.jpeg"/><Relationship Id="rId4" Type="http://schemas.openxmlformats.org/officeDocument/2006/relationships/image" Target="../media/image66.jpeg"/><Relationship Id="rId5" Type="http://schemas.openxmlformats.org/officeDocument/2006/relationships/image" Target="../media/image67.png"/><Relationship Id="rId1" Type="http://schemas.openxmlformats.org/officeDocument/2006/relationships/slideLayout" Target="../slideLayouts/slideLayout12.xml"/><Relationship Id="rId2" Type="http://schemas.openxmlformats.org/officeDocument/2006/relationships/notesSlide" Target="../notesSlides/notesSlide17.xml"/></Relationships>
</file>

<file path=ppt/slides/_rels/slide47.xml.rels><?xml version="1.0" encoding="UTF-8" standalone="yes"?>
<Relationships xmlns="http://schemas.openxmlformats.org/package/2006/relationships"><Relationship Id="rId3" Type="http://schemas.openxmlformats.org/officeDocument/2006/relationships/image" Target="../media/image62.jpeg"/><Relationship Id="rId4" Type="http://schemas.openxmlformats.org/officeDocument/2006/relationships/image" Target="../media/image68.jpeg"/><Relationship Id="rId5" Type="http://schemas.openxmlformats.org/officeDocument/2006/relationships/image" Target="../media/image69.jpe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48.xml.rels><?xml version="1.0" encoding="UTF-8" standalone="yes"?>
<Relationships xmlns="http://schemas.openxmlformats.org/package/2006/relationships"><Relationship Id="rId3" Type="http://schemas.openxmlformats.org/officeDocument/2006/relationships/image" Target="../media/image70.png"/><Relationship Id="rId4" Type="http://schemas.openxmlformats.org/officeDocument/2006/relationships/image" Target="../media/image71.png"/><Relationship Id="rId5" Type="http://schemas.openxmlformats.org/officeDocument/2006/relationships/image" Target="../media/image72.png"/><Relationship Id="rId6" Type="http://schemas.openxmlformats.org/officeDocument/2006/relationships/image" Target="../media/image73.png"/><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4.png"/><Relationship Id="rId3" Type="http://schemas.openxmlformats.org/officeDocument/2006/relationships/image" Target="../media/image7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1371600" y="4876800"/>
            <a:ext cx="6715125" cy="2409825"/>
          </a:xfrm>
        </p:spPr>
        <p:txBody>
          <a:bodyPr>
            <a:normAutofit/>
          </a:bodyPr>
          <a:lstStyle/>
          <a:p>
            <a:pPr eaLnBrk="1" fontAlgn="auto" hangingPunct="1">
              <a:lnSpc>
                <a:spcPct val="80000"/>
              </a:lnSpc>
              <a:spcAft>
                <a:spcPts val="0"/>
              </a:spcAft>
              <a:buFont typeface="Wingdings 2"/>
              <a:buNone/>
              <a:defRPr/>
            </a:pPr>
            <a:r>
              <a:rPr lang="el-GR" sz="1600" dirty="0" err="1" smtClean="0">
                <a:latin typeface="+mj-lt"/>
                <a:ea typeface="+mn-ea"/>
                <a:cs typeface="Times New Roman" pitchFamily="18" charset="0"/>
              </a:rPr>
              <a:t>Συριστατίδης</a:t>
            </a:r>
            <a:r>
              <a:rPr lang="el-GR" sz="1600" dirty="0" smtClean="0">
                <a:latin typeface="+mj-lt"/>
                <a:ea typeface="+mn-ea"/>
                <a:cs typeface="Times New Roman" pitchFamily="18" charset="0"/>
              </a:rPr>
              <a:t> Χαράλαμπος</a:t>
            </a:r>
          </a:p>
          <a:p>
            <a:pPr eaLnBrk="1" fontAlgn="auto" hangingPunct="1">
              <a:lnSpc>
                <a:spcPct val="80000"/>
              </a:lnSpc>
              <a:spcAft>
                <a:spcPts val="0"/>
              </a:spcAft>
              <a:buFont typeface="Wingdings 2"/>
              <a:buNone/>
              <a:defRPr/>
            </a:pPr>
            <a:r>
              <a:rPr lang="el-GR" sz="1600" dirty="0" smtClean="0">
                <a:latin typeface="+mj-lt"/>
                <a:ea typeface="+mn-ea"/>
                <a:cs typeface="Times New Roman" pitchFamily="18" charset="0"/>
              </a:rPr>
              <a:t>Μαιευτήρας – Χειρουργός Γυναικολόγος</a:t>
            </a:r>
            <a:endParaRPr lang="en-GB" sz="1600" dirty="0" smtClean="0">
              <a:latin typeface="+mj-lt"/>
              <a:ea typeface="+mn-ea"/>
              <a:cs typeface="Times New Roman" pitchFamily="18" charset="0"/>
            </a:endParaRPr>
          </a:p>
          <a:p>
            <a:pPr eaLnBrk="1" fontAlgn="auto" hangingPunct="1">
              <a:lnSpc>
                <a:spcPct val="80000"/>
              </a:lnSpc>
              <a:spcAft>
                <a:spcPts val="0"/>
              </a:spcAft>
              <a:buFont typeface="Wingdings 2"/>
              <a:buNone/>
              <a:defRPr/>
            </a:pPr>
            <a:r>
              <a:rPr lang="el-GR" sz="1600" dirty="0" smtClean="0">
                <a:latin typeface="+mj-lt"/>
                <a:ea typeface="+mn-ea"/>
                <a:cs typeface="Times New Roman" pitchFamily="18" charset="0"/>
              </a:rPr>
              <a:t>Αναπληρωτής Καθηγητής Ιατρικής Σχολής Πανεπιστημίου Αθηνών</a:t>
            </a:r>
            <a:endParaRPr lang="el-GR" sz="1600" dirty="0" smtClean="0">
              <a:latin typeface="+mj-lt"/>
              <a:ea typeface="+mn-ea"/>
              <a:cs typeface="Times New Roman" pitchFamily="18" charset="0"/>
            </a:endParaRPr>
          </a:p>
          <a:p>
            <a:pPr eaLnBrk="1" fontAlgn="auto" hangingPunct="1">
              <a:lnSpc>
                <a:spcPct val="80000"/>
              </a:lnSpc>
              <a:spcAft>
                <a:spcPts val="0"/>
              </a:spcAft>
              <a:buFont typeface="Wingdings 2"/>
              <a:buNone/>
              <a:defRPr/>
            </a:pPr>
            <a:r>
              <a:rPr lang="el-GR" sz="1600" dirty="0" smtClean="0">
                <a:latin typeface="+mj-lt"/>
                <a:ea typeface="+mn-ea"/>
                <a:cs typeface="Times New Roman" pitchFamily="18" charset="0"/>
              </a:rPr>
              <a:t>Μονάδα Υποβοηθούμενης Αναπαραγωγής</a:t>
            </a:r>
          </a:p>
          <a:p>
            <a:pPr eaLnBrk="1" fontAlgn="auto" hangingPunct="1">
              <a:lnSpc>
                <a:spcPct val="80000"/>
              </a:lnSpc>
              <a:spcAft>
                <a:spcPts val="0"/>
              </a:spcAft>
              <a:buFont typeface="Wingdings 2"/>
              <a:buNone/>
              <a:defRPr/>
            </a:pPr>
            <a:r>
              <a:rPr lang="el-GR" sz="1600" dirty="0" smtClean="0">
                <a:latin typeface="+mj-lt"/>
                <a:ea typeface="+mn-ea"/>
                <a:cs typeface="Times New Roman" pitchFamily="18" charset="0"/>
              </a:rPr>
              <a:t>Β’ </a:t>
            </a:r>
            <a:r>
              <a:rPr lang="el-GR" sz="1600" dirty="0" smtClean="0">
                <a:latin typeface="+mj-lt"/>
                <a:ea typeface="+mn-ea"/>
                <a:cs typeface="Times New Roman" pitchFamily="18" charset="0"/>
              </a:rPr>
              <a:t>Μαιευτική &amp; Γυναικολογική Κλινική </a:t>
            </a:r>
            <a:endParaRPr lang="el-GR" sz="1600" dirty="0" smtClean="0">
              <a:latin typeface="+mj-lt"/>
              <a:ea typeface="+mn-ea"/>
              <a:cs typeface="Times New Roman" pitchFamily="18" charset="0"/>
            </a:endParaRPr>
          </a:p>
          <a:p>
            <a:pPr eaLnBrk="1" fontAlgn="auto" hangingPunct="1">
              <a:lnSpc>
                <a:spcPct val="80000"/>
              </a:lnSpc>
              <a:spcAft>
                <a:spcPts val="0"/>
              </a:spcAft>
              <a:buFont typeface="Wingdings 2"/>
              <a:buNone/>
              <a:defRPr/>
            </a:pPr>
            <a:r>
              <a:rPr lang="el-GR" sz="1600" dirty="0" smtClean="0">
                <a:latin typeface="+mj-lt"/>
                <a:ea typeface="+mn-ea"/>
                <a:cs typeface="Times New Roman" pitchFamily="18" charset="0"/>
              </a:rPr>
              <a:t>Νοσοκομε</a:t>
            </a:r>
            <a:r>
              <a:rPr lang="el-GR" sz="1600" dirty="0" smtClean="0">
                <a:latin typeface="+mj-lt"/>
                <a:ea typeface="+mn-ea"/>
                <a:cs typeface="Times New Roman" pitchFamily="18" charset="0"/>
              </a:rPr>
              <a:t>ίο Αρεταίειο</a:t>
            </a:r>
            <a:endParaRPr lang="el-GR" sz="1600" dirty="0" smtClean="0">
              <a:latin typeface="+mj-lt"/>
              <a:ea typeface="+mn-ea"/>
              <a:cs typeface="Times New Roman" pitchFamily="18" charset="0"/>
            </a:endParaRPr>
          </a:p>
        </p:txBody>
      </p:sp>
      <p:sp>
        <p:nvSpPr>
          <p:cNvPr id="10" name="Rectangle 9"/>
          <p:cNvSpPr/>
          <p:nvPr/>
        </p:nvSpPr>
        <p:spPr>
          <a:xfrm>
            <a:off x="838200" y="2209800"/>
            <a:ext cx="8001000" cy="830997"/>
          </a:xfrm>
          <a:prstGeom prst="rect">
            <a:avLst/>
          </a:prstGeom>
        </p:spPr>
        <p:txBody>
          <a:bodyPr wrap="square">
            <a:spAutoFit/>
          </a:bodyPr>
          <a:lstStyle/>
          <a:p>
            <a:r>
              <a:rPr lang="el-GR" sz="2400" b="1" dirty="0" smtClean="0"/>
              <a:t>Νεώτερες εξελίξεις στην Υποβοηθούμενη </a:t>
            </a:r>
            <a:r>
              <a:rPr lang="el-GR" sz="2400" b="1" dirty="0" smtClean="0"/>
              <a:t>Αναπαραγωγή</a:t>
            </a:r>
            <a:endParaRPr lang="en-US" sz="2400" b="1" dirty="0" smtClean="0"/>
          </a:p>
          <a:p>
            <a:pPr algn="ctr"/>
            <a:r>
              <a:rPr lang="el-GR" sz="2400" b="1" dirty="0" smtClean="0"/>
              <a:t>Ειδικ</a:t>
            </a:r>
            <a:r>
              <a:rPr lang="el-GR" sz="2400" b="1" dirty="0" smtClean="0"/>
              <a:t>ές κατηγορίες ασθενών</a:t>
            </a:r>
            <a:endParaRPr sz="2400" b="1" dirty="0"/>
          </a:p>
        </p:txBody>
      </p:sp>
      <p:pic>
        <p:nvPicPr>
          <p:cNvPr id="6" name="Content Placeholder 4" descr="Screen Shot 2018-09-23 at 13.37.18.png"/>
          <p:cNvPicPr>
            <a:picLocks noChangeAspect="1"/>
          </p:cNvPicPr>
          <p:nvPr/>
        </p:nvPicPr>
        <p:blipFill>
          <a:blip r:embed="rId3"/>
          <a:stretch>
            <a:fillRect/>
          </a:stretch>
        </p:blipFill>
        <p:spPr>
          <a:xfrm>
            <a:off x="0" y="0"/>
            <a:ext cx="5499100" cy="2044700"/>
          </a:xfrm>
          <a:prstGeom prst="rect">
            <a:avLst/>
          </a:prstGeom>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Screen Shot 2018-05-23 at 23.38.08.png"/>
          <p:cNvPicPr>
            <a:picLocks noChangeAspect="1"/>
          </p:cNvPicPr>
          <p:nvPr/>
        </p:nvPicPr>
        <p:blipFill>
          <a:blip r:embed="rId3"/>
          <a:stretch>
            <a:fillRect/>
          </a:stretch>
        </p:blipFill>
        <p:spPr>
          <a:xfrm>
            <a:off x="1016000" y="609600"/>
            <a:ext cx="7112000" cy="1358900"/>
          </a:xfrm>
          <a:prstGeom prst="rect">
            <a:avLst/>
          </a:prstGeom>
        </p:spPr>
      </p:pic>
      <p:pic>
        <p:nvPicPr>
          <p:cNvPr id="6" name="Picture 5" descr="Screen Shot 2018-05-23 at 23.36.45.png"/>
          <p:cNvPicPr>
            <a:picLocks noChangeAspect="1"/>
          </p:cNvPicPr>
          <p:nvPr/>
        </p:nvPicPr>
        <p:blipFill>
          <a:blip r:embed="rId4"/>
          <a:stretch>
            <a:fillRect/>
          </a:stretch>
        </p:blipFill>
        <p:spPr>
          <a:xfrm>
            <a:off x="685800" y="2743200"/>
            <a:ext cx="7556500" cy="291465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Text Box 1"/>
          <p:cNvSpPr txBox="1">
            <a:spLocks noChangeArrowheads="1"/>
          </p:cNvSpPr>
          <p:nvPr/>
        </p:nvSpPr>
        <p:spPr bwMode="auto">
          <a:xfrm>
            <a:off x="120650" y="704850"/>
            <a:ext cx="8866188" cy="855663"/>
          </a:xfrm>
          <a:prstGeom prst="rect">
            <a:avLst/>
          </a:prstGeom>
          <a:noFill/>
          <a:ln w="9525">
            <a:noFill/>
            <a:round/>
            <a:headEnd/>
            <a:tailEnd/>
          </a:ln>
        </p:spPr>
        <p:txBody>
          <a:bodyPr anchor="ctr">
            <a:prstTxWarp prst="textNoShape">
              <a:avLst/>
            </a:prstTxWarp>
          </a:bodyPr>
          <a:lstStyle/>
          <a:p>
            <a:pPr marL="341313" indent="-341313" algn="ctr">
              <a:spcBef>
                <a:spcPts val="650"/>
              </a:spcBef>
              <a:buClr>
                <a:srgbClr val="6DAA2D"/>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sz="4000" b="1" smtClean="0">
                <a:latin typeface="Calibri" pitchFamily="8" charset="0"/>
              </a:rPr>
              <a:t>Οι αμφιλεγόμενες θεωρίες και σημεία</a:t>
            </a:r>
            <a:endParaRPr lang="en-AU" sz="4000" b="1" dirty="0" smtClean="0">
              <a:latin typeface="Calibri" pitchFamily="8" charset="0"/>
            </a:endParaRPr>
          </a:p>
        </p:txBody>
      </p:sp>
      <p:sp>
        <p:nvSpPr>
          <p:cNvPr id="43011" name="Text Box 2"/>
          <p:cNvSpPr txBox="1">
            <a:spLocks noChangeArrowheads="1"/>
          </p:cNvSpPr>
          <p:nvPr/>
        </p:nvSpPr>
        <p:spPr bwMode="auto">
          <a:xfrm>
            <a:off x="457200" y="1784350"/>
            <a:ext cx="8229600" cy="4130675"/>
          </a:xfrm>
          <a:prstGeom prst="rect">
            <a:avLst/>
          </a:prstGeom>
          <a:noFill/>
          <a:ln w="9525">
            <a:noFill/>
            <a:round/>
            <a:headEnd/>
            <a:tailEnd/>
          </a:ln>
        </p:spPr>
        <p:txBody>
          <a:bodyPr>
            <a:prstTxWarp prst="textNoShape">
              <a:avLst/>
            </a:prstTxWarp>
          </a:bodyPr>
          <a:lstStyle/>
          <a:p>
            <a:pPr marL="341313" indent="-341313">
              <a:spcBef>
                <a:spcPts val="650"/>
              </a:spcBef>
              <a:buClr>
                <a:srgbClr val="6DAA2D"/>
              </a:buClr>
              <a:buFont typeface="Arial" pitchFamily="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AU" sz="2600" b="1" dirty="0" smtClean="0">
              <a:solidFill>
                <a:srgbClr val="6DAA2D"/>
              </a:solidFill>
              <a:latin typeface="Calibri" pitchFamily="8" charset="0"/>
            </a:endParaRPr>
          </a:p>
          <a:p>
            <a:pPr marL="341313" indent="-341313">
              <a:spcBef>
                <a:spcPts val="650"/>
              </a:spcBef>
              <a:buClr>
                <a:srgbClr val="6DAA2D"/>
              </a:buClr>
              <a:buFont typeface="Arial" pitchFamily="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sz="2400" dirty="0" smtClean="0">
                <a:latin typeface="Calibri" pitchFamily="8" charset="0"/>
              </a:rPr>
              <a:t>Αμφιλεγόμενα τα αποτελέσματα στις δοκιμές για το αν η χρήση ενός COCP πριν από τη διέγερση των ωοθηκών επηρεάζουν τα αποτελέσματα της εγκυμοσύνης και εξαρτώνται και από το πρωτόκολλο διέγερσης </a:t>
            </a:r>
          </a:p>
        </p:txBody>
      </p:sp>
      <p:pic>
        <p:nvPicPr>
          <p:cNvPr id="4" name="Picture 3" descr="Screen Shot 2017-05-31 at 10.17.27 PM.png"/>
          <p:cNvPicPr>
            <a:picLocks noChangeAspect="1"/>
          </p:cNvPicPr>
          <p:nvPr/>
        </p:nvPicPr>
        <p:blipFill>
          <a:blip r:embed="rId3"/>
          <a:stretch>
            <a:fillRect/>
          </a:stretch>
        </p:blipFill>
        <p:spPr>
          <a:xfrm>
            <a:off x="0" y="850535"/>
            <a:ext cx="9144000" cy="5156930"/>
          </a:xfrm>
          <a:prstGeom prst="rect">
            <a:avLst/>
          </a:prstGeom>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Screen Shot 2017-05-31 at 10.21.56 PM.png"/>
          <p:cNvPicPr>
            <a:picLocks noChangeAspect="1"/>
          </p:cNvPicPr>
          <p:nvPr/>
        </p:nvPicPr>
        <p:blipFill>
          <a:blip r:embed="rId3"/>
          <a:stretch>
            <a:fillRect/>
          </a:stretch>
        </p:blipFill>
        <p:spPr>
          <a:xfrm>
            <a:off x="997085" y="0"/>
            <a:ext cx="7149830" cy="6858000"/>
          </a:xfrm>
          <a:prstGeom prst="rect">
            <a:avLst/>
          </a:prstGeom>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5" name="AutoShape 1"/>
          <p:cNvSpPr>
            <a:spLocks noChangeArrowheads="1"/>
          </p:cNvSpPr>
          <p:nvPr/>
        </p:nvSpPr>
        <p:spPr bwMode="auto">
          <a:xfrm>
            <a:off x="3505200" y="79375"/>
            <a:ext cx="2133600" cy="306388"/>
          </a:xfrm>
          <a:custGeom>
            <a:avLst/>
            <a:gdLst/>
            <a:ahLst/>
            <a:cxnLst>
              <a:cxn ang="0">
                <a:pos x="r" y="vc"/>
              </a:cxn>
              <a:cxn ang="5400000">
                <a:pos x="hc" y="b"/>
              </a:cxn>
              <a:cxn ang="10800000">
                <a:pos x="l" y="vc"/>
              </a:cxn>
              <a:cxn ang="16200000">
                <a:pos x="hc" y="t"/>
              </a:cxn>
            </a:cxnLst>
            <a:rect l="0" t="0" r="r" b="b"/>
            <a:pathLst>
              <a:path w="21600" h="21600">
                <a:moveTo>
                  <a:pt x="0" y="0"/>
                </a:moveTo>
                <a:lnTo>
                  <a:pt x="0" y="21600"/>
                </a:lnTo>
                <a:lnTo>
                  <a:pt x="21600" y="21600"/>
                </a:lnTo>
                <a:lnTo>
                  <a:pt x="21600" y="0"/>
                </a:lnTo>
                <a:close/>
              </a:path>
            </a:pathLst>
          </a:custGeom>
          <a:noFill/>
          <a:ln w="9525" cap="flat">
            <a:noFill/>
            <a:round/>
            <a:headEnd/>
            <a:tailEnd/>
          </a:ln>
          <a:effectLst/>
        </p:spPr>
        <p:txBody>
          <a:bodyPr wrap="none" lIns="90000" tIns="46800" rIns="90000" bIns="46800">
            <a:prstTxWarp prst="textNoShape">
              <a:avLst/>
            </a:prstTxWarp>
            <a:spAutoFit/>
          </a:bodyPr>
          <a:lstStyle/>
          <a:p>
            <a:pPr>
              <a:tabLst>
                <a:tab pos="723900" algn="l"/>
                <a:tab pos="1447800" algn="l"/>
              </a:tabLst>
            </a:pPr>
            <a:r>
              <a:rPr lang="en-US">
                <a:solidFill>
                  <a:srgbClr val="FFFFFF"/>
                </a:solidFill>
                <a:ea typeface="ＭＳ Ｐゴシック" pitchFamily="8" charset="-128"/>
                <a:cs typeface="ＭＳ Ｐゴシック" pitchFamily="8" charset="-128"/>
              </a:rPr>
              <a:t>Supplementary Figure 1 </a:t>
            </a:r>
          </a:p>
        </p:txBody>
      </p:sp>
      <p:sp>
        <p:nvSpPr>
          <p:cNvPr id="6147" name="Text Box 3"/>
          <p:cNvSpPr txBox="1">
            <a:spLocks noChangeArrowheads="1"/>
          </p:cNvSpPr>
          <p:nvPr/>
        </p:nvSpPr>
        <p:spPr bwMode="auto">
          <a:xfrm>
            <a:off x="952500" y="6477000"/>
            <a:ext cx="8255000" cy="227013"/>
          </a:xfrm>
          <a:prstGeom prst="rect">
            <a:avLst/>
          </a:prstGeom>
          <a:noFill/>
          <a:ln w="9525" cap="flat">
            <a:noFill/>
            <a:round/>
            <a:headEnd/>
            <a:tailEnd/>
          </a:ln>
          <a:effectLst/>
        </p:spPr>
        <p:txBody>
          <a:bodyPr lIns="90000" tIns="45000" rIns="90000" bIns="45000">
            <a:prstTxWarp prst="textNoShape">
              <a:avLst/>
            </a:prstTxWarp>
          </a:bodyPr>
          <a:lstStyle/>
          <a:p>
            <a:pP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900" i="1">
                <a:solidFill>
                  <a:srgbClr val="FFFFFF"/>
                </a:solidFill>
                <a:ea typeface="ＭＳ Ｐゴシック" pitchFamily="8" charset="-128"/>
                <a:cs typeface="ＭＳ Ｐゴシック" pitchFamily="8" charset="-128"/>
              </a:rPr>
              <a:t>Reproductive BioMedicine Online</a:t>
            </a:r>
            <a:r>
              <a:rPr lang="en-US" sz="900">
                <a:solidFill>
                  <a:srgbClr val="FFFFFF"/>
                </a:solidFill>
                <a:ea typeface="ＭＳ Ｐゴシック" pitchFamily="8" charset="-128"/>
                <a:cs typeface="ＭＳ Ｐゴシック" pitchFamily="8" charset="-128"/>
              </a:rPr>
              <a:t> 2012 25, 450-459DOI: (10.1016/j.rbmo.2012.07.011) </a:t>
            </a:r>
          </a:p>
        </p:txBody>
      </p:sp>
      <p:pic>
        <p:nvPicPr>
          <p:cNvPr id="8" name="Picture 7"/>
          <p:cNvPicPr>
            <a:picLocks noChangeAspect="1"/>
          </p:cNvPicPr>
          <p:nvPr/>
        </p:nvPicPr>
        <p:blipFill>
          <a:blip r:embed="rId3"/>
          <a:stretch>
            <a:fillRect/>
          </a:stretch>
        </p:blipFill>
        <p:spPr>
          <a:xfrm>
            <a:off x="0" y="79374"/>
            <a:ext cx="9144000" cy="6397625"/>
          </a:xfrm>
          <a:prstGeom prst="rect">
            <a:avLst/>
          </a:prstGeom>
        </p:spPr>
      </p:pic>
    </p:spTree>
  </p:cSld>
  <p:clrMapOvr>
    <a:masterClrMapping/>
  </p:clrMapOvr>
  <p:transition>
    <p:wipe dir="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5" name="AutoShape 1"/>
          <p:cNvSpPr>
            <a:spLocks noChangeArrowheads="1"/>
          </p:cNvSpPr>
          <p:nvPr/>
        </p:nvSpPr>
        <p:spPr bwMode="auto">
          <a:xfrm>
            <a:off x="3505200" y="79375"/>
            <a:ext cx="2133600" cy="306388"/>
          </a:xfrm>
          <a:custGeom>
            <a:avLst/>
            <a:gdLst/>
            <a:ahLst/>
            <a:cxnLst>
              <a:cxn ang="0">
                <a:pos x="r" y="vc"/>
              </a:cxn>
              <a:cxn ang="5400000">
                <a:pos x="hc" y="b"/>
              </a:cxn>
              <a:cxn ang="10800000">
                <a:pos x="l" y="vc"/>
              </a:cxn>
              <a:cxn ang="16200000">
                <a:pos x="hc" y="t"/>
              </a:cxn>
            </a:cxnLst>
            <a:rect l="0" t="0" r="r" b="b"/>
            <a:pathLst>
              <a:path w="21600" h="21600">
                <a:moveTo>
                  <a:pt x="0" y="0"/>
                </a:moveTo>
                <a:lnTo>
                  <a:pt x="0" y="21600"/>
                </a:lnTo>
                <a:lnTo>
                  <a:pt x="21600" y="21600"/>
                </a:lnTo>
                <a:lnTo>
                  <a:pt x="21600" y="0"/>
                </a:lnTo>
                <a:close/>
              </a:path>
            </a:pathLst>
          </a:custGeom>
          <a:noFill/>
          <a:ln w="9525" cap="flat">
            <a:noFill/>
            <a:round/>
            <a:headEnd/>
            <a:tailEnd/>
          </a:ln>
          <a:effectLst/>
        </p:spPr>
        <p:txBody>
          <a:bodyPr wrap="none" lIns="90000" tIns="46800" rIns="90000" bIns="46800">
            <a:prstTxWarp prst="textNoShape">
              <a:avLst/>
            </a:prstTxWarp>
            <a:spAutoFit/>
          </a:bodyPr>
          <a:lstStyle/>
          <a:p>
            <a:pPr>
              <a:tabLst>
                <a:tab pos="723900" algn="l"/>
                <a:tab pos="1447800" algn="l"/>
              </a:tabLst>
            </a:pPr>
            <a:r>
              <a:rPr lang="en-US">
                <a:solidFill>
                  <a:srgbClr val="FFFFFF"/>
                </a:solidFill>
                <a:ea typeface="ＭＳ Ｐゴシック" pitchFamily="8" charset="-128"/>
                <a:cs typeface="ＭＳ Ｐゴシック" pitchFamily="8" charset="-128"/>
              </a:rPr>
              <a:t>Supplementary Figure 1 </a:t>
            </a:r>
          </a:p>
        </p:txBody>
      </p:sp>
      <p:sp>
        <p:nvSpPr>
          <p:cNvPr id="6147" name="Text Box 3"/>
          <p:cNvSpPr txBox="1">
            <a:spLocks noChangeArrowheads="1"/>
          </p:cNvSpPr>
          <p:nvPr/>
        </p:nvSpPr>
        <p:spPr bwMode="auto">
          <a:xfrm>
            <a:off x="952500" y="6477000"/>
            <a:ext cx="8255000" cy="227013"/>
          </a:xfrm>
          <a:prstGeom prst="rect">
            <a:avLst/>
          </a:prstGeom>
          <a:noFill/>
          <a:ln w="9525" cap="flat">
            <a:noFill/>
            <a:round/>
            <a:headEnd/>
            <a:tailEnd/>
          </a:ln>
          <a:effectLst/>
        </p:spPr>
        <p:txBody>
          <a:bodyPr lIns="90000" tIns="45000" rIns="90000" bIns="45000">
            <a:prstTxWarp prst="textNoShape">
              <a:avLst/>
            </a:prstTxWarp>
          </a:bodyPr>
          <a:lstStyle/>
          <a:p>
            <a:pP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900" i="1">
                <a:solidFill>
                  <a:srgbClr val="FFFFFF"/>
                </a:solidFill>
                <a:ea typeface="ＭＳ Ｐゴシック" pitchFamily="8" charset="-128"/>
                <a:cs typeface="ＭＳ Ｐゴシック" pitchFamily="8" charset="-128"/>
              </a:rPr>
              <a:t>Reproductive BioMedicine Online</a:t>
            </a:r>
            <a:r>
              <a:rPr lang="en-US" sz="900">
                <a:solidFill>
                  <a:srgbClr val="FFFFFF"/>
                </a:solidFill>
                <a:ea typeface="ＭＳ Ｐゴシック" pitchFamily="8" charset="-128"/>
                <a:cs typeface="ＭＳ Ｐゴシック" pitchFamily="8" charset="-128"/>
              </a:rPr>
              <a:t> 2012 25, 450-459DOI: (10.1016/j.rbmo.2012.07.011) </a:t>
            </a:r>
          </a:p>
        </p:txBody>
      </p:sp>
      <p:pic>
        <p:nvPicPr>
          <p:cNvPr id="6" name="Picture 5" descr="Screen Shot 2016-08-28 at 22.17.05.png"/>
          <p:cNvPicPr>
            <a:picLocks noChangeAspect="1"/>
          </p:cNvPicPr>
          <p:nvPr/>
        </p:nvPicPr>
        <p:blipFill>
          <a:blip r:embed="rId3"/>
          <a:stretch>
            <a:fillRect/>
          </a:stretch>
        </p:blipFill>
        <p:spPr>
          <a:xfrm>
            <a:off x="0" y="5960140"/>
            <a:ext cx="9144000" cy="897860"/>
          </a:xfrm>
          <a:prstGeom prst="rect">
            <a:avLst/>
          </a:prstGeom>
        </p:spPr>
      </p:pic>
      <p:pic>
        <p:nvPicPr>
          <p:cNvPr id="9" name="Picture 8" descr="Forest plot.pdf"/>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762001" y="-838200"/>
            <a:ext cx="7543800" cy="8458200"/>
          </a:xfrm>
          <a:prstGeom prst="rect">
            <a:avLst/>
          </a:prstGeom>
        </p:spPr>
      </p:pic>
      <p:sp>
        <p:nvSpPr>
          <p:cNvPr id="7" name="Rectangle 6"/>
          <p:cNvSpPr/>
          <p:nvPr/>
        </p:nvSpPr>
        <p:spPr>
          <a:xfrm>
            <a:off x="4953000" y="385763"/>
            <a:ext cx="3610972" cy="369332"/>
          </a:xfrm>
          <a:prstGeom prst="rect">
            <a:avLst/>
          </a:prstGeom>
        </p:spPr>
        <p:txBody>
          <a:bodyPr wrap="none">
            <a:spAutoFit/>
          </a:bodyPr>
          <a:lstStyle/>
          <a:p>
            <a:r>
              <a:rPr lang="en-US" dirty="0" smtClean="0"/>
              <a:t>Live birth/ongoing pregnancy rate</a:t>
            </a:r>
            <a:endParaRPr lang="en-US" dirty="0"/>
          </a:p>
        </p:txBody>
      </p:sp>
    </p:spTree>
  </p:cSld>
  <p:clrMapOvr>
    <a:masterClrMapping/>
  </p:clrMapOvr>
  <p:transition>
    <p:wipe dir="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lstStyle/>
          <a:p>
            <a:pPr eaLnBrk="1" hangingPunct="1"/>
            <a:endParaRPr lang="en-US">
              <a:ea typeface="ＭＳ Ｐゴシック" charset="-128"/>
              <a:cs typeface="ＭＳ Ｐゴシック" charset="-128"/>
            </a:endParaRPr>
          </a:p>
        </p:txBody>
      </p:sp>
      <p:sp>
        <p:nvSpPr>
          <p:cNvPr id="75779" name="Content Placeholder 2"/>
          <p:cNvSpPr>
            <a:spLocks noGrp="1"/>
          </p:cNvSpPr>
          <p:nvPr>
            <p:ph idx="1"/>
          </p:nvPr>
        </p:nvSpPr>
        <p:spPr/>
        <p:txBody>
          <a:bodyPr/>
          <a:lstStyle/>
          <a:p>
            <a:pPr eaLnBrk="1" hangingPunct="1"/>
            <a:endParaRPr lang="en-US">
              <a:ea typeface="ＭＳ Ｐゴシック" charset="-128"/>
              <a:cs typeface="ＭＳ Ｐゴシック" charset="-128"/>
            </a:endParaRPr>
          </a:p>
        </p:txBody>
      </p:sp>
      <p:pic>
        <p:nvPicPr>
          <p:cNvPr id="75780" name="Picture 5"/>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6802" name="Title 1"/>
          <p:cNvSpPr>
            <a:spLocks noGrp="1"/>
          </p:cNvSpPr>
          <p:nvPr>
            <p:ph type="title"/>
          </p:nvPr>
        </p:nvSpPr>
        <p:spPr/>
        <p:txBody>
          <a:bodyPr/>
          <a:lstStyle/>
          <a:p>
            <a:pPr eaLnBrk="1" hangingPunct="1"/>
            <a:endParaRPr lang="en-US">
              <a:ea typeface="ＭＳ Ｐゴシック" charset="-128"/>
              <a:cs typeface="ＭＳ Ｐゴシック" charset="-128"/>
            </a:endParaRPr>
          </a:p>
        </p:txBody>
      </p:sp>
      <p:pic>
        <p:nvPicPr>
          <p:cNvPr id="76803" name="Content Placeholder 5" descr="Unknown.jpg"/>
          <p:cNvPicPr>
            <a:picLocks noGrp="1" noChangeAspect="1"/>
          </p:cNvPicPr>
          <p:nvPr>
            <p:ph idx="1"/>
          </p:nvPr>
        </p:nvPicPr>
        <p:blipFill>
          <a:blip r:embed="rId2"/>
          <a:srcRect/>
          <a:stretch>
            <a:fillRect/>
          </a:stretch>
        </p:blipFill>
        <p:spPr>
          <a:xfrm>
            <a:off x="457200" y="274638"/>
            <a:ext cx="8229600" cy="6430962"/>
          </a:xfrm>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2000" b="1" dirty="0">
                <a:solidFill>
                  <a:srgbClr val="8CADAE">
                    <a:shade val="75000"/>
                  </a:srgbClr>
                </a:solidFill>
              </a:rPr>
              <a:t>ΥΠΟΓΟΝΙΜΟΤΗΤΑ ΜΕΤΑ ΤΑ 40</a:t>
            </a:r>
            <a:br>
              <a:rPr lang="el-GR" sz="2000" b="1" dirty="0">
                <a:solidFill>
                  <a:srgbClr val="8CADAE">
                    <a:shade val="75000"/>
                  </a:srgbClr>
                </a:solidFill>
              </a:rPr>
            </a:br>
            <a:r>
              <a:rPr lang="el-GR" sz="2000" b="1" dirty="0" smtClean="0">
                <a:solidFill>
                  <a:srgbClr val="C00000"/>
                </a:solidFill>
              </a:rPr>
              <a:t>ΤΙ ΠΕΡΙΜΕΝΟΥΜΕ ΣΤΟ ΜΕΛΛΟΝ</a:t>
            </a:r>
            <a:r>
              <a:rPr lang="en-US" sz="2000" b="1" dirty="0" smtClean="0">
                <a:solidFill>
                  <a:srgbClr val="C00000"/>
                </a:solidFill>
              </a:rPr>
              <a:t>;</a:t>
            </a:r>
            <a:endParaRPr lang="el-GR" dirty="0"/>
          </a:p>
        </p:txBody>
      </p:sp>
      <p:sp>
        <p:nvSpPr>
          <p:cNvPr id="5" name="TextBox 4"/>
          <p:cNvSpPr txBox="1"/>
          <p:nvPr/>
        </p:nvSpPr>
        <p:spPr>
          <a:xfrm>
            <a:off x="467544" y="2564904"/>
            <a:ext cx="8208912" cy="2800767"/>
          </a:xfrm>
          <a:prstGeom prst="rect">
            <a:avLst/>
          </a:prstGeom>
          <a:solidFill>
            <a:srgbClr val="92D050"/>
          </a:solidFill>
          <a:ln w="25400">
            <a:solidFill>
              <a:schemeClr val="accent1"/>
            </a:solidFill>
          </a:ln>
        </p:spPr>
        <p:txBody>
          <a:bodyPr wrap="square" rtlCol="0">
            <a:spAutoFit/>
          </a:bodyPr>
          <a:lstStyle/>
          <a:p>
            <a:r>
              <a:rPr lang="el-GR" b="1" dirty="0" smtClean="0"/>
              <a:t>Α. </a:t>
            </a:r>
            <a:r>
              <a:rPr lang="en-US" b="1" dirty="0" smtClean="0"/>
              <a:t>Omics</a:t>
            </a:r>
            <a:r>
              <a:rPr lang="el-GR" b="1" dirty="0" smtClean="0"/>
              <a:t> ανάλυση (σπέρμα, ωάριο, έμβρυο, ενδομήτριο)</a:t>
            </a:r>
          </a:p>
          <a:p>
            <a:r>
              <a:rPr lang="el-GR" b="1" dirty="0"/>
              <a:t> </a:t>
            </a:r>
            <a:r>
              <a:rPr lang="el-GR" b="1" dirty="0" smtClean="0"/>
              <a:t>     </a:t>
            </a:r>
            <a:r>
              <a:rPr lang="en-US" b="1" dirty="0" smtClean="0"/>
              <a:t>[genomics, metabolomics, proteomics, </a:t>
            </a:r>
            <a:r>
              <a:rPr lang="en-US" b="1" dirty="0" err="1" smtClean="0"/>
              <a:t>transcripromics</a:t>
            </a:r>
            <a:r>
              <a:rPr lang="en-US" b="1" dirty="0" smtClean="0"/>
              <a:t>]</a:t>
            </a:r>
          </a:p>
          <a:p>
            <a:endParaRPr lang="en-US" b="1" dirty="0"/>
          </a:p>
          <a:p>
            <a:pPr marL="285750" indent="-285750">
              <a:buFont typeface="Wingdings"/>
              <a:buChar char="è"/>
            </a:pPr>
            <a:r>
              <a:rPr lang="en-US" b="1" dirty="0" smtClean="0">
                <a:sym typeface="Wingdings" panose="05000000000000000000" pitchFamily="2" charset="2"/>
              </a:rPr>
              <a:t>Metabolomics  </a:t>
            </a:r>
            <a:r>
              <a:rPr lang="en-US" b="1" dirty="0" smtClean="0"/>
              <a:t> </a:t>
            </a:r>
            <a:r>
              <a:rPr lang="el-GR" dirty="0" smtClean="0"/>
              <a:t>ελλιπή στοιχεία. Χαμηλή ποιότητα μελετών</a:t>
            </a:r>
            <a:endParaRPr lang="en-US" dirty="0" smtClean="0"/>
          </a:p>
          <a:p>
            <a:r>
              <a:rPr lang="en-US" dirty="0"/>
              <a:t>	</a:t>
            </a:r>
            <a:r>
              <a:rPr lang="en-US" dirty="0" smtClean="0"/>
              <a:t>	                   </a:t>
            </a:r>
            <a:r>
              <a:rPr lang="pt-BR" sz="1600" i="1" dirty="0" smtClean="0">
                <a:solidFill>
                  <a:srgbClr val="FF0000"/>
                </a:solidFill>
              </a:rPr>
              <a:t>Siristatidis CS 2017, </a:t>
            </a:r>
            <a:r>
              <a:rPr lang="en-US" sz="1600" b="1" i="1" dirty="0" smtClean="0">
                <a:solidFill>
                  <a:srgbClr val="FF0000"/>
                </a:solidFill>
              </a:rPr>
              <a:t>Cochrane </a:t>
            </a:r>
            <a:r>
              <a:rPr lang="en-US" sz="1600" b="1" i="1" dirty="0">
                <a:solidFill>
                  <a:srgbClr val="FF0000"/>
                </a:solidFill>
              </a:rPr>
              <a:t>Database </a:t>
            </a:r>
            <a:r>
              <a:rPr lang="en-US" sz="1600" b="1" i="1" dirty="0" err="1">
                <a:solidFill>
                  <a:srgbClr val="FF0000"/>
                </a:solidFill>
              </a:rPr>
              <a:t>Syst</a:t>
            </a:r>
            <a:r>
              <a:rPr lang="en-US" sz="1600" b="1" i="1" dirty="0">
                <a:solidFill>
                  <a:srgbClr val="FF0000"/>
                </a:solidFill>
              </a:rPr>
              <a:t> Rev</a:t>
            </a:r>
            <a:r>
              <a:rPr lang="en-US" b="1" i="1" dirty="0">
                <a:solidFill>
                  <a:srgbClr val="FF0000"/>
                </a:solidFill>
              </a:rPr>
              <a:t>.</a:t>
            </a:r>
            <a:endParaRPr lang="el-GR" b="1" i="1" dirty="0" smtClean="0">
              <a:solidFill>
                <a:srgbClr val="FF0000"/>
              </a:solidFill>
            </a:endParaRPr>
          </a:p>
          <a:p>
            <a:endParaRPr lang="el-GR" b="1" dirty="0"/>
          </a:p>
          <a:p>
            <a:pPr marL="285750" indent="-285750">
              <a:buFont typeface="Wingdings"/>
              <a:buChar char="è"/>
            </a:pPr>
            <a:r>
              <a:rPr lang="el-GR" b="1" dirty="0" smtClean="0"/>
              <a:t> </a:t>
            </a:r>
            <a:r>
              <a:rPr lang="en-US" b="1" dirty="0" smtClean="0"/>
              <a:t>Proteomics </a:t>
            </a:r>
            <a:r>
              <a:rPr lang="en-US" b="1" dirty="0" smtClean="0">
                <a:sym typeface="Wingdings" panose="05000000000000000000" pitchFamily="2" charset="2"/>
              </a:rPr>
              <a:t> </a:t>
            </a:r>
            <a:r>
              <a:rPr lang="el-GR" dirty="0" smtClean="0">
                <a:sym typeface="Wingdings" panose="05000000000000000000" pitchFamily="2" charset="2"/>
              </a:rPr>
              <a:t>αναγνώριση </a:t>
            </a:r>
            <a:r>
              <a:rPr lang="el-GR" dirty="0" err="1" smtClean="0">
                <a:sym typeface="Wingdings" panose="05000000000000000000" pitchFamily="2" charset="2"/>
              </a:rPr>
              <a:t>πρωτεινών</a:t>
            </a:r>
            <a:r>
              <a:rPr lang="el-GR" dirty="0" smtClean="0">
                <a:sym typeface="Wingdings" panose="05000000000000000000" pitchFamily="2" charset="2"/>
              </a:rPr>
              <a:t> με προγνωστική αξία</a:t>
            </a:r>
          </a:p>
          <a:p>
            <a:r>
              <a:rPr lang="el-GR" b="1" dirty="0">
                <a:sym typeface="Wingdings" panose="05000000000000000000" pitchFamily="2" charset="2"/>
              </a:rPr>
              <a:t> </a:t>
            </a:r>
            <a:r>
              <a:rPr lang="el-GR" b="1" dirty="0" smtClean="0">
                <a:sym typeface="Wingdings" panose="05000000000000000000" pitchFamily="2" charset="2"/>
              </a:rPr>
              <a:t>                              </a:t>
            </a:r>
            <a:r>
              <a:rPr lang="el-GR" dirty="0" err="1" smtClean="0">
                <a:sym typeface="Wingdings" panose="05000000000000000000" pitchFamily="2" charset="2"/>
              </a:rPr>
              <a:t>ωοθυλακικό</a:t>
            </a:r>
            <a:r>
              <a:rPr lang="el-GR" dirty="0" smtClean="0">
                <a:sym typeface="Wingdings" panose="05000000000000000000" pitchFamily="2" charset="2"/>
              </a:rPr>
              <a:t> υγρό, </a:t>
            </a:r>
            <a:r>
              <a:rPr lang="en-US" dirty="0" smtClean="0">
                <a:sym typeface="Wingdings" panose="05000000000000000000" pitchFamily="2" charset="2"/>
              </a:rPr>
              <a:t>cumulus cells [</a:t>
            </a:r>
            <a:r>
              <a:rPr lang="el-GR" b="1" dirty="0" smtClean="0">
                <a:sym typeface="Wingdings" panose="05000000000000000000" pitchFamily="2" charset="2"/>
              </a:rPr>
              <a:t>ΠΟΙΟΤΗΤΑ ΩΑΡΙΟΥ</a:t>
            </a:r>
            <a:r>
              <a:rPr lang="el-GR" dirty="0" smtClean="0">
                <a:sym typeface="Wingdings" panose="05000000000000000000" pitchFamily="2" charset="2"/>
              </a:rPr>
              <a:t>]</a:t>
            </a:r>
          </a:p>
          <a:p>
            <a:r>
              <a:rPr lang="el-GR" b="1" dirty="0">
                <a:sym typeface="Wingdings" panose="05000000000000000000" pitchFamily="2" charset="2"/>
              </a:rPr>
              <a:t> </a:t>
            </a:r>
            <a:r>
              <a:rPr lang="el-GR" b="1" dirty="0" smtClean="0">
                <a:sym typeface="Wingdings" panose="05000000000000000000" pitchFamily="2" charset="2"/>
              </a:rPr>
              <a:t>                              </a:t>
            </a:r>
            <a:r>
              <a:rPr lang="el-GR" dirty="0" smtClean="0">
                <a:sym typeface="Wingdings" panose="05000000000000000000" pitchFamily="2" charset="2"/>
              </a:rPr>
              <a:t>καλλιεργητικό υγρό [</a:t>
            </a:r>
            <a:r>
              <a:rPr lang="el-GR" b="1" dirty="0" smtClean="0">
                <a:sym typeface="Wingdings" panose="05000000000000000000" pitchFamily="2" charset="2"/>
              </a:rPr>
              <a:t>ΠΟΙΟΤΗΤΑ ΕΜΒΡΥΟΥ</a:t>
            </a:r>
            <a:r>
              <a:rPr lang="el-GR" dirty="0" smtClean="0">
                <a:sym typeface="Wingdings" panose="05000000000000000000" pitchFamily="2" charset="2"/>
              </a:rPr>
              <a:t>]</a:t>
            </a:r>
            <a:endParaRPr lang="el-GR" b="1" dirty="0" smtClean="0"/>
          </a:p>
          <a:p>
            <a:r>
              <a:rPr lang="el-GR" sz="1400" i="1" dirty="0" smtClean="0">
                <a:solidFill>
                  <a:srgbClr val="FF0000"/>
                </a:solidFill>
              </a:rPr>
              <a:t>			</a:t>
            </a:r>
            <a:r>
              <a:rPr lang="en-US" sz="1400" i="1" dirty="0" smtClean="0">
                <a:solidFill>
                  <a:srgbClr val="FF0000"/>
                </a:solidFill>
              </a:rPr>
              <a:t>                                     </a:t>
            </a:r>
            <a:r>
              <a:rPr lang="en-US" sz="1400" i="1" dirty="0" err="1" smtClean="0">
                <a:solidFill>
                  <a:srgbClr val="FF0000"/>
                </a:solidFill>
              </a:rPr>
              <a:t>Kosteria</a:t>
            </a:r>
            <a:r>
              <a:rPr lang="en-US" sz="1400" i="1" dirty="0" smtClean="0">
                <a:solidFill>
                  <a:srgbClr val="FF0000"/>
                </a:solidFill>
              </a:rPr>
              <a:t> </a:t>
            </a:r>
            <a:r>
              <a:rPr lang="en-US" sz="1400" i="1" dirty="0">
                <a:solidFill>
                  <a:srgbClr val="FF0000"/>
                </a:solidFill>
              </a:rPr>
              <a:t>I, </a:t>
            </a:r>
            <a:r>
              <a:rPr lang="en-US" sz="1400" i="1" dirty="0" smtClean="0">
                <a:solidFill>
                  <a:srgbClr val="FF0000"/>
                </a:solidFill>
              </a:rPr>
              <a:t>et al, </a:t>
            </a:r>
            <a:r>
              <a:rPr lang="en-US" sz="1400" b="1" i="1" dirty="0" smtClean="0">
                <a:solidFill>
                  <a:srgbClr val="FF0000"/>
                </a:solidFill>
              </a:rPr>
              <a:t>In </a:t>
            </a:r>
            <a:r>
              <a:rPr lang="en-US" sz="1400" b="1" i="1" dirty="0">
                <a:solidFill>
                  <a:srgbClr val="FF0000"/>
                </a:solidFill>
              </a:rPr>
              <a:t>Vivo. 2017 May-Jun</a:t>
            </a:r>
            <a:endParaRPr lang="el-GR" sz="1400" b="1" i="1" dirty="0">
              <a:solidFill>
                <a:srgbClr val="FF0000"/>
              </a:solidFill>
            </a:endParaRPr>
          </a:p>
        </p:txBody>
      </p:sp>
      <p:sp>
        <p:nvSpPr>
          <p:cNvPr id="6" name="TextBox 5"/>
          <p:cNvSpPr txBox="1"/>
          <p:nvPr/>
        </p:nvSpPr>
        <p:spPr>
          <a:xfrm>
            <a:off x="467544" y="5663570"/>
            <a:ext cx="8208912" cy="861774"/>
          </a:xfrm>
          <a:prstGeom prst="rect">
            <a:avLst/>
          </a:prstGeom>
          <a:solidFill>
            <a:srgbClr val="92D050"/>
          </a:solidFill>
          <a:ln w="25400">
            <a:solidFill>
              <a:schemeClr val="accent1"/>
            </a:solidFill>
          </a:ln>
        </p:spPr>
        <p:txBody>
          <a:bodyPr wrap="square" rtlCol="0">
            <a:spAutoFit/>
          </a:bodyPr>
          <a:lstStyle/>
          <a:p>
            <a:r>
              <a:rPr lang="el-GR" b="1" dirty="0" smtClean="0"/>
              <a:t>Β. Ανίχνευση ελεύθερου </a:t>
            </a:r>
            <a:r>
              <a:rPr lang="en-US" b="1" dirty="0" smtClean="0"/>
              <a:t>DNA </a:t>
            </a:r>
            <a:r>
              <a:rPr lang="el-GR" b="1" dirty="0" smtClean="0"/>
              <a:t>στο καλλιεργητικό υλικό εμβρύων</a:t>
            </a:r>
          </a:p>
          <a:p>
            <a:r>
              <a:rPr lang="el-GR" b="1" dirty="0"/>
              <a:t> </a:t>
            </a:r>
            <a:r>
              <a:rPr lang="el-GR" b="1" dirty="0" smtClean="0"/>
              <a:t>    (Τεχνική </a:t>
            </a:r>
            <a:r>
              <a:rPr lang="en-US" b="1" dirty="0" smtClean="0"/>
              <a:t>PGT-A </a:t>
            </a:r>
            <a:r>
              <a:rPr lang="el-GR" b="1" dirty="0" smtClean="0"/>
              <a:t>με </a:t>
            </a:r>
            <a:r>
              <a:rPr lang="en-US" b="1" dirty="0" smtClean="0"/>
              <a:t>cell-free DNA </a:t>
            </a:r>
            <a:r>
              <a:rPr lang="el-GR" b="1" dirty="0" smtClean="0"/>
              <a:t>των εμβρύων) </a:t>
            </a:r>
          </a:p>
          <a:p>
            <a:r>
              <a:rPr lang="en-US" sz="1400" i="1" dirty="0" smtClean="0">
                <a:solidFill>
                  <a:srgbClr val="FF0000"/>
                </a:solidFill>
              </a:rPr>
              <a:t>       </a:t>
            </a:r>
            <a:r>
              <a:rPr lang="el-GR" sz="1400" i="1" dirty="0" smtClean="0">
                <a:solidFill>
                  <a:srgbClr val="FF0000"/>
                </a:solidFill>
              </a:rPr>
              <a:t>		</a:t>
            </a:r>
            <a:r>
              <a:rPr lang="en-US" sz="1400" i="1" dirty="0" smtClean="0">
                <a:solidFill>
                  <a:srgbClr val="FF0000"/>
                </a:solidFill>
              </a:rPr>
              <a:t>                     M Vera-Rodriguez</a:t>
            </a:r>
            <a:r>
              <a:rPr lang="el-GR" sz="1400" i="1" dirty="0" smtClean="0">
                <a:solidFill>
                  <a:srgbClr val="FF0000"/>
                </a:solidFill>
              </a:rPr>
              <a:t>  </a:t>
            </a:r>
            <a:r>
              <a:rPr lang="en-US" sz="1400" i="1" dirty="0">
                <a:solidFill>
                  <a:srgbClr val="FF0000"/>
                </a:solidFill>
              </a:rPr>
              <a:t>et al</a:t>
            </a:r>
            <a:r>
              <a:rPr lang="en-US" sz="1400" i="1" dirty="0" smtClean="0">
                <a:solidFill>
                  <a:srgbClr val="FF0000"/>
                </a:solidFill>
              </a:rPr>
              <a:t>,, </a:t>
            </a:r>
            <a:r>
              <a:rPr lang="en-US" sz="1400" b="1" i="1" dirty="0">
                <a:solidFill>
                  <a:srgbClr val="FF0000"/>
                </a:solidFill>
              </a:rPr>
              <a:t>Human </a:t>
            </a:r>
            <a:r>
              <a:rPr lang="en-US" sz="1400" b="1" i="1" dirty="0" smtClean="0">
                <a:solidFill>
                  <a:srgbClr val="FF0000"/>
                </a:solidFill>
              </a:rPr>
              <a:t>Reproduction. 2018 Feb</a:t>
            </a:r>
            <a:endParaRPr lang="el-GR" sz="1400" b="1" i="1" dirty="0">
              <a:solidFill>
                <a:srgbClr val="FF0000"/>
              </a:solidFill>
            </a:endParaRPr>
          </a:p>
        </p:txBody>
      </p:sp>
      <p:sp>
        <p:nvSpPr>
          <p:cNvPr id="7" name="TextBox 6"/>
          <p:cNvSpPr txBox="1"/>
          <p:nvPr/>
        </p:nvSpPr>
        <p:spPr>
          <a:xfrm>
            <a:off x="1043608" y="1628800"/>
            <a:ext cx="6768752" cy="369332"/>
          </a:xfrm>
          <a:prstGeom prst="rect">
            <a:avLst/>
          </a:prstGeom>
          <a:solidFill>
            <a:srgbClr val="C00000"/>
          </a:solidFill>
          <a:ln w="25400">
            <a:solidFill>
              <a:srgbClr val="7030A0"/>
            </a:solidFill>
          </a:ln>
        </p:spPr>
        <p:txBody>
          <a:bodyPr wrap="square" rtlCol="0">
            <a:spAutoFit/>
          </a:bodyPr>
          <a:lstStyle/>
          <a:p>
            <a:pPr algn="ctr"/>
            <a:r>
              <a:rPr lang="el-GR" b="1" dirty="0" smtClean="0">
                <a:solidFill>
                  <a:srgbClr val="FFFF00"/>
                </a:solidFill>
              </a:rPr>
              <a:t>ΜΗ ΕΠΕΜΒΑΤΙΚΟΣ ΠΡΟΕΜΦΥΤΕΥΤΙΚΟΣ ΕΛΕΓΧΟΣ</a:t>
            </a:r>
            <a:endParaRPr lang="el-GR" b="1" dirty="0">
              <a:solidFill>
                <a:srgbClr val="FFFF00"/>
              </a:solidFill>
            </a:endParaRPr>
          </a:p>
        </p:txBody>
      </p:sp>
      <p:sp>
        <p:nvSpPr>
          <p:cNvPr id="8" name="Down Arrow 7"/>
          <p:cNvSpPr/>
          <p:nvPr/>
        </p:nvSpPr>
        <p:spPr>
          <a:xfrm>
            <a:off x="4278634" y="2060848"/>
            <a:ext cx="653405"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7050703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Content Placeholder 4" descr="Screen Shot 2018-09-04 at 23.22.25.png"/>
          <p:cNvPicPr>
            <a:picLocks noGrp="1" noChangeAspect="1"/>
          </p:cNvPicPr>
          <p:nvPr>
            <p:ph idx="1"/>
          </p:nvPr>
        </p:nvPicPr>
        <p:blipFill>
          <a:blip r:embed="rId2"/>
          <a:stretch>
            <a:fillRect/>
          </a:stretch>
        </p:blipFill>
        <p:spPr>
          <a:xfrm>
            <a:off x="457200" y="1896327"/>
            <a:ext cx="8229600" cy="3933709"/>
          </a:xfrm>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Risk of bias summary</a:t>
            </a:r>
            <a:endParaRPr lang="en-US" sz="2800" dirty="0"/>
          </a:p>
        </p:txBody>
      </p:sp>
      <p:pic>
        <p:nvPicPr>
          <p:cNvPr id="6" name="Content Placeholder 5" descr="Risk of bias summary.png"/>
          <p:cNvPicPr>
            <a:picLocks noGrp="1" noChangeAspect="1"/>
          </p:cNvPicPr>
          <p:nvPr>
            <p:ph idx="1"/>
          </p:nvPr>
        </p:nvPicPr>
        <p:blipFill>
          <a:blip r:embed="rId2"/>
          <a:stretch>
            <a:fillRect/>
          </a:stretch>
        </p:blipFill>
        <p:spPr>
          <a:xfrm>
            <a:off x="2895601" y="1143000"/>
            <a:ext cx="3581400" cy="5447611"/>
          </a:xfrm>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2200" b="1" dirty="0" smtClean="0"/>
              <a:t>ΔΗΛΩΣΗ ΣΥΓΚΡΟΥΣΗΣ ΣΥΜΦΕΡΟΝΤΩΝ</a:t>
            </a:r>
            <a:endParaRPr lang="el-GR" sz="2200" b="1" dirty="0"/>
          </a:p>
        </p:txBody>
      </p:sp>
      <p:pic>
        <p:nvPicPr>
          <p:cNvPr id="5" name="Picture 3"/>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2438400" y="1828800"/>
            <a:ext cx="4464496" cy="3352800"/>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1331640" y="5301208"/>
            <a:ext cx="6548437" cy="841375"/>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sp>
        <p:nvSpPr>
          <p:cNvPr id="6" name="Rectangle 5"/>
          <p:cNvSpPr/>
          <p:nvPr/>
        </p:nvSpPr>
        <p:spPr>
          <a:xfrm>
            <a:off x="3585360" y="3244334"/>
            <a:ext cx="1973279" cy="369332"/>
          </a:xfrm>
          <a:prstGeom prst="rect">
            <a:avLst/>
          </a:prstGeom>
        </p:spPr>
        <p:txBody>
          <a:bodyPr wrap="none">
            <a:spAutoFit/>
          </a:bodyPr>
          <a:lstStyle/>
          <a:p>
            <a:r>
              <a:rPr lang="en-US" dirty="0" err="1" smtClean="0"/>
              <a:t>arieta@conferre.gr</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8675892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Live birth ± ongoing pregnancy</a:t>
            </a:r>
            <a:endParaRPr lang="en-US" sz="2800" dirty="0"/>
          </a:p>
        </p:txBody>
      </p:sp>
      <p:pic>
        <p:nvPicPr>
          <p:cNvPr id="10" name="Content Placeholder 9" descr="Forest plot.png"/>
          <p:cNvPicPr>
            <a:picLocks noGrp="1" noChangeAspect="1"/>
          </p:cNvPicPr>
          <p:nvPr>
            <p:ph idx="1"/>
          </p:nvPr>
        </p:nvPicPr>
        <p:blipFill>
          <a:blip r:embed="rId2"/>
          <a:stretch>
            <a:fillRect/>
          </a:stretch>
        </p:blipFill>
        <p:spPr>
          <a:xfrm>
            <a:off x="457200" y="1743971"/>
            <a:ext cx="8229600" cy="2119210"/>
          </a:xfrm>
        </p:spPr>
      </p:pic>
      <p:pic>
        <p:nvPicPr>
          <p:cNvPr id="11" name="Content Placeholder 4" descr="Forest plot.png"/>
          <p:cNvPicPr>
            <a:picLocks noChangeAspect="1"/>
          </p:cNvPicPr>
          <p:nvPr/>
        </p:nvPicPr>
        <p:blipFill>
          <a:blip r:embed="rId3"/>
          <a:stretch>
            <a:fillRect/>
          </a:stretch>
        </p:blipFill>
        <p:spPr>
          <a:xfrm>
            <a:off x="457200" y="4267200"/>
            <a:ext cx="8229600" cy="1466002"/>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Text Box 1"/>
          <p:cNvSpPr txBox="1">
            <a:spLocks noChangeArrowheads="1"/>
          </p:cNvSpPr>
          <p:nvPr/>
        </p:nvSpPr>
        <p:spPr bwMode="auto">
          <a:xfrm>
            <a:off x="120650" y="152400"/>
            <a:ext cx="8866188" cy="855663"/>
          </a:xfrm>
          <a:prstGeom prst="rect">
            <a:avLst/>
          </a:prstGeom>
          <a:noFill/>
          <a:ln w="9525">
            <a:noFill/>
            <a:round/>
            <a:headEnd/>
            <a:tailEnd/>
          </a:ln>
        </p:spPr>
        <p:txBody>
          <a:bodyPr anchor="ctr">
            <a:prstTxWarp prst="textNoShape">
              <a:avLst/>
            </a:prstTxWarp>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dirty="0" smtClean="0">
                <a:solidFill>
                  <a:srgbClr val="0070C0"/>
                </a:solidFill>
                <a:latin typeface="Calibri" pitchFamily="8" charset="0"/>
              </a:rPr>
              <a:t>Candidates for </a:t>
            </a:r>
            <a:r>
              <a:rPr lang="en-US" sz="3200" dirty="0" err="1" smtClean="0">
                <a:solidFill>
                  <a:srgbClr val="0070C0"/>
                </a:solidFill>
                <a:latin typeface="Calibri" pitchFamily="8" charset="0"/>
              </a:rPr>
              <a:t>thrombophilia</a:t>
            </a:r>
            <a:r>
              <a:rPr lang="en-US" sz="3200" dirty="0" smtClean="0">
                <a:solidFill>
                  <a:srgbClr val="0070C0"/>
                </a:solidFill>
                <a:latin typeface="Calibri" pitchFamily="8" charset="0"/>
              </a:rPr>
              <a:t> screening</a:t>
            </a:r>
            <a:endParaRPr lang="en-US" sz="3200" dirty="0">
              <a:solidFill>
                <a:srgbClr val="0070C0"/>
              </a:solidFill>
              <a:latin typeface="Calibri" pitchFamily="8" charset="0"/>
            </a:endParaRPr>
          </a:p>
        </p:txBody>
      </p:sp>
      <p:sp>
        <p:nvSpPr>
          <p:cNvPr id="43011" name="Text Box 2"/>
          <p:cNvSpPr txBox="1">
            <a:spLocks noChangeArrowheads="1"/>
          </p:cNvSpPr>
          <p:nvPr/>
        </p:nvSpPr>
        <p:spPr bwMode="auto">
          <a:xfrm>
            <a:off x="457200" y="1784350"/>
            <a:ext cx="8229600" cy="4130675"/>
          </a:xfrm>
          <a:prstGeom prst="rect">
            <a:avLst/>
          </a:prstGeom>
          <a:noFill/>
          <a:ln w="9525">
            <a:noFill/>
            <a:round/>
            <a:headEnd/>
            <a:tailEnd/>
          </a:ln>
        </p:spPr>
        <p:txBody>
          <a:bodyPr>
            <a:prstTxWarp prst="textNoShape">
              <a:avLst/>
            </a:prstTxWarp>
          </a:bodyPr>
          <a:lstStyle/>
          <a:p>
            <a:pPr>
              <a:buFont typeface="Arial"/>
              <a:buChar char="•"/>
            </a:pPr>
            <a:endParaRPr sz="2400" dirty="0" smtClean="0"/>
          </a:p>
          <a:p>
            <a:pPr>
              <a:buFont typeface="Arial"/>
              <a:buChar char="•"/>
            </a:pPr>
            <a:endParaRPr sz="2400" dirty="0"/>
          </a:p>
        </p:txBody>
      </p:sp>
      <p:pic>
        <p:nvPicPr>
          <p:cNvPr id="4" name="Picture 3" descr="Screen Shot 2017-10-24 at 9.04.26 PM.png"/>
          <p:cNvPicPr>
            <a:picLocks noChangeAspect="1"/>
          </p:cNvPicPr>
          <p:nvPr/>
        </p:nvPicPr>
        <p:blipFill>
          <a:blip r:embed="rId3"/>
          <a:stretch>
            <a:fillRect/>
          </a:stretch>
        </p:blipFill>
        <p:spPr>
          <a:xfrm>
            <a:off x="685800" y="1152887"/>
            <a:ext cx="7696200" cy="4762138"/>
          </a:xfrm>
          <a:prstGeom prst="rect">
            <a:avLst/>
          </a:prstGeom>
        </p:spPr>
      </p:pic>
      <p:pic>
        <p:nvPicPr>
          <p:cNvPr id="5" name="Picture 4" descr="Screen Shot 2017-10-24 at 9.06.14 PM.png"/>
          <p:cNvPicPr>
            <a:picLocks noChangeAspect="1"/>
          </p:cNvPicPr>
          <p:nvPr/>
        </p:nvPicPr>
        <p:blipFill>
          <a:blip r:embed="rId4"/>
          <a:stretch>
            <a:fillRect/>
          </a:stretch>
        </p:blipFill>
        <p:spPr>
          <a:xfrm>
            <a:off x="2280492" y="6019800"/>
            <a:ext cx="6863508" cy="684701"/>
          </a:xfrm>
          <a:prstGeom prst="rect">
            <a:avLst/>
          </a:prstGeom>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Text Box 1"/>
          <p:cNvSpPr txBox="1">
            <a:spLocks noChangeArrowheads="1"/>
          </p:cNvSpPr>
          <p:nvPr/>
        </p:nvSpPr>
        <p:spPr bwMode="auto">
          <a:xfrm>
            <a:off x="120650" y="704850"/>
            <a:ext cx="8866188" cy="855663"/>
          </a:xfrm>
          <a:prstGeom prst="rect">
            <a:avLst/>
          </a:prstGeom>
          <a:noFill/>
          <a:ln w="9525">
            <a:noFill/>
            <a:round/>
            <a:headEnd/>
            <a:tailEnd/>
          </a:ln>
        </p:spPr>
        <p:txBody>
          <a:bodyPr anchor="ctr">
            <a:prstTxWarp prst="textNoShape">
              <a:avLst/>
            </a:prstTxWarp>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4000" dirty="0" smtClean="0">
                <a:solidFill>
                  <a:srgbClr val="0070C0"/>
                </a:solidFill>
                <a:latin typeface="Calibri" pitchFamily="8" charset="0"/>
              </a:rPr>
              <a:t>Take home message</a:t>
            </a:r>
            <a:endParaRPr lang="en-US" sz="4000" dirty="0">
              <a:solidFill>
                <a:srgbClr val="0070C0"/>
              </a:solidFill>
              <a:latin typeface="Calibri" pitchFamily="8" charset="0"/>
            </a:endParaRPr>
          </a:p>
        </p:txBody>
      </p:sp>
      <p:sp>
        <p:nvSpPr>
          <p:cNvPr id="43011" name="Text Box 2"/>
          <p:cNvSpPr txBox="1">
            <a:spLocks noChangeArrowheads="1"/>
          </p:cNvSpPr>
          <p:nvPr/>
        </p:nvSpPr>
        <p:spPr bwMode="auto">
          <a:xfrm>
            <a:off x="457200" y="1560513"/>
            <a:ext cx="8229600" cy="4130675"/>
          </a:xfrm>
          <a:prstGeom prst="rect">
            <a:avLst/>
          </a:prstGeom>
          <a:noFill/>
          <a:ln w="9525">
            <a:noFill/>
            <a:round/>
            <a:headEnd/>
            <a:tailEnd/>
          </a:ln>
        </p:spPr>
        <p:txBody>
          <a:bodyPr>
            <a:prstTxWarp prst="textNoShape">
              <a:avLst/>
            </a:prstTxWarp>
          </a:bodyPr>
          <a:lstStyle/>
          <a:p>
            <a:endParaRPr lang="en-US" sz="2400" dirty="0" smtClean="0"/>
          </a:p>
          <a:p>
            <a:r>
              <a:rPr lang="en-US" sz="2400" dirty="0" err="1" smtClean="0"/>
              <a:t>Thrombophilia</a:t>
            </a:r>
            <a:r>
              <a:rPr lang="en-US" sz="2400" dirty="0" smtClean="0"/>
              <a:t> can cause </a:t>
            </a:r>
            <a:r>
              <a:rPr sz="2400" dirty="0" smtClean="0"/>
              <a:t>implantation failure or miscarriages</a:t>
            </a:r>
            <a:r>
              <a:rPr lang="en-US" sz="2400" dirty="0" smtClean="0"/>
              <a:t> through placental thrombosis, activation of complement – alteration in the inflammation process, thrombosis of maternal vessels, defective chorionic villous </a:t>
            </a:r>
            <a:r>
              <a:rPr lang="en-US" sz="2400" dirty="0" err="1" smtClean="0"/>
              <a:t>vascularization</a:t>
            </a:r>
            <a:r>
              <a:rPr lang="en-US" sz="2400" dirty="0" smtClean="0"/>
              <a:t>, limitation of </a:t>
            </a:r>
            <a:r>
              <a:rPr lang="en-US" sz="2400" dirty="0" err="1" smtClean="0"/>
              <a:t>trophoblast</a:t>
            </a:r>
            <a:r>
              <a:rPr lang="en-US" sz="2400" dirty="0" smtClean="0"/>
              <a:t> invasion, increased platelet aggregation,  endothelial dysfunction and by factors, such as </a:t>
            </a:r>
            <a:r>
              <a:rPr lang="en-US" sz="2400" dirty="0" err="1" smtClean="0"/>
              <a:t>annexin</a:t>
            </a:r>
            <a:r>
              <a:rPr lang="en-US" sz="2400" dirty="0" smtClean="0"/>
              <a:t> V, </a:t>
            </a:r>
            <a:r>
              <a:rPr lang="en-US" sz="2400" dirty="0" err="1" smtClean="0"/>
              <a:t>PLAs</a:t>
            </a:r>
            <a:r>
              <a:rPr lang="en-US" sz="2400" dirty="0" smtClean="0"/>
              <a:t>, growth factors</a:t>
            </a:r>
            <a:r>
              <a:rPr sz="2400" dirty="0" smtClean="0"/>
              <a:t> </a:t>
            </a:r>
            <a:r>
              <a:rPr lang="en-US" sz="2400" dirty="0" smtClean="0"/>
              <a:t> </a:t>
            </a:r>
          </a:p>
          <a:p>
            <a:r>
              <a:rPr lang="en-US" sz="2400" dirty="0" smtClean="0"/>
              <a:t>For APS, existing guidelines recommend the use of LDA and/or LMWH</a:t>
            </a:r>
          </a:p>
          <a:p>
            <a:r>
              <a:rPr lang="en-US" sz="2400" dirty="0" smtClean="0"/>
              <a:t>Important to determine candidates for </a:t>
            </a:r>
            <a:r>
              <a:rPr lang="en-US" sz="2400" dirty="0" err="1" smtClean="0"/>
              <a:t>thrombophilia</a:t>
            </a:r>
            <a:r>
              <a:rPr lang="en-US" sz="2400" dirty="0" smtClean="0"/>
              <a:t> screening</a:t>
            </a:r>
          </a:p>
          <a:p>
            <a:r>
              <a:rPr lang="en-US" sz="2400" dirty="0" smtClean="0"/>
              <a:t>		</a:t>
            </a:r>
          </a:p>
          <a:p>
            <a:r>
              <a:rPr lang="en-US" sz="2400" dirty="0" smtClean="0"/>
              <a:t>Gene studies to differentiate populations for their identity card</a:t>
            </a:r>
            <a:endParaRPr sz="2400" dirty="0" smtClean="0"/>
          </a:p>
          <a:p>
            <a:pPr>
              <a:buFont typeface="Arial"/>
              <a:buChar char="•"/>
            </a:pPr>
            <a:endParaRPr sz="240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pPr eaLnBrk="1" hangingPunct="1"/>
            <a:r>
              <a:rPr lang="el-GR" sz="3200" smtClean="0">
                <a:latin typeface="Times New Roman" charset="0"/>
                <a:ea typeface="Times New Roman" charset="0"/>
                <a:cs typeface="Times New Roman" charset="0"/>
              </a:rPr>
              <a:t>Αποτυχία εμφύτευσης Το μέλλον</a:t>
            </a:r>
            <a:endParaRPr lang="en-US" sz="3200" smtClean="0">
              <a:latin typeface="Times New Roman" charset="0"/>
              <a:ea typeface="Times New Roman" charset="0"/>
              <a:cs typeface="Times New Roman" charset="0"/>
            </a:endParaRPr>
          </a:p>
        </p:txBody>
      </p:sp>
      <p:sp>
        <p:nvSpPr>
          <p:cNvPr id="54275" name="Content Placeholder 2"/>
          <p:cNvSpPr>
            <a:spLocks noGrp="1"/>
          </p:cNvSpPr>
          <p:nvPr>
            <p:ph idx="1"/>
          </p:nvPr>
        </p:nvSpPr>
        <p:spPr/>
        <p:txBody>
          <a:bodyPr/>
          <a:lstStyle/>
          <a:p>
            <a:pPr eaLnBrk="1" hangingPunct="1"/>
            <a:r>
              <a:rPr lang="el-GR" sz="2400" smtClean="0">
                <a:latin typeface="Times New Roman" charset="0"/>
                <a:ea typeface="Times New Roman" charset="0"/>
                <a:cs typeface="Times New Roman" charset="0"/>
              </a:rPr>
              <a:t>Βελτίωση της υποδεκτικότητας</a:t>
            </a:r>
          </a:p>
          <a:p>
            <a:pPr eaLnBrk="1" hangingPunct="1"/>
            <a:r>
              <a:rPr lang="el-GR" sz="2400" smtClean="0">
                <a:latin typeface="Times New Roman" charset="0"/>
                <a:ea typeface="Times New Roman" charset="0"/>
                <a:cs typeface="Times New Roman" charset="0"/>
              </a:rPr>
              <a:t>Αξιολόγηση των δεικτών εμφύτευσης</a:t>
            </a:r>
          </a:p>
          <a:p>
            <a:pPr eaLnBrk="1" hangingPunct="1"/>
            <a:r>
              <a:rPr lang="el-GR" sz="2400" smtClean="0">
                <a:latin typeface="Times New Roman" charset="0"/>
                <a:ea typeface="Times New Roman" charset="0"/>
                <a:cs typeface="Times New Roman" charset="0"/>
              </a:rPr>
              <a:t>Τροποποίηση της έκφρασης των γονιδίων κλειδιών φαρμακευτικά, χειρουργικά ή με γονιδιακές θεραπείες</a:t>
            </a:r>
          </a:p>
          <a:p>
            <a:pPr eaLnBrk="1" hangingPunct="1"/>
            <a:r>
              <a:rPr lang="el-GR" sz="2400" smtClean="0">
                <a:latin typeface="Times New Roman" charset="0"/>
                <a:ea typeface="Times New Roman" charset="0"/>
                <a:cs typeface="Times New Roman" charset="0"/>
              </a:rPr>
              <a:t>Η σύγχρονη στρατηγική περιλαμβάνει θεραπεία της υποκείμνης νόσου </a:t>
            </a:r>
          </a:p>
          <a:p>
            <a:pPr eaLnBrk="1" hangingPunct="1"/>
            <a:endParaRPr lang="en-US" smtClean="0">
              <a:ea typeface="ＭＳ Ｐゴシック" charset="-128"/>
              <a:cs typeface="ＭＳ Ｐゴシック" charset="-128"/>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 name="Content Placeholder 10" descr="Screen Shot 2017-12-01 at 10.20.33 AM.png"/>
          <p:cNvPicPr>
            <a:picLocks noGrp="1" noChangeAspect="1"/>
          </p:cNvPicPr>
          <p:nvPr>
            <p:ph idx="1"/>
          </p:nvPr>
        </p:nvPicPr>
        <p:blipFill>
          <a:blip r:embed="rId2"/>
          <a:stretch>
            <a:fillRect/>
          </a:stretch>
        </p:blipFill>
        <p:spPr>
          <a:xfrm>
            <a:off x="0" y="120312"/>
            <a:ext cx="9159265" cy="6737688"/>
          </a:xfrm>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Picture 6" descr="Screen Shot 2017-10-07 at 10.54.45 AM.png"/>
          <p:cNvPicPr>
            <a:picLocks noChangeAspect="1"/>
          </p:cNvPicPr>
          <p:nvPr/>
        </p:nvPicPr>
        <p:blipFill>
          <a:blip r:embed="rId3"/>
          <a:stretch>
            <a:fillRect/>
          </a:stretch>
        </p:blipFill>
        <p:spPr>
          <a:xfrm>
            <a:off x="152400" y="152400"/>
            <a:ext cx="1689100" cy="1066800"/>
          </a:xfrm>
          <a:prstGeom prst="rect">
            <a:avLst/>
          </a:prstGeom>
        </p:spPr>
      </p:pic>
      <p:sp>
        <p:nvSpPr>
          <p:cNvPr id="11" name="Rectangle 10"/>
          <p:cNvSpPr/>
          <p:nvPr/>
        </p:nvSpPr>
        <p:spPr>
          <a:xfrm>
            <a:off x="0" y="914400"/>
            <a:ext cx="8991600" cy="5324535"/>
          </a:xfrm>
          <a:prstGeom prst="rect">
            <a:avLst/>
          </a:prstGeom>
        </p:spPr>
        <p:txBody>
          <a:bodyPr wrap="square">
            <a:spAutoFit/>
          </a:bodyPr>
          <a:lstStyle/>
          <a:p>
            <a:pPr algn="ctr"/>
            <a:r>
              <a:rPr lang="el-GR" sz="2800" b="1" dirty="0" smtClean="0"/>
              <a:t>ΑΝΤΙ ΕΠΙΛΟΓΟΥ</a:t>
            </a:r>
            <a:endParaRPr lang="en-US" sz="2800" b="1" dirty="0" smtClean="0"/>
          </a:p>
          <a:p>
            <a:pPr algn="ctr"/>
            <a:r>
              <a:rPr lang="el-GR" sz="2800" b="1" i="1" dirty="0" smtClean="0">
                <a:solidFill>
                  <a:srgbClr val="FF0000"/>
                </a:solidFill>
              </a:rPr>
              <a:t>ΕΛΛΕΙΨΗ ΚΑΘΑΡΗΣ ΑΠΑΝΤΗΣΗΣ</a:t>
            </a:r>
          </a:p>
          <a:p>
            <a:endParaRPr lang="el-GR" sz="2400" dirty="0" smtClean="0"/>
          </a:p>
          <a:p>
            <a:pPr lvl="1">
              <a:buFont typeface="Arial"/>
              <a:buChar char="•"/>
            </a:pPr>
            <a:r>
              <a:rPr lang="en-US" sz="2000" dirty="0" err="1" smtClean="0"/>
              <a:t>Υπ</a:t>
            </a:r>
            <a:r>
              <a:rPr lang="el-GR" sz="2000" dirty="0" smtClean="0"/>
              <a:t>άρχουν</a:t>
            </a:r>
            <a:r>
              <a:rPr lang="en-US" sz="2000" dirty="0" smtClean="0"/>
              <a:t> </a:t>
            </a:r>
            <a:r>
              <a:rPr lang="el-GR" sz="2000" dirty="0" smtClean="0"/>
              <a:t>ακόμα </a:t>
            </a:r>
            <a:r>
              <a:rPr lang="en-US" sz="2000" dirty="0" err="1" smtClean="0"/>
              <a:t>σημαντικές</a:t>
            </a:r>
            <a:r>
              <a:rPr lang="en-US" sz="2000" dirty="0" smtClean="0"/>
              <a:t> </a:t>
            </a:r>
            <a:r>
              <a:rPr lang="en-US" sz="2000" dirty="0" err="1" smtClean="0"/>
              <a:t>αντιπαραθέσεις</a:t>
            </a:r>
            <a:r>
              <a:rPr lang="el-GR" sz="2000" dirty="0" smtClean="0"/>
              <a:t>, λόγω της έλλειψης ποιότητας των μελετών</a:t>
            </a:r>
          </a:p>
          <a:p>
            <a:pPr lvl="1">
              <a:buFont typeface="Arial"/>
              <a:buChar char="•"/>
            </a:pPr>
            <a:r>
              <a:rPr lang="el-GR" sz="2000" dirty="0" smtClean="0"/>
              <a:t>Δ</a:t>
            </a:r>
            <a:r>
              <a:rPr lang="en-US" sz="2000" dirty="0" err="1" smtClean="0"/>
              <a:t>εν</a:t>
            </a:r>
            <a:r>
              <a:rPr lang="en-US" sz="2000" dirty="0" smtClean="0"/>
              <a:t> </a:t>
            </a:r>
            <a:r>
              <a:rPr lang="en-US" sz="2000" dirty="0" err="1" smtClean="0"/>
              <a:t>υπάρχουν</a:t>
            </a:r>
            <a:r>
              <a:rPr lang="en-US" sz="2000" dirty="0" smtClean="0"/>
              <a:t> </a:t>
            </a:r>
            <a:r>
              <a:rPr lang="en-US" sz="2000" dirty="0" err="1" smtClean="0"/>
              <a:t>επαρκή</a:t>
            </a:r>
            <a:r>
              <a:rPr lang="en-US" sz="2000" dirty="0" smtClean="0"/>
              <a:t> </a:t>
            </a:r>
            <a:r>
              <a:rPr lang="en-US" sz="2000" dirty="0" err="1" smtClean="0"/>
              <a:t>στοιχεία</a:t>
            </a:r>
            <a:r>
              <a:rPr lang="en-US" sz="2000" dirty="0" smtClean="0"/>
              <a:t> </a:t>
            </a:r>
            <a:r>
              <a:rPr lang="el-GR" sz="2000" dirty="0" smtClean="0"/>
              <a:t>στο </a:t>
            </a:r>
            <a:r>
              <a:rPr lang="en-US" sz="2000" dirty="0" err="1" smtClean="0"/>
              <a:t>ότι</a:t>
            </a:r>
            <a:r>
              <a:rPr lang="en-US" sz="2000" dirty="0" smtClean="0"/>
              <a:t> </a:t>
            </a:r>
            <a:r>
              <a:rPr lang="en-US" sz="2000" dirty="0" err="1" smtClean="0"/>
              <a:t>μειώνουν</a:t>
            </a:r>
            <a:r>
              <a:rPr lang="el-GR" sz="2000" dirty="0" smtClean="0"/>
              <a:t> </a:t>
            </a:r>
            <a:r>
              <a:rPr lang="en-US" sz="2000" dirty="0" err="1" smtClean="0"/>
              <a:t>την</a:t>
            </a:r>
            <a:r>
              <a:rPr lang="en-US" sz="2000" dirty="0" smtClean="0"/>
              <a:t> </a:t>
            </a:r>
            <a:r>
              <a:rPr lang="en-US" sz="2000" dirty="0" err="1" smtClean="0"/>
              <a:t>πιθανότητα</a:t>
            </a:r>
            <a:r>
              <a:rPr lang="en-US" sz="2000" dirty="0" smtClean="0"/>
              <a:t> </a:t>
            </a:r>
            <a:r>
              <a:rPr lang="en-US" sz="2000" dirty="0" err="1" smtClean="0"/>
              <a:t>επίτευξης</a:t>
            </a:r>
            <a:r>
              <a:rPr lang="en-US" sz="2000" dirty="0" smtClean="0"/>
              <a:t> </a:t>
            </a:r>
            <a:r>
              <a:rPr lang="en-US" sz="2000" dirty="0" err="1" smtClean="0"/>
              <a:t>και</a:t>
            </a:r>
            <a:r>
              <a:rPr lang="en-US" sz="2000" dirty="0" smtClean="0"/>
              <a:t> </a:t>
            </a:r>
            <a:r>
              <a:rPr lang="en-US" sz="2000" dirty="0" err="1" smtClean="0"/>
              <a:t>διατήρησης</a:t>
            </a:r>
            <a:r>
              <a:rPr lang="en-US" sz="2000" dirty="0" smtClean="0"/>
              <a:t> </a:t>
            </a:r>
            <a:r>
              <a:rPr lang="en-US" sz="2000" dirty="0" err="1" smtClean="0"/>
              <a:t>της</a:t>
            </a:r>
            <a:r>
              <a:rPr lang="en-US" sz="2000" dirty="0" smtClean="0"/>
              <a:t> </a:t>
            </a:r>
            <a:r>
              <a:rPr lang="en-US" sz="2000" dirty="0" err="1" smtClean="0"/>
              <a:t>εγκυμοσύνης</a:t>
            </a:r>
            <a:r>
              <a:rPr lang="el-GR" sz="2000" dirty="0" smtClean="0"/>
              <a:t>, αλλά και το χρόνο </a:t>
            </a:r>
            <a:r>
              <a:rPr lang="en-US" sz="2000" dirty="0" smtClean="0"/>
              <a:t>IVF</a:t>
            </a:r>
            <a:r>
              <a:rPr lang="el-GR" sz="2000" dirty="0" smtClean="0"/>
              <a:t> μετά από Ικτομή </a:t>
            </a:r>
          </a:p>
          <a:p>
            <a:pPr lvl="1">
              <a:buFont typeface="Arial"/>
              <a:buChar char="•"/>
            </a:pPr>
            <a:r>
              <a:rPr lang="el-GR" sz="2000" dirty="0" smtClean="0"/>
              <a:t>Η </a:t>
            </a:r>
            <a:r>
              <a:rPr lang="en-US" sz="2000" dirty="0" err="1" smtClean="0"/>
              <a:t>υστεροσκοπική</a:t>
            </a:r>
            <a:r>
              <a:rPr lang="en-US" sz="2000" dirty="0" smtClean="0"/>
              <a:t> </a:t>
            </a:r>
            <a:r>
              <a:rPr lang="el-GR" sz="2000" dirty="0" smtClean="0"/>
              <a:t>Ικ</a:t>
            </a:r>
            <a:r>
              <a:rPr lang="en-US" sz="2000" dirty="0" err="1" smtClean="0"/>
              <a:t>τομή</a:t>
            </a:r>
            <a:r>
              <a:rPr lang="en-US" sz="2000" dirty="0" smtClean="0"/>
              <a:t> </a:t>
            </a:r>
            <a:r>
              <a:rPr lang="el-GR" sz="2000" dirty="0" smtClean="0"/>
              <a:t>συστήνεται και </a:t>
            </a:r>
            <a:r>
              <a:rPr lang="en-US" sz="2000" dirty="0" err="1" smtClean="0"/>
              <a:t>βελτιών</a:t>
            </a:r>
            <a:r>
              <a:rPr lang="el-GR" sz="2000" dirty="0" smtClean="0"/>
              <a:t>ει</a:t>
            </a:r>
            <a:r>
              <a:rPr lang="en-US" sz="2000" dirty="0" smtClean="0"/>
              <a:t> </a:t>
            </a:r>
            <a:r>
              <a:rPr lang="en-US" sz="2000" dirty="0" err="1" smtClean="0"/>
              <a:t>τα</a:t>
            </a:r>
            <a:r>
              <a:rPr lang="en-US" sz="2000" dirty="0" smtClean="0"/>
              <a:t> </a:t>
            </a:r>
            <a:r>
              <a:rPr lang="en-US" sz="2000" dirty="0" err="1" smtClean="0"/>
              <a:t>ποσοστά</a:t>
            </a:r>
            <a:r>
              <a:rPr lang="en-US" sz="2000" dirty="0" smtClean="0"/>
              <a:t> </a:t>
            </a:r>
            <a:r>
              <a:rPr lang="en-US" sz="2000" dirty="0" err="1" smtClean="0"/>
              <a:t>κλινικής</a:t>
            </a:r>
            <a:r>
              <a:rPr lang="en-US" sz="2000" dirty="0" smtClean="0"/>
              <a:t> </a:t>
            </a:r>
            <a:r>
              <a:rPr lang="en-US" sz="2000" dirty="0" err="1" smtClean="0"/>
              <a:t>εγκυμοσύνης</a:t>
            </a:r>
            <a:r>
              <a:rPr lang="en-US" sz="2000" dirty="0" smtClean="0"/>
              <a:t>, </a:t>
            </a:r>
            <a:r>
              <a:rPr lang="en-US" sz="2000" dirty="0" err="1" smtClean="0"/>
              <a:t>αλλά</a:t>
            </a:r>
            <a:r>
              <a:rPr lang="el-GR" sz="2000" dirty="0" smtClean="0"/>
              <a:t> όχι την </a:t>
            </a:r>
            <a:r>
              <a:rPr lang="en-US" sz="2000" dirty="0" err="1" smtClean="0"/>
              <a:t>πιθανότητα</a:t>
            </a:r>
            <a:r>
              <a:rPr lang="en-US" sz="2000" dirty="0" smtClean="0"/>
              <a:t> </a:t>
            </a:r>
            <a:r>
              <a:rPr lang="en-US" sz="2000" dirty="0" err="1" smtClean="0"/>
              <a:t>πρόωρης</a:t>
            </a:r>
            <a:r>
              <a:rPr lang="en-US" sz="2000" dirty="0" smtClean="0"/>
              <a:t> </a:t>
            </a:r>
            <a:r>
              <a:rPr lang="en-US" sz="2000" dirty="0" err="1" smtClean="0"/>
              <a:t>απώλει</a:t>
            </a:r>
            <a:r>
              <a:rPr lang="el-GR" sz="2000" dirty="0" smtClean="0"/>
              <a:t>ά</a:t>
            </a:r>
            <a:r>
              <a:rPr lang="en-US" sz="2000" dirty="0" err="1" smtClean="0"/>
              <a:t>ς</a:t>
            </a:r>
            <a:r>
              <a:rPr lang="en-US" sz="2000" dirty="0" smtClean="0"/>
              <a:t> </a:t>
            </a:r>
            <a:r>
              <a:rPr lang="en-US" sz="2000" dirty="0" err="1" smtClean="0"/>
              <a:t>της</a:t>
            </a:r>
            <a:r>
              <a:rPr lang="en-US" sz="2000" dirty="0" smtClean="0"/>
              <a:t> </a:t>
            </a:r>
            <a:r>
              <a:rPr lang="en-US" sz="2000" dirty="0" err="1" smtClean="0"/>
              <a:t>ή</a:t>
            </a:r>
            <a:r>
              <a:rPr lang="en-US" sz="2000" dirty="0" smtClean="0"/>
              <a:t> </a:t>
            </a:r>
            <a:r>
              <a:rPr lang="en-US" sz="2000" dirty="0" err="1" smtClean="0"/>
              <a:t>γέννησης</a:t>
            </a:r>
            <a:r>
              <a:rPr lang="en-US" sz="2000" dirty="0" smtClean="0"/>
              <a:t> </a:t>
            </a:r>
            <a:endParaRPr lang="el-GR" sz="2000" dirty="0" smtClean="0"/>
          </a:p>
          <a:p>
            <a:pPr lvl="1">
              <a:buFont typeface="Arial"/>
              <a:buChar char="•"/>
            </a:pPr>
            <a:r>
              <a:rPr lang="el-GR" sz="2000" dirty="0" smtClean="0"/>
              <a:t>Όχι Χ/Ο όταν δεν αλλάζουν την ενδομήτρια κοιλότητα</a:t>
            </a:r>
          </a:p>
          <a:p>
            <a:pPr lvl="1">
              <a:buFont typeface="Arial"/>
              <a:buChar char="•"/>
            </a:pPr>
            <a:endParaRPr lang="el-GR" sz="2000" dirty="0" smtClean="0"/>
          </a:p>
          <a:p>
            <a:pPr lvl="1">
              <a:buFont typeface="Arial"/>
              <a:buChar char="•"/>
            </a:pPr>
            <a:r>
              <a:rPr lang="el-GR" sz="2000" dirty="0" smtClean="0"/>
              <a:t>ΝΑΙ σε ανεξήγητες αποτυχίες εμφύτευσης ή αποβολών, λαμβάνοντας ΟΜΩΣ υπόψη την ηλικία της γυναίκας και παραμέτρους από το ιστορικό της και τους προηγούμενους κύκλους </a:t>
            </a:r>
            <a:r>
              <a:rPr lang="en-US" sz="2000" dirty="0" smtClean="0"/>
              <a:t>IVF</a:t>
            </a:r>
            <a:r>
              <a:rPr lang="el-GR" sz="2000" dirty="0" smtClean="0"/>
              <a:t>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pPr eaLnBrk="1" hangingPunct="1"/>
            <a:endParaRPr lang="en-US">
              <a:ea typeface="ＭＳ Ｐゴシック" charset="-128"/>
              <a:cs typeface="ＭＳ Ｐゴシック" charset="-128"/>
            </a:endParaRPr>
          </a:p>
        </p:txBody>
      </p:sp>
      <p:sp>
        <p:nvSpPr>
          <p:cNvPr id="64515" name="Content Placeholder 2"/>
          <p:cNvSpPr>
            <a:spLocks noGrp="1"/>
          </p:cNvSpPr>
          <p:nvPr>
            <p:ph idx="1"/>
          </p:nvPr>
        </p:nvSpPr>
        <p:spPr/>
        <p:txBody>
          <a:bodyPr/>
          <a:lstStyle/>
          <a:p>
            <a:pPr eaLnBrk="1" hangingPunct="1"/>
            <a:endParaRPr lang="en-US">
              <a:ea typeface="ＭＳ Ｐゴシック" charset="-128"/>
              <a:cs typeface="ＭＳ Ｐゴシック" charset="-128"/>
            </a:endParaRPr>
          </a:p>
        </p:txBody>
      </p:sp>
      <p:pic>
        <p:nvPicPr>
          <p:cNvPr id="64516" name="Picture 3"/>
          <p:cNvPicPr>
            <a:picLocks noChangeAspect="1"/>
          </p:cNvPicPr>
          <p:nvPr/>
        </p:nvPicPr>
        <p:blipFill>
          <a:blip r:embed="rId2"/>
          <a:srcRect/>
          <a:stretch>
            <a:fillRect/>
          </a:stretch>
        </p:blipFill>
        <p:spPr bwMode="auto">
          <a:xfrm>
            <a:off x="0" y="1600200"/>
            <a:ext cx="9144000" cy="3733800"/>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pPr eaLnBrk="1" hangingPunct="1"/>
            <a:r>
              <a:rPr lang="el-GR" sz="3200" b="1" smtClean="0">
                <a:latin typeface="Times New Roman" charset="0"/>
                <a:ea typeface="Times New Roman" charset="0"/>
                <a:cs typeface="Times New Roman" charset="0"/>
              </a:rPr>
              <a:t>Τραυματισμός ενδομητρίου</a:t>
            </a:r>
            <a:endParaRPr lang="en-US" sz="3200" b="1" smtClean="0">
              <a:latin typeface="Times New Roman" charset="0"/>
              <a:ea typeface="Times New Roman" charset="0"/>
              <a:cs typeface="Times New Roman" charset="0"/>
            </a:endParaRPr>
          </a:p>
        </p:txBody>
      </p:sp>
      <p:sp>
        <p:nvSpPr>
          <p:cNvPr id="63491" name="Content Placeholder 2"/>
          <p:cNvSpPr>
            <a:spLocks noGrp="1"/>
          </p:cNvSpPr>
          <p:nvPr>
            <p:ph idx="1"/>
          </p:nvPr>
        </p:nvSpPr>
        <p:spPr/>
        <p:txBody>
          <a:bodyPr/>
          <a:lstStyle/>
          <a:p>
            <a:pPr eaLnBrk="1" hangingPunct="1">
              <a:lnSpc>
                <a:spcPct val="80000"/>
              </a:lnSpc>
            </a:pPr>
            <a:endParaRPr lang="el-GR" sz="2200" smtClean="0">
              <a:latin typeface="Times New Roman" charset="0"/>
              <a:ea typeface="Times New Roman" charset="0"/>
              <a:cs typeface="Times New Roman" charset="0"/>
            </a:endParaRPr>
          </a:p>
          <a:p>
            <a:pPr eaLnBrk="1" hangingPunct="1">
              <a:lnSpc>
                <a:spcPct val="80000"/>
              </a:lnSpc>
            </a:pPr>
            <a:r>
              <a:rPr lang="en-US" sz="2200" smtClean="0">
                <a:latin typeface="Times New Roman" charset="0"/>
                <a:ea typeface="Times New Roman" charset="0"/>
                <a:cs typeface="Times New Roman" charset="0"/>
              </a:rPr>
              <a:t>Endometrial injury triggers a series of biological responses but the findings suggest that no particular pathway is solely adequate to explain the association between trauma and improved pregnancy rates rather than a cluster of events in response to trauma which benefits embryo implantation in ways both known and unknown to the scientific community.</a:t>
            </a:r>
            <a:endParaRPr lang="el-GR" sz="2200" u="sng" smtClean="0">
              <a:latin typeface="Times New Roman" charset="0"/>
              <a:ea typeface="Times New Roman" charset="0"/>
              <a:cs typeface="Times New Roman" charset="0"/>
            </a:endParaRPr>
          </a:p>
          <a:p>
            <a:pPr eaLnBrk="1" hangingPunct="1">
              <a:lnSpc>
                <a:spcPct val="80000"/>
              </a:lnSpc>
            </a:pPr>
            <a:endParaRPr lang="el-GR" sz="1900" u="sng" smtClean="0">
              <a:ea typeface="ＭＳ Ｐゴシック" charset="-128"/>
              <a:cs typeface="ＭＳ Ｐゴシック" charset="-128"/>
            </a:endParaRPr>
          </a:p>
          <a:p>
            <a:pPr eaLnBrk="1" hangingPunct="1">
              <a:lnSpc>
                <a:spcPct val="80000"/>
              </a:lnSpc>
            </a:pPr>
            <a:r>
              <a:rPr lang="en-US" sz="2200" u="sng" smtClean="0">
                <a:latin typeface="Times New Roman" charset="0"/>
                <a:ea typeface="Times New Roman" charset="0"/>
                <a:cs typeface="Times New Roman" charset="0"/>
              </a:rPr>
              <a:t>Potential Pathophysiological Mechanisms of the Beneficial Role of Endometrial Injury in In Vitro Fertilization Outcome.</a:t>
            </a:r>
            <a:endParaRPr lang="el-GR" sz="2200" u="sng" smtClean="0">
              <a:latin typeface="Times New Roman" charset="0"/>
              <a:ea typeface="Times New Roman" charset="0"/>
              <a:cs typeface="Times New Roman" charset="0"/>
            </a:endParaRPr>
          </a:p>
          <a:p>
            <a:pPr eaLnBrk="1" hangingPunct="1">
              <a:lnSpc>
                <a:spcPct val="80000"/>
              </a:lnSpc>
            </a:pPr>
            <a:endParaRPr lang="el-GR" sz="2200" b="1" u="sng" smtClean="0">
              <a:latin typeface="Times New Roman" charset="0"/>
              <a:ea typeface="Times New Roman" charset="0"/>
              <a:cs typeface="Times New Roman" charset="0"/>
            </a:endParaRPr>
          </a:p>
          <a:p>
            <a:pPr eaLnBrk="1" hangingPunct="1">
              <a:lnSpc>
                <a:spcPct val="80000"/>
              </a:lnSpc>
            </a:pPr>
            <a:r>
              <a:rPr lang="en-US" sz="2200" b="1" u="sng" smtClean="0">
                <a:latin typeface="Times New Roman" charset="0"/>
                <a:ea typeface="Times New Roman" charset="0"/>
                <a:cs typeface="Times New Roman" charset="0"/>
              </a:rPr>
              <a:t>Siristatidis C, Vrachnis N, Vogiatzi P, Chrelias C, Retamar AQ, Bettocchi S, Glujovsky D.</a:t>
            </a:r>
            <a:endParaRPr lang="el-GR" sz="2200" b="1" u="sng" smtClean="0">
              <a:latin typeface="Times New Roman" charset="0"/>
              <a:ea typeface="Times New Roman" charset="0"/>
              <a:cs typeface="Times New Roman" charset="0"/>
            </a:endParaRPr>
          </a:p>
          <a:p>
            <a:pPr eaLnBrk="1" hangingPunct="1">
              <a:lnSpc>
                <a:spcPct val="80000"/>
              </a:lnSpc>
            </a:pPr>
            <a:r>
              <a:rPr lang="en-US" sz="2200" b="1" u="sng" smtClean="0">
                <a:latin typeface="Times New Roman" charset="0"/>
                <a:ea typeface="Times New Roman" charset="0"/>
                <a:cs typeface="Times New Roman" charset="0"/>
              </a:rPr>
              <a:t>Reprod Sci. 2014</a:t>
            </a:r>
            <a:r>
              <a:rPr lang="el-GR" sz="2200" b="1" u="sng" smtClean="0">
                <a:latin typeface="Times New Roman" charset="0"/>
                <a:ea typeface="Times New Roman" charset="0"/>
                <a:cs typeface="Times New Roman" charset="0"/>
              </a:rPr>
              <a:t>.</a:t>
            </a:r>
            <a:endParaRPr lang="en-US" sz="2200" smtClean="0">
              <a:latin typeface="Times New Roman" charset="0"/>
              <a:ea typeface="Times New Roman" charset="0"/>
              <a:cs typeface="Times New Roman" charset="0"/>
            </a:endParaRPr>
          </a:p>
        </p:txBody>
      </p:sp>
      <p:pic>
        <p:nvPicPr>
          <p:cNvPr id="63492" name="Picture 3"/>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 name="Picture 10" descr="Screen Shot 2017-11-19 at 11.22.30 AM.png"/>
          <p:cNvPicPr>
            <a:picLocks noChangeAspect="1"/>
          </p:cNvPicPr>
          <p:nvPr/>
        </p:nvPicPr>
        <p:blipFill>
          <a:blip r:embed="rId2"/>
          <a:stretch>
            <a:fillRect/>
          </a:stretch>
        </p:blipFill>
        <p:spPr>
          <a:xfrm>
            <a:off x="685800" y="0"/>
            <a:ext cx="7772400" cy="1090515"/>
          </a:xfrm>
          <a:prstGeom prst="rect">
            <a:avLst/>
          </a:prstGeom>
        </p:spPr>
      </p:pic>
      <p:pic>
        <p:nvPicPr>
          <p:cNvPr id="12" name="Picture 11" descr="Screen Shot 2017-11-19 at 11.22.40 AM.png"/>
          <p:cNvPicPr>
            <a:picLocks noChangeAspect="1"/>
          </p:cNvPicPr>
          <p:nvPr/>
        </p:nvPicPr>
        <p:blipFill>
          <a:blip r:embed="rId3"/>
          <a:stretch>
            <a:fillRect/>
          </a:stretch>
        </p:blipFill>
        <p:spPr>
          <a:xfrm>
            <a:off x="0" y="1295400"/>
            <a:ext cx="9144000" cy="701698"/>
          </a:xfrm>
          <a:prstGeom prst="rect">
            <a:avLst/>
          </a:prstGeom>
        </p:spPr>
      </p:pic>
      <p:pic>
        <p:nvPicPr>
          <p:cNvPr id="13" name="Picture 12" descr="Screen Shot 2017-11-19 at 11.25.29 AM.png"/>
          <p:cNvPicPr>
            <a:picLocks noChangeAspect="1"/>
          </p:cNvPicPr>
          <p:nvPr/>
        </p:nvPicPr>
        <p:blipFill>
          <a:blip r:embed="rId4"/>
          <a:stretch>
            <a:fillRect/>
          </a:stretch>
        </p:blipFill>
        <p:spPr>
          <a:xfrm>
            <a:off x="0" y="5597150"/>
            <a:ext cx="9144000" cy="1260850"/>
          </a:xfrm>
          <a:prstGeom prst="rect">
            <a:avLst/>
          </a:prstGeom>
        </p:spPr>
      </p:pic>
      <p:pic>
        <p:nvPicPr>
          <p:cNvPr id="14" name="Picture 13" descr="Screen Shot 2017-11-19 at 11.31.17 AM.png"/>
          <p:cNvPicPr>
            <a:picLocks noChangeAspect="1"/>
          </p:cNvPicPr>
          <p:nvPr/>
        </p:nvPicPr>
        <p:blipFill>
          <a:blip r:embed="rId5"/>
          <a:stretch>
            <a:fillRect/>
          </a:stretch>
        </p:blipFill>
        <p:spPr>
          <a:xfrm>
            <a:off x="1295400" y="2172722"/>
            <a:ext cx="6400800" cy="3424428"/>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p:nvPr/>
        </p:nvSpPr>
        <p:spPr>
          <a:xfrm>
            <a:off x="152400" y="0"/>
            <a:ext cx="5070619" cy="584776"/>
          </a:xfrm>
          <a:prstGeom prst="rect">
            <a:avLst/>
          </a:prstGeom>
        </p:spPr>
        <p:txBody>
          <a:bodyPr wrap="none">
            <a:spAutoFit/>
          </a:bodyPr>
          <a:lstStyle/>
          <a:p>
            <a:pPr lvl="2">
              <a:buFont typeface="Wingdings" pitchFamily="2" charset="2"/>
              <a:buChar char="Ø"/>
            </a:pPr>
            <a:r>
              <a:rPr lang="el-GR" sz="3200" dirty="0" smtClean="0"/>
              <a:t> Ενδείξεις υστεροσκόπησης </a:t>
            </a:r>
          </a:p>
        </p:txBody>
      </p:sp>
      <p:pic>
        <p:nvPicPr>
          <p:cNvPr id="5" name="Picture 4" descr="Screen Shot 2017-11-08 at 8.57.28 PM.png"/>
          <p:cNvPicPr>
            <a:picLocks noChangeAspect="1"/>
          </p:cNvPicPr>
          <p:nvPr/>
        </p:nvPicPr>
        <p:blipFill>
          <a:blip r:embed="rId2"/>
          <a:stretch>
            <a:fillRect/>
          </a:stretch>
        </p:blipFill>
        <p:spPr>
          <a:xfrm>
            <a:off x="0" y="813376"/>
            <a:ext cx="7162800" cy="5218811"/>
          </a:xfrm>
          <a:prstGeom prst="rect">
            <a:avLst/>
          </a:prstGeom>
        </p:spPr>
      </p:pic>
      <p:pic>
        <p:nvPicPr>
          <p:cNvPr id="7" name="Picture 6" descr="Screen Shot 2017-11-08 at 8.56.59 PM.png"/>
          <p:cNvPicPr>
            <a:picLocks noChangeAspect="1"/>
          </p:cNvPicPr>
          <p:nvPr/>
        </p:nvPicPr>
        <p:blipFill>
          <a:blip r:embed="rId3"/>
          <a:stretch>
            <a:fillRect/>
          </a:stretch>
        </p:blipFill>
        <p:spPr>
          <a:xfrm>
            <a:off x="1374919" y="5526263"/>
            <a:ext cx="7696200" cy="1331737"/>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b="1" dirty="0" smtClean="0">
                <a:solidFill>
                  <a:srgbClr val="6DAA2D"/>
                </a:solidFill>
                <a:latin typeface="Calibri" pitchFamily="8" charset="0"/>
                <a:ea typeface="+mn-ea"/>
                <a:cs typeface="+mn-cs"/>
              </a:rPr>
              <a:t>Σχεδιάγραμμα παρουσίασης</a:t>
            </a:r>
          </a:p>
        </p:txBody>
      </p:sp>
      <p:sp>
        <p:nvSpPr>
          <p:cNvPr id="3" name="2 - Θέση περιεχομένου"/>
          <p:cNvSpPr>
            <a:spLocks noGrp="1"/>
          </p:cNvSpPr>
          <p:nvPr>
            <p:ph idx="1"/>
          </p:nvPr>
        </p:nvSpPr>
        <p:spPr>
          <a:xfrm>
            <a:off x="457200" y="1676400"/>
            <a:ext cx="8229600" cy="4525963"/>
          </a:xfrm>
        </p:spPr>
        <p:txBody>
          <a:bodyPr>
            <a:noAutofit/>
          </a:bodyPr>
          <a:lstStyle/>
          <a:p>
            <a:pPr>
              <a:buClr>
                <a:schemeClr val="accent4">
                  <a:lumMod val="75000"/>
                </a:schemeClr>
              </a:buClr>
              <a:buFont typeface="Wingdings" pitchFamily="2" charset="2"/>
              <a:buChar char="v"/>
            </a:pPr>
            <a:r>
              <a:rPr lang="el-GR" sz="2000" dirty="0" smtClean="0">
                <a:effectLst>
                  <a:outerShdw blurRad="38100" dist="38100" dir="2700000" algn="tl">
                    <a:srgbClr val="000000">
                      <a:alpha val="43137"/>
                    </a:srgbClr>
                  </a:outerShdw>
                </a:effectLst>
              </a:rPr>
              <a:t>Εισαγωγή</a:t>
            </a:r>
          </a:p>
          <a:p>
            <a:pPr lvl="1">
              <a:buFont typeface="Wingdings" pitchFamily="2" charset="2"/>
              <a:buChar char="Ø"/>
            </a:pPr>
            <a:r>
              <a:rPr lang="el-GR" sz="2000" dirty="0" smtClean="0"/>
              <a:t>Μεθοδολογία - Τα στοιχεία</a:t>
            </a:r>
          </a:p>
          <a:p>
            <a:pPr lvl="1">
              <a:buFont typeface="Wingdings" pitchFamily="2" charset="2"/>
              <a:buChar char="Ø"/>
            </a:pPr>
            <a:r>
              <a:rPr lang="el-GR" sz="2000" dirty="0" smtClean="0"/>
              <a:t>Η αιτία</a:t>
            </a:r>
          </a:p>
          <a:p>
            <a:pPr>
              <a:buClr>
                <a:schemeClr val="accent4">
                  <a:lumMod val="75000"/>
                </a:schemeClr>
              </a:buClr>
              <a:buFont typeface="Wingdings" pitchFamily="2" charset="2"/>
              <a:buChar char="v"/>
            </a:pPr>
            <a:r>
              <a:rPr lang="el-GR" sz="2000" dirty="0" smtClean="0">
                <a:effectLst>
                  <a:outerShdw blurRad="38100" dist="38100" dir="2700000" algn="tl">
                    <a:srgbClr val="000000">
                      <a:alpha val="43137"/>
                    </a:srgbClr>
                  </a:outerShdw>
                </a:effectLst>
              </a:rPr>
              <a:t>Φάρμακα στο </a:t>
            </a:r>
            <a:r>
              <a:rPr lang="en-US" sz="2000" dirty="0" smtClean="0">
                <a:effectLst>
                  <a:outerShdw blurRad="38100" dist="38100" dir="2700000" algn="tl">
                    <a:srgbClr val="000000">
                      <a:alpha val="43137"/>
                    </a:srgbClr>
                  </a:outerShdw>
                </a:effectLst>
              </a:rPr>
              <a:t>MAR</a:t>
            </a:r>
            <a:endParaRPr lang="el-GR" sz="2000" dirty="0" smtClean="0">
              <a:effectLst>
                <a:outerShdw blurRad="38100" dist="38100" dir="2700000" algn="tl">
                  <a:srgbClr val="000000">
                    <a:alpha val="43137"/>
                  </a:srgbClr>
                </a:outerShdw>
              </a:effectLst>
            </a:endParaRPr>
          </a:p>
          <a:p>
            <a:pPr>
              <a:buClr>
                <a:schemeClr val="accent4">
                  <a:lumMod val="75000"/>
                </a:schemeClr>
              </a:buClr>
              <a:buFont typeface="Wingdings" pitchFamily="2" charset="2"/>
              <a:buChar char="v"/>
            </a:pPr>
            <a:r>
              <a:rPr lang="el-GR" sz="2000" dirty="0" smtClean="0">
                <a:effectLst>
                  <a:outerShdw blurRad="38100" dist="38100" dir="2700000" algn="tl">
                    <a:srgbClr val="000000">
                      <a:alpha val="43137"/>
                    </a:srgbClr>
                  </a:outerShdw>
                </a:effectLst>
              </a:rPr>
              <a:t>Διαγνωστικές τεχνικές</a:t>
            </a:r>
          </a:p>
          <a:p>
            <a:pPr>
              <a:buClr>
                <a:schemeClr val="accent4">
                  <a:lumMod val="75000"/>
                </a:schemeClr>
              </a:buClr>
              <a:buFont typeface="Wingdings" pitchFamily="2" charset="2"/>
              <a:buChar char="v"/>
            </a:pPr>
            <a:r>
              <a:rPr lang="el-GR" sz="2000" dirty="0" smtClean="0">
                <a:effectLst>
                  <a:outerShdw blurRad="38100" dist="38100" dir="2700000" algn="tl">
                    <a:srgbClr val="000000">
                      <a:alpha val="43137"/>
                    </a:srgbClr>
                  </a:outerShdw>
                </a:effectLst>
              </a:rPr>
              <a:t>Παρεμβάσεις</a:t>
            </a:r>
          </a:p>
          <a:p>
            <a:pPr>
              <a:buClr>
                <a:schemeClr val="accent4">
                  <a:lumMod val="75000"/>
                </a:schemeClr>
              </a:buClr>
              <a:buFont typeface="Wingdings" pitchFamily="2" charset="2"/>
              <a:buChar char="v"/>
            </a:pPr>
            <a:r>
              <a:rPr lang="el-GR" sz="2000" dirty="0" smtClean="0">
                <a:effectLst>
                  <a:outerShdw blurRad="38100" dist="38100" dir="2700000" algn="tl">
                    <a:srgbClr val="000000">
                      <a:alpha val="43137"/>
                    </a:srgbClr>
                  </a:outerShdw>
                </a:effectLst>
              </a:rPr>
              <a:t>Ειδικές ομάδες συνεργασίας σε κακοήθειες</a:t>
            </a:r>
          </a:p>
          <a:p>
            <a:pPr>
              <a:buClr>
                <a:schemeClr val="accent4">
                  <a:lumMod val="75000"/>
                </a:schemeClr>
              </a:buClr>
              <a:buFont typeface="Wingdings" pitchFamily="2" charset="2"/>
              <a:buChar char="v"/>
            </a:pPr>
            <a:r>
              <a:rPr lang="el-GR" sz="2000" dirty="0" smtClean="0">
                <a:effectLst>
                  <a:outerShdw blurRad="38100" dist="38100" dir="2700000" algn="tl">
                    <a:srgbClr val="000000">
                      <a:alpha val="43137"/>
                    </a:srgbClr>
                  </a:outerShdw>
                </a:effectLst>
              </a:rPr>
              <a:t>Εμβρυολογικό εργαστήριο</a:t>
            </a:r>
          </a:p>
          <a:p>
            <a:pPr>
              <a:buClr>
                <a:schemeClr val="accent4">
                  <a:lumMod val="75000"/>
                </a:schemeClr>
              </a:buClr>
              <a:buFont typeface="Wingdings" pitchFamily="2" charset="2"/>
              <a:buChar char="v"/>
            </a:pPr>
            <a:r>
              <a:rPr lang="el-GR" sz="2000" smtClean="0">
                <a:effectLst>
                  <a:outerShdw blurRad="38100" dist="38100" dir="2700000" algn="tl">
                    <a:srgbClr val="000000">
                      <a:alpha val="43137"/>
                    </a:srgbClr>
                  </a:outerShdw>
                </a:effectLst>
              </a:rPr>
              <a:t>Διατήρηση γονιμότητας</a:t>
            </a:r>
          </a:p>
          <a:p>
            <a:pPr>
              <a:buClr>
                <a:schemeClr val="accent4">
                  <a:lumMod val="75000"/>
                </a:schemeClr>
              </a:buClr>
              <a:buNone/>
            </a:pPr>
            <a:r>
              <a:rPr lang="el-GR" sz="2000" dirty="0" smtClean="0">
                <a:effectLst>
                  <a:outerShdw blurRad="38100" dist="38100" dir="2700000" algn="tl">
                    <a:srgbClr val="000000">
                      <a:alpha val="43137"/>
                    </a:srgbClr>
                  </a:outerShdw>
                </a:effectLst>
              </a:rPr>
              <a:t> </a:t>
            </a:r>
          </a:p>
          <a:p>
            <a:pPr>
              <a:buClr>
                <a:schemeClr val="accent4">
                  <a:lumMod val="75000"/>
                </a:schemeClr>
              </a:buClr>
              <a:buFont typeface="Wingdings" pitchFamily="2" charset="2"/>
              <a:buChar char="v"/>
            </a:pPr>
            <a:r>
              <a:rPr lang="el-GR" sz="2000" dirty="0" smtClean="0">
                <a:effectLst>
                  <a:outerShdw blurRad="38100" dist="38100" dir="2700000" algn="tl">
                    <a:srgbClr val="000000">
                      <a:alpha val="43137"/>
                    </a:srgbClr>
                  </a:outerShdw>
                </a:effectLst>
              </a:rPr>
              <a:t>Μελλοντικές εξελίξεις και συστάσεις</a:t>
            </a:r>
          </a:p>
          <a:p>
            <a:pPr>
              <a:buClr>
                <a:schemeClr val="accent4">
                  <a:lumMod val="75000"/>
                </a:schemeClr>
              </a:buClr>
              <a:buFont typeface="Wingdings" pitchFamily="2" charset="2"/>
              <a:buChar char="v"/>
            </a:pPr>
            <a:r>
              <a:rPr lang="el-GR" sz="2000" dirty="0" smtClean="0">
                <a:effectLst>
                  <a:outerShdw blurRad="38100" dist="38100" dir="2700000" algn="tl">
                    <a:srgbClr val="000000">
                      <a:alpha val="43137"/>
                    </a:srgbClr>
                  </a:outerShdw>
                </a:effectLst>
              </a:rPr>
              <a:t>Συμπεράσματα</a:t>
            </a:r>
          </a:p>
          <a:p>
            <a:pPr>
              <a:buNone/>
            </a:pPr>
            <a:endParaRPr lang="el-GR" sz="20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p:nvPr/>
        </p:nvSpPr>
        <p:spPr>
          <a:xfrm>
            <a:off x="-381000" y="228600"/>
            <a:ext cx="9677400" cy="584776"/>
          </a:xfrm>
          <a:prstGeom prst="rect">
            <a:avLst/>
          </a:prstGeom>
        </p:spPr>
        <p:txBody>
          <a:bodyPr wrap="square">
            <a:spAutoFit/>
          </a:bodyPr>
          <a:lstStyle/>
          <a:p>
            <a:pPr lvl="2">
              <a:buFont typeface="Wingdings" pitchFamily="2" charset="2"/>
              <a:buChar char="Ø"/>
            </a:pPr>
            <a:r>
              <a:rPr lang="el-GR" sz="3200" dirty="0" smtClean="0"/>
              <a:t>Φυσιολογική απεικόνιση κοιλότητας</a:t>
            </a:r>
          </a:p>
        </p:txBody>
      </p:sp>
      <p:pic>
        <p:nvPicPr>
          <p:cNvPr id="6" name="Picture 5" descr="Screen Shot 2017-11-08 at 8.22.34 PM.png"/>
          <p:cNvPicPr>
            <a:picLocks noChangeAspect="1"/>
          </p:cNvPicPr>
          <p:nvPr/>
        </p:nvPicPr>
        <p:blipFill>
          <a:blip r:embed="rId2"/>
          <a:stretch>
            <a:fillRect/>
          </a:stretch>
        </p:blipFill>
        <p:spPr>
          <a:xfrm>
            <a:off x="2286000" y="1371600"/>
            <a:ext cx="4908314" cy="5134583"/>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626326" y="675862"/>
            <a:ext cx="5810950" cy="1245703"/>
          </a:xfrm>
        </p:spPr>
        <p:txBody>
          <a:bodyPr>
            <a:normAutofit fontScale="90000"/>
          </a:bodyPr>
          <a:lstStyle/>
          <a:p>
            <a:pPr algn="ctr"/>
            <a:r>
              <a:rPr lang="en-US" dirty="0">
                <a:latin typeface="Calibri" panose="020F0502020204030204" pitchFamily="34" charset="0"/>
              </a:rPr>
              <a:t>    </a:t>
            </a:r>
            <a:r>
              <a:rPr lang="el-GR" dirty="0">
                <a:latin typeface="Calibri" panose="020F0502020204030204" pitchFamily="34" charset="0"/>
              </a:rPr>
              <a:t>Κατηγορίες προβλημάτων στο Εμβρυολογικό εργαστήριο</a:t>
            </a:r>
          </a:p>
        </p:txBody>
      </p:sp>
      <p:pic>
        <p:nvPicPr>
          <p:cNvPr id="5" name="Εικόνα 4"/>
          <p:cNvPicPr>
            <a:picLocks noChangeAspect="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729947" y="4974886"/>
            <a:ext cx="1026890" cy="1369187"/>
          </a:xfrm>
          <a:prstGeom prst="rect">
            <a:avLst/>
          </a:prstGeom>
        </p:spPr>
      </p:pic>
      <p:sp>
        <p:nvSpPr>
          <p:cNvPr id="4" name="Θέση περιεχομένου 3"/>
          <p:cNvSpPr>
            <a:spLocks noGrp="1"/>
          </p:cNvSpPr>
          <p:nvPr>
            <p:ph idx="1"/>
          </p:nvPr>
        </p:nvSpPr>
        <p:spPr>
          <a:xfrm>
            <a:off x="1098339" y="2264899"/>
            <a:ext cx="6619244" cy="4201216"/>
          </a:xfrm>
        </p:spPr>
        <p:txBody>
          <a:bodyPr>
            <a:normAutofit lnSpcReduction="10000"/>
          </a:bodyPr>
          <a:lstStyle/>
          <a:p>
            <a:pPr>
              <a:buFont typeface="Wingdings" panose="05000000000000000000" pitchFamily="2" charset="2"/>
              <a:buChar char="Ø"/>
            </a:pPr>
            <a:r>
              <a:rPr lang="el-GR" sz="2400" b="1" dirty="0">
                <a:latin typeface="Calibri" panose="020F0502020204030204" pitchFamily="34" charset="0"/>
              </a:rPr>
              <a:t>Τεχνικά - Λειτουργικά</a:t>
            </a:r>
          </a:p>
          <a:p>
            <a:pPr lvl="1">
              <a:buFont typeface="Courier New" panose="02070309020205020404" pitchFamily="49" charset="0"/>
              <a:buChar char="o"/>
            </a:pPr>
            <a:r>
              <a:rPr lang="el-GR" sz="1800" dirty="0">
                <a:latin typeface="Calibri" panose="020F0502020204030204" pitchFamily="34" charset="0"/>
              </a:rPr>
              <a:t>Δυσλειτουργία εξοπλισμού</a:t>
            </a:r>
          </a:p>
          <a:p>
            <a:pPr lvl="1">
              <a:buFont typeface="Courier New" panose="02070309020205020404" pitchFamily="49" charset="0"/>
              <a:buChar char="o"/>
            </a:pPr>
            <a:r>
              <a:rPr lang="el-GR" sz="1800" dirty="0">
                <a:latin typeface="Calibri" panose="020F0502020204030204" pitchFamily="34" charset="0"/>
              </a:rPr>
              <a:t>Τοξικότητα αναλωσίμων</a:t>
            </a:r>
          </a:p>
          <a:p>
            <a:pPr lvl="1">
              <a:buFont typeface="Courier New" panose="02070309020205020404" pitchFamily="49" charset="0"/>
              <a:buChar char="o"/>
            </a:pPr>
            <a:r>
              <a:rPr lang="el-GR" sz="1800" dirty="0">
                <a:latin typeface="Calibri" panose="020F0502020204030204" pitchFamily="34" charset="0"/>
              </a:rPr>
              <a:t>Ασταθή αποτελέσματα </a:t>
            </a:r>
          </a:p>
          <a:p>
            <a:pPr lvl="1">
              <a:buFont typeface="Courier New" panose="02070309020205020404" pitchFamily="49" charset="0"/>
              <a:buChar char="o"/>
            </a:pPr>
            <a:r>
              <a:rPr lang="el-GR" sz="1800" dirty="0">
                <a:latin typeface="Calibri" panose="020F0502020204030204" pitchFamily="34" charset="0"/>
              </a:rPr>
              <a:t>Ακατάλληλες εργαστηριακές συνθήκες</a:t>
            </a:r>
          </a:p>
          <a:p>
            <a:pPr lvl="1">
              <a:buFont typeface="Courier New" panose="02070309020205020404" pitchFamily="49" charset="0"/>
              <a:buChar char="o"/>
            </a:pPr>
            <a:r>
              <a:rPr lang="el-GR" sz="1800" dirty="0">
                <a:latin typeface="Calibri" panose="020F0502020204030204" pitchFamily="34" charset="0"/>
              </a:rPr>
              <a:t>Ανθρώπινα λάθη</a:t>
            </a:r>
            <a:endParaRPr lang="en-US" sz="1800" dirty="0">
              <a:latin typeface="Calibri" panose="020F0502020204030204" pitchFamily="34" charset="0"/>
            </a:endParaRPr>
          </a:p>
          <a:p>
            <a:pPr marL="457200" lvl="1" indent="0">
              <a:buNone/>
            </a:pPr>
            <a:endParaRPr lang="el-GR" dirty="0"/>
          </a:p>
          <a:p>
            <a:pPr>
              <a:buFont typeface="Wingdings" panose="05000000000000000000" pitchFamily="2" charset="2"/>
              <a:buChar char="Ø"/>
            </a:pPr>
            <a:r>
              <a:rPr lang="el-GR" sz="2400" b="1" dirty="0">
                <a:latin typeface="Calibri" panose="020F0502020204030204" pitchFamily="34" charset="0"/>
              </a:rPr>
              <a:t>Οργανωτικά </a:t>
            </a:r>
          </a:p>
          <a:p>
            <a:pPr lvl="1">
              <a:buFont typeface="Courier New" panose="02070309020205020404" pitchFamily="49" charset="0"/>
              <a:buChar char="o"/>
            </a:pPr>
            <a:r>
              <a:rPr lang="el-GR" sz="1800" dirty="0">
                <a:latin typeface="Calibri" panose="020F0502020204030204" pitchFamily="34" charset="0"/>
              </a:rPr>
              <a:t>Λάθος καταμερισμός εργασιών</a:t>
            </a:r>
          </a:p>
          <a:p>
            <a:pPr lvl="1">
              <a:buFont typeface="Courier New" panose="02070309020205020404" pitchFamily="49" charset="0"/>
              <a:buChar char="o"/>
            </a:pPr>
            <a:r>
              <a:rPr lang="el-GR" sz="1800" dirty="0">
                <a:latin typeface="Calibri" panose="020F0502020204030204" pitchFamily="34" charset="0"/>
              </a:rPr>
              <a:t>Ελλιπής επικοινωνία με Ιατρούς/Μαιευτικό προσωπικό  </a:t>
            </a:r>
          </a:p>
          <a:p>
            <a:pPr lvl="1">
              <a:buFont typeface="Courier New" panose="02070309020205020404" pitchFamily="49" charset="0"/>
              <a:buChar char="o"/>
            </a:pPr>
            <a:r>
              <a:rPr lang="el-GR" sz="1800" dirty="0">
                <a:latin typeface="Calibri" panose="020F0502020204030204" pitchFamily="34" charset="0"/>
              </a:rPr>
              <a:t>Μη καταγραφή δεδομένων και αποτελεσμάτων</a:t>
            </a:r>
          </a:p>
          <a:p>
            <a:pPr lvl="1">
              <a:buFont typeface="Courier New" panose="02070309020205020404" pitchFamily="49" charset="0"/>
              <a:buChar char="o"/>
            </a:pPr>
            <a:r>
              <a:rPr lang="el-GR" sz="1800" dirty="0">
                <a:latin typeface="Calibri" panose="020F0502020204030204" pitchFamily="34" charset="0"/>
              </a:rPr>
              <a:t>Υπερκόπωση Εμβρυολόγων</a:t>
            </a:r>
          </a:p>
          <a:p>
            <a:pPr marL="457200" lvl="1" indent="0">
              <a:buNone/>
            </a:pPr>
            <a:endParaRPr lang="el-GR" u="sng" dirty="0"/>
          </a:p>
          <a:p>
            <a:pPr marL="457200" lvl="1" indent="0">
              <a:buNone/>
            </a:pPr>
            <a:endParaRPr lang="el-GR"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282018503"/>
      </p:ext>
    </p:extLst>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866216" y="757647"/>
            <a:ext cx="6951904" cy="679268"/>
          </a:xfrm>
        </p:spPr>
        <p:txBody>
          <a:bodyPr/>
          <a:lstStyle/>
          <a:p>
            <a:r>
              <a:rPr lang="el-GR" sz="3200" b="1" dirty="0">
                <a:latin typeface="Calibri" pitchFamily="34" charset="0"/>
              </a:rPr>
              <a:t>Σύστημα Ποιοτικού Ελέγχου (</a:t>
            </a:r>
            <a:r>
              <a:rPr lang="en-US" sz="3200" b="1" dirty="0">
                <a:latin typeface="Calibri" pitchFamily="34" charset="0"/>
              </a:rPr>
              <a:t>QC)</a:t>
            </a:r>
            <a:r>
              <a:rPr lang="el-GR" sz="3200" b="1" dirty="0">
                <a:latin typeface="Calibri" pitchFamily="34" charset="0"/>
              </a:rPr>
              <a:t> </a:t>
            </a:r>
            <a:endParaRPr lang="el-GR" sz="3200" i="1" dirty="0">
              <a:latin typeface="Calibri" panose="020F0502020204030204" pitchFamily="34" charset="0"/>
            </a:endParaRPr>
          </a:p>
        </p:txBody>
      </p:sp>
      <p:sp>
        <p:nvSpPr>
          <p:cNvPr id="3" name="Υπότιτλος 2"/>
          <p:cNvSpPr>
            <a:spLocks noGrp="1"/>
          </p:cNvSpPr>
          <p:nvPr>
            <p:ph type="subTitle" idx="1"/>
          </p:nvPr>
        </p:nvSpPr>
        <p:spPr>
          <a:xfrm>
            <a:off x="866216" y="2116184"/>
            <a:ext cx="5933001" cy="3801291"/>
          </a:xfrm>
        </p:spPr>
        <p:txBody>
          <a:bodyPr>
            <a:noAutofit/>
          </a:bodyPr>
          <a:lstStyle/>
          <a:p>
            <a:pPr marL="468630" lvl="1" indent="-285750" algn="l">
              <a:buFont typeface="Wingdings" panose="05000000000000000000" pitchFamily="2" charset="2"/>
              <a:buChar char="Ø"/>
              <a:defRPr/>
            </a:pPr>
            <a:r>
              <a:rPr lang="el-GR" sz="1800" dirty="0">
                <a:solidFill>
                  <a:srgbClr val="4F81BD"/>
                </a:solidFill>
                <a:latin typeface="Calibri" panose="020F0502020204030204" pitchFamily="34" charset="0"/>
              </a:rPr>
              <a:t>Πλήρης καταγραφή όλων των εργαστηριακών διεργασιών</a:t>
            </a:r>
          </a:p>
          <a:p>
            <a:pPr marL="468630" lvl="1" indent="-285750" algn="l">
              <a:buFont typeface="Wingdings" panose="05000000000000000000" pitchFamily="2" charset="2"/>
              <a:buChar char="Ø"/>
              <a:defRPr/>
            </a:pPr>
            <a:r>
              <a:rPr lang="el-GR" sz="1800" dirty="0">
                <a:solidFill>
                  <a:srgbClr val="4F81BD"/>
                </a:solidFill>
                <a:latin typeface="Calibri" panose="020F0502020204030204" pitchFamily="34" charset="0"/>
              </a:rPr>
              <a:t>Καταγραφή εργαστηριακών πρωτοκόλλων και αυστηρή τήρηση αυτών </a:t>
            </a:r>
          </a:p>
          <a:p>
            <a:pPr marL="468630" lvl="1" indent="-285750" algn="l">
              <a:buFont typeface="Wingdings" panose="05000000000000000000" pitchFamily="2" charset="2"/>
              <a:buChar char="Ø"/>
              <a:defRPr/>
            </a:pPr>
            <a:r>
              <a:rPr lang="el-GR" sz="1800" dirty="0">
                <a:solidFill>
                  <a:srgbClr val="4F81BD"/>
                </a:solidFill>
                <a:latin typeface="Calibri" panose="020F0502020204030204" pitchFamily="34" charset="0"/>
              </a:rPr>
              <a:t>Έλεγχος των εργαστηριακών παραμέτρων 24/7 ή σε τακτά χρονικά πλαίσια</a:t>
            </a:r>
          </a:p>
          <a:p>
            <a:pPr marL="468630" lvl="1" indent="-285750" algn="l">
              <a:buFont typeface="Wingdings" panose="05000000000000000000" pitchFamily="2" charset="2"/>
              <a:buChar char="Ø"/>
              <a:defRPr/>
            </a:pPr>
            <a:r>
              <a:rPr lang="el-GR" sz="1800" dirty="0">
                <a:solidFill>
                  <a:srgbClr val="4F81BD"/>
                </a:solidFill>
                <a:latin typeface="Calibri" panose="020F0502020204030204" pitchFamily="34" charset="0"/>
              </a:rPr>
              <a:t>Προσεκτική επιλογή, χρήση, διακρίβωση και συντήρηση μετρητικού εξοπλισμού </a:t>
            </a:r>
          </a:p>
          <a:p>
            <a:pPr marL="468630" lvl="1" indent="-285750" algn="l">
              <a:buFont typeface="Wingdings" panose="05000000000000000000" pitchFamily="2" charset="2"/>
              <a:buChar char="Ø"/>
              <a:defRPr/>
            </a:pPr>
            <a:r>
              <a:rPr lang="el-GR" sz="1800" dirty="0">
                <a:solidFill>
                  <a:srgbClr val="4F81BD"/>
                </a:solidFill>
                <a:latin typeface="Calibri" panose="020F0502020204030204" pitchFamily="34" charset="0"/>
              </a:rPr>
              <a:t>Προσεκτική επιλογή αναλωσίμων, καταγραφή των παρτίδων και τακτικός έλεγχος τοξικότητας </a:t>
            </a:r>
          </a:p>
          <a:p>
            <a:pPr marL="468630" lvl="1" indent="-285750" algn="l">
              <a:buFont typeface="Wingdings" panose="05000000000000000000" pitchFamily="2" charset="2"/>
              <a:buChar char="Ø"/>
              <a:defRPr/>
            </a:pPr>
            <a:r>
              <a:rPr lang="el-GR" sz="1800" dirty="0">
                <a:solidFill>
                  <a:srgbClr val="4F81BD"/>
                </a:solidFill>
                <a:latin typeface="Calibri" panose="020F0502020204030204" pitchFamily="34" charset="0"/>
              </a:rPr>
              <a:t>Σχεδιασμός σταθερού συστήματος καλλιέργειας γαμετών/ </a:t>
            </a:r>
            <a:r>
              <a:rPr lang="el-GR" sz="1800" dirty="0" err="1">
                <a:solidFill>
                  <a:srgbClr val="4F81BD"/>
                </a:solidFill>
                <a:latin typeface="Calibri" panose="020F0502020204030204" pitchFamily="34" charset="0"/>
              </a:rPr>
              <a:t>προεμφυτευτικών</a:t>
            </a:r>
            <a:r>
              <a:rPr lang="el-GR" sz="1800" dirty="0">
                <a:solidFill>
                  <a:srgbClr val="4F81BD"/>
                </a:solidFill>
                <a:latin typeface="Calibri" panose="020F0502020204030204" pitchFamily="34" charset="0"/>
              </a:rPr>
              <a:t> εμβρύων </a:t>
            </a:r>
          </a:p>
        </p:txBody>
      </p:sp>
      <p:pic>
        <p:nvPicPr>
          <p:cNvPr id="6" name="Εικόνα 5"/>
          <p:cNvPicPr>
            <a:picLocks noChangeAspect="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360349" y="4512690"/>
            <a:ext cx="1053588" cy="1404784"/>
          </a:xfrm>
          <a:prstGeom prst="rect">
            <a:avLst/>
          </a:prstGeom>
        </p:spPr>
      </p:pic>
      <p:sp>
        <p:nvSpPr>
          <p:cNvPr id="5" name="Υπότιτλος 2"/>
          <p:cNvSpPr txBox="1">
            <a:spLocks/>
          </p:cNvSpPr>
          <p:nvPr/>
        </p:nvSpPr>
        <p:spPr bwMode="gray">
          <a:xfrm>
            <a:off x="724988" y="1436916"/>
            <a:ext cx="6074229" cy="574765"/>
          </a:xfrm>
          <a:prstGeom prst="rect">
            <a:avLst/>
          </a:prstGeom>
        </p:spPr>
        <p:txBody>
          <a:bodyPr vert="horz" lIns="91440" tIns="45720" rIns="91440" bIns="45720" rtlCol="0" anchor="t">
            <a:no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1800" b="0" i="0" kern="1200" cap="all">
                <a:solidFill>
                  <a:schemeClr val="accent1">
                    <a:lumMod val="60000"/>
                    <a:lumOff val="4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9pPr>
          </a:lstStyle>
          <a:p>
            <a:pPr lvl="1" indent="-274320" algn="l">
              <a:defRPr/>
            </a:pPr>
            <a:r>
              <a:rPr lang="el-GR" sz="1800" dirty="0">
                <a:solidFill>
                  <a:schemeClr val="bg1"/>
                </a:solidFill>
                <a:latin typeface="Calibri" panose="020F0502020204030204" pitchFamily="34" charset="0"/>
              </a:rPr>
              <a:t>στην καθημερινή πράξη….</a:t>
            </a:r>
            <a:endParaRPr lang="en-US" sz="1800" dirty="0">
              <a:solidFill>
                <a:schemeClr val="bg1"/>
              </a:solidFill>
              <a:latin typeface="Calibri" panose="020F0502020204030204" pitchFamily="34" charset="0"/>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968990345"/>
      </p:ext>
    </p:extLst>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endParaRPr lang="en-US" dirty="0"/>
          </a:p>
        </p:txBody>
      </p:sp>
      <p:pic>
        <p:nvPicPr>
          <p:cNvPr id="11" name="Content Placeholder 10" descr="Screen Shot 2018-09-25 at 14.42.47.png"/>
          <p:cNvPicPr>
            <a:picLocks noGrp="1" noChangeAspect="1"/>
          </p:cNvPicPr>
          <p:nvPr>
            <p:ph idx="1"/>
          </p:nvPr>
        </p:nvPicPr>
        <p:blipFill>
          <a:blip r:embed="rId2"/>
          <a:stretch>
            <a:fillRect/>
          </a:stretch>
        </p:blipFill>
        <p:spPr>
          <a:xfrm>
            <a:off x="0" y="1600200"/>
            <a:ext cx="9144000" cy="1447799"/>
          </a:xfrm>
        </p:spPr>
      </p:pic>
      <p:pic>
        <p:nvPicPr>
          <p:cNvPr id="12" name="Content Placeholder 4" descr="Screen Shot 2018-09-25 at 14.42.13.png"/>
          <p:cNvPicPr>
            <a:picLocks noChangeAspect="1"/>
          </p:cNvPicPr>
          <p:nvPr/>
        </p:nvPicPr>
        <p:blipFill>
          <a:blip r:embed="rId3"/>
          <a:stretch>
            <a:fillRect/>
          </a:stretch>
        </p:blipFill>
        <p:spPr>
          <a:xfrm>
            <a:off x="0" y="274638"/>
            <a:ext cx="9144000" cy="1325562"/>
          </a:xfrm>
          <a:prstGeom prst="rect">
            <a:avLst/>
          </a:prstGeom>
        </p:spPr>
      </p:pic>
      <p:pic>
        <p:nvPicPr>
          <p:cNvPr id="13" name="Content Placeholder 5" descr="Screen Shot 2018-09-25 at 14.42.47.png"/>
          <p:cNvPicPr>
            <a:picLocks noChangeAspect="1"/>
          </p:cNvPicPr>
          <p:nvPr/>
        </p:nvPicPr>
        <p:blipFill>
          <a:blip r:embed="rId2"/>
          <a:stretch>
            <a:fillRect/>
          </a:stretch>
        </p:blipFill>
        <p:spPr>
          <a:xfrm>
            <a:off x="0" y="5638800"/>
            <a:ext cx="9144000" cy="979941"/>
          </a:xfrm>
          <a:prstGeom prst="rect">
            <a:avLst/>
          </a:prstGeom>
        </p:spPr>
      </p:pic>
      <p:pic>
        <p:nvPicPr>
          <p:cNvPr id="14" name="Content Placeholder 5" descr="Screen Shot 2018-09-25 at 14.46.45.png"/>
          <p:cNvPicPr>
            <a:picLocks noChangeAspect="1"/>
          </p:cNvPicPr>
          <p:nvPr/>
        </p:nvPicPr>
        <p:blipFill>
          <a:blip r:embed="rId4"/>
          <a:stretch>
            <a:fillRect/>
          </a:stretch>
        </p:blipFill>
        <p:spPr>
          <a:xfrm>
            <a:off x="1422400" y="4114800"/>
            <a:ext cx="6299200" cy="1168400"/>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02969055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l-GR" dirty="0" smtClean="0">
                <a:solidFill>
                  <a:srgbClr val="66FFFF"/>
                </a:solidFill>
              </a:rPr>
              <a:t>ΑΝΔΡΙΚΟΣ ΠΑΡΑΓΟΝΤΑΣ</a:t>
            </a:r>
            <a:endParaRPr lang="el-GR" dirty="0">
              <a:solidFill>
                <a:srgbClr val="66FFFF"/>
              </a:solidFill>
            </a:endParaRPr>
          </a:p>
        </p:txBody>
      </p:sp>
      <p:sp>
        <p:nvSpPr>
          <p:cNvPr id="44035" name="Rectangle 3"/>
          <p:cNvSpPr>
            <a:spLocks noGrp="1" noChangeArrowheads="1"/>
          </p:cNvSpPr>
          <p:nvPr>
            <p:ph type="body" idx="1"/>
          </p:nvPr>
        </p:nvSpPr>
        <p:spPr>
          <a:xfrm>
            <a:off x="684213" y="1989138"/>
            <a:ext cx="7772400" cy="4114800"/>
          </a:xfrm>
        </p:spPr>
        <p:txBody>
          <a:bodyPr/>
          <a:lstStyle/>
          <a:p>
            <a:endParaRPr lang="el-GR" sz="2800" dirty="0">
              <a:solidFill>
                <a:srgbClr val="4F81BD"/>
              </a:solidFill>
            </a:endParaRPr>
          </a:p>
          <a:p>
            <a:r>
              <a:rPr lang="el-GR" sz="2800" dirty="0">
                <a:solidFill>
                  <a:srgbClr val="4F81BD"/>
                </a:solidFill>
              </a:rPr>
              <a:t>ΑΝΑΚΤΗΣΗ ΣΠΖ ΑΠΟ  ΑΣΘΕΝΕΙΣ ΜΕ </a:t>
            </a:r>
            <a:r>
              <a:rPr lang="en-US" sz="2800" dirty="0">
                <a:solidFill>
                  <a:srgbClr val="4F81BD"/>
                </a:solidFill>
              </a:rPr>
              <a:t>KLINEFELTER &gt;30%</a:t>
            </a:r>
          </a:p>
          <a:p>
            <a:r>
              <a:rPr lang="en-US" sz="2800" dirty="0">
                <a:solidFill>
                  <a:srgbClr val="4F81BD"/>
                </a:solidFill>
              </a:rPr>
              <a:t>PGD </a:t>
            </a:r>
            <a:r>
              <a:rPr lang="el-GR" sz="2800" dirty="0">
                <a:solidFill>
                  <a:srgbClr val="4F81BD"/>
                </a:solidFill>
              </a:rPr>
              <a:t>σε </a:t>
            </a:r>
            <a:r>
              <a:rPr lang="en-US" sz="2800" dirty="0" err="1">
                <a:solidFill>
                  <a:srgbClr val="4F81BD"/>
                </a:solidFill>
              </a:rPr>
              <a:t>Klinefelter</a:t>
            </a:r>
            <a:r>
              <a:rPr lang="en-US" sz="2800" dirty="0">
                <a:solidFill>
                  <a:srgbClr val="4F81BD"/>
                </a:solidFill>
              </a:rPr>
              <a:t> </a:t>
            </a:r>
            <a:r>
              <a:rPr lang="el-GR" sz="2800" dirty="0">
                <a:solidFill>
                  <a:srgbClr val="4F81BD"/>
                </a:solidFill>
              </a:rPr>
              <a:t>Ασθενείς</a:t>
            </a:r>
            <a:endParaRPr lang="en-US" sz="2800" dirty="0">
              <a:solidFill>
                <a:srgbClr val="4F81BD"/>
              </a:solidFill>
            </a:endParaRPr>
          </a:p>
          <a:p>
            <a:r>
              <a:rPr lang="en-US" sz="2800" dirty="0">
                <a:solidFill>
                  <a:srgbClr val="4F81BD"/>
                </a:solidFill>
              </a:rPr>
              <a:t>MEI</a:t>
            </a:r>
            <a:r>
              <a:rPr lang="el-GR" sz="2800" dirty="0">
                <a:solidFill>
                  <a:srgbClr val="4F81BD"/>
                </a:solidFill>
              </a:rPr>
              <a:t>Ω</a:t>
            </a:r>
            <a:r>
              <a:rPr lang="en-US" sz="2800" dirty="0">
                <a:solidFill>
                  <a:srgbClr val="4F81BD"/>
                </a:solidFill>
              </a:rPr>
              <a:t>MENH</a:t>
            </a:r>
            <a:r>
              <a:rPr lang="el-GR" sz="2800" dirty="0">
                <a:solidFill>
                  <a:srgbClr val="4F81BD"/>
                </a:solidFill>
              </a:rPr>
              <a:t> ΓΟΝΙΜΟΤΗΤΑ ΠΑΙΔΙΩΝ </a:t>
            </a:r>
            <a:r>
              <a:rPr lang="en-US" sz="2800" dirty="0">
                <a:solidFill>
                  <a:srgbClr val="4F81BD"/>
                </a:solidFill>
              </a:rPr>
              <a:t>ICSI </a:t>
            </a:r>
          </a:p>
          <a:p>
            <a:r>
              <a:rPr lang="el-GR" sz="2800" dirty="0">
                <a:solidFill>
                  <a:srgbClr val="4F81BD"/>
                </a:solidFill>
              </a:rPr>
              <a:t>ΝΕΕΣ ΤΕΧΝΙΚΕΣ ΚΑΤΑΨΥΞΗΣ ΟΡΧΙΚΩΝ ΣΠΕΡΜΑΤΟΖΩΑΡΙΩΝ</a:t>
            </a:r>
          </a:p>
        </p:txBody>
      </p:sp>
      <p:sp>
        <p:nvSpPr>
          <p:cNvPr id="2" name="Θέση υποσέλιδου 1"/>
          <p:cNvSpPr>
            <a:spLocks noGrp="1"/>
          </p:cNvSpPr>
          <p:nvPr>
            <p:ph type="ftr" sz="quarter" idx="11"/>
          </p:nvPr>
        </p:nvSpPr>
        <p:spPr>
          <a:xfrm>
            <a:off x="6284913" y="6427788"/>
            <a:ext cx="2895600" cy="457200"/>
          </a:xfrm>
        </p:spPr>
        <p:txBody>
          <a:bodyPr/>
          <a:lstStyle/>
          <a:p>
            <a:r>
              <a:rPr lang="el-GR">
                <a:solidFill>
                  <a:srgbClr val="47FFD1"/>
                </a:solidFill>
              </a:rPr>
              <a:t>Δρ Ελένη Κοντογιάννη</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471083" y="433130"/>
            <a:ext cx="6487584" cy="1697648"/>
          </a:xfrm>
          <a:prstGeom prst="rect">
            <a:avLst/>
          </a:prstGeom>
          <a:ln w="28575" cmpd="sng">
            <a:solidFill>
              <a:schemeClr val="bg1">
                <a:lumMod val="50000"/>
              </a:schemeClr>
            </a:solidFill>
          </a:ln>
        </p:spPr>
      </p:pic>
      <p:sp>
        <p:nvSpPr>
          <p:cNvPr id="6" name="Rectangle 5"/>
          <p:cNvSpPr/>
          <p:nvPr/>
        </p:nvSpPr>
        <p:spPr>
          <a:xfrm>
            <a:off x="5751828" y="3619962"/>
            <a:ext cx="3094734" cy="738664"/>
          </a:xfrm>
          <a:prstGeom prst="rect">
            <a:avLst/>
          </a:prstGeom>
          <a:solidFill>
            <a:schemeClr val="bg1">
              <a:lumMod val="85000"/>
            </a:schemeClr>
          </a:solidFill>
        </p:spPr>
        <p:txBody>
          <a:bodyPr wrap="square">
            <a:spAutoFit/>
          </a:bodyPr>
          <a:lstStyle/>
          <a:p>
            <a:pPr algn="ctr"/>
            <a:r>
              <a:rPr lang="en-US" sz="1400" dirty="0"/>
              <a:t>22 </a:t>
            </a:r>
            <a:r>
              <a:rPr lang="el-GR" sz="1400" dirty="0" smtClean="0"/>
              <a:t>γυναίκες με </a:t>
            </a:r>
            <a:r>
              <a:rPr lang="en-US" sz="1400" dirty="0" smtClean="0"/>
              <a:t>RIF </a:t>
            </a:r>
            <a:endParaRPr lang="el-GR" sz="1400" dirty="0" smtClean="0"/>
          </a:p>
          <a:p>
            <a:pPr algn="ctr"/>
            <a:r>
              <a:rPr lang="el-GR" sz="1400" dirty="0" smtClean="0"/>
              <a:t>&amp; </a:t>
            </a:r>
          </a:p>
          <a:p>
            <a:pPr algn="ctr"/>
            <a:r>
              <a:rPr lang="en-US" sz="1400" dirty="0" smtClean="0"/>
              <a:t>23 </a:t>
            </a:r>
            <a:r>
              <a:rPr lang="el-GR" sz="1400" dirty="0" smtClean="0"/>
              <a:t>γόνιμες που είχαν υποβληθεί </a:t>
            </a:r>
            <a:r>
              <a:rPr lang="en-US" sz="1400" dirty="0" smtClean="0"/>
              <a:t>ICSI</a:t>
            </a:r>
            <a:endParaRPr lang="en-US" sz="1400" dirty="0"/>
          </a:p>
        </p:txBody>
      </p:sp>
      <p:sp>
        <p:nvSpPr>
          <p:cNvPr id="7" name="Rectangle 6"/>
          <p:cNvSpPr/>
          <p:nvPr/>
        </p:nvSpPr>
        <p:spPr>
          <a:xfrm>
            <a:off x="5751827" y="5315688"/>
            <a:ext cx="3094735" cy="738664"/>
          </a:xfrm>
          <a:prstGeom prst="rect">
            <a:avLst/>
          </a:prstGeom>
          <a:solidFill>
            <a:schemeClr val="bg1">
              <a:lumMod val="85000"/>
            </a:schemeClr>
          </a:solidFill>
        </p:spPr>
        <p:txBody>
          <a:bodyPr wrap="square">
            <a:spAutoFit/>
          </a:bodyPr>
          <a:lstStyle/>
          <a:p>
            <a:pPr algn="ctr"/>
            <a:r>
              <a:rPr lang="en-US" sz="1400" dirty="0"/>
              <a:t>21 </a:t>
            </a:r>
            <a:r>
              <a:rPr lang="el-GR" sz="1400" dirty="0" smtClean="0"/>
              <a:t>γυναίκες με </a:t>
            </a:r>
            <a:r>
              <a:rPr lang="en-US" sz="1400" dirty="0" smtClean="0"/>
              <a:t>RIF </a:t>
            </a:r>
            <a:endParaRPr lang="el-GR" sz="1400" dirty="0" smtClean="0"/>
          </a:p>
          <a:p>
            <a:pPr algn="ctr"/>
            <a:r>
              <a:rPr lang="el-GR" sz="1400" dirty="0" smtClean="0"/>
              <a:t>&amp;</a:t>
            </a:r>
          </a:p>
          <a:p>
            <a:pPr algn="ctr"/>
            <a:r>
              <a:rPr lang="en-US" sz="1400" dirty="0" smtClean="0"/>
              <a:t>49 </a:t>
            </a:r>
            <a:r>
              <a:rPr lang="en-US" sz="1400" dirty="0"/>
              <a:t>controls (26 </a:t>
            </a:r>
            <a:r>
              <a:rPr lang="el-GR" sz="1400" dirty="0" smtClean="0"/>
              <a:t>μετά </a:t>
            </a:r>
            <a:r>
              <a:rPr lang="en-US" sz="1400" dirty="0" smtClean="0"/>
              <a:t>ICSI </a:t>
            </a:r>
            <a:r>
              <a:rPr lang="el-GR" sz="1400" dirty="0" smtClean="0"/>
              <a:t>-</a:t>
            </a:r>
            <a:r>
              <a:rPr lang="en-US" sz="1400" dirty="0" smtClean="0"/>
              <a:t>23 </a:t>
            </a:r>
            <a:r>
              <a:rPr lang="el-GR" sz="1400" dirty="0" smtClean="0"/>
              <a:t>μετά </a:t>
            </a:r>
            <a:r>
              <a:rPr lang="en-US" sz="1400" dirty="0" smtClean="0"/>
              <a:t>IVF</a:t>
            </a:r>
            <a:r>
              <a:rPr lang="el-GR" sz="1400" dirty="0" smtClean="0"/>
              <a:t>)</a:t>
            </a:r>
            <a:endParaRPr lang="en-US" sz="1400" dirty="0"/>
          </a:p>
        </p:txBody>
      </p:sp>
      <p:sp>
        <p:nvSpPr>
          <p:cNvPr id="8" name="Rectangle 7"/>
          <p:cNvSpPr/>
          <p:nvPr/>
        </p:nvSpPr>
        <p:spPr>
          <a:xfrm>
            <a:off x="2029286" y="2392563"/>
            <a:ext cx="5098421" cy="369332"/>
          </a:xfrm>
          <a:prstGeom prst="rect">
            <a:avLst/>
          </a:prstGeom>
        </p:spPr>
        <p:txBody>
          <a:bodyPr wrap="none">
            <a:spAutoFit/>
          </a:bodyPr>
          <a:lstStyle/>
          <a:p>
            <a:r>
              <a:rPr lang="el-GR" b="1" dirty="0" smtClean="0"/>
              <a:t>Βιοψία ενδομητρίου την </a:t>
            </a:r>
            <a:r>
              <a:rPr lang="en-US" b="1" dirty="0" smtClean="0"/>
              <a:t>20</a:t>
            </a:r>
            <a:r>
              <a:rPr lang="en-US" b="1" dirty="0"/>
              <a:t>-24η </a:t>
            </a:r>
            <a:r>
              <a:rPr lang="en-US" b="1" dirty="0" err="1" smtClean="0"/>
              <a:t>ημέρ</a:t>
            </a:r>
            <a:r>
              <a:rPr lang="en-US" b="1" dirty="0" smtClean="0"/>
              <a:t>α</a:t>
            </a:r>
            <a:r>
              <a:rPr lang="el-GR" b="1" dirty="0" smtClean="0"/>
              <a:t> του κύκλου</a:t>
            </a:r>
            <a:r>
              <a:rPr lang="en-US" b="1" dirty="0" smtClean="0"/>
              <a:t> </a:t>
            </a:r>
            <a:endParaRPr lang="en-US" b="1" dirty="0"/>
          </a:p>
        </p:txBody>
      </p:sp>
      <p:pic>
        <p:nvPicPr>
          <p:cNvPr id="2" name="Picture 1"/>
          <p:cNvPicPr>
            <a:picLocks noChangeAspect="1"/>
          </p:cNvPicPr>
          <p:nvPr/>
        </p:nvPicPr>
        <p:blipFill>
          <a:blip r:embed="rId3"/>
          <a:stretch>
            <a:fillRect/>
          </a:stretch>
        </p:blipFill>
        <p:spPr>
          <a:xfrm>
            <a:off x="539748" y="3120044"/>
            <a:ext cx="5212079" cy="3737956"/>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02969055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254606"/>
            <a:ext cx="4853927" cy="4492144"/>
          </a:xfrm>
          <a:prstGeom prst="rect">
            <a:avLst/>
          </a:prstGeom>
        </p:spPr>
      </p:pic>
      <p:pic>
        <p:nvPicPr>
          <p:cNvPr id="2" name="Picture 1"/>
          <p:cNvPicPr>
            <a:picLocks noChangeAspect="1"/>
          </p:cNvPicPr>
          <p:nvPr/>
        </p:nvPicPr>
        <p:blipFill>
          <a:blip r:embed="rId3"/>
          <a:stretch>
            <a:fillRect/>
          </a:stretch>
        </p:blipFill>
        <p:spPr>
          <a:xfrm>
            <a:off x="2269118" y="3885023"/>
            <a:ext cx="5169617" cy="1861727"/>
          </a:xfrm>
          <a:prstGeom prst="rect">
            <a:avLst/>
          </a:prstGeom>
        </p:spPr>
      </p:pic>
      <p:sp>
        <p:nvSpPr>
          <p:cNvPr id="3" name="Rectangle 2"/>
          <p:cNvSpPr/>
          <p:nvPr/>
        </p:nvSpPr>
        <p:spPr>
          <a:xfrm>
            <a:off x="4963520" y="1454585"/>
            <a:ext cx="2925312" cy="738664"/>
          </a:xfrm>
          <a:prstGeom prst="rect">
            <a:avLst/>
          </a:prstGeom>
          <a:solidFill>
            <a:schemeClr val="bg1">
              <a:lumMod val="85000"/>
            </a:schemeClr>
          </a:solidFill>
        </p:spPr>
        <p:txBody>
          <a:bodyPr wrap="none">
            <a:spAutoFit/>
          </a:bodyPr>
          <a:lstStyle/>
          <a:p>
            <a:pPr algn="ctr"/>
            <a:r>
              <a:rPr lang="en-US" sz="1400" dirty="0"/>
              <a:t>22 </a:t>
            </a:r>
            <a:r>
              <a:rPr lang="el-GR" sz="1400" dirty="0" smtClean="0"/>
              <a:t>γυναίκες με </a:t>
            </a:r>
            <a:r>
              <a:rPr lang="en-US" sz="1400" dirty="0" smtClean="0"/>
              <a:t>RIF </a:t>
            </a:r>
            <a:endParaRPr lang="el-GR" sz="1400" dirty="0" smtClean="0"/>
          </a:p>
          <a:p>
            <a:pPr algn="ctr"/>
            <a:r>
              <a:rPr lang="el-GR" sz="1400" dirty="0" smtClean="0"/>
              <a:t>&amp; </a:t>
            </a:r>
          </a:p>
          <a:p>
            <a:pPr algn="ctr"/>
            <a:r>
              <a:rPr lang="en-US" sz="1400" dirty="0" smtClean="0"/>
              <a:t>23 </a:t>
            </a:r>
            <a:r>
              <a:rPr lang="el-GR" sz="1400" dirty="0" smtClean="0"/>
              <a:t>γόνιμες που είχαν υποβληθεί </a:t>
            </a:r>
            <a:r>
              <a:rPr lang="en-US" sz="1400" dirty="0" smtClean="0"/>
              <a:t>ICSI</a:t>
            </a:r>
            <a:endParaRPr lang="en-US" sz="1400" dirty="0"/>
          </a:p>
        </p:txBody>
      </p:sp>
      <p:sp>
        <p:nvSpPr>
          <p:cNvPr id="5" name="Rectangle 4"/>
          <p:cNvSpPr/>
          <p:nvPr/>
        </p:nvSpPr>
        <p:spPr>
          <a:xfrm>
            <a:off x="4963520" y="2762014"/>
            <a:ext cx="3094734" cy="738664"/>
          </a:xfrm>
          <a:prstGeom prst="rect">
            <a:avLst/>
          </a:prstGeom>
          <a:solidFill>
            <a:schemeClr val="bg1">
              <a:lumMod val="85000"/>
            </a:schemeClr>
          </a:solidFill>
        </p:spPr>
        <p:txBody>
          <a:bodyPr wrap="square">
            <a:spAutoFit/>
          </a:bodyPr>
          <a:lstStyle/>
          <a:p>
            <a:pPr algn="ctr"/>
            <a:r>
              <a:rPr lang="en-US" sz="1400" dirty="0"/>
              <a:t>21 </a:t>
            </a:r>
            <a:r>
              <a:rPr lang="el-GR" sz="1400" dirty="0" smtClean="0"/>
              <a:t>γυναίκες με </a:t>
            </a:r>
            <a:r>
              <a:rPr lang="en-US" sz="1400" dirty="0" smtClean="0"/>
              <a:t>RIF </a:t>
            </a:r>
            <a:endParaRPr lang="el-GR" sz="1400" dirty="0" smtClean="0"/>
          </a:p>
          <a:p>
            <a:pPr algn="ctr"/>
            <a:r>
              <a:rPr lang="el-GR" sz="1400" dirty="0" smtClean="0"/>
              <a:t>&amp;</a:t>
            </a:r>
          </a:p>
          <a:p>
            <a:pPr algn="ctr"/>
            <a:r>
              <a:rPr lang="en-US" sz="1400" dirty="0" smtClean="0"/>
              <a:t>49 </a:t>
            </a:r>
            <a:r>
              <a:rPr lang="en-US" sz="1400" dirty="0"/>
              <a:t>controls (26 </a:t>
            </a:r>
            <a:r>
              <a:rPr lang="el-GR" sz="1400" dirty="0" smtClean="0"/>
              <a:t>μετά </a:t>
            </a:r>
            <a:r>
              <a:rPr lang="en-US" sz="1400" dirty="0" smtClean="0"/>
              <a:t>ICSI </a:t>
            </a:r>
            <a:r>
              <a:rPr lang="el-GR" sz="1400" dirty="0" smtClean="0"/>
              <a:t>-</a:t>
            </a:r>
            <a:r>
              <a:rPr lang="en-US" sz="1400" dirty="0" smtClean="0"/>
              <a:t>23 </a:t>
            </a:r>
            <a:r>
              <a:rPr lang="el-GR" sz="1400" dirty="0" smtClean="0"/>
              <a:t>μετά </a:t>
            </a:r>
            <a:r>
              <a:rPr lang="en-US" sz="1400" dirty="0" smtClean="0"/>
              <a:t>IVF</a:t>
            </a:r>
            <a:r>
              <a:rPr lang="el-GR" sz="1400" dirty="0" smtClean="0"/>
              <a:t>)</a:t>
            </a:r>
            <a:endParaRPr lang="en-US" sz="1400" dirty="0"/>
          </a:p>
        </p:txBody>
      </p:sp>
      <p:sp>
        <p:nvSpPr>
          <p:cNvPr id="6" name="Rectangle 5"/>
          <p:cNvSpPr/>
          <p:nvPr/>
        </p:nvSpPr>
        <p:spPr>
          <a:xfrm>
            <a:off x="3597966" y="885274"/>
            <a:ext cx="5098421" cy="369332"/>
          </a:xfrm>
          <a:prstGeom prst="rect">
            <a:avLst/>
          </a:prstGeom>
        </p:spPr>
        <p:txBody>
          <a:bodyPr wrap="none">
            <a:spAutoFit/>
          </a:bodyPr>
          <a:lstStyle/>
          <a:p>
            <a:r>
              <a:rPr lang="el-GR" b="1" dirty="0" smtClean="0"/>
              <a:t>Βιοψία ενδομητρίου την </a:t>
            </a:r>
            <a:r>
              <a:rPr lang="en-US" b="1" dirty="0" smtClean="0"/>
              <a:t>20</a:t>
            </a:r>
            <a:r>
              <a:rPr lang="en-US" b="1" dirty="0"/>
              <a:t>-24η </a:t>
            </a:r>
            <a:r>
              <a:rPr lang="en-US" b="1" dirty="0" err="1" smtClean="0"/>
              <a:t>ημέρ</a:t>
            </a:r>
            <a:r>
              <a:rPr lang="en-US" b="1" dirty="0" smtClean="0"/>
              <a:t>α</a:t>
            </a:r>
            <a:r>
              <a:rPr lang="el-GR" b="1" dirty="0" smtClean="0"/>
              <a:t> του κύκλου</a:t>
            </a:r>
            <a:r>
              <a:rPr lang="en-US" b="1" dirty="0" smtClean="0"/>
              <a:t> </a:t>
            </a:r>
            <a:endParaRPr lang="en-US" b="1" dirty="0"/>
          </a:p>
        </p:txBody>
      </p:sp>
      <p:sp>
        <p:nvSpPr>
          <p:cNvPr id="7" name="Rectangle 6"/>
          <p:cNvSpPr/>
          <p:nvPr/>
        </p:nvSpPr>
        <p:spPr>
          <a:xfrm>
            <a:off x="143809" y="6383174"/>
            <a:ext cx="1209210" cy="276999"/>
          </a:xfrm>
          <a:prstGeom prst="rect">
            <a:avLst/>
          </a:prstGeom>
        </p:spPr>
        <p:txBody>
          <a:bodyPr wrap="none">
            <a:spAutoFit/>
          </a:bodyPr>
          <a:lstStyle/>
          <a:p>
            <a:r>
              <a:rPr lang="en-US" sz="1200" dirty="0" err="1"/>
              <a:t>Koot</a:t>
            </a:r>
            <a:r>
              <a:rPr lang="en-US" sz="1200" dirty="0"/>
              <a:t> et al., 2016</a:t>
            </a:r>
          </a:p>
        </p:txBody>
      </p:sp>
      <p:sp>
        <p:nvSpPr>
          <p:cNvPr id="8" name="TextBox 7"/>
          <p:cNvSpPr txBox="1"/>
          <p:nvPr/>
        </p:nvSpPr>
        <p:spPr>
          <a:xfrm>
            <a:off x="296333" y="169333"/>
            <a:ext cx="8410223" cy="584776"/>
          </a:xfrm>
          <a:prstGeom prst="rect">
            <a:avLst/>
          </a:prstGeom>
          <a:solidFill>
            <a:schemeClr val="bg1">
              <a:lumMod val="75000"/>
            </a:schemeClr>
          </a:solidFill>
        </p:spPr>
        <p:txBody>
          <a:bodyPr wrap="square" rtlCol="0">
            <a:spAutoFit/>
          </a:bodyPr>
          <a:lstStyle/>
          <a:p>
            <a:pPr algn="ctr"/>
            <a:r>
              <a:rPr lang="el-GR" sz="3200" b="1" dirty="0" smtClean="0"/>
              <a:t>Δυνατότητα δημιουργία διαγνωστικού </a:t>
            </a:r>
            <a:r>
              <a:rPr lang="en-US" sz="3200" b="1" dirty="0" smtClean="0"/>
              <a:t>test</a:t>
            </a:r>
            <a:endParaRPr lang="en-US" sz="3200" b="1"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18180294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4"/>
          <p:cNvSpPr/>
          <p:nvPr/>
        </p:nvSpPr>
        <p:spPr>
          <a:xfrm>
            <a:off x="324555" y="1464061"/>
            <a:ext cx="8551333" cy="1015663"/>
          </a:xfrm>
          <a:prstGeom prst="rect">
            <a:avLst/>
          </a:prstGeom>
          <a:ln>
            <a:solidFill>
              <a:schemeClr val="bg1">
                <a:lumMod val="85000"/>
              </a:schemeClr>
            </a:solidFill>
          </a:ln>
        </p:spPr>
        <p:txBody>
          <a:bodyPr wrap="square">
            <a:spAutoFit/>
          </a:bodyPr>
          <a:lstStyle/>
          <a:p>
            <a:pPr algn="ctr"/>
            <a:r>
              <a:rPr lang="el-GR" sz="2000" dirty="0" err="1"/>
              <a:t>Ε</a:t>
            </a:r>
            <a:r>
              <a:rPr lang="en-US" sz="2000" dirty="0" err="1" smtClean="0"/>
              <a:t>νδογενή</a:t>
            </a:r>
            <a:r>
              <a:rPr lang="en-US" sz="2000" dirty="0" smtClean="0"/>
              <a:t> </a:t>
            </a:r>
            <a:r>
              <a:rPr lang="en-US" sz="2000" dirty="0" err="1"/>
              <a:t>μη</a:t>
            </a:r>
            <a:r>
              <a:rPr lang="en-US" sz="2000" dirty="0"/>
              <a:t> </a:t>
            </a:r>
            <a:r>
              <a:rPr lang="en-US" sz="2000" dirty="0" err="1"/>
              <a:t>κωδικο</a:t>
            </a:r>
            <a:r>
              <a:rPr lang="en-US" sz="2000" dirty="0"/>
              <a:t>π</a:t>
            </a:r>
            <a:r>
              <a:rPr lang="en-US" sz="2000" dirty="0" err="1"/>
              <a:t>οιούντ</a:t>
            </a:r>
            <a:r>
              <a:rPr lang="en-US" sz="2000" dirty="0"/>
              <a:t>α </a:t>
            </a:r>
            <a:r>
              <a:rPr lang="en-US" sz="2000" dirty="0" err="1"/>
              <a:t>μόρι</a:t>
            </a:r>
            <a:r>
              <a:rPr lang="en-US" sz="2000" dirty="0"/>
              <a:t>α </a:t>
            </a:r>
            <a:r>
              <a:rPr lang="en-US" sz="2000" dirty="0" smtClean="0"/>
              <a:t>RNA </a:t>
            </a:r>
            <a:r>
              <a:rPr lang="en-US" sz="2000" dirty="0" err="1" smtClean="0"/>
              <a:t>μεγέθους</a:t>
            </a:r>
            <a:r>
              <a:rPr lang="en-US" sz="2000" dirty="0" smtClean="0"/>
              <a:t> </a:t>
            </a:r>
            <a:r>
              <a:rPr lang="en-US" sz="2000" dirty="0"/>
              <a:t>π</a:t>
            </a:r>
            <a:r>
              <a:rPr lang="en-US" sz="2000" dirty="0" err="1"/>
              <a:t>ερί</a:t>
            </a:r>
            <a:r>
              <a:rPr lang="en-US" sz="2000" dirty="0"/>
              <a:t>π</a:t>
            </a:r>
            <a:r>
              <a:rPr lang="en-US" sz="2000" dirty="0" err="1"/>
              <a:t>ου</a:t>
            </a:r>
            <a:r>
              <a:rPr lang="en-US" sz="2000" dirty="0"/>
              <a:t> 22 </a:t>
            </a:r>
            <a:r>
              <a:rPr lang="en-US" sz="2000" dirty="0" err="1" smtClean="0"/>
              <a:t>νουκλεοτιδίων</a:t>
            </a:r>
            <a:r>
              <a:rPr lang="el-GR" sz="2000" dirty="0" smtClean="0"/>
              <a:t> που ρυθμίζουν τη λειτουργία των γονιδίων στόχων σε μετα-μεταγραφικό επίπεδο</a:t>
            </a:r>
            <a:r>
              <a:rPr lang="en-US" sz="2000" dirty="0" smtClean="0"/>
              <a:t>. </a:t>
            </a:r>
            <a:endParaRPr lang="en-US" sz="2000" dirty="0"/>
          </a:p>
        </p:txBody>
      </p:sp>
      <p:pic>
        <p:nvPicPr>
          <p:cNvPr id="2" name="Picture 1"/>
          <p:cNvPicPr>
            <a:picLocks noChangeAspect="1"/>
          </p:cNvPicPr>
          <p:nvPr/>
        </p:nvPicPr>
        <p:blipFill>
          <a:blip r:embed="rId2"/>
          <a:stretch>
            <a:fillRect/>
          </a:stretch>
        </p:blipFill>
        <p:spPr>
          <a:xfrm>
            <a:off x="2271890" y="2959501"/>
            <a:ext cx="4267506" cy="3362277"/>
          </a:xfrm>
          <a:prstGeom prst="rect">
            <a:avLst/>
          </a:prstGeom>
        </p:spPr>
      </p:pic>
      <p:sp>
        <p:nvSpPr>
          <p:cNvPr id="3" name="Rectangle 2"/>
          <p:cNvSpPr/>
          <p:nvPr/>
        </p:nvSpPr>
        <p:spPr>
          <a:xfrm>
            <a:off x="324555" y="723443"/>
            <a:ext cx="8551333" cy="584776"/>
          </a:xfrm>
          <a:prstGeom prst="rect">
            <a:avLst/>
          </a:prstGeom>
          <a:solidFill>
            <a:schemeClr val="bg1">
              <a:lumMod val="75000"/>
            </a:schemeClr>
          </a:solidFill>
        </p:spPr>
        <p:txBody>
          <a:bodyPr wrap="square">
            <a:spAutoFit/>
          </a:bodyPr>
          <a:lstStyle/>
          <a:p>
            <a:pPr algn="ctr"/>
            <a:r>
              <a:rPr lang="en-US" sz="3200" b="1" dirty="0" err="1"/>
              <a:t>miRNAs</a:t>
            </a:r>
            <a:endParaRPr lang="en-US" sz="3200" b="1" dirty="0"/>
          </a:p>
        </p:txBody>
      </p:sp>
      <p:sp>
        <p:nvSpPr>
          <p:cNvPr id="4" name="TextBox 3"/>
          <p:cNvSpPr txBox="1"/>
          <p:nvPr/>
        </p:nvSpPr>
        <p:spPr>
          <a:xfrm>
            <a:off x="0" y="6488668"/>
            <a:ext cx="2441223" cy="276999"/>
          </a:xfrm>
          <a:prstGeom prst="rect">
            <a:avLst/>
          </a:prstGeom>
          <a:noFill/>
        </p:spPr>
        <p:txBody>
          <a:bodyPr wrap="square" rtlCol="0">
            <a:spAutoFit/>
          </a:bodyPr>
          <a:lstStyle/>
          <a:p>
            <a:r>
              <a:rPr lang="en-US" sz="1200" dirty="0" smtClean="0"/>
              <a:t>Galliano et al., 2014</a:t>
            </a:r>
            <a:endParaRPr lang="en-US" sz="1200"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06211279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41111" y="90311"/>
            <a:ext cx="8777111" cy="883356"/>
          </a:xfrm>
          <a:solidFill>
            <a:srgbClr val="BFBFBF"/>
          </a:solidFill>
        </p:spPr>
        <p:txBody>
          <a:bodyPr>
            <a:normAutofit fontScale="90000"/>
          </a:bodyPr>
          <a:lstStyle/>
          <a:p>
            <a:r>
              <a:rPr lang="en-US" sz="3100" b="1" dirty="0" smtClean="0"/>
              <a:t>In </a:t>
            </a:r>
            <a:r>
              <a:rPr lang="en-US" sz="3100" b="1" dirty="0" err="1" smtClean="0"/>
              <a:t>silico</a:t>
            </a:r>
            <a:r>
              <a:rPr lang="en-US" sz="3100" b="1" dirty="0" smtClean="0"/>
              <a:t> </a:t>
            </a:r>
            <a:r>
              <a:rPr lang="el-GR" sz="3100" b="1" dirty="0" smtClean="0"/>
              <a:t>ανάλυση των </a:t>
            </a:r>
            <a:r>
              <a:rPr lang="en-US" sz="3100" b="1" dirty="0" err="1" smtClean="0"/>
              <a:t>miRNAs</a:t>
            </a:r>
            <a:r>
              <a:rPr lang="en-US" sz="3100" b="1" dirty="0" smtClean="0"/>
              <a:t> </a:t>
            </a:r>
            <a:r>
              <a:rPr lang="el-GR" sz="3100" b="1" dirty="0"/>
              <a:t>με </a:t>
            </a:r>
            <a:r>
              <a:rPr lang="el-GR" sz="3100" b="1" dirty="0" smtClean="0"/>
              <a:t>διαφοροποιημένη </a:t>
            </a:r>
            <a:r>
              <a:rPr lang="el-GR" sz="3100" b="1" dirty="0"/>
              <a:t>έκφραση στο ενδομήτριο σε γυναίκες με ΕΑΕ</a:t>
            </a:r>
            <a:endParaRPr lang="en-US" sz="3100" dirty="0"/>
          </a:p>
        </p:txBody>
      </p:sp>
      <p:pic>
        <p:nvPicPr>
          <p:cNvPr id="4" name="Picture 3"/>
          <p:cNvPicPr>
            <a:picLocks noChangeAspect="1"/>
          </p:cNvPicPr>
          <p:nvPr/>
        </p:nvPicPr>
        <p:blipFill>
          <a:blip r:embed="rId2"/>
          <a:stretch>
            <a:fillRect/>
          </a:stretch>
        </p:blipFill>
        <p:spPr>
          <a:xfrm>
            <a:off x="0" y="1092200"/>
            <a:ext cx="4746704" cy="5554133"/>
          </a:xfrm>
          <a:prstGeom prst="rect">
            <a:avLst/>
          </a:prstGeom>
        </p:spPr>
      </p:pic>
      <p:pic>
        <p:nvPicPr>
          <p:cNvPr id="5" name="Picture 4"/>
          <p:cNvPicPr>
            <a:picLocks noChangeAspect="1"/>
          </p:cNvPicPr>
          <p:nvPr/>
        </p:nvPicPr>
        <p:blipFill>
          <a:blip r:embed="rId3"/>
          <a:stretch>
            <a:fillRect/>
          </a:stretch>
        </p:blipFill>
        <p:spPr>
          <a:xfrm>
            <a:off x="4849989" y="2367844"/>
            <a:ext cx="4167011" cy="3759200"/>
          </a:xfrm>
          <a:prstGeom prst="rect">
            <a:avLst/>
          </a:prstGeom>
        </p:spPr>
      </p:pic>
      <p:sp>
        <p:nvSpPr>
          <p:cNvPr id="6" name="Rectangle 5"/>
          <p:cNvSpPr/>
          <p:nvPr/>
        </p:nvSpPr>
        <p:spPr>
          <a:xfrm>
            <a:off x="4849989" y="6461667"/>
            <a:ext cx="1261884" cy="461665"/>
          </a:xfrm>
          <a:prstGeom prst="rect">
            <a:avLst/>
          </a:prstGeom>
        </p:spPr>
        <p:txBody>
          <a:bodyPr wrap="none">
            <a:spAutoFit/>
          </a:bodyPr>
          <a:lstStyle/>
          <a:p>
            <a:r>
              <a:rPr lang="en-US" sz="1200" dirty="0"/>
              <a:t>Revel et al., 2011</a:t>
            </a:r>
          </a:p>
          <a:p>
            <a:endParaRPr lang="en-US" sz="1200" dirty="0"/>
          </a:p>
        </p:txBody>
      </p:sp>
      <p:sp>
        <p:nvSpPr>
          <p:cNvPr id="9" name="Oval 8"/>
          <p:cNvSpPr/>
          <p:nvPr/>
        </p:nvSpPr>
        <p:spPr>
          <a:xfrm>
            <a:off x="141111" y="2639750"/>
            <a:ext cx="2354677" cy="1469699"/>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4638001" y="4865702"/>
            <a:ext cx="1255829" cy="513681"/>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54012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1"/>
          <p:cNvSpPr>
            <a:spLocks noGrp="1"/>
          </p:cNvSpPr>
          <p:nvPr>
            <p:ph type="title"/>
          </p:nvPr>
        </p:nvSpPr>
        <p:spPr>
          <a:xfrm>
            <a:off x="296333" y="119416"/>
            <a:ext cx="8692445" cy="1143000"/>
          </a:xfrm>
          <a:solidFill>
            <a:schemeClr val="bg1">
              <a:lumMod val="75000"/>
            </a:schemeClr>
          </a:solidFill>
        </p:spPr>
        <p:txBody>
          <a:bodyPr>
            <a:normAutofit/>
          </a:bodyPr>
          <a:lstStyle/>
          <a:p>
            <a:r>
              <a:rPr lang="en-US" sz="2800" b="1" dirty="0" err="1" smtClean="0"/>
              <a:t>miRNAs</a:t>
            </a:r>
            <a:r>
              <a:rPr lang="en-US" sz="2800" b="1" dirty="0"/>
              <a:t> </a:t>
            </a:r>
            <a:r>
              <a:rPr lang="el-GR" sz="2800" b="1" dirty="0" smtClean="0"/>
              <a:t>με διαφοροποιημενη έκφραση στο ενδομήτριο σε γυναίκες με </a:t>
            </a:r>
            <a:r>
              <a:rPr lang="en-US" sz="2800" b="1" dirty="0" smtClean="0"/>
              <a:t>RIF</a:t>
            </a:r>
            <a:endParaRPr lang="en-US" sz="2800" b="1" dirty="0"/>
          </a:p>
        </p:txBody>
      </p:sp>
      <p:pic>
        <p:nvPicPr>
          <p:cNvPr id="5" name="Picture 4"/>
          <p:cNvPicPr>
            <a:picLocks noChangeAspect="1"/>
          </p:cNvPicPr>
          <p:nvPr/>
        </p:nvPicPr>
        <p:blipFill>
          <a:blip r:embed="rId2"/>
          <a:stretch>
            <a:fillRect/>
          </a:stretch>
        </p:blipFill>
        <p:spPr>
          <a:xfrm>
            <a:off x="117827" y="1579041"/>
            <a:ext cx="4787900" cy="4660900"/>
          </a:xfrm>
          <a:prstGeom prst="rect">
            <a:avLst/>
          </a:prstGeom>
          <a:ln>
            <a:solidFill>
              <a:srgbClr val="558ED5"/>
            </a:solidFill>
          </a:ln>
        </p:spPr>
      </p:pic>
      <p:sp>
        <p:nvSpPr>
          <p:cNvPr id="7" name="TextBox 6"/>
          <p:cNvSpPr txBox="1"/>
          <p:nvPr/>
        </p:nvSpPr>
        <p:spPr>
          <a:xfrm>
            <a:off x="296332" y="6444544"/>
            <a:ext cx="2215445" cy="276999"/>
          </a:xfrm>
          <a:prstGeom prst="rect">
            <a:avLst/>
          </a:prstGeom>
          <a:noFill/>
        </p:spPr>
        <p:txBody>
          <a:bodyPr wrap="square" rtlCol="0">
            <a:spAutoFit/>
          </a:bodyPr>
          <a:lstStyle/>
          <a:p>
            <a:r>
              <a:rPr lang="en-US" sz="1200" dirty="0" smtClean="0"/>
              <a:t>Revel et al., 2011</a:t>
            </a:r>
            <a:endParaRPr lang="en-US" sz="1200" dirty="0"/>
          </a:p>
        </p:txBody>
      </p:sp>
      <p:sp>
        <p:nvSpPr>
          <p:cNvPr id="8" name="Rectangle 7"/>
          <p:cNvSpPr/>
          <p:nvPr/>
        </p:nvSpPr>
        <p:spPr>
          <a:xfrm>
            <a:off x="171155" y="2796503"/>
            <a:ext cx="4681243" cy="237386"/>
          </a:xfrm>
          <a:prstGeom prst="rect">
            <a:avLst/>
          </a:prstGeom>
          <a:noFill/>
          <a:ln w="28575" cmpd="sng">
            <a:solidFill>
              <a:srgbClr val="558ED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171155" y="2556614"/>
            <a:ext cx="4681243" cy="239889"/>
          </a:xfrm>
          <a:prstGeom prst="rect">
            <a:avLst/>
          </a:prstGeom>
          <a:noFill/>
          <a:ln w="38100" cmpd="sng">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4981222" y="2433724"/>
            <a:ext cx="4007556" cy="1107996"/>
          </a:xfrm>
          <a:prstGeom prst="rect">
            <a:avLst/>
          </a:prstGeom>
          <a:noFill/>
        </p:spPr>
        <p:txBody>
          <a:bodyPr wrap="square" rtlCol="0">
            <a:spAutoFit/>
          </a:bodyPr>
          <a:lstStyle/>
          <a:p>
            <a:pPr algn="just"/>
            <a:r>
              <a:rPr lang="el-GR" dirty="0" smtClean="0"/>
              <a:t>Τα </a:t>
            </a:r>
            <a:r>
              <a:rPr lang="en-US" dirty="0" smtClean="0"/>
              <a:t>miR-23b </a:t>
            </a:r>
            <a:r>
              <a:rPr lang="el-GR" dirty="0" smtClean="0"/>
              <a:t>και</a:t>
            </a:r>
            <a:r>
              <a:rPr lang="en-US" dirty="0" smtClean="0"/>
              <a:t> </a:t>
            </a:r>
            <a:r>
              <a:rPr lang="en-US" dirty="0" err="1" smtClean="0"/>
              <a:t>miR</a:t>
            </a:r>
            <a:r>
              <a:rPr lang="el-GR" dirty="0" smtClean="0"/>
              <a:t>-</a:t>
            </a:r>
            <a:r>
              <a:rPr lang="en-US" dirty="0" smtClean="0"/>
              <a:t>145 </a:t>
            </a:r>
            <a:r>
              <a:rPr lang="el-GR" dirty="0" smtClean="0"/>
              <a:t>έχουν ως στόχο 80% των γονιδίων με διαφορετική έκφραση στο ενδομήτριο εγκύων σε </a:t>
            </a:r>
            <a:r>
              <a:rPr lang="en-US" dirty="0"/>
              <a:t>RIF</a:t>
            </a:r>
            <a:r>
              <a:rPr lang="el-GR" dirty="0" smtClean="0"/>
              <a:t> </a:t>
            </a:r>
            <a:r>
              <a:rPr lang="el-GR" sz="1200" dirty="0" smtClean="0"/>
              <a:t>(</a:t>
            </a:r>
            <a:r>
              <a:rPr lang="en-US" sz="1200" dirty="0" err="1" smtClean="0"/>
              <a:t>Kooler</a:t>
            </a:r>
            <a:r>
              <a:rPr lang="en-US" sz="1200" dirty="0" smtClean="0"/>
              <a:t> et al., 2009)</a:t>
            </a:r>
            <a:endParaRPr lang="en-US" sz="1200" dirty="0"/>
          </a:p>
        </p:txBody>
      </p:sp>
      <p:sp>
        <p:nvSpPr>
          <p:cNvPr id="2" name="Down Arrow 1"/>
          <p:cNvSpPr/>
          <p:nvPr/>
        </p:nvSpPr>
        <p:spPr>
          <a:xfrm>
            <a:off x="6335889" y="3767667"/>
            <a:ext cx="747889" cy="733777"/>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5023555" y="4741333"/>
            <a:ext cx="3485445" cy="923330"/>
          </a:xfrm>
          <a:prstGeom prst="rect">
            <a:avLst/>
          </a:prstGeom>
          <a:solidFill>
            <a:schemeClr val="accent6">
              <a:lumMod val="40000"/>
              <a:lumOff val="60000"/>
            </a:schemeClr>
          </a:solidFill>
        </p:spPr>
        <p:txBody>
          <a:bodyPr wrap="square" rtlCol="0">
            <a:spAutoFit/>
          </a:bodyPr>
          <a:lstStyle/>
          <a:p>
            <a:pPr algn="ctr"/>
            <a:r>
              <a:rPr lang="en-US" b="1" dirty="0" smtClean="0"/>
              <a:t>BIOMARKERS </a:t>
            </a:r>
            <a:r>
              <a:rPr lang="el-GR" b="1" dirty="0" smtClean="0"/>
              <a:t>για διάγνωση </a:t>
            </a:r>
          </a:p>
          <a:p>
            <a:pPr algn="ctr"/>
            <a:r>
              <a:rPr lang="el-GR" b="1" dirty="0" smtClean="0"/>
              <a:t>&amp; </a:t>
            </a:r>
          </a:p>
          <a:p>
            <a:pPr algn="ctr"/>
            <a:r>
              <a:rPr lang="el-GR" b="1" dirty="0" smtClean="0"/>
              <a:t>θεραπεία</a:t>
            </a:r>
            <a:endParaRPr lang="en-US" b="1"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0224121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2400" b="1" dirty="0" smtClean="0"/>
              <a:t>ΜΕΘΟΔΟΛΟΓΙΑ</a:t>
            </a:r>
            <a:endParaRPr lang="el-GR" sz="2400" b="1" dirty="0"/>
          </a:p>
        </p:txBody>
      </p:sp>
      <p:sp>
        <p:nvSpPr>
          <p:cNvPr id="3" name="Content Placeholder 2"/>
          <p:cNvSpPr>
            <a:spLocks noGrp="1"/>
          </p:cNvSpPr>
          <p:nvPr>
            <p:ph idx="1"/>
          </p:nvPr>
        </p:nvSpPr>
        <p:spPr>
          <a:xfrm>
            <a:off x="301752" y="1665312"/>
            <a:ext cx="8503920" cy="4572000"/>
          </a:xfrm>
        </p:spPr>
        <p:txBody>
          <a:bodyPr>
            <a:normAutofit fontScale="92500" lnSpcReduction="10000"/>
          </a:bodyPr>
          <a:lstStyle/>
          <a:p>
            <a:pPr marL="0" indent="0" algn="ctr">
              <a:buNone/>
            </a:pPr>
            <a:r>
              <a:rPr lang="el-GR" sz="1900" b="1" u="sng" dirty="0" smtClean="0">
                <a:solidFill>
                  <a:srgbClr val="C00000"/>
                </a:solidFill>
              </a:rPr>
              <a:t>ΜΕΘΟΔΟΛΟΓΙΑ </a:t>
            </a:r>
          </a:p>
          <a:p>
            <a:pPr marL="0" indent="0" algn="ctr">
              <a:buNone/>
            </a:pPr>
            <a:endParaRPr lang="el-GR" sz="1800" b="1" u="sng" dirty="0">
              <a:solidFill>
                <a:srgbClr val="C00000"/>
              </a:solidFill>
            </a:endParaRPr>
          </a:p>
          <a:p>
            <a:pPr>
              <a:buFont typeface="Wingdings" panose="05000000000000000000" pitchFamily="2" charset="2"/>
              <a:buChar char="Ø"/>
            </a:pPr>
            <a:r>
              <a:rPr lang="el-GR" sz="1800" dirty="0" smtClean="0"/>
              <a:t>Ανασκόπηση της </a:t>
            </a:r>
            <a:r>
              <a:rPr lang="el-GR" sz="1800" b="1" dirty="0" smtClean="0">
                <a:solidFill>
                  <a:srgbClr val="7030A0"/>
                </a:solidFill>
              </a:rPr>
              <a:t>διεθνούς βιβλιογραφίας </a:t>
            </a:r>
            <a:r>
              <a:rPr lang="el-GR" sz="1800" dirty="0" smtClean="0"/>
              <a:t>με χρήση των παρακάτω όρων στις</a:t>
            </a:r>
            <a:endParaRPr lang="en-US" sz="1800" dirty="0" smtClean="0"/>
          </a:p>
          <a:p>
            <a:pPr marL="0" indent="0">
              <a:buNone/>
            </a:pPr>
            <a:r>
              <a:rPr lang="en-US" sz="1800" dirty="0"/>
              <a:t> </a:t>
            </a:r>
            <a:r>
              <a:rPr lang="en-US" sz="1800" dirty="0" smtClean="0"/>
              <a:t>     </a:t>
            </a:r>
            <a:r>
              <a:rPr lang="el-GR" sz="1800" dirty="0" smtClean="0"/>
              <a:t>μηχανές αναζήτησης </a:t>
            </a:r>
            <a:r>
              <a:rPr lang="en-US" sz="1800" dirty="0" err="1" smtClean="0"/>
              <a:t>Pubmed</a:t>
            </a:r>
            <a:r>
              <a:rPr lang="en-US" sz="1800" dirty="0" smtClean="0"/>
              <a:t> </a:t>
            </a:r>
            <a:r>
              <a:rPr lang="el-GR" sz="1800" dirty="0" smtClean="0"/>
              <a:t>και </a:t>
            </a:r>
            <a:r>
              <a:rPr lang="en-US" sz="1800" dirty="0" smtClean="0"/>
              <a:t>Scholar</a:t>
            </a:r>
            <a:r>
              <a:rPr lang="el-GR" sz="1800" dirty="0" smtClean="0"/>
              <a:t>:</a:t>
            </a:r>
          </a:p>
          <a:p>
            <a:pPr marL="0" indent="0">
              <a:buNone/>
            </a:pPr>
            <a:endParaRPr lang="el-GR" sz="1800" dirty="0" smtClean="0"/>
          </a:p>
          <a:p>
            <a:pPr marL="0" indent="0" algn="ctr">
              <a:buNone/>
            </a:pPr>
            <a:r>
              <a:rPr lang="el-GR" sz="1800" dirty="0">
                <a:solidFill>
                  <a:srgbClr val="C00000"/>
                </a:solidFill>
              </a:rPr>
              <a:t> </a:t>
            </a:r>
            <a:r>
              <a:rPr lang="el-GR" sz="1800" dirty="0" smtClean="0">
                <a:solidFill>
                  <a:srgbClr val="C00000"/>
                </a:solidFill>
              </a:rPr>
              <a:t>    </a:t>
            </a:r>
            <a:r>
              <a:rPr lang="en-US" sz="1800" dirty="0" smtClean="0"/>
              <a:t>“aspirin”, “</a:t>
            </a:r>
            <a:r>
              <a:rPr lang="en-US" sz="1800" dirty="0" err="1" smtClean="0"/>
              <a:t>cortisolone</a:t>
            </a:r>
            <a:r>
              <a:rPr lang="en-US" sz="1800" dirty="0" smtClean="0"/>
              <a:t>”, “heparin”, “LMWH”, “oral contraceptives”, </a:t>
            </a:r>
          </a:p>
          <a:p>
            <a:pPr marL="0" indent="0" algn="ctr">
              <a:buNone/>
            </a:pPr>
            <a:r>
              <a:rPr lang="en-US" sz="1800" dirty="0" smtClean="0"/>
              <a:t>“assisted reproduction”, “IVF”, “ICSI”</a:t>
            </a:r>
          </a:p>
          <a:p>
            <a:pPr marL="0" indent="0" algn="ctr">
              <a:buNone/>
            </a:pPr>
            <a:r>
              <a:rPr lang="en-US" sz="1800" b="1" i="1" dirty="0" smtClean="0"/>
              <a:t>AND</a:t>
            </a:r>
          </a:p>
          <a:p>
            <a:pPr marL="0" indent="0" algn="ctr">
              <a:buNone/>
            </a:pPr>
            <a:r>
              <a:rPr lang="en-US" sz="1800" dirty="0" smtClean="0"/>
              <a:t> “subfertility”, “infertility” “fertility”</a:t>
            </a:r>
          </a:p>
          <a:p>
            <a:pPr marL="0" indent="0">
              <a:buNone/>
            </a:pPr>
            <a:endParaRPr lang="en-US" sz="1800" dirty="0" smtClean="0"/>
          </a:p>
          <a:p>
            <a:pPr marL="0" indent="0">
              <a:buNone/>
            </a:pPr>
            <a:endParaRPr lang="en-US" sz="1800" b="1" u="sng" dirty="0">
              <a:solidFill>
                <a:srgbClr val="C00000"/>
              </a:solidFill>
            </a:endParaRPr>
          </a:p>
          <a:p>
            <a:pPr>
              <a:buFont typeface="Wingdings" panose="05000000000000000000" pitchFamily="2" charset="2"/>
              <a:buChar char="Ø"/>
            </a:pPr>
            <a:r>
              <a:rPr lang="el-GR" sz="1800" dirty="0" smtClean="0"/>
              <a:t>Ανασκόπηση </a:t>
            </a:r>
            <a:r>
              <a:rPr lang="el-GR" sz="1800" b="1" dirty="0" smtClean="0">
                <a:solidFill>
                  <a:srgbClr val="7030A0"/>
                </a:solidFill>
              </a:rPr>
              <a:t>κατευθυντήριων οδηγιών (</a:t>
            </a:r>
            <a:r>
              <a:rPr lang="en-US" sz="1800" b="1" dirty="0" smtClean="0">
                <a:solidFill>
                  <a:srgbClr val="7030A0"/>
                </a:solidFill>
              </a:rPr>
              <a:t>guidelines) </a:t>
            </a:r>
            <a:r>
              <a:rPr lang="el-GR" sz="1800" dirty="0" smtClean="0"/>
              <a:t>από τις παρακάτω πηγές:</a:t>
            </a:r>
          </a:p>
          <a:p>
            <a:pPr marL="0" indent="0">
              <a:buNone/>
            </a:pPr>
            <a:r>
              <a:rPr lang="el-GR" sz="1800" dirty="0"/>
              <a:t> </a:t>
            </a:r>
            <a:r>
              <a:rPr lang="el-GR" sz="1800" dirty="0" smtClean="0"/>
              <a:t>    1. </a:t>
            </a:r>
            <a:r>
              <a:rPr lang="en-US" sz="1800" b="1" dirty="0" smtClean="0"/>
              <a:t>ESHRE</a:t>
            </a:r>
            <a:r>
              <a:rPr lang="en-US" sz="1800" dirty="0" smtClean="0"/>
              <a:t> guidelines</a:t>
            </a:r>
          </a:p>
          <a:p>
            <a:pPr marL="0" indent="0">
              <a:buNone/>
            </a:pPr>
            <a:r>
              <a:rPr lang="en-US" sz="1800" dirty="0"/>
              <a:t> </a:t>
            </a:r>
            <a:r>
              <a:rPr lang="en-US" sz="1800" dirty="0" smtClean="0"/>
              <a:t>    2. </a:t>
            </a:r>
            <a:r>
              <a:rPr lang="en-US" sz="1800" b="1" dirty="0" smtClean="0"/>
              <a:t>RCOG</a:t>
            </a:r>
            <a:r>
              <a:rPr lang="en-US" sz="1800" dirty="0" smtClean="0"/>
              <a:t> – NICE guidelines 2013</a:t>
            </a:r>
          </a:p>
          <a:p>
            <a:pPr marL="0" indent="0">
              <a:buNone/>
            </a:pPr>
            <a:r>
              <a:rPr lang="en-US" sz="1800" dirty="0"/>
              <a:t> </a:t>
            </a:r>
            <a:r>
              <a:rPr lang="en-US" sz="1800" dirty="0" smtClean="0"/>
              <a:t>    3. </a:t>
            </a:r>
            <a:r>
              <a:rPr lang="en-US" sz="1800" b="1" dirty="0" smtClean="0"/>
              <a:t>ASRM</a:t>
            </a:r>
            <a:r>
              <a:rPr lang="en-US" sz="1800" dirty="0" smtClean="0"/>
              <a:t> – Practice Committee Opinion 2015</a:t>
            </a:r>
            <a:endParaRPr lang="el-GR" sz="18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95185315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8" name="TextShape 1"/>
          <p:cNvSpPr txBox="1"/>
          <p:nvPr/>
        </p:nvSpPr>
        <p:spPr>
          <a:xfrm>
            <a:off x="214200" y="1800360"/>
            <a:ext cx="4357440" cy="4084920"/>
          </a:xfrm>
          <a:prstGeom prst="rect">
            <a:avLst/>
          </a:prstGeom>
          <a:noFill/>
          <a:ln>
            <a:noFill/>
          </a:ln>
        </p:spPr>
        <p:txBody>
          <a:bodyPr/>
          <a:lstStyle/>
          <a:p>
            <a:pPr>
              <a:lnSpc>
                <a:spcPct val="100000"/>
              </a:lnSpc>
            </a:pPr>
            <a:endParaRPr lang="el-GR" sz="3200" b="0" strike="noStrike" spc="-1">
              <a:solidFill>
                <a:srgbClr val="000000"/>
              </a:solidFill>
              <a:uFill>
                <a:solidFill>
                  <a:srgbClr val="FFFFFF"/>
                </a:solidFill>
              </a:uFill>
              <a:latin typeface="Calibri"/>
            </a:endParaRPr>
          </a:p>
          <a:p>
            <a:pPr marL="343080" indent="-342720">
              <a:lnSpc>
                <a:spcPct val="100000"/>
              </a:lnSpc>
              <a:buClr>
                <a:srgbClr val="604A7B"/>
              </a:buClr>
              <a:buFont typeface="Wingdings" charset="2"/>
              <a:buChar char=""/>
            </a:pPr>
            <a:r>
              <a:rPr lang="el-GR" sz="2000" b="0" strike="noStrike" spc="-1">
                <a:solidFill>
                  <a:srgbClr val="000000"/>
                </a:solidFill>
                <a:uFill>
                  <a:solidFill>
                    <a:srgbClr val="FFFFFF"/>
                  </a:solidFill>
                </a:uFill>
                <a:latin typeface="Calibri"/>
              </a:rPr>
              <a:t>Η διαδικασία συνδυάζει </a:t>
            </a:r>
            <a:r>
              <a:rPr lang="el-GR" sz="2000" b="1" strike="noStrike" spc="-1">
                <a:solidFill>
                  <a:srgbClr val="000000"/>
                </a:solidFill>
                <a:uFill>
                  <a:solidFill>
                    <a:srgbClr val="FFFFFF"/>
                  </a:solidFill>
                </a:uFill>
                <a:latin typeface="Calibri"/>
              </a:rPr>
              <a:t>τη χρήση κρυοπροστατευτικών παραγόντων σε υψηλές συγκεντρώσεις με την ταυτόχρονη εφαρμογή υπερταχείας ψύξης </a:t>
            </a:r>
            <a:r>
              <a:rPr lang="el-GR" sz="2000" b="0" strike="noStrike" spc="-1">
                <a:solidFill>
                  <a:srgbClr val="000000"/>
                </a:solidFill>
                <a:uFill>
                  <a:solidFill>
                    <a:srgbClr val="FFFFFF"/>
                  </a:solidFill>
                </a:uFill>
                <a:latin typeface="Calibri"/>
              </a:rPr>
              <a:t>του κυττάρου με αποτέλεσμα την αποφυγή σχηματισμού κρυστάλλων πάγου, τόσο στο ενδοκυττάριο όσο και στο εξωκυττάριο διαμέρισμα</a:t>
            </a:r>
            <a:endParaRPr lang="el-GR" sz="3200" b="0" strike="noStrike" spc="-1">
              <a:solidFill>
                <a:srgbClr val="000000"/>
              </a:solidFill>
              <a:uFill>
                <a:solidFill>
                  <a:srgbClr val="FFFFFF"/>
                </a:solidFill>
              </a:uFill>
              <a:latin typeface="Calibri"/>
            </a:endParaRPr>
          </a:p>
          <a:p>
            <a:pPr marL="343080" indent="-342720">
              <a:lnSpc>
                <a:spcPct val="100000"/>
              </a:lnSpc>
            </a:pPr>
            <a:endParaRPr lang="el-GR" sz="3200" b="0" strike="noStrike" spc="-1">
              <a:solidFill>
                <a:srgbClr val="000000"/>
              </a:solidFill>
              <a:uFill>
                <a:solidFill>
                  <a:srgbClr val="FFFFFF"/>
                </a:solidFill>
              </a:uFill>
              <a:latin typeface="Calibri"/>
            </a:endParaRPr>
          </a:p>
          <a:p>
            <a:pPr>
              <a:lnSpc>
                <a:spcPct val="100000"/>
              </a:lnSpc>
            </a:pPr>
            <a:endParaRPr lang="el-GR" sz="3200" b="0" strike="noStrike" spc="-1">
              <a:solidFill>
                <a:srgbClr val="000000"/>
              </a:solidFill>
              <a:uFill>
                <a:solidFill>
                  <a:srgbClr val="FFFFFF"/>
                </a:solidFill>
              </a:uFill>
              <a:latin typeface="Calibri"/>
            </a:endParaRPr>
          </a:p>
          <a:p>
            <a:pPr>
              <a:lnSpc>
                <a:spcPct val="100000"/>
              </a:lnSpc>
            </a:pPr>
            <a:endParaRPr lang="el-GR" sz="3200" b="0" strike="noStrike" spc="-1">
              <a:solidFill>
                <a:srgbClr val="000000"/>
              </a:solidFill>
              <a:uFill>
                <a:solidFill>
                  <a:srgbClr val="FFFFFF"/>
                </a:solidFill>
              </a:uFill>
              <a:latin typeface="Calibri"/>
            </a:endParaRPr>
          </a:p>
          <a:p>
            <a:pPr marL="343080" indent="-342720">
              <a:lnSpc>
                <a:spcPct val="100000"/>
              </a:lnSpc>
            </a:pPr>
            <a:endParaRPr lang="el-GR" sz="3200" b="0" strike="noStrike" spc="-1">
              <a:solidFill>
                <a:srgbClr val="000000"/>
              </a:solidFill>
              <a:uFill>
                <a:solidFill>
                  <a:srgbClr val="FFFFFF"/>
                </a:solidFill>
              </a:uFill>
              <a:latin typeface="Calibri"/>
            </a:endParaRPr>
          </a:p>
        </p:txBody>
      </p:sp>
      <p:pic>
        <p:nvPicPr>
          <p:cNvPr id="199" name="Picture 10"/>
          <p:cNvPicPr/>
          <p:nvPr/>
        </p:nvPicPr>
        <p:blipFill>
          <a:blip r:embed="rId2" cstate="print"/>
          <a:stretch/>
        </p:blipFill>
        <p:spPr>
          <a:xfrm>
            <a:off x="4357800" y="6109560"/>
            <a:ext cx="4785840" cy="748080"/>
          </a:xfrm>
          <a:prstGeom prst="rect">
            <a:avLst/>
          </a:prstGeom>
          <a:ln>
            <a:noFill/>
          </a:ln>
        </p:spPr>
      </p:pic>
      <p:sp>
        <p:nvSpPr>
          <p:cNvPr id="200" name="CustomShape 2"/>
          <p:cNvSpPr/>
          <p:nvPr/>
        </p:nvSpPr>
        <p:spPr>
          <a:xfrm>
            <a:off x="719280" y="741600"/>
            <a:ext cx="6852960" cy="46404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endParaRPr lang="el-GR" sz="1800" b="0" strike="noStrike" spc="-1">
              <a:solidFill>
                <a:srgbClr val="000000"/>
              </a:solidFill>
              <a:uFill>
                <a:solidFill>
                  <a:srgbClr val="FFFFFF"/>
                </a:solidFill>
              </a:uFill>
              <a:latin typeface="Arial"/>
            </a:endParaRPr>
          </a:p>
          <a:p>
            <a:pPr algn="ctr">
              <a:lnSpc>
                <a:spcPct val="100000"/>
              </a:lnSpc>
            </a:pPr>
            <a:endParaRPr lang="el-GR" sz="1800" b="0" strike="noStrike" spc="-1">
              <a:solidFill>
                <a:srgbClr val="000000"/>
              </a:solidFill>
              <a:uFill>
                <a:solidFill>
                  <a:srgbClr val="FFFFFF"/>
                </a:solidFill>
              </a:uFill>
              <a:latin typeface="Arial"/>
            </a:endParaRPr>
          </a:p>
        </p:txBody>
      </p:sp>
      <p:pic>
        <p:nvPicPr>
          <p:cNvPr id="201" name="Picture 4"/>
          <p:cNvPicPr/>
          <p:nvPr/>
        </p:nvPicPr>
        <p:blipFill>
          <a:blip r:embed="rId3" cstate="print"/>
          <a:stretch/>
        </p:blipFill>
        <p:spPr>
          <a:xfrm>
            <a:off x="0" y="6085800"/>
            <a:ext cx="4357440" cy="756000"/>
          </a:xfrm>
          <a:prstGeom prst="rect">
            <a:avLst/>
          </a:prstGeom>
          <a:ln>
            <a:noFill/>
          </a:ln>
        </p:spPr>
      </p:pic>
      <p:pic>
        <p:nvPicPr>
          <p:cNvPr id="202" name="8 - Εικόνα"/>
          <p:cNvPicPr/>
          <p:nvPr/>
        </p:nvPicPr>
        <p:blipFill>
          <a:blip r:embed="rId4" cstate="print"/>
          <a:stretch/>
        </p:blipFill>
        <p:spPr>
          <a:xfrm>
            <a:off x="4786200" y="1800360"/>
            <a:ext cx="4357440" cy="3271320"/>
          </a:xfrm>
          <a:prstGeom prst="rect">
            <a:avLst/>
          </a:prstGeom>
          <a:ln>
            <a:noFill/>
          </a:ln>
          <a:effectLst>
            <a:reflection blurRad="12700" stA="38000" endPos="28000" dist="5000" dir="5400000" sy="-100000" algn="bl" rotWithShape="0"/>
          </a:effectLst>
        </p:spPr>
      </p:pic>
      <p:sp>
        <p:nvSpPr>
          <p:cNvPr id="203" name="CustomShape 3"/>
          <p:cNvSpPr/>
          <p:nvPr/>
        </p:nvSpPr>
        <p:spPr>
          <a:xfrm>
            <a:off x="0" y="332640"/>
            <a:ext cx="9143640" cy="719640"/>
          </a:xfrm>
          <a:prstGeom prst="rect">
            <a:avLst/>
          </a:prstGeom>
          <a:solidFill>
            <a:srgbClr val="3899C3"/>
          </a:solidFill>
          <a:ln>
            <a:noFill/>
          </a:ln>
        </p:spPr>
        <p:style>
          <a:lnRef idx="0">
            <a:scrgbClr r="0" g="0" b="0"/>
          </a:lnRef>
          <a:fillRef idx="0">
            <a:scrgbClr r="0" g="0" b="0"/>
          </a:fillRef>
          <a:effectRef idx="0">
            <a:scrgbClr r="0" g="0" b="0"/>
          </a:effectRef>
          <a:fontRef idx="minor"/>
        </p:style>
        <p:txBody>
          <a:bodyPr/>
          <a:lstStyle/>
          <a:p>
            <a:pPr marL="233280">
              <a:lnSpc>
                <a:spcPct val="120000"/>
              </a:lnSpc>
            </a:pPr>
            <a:r>
              <a:rPr lang="el-GR" sz="2800" b="1" strike="noStrike" spc="-1" dirty="0">
                <a:solidFill>
                  <a:srgbClr val="FFFFFF"/>
                </a:solidFill>
                <a:uFill>
                  <a:solidFill>
                    <a:srgbClr val="FFFFFF"/>
                  </a:solidFill>
                </a:uFill>
                <a:latin typeface="Calibri"/>
              </a:rPr>
              <a:t> Η ΤΕΧΝΙΚΗ ΤΗΣ ΥΑΛΟΠΟΙΗΣΗΣ</a:t>
            </a:r>
            <a:endParaRPr lang="el-GR" sz="2800" b="1" strike="noStrike" spc="-1" dirty="0">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14" name="Picture 2"/>
          <p:cNvPicPr/>
          <p:nvPr/>
        </p:nvPicPr>
        <p:blipFill>
          <a:blip r:embed="rId2" cstate="print"/>
          <a:stretch/>
        </p:blipFill>
        <p:spPr>
          <a:xfrm>
            <a:off x="4499992" y="3284984"/>
            <a:ext cx="4247640" cy="904680"/>
          </a:xfrm>
          <a:prstGeom prst="rect">
            <a:avLst/>
          </a:prstGeom>
          <a:ln w="88920">
            <a:solidFill>
              <a:schemeClr val="accent5">
                <a:lumMod val="40000"/>
                <a:lumOff val="60000"/>
              </a:schemeClr>
            </a:solidFill>
            <a:miter/>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15" name="CustomShape 1"/>
          <p:cNvSpPr/>
          <p:nvPr/>
        </p:nvSpPr>
        <p:spPr>
          <a:xfrm>
            <a:off x="571320" y="1000080"/>
            <a:ext cx="8214840" cy="16149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endParaRPr lang="el-GR" sz="1800" b="0" strike="noStrike" spc="-1" dirty="0">
              <a:solidFill>
                <a:srgbClr val="000000"/>
              </a:solidFill>
              <a:uFill>
                <a:solidFill>
                  <a:srgbClr val="FFFFFF"/>
                </a:solidFill>
              </a:uFill>
              <a:latin typeface="Arial"/>
            </a:endParaRPr>
          </a:p>
        </p:txBody>
      </p:sp>
      <p:sp>
        <p:nvSpPr>
          <p:cNvPr id="216" name="CustomShape 2"/>
          <p:cNvSpPr/>
          <p:nvPr/>
        </p:nvSpPr>
        <p:spPr>
          <a:xfrm>
            <a:off x="755640" y="4267080"/>
            <a:ext cx="6695640" cy="366480"/>
          </a:xfrm>
          <a:prstGeom prst="rect">
            <a:avLst/>
          </a:prstGeom>
          <a:noFill/>
          <a:ln w="9360">
            <a:noFill/>
          </a:ln>
        </p:spPr>
        <p:style>
          <a:lnRef idx="0">
            <a:scrgbClr r="0" g="0" b="0"/>
          </a:lnRef>
          <a:fillRef idx="0">
            <a:scrgbClr r="0" g="0" b="0"/>
          </a:fillRef>
          <a:effectRef idx="0">
            <a:scrgbClr r="0" g="0" b="0"/>
          </a:effectRef>
          <a:fontRef idx="minor"/>
        </p:style>
      </p:sp>
      <p:pic>
        <p:nvPicPr>
          <p:cNvPr id="217" name="Picture 6"/>
          <p:cNvPicPr/>
          <p:nvPr/>
        </p:nvPicPr>
        <p:blipFill>
          <a:blip r:embed="rId3" cstate="print"/>
          <a:srcRect l="16087" t="12100" r="15555" b="21545"/>
          <a:stretch/>
        </p:blipFill>
        <p:spPr>
          <a:xfrm>
            <a:off x="5508104" y="1772816"/>
            <a:ext cx="2447640" cy="791640"/>
          </a:xfrm>
          <a:prstGeom prst="rect">
            <a:avLst/>
          </a:prstGeom>
          <a:ln w="88920">
            <a:solidFill>
              <a:schemeClr val="accent5">
                <a:lumMod val="40000"/>
                <a:lumOff val="60000"/>
              </a:schemeClr>
            </a:solidFill>
            <a:miter/>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18" name="Picture 7"/>
          <p:cNvPicPr/>
          <p:nvPr/>
        </p:nvPicPr>
        <p:blipFill>
          <a:blip r:embed="rId4" cstate="print"/>
          <a:stretch/>
        </p:blipFill>
        <p:spPr>
          <a:xfrm>
            <a:off x="899592" y="1844824"/>
            <a:ext cx="3095280" cy="1345680"/>
          </a:xfrm>
          <a:prstGeom prst="rect">
            <a:avLst/>
          </a:prstGeom>
          <a:ln w="88920">
            <a:solidFill>
              <a:schemeClr val="accent5">
                <a:lumMod val="40000"/>
                <a:lumOff val="60000"/>
              </a:schemeClr>
            </a:solidFill>
            <a:miter/>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19" name="Picture 8"/>
          <p:cNvPicPr/>
          <p:nvPr/>
        </p:nvPicPr>
        <p:blipFill>
          <a:blip r:embed="rId5" cstate="print"/>
          <a:srcRect l="28576" t="26669" r="22860" b="20004"/>
          <a:stretch/>
        </p:blipFill>
        <p:spPr>
          <a:xfrm>
            <a:off x="1043608" y="3645024"/>
            <a:ext cx="2736360" cy="1579320"/>
          </a:xfrm>
          <a:prstGeom prst="rect">
            <a:avLst/>
          </a:prstGeom>
          <a:ln w="88920">
            <a:solidFill>
              <a:schemeClr val="accent5">
                <a:lumMod val="40000"/>
                <a:lumOff val="60000"/>
              </a:schemeClr>
            </a:solidFill>
            <a:miter/>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20" name="Picture 9"/>
          <p:cNvPicPr/>
          <p:nvPr/>
        </p:nvPicPr>
        <p:blipFill>
          <a:blip r:embed="rId6" cstate="print"/>
          <a:stretch/>
        </p:blipFill>
        <p:spPr>
          <a:xfrm>
            <a:off x="5143680" y="5000760"/>
            <a:ext cx="2303280" cy="1506240"/>
          </a:xfrm>
          <a:prstGeom prst="rect">
            <a:avLst/>
          </a:prstGeom>
          <a:ln w="88920">
            <a:solidFill>
              <a:schemeClr val="accent5">
                <a:lumMod val="40000"/>
                <a:lumOff val="60000"/>
              </a:schemeClr>
            </a:solidFill>
            <a:miter/>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21" name="CustomShape 3"/>
          <p:cNvSpPr/>
          <p:nvPr/>
        </p:nvSpPr>
        <p:spPr>
          <a:xfrm>
            <a:off x="0" y="260648"/>
            <a:ext cx="9143640" cy="639720"/>
          </a:xfrm>
          <a:prstGeom prst="rect">
            <a:avLst/>
          </a:prstGeom>
          <a:solidFill>
            <a:srgbClr val="990099"/>
          </a:solidFill>
          <a:ln>
            <a:noFill/>
          </a:ln>
        </p:spPr>
        <p:style>
          <a:lnRef idx="0">
            <a:scrgbClr r="0" g="0" b="0"/>
          </a:lnRef>
          <a:fillRef idx="0">
            <a:scrgbClr r="0" g="0" b="0"/>
          </a:fillRef>
          <a:effectRef idx="0">
            <a:scrgbClr r="0" g="0" b="0"/>
          </a:effectRef>
          <a:fontRef idx="minor"/>
        </p:style>
        <p:txBody>
          <a:bodyPr/>
          <a:lstStyle/>
          <a:p>
            <a:pPr marL="233280">
              <a:lnSpc>
                <a:spcPct val="120000"/>
              </a:lnSpc>
            </a:pPr>
            <a:r>
              <a:rPr lang="el-GR" sz="3000" b="1" spc="-1" dirty="0" smtClean="0">
                <a:solidFill>
                  <a:srgbClr val="FFFFFF"/>
                </a:solidFill>
                <a:uFill>
                  <a:solidFill>
                    <a:srgbClr val="FFFFFF"/>
                  </a:solidFill>
                </a:uFill>
                <a:latin typeface="Calibri"/>
              </a:rPr>
              <a:t>ΥΑΛΟΠΟΙΗΣΗ – ΦΟΡΕΙΣ (</a:t>
            </a:r>
            <a:r>
              <a:rPr lang="en-US" sz="3000" b="1" spc="-1" dirty="0" smtClean="0">
                <a:solidFill>
                  <a:srgbClr val="FFFFFF"/>
                </a:solidFill>
                <a:uFill>
                  <a:solidFill>
                    <a:srgbClr val="FFFFFF"/>
                  </a:solidFill>
                </a:uFill>
                <a:latin typeface="Calibri"/>
              </a:rPr>
              <a:t>STRAWS)</a:t>
            </a:r>
            <a:r>
              <a:rPr lang="el-GR" sz="3000" b="1" strike="noStrike" spc="-1" dirty="0" smtClean="0">
                <a:solidFill>
                  <a:srgbClr val="FFFFFF"/>
                </a:solidFill>
                <a:uFill>
                  <a:solidFill>
                    <a:srgbClr val="FFFFFF"/>
                  </a:solidFill>
                </a:uFill>
                <a:latin typeface="Calibri"/>
              </a:rPr>
              <a:t> </a:t>
            </a:r>
            <a:endParaRPr lang="el-GR" sz="1800" b="0" strike="noStrike" spc="-1" dirty="0">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7" name="TextShape 1"/>
          <p:cNvSpPr txBox="1"/>
          <p:nvPr/>
        </p:nvSpPr>
        <p:spPr>
          <a:xfrm>
            <a:off x="457200" y="274680"/>
            <a:ext cx="8229240" cy="1142640"/>
          </a:xfrm>
          <a:prstGeom prst="rect">
            <a:avLst/>
          </a:prstGeom>
          <a:noFill/>
          <a:ln>
            <a:noFill/>
          </a:ln>
        </p:spPr>
        <p:txBody>
          <a:bodyPr anchor="ctr"/>
          <a:lstStyle/>
          <a:p>
            <a:pPr algn="ctr">
              <a:lnSpc>
                <a:spcPct val="100000"/>
              </a:lnSpc>
            </a:pPr>
            <a:r>
              <a:rPr lang="el-GR" sz="2800" b="1" strike="noStrike" spc="-1">
                <a:solidFill>
                  <a:srgbClr val="FF0000"/>
                </a:solidFill>
                <a:uFill>
                  <a:solidFill>
                    <a:srgbClr val="FFFFFF"/>
                  </a:solidFill>
                </a:uFill>
                <a:latin typeface="Calibri"/>
              </a:rPr>
              <a:t> </a:t>
            </a:r>
            <a:endParaRPr lang="el-GR" sz="1800" b="0" strike="noStrike" spc="-1">
              <a:solidFill>
                <a:srgbClr val="000000"/>
              </a:solidFill>
              <a:uFill>
                <a:solidFill>
                  <a:srgbClr val="FFFFFF"/>
                </a:solidFill>
              </a:uFill>
              <a:latin typeface="Calibri"/>
            </a:endParaRPr>
          </a:p>
        </p:txBody>
      </p:sp>
      <p:sp>
        <p:nvSpPr>
          <p:cNvPr id="238" name="TextShape 2"/>
          <p:cNvSpPr txBox="1"/>
          <p:nvPr/>
        </p:nvSpPr>
        <p:spPr>
          <a:xfrm>
            <a:off x="500040" y="1785960"/>
            <a:ext cx="8229240" cy="4525560"/>
          </a:xfrm>
          <a:prstGeom prst="rect">
            <a:avLst/>
          </a:prstGeom>
          <a:noFill/>
          <a:ln>
            <a:noFill/>
          </a:ln>
        </p:spPr>
        <p:txBody>
          <a:bodyPr/>
          <a:lstStyle/>
          <a:p>
            <a:pPr marL="343080" indent="-342720" algn="just">
              <a:lnSpc>
                <a:spcPct val="100000"/>
              </a:lnSpc>
              <a:buClr>
                <a:srgbClr val="000000"/>
              </a:buClr>
              <a:buFont typeface="Arial"/>
              <a:buChar char="•"/>
            </a:pPr>
            <a:r>
              <a:rPr lang="el-GR" sz="2400" b="0" strike="noStrike" spc="-1">
                <a:solidFill>
                  <a:srgbClr val="000000"/>
                </a:solidFill>
                <a:uFill>
                  <a:solidFill>
                    <a:srgbClr val="FFFFFF"/>
                  </a:solidFill>
                </a:uFill>
                <a:latin typeface="Calibri"/>
              </a:rPr>
              <a:t>Μόνο</a:t>
            </a:r>
            <a:r>
              <a:rPr lang="el-GR" sz="2400" b="1" strike="noStrike" spc="-1">
                <a:solidFill>
                  <a:srgbClr val="3899C3"/>
                </a:solidFill>
                <a:uFill>
                  <a:solidFill>
                    <a:srgbClr val="FFFFFF"/>
                  </a:solidFill>
                </a:uFill>
                <a:latin typeface="Calibri"/>
              </a:rPr>
              <a:t> 3 </a:t>
            </a:r>
            <a:r>
              <a:rPr lang="el-GR" sz="2400" b="0" strike="noStrike" spc="-1">
                <a:solidFill>
                  <a:srgbClr val="000000"/>
                </a:solidFill>
                <a:uFill>
                  <a:solidFill>
                    <a:srgbClr val="FFFFFF"/>
                  </a:solidFill>
                </a:uFill>
                <a:latin typeface="Calibri"/>
              </a:rPr>
              <a:t>τυχαιοποιημένες προοπτικές μελέτες σε 633 κύκλους που δείχνουν αυξημένα ποσοστά κλινικών (CPR) και εξελισσόμενων κυήσεων (OPR) στους κατεψυγμένους κύκλους. </a:t>
            </a:r>
            <a:endParaRPr lang="el-GR" sz="3200" b="0" strike="noStrike" spc="-1">
              <a:solidFill>
                <a:srgbClr val="000000"/>
              </a:solidFill>
              <a:uFill>
                <a:solidFill>
                  <a:srgbClr val="FFFFFF"/>
                </a:solidFill>
              </a:uFill>
              <a:latin typeface="Calibri"/>
            </a:endParaRPr>
          </a:p>
          <a:p>
            <a:pPr marL="343080" indent="-342720" algn="just">
              <a:lnSpc>
                <a:spcPct val="100000"/>
              </a:lnSpc>
              <a:buClr>
                <a:srgbClr val="000000"/>
              </a:buClr>
              <a:buFont typeface="Arial"/>
              <a:buChar char="•"/>
            </a:pPr>
            <a:r>
              <a:rPr lang="el-GR" sz="2400" b="0" strike="noStrike" spc="-1">
                <a:solidFill>
                  <a:srgbClr val="000000"/>
                </a:solidFill>
                <a:uFill>
                  <a:solidFill>
                    <a:srgbClr val="FFFFFF"/>
                  </a:solidFill>
                </a:uFill>
                <a:latin typeface="Calibri"/>
              </a:rPr>
              <a:t>Καμία μελέτη με τελικό αποτέλεσμα το LBR. </a:t>
            </a:r>
            <a:endParaRPr lang="el-GR" sz="3200" b="0" strike="noStrike" spc="-1">
              <a:solidFill>
                <a:srgbClr val="000000"/>
              </a:solidFill>
              <a:uFill>
                <a:solidFill>
                  <a:srgbClr val="FFFFFF"/>
                </a:solidFill>
              </a:uFill>
              <a:latin typeface="Calibri"/>
            </a:endParaRPr>
          </a:p>
        </p:txBody>
      </p:sp>
      <p:pic>
        <p:nvPicPr>
          <p:cNvPr id="239" name="Picture 2"/>
          <p:cNvPicPr/>
          <p:nvPr/>
        </p:nvPicPr>
        <p:blipFill>
          <a:blip r:embed="rId2" cstate="print"/>
          <a:stretch/>
        </p:blipFill>
        <p:spPr>
          <a:xfrm>
            <a:off x="251640" y="4005000"/>
            <a:ext cx="8572320" cy="2142720"/>
          </a:xfrm>
          <a:prstGeom prst="rect">
            <a:avLst/>
          </a:prstGeom>
          <a:ln w="9360">
            <a:noFill/>
          </a:ln>
        </p:spPr>
      </p:pic>
      <p:pic>
        <p:nvPicPr>
          <p:cNvPr id="240" name="Picture 3"/>
          <p:cNvPicPr/>
          <p:nvPr/>
        </p:nvPicPr>
        <p:blipFill>
          <a:blip r:embed="rId3" cstate="print"/>
          <a:stretch/>
        </p:blipFill>
        <p:spPr>
          <a:xfrm>
            <a:off x="324000" y="6286680"/>
            <a:ext cx="5632200" cy="533160"/>
          </a:xfrm>
          <a:prstGeom prst="rect">
            <a:avLst/>
          </a:prstGeom>
          <a:ln w="9360">
            <a:noFill/>
          </a:ln>
        </p:spPr>
      </p:pic>
      <p:sp>
        <p:nvSpPr>
          <p:cNvPr id="241" name="CustomShape 3"/>
          <p:cNvSpPr/>
          <p:nvPr/>
        </p:nvSpPr>
        <p:spPr>
          <a:xfrm>
            <a:off x="0" y="260640"/>
            <a:ext cx="9036000" cy="667800"/>
          </a:xfrm>
          <a:prstGeom prst="rect">
            <a:avLst/>
          </a:prstGeom>
          <a:solidFill>
            <a:srgbClr val="990099"/>
          </a:solidFill>
          <a:ln>
            <a:noFill/>
          </a:ln>
        </p:spPr>
        <p:style>
          <a:lnRef idx="0">
            <a:scrgbClr r="0" g="0" b="0"/>
          </a:lnRef>
          <a:fillRef idx="0">
            <a:scrgbClr r="0" g="0" b="0"/>
          </a:fillRef>
          <a:effectRef idx="0">
            <a:scrgbClr r="0" g="0" b="0"/>
          </a:effectRef>
          <a:fontRef idx="minor"/>
        </p:style>
        <p:txBody>
          <a:bodyPr/>
          <a:lstStyle/>
          <a:p>
            <a:pPr marL="233280">
              <a:lnSpc>
                <a:spcPct val="120000"/>
              </a:lnSpc>
            </a:pPr>
            <a:r>
              <a:rPr lang="el-GR" sz="3000" b="1" strike="noStrike" spc="-1" dirty="0">
                <a:solidFill>
                  <a:srgbClr val="FFFFFF"/>
                </a:solidFill>
                <a:uFill>
                  <a:solidFill>
                    <a:srgbClr val="FFFFFF"/>
                  </a:solidFill>
                </a:uFill>
                <a:latin typeface="Calibri"/>
              </a:rPr>
              <a:t>ΜΕΛΕΤΕΣ </a:t>
            </a:r>
            <a:r>
              <a:rPr lang="el-GR" sz="3000" b="1" strike="noStrike" spc="-1" dirty="0" smtClean="0">
                <a:solidFill>
                  <a:srgbClr val="FFFFFF"/>
                </a:solidFill>
                <a:uFill>
                  <a:solidFill>
                    <a:srgbClr val="FFFFFF"/>
                  </a:solidFill>
                </a:uFill>
                <a:latin typeface="Calibri"/>
              </a:rPr>
              <a:t> ΣΥΓΚΡΙΣΗΣ  ΚΑΤΕΨΥΓΜΕΝΩΝ – ΦΡΕΣΚΩΝ  </a:t>
            </a:r>
            <a:r>
              <a:rPr lang="el-GR" sz="3000" b="1" strike="noStrike" spc="-1" dirty="0">
                <a:solidFill>
                  <a:srgbClr val="FFFFFF"/>
                </a:solidFill>
                <a:uFill>
                  <a:solidFill>
                    <a:srgbClr val="FFFFFF"/>
                  </a:solidFill>
                </a:uFill>
                <a:latin typeface="Calibri"/>
              </a:rPr>
              <a:t>ΚΥΚΛΩΝ</a:t>
            </a:r>
            <a:endParaRPr lang="el-GR" sz="1800" b="0" strike="noStrike" spc="-1" dirty="0">
              <a:solidFill>
                <a:srgbClr val="000000"/>
              </a:solidFill>
              <a:uFill>
                <a:solidFill>
                  <a:srgbClr val="FFFFFF"/>
                </a:solidFill>
              </a:uFill>
              <a:latin typeface="Arial"/>
            </a:endParaRPr>
          </a:p>
        </p:txBody>
      </p:sp>
      <p:sp>
        <p:nvSpPr>
          <p:cNvPr id="242" name="CustomShape 4"/>
          <p:cNvSpPr/>
          <p:nvPr/>
        </p:nvSpPr>
        <p:spPr>
          <a:xfrm>
            <a:off x="0" y="842040"/>
            <a:ext cx="9143640" cy="639720"/>
          </a:xfrm>
          <a:prstGeom prst="rect">
            <a:avLst/>
          </a:prstGeom>
          <a:solidFill>
            <a:srgbClr val="3899C3"/>
          </a:solidFill>
          <a:ln>
            <a:noFill/>
          </a:ln>
        </p:spPr>
        <p:style>
          <a:lnRef idx="0">
            <a:scrgbClr r="0" g="0" b="0"/>
          </a:lnRef>
          <a:fillRef idx="0">
            <a:scrgbClr r="0" g="0" b="0"/>
          </a:fillRef>
          <a:effectRef idx="0">
            <a:scrgbClr r="0" g="0" b="0"/>
          </a:effectRef>
          <a:fontRef idx="minor"/>
        </p:style>
        <p:txBody>
          <a:bodyPr/>
          <a:lstStyle/>
          <a:p>
            <a:pPr marL="233280">
              <a:lnSpc>
                <a:spcPct val="120000"/>
              </a:lnSpc>
            </a:pPr>
            <a:r>
              <a:rPr lang="el-GR" sz="3000" b="1" strike="noStrike" spc="-1">
                <a:solidFill>
                  <a:srgbClr val="FFFFFF"/>
                </a:solidFill>
                <a:uFill>
                  <a:solidFill>
                    <a:srgbClr val="FFFFFF"/>
                  </a:solidFill>
                </a:uFill>
                <a:latin typeface="Calibri"/>
              </a:rPr>
              <a:t>ΚΥΚΛΩΝ </a:t>
            </a:r>
            <a:endParaRPr lang="el-GR"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0" name="TextShape 1"/>
          <p:cNvSpPr txBox="1"/>
          <p:nvPr/>
        </p:nvSpPr>
        <p:spPr>
          <a:xfrm>
            <a:off x="500040" y="1785960"/>
            <a:ext cx="8229240" cy="4525560"/>
          </a:xfrm>
          <a:prstGeom prst="rect">
            <a:avLst/>
          </a:prstGeom>
          <a:noFill/>
          <a:ln>
            <a:noFill/>
          </a:ln>
        </p:spPr>
        <p:txBody>
          <a:bodyPr/>
          <a:lstStyle/>
          <a:p>
            <a:pPr marL="343080" indent="-342720">
              <a:lnSpc>
                <a:spcPct val="100000"/>
              </a:lnSpc>
              <a:buClr>
                <a:srgbClr val="000000"/>
              </a:buClr>
              <a:buFont typeface="Wingdings" charset="2"/>
              <a:buChar char=""/>
            </a:pPr>
            <a:r>
              <a:rPr lang="el-GR" sz="2000" b="0" strike="noStrike" spc="-1">
                <a:solidFill>
                  <a:srgbClr val="000000"/>
                </a:solidFill>
                <a:uFill>
                  <a:solidFill>
                    <a:srgbClr val="FFFFFF"/>
                  </a:solidFill>
                </a:uFill>
                <a:latin typeface="Calibri"/>
              </a:rPr>
              <a:t>11 μελέτες παρατήρησης</a:t>
            </a:r>
            <a:endParaRPr lang="el-GR" sz="3200" b="0" strike="noStrike" spc="-1">
              <a:solidFill>
                <a:srgbClr val="000000"/>
              </a:solidFill>
              <a:uFill>
                <a:solidFill>
                  <a:srgbClr val="FFFFFF"/>
                </a:solidFill>
              </a:uFill>
              <a:latin typeface="Calibri"/>
            </a:endParaRPr>
          </a:p>
          <a:p>
            <a:pPr marL="343080" indent="-342720">
              <a:lnSpc>
                <a:spcPct val="100000"/>
              </a:lnSpc>
              <a:buClr>
                <a:srgbClr val="000000"/>
              </a:buClr>
              <a:buFont typeface="Wingdings" charset="2"/>
              <a:buChar char=""/>
            </a:pPr>
            <a:r>
              <a:rPr lang="el-GR" sz="2000" b="0" strike="noStrike" spc="-1">
                <a:solidFill>
                  <a:srgbClr val="000000"/>
                </a:solidFill>
                <a:uFill>
                  <a:solidFill>
                    <a:srgbClr val="FFFFFF"/>
                  </a:solidFill>
                </a:uFill>
                <a:latin typeface="Calibri"/>
              </a:rPr>
              <a:t>Κατεψυγμένοι κύκλοι : καλύτερα μαιευτικά και περιγεννητικά αποτελέσματα </a:t>
            </a:r>
            <a:endParaRPr lang="el-GR" sz="3200" b="0" strike="noStrike" spc="-1">
              <a:solidFill>
                <a:srgbClr val="000000"/>
              </a:solidFill>
              <a:uFill>
                <a:solidFill>
                  <a:srgbClr val="FFFFFF"/>
                </a:solidFill>
              </a:uFill>
              <a:latin typeface="Calibri"/>
            </a:endParaRPr>
          </a:p>
        </p:txBody>
      </p:sp>
      <p:pic>
        <p:nvPicPr>
          <p:cNvPr id="251" name="Picture 3"/>
          <p:cNvPicPr/>
          <p:nvPr/>
        </p:nvPicPr>
        <p:blipFill>
          <a:blip r:embed="rId2" cstate="print"/>
          <a:stretch/>
        </p:blipFill>
        <p:spPr>
          <a:xfrm>
            <a:off x="428760" y="3214800"/>
            <a:ext cx="8500680" cy="2642760"/>
          </a:xfrm>
          <a:prstGeom prst="rect">
            <a:avLst/>
          </a:prstGeom>
          <a:ln w="9360">
            <a:noFill/>
          </a:ln>
        </p:spPr>
      </p:pic>
      <p:pic>
        <p:nvPicPr>
          <p:cNvPr id="252" name="Picture 4"/>
          <p:cNvPicPr/>
          <p:nvPr/>
        </p:nvPicPr>
        <p:blipFill>
          <a:blip r:embed="rId3" cstate="print"/>
          <a:stretch/>
        </p:blipFill>
        <p:spPr>
          <a:xfrm>
            <a:off x="500040" y="6086520"/>
            <a:ext cx="8357760" cy="485280"/>
          </a:xfrm>
          <a:prstGeom prst="rect">
            <a:avLst/>
          </a:prstGeom>
          <a:ln w="9360">
            <a:noFill/>
          </a:ln>
        </p:spPr>
      </p:pic>
      <p:sp>
        <p:nvSpPr>
          <p:cNvPr id="253" name="TextShape 2"/>
          <p:cNvSpPr txBox="1"/>
          <p:nvPr/>
        </p:nvSpPr>
        <p:spPr>
          <a:xfrm>
            <a:off x="0" y="274680"/>
            <a:ext cx="9143640" cy="777600"/>
          </a:xfrm>
          <a:prstGeom prst="rect">
            <a:avLst/>
          </a:prstGeom>
          <a:solidFill>
            <a:srgbClr val="990099"/>
          </a:solidFill>
          <a:ln>
            <a:noFill/>
          </a:ln>
        </p:spPr>
        <p:txBody>
          <a:bodyPr anchor="ctr"/>
          <a:lstStyle/>
          <a:p>
            <a:pPr marL="233280">
              <a:lnSpc>
                <a:spcPct val="120000"/>
              </a:lnSpc>
            </a:pPr>
            <a:r>
              <a:rPr lang="el-GR" sz="3000" b="1" strike="noStrike" spc="-1">
                <a:solidFill>
                  <a:srgbClr val="FFFFFF"/>
                </a:solidFill>
                <a:uFill>
                  <a:solidFill>
                    <a:srgbClr val="FFFFFF"/>
                  </a:solidFill>
                </a:uFill>
                <a:latin typeface="Calibri"/>
              </a:rPr>
              <a:t>ΠΕΡΙΓΕΝΝΗΤΙΚΑ ΑΠΟΤΕΛΕΣΜΑΤΑ</a:t>
            </a:r>
            <a:endParaRPr lang="el-GR" sz="1800" b="0" strike="noStrike" spc="-1">
              <a:solidFill>
                <a:srgbClr val="000000"/>
              </a:solidFill>
              <a:uFill>
                <a:solidFill>
                  <a:srgbClr val="FFFFFF"/>
                </a:solidFill>
              </a:uFill>
              <a:latin typeface="Calibri"/>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a:srcRect/>
          <a:stretch>
            <a:fillRect/>
          </a:stretch>
        </p:blipFill>
        <p:spPr bwMode="auto">
          <a:xfrm>
            <a:off x="755650" y="1557338"/>
            <a:ext cx="7515225" cy="5080000"/>
          </a:xfrm>
          <a:prstGeom prst="rect">
            <a:avLst/>
          </a:prstGeom>
          <a:noFill/>
          <a:ln w="9525">
            <a:noFill/>
            <a:miter lim="800000"/>
            <a:headEnd/>
            <a:tailEnd/>
          </a:ln>
        </p:spPr>
      </p:pic>
      <p:sp>
        <p:nvSpPr>
          <p:cNvPr id="13315" name="Rectangle 2"/>
          <p:cNvSpPr>
            <a:spLocks noGrp="1" noChangeArrowheads="1"/>
          </p:cNvSpPr>
          <p:nvPr>
            <p:ph type="title"/>
          </p:nvPr>
        </p:nvSpPr>
        <p:spPr>
          <a:xfrm>
            <a:off x="285750" y="274638"/>
            <a:ext cx="6807200" cy="1143000"/>
          </a:xfrm>
        </p:spPr>
        <p:txBody>
          <a:bodyPr anchor="t">
            <a:normAutofit fontScale="90000"/>
          </a:bodyPr>
          <a:lstStyle/>
          <a:p>
            <a:pPr eaLnBrk="1" hangingPunct="1"/>
            <a:r>
              <a:rPr lang="el-GR" sz="3600">
                <a:latin typeface="Verdana" charset="0"/>
                <a:ea typeface="Verdana" charset="0"/>
                <a:cs typeface="Verdana" charset="0"/>
              </a:rPr>
              <a:t>Προοπτικές διατήρησης γονιμότητας</a:t>
            </a:r>
            <a:endParaRPr lang="de-DE" sz="3600">
              <a:latin typeface="Verdana" charset="0"/>
              <a:ea typeface="Verdana" charset="0"/>
              <a:cs typeface="Verdana" charset="0"/>
            </a:endParaRPr>
          </a:p>
        </p:txBody>
      </p:sp>
      <p:sp>
        <p:nvSpPr>
          <p:cNvPr id="6" name="Rechteck 5"/>
          <p:cNvSpPr/>
          <p:nvPr/>
        </p:nvSpPr>
        <p:spPr>
          <a:xfrm>
            <a:off x="6732588" y="2924175"/>
            <a:ext cx="1152525" cy="7207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eaLnBrk="1" hangingPunct="1"/>
            <a:endParaRPr lang="en-US">
              <a:solidFill>
                <a:srgbClr val="FFFFFF"/>
              </a:solidFill>
              <a:ea typeface="Arial" charset="-52"/>
              <a:cs typeface="Arial" charset="-52"/>
            </a:endParaRPr>
          </a:p>
        </p:txBody>
      </p:sp>
      <p:sp>
        <p:nvSpPr>
          <p:cNvPr id="7" name="Rechteck 6"/>
          <p:cNvSpPr/>
          <p:nvPr/>
        </p:nvSpPr>
        <p:spPr>
          <a:xfrm>
            <a:off x="6659563" y="3716338"/>
            <a:ext cx="1152525" cy="7207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eaLnBrk="1" hangingPunct="1"/>
            <a:endParaRPr lang="en-US">
              <a:solidFill>
                <a:srgbClr val="FFFFFF"/>
              </a:solidFill>
              <a:ea typeface="Arial" charset="-52"/>
              <a:cs typeface="Arial" charset="-52"/>
            </a:endParaRPr>
          </a:p>
        </p:txBody>
      </p:sp>
      <p:sp>
        <p:nvSpPr>
          <p:cNvPr id="8" name="Rechteck 7"/>
          <p:cNvSpPr/>
          <p:nvPr/>
        </p:nvSpPr>
        <p:spPr>
          <a:xfrm>
            <a:off x="3419475" y="5373688"/>
            <a:ext cx="1873250" cy="100806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eaLnBrk="1" hangingPunct="1"/>
            <a:endParaRPr lang="en-US">
              <a:solidFill>
                <a:srgbClr val="FFFFFF"/>
              </a:solidFill>
              <a:ea typeface="Arial" charset="-52"/>
              <a:cs typeface="Arial" charset="-52"/>
            </a:endParaRPr>
          </a:p>
        </p:txBody>
      </p:sp>
      <p:cxnSp>
        <p:nvCxnSpPr>
          <p:cNvPr id="13" name="Gerade Verbindung mit Pfeil 12"/>
          <p:cNvCxnSpPr/>
          <p:nvPr/>
        </p:nvCxnSpPr>
        <p:spPr>
          <a:xfrm flipV="1">
            <a:off x="2843213" y="4941888"/>
            <a:ext cx="792162"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4" name="Rechteck 13"/>
          <p:cNvSpPr/>
          <p:nvPr/>
        </p:nvSpPr>
        <p:spPr>
          <a:xfrm>
            <a:off x="827088" y="4652963"/>
            <a:ext cx="1944687" cy="7207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eaLnBrk="1" hangingPunct="1"/>
            <a:endParaRPr lang="de-DE">
              <a:solidFill>
                <a:srgbClr val="FFFFFF"/>
              </a:solidFill>
              <a:ea typeface="Arial" charset="-52"/>
              <a:cs typeface="Arial" charset="-52"/>
            </a:endParaRPr>
          </a:p>
        </p:txBody>
      </p:sp>
      <p:sp>
        <p:nvSpPr>
          <p:cNvPr id="15" name="Rectangle 2"/>
          <p:cNvSpPr txBox="1">
            <a:spLocks noChangeArrowheads="1"/>
          </p:cNvSpPr>
          <p:nvPr/>
        </p:nvSpPr>
        <p:spPr bwMode="auto">
          <a:xfrm>
            <a:off x="899592" y="4653136"/>
            <a:ext cx="1944216" cy="720080"/>
          </a:xfrm>
          <a:prstGeom prst="rect">
            <a:avLst/>
          </a:prstGeom>
          <a:ln>
            <a:miter lim="800000"/>
            <a:headEnd/>
            <a:tailEnd/>
          </a:ln>
          <a:effectLst/>
        </p:spPr>
        <p:txBody>
          <a:bodyPr/>
          <a:lstStyle/>
          <a:p>
            <a:pPr algn="ctr" eaLnBrk="1" hangingPunct="1">
              <a:defRPr/>
            </a:pPr>
            <a:r>
              <a:rPr lang="de-DE" sz="1200" dirty="0">
                <a:ln w="500">
                  <a:solidFill>
                    <a:schemeClr val="tx2">
                      <a:shade val="20000"/>
                      <a:satMod val="350000"/>
                    </a:schemeClr>
                  </a:solidFill>
                </a:ln>
                <a:solidFill>
                  <a:srgbClr val="FF0000"/>
                </a:solidFill>
                <a:effectLst>
                  <a:outerShdw blurRad="30000" dist="30000" dir="2700000" algn="tl" rotWithShape="0">
                    <a:schemeClr val="bg2">
                      <a:shade val="45000"/>
                      <a:satMod val="150000"/>
                      <a:alpha val="90000"/>
                    </a:schemeClr>
                  </a:outerShdw>
                </a:effectLst>
                <a:latin typeface="Verdana" pitchFamily="34" charset="0"/>
                <a:ea typeface="Verdana" pitchFamily="34" charset="0"/>
                <a:cs typeface="Verdana" pitchFamily="34" charset="0"/>
              </a:rPr>
              <a:t>Gerber JCO 2011</a:t>
            </a:r>
            <a:endParaRPr lang="el-GR" sz="1200" dirty="0">
              <a:ln w="500">
                <a:solidFill>
                  <a:schemeClr val="tx2">
                    <a:shade val="20000"/>
                    <a:satMod val="350000"/>
                  </a:schemeClr>
                </a:solidFill>
              </a:ln>
              <a:solidFill>
                <a:srgbClr val="FF0000"/>
              </a:solidFill>
              <a:effectLst>
                <a:outerShdw blurRad="30000" dist="30000" dir="2700000" algn="tl" rotWithShape="0">
                  <a:schemeClr val="bg2">
                    <a:shade val="45000"/>
                    <a:satMod val="150000"/>
                    <a:alpha val="90000"/>
                  </a:schemeClr>
                </a:outerShdw>
              </a:effectLst>
              <a:latin typeface="Verdana" pitchFamily="34" charset="0"/>
              <a:ea typeface="Verdana" pitchFamily="34" charset="0"/>
              <a:cs typeface="Verdana" pitchFamily="34" charset="0"/>
            </a:endParaRPr>
          </a:p>
          <a:p>
            <a:pPr algn="ctr" eaLnBrk="1" hangingPunct="1">
              <a:defRPr/>
            </a:pPr>
            <a:r>
              <a:rPr lang="el-GR" sz="1200" dirty="0">
                <a:ln w="500">
                  <a:solidFill>
                    <a:schemeClr val="tx2">
                      <a:shade val="20000"/>
                      <a:satMod val="350000"/>
                    </a:schemeClr>
                  </a:solidFill>
                </a:ln>
                <a:solidFill>
                  <a:srgbClr val="FF0000"/>
                </a:solidFill>
                <a:effectLst>
                  <a:outerShdw blurRad="30000" dist="30000" dir="2700000" algn="tl" rotWithShape="0">
                    <a:schemeClr val="bg2">
                      <a:shade val="45000"/>
                      <a:satMod val="150000"/>
                      <a:alpha val="90000"/>
                    </a:schemeClr>
                  </a:outerShdw>
                </a:effectLst>
                <a:latin typeface="Verdana" pitchFamily="34" charset="0"/>
                <a:ea typeface="Verdana" pitchFamily="34" charset="0"/>
                <a:cs typeface="Verdana" pitchFamily="34" charset="0"/>
              </a:rPr>
              <a:t>Μ</a:t>
            </a:r>
            <a:r>
              <a:rPr lang="en-US" sz="1200" dirty="0" err="1">
                <a:ln w="500">
                  <a:solidFill>
                    <a:schemeClr val="tx2">
                      <a:shade val="20000"/>
                      <a:satMod val="350000"/>
                    </a:schemeClr>
                  </a:solidFill>
                </a:ln>
                <a:solidFill>
                  <a:srgbClr val="FF0000"/>
                </a:solidFill>
                <a:effectLst>
                  <a:outerShdw blurRad="30000" dist="30000" dir="2700000" algn="tl" rotWithShape="0">
                    <a:schemeClr val="bg2">
                      <a:shade val="45000"/>
                      <a:satMod val="150000"/>
                      <a:alpha val="90000"/>
                    </a:schemeClr>
                  </a:outerShdw>
                </a:effectLst>
                <a:latin typeface="Verdana" pitchFamily="34" charset="0"/>
                <a:ea typeface="Verdana" pitchFamily="34" charset="0"/>
                <a:cs typeface="Verdana" pitchFamily="34" charset="0"/>
              </a:rPr>
              <a:t>unster</a:t>
            </a:r>
            <a:r>
              <a:rPr lang="en-US" sz="1200" dirty="0">
                <a:ln w="500">
                  <a:solidFill>
                    <a:schemeClr val="tx2">
                      <a:shade val="20000"/>
                      <a:satMod val="350000"/>
                    </a:schemeClr>
                  </a:solidFill>
                </a:ln>
                <a:solidFill>
                  <a:srgbClr val="FF0000"/>
                </a:solidFill>
                <a:effectLst>
                  <a:outerShdw blurRad="30000" dist="30000" dir="2700000" algn="tl" rotWithShape="0">
                    <a:schemeClr val="bg2">
                      <a:shade val="45000"/>
                      <a:satMod val="150000"/>
                      <a:alpha val="90000"/>
                    </a:schemeClr>
                  </a:outerShdw>
                </a:effectLst>
                <a:latin typeface="Verdana" pitchFamily="34" charset="0"/>
                <a:ea typeface="Verdana" pitchFamily="34" charset="0"/>
                <a:cs typeface="Verdana" pitchFamily="34" charset="0"/>
              </a:rPr>
              <a:t> JCO 2012</a:t>
            </a:r>
            <a:endParaRPr lang="el-GR" sz="1200" dirty="0">
              <a:ln w="500">
                <a:solidFill>
                  <a:schemeClr val="tx2">
                    <a:shade val="20000"/>
                    <a:satMod val="350000"/>
                  </a:schemeClr>
                </a:solidFill>
              </a:ln>
              <a:solidFill>
                <a:srgbClr val="FF0000"/>
              </a:solidFill>
              <a:effectLst>
                <a:outerShdw blurRad="30000" dist="30000" dir="2700000" algn="tl" rotWithShape="0">
                  <a:schemeClr val="bg2">
                    <a:shade val="45000"/>
                    <a:satMod val="150000"/>
                    <a:alpha val="90000"/>
                  </a:schemeClr>
                </a:outerShdw>
              </a:effectLst>
              <a:latin typeface="Verdana" pitchFamily="34" charset="0"/>
              <a:ea typeface="Verdana" pitchFamily="34" charset="0"/>
              <a:cs typeface="Verdana" pitchFamily="34" charset="0"/>
            </a:endParaRPr>
          </a:p>
          <a:p>
            <a:pPr algn="ctr" eaLnBrk="1" hangingPunct="1">
              <a:defRPr/>
            </a:pPr>
            <a:r>
              <a:rPr lang="en-US" sz="1200" dirty="0" err="1">
                <a:ln w="500">
                  <a:solidFill>
                    <a:schemeClr val="tx2">
                      <a:shade val="20000"/>
                      <a:satMod val="350000"/>
                    </a:schemeClr>
                  </a:solidFill>
                </a:ln>
                <a:solidFill>
                  <a:srgbClr val="FF0000"/>
                </a:solidFill>
                <a:effectLst>
                  <a:outerShdw blurRad="30000" dist="30000" dir="2700000" algn="tl" rotWithShape="0">
                    <a:schemeClr val="bg2">
                      <a:shade val="45000"/>
                      <a:satMod val="150000"/>
                      <a:alpha val="90000"/>
                    </a:schemeClr>
                  </a:outerShdw>
                </a:effectLst>
                <a:latin typeface="Verdana" pitchFamily="34" charset="0"/>
                <a:ea typeface="Verdana" pitchFamily="34" charset="0"/>
                <a:cs typeface="Verdana" pitchFamily="34" charset="0"/>
              </a:rPr>
              <a:t>Demeestere</a:t>
            </a:r>
            <a:r>
              <a:rPr lang="en-US" sz="1200" dirty="0">
                <a:ln w="500">
                  <a:solidFill>
                    <a:schemeClr val="tx2">
                      <a:shade val="20000"/>
                      <a:satMod val="350000"/>
                    </a:schemeClr>
                  </a:solidFill>
                </a:ln>
                <a:solidFill>
                  <a:srgbClr val="FF0000"/>
                </a:solidFill>
                <a:effectLst>
                  <a:outerShdw blurRad="30000" dist="30000" dir="2700000" algn="tl" rotWithShape="0">
                    <a:schemeClr val="bg2">
                      <a:shade val="45000"/>
                      <a:satMod val="150000"/>
                      <a:alpha val="90000"/>
                    </a:schemeClr>
                  </a:outerShdw>
                </a:effectLst>
                <a:latin typeface="Verdana" pitchFamily="34" charset="0"/>
                <a:ea typeface="Verdana" pitchFamily="34" charset="0"/>
                <a:cs typeface="Verdana" pitchFamily="34" charset="0"/>
              </a:rPr>
              <a:t> JCO 2013</a:t>
            </a:r>
            <a:endParaRPr lang="de-DE" sz="1200" dirty="0">
              <a:ln w="500">
                <a:solidFill>
                  <a:schemeClr val="tx2">
                    <a:shade val="20000"/>
                    <a:satMod val="350000"/>
                  </a:schemeClr>
                </a:solidFill>
              </a:ln>
              <a:solidFill>
                <a:srgbClr val="FF0000"/>
              </a:solidFill>
              <a:effectLst>
                <a:outerShdw blurRad="30000" dist="30000" dir="2700000" algn="tl" rotWithShape="0">
                  <a:schemeClr val="bg2">
                    <a:shade val="45000"/>
                    <a:satMod val="150000"/>
                    <a:alpha val="90000"/>
                  </a:schemeClr>
                </a:outerShdw>
              </a:effectLst>
              <a:latin typeface="Verdana" pitchFamily="34" charset="0"/>
              <a:ea typeface="Verdana" pitchFamily="34" charset="0"/>
              <a:cs typeface="Verdana" pitchFamily="34" charset="0"/>
            </a:endParaRPr>
          </a:p>
        </p:txBody>
      </p:sp>
      <p:sp>
        <p:nvSpPr>
          <p:cNvPr id="13322" name="Rectangle 13"/>
          <p:cNvSpPr>
            <a:spLocks noChangeArrowheads="1"/>
          </p:cNvSpPr>
          <p:nvPr/>
        </p:nvSpPr>
        <p:spPr bwMode="auto">
          <a:xfrm>
            <a:off x="5076825" y="4724400"/>
            <a:ext cx="935038" cy="401638"/>
          </a:xfrm>
          <a:prstGeom prst="rect">
            <a:avLst/>
          </a:prstGeom>
          <a:noFill/>
          <a:ln w="9525">
            <a:noFill/>
            <a:miter lim="800000"/>
            <a:headEnd/>
            <a:tailEnd/>
          </a:ln>
        </p:spPr>
        <p:txBody>
          <a:bodyPr anchor="ctr">
            <a:prstTxWarp prst="textNoShape">
              <a:avLst/>
            </a:prstTxWarp>
            <a:spAutoFit/>
          </a:bodyPr>
          <a:lstStyle/>
          <a:p>
            <a:pPr algn="ctr"/>
            <a:r>
              <a:rPr lang="en-US" sz="2000" b="1">
                <a:solidFill>
                  <a:srgbClr val="FF0000"/>
                </a:solidFill>
                <a:latin typeface="Verdana" charset="0"/>
              </a:rPr>
              <a:t>???</a:t>
            </a:r>
          </a:p>
        </p:txBody>
      </p:sp>
      <p:pic>
        <p:nvPicPr>
          <p:cNvPr id="13323" name="Picture 8" descr="C:\Users\doctor\Documents\IOLIFE\Logo IOLIFE.jpg"/>
          <p:cNvPicPr>
            <a:picLocks noChangeAspect="1" noChangeArrowheads="1"/>
          </p:cNvPicPr>
          <p:nvPr/>
        </p:nvPicPr>
        <p:blipFill>
          <a:blip r:embed="rId4"/>
          <a:srcRect/>
          <a:stretch>
            <a:fillRect/>
          </a:stretch>
        </p:blipFill>
        <p:spPr bwMode="auto">
          <a:xfrm>
            <a:off x="7667625" y="188913"/>
            <a:ext cx="1235075" cy="1212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Rectangle 3"/>
          <p:cNvSpPr>
            <a:spLocks noGrp="1" noChangeArrowheads="1"/>
          </p:cNvSpPr>
          <p:nvPr>
            <p:ph type="subTitle" idx="1"/>
          </p:nvPr>
        </p:nvSpPr>
        <p:spPr>
          <a:xfrm>
            <a:off x="250825" y="1196975"/>
            <a:ext cx="8642350" cy="5661025"/>
          </a:xfrm>
        </p:spPr>
        <p:txBody>
          <a:bodyPr/>
          <a:lstStyle/>
          <a:p>
            <a:pPr eaLnBrk="1" hangingPunct="1"/>
            <a:endParaRPr lang="de-AT" b="1">
              <a:solidFill>
                <a:srgbClr val="898989"/>
              </a:solidFill>
            </a:endParaRPr>
          </a:p>
          <a:p>
            <a:pPr eaLnBrk="1" hangingPunct="1"/>
            <a:endParaRPr lang="de-AT" b="1">
              <a:solidFill>
                <a:srgbClr val="898989"/>
              </a:solidFill>
            </a:endParaRPr>
          </a:p>
        </p:txBody>
      </p:sp>
      <p:sp>
        <p:nvSpPr>
          <p:cNvPr id="40966" name="Rectangle 6"/>
          <p:cNvSpPr>
            <a:spLocks noChangeArrowheads="1"/>
          </p:cNvSpPr>
          <p:nvPr/>
        </p:nvSpPr>
        <p:spPr bwMode="auto">
          <a:xfrm>
            <a:off x="3132138" y="6308725"/>
            <a:ext cx="6011862" cy="369888"/>
          </a:xfrm>
          <a:prstGeom prst="rect">
            <a:avLst/>
          </a:prstGeom>
          <a:noFill/>
          <a:ln w="9525">
            <a:noFill/>
            <a:miter lim="800000"/>
            <a:headEnd/>
            <a:tailEnd/>
          </a:ln>
        </p:spPr>
        <p:txBody>
          <a:bodyPr>
            <a:prstTxWarp prst="textNoShape">
              <a:avLst/>
            </a:prstTxWarp>
            <a:spAutoFit/>
          </a:bodyPr>
          <a:lstStyle/>
          <a:p>
            <a:pPr algn="r"/>
            <a:r>
              <a:rPr lang="en-US" b="1">
                <a:effectLst>
                  <a:outerShdw blurRad="38100" dist="38100" dir="2700000" algn="tl">
                    <a:srgbClr val="DDDDDD"/>
                  </a:outerShdw>
                </a:effectLst>
                <a:latin typeface="Verdana" charset="0"/>
                <a:ea typeface="Verdana" charset="0"/>
                <a:cs typeface="Verdana" charset="0"/>
              </a:rPr>
              <a:t>Kuang et al, Reprod Biomed Online 2014</a:t>
            </a:r>
            <a:endParaRPr lang="de-DE" b="1">
              <a:effectLst>
                <a:outerShdw blurRad="38100" dist="38100" dir="2700000" algn="tl">
                  <a:srgbClr val="DDDDDD"/>
                </a:outerShdw>
              </a:effectLst>
              <a:latin typeface="Verdana" charset="0"/>
              <a:ea typeface="Verdana" charset="0"/>
              <a:cs typeface="Verdana" charset="0"/>
            </a:endParaRPr>
          </a:p>
        </p:txBody>
      </p:sp>
      <p:pic>
        <p:nvPicPr>
          <p:cNvPr id="17412" name="Picture 8" descr="C:\Users\doctor\Documents\IOLIFE\Logo IOLIFE.jpg"/>
          <p:cNvPicPr>
            <a:picLocks noChangeAspect="1" noChangeArrowheads="1"/>
          </p:cNvPicPr>
          <p:nvPr/>
        </p:nvPicPr>
        <p:blipFill>
          <a:blip r:embed="rId3"/>
          <a:srcRect/>
          <a:stretch>
            <a:fillRect/>
          </a:stretch>
        </p:blipFill>
        <p:spPr bwMode="auto">
          <a:xfrm>
            <a:off x="7667625" y="188913"/>
            <a:ext cx="1235075" cy="1212850"/>
          </a:xfrm>
          <a:prstGeom prst="rect">
            <a:avLst/>
          </a:prstGeom>
          <a:noFill/>
          <a:ln w="9525">
            <a:noFill/>
            <a:miter lim="800000"/>
            <a:headEnd/>
            <a:tailEnd/>
          </a:ln>
        </p:spPr>
      </p:pic>
      <p:pic>
        <p:nvPicPr>
          <p:cNvPr id="17413" name="Εικόνα 1"/>
          <p:cNvPicPr>
            <a:picLocks noChangeAspect="1"/>
          </p:cNvPicPr>
          <p:nvPr/>
        </p:nvPicPr>
        <p:blipFill>
          <a:blip r:embed="rId4"/>
          <a:srcRect/>
          <a:stretch>
            <a:fillRect/>
          </a:stretch>
        </p:blipFill>
        <p:spPr bwMode="auto">
          <a:xfrm>
            <a:off x="788988" y="1876425"/>
            <a:ext cx="6310312" cy="1439863"/>
          </a:xfrm>
          <a:prstGeom prst="rect">
            <a:avLst/>
          </a:prstGeom>
          <a:noFill/>
          <a:ln w="9525">
            <a:noFill/>
            <a:miter lim="800000"/>
            <a:headEnd/>
            <a:tailEnd/>
          </a:ln>
        </p:spPr>
      </p:pic>
      <p:pic>
        <p:nvPicPr>
          <p:cNvPr id="17414" name="Εικόνα 2"/>
          <p:cNvPicPr>
            <a:picLocks noChangeAspect="1"/>
          </p:cNvPicPr>
          <p:nvPr/>
        </p:nvPicPr>
        <p:blipFill>
          <a:blip r:embed="rId5"/>
          <a:srcRect/>
          <a:stretch>
            <a:fillRect/>
          </a:stretch>
        </p:blipFill>
        <p:spPr bwMode="auto">
          <a:xfrm>
            <a:off x="788988" y="3684588"/>
            <a:ext cx="6310312" cy="2624137"/>
          </a:xfrm>
          <a:prstGeom prst="rect">
            <a:avLst/>
          </a:prstGeom>
          <a:noFill/>
          <a:ln w="9525">
            <a:noFill/>
            <a:miter lim="800000"/>
            <a:headEnd/>
            <a:tailEnd/>
          </a:ln>
        </p:spPr>
      </p:pic>
      <p:pic>
        <p:nvPicPr>
          <p:cNvPr id="17415" name="Εικόνα 3"/>
          <p:cNvPicPr>
            <a:picLocks noChangeAspect="1"/>
          </p:cNvPicPr>
          <p:nvPr/>
        </p:nvPicPr>
        <p:blipFill>
          <a:blip r:embed="rId6"/>
          <a:srcRect/>
          <a:stretch>
            <a:fillRect/>
          </a:stretch>
        </p:blipFill>
        <p:spPr bwMode="auto">
          <a:xfrm>
            <a:off x="806450" y="371475"/>
            <a:ext cx="6292850" cy="1030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0118" name="Rectangle 54"/>
          <p:cNvSpPr>
            <a:spLocks noChangeArrowheads="1"/>
          </p:cNvSpPr>
          <p:nvPr/>
        </p:nvSpPr>
        <p:spPr bwMode="auto">
          <a:xfrm>
            <a:off x="3851275" y="6165850"/>
            <a:ext cx="5149850" cy="403225"/>
          </a:xfrm>
          <a:prstGeom prst="rect">
            <a:avLst/>
          </a:prstGeom>
          <a:noFill/>
          <a:ln w="9525">
            <a:noFill/>
            <a:miter lim="800000"/>
            <a:headEnd/>
            <a:tailEnd/>
          </a:ln>
          <a:effectLst/>
        </p:spPr>
        <p:txBody>
          <a:bodyPr>
            <a:prstTxWarp prst="textNoShape">
              <a:avLst/>
            </a:prstTxWarp>
          </a:bodyPr>
          <a:lstStyle/>
          <a:p>
            <a:pPr marL="342900" indent="-342900" algn="r" eaLnBrk="1" hangingPunct="1">
              <a:spcBef>
                <a:spcPct val="20000"/>
              </a:spcBef>
              <a:buClr>
                <a:schemeClr val="hlink"/>
              </a:buClr>
              <a:buSzPct val="70000"/>
              <a:buFont typeface="Wingdings" charset="2"/>
              <a:buNone/>
            </a:pPr>
            <a:r>
              <a:rPr lang="de-DE" b="1">
                <a:effectLst>
                  <a:outerShdw blurRad="38100" dist="38100" dir="2700000" algn="tl">
                    <a:srgbClr val="DDDDDD"/>
                  </a:outerShdw>
                </a:effectLst>
                <a:latin typeface="Verdana" charset="0"/>
              </a:rPr>
              <a:t>Isachenko et al. </a:t>
            </a:r>
            <a:r>
              <a:rPr lang="el-GR" b="1">
                <a:effectLst>
                  <a:outerShdw blurRad="38100" dist="38100" dir="2700000" algn="tl">
                    <a:srgbClr val="DDDDDD"/>
                  </a:outerShdw>
                </a:effectLst>
                <a:latin typeface="Verdana" charset="0"/>
              </a:rPr>
              <a:t> </a:t>
            </a:r>
            <a:r>
              <a:rPr lang="en-US" b="1">
                <a:effectLst>
                  <a:outerShdw blurRad="38100" dist="38100" dir="2700000" algn="tl">
                    <a:srgbClr val="DDDDDD"/>
                  </a:outerShdw>
                </a:effectLst>
                <a:latin typeface="Verdana" charset="0"/>
              </a:rPr>
              <a:t>Fertil Steril 2005</a:t>
            </a:r>
            <a:endParaRPr lang="de-DE">
              <a:effectLst>
                <a:outerShdw blurRad="38100" dist="38100" dir="2700000" algn="tl">
                  <a:srgbClr val="DDDDDD"/>
                </a:outerShdw>
              </a:effectLst>
              <a:latin typeface="Verdana" charset="0"/>
            </a:endParaRPr>
          </a:p>
        </p:txBody>
      </p:sp>
      <p:sp>
        <p:nvSpPr>
          <p:cNvPr id="6" name="Rectangle 2"/>
          <p:cNvSpPr txBox="1">
            <a:spLocks noChangeArrowheads="1"/>
          </p:cNvSpPr>
          <p:nvPr/>
        </p:nvSpPr>
        <p:spPr bwMode="auto">
          <a:xfrm>
            <a:off x="285720" y="274638"/>
            <a:ext cx="6590536" cy="1143000"/>
          </a:xfrm>
          <a:prstGeom prst="rect">
            <a:avLst/>
          </a:prstGeom>
          <a:noFill/>
          <a:ln>
            <a:miter lim="800000"/>
            <a:headEnd/>
            <a:tailEnd/>
          </a:ln>
        </p:spPr>
        <p:txBody>
          <a:bodyPr/>
          <a:lstStyle/>
          <a:p>
            <a:pPr algn="ctr" eaLnBrk="1" hangingPunct="1">
              <a:defRPr/>
            </a:pPr>
            <a:r>
              <a:rPr lang="el-GR" b="1" dirty="0">
                <a:ln w="500">
                  <a:solidFill>
                    <a:schemeClr val="tx2">
                      <a:shade val="20000"/>
                      <a:satMod val="350000"/>
                    </a:schemeClr>
                  </a:solidFill>
                </a:ln>
                <a:effectLst>
                  <a:outerShdw blurRad="30000" dist="30000" dir="2700000" algn="tl" rotWithShape="0">
                    <a:schemeClr val="bg2">
                      <a:shade val="45000"/>
                      <a:satMod val="150000"/>
                      <a:alpha val="90000"/>
                    </a:schemeClr>
                  </a:outerShdw>
                </a:effectLst>
                <a:latin typeface="Verdana" pitchFamily="34" charset="0"/>
                <a:ea typeface="Verdana" pitchFamily="34" charset="0"/>
                <a:cs typeface="Verdana" pitchFamily="34" charset="0"/>
              </a:rPr>
              <a:t>Μετάλλαξη </a:t>
            </a:r>
            <a:r>
              <a:rPr lang="en-US" b="1" dirty="0">
                <a:ln w="500">
                  <a:solidFill>
                    <a:schemeClr val="tx2">
                      <a:shade val="20000"/>
                      <a:satMod val="350000"/>
                    </a:schemeClr>
                  </a:solidFill>
                </a:ln>
                <a:effectLst>
                  <a:outerShdw blurRad="30000" dist="30000" dir="2700000" algn="tl" rotWithShape="0">
                    <a:schemeClr val="bg2">
                      <a:shade val="45000"/>
                      <a:satMod val="150000"/>
                      <a:alpha val="90000"/>
                    </a:schemeClr>
                  </a:outerShdw>
                </a:effectLst>
                <a:latin typeface="Verdana" pitchFamily="34" charset="0"/>
                <a:ea typeface="Verdana" pitchFamily="34" charset="0"/>
                <a:cs typeface="Verdana" pitchFamily="34" charset="0"/>
              </a:rPr>
              <a:t>BRCA:</a:t>
            </a:r>
          </a:p>
          <a:p>
            <a:pPr algn="ctr" eaLnBrk="1" hangingPunct="1">
              <a:defRPr/>
            </a:pPr>
            <a:r>
              <a:rPr lang="el-GR" b="1" dirty="0">
                <a:ln w="500">
                  <a:solidFill>
                    <a:schemeClr val="tx2">
                      <a:shade val="20000"/>
                      <a:satMod val="350000"/>
                    </a:schemeClr>
                  </a:solidFill>
                </a:ln>
                <a:effectLst>
                  <a:outerShdw blurRad="30000" dist="30000" dir="2700000" algn="tl" rotWithShape="0">
                    <a:schemeClr val="bg2">
                      <a:shade val="45000"/>
                      <a:satMod val="150000"/>
                      <a:alpha val="90000"/>
                    </a:schemeClr>
                  </a:outerShdw>
                </a:effectLst>
                <a:latin typeface="Verdana" pitchFamily="34" charset="0"/>
                <a:ea typeface="Verdana" pitchFamily="34" charset="0"/>
                <a:cs typeface="Verdana" pitchFamily="34" charset="0"/>
              </a:rPr>
              <a:t>Βιοψία πολικού σωματίου</a:t>
            </a:r>
          </a:p>
        </p:txBody>
      </p:sp>
      <p:pic>
        <p:nvPicPr>
          <p:cNvPr id="19460" name="Picture 8" descr="C:\Users\doctor\Documents\IOLIFE\Logo IOLIFE.jpg"/>
          <p:cNvPicPr>
            <a:picLocks noChangeAspect="1" noChangeArrowheads="1"/>
          </p:cNvPicPr>
          <p:nvPr/>
        </p:nvPicPr>
        <p:blipFill>
          <a:blip r:embed="rId3"/>
          <a:srcRect/>
          <a:stretch>
            <a:fillRect/>
          </a:stretch>
        </p:blipFill>
        <p:spPr bwMode="auto">
          <a:xfrm>
            <a:off x="7667625" y="188913"/>
            <a:ext cx="1235075" cy="1212850"/>
          </a:xfrm>
          <a:prstGeom prst="rect">
            <a:avLst/>
          </a:prstGeom>
          <a:noFill/>
          <a:ln w="9525">
            <a:noFill/>
            <a:miter lim="800000"/>
            <a:headEnd/>
            <a:tailEnd/>
          </a:ln>
        </p:spPr>
      </p:pic>
      <p:pic>
        <p:nvPicPr>
          <p:cNvPr id="19461" name="Picture 2" descr="https://scontent-mxp1-1.xx.fbcdn.net/hphotos-xpt1/v/t1.0-0/q86/p206x206/12316499_10153290796243603_5070311959888831211_n.jpg?oh=7a105256b9d7ee69de3f2629ce1dd02f&amp;oe=573EB411"/>
          <p:cNvPicPr>
            <a:picLocks noChangeAspect="1" noChangeArrowheads="1"/>
          </p:cNvPicPr>
          <p:nvPr/>
        </p:nvPicPr>
        <p:blipFill>
          <a:blip r:embed="rId4"/>
          <a:srcRect/>
          <a:stretch>
            <a:fillRect/>
          </a:stretch>
        </p:blipFill>
        <p:spPr bwMode="auto">
          <a:xfrm>
            <a:off x="395288" y="1643063"/>
            <a:ext cx="3749675" cy="3802062"/>
          </a:xfrm>
          <a:prstGeom prst="rect">
            <a:avLst/>
          </a:prstGeom>
          <a:noFill/>
          <a:ln w="9525">
            <a:noFill/>
            <a:miter lim="800000"/>
            <a:headEnd/>
            <a:tailEnd/>
          </a:ln>
        </p:spPr>
      </p:pic>
      <p:pic>
        <p:nvPicPr>
          <p:cNvPr id="115716" name="Picture 4" descr="http://upload.wikimedia.org/wikipedia/commons/1/10/BRCA1_en.png"/>
          <p:cNvPicPr>
            <a:picLocks noChangeAspect="1" noChangeArrowheads="1"/>
          </p:cNvPicPr>
          <p:nvPr/>
        </p:nvPicPr>
        <p:blipFill>
          <a:blip r:embed="rId5" cstate="print">
            <a:extLst>
              <a:ext uri="{28A0092B-C50C-407E-A947-70E740481C1C}"/>
            </a:extLst>
          </a:blip>
          <a:srcRect/>
          <a:stretch>
            <a:fillRect/>
          </a:stretch>
        </p:blipFill>
        <p:spPr bwMode="auto">
          <a:xfrm>
            <a:off x="4953933" y="1639877"/>
            <a:ext cx="3737266" cy="380534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ex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179388" y="1196975"/>
            <a:ext cx="4608512" cy="862013"/>
          </a:xfrm>
          <a:prstGeom prst="rect">
            <a:avLst/>
          </a:prstGeom>
          <a:noFill/>
          <a:ln w="9525">
            <a:solidFill>
              <a:schemeClr val="tx1"/>
            </a:solidFill>
            <a:miter lim="800000"/>
            <a:headEnd/>
            <a:tailEnd/>
          </a:ln>
        </p:spPr>
        <p:txBody>
          <a:bodyPr>
            <a:prstTxWarp prst="textNoShape">
              <a:avLst/>
            </a:prstTxWarp>
            <a:spAutoFit/>
          </a:bodyPr>
          <a:lstStyle/>
          <a:p>
            <a:pPr algn="ctr">
              <a:spcBef>
                <a:spcPct val="50000"/>
              </a:spcBef>
            </a:pPr>
            <a:r>
              <a:rPr lang="el-GR" sz="2000" b="1">
                <a:effectLst>
                  <a:outerShdw blurRad="38100" dist="38100" dir="2700000" algn="tl">
                    <a:srgbClr val="DDDDDD"/>
                  </a:outerShdw>
                </a:effectLst>
                <a:latin typeface="Verdana" charset="0"/>
              </a:rPr>
              <a:t>Κρυοπροστατευτικό μέσο</a:t>
            </a:r>
            <a:endParaRPr lang="de-DE" sz="2000" b="1">
              <a:effectLst>
                <a:outerShdw blurRad="38100" dist="38100" dir="2700000" algn="tl">
                  <a:srgbClr val="DDDDDD"/>
                </a:outerShdw>
              </a:effectLst>
              <a:latin typeface="Verdana" charset="0"/>
            </a:endParaRPr>
          </a:p>
          <a:p>
            <a:pPr algn="ctr">
              <a:spcBef>
                <a:spcPct val="50000"/>
              </a:spcBef>
            </a:pPr>
            <a:r>
              <a:rPr lang="de-DE" sz="2000" b="1">
                <a:effectLst>
                  <a:outerShdw blurRad="38100" dist="38100" dir="2700000" algn="tl">
                    <a:srgbClr val="DDDDDD"/>
                  </a:outerShdw>
                </a:effectLst>
                <a:latin typeface="Verdana" charset="0"/>
              </a:rPr>
              <a:t>1.5 M DMSO+ 0.15 M sucrose</a:t>
            </a:r>
          </a:p>
        </p:txBody>
      </p:sp>
      <p:sp>
        <p:nvSpPr>
          <p:cNvPr id="30724" name="Text Box 4"/>
          <p:cNvSpPr txBox="1">
            <a:spLocks noChangeArrowheads="1"/>
          </p:cNvSpPr>
          <p:nvPr/>
        </p:nvSpPr>
        <p:spPr bwMode="auto">
          <a:xfrm>
            <a:off x="179388" y="2565400"/>
            <a:ext cx="4679950" cy="1784350"/>
          </a:xfrm>
          <a:prstGeom prst="rect">
            <a:avLst/>
          </a:prstGeom>
          <a:noFill/>
          <a:ln w="12700">
            <a:solidFill>
              <a:schemeClr val="tx1"/>
            </a:solidFill>
            <a:miter lim="800000"/>
            <a:headEnd/>
            <a:tailEnd/>
          </a:ln>
        </p:spPr>
        <p:txBody>
          <a:bodyPr>
            <a:prstTxWarp prst="textNoShape">
              <a:avLst/>
            </a:prstTxWarp>
            <a:spAutoFit/>
          </a:bodyPr>
          <a:lstStyle/>
          <a:p>
            <a:pPr algn="ctr">
              <a:spcBef>
                <a:spcPct val="50000"/>
              </a:spcBef>
            </a:pPr>
            <a:r>
              <a:rPr lang="el-GR" sz="2000" b="1">
                <a:effectLst>
                  <a:outerShdw blurRad="38100" dist="38100" dir="2700000" algn="tl">
                    <a:srgbClr val="DDDDDD"/>
                  </a:outerShdw>
                </a:effectLst>
                <a:latin typeface="Verdana" charset="0"/>
              </a:rPr>
              <a:t>Πρωτόκολλο </a:t>
            </a:r>
            <a:r>
              <a:rPr lang="de-DE" sz="2000" b="1">
                <a:effectLst>
                  <a:outerShdw blurRad="38100" dist="38100" dir="2700000" algn="tl">
                    <a:srgbClr val="DDDDDD"/>
                  </a:outerShdw>
                </a:effectLst>
                <a:latin typeface="Verdana" charset="0"/>
              </a:rPr>
              <a:t>slow freezing</a:t>
            </a:r>
          </a:p>
          <a:p>
            <a:pPr algn="ctr">
              <a:spcBef>
                <a:spcPct val="50000"/>
              </a:spcBef>
            </a:pPr>
            <a:r>
              <a:rPr lang="el-GR" sz="2000" b="1">
                <a:effectLst>
                  <a:outerShdw blurRad="38100" dist="38100" dir="2700000" algn="tl">
                    <a:srgbClr val="DDDDDD"/>
                  </a:outerShdw>
                </a:effectLst>
                <a:latin typeface="Verdana" charset="0"/>
              </a:rPr>
              <a:t>Θερμοκρασία έναρξης 2</a:t>
            </a:r>
            <a:r>
              <a:rPr lang="de-DE" sz="2000" b="1">
                <a:effectLst>
                  <a:outerShdw blurRad="38100" dist="38100" dir="2700000" algn="tl">
                    <a:srgbClr val="DDDDDD"/>
                  </a:outerShdw>
                </a:effectLst>
                <a:latin typeface="Verdana" charset="0"/>
              </a:rPr>
              <a:t>°C</a:t>
            </a:r>
          </a:p>
          <a:p>
            <a:pPr algn="ctr">
              <a:spcBef>
                <a:spcPct val="50000"/>
              </a:spcBef>
            </a:pPr>
            <a:r>
              <a:rPr lang="el-GR" sz="2000" b="1">
                <a:effectLst>
                  <a:outerShdw blurRad="38100" dist="38100" dir="2700000" algn="tl">
                    <a:srgbClr val="DDDDDD"/>
                  </a:outerShdw>
                </a:effectLst>
                <a:latin typeface="Verdana" charset="0"/>
              </a:rPr>
              <a:t>Σταδιακή ψύξη ως τους </a:t>
            </a:r>
            <a:r>
              <a:rPr lang="de-DE" sz="2000" b="1">
                <a:effectLst>
                  <a:outerShdw blurRad="38100" dist="38100" dir="2700000" algn="tl">
                    <a:srgbClr val="DDDDDD"/>
                  </a:outerShdw>
                </a:effectLst>
                <a:latin typeface="Verdana" charset="0"/>
              </a:rPr>
              <a:t>-</a:t>
            </a:r>
            <a:r>
              <a:rPr lang="el-GR" sz="2000" b="1">
                <a:effectLst>
                  <a:outerShdw blurRad="38100" dist="38100" dir="2700000" algn="tl">
                    <a:srgbClr val="DDDDDD"/>
                  </a:outerShdw>
                </a:effectLst>
                <a:latin typeface="Verdana" charset="0"/>
              </a:rPr>
              <a:t>40</a:t>
            </a:r>
            <a:r>
              <a:rPr lang="de-DE" sz="2000" b="1">
                <a:effectLst>
                  <a:outerShdw blurRad="38100" dist="38100" dir="2700000" algn="tl">
                    <a:srgbClr val="DDDDDD"/>
                  </a:outerShdw>
                </a:effectLst>
                <a:latin typeface="Verdana" charset="0"/>
              </a:rPr>
              <a:t>°C</a:t>
            </a:r>
          </a:p>
          <a:p>
            <a:pPr algn="ctr">
              <a:spcBef>
                <a:spcPct val="50000"/>
              </a:spcBef>
            </a:pPr>
            <a:r>
              <a:rPr lang="el-GR" sz="2000" b="1">
                <a:effectLst>
                  <a:outerShdw blurRad="38100" dist="38100" dir="2700000" algn="tl">
                    <a:srgbClr val="DDDDDD"/>
                  </a:outerShdw>
                </a:effectLst>
                <a:latin typeface="Verdana" charset="0"/>
              </a:rPr>
              <a:t>Ελεύθερη ψύξη ως τους </a:t>
            </a:r>
            <a:r>
              <a:rPr lang="de-DE" sz="2000" b="1">
                <a:effectLst>
                  <a:outerShdw blurRad="38100" dist="38100" dir="2700000" algn="tl">
                    <a:srgbClr val="DDDDDD"/>
                  </a:outerShdw>
                </a:effectLst>
                <a:latin typeface="Verdana" charset="0"/>
              </a:rPr>
              <a:t>-140°C</a:t>
            </a:r>
          </a:p>
        </p:txBody>
      </p:sp>
      <p:sp>
        <p:nvSpPr>
          <p:cNvPr id="23556" name="Line 7"/>
          <p:cNvSpPr>
            <a:spLocks noChangeShapeType="1"/>
          </p:cNvSpPr>
          <p:nvPr/>
        </p:nvSpPr>
        <p:spPr bwMode="auto">
          <a:xfrm>
            <a:off x="2627313" y="2205038"/>
            <a:ext cx="0" cy="287337"/>
          </a:xfrm>
          <a:prstGeom prst="line">
            <a:avLst/>
          </a:prstGeom>
          <a:noFill/>
          <a:ln w="31750">
            <a:solidFill>
              <a:schemeClr val="tx1"/>
            </a:solidFill>
            <a:round/>
            <a:headEnd/>
            <a:tailEnd type="triangle" w="med" len="med"/>
          </a:ln>
        </p:spPr>
        <p:txBody>
          <a:bodyPr wrap="none" anchor="ctr">
            <a:prstTxWarp prst="textNoShape">
              <a:avLst/>
            </a:prstTxWarp>
          </a:bodyPr>
          <a:lstStyle/>
          <a:p>
            <a:endParaRPr lang="en-US"/>
          </a:p>
        </p:txBody>
      </p:sp>
      <p:sp>
        <p:nvSpPr>
          <p:cNvPr id="384010" name="Rectangle 10"/>
          <p:cNvSpPr>
            <a:spLocks noChangeArrowheads="1"/>
          </p:cNvSpPr>
          <p:nvPr/>
        </p:nvSpPr>
        <p:spPr bwMode="auto">
          <a:xfrm>
            <a:off x="900113" y="0"/>
            <a:ext cx="7772400" cy="1341438"/>
          </a:xfrm>
          <a:prstGeom prst="rect">
            <a:avLst/>
          </a:prstGeom>
          <a:noFill/>
          <a:ln w="9525">
            <a:noFill/>
            <a:miter lim="800000"/>
            <a:headEnd/>
            <a:tailEnd/>
          </a:ln>
          <a:effectLst/>
        </p:spPr>
        <p:txBody>
          <a:bodyPr anchor="ctr">
            <a:prstTxWarp prst="textNoShape">
              <a:avLst/>
            </a:prstTxWarp>
          </a:bodyPr>
          <a:lstStyle/>
          <a:p>
            <a:pPr eaLnBrk="1" hangingPunct="1"/>
            <a:endParaRPr lang="de-DE" altLang="zh-CN" sz="4400">
              <a:effectLst>
                <a:outerShdw blurRad="38100" dist="38100" dir="2700000" algn="tl">
                  <a:srgbClr val="DDDDDD"/>
                </a:outerShdw>
              </a:effectLst>
              <a:ea typeface="SimSun" pitchFamily="2" charset="-122"/>
              <a:cs typeface="SimSun" pitchFamily="2" charset="-122"/>
            </a:endParaRPr>
          </a:p>
        </p:txBody>
      </p:sp>
      <p:sp>
        <p:nvSpPr>
          <p:cNvPr id="23558" name="Rectangle 12"/>
          <p:cNvSpPr>
            <a:spLocks noChangeArrowheads="1"/>
          </p:cNvSpPr>
          <p:nvPr/>
        </p:nvSpPr>
        <p:spPr bwMode="auto">
          <a:xfrm>
            <a:off x="142875" y="6072188"/>
            <a:ext cx="4214813" cy="425450"/>
          </a:xfrm>
          <a:prstGeom prst="rect">
            <a:avLst/>
          </a:prstGeom>
          <a:noFill/>
          <a:ln w="9525">
            <a:noFill/>
            <a:miter lim="800000"/>
            <a:headEnd/>
            <a:tailEnd/>
          </a:ln>
        </p:spPr>
        <p:txBody>
          <a:bodyPr>
            <a:prstTxWarp prst="textNoShape">
              <a:avLst/>
            </a:prstTxWarp>
          </a:bodyPr>
          <a:lstStyle/>
          <a:p>
            <a:pPr marL="342900" indent="-342900" algn="ctr" eaLnBrk="1" hangingPunct="1">
              <a:spcBef>
                <a:spcPct val="20000"/>
              </a:spcBef>
              <a:buClr>
                <a:schemeClr val="hlink"/>
              </a:buClr>
              <a:buSzPct val="70000"/>
              <a:buFont typeface="Wingdings" charset="2"/>
              <a:buNone/>
            </a:pPr>
            <a:r>
              <a:rPr lang="de-DE" b="1"/>
              <a:t>Gosden</a:t>
            </a:r>
            <a:r>
              <a:rPr lang="en-US" b="1"/>
              <a:t> et al. 1994</a:t>
            </a:r>
          </a:p>
          <a:p>
            <a:pPr marL="342900" indent="-342900" algn="ctr" eaLnBrk="1" hangingPunct="1">
              <a:spcBef>
                <a:spcPct val="20000"/>
              </a:spcBef>
              <a:buClr>
                <a:schemeClr val="hlink"/>
              </a:buClr>
              <a:buSzPct val="70000"/>
              <a:buFont typeface="Wingdings" charset="2"/>
              <a:buNone/>
            </a:pPr>
            <a:r>
              <a:rPr lang="de-DE" b="1"/>
              <a:t>Donnez et al. 2004</a:t>
            </a:r>
            <a:endParaRPr lang="de-DE"/>
          </a:p>
        </p:txBody>
      </p:sp>
      <p:sp>
        <p:nvSpPr>
          <p:cNvPr id="23559" name="Rectangle 2"/>
          <p:cNvSpPr>
            <a:spLocks noGrp="1" noChangeArrowheads="1"/>
          </p:cNvSpPr>
          <p:nvPr>
            <p:ph type="title"/>
          </p:nvPr>
        </p:nvSpPr>
        <p:spPr>
          <a:xfrm>
            <a:off x="285750" y="274638"/>
            <a:ext cx="6589713" cy="1143000"/>
          </a:xfrm>
        </p:spPr>
        <p:txBody>
          <a:bodyPr anchor="t"/>
          <a:lstStyle/>
          <a:p>
            <a:pPr eaLnBrk="1" hangingPunct="1"/>
            <a:r>
              <a:rPr lang="el-GR" sz="2800">
                <a:latin typeface="Verdana" charset="0"/>
                <a:ea typeface="Verdana" charset="0"/>
                <a:cs typeface="Verdana" charset="0"/>
              </a:rPr>
              <a:t>Κατάψυξη ιστού</a:t>
            </a:r>
            <a:endParaRPr lang="de-DE" sz="2800">
              <a:latin typeface="Verdana" charset="0"/>
              <a:ea typeface="Verdana" charset="0"/>
              <a:cs typeface="Verdana" charset="0"/>
            </a:endParaRPr>
          </a:p>
        </p:txBody>
      </p:sp>
      <p:sp>
        <p:nvSpPr>
          <p:cNvPr id="15" name="Text Box 4"/>
          <p:cNvSpPr txBox="1">
            <a:spLocks noChangeArrowheads="1"/>
          </p:cNvSpPr>
          <p:nvPr/>
        </p:nvSpPr>
        <p:spPr bwMode="auto">
          <a:xfrm>
            <a:off x="611188" y="5084763"/>
            <a:ext cx="4103687" cy="708025"/>
          </a:xfrm>
          <a:prstGeom prst="rect">
            <a:avLst/>
          </a:prstGeom>
          <a:noFill/>
          <a:ln w="12700">
            <a:solidFill>
              <a:schemeClr val="tx1"/>
            </a:solidFill>
            <a:miter lim="800000"/>
            <a:headEnd/>
            <a:tailEnd/>
          </a:ln>
        </p:spPr>
        <p:txBody>
          <a:bodyPr>
            <a:prstTxWarp prst="textNoShape">
              <a:avLst/>
            </a:prstTxWarp>
            <a:spAutoFit/>
          </a:bodyPr>
          <a:lstStyle/>
          <a:p>
            <a:pPr algn="ctr">
              <a:spcBef>
                <a:spcPct val="50000"/>
              </a:spcBef>
            </a:pPr>
            <a:r>
              <a:rPr lang="el-GR" sz="2000" b="1">
                <a:effectLst>
                  <a:outerShdw blurRad="38100" dist="38100" dir="2700000" algn="tl">
                    <a:srgbClr val="DDDDDD"/>
                  </a:outerShdw>
                </a:effectLst>
                <a:latin typeface="Verdana" charset="0"/>
              </a:rPr>
              <a:t>Αποθήκευση σε υγρό άζωτο στους </a:t>
            </a:r>
            <a:r>
              <a:rPr lang="de-DE" sz="2000" b="1">
                <a:effectLst>
                  <a:outerShdw blurRad="38100" dist="38100" dir="2700000" algn="tl">
                    <a:srgbClr val="DDDDDD"/>
                  </a:outerShdw>
                </a:effectLst>
                <a:latin typeface="Verdana" charset="0"/>
              </a:rPr>
              <a:t>-196°C</a:t>
            </a:r>
          </a:p>
        </p:txBody>
      </p:sp>
      <p:sp>
        <p:nvSpPr>
          <p:cNvPr id="23561" name="Line 7"/>
          <p:cNvSpPr>
            <a:spLocks noChangeShapeType="1"/>
          </p:cNvSpPr>
          <p:nvPr/>
        </p:nvSpPr>
        <p:spPr bwMode="auto">
          <a:xfrm>
            <a:off x="2627313" y="4437063"/>
            <a:ext cx="0" cy="576262"/>
          </a:xfrm>
          <a:prstGeom prst="line">
            <a:avLst/>
          </a:prstGeom>
          <a:noFill/>
          <a:ln w="31750">
            <a:solidFill>
              <a:schemeClr val="tx1"/>
            </a:solidFill>
            <a:round/>
            <a:headEnd/>
            <a:tailEnd type="triangle" w="med" len="med"/>
          </a:ln>
        </p:spPr>
        <p:txBody>
          <a:bodyPr wrap="none" anchor="ctr">
            <a:prstTxWarp prst="textNoShape">
              <a:avLst/>
            </a:prstTxWarp>
          </a:bodyPr>
          <a:lstStyle/>
          <a:p>
            <a:endParaRPr lang="en-US"/>
          </a:p>
        </p:txBody>
      </p:sp>
      <p:pic>
        <p:nvPicPr>
          <p:cNvPr id="23562" name="Picture 8" descr="C:\Users\doctor\Documents\IOLIFE\Logo IOLIFE.jpg"/>
          <p:cNvPicPr>
            <a:picLocks noChangeAspect="1" noChangeArrowheads="1"/>
          </p:cNvPicPr>
          <p:nvPr/>
        </p:nvPicPr>
        <p:blipFill>
          <a:blip r:embed="rId3"/>
          <a:srcRect/>
          <a:stretch>
            <a:fillRect/>
          </a:stretch>
        </p:blipFill>
        <p:spPr bwMode="auto">
          <a:xfrm>
            <a:off x="7667625" y="188913"/>
            <a:ext cx="1235075" cy="1212850"/>
          </a:xfrm>
          <a:prstGeom prst="rect">
            <a:avLst/>
          </a:prstGeom>
          <a:noFill/>
          <a:ln w="9525">
            <a:noFill/>
            <a:miter lim="800000"/>
            <a:headEnd/>
            <a:tailEnd/>
          </a:ln>
        </p:spPr>
      </p:pic>
      <p:pic>
        <p:nvPicPr>
          <p:cNvPr id="23563" name="Picture 14" descr="C:\Users\doctor\Pictures\Ovarian tissue cryopreservation IOLIFE\DSC03196.JPG"/>
          <p:cNvPicPr>
            <a:picLocks noChangeAspect="1" noChangeArrowheads="1"/>
          </p:cNvPicPr>
          <p:nvPr/>
        </p:nvPicPr>
        <p:blipFill>
          <a:blip r:embed="rId4"/>
          <a:srcRect/>
          <a:stretch>
            <a:fillRect/>
          </a:stretch>
        </p:blipFill>
        <p:spPr bwMode="auto">
          <a:xfrm>
            <a:off x="5651500" y="3933825"/>
            <a:ext cx="3230563" cy="2638425"/>
          </a:xfrm>
          <a:prstGeom prst="rect">
            <a:avLst/>
          </a:prstGeom>
          <a:noFill/>
          <a:ln w="9525">
            <a:noFill/>
            <a:miter lim="800000"/>
            <a:headEnd/>
            <a:tailEnd/>
          </a:ln>
        </p:spPr>
      </p:pic>
      <p:pic>
        <p:nvPicPr>
          <p:cNvPr id="23564" name="Picture 13" descr="C:\Users\doctor\Pictures\Ovarian tissue cryopreservation IOLIFE\DSC03186.JPG"/>
          <p:cNvPicPr>
            <a:picLocks noChangeArrowheads="1"/>
          </p:cNvPicPr>
          <p:nvPr/>
        </p:nvPicPr>
        <p:blipFill>
          <a:blip r:embed="rId5"/>
          <a:srcRect/>
          <a:stretch>
            <a:fillRect/>
          </a:stretch>
        </p:blipFill>
        <p:spPr bwMode="auto">
          <a:xfrm>
            <a:off x="5651500" y="1484313"/>
            <a:ext cx="3205163" cy="21971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3"/>
          <a:srcRect/>
          <a:stretch>
            <a:fillRect/>
          </a:stretch>
        </p:blipFill>
        <p:spPr bwMode="auto">
          <a:xfrm>
            <a:off x="323850" y="476250"/>
            <a:ext cx="6119813" cy="1728788"/>
          </a:xfrm>
          <a:prstGeom prst="rect">
            <a:avLst/>
          </a:prstGeom>
          <a:noFill/>
          <a:ln w="9525">
            <a:noFill/>
            <a:miter lim="800000"/>
            <a:headEnd/>
            <a:tailEnd/>
          </a:ln>
        </p:spPr>
      </p:pic>
      <p:pic>
        <p:nvPicPr>
          <p:cNvPr id="27651" name="Picture 3"/>
          <p:cNvPicPr>
            <a:picLocks noChangeAspect="1" noChangeArrowheads="1"/>
          </p:cNvPicPr>
          <p:nvPr/>
        </p:nvPicPr>
        <p:blipFill>
          <a:blip r:embed="rId4"/>
          <a:srcRect/>
          <a:stretch>
            <a:fillRect/>
          </a:stretch>
        </p:blipFill>
        <p:spPr bwMode="auto">
          <a:xfrm>
            <a:off x="323850" y="2565400"/>
            <a:ext cx="6129338" cy="3743325"/>
          </a:xfrm>
          <a:prstGeom prst="rect">
            <a:avLst/>
          </a:prstGeom>
          <a:noFill/>
          <a:ln w="9525">
            <a:noFill/>
            <a:miter lim="800000"/>
            <a:headEnd/>
            <a:tailEnd/>
          </a:ln>
        </p:spPr>
      </p:pic>
      <p:pic>
        <p:nvPicPr>
          <p:cNvPr id="27652" name="Picture 4"/>
          <p:cNvPicPr>
            <a:picLocks noChangeAspect="1" noChangeArrowheads="1"/>
          </p:cNvPicPr>
          <p:nvPr/>
        </p:nvPicPr>
        <p:blipFill>
          <a:blip r:embed="rId5"/>
          <a:srcRect/>
          <a:stretch>
            <a:fillRect/>
          </a:stretch>
        </p:blipFill>
        <p:spPr bwMode="auto">
          <a:xfrm>
            <a:off x="6588125" y="476250"/>
            <a:ext cx="1944688" cy="2905125"/>
          </a:xfrm>
          <a:prstGeom prst="rect">
            <a:avLst/>
          </a:prstGeom>
          <a:noFill/>
          <a:ln w="9525">
            <a:noFill/>
            <a:miter lim="800000"/>
            <a:headEnd/>
            <a:tailEnd/>
          </a:ln>
        </p:spPr>
      </p:pic>
      <p:pic>
        <p:nvPicPr>
          <p:cNvPr id="27653" name="Picture 6"/>
          <p:cNvPicPr>
            <a:picLocks noChangeAspect="1" noChangeArrowheads="1"/>
          </p:cNvPicPr>
          <p:nvPr/>
        </p:nvPicPr>
        <p:blipFill>
          <a:blip r:embed="rId6"/>
          <a:srcRect/>
          <a:stretch>
            <a:fillRect/>
          </a:stretch>
        </p:blipFill>
        <p:spPr bwMode="auto">
          <a:xfrm>
            <a:off x="6588125" y="3644900"/>
            <a:ext cx="1944688" cy="2638425"/>
          </a:xfrm>
          <a:prstGeom prst="rect">
            <a:avLst/>
          </a:prstGeom>
          <a:noFill/>
          <a:ln w="9525">
            <a:noFill/>
            <a:miter lim="800000"/>
            <a:headEnd/>
            <a:tailEnd/>
          </a:ln>
        </p:spPr>
      </p:pic>
      <p:sp>
        <p:nvSpPr>
          <p:cNvPr id="12" name="Rechteck 11"/>
          <p:cNvSpPr/>
          <p:nvPr/>
        </p:nvSpPr>
        <p:spPr>
          <a:xfrm>
            <a:off x="323850" y="5373688"/>
            <a:ext cx="5976938" cy="64770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eaLnBrk="1" hangingPunct="1"/>
            <a:endParaRPr lang="de-DE">
              <a:solidFill>
                <a:srgbClr val="FFFFFF"/>
              </a:solidFill>
              <a:ea typeface="Arial" charset="-52"/>
              <a:cs typeface="Arial" charset="-52"/>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8" name="Content Placeholder 7" descr="Screen Shot 2019-05-15 at 12.55.13.png"/>
          <p:cNvPicPr>
            <a:picLocks noGrp="1" noChangeAspect="1"/>
          </p:cNvPicPr>
          <p:nvPr>
            <p:ph idx="1"/>
          </p:nvPr>
        </p:nvPicPr>
        <p:blipFill>
          <a:blip r:embed="rId2"/>
          <a:stretch>
            <a:fillRect/>
          </a:stretch>
        </p:blipFill>
        <p:spPr>
          <a:xfrm>
            <a:off x="3986926" y="1600200"/>
            <a:ext cx="1170147" cy="4525963"/>
          </a:xfrm>
        </p:spPr>
      </p:pic>
      <p:pic>
        <p:nvPicPr>
          <p:cNvPr id="7" name="Picture 6" descr="Screen Shot 2019-05-19 at 12.29.30.png"/>
          <p:cNvPicPr>
            <a:picLocks noChangeAspect="1"/>
          </p:cNvPicPr>
          <p:nvPr/>
        </p:nvPicPr>
        <p:blipFill>
          <a:blip r:embed="rId3"/>
          <a:stretch>
            <a:fillRect/>
          </a:stretch>
        </p:blipFill>
        <p:spPr>
          <a:xfrm>
            <a:off x="0" y="1310268"/>
            <a:ext cx="9144000" cy="4237463"/>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b="1" dirty="0" smtClean="0">
                <a:solidFill>
                  <a:srgbClr val="6DAA2D"/>
                </a:solidFill>
                <a:latin typeface="Calibri" pitchFamily="8" charset="0"/>
                <a:ea typeface="+mn-ea"/>
                <a:cs typeface="+mn-cs"/>
              </a:rPr>
              <a:t>Εισαγωγή </a:t>
            </a:r>
          </a:p>
        </p:txBody>
      </p:sp>
      <p:sp>
        <p:nvSpPr>
          <p:cNvPr id="4" name="Rectangle 3"/>
          <p:cNvSpPr/>
          <p:nvPr/>
        </p:nvSpPr>
        <p:spPr>
          <a:xfrm>
            <a:off x="457200" y="2274838"/>
            <a:ext cx="7543800" cy="2031325"/>
          </a:xfrm>
          <a:prstGeom prst="rect">
            <a:avLst/>
          </a:prstGeom>
        </p:spPr>
        <p:txBody>
          <a:bodyPr wrap="square">
            <a:spAutoFit/>
          </a:bodyPr>
          <a:lstStyle/>
          <a:p>
            <a:r>
              <a:rPr lang="en-US" dirty="0" smtClean="0"/>
              <a:t>Scientific and technological developments have established Medically Assisted Reproduction (MAR), which unfortunately provides </a:t>
            </a:r>
            <a:r>
              <a:rPr lang="en-US" b="1" dirty="0" smtClean="0"/>
              <a:t>limited effectiveness </a:t>
            </a:r>
            <a:r>
              <a:rPr lang="en-US" dirty="0" smtClean="0"/>
              <a:t>in the management of the infertile couple, since</a:t>
            </a:r>
            <a:endParaRPr lang="el-GR" dirty="0" smtClean="0"/>
          </a:p>
          <a:p>
            <a:r>
              <a:rPr lang="en-US" dirty="0" smtClean="0"/>
              <a:t> </a:t>
            </a:r>
            <a:endParaRPr lang="el-GR" dirty="0" smtClean="0"/>
          </a:p>
          <a:p>
            <a:r>
              <a:rPr lang="en-US" dirty="0" smtClean="0"/>
              <a:t>only </a:t>
            </a:r>
            <a:r>
              <a:rPr lang="en-US" b="1" dirty="0" smtClean="0"/>
              <a:t>30% of the embryos produced being ultimately transferred to the uterus</a:t>
            </a:r>
            <a:endParaRPr lang="el-GR" b="1" dirty="0" smtClean="0"/>
          </a:p>
          <a:p>
            <a:endParaRPr lang="el-GR" dirty="0" smtClean="0"/>
          </a:p>
          <a:p>
            <a:r>
              <a:rPr lang="en-US" dirty="0" smtClean="0"/>
              <a:t>and </a:t>
            </a:r>
            <a:r>
              <a:rPr lang="en-US" b="1" dirty="0" smtClean="0"/>
              <a:t>10-30% of these embryos progress to live birth </a:t>
            </a:r>
            <a:endParaRPr lang="en-US" b="1"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solidFill>
                  <a:srgbClr val="9BBB59"/>
                </a:solidFill>
                <a:effectLst>
                  <a:outerShdw blurRad="38100" dist="38100" dir="2700000" algn="tl">
                    <a:srgbClr val="000000">
                      <a:alpha val="43137"/>
                    </a:srgbClr>
                  </a:outerShdw>
                </a:effectLst>
              </a:rPr>
              <a:t>Μελλοντικές εξελίξεις και συστάσεις</a:t>
            </a:r>
          </a:p>
        </p:txBody>
      </p:sp>
      <p:sp>
        <p:nvSpPr>
          <p:cNvPr id="3" name="2 - Θέση περιεχομένου"/>
          <p:cNvSpPr>
            <a:spLocks noGrp="1"/>
          </p:cNvSpPr>
          <p:nvPr>
            <p:ph idx="1"/>
          </p:nvPr>
        </p:nvSpPr>
        <p:spPr>
          <a:xfrm>
            <a:off x="457200" y="1676400"/>
            <a:ext cx="8229600" cy="4525963"/>
          </a:xfrm>
        </p:spPr>
        <p:txBody>
          <a:bodyPr>
            <a:noAutofit/>
          </a:bodyPr>
          <a:lstStyle/>
          <a:p>
            <a:pPr>
              <a:buClr>
                <a:schemeClr val="accent4">
                  <a:lumMod val="75000"/>
                </a:schemeClr>
              </a:buClr>
              <a:buFont typeface="Wingdings" pitchFamily="2" charset="2"/>
              <a:buChar char="v"/>
            </a:pPr>
            <a:r>
              <a:rPr lang="el-GR" sz="2000" dirty="0" smtClean="0">
                <a:effectLst>
                  <a:outerShdw blurRad="38100" dist="38100" dir="2700000" algn="tl">
                    <a:srgbClr val="000000">
                      <a:alpha val="43137"/>
                    </a:srgbClr>
                  </a:outerShdw>
                </a:effectLst>
              </a:rPr>
              <a:t>Πρόβλημα στην ποιότητα των μελετών / μικροί πληθυσμοί / ανεπαρκής μεθοδολογία</a:t>
            </a:r>
          </a:p>
          <a:p>
            <a:pPr>
              <a:buClr>
                <a:schemeClr val="accent4">
                  <a:lumMod val="75000"/>
                </a:schemeClr>
              </a:buClr>
              <a:buFont typeface="Wingdings" pitchFamily="2" charset="2"/>
              <a:buChar char="v"/>
            </a:pPr>
            <a:r>
              <a:rPr lang="el-GR" sz="2000" dirty="0" smtClean="0">
                <a:effectLst>
                  <a:outerShdw blurRad="38100" dist="38100" dir="2700000" algn="tl">
                    <a:srgbClr val="000000">
                      <a:alpha val="43137"/>
                    </a:srgbClr>
                  </a:outerShdw>
                </a:effectLst>
              </a:rPr>
              <a:t>Ύπαρξη συγχυτικών παραγόντων</a:t>
            </a:r>
          </a:p>
          <a:p>
            <a:pPr>
              <a:buClr>
                <a:schemeClr val="accent4">
                  <a:lumMod val="75000"/>
                </a:schemeClr>
              </a:buClr>
              <a:buFont typeface="Wingdings" pitchFamily="2" charset="2"/>
              <a:buChar char="v"/>
            </a:pPr>
            <a:r>
              <a:rPr lang="el-GR" sz="2000" dirty="0" smtClean="0">
                <a:effectLst>
                  <a:outerShdw blurRad="38100" dist="38100" dir="2700000" algn="tl">
                    <a:srgbClr val="000000">
                      <a:alpha val="43137"/>
                    </a:srgbClr>
                  </a:outerShdw>
                </a:effectLst>
              </a:rPr>
              <a:t>Μη καθορισμός υπο ομάδων</a:t>
            </a:r>
          </a:p>
          <a:p>
            <a:pPr>
              <a:buClr>
                <a:schemeClr val="accent4">
                  <a:lumMod val="75000"/>
                </a:schemeClr>
              </a:buClr>
              <a:buFont typeface="Wingdings" pitchFamily="2" charset="2"/>
              <a:buChar char="v"/>
            </a:pPr>
            <a:r>
              <a:rPr lang="el-GR" sz="2000" dirty="0" smtClean="0">
                <a:effectLst>
                  <a:outerShdw blurRad="38100" dist="38100" dir="2700000" algn="tl">
                    <a:srgbClr val="000000">
                      <a:alpha val="43137"/>
                    </a:srgbClr>
                  </a:outerShdw>
                </a:effectLst>
              </a:rPr>
              <a:t>Μη καθορισμός ορισμών του υπό μελέτη πληθυσμού</a:t>
            </a:r>
          </a:p>
          <a:p>
            <a:pPr>
              <a:buClr>
                <a:schemeClr val="accent4">
                  <a:lumMod val="75000"/>
                </a:schemeClr>
              </a:buClr>
              <a:buFont typeface="Wingdings" pitchFamily="2" charset="2"/>
              <a:buChar char="v"/>
            </a:pPr>
            <a:r>
              <a:rPr lang="el-GR" sz="2000" dirty="0" smtClean="0">
                <a:effectLst>
                  <a:outerShdw blurRad="38100" dist="38100" dir="2700000" algn="tl">
                    <a:srgbClr val="000000">
                      <a:alpha val="43137"/>
                    </a:srgbClr>
                  </a:outerShdw>
                </a:effectLst>
              </a:rPr>
              <a:t>Αναγκαστικά οι συστηματικές ανασκοπήσεις φέρουν το βάρος (</a:t>
            </a:r>
            <a:r>
              <a:rPr lang="en-US" sz="2000" dirty="0" smtClean="0">
                <a:effectLst>
                  <a:outerShdw blurRad="38100" dist="38100" dir="2700000" algn="tl">
                    <a:srgbClr val="000000">
                      <a:alpha val="43137"/>
                    </a:srgbClr>
                  </a:outerShdw>
                </a:effectLst>
              </a:rPr>
              <a:t>bias) </a:t>
            </a:r>
            <a:r>
              <a:rPr lang="el-GR" sz="2000" dirty="0" smtClean="0">
                <a:effectLst>
                  <a:outerShdw blurRad="38100" dist="38100" dir="2700000" algn="tl">
                    <a:srgbClr val="000000">
                      <a:alpha val="43137"/>
                    </a:srgbClr>
                  </a:outerShdw>
                </a:effectLst>
              </a:rPr>
              <a:t>των πρωτογενών μελετών</a:t>
            </a:r>
          </a:p>
          <a:p>
            <a:pPr>
              <a:buClr>
                <a:schemeClr val="accent4">
                  <a:lumMod val="75000"/>
                </a:schemeClr>
              </a:buClr>
              <a:buFont typeface="Wingdings" pitchFamily="2" charset="2"/>
              <a:buChar char="v"/>
            </a:pPr>
            <a:r>
              <a:rPr lang="el-GR" sz="2000" dirty="0" smtClean="0">
                <a:effectLst>
                  <a:outerShdw blurRad="38100" dist="38100" dir="2700000" algn="tl">
                    <a:srgbClr val="000000">
                      <a:alpha val="43137"/>
                    </a:srgbClr>
                  </a:outerShdw>
                </a:effectLst>
              </a:rPr>
              <a:t>Εξαιρετικά δύσκολη η διενέργεια καλών </a:t>
            </a:r>
            <a:r>
              <a:rPr lang="en-US" sz="2000" dirty="0" err="1" smtClean="0">
                <a:effectLst>
                  <a:outerShdw blurRad="38100" dist="38100" dir="2700000" algn="tl">
                    <a:srgbClr val="000000">
                      <a:alpha val="43137"/>
                    </a:srgbClr>
                  </a:outerShdw>
                </a:effectLst>
              </a:rPr>
              <a:t>RCTs</a:t>
            </a:r>
            <a:r>
              <a:rPr lang="el-GR" sz="2000" dirty="0" smtClean="0">
                <a:effectLst>
                  <a:outerShdw blurRad="38100" dist="38100" dir="2700000" algn="tl">
                    <a:srgbClr val="000000">
                      <a:alpha val="43137"/>
                    </a:srgbClr>
                  </a:outerShdw>
                </a:effectLst>
              </a:rPr>
              <a:t> με σωστό </a:t>
            </a:r>
            <a:r>
              <a:rPr lang="en-US" sz="2000" dirty="0" smtClean="0">
                <a:effectLst>
                  <a:outerShdw blurRad="38100" dist="38100" dir="2700000" algn="tl">
                    <a:srgbClr val="000000">
                      <a:alpha val="43137"/>
                    </a:srgbClr>
                  </a:outerShdw>
                </a:effectLst>
              </a:rPr>
              <a:t>power calculation</a:t>
            </a:r>
          </a:p>
          <a:p>
            <a:pPr>
              <a:buClr>
                <a:schemeClr val="accent4">
                  <a:lumMod val="75000"/>
                </a:schemeClr>
              </a:buClr>
              <a:buFont typeface="Wingdings" pitchFamily="2" charset="2"/>
              <a:buChar char="v"/>
            </a:pPr>
            <a:r>
              <a:rPr lang="el-GR" sz="2000" dirty="0" smtClean="0">
                <a:effectLst>
                  <a:outerShdw blurRad="38100" dist="38100" dir="2700000" algn="tl">
                    <a:srgbClr val="000000">
                      <a:alpha val="43137"/>
                    </a:srgbClr>
                  </a:outerShdw>
                </a:effectLst>
              </a:rPr>
              <a:t>Χρονοβόρες, κοστοβόρες και με μεγάλη γραφειοκρατία</a:t>
            </a:r>
          </a:p>
          <a:p>
            <a:pPr>
              <a:buClr>
                <a:schemeClr val="accent4">
                  <a:lumMod val="75000"/>
                </a:schemeClr>
              </a:buClr>
              <a:buFont typeface="Wingdings" pitchFamily="2" charset="2"/>
              <a:buChar char="v"/>
            </a:pPr>
            <a:r>
              <a:rPr lang="el-GR" sz="2000" dirty="0" smtClean="0">
                <a:effectLst>
                  <a:outerShdw blurRad="38100" dist="38100" dir="2700000" algn="tl">
                    <a:srgbClr val="000000">
                      <a:alpha val="43137"/>
                    </a:srgbClr>
                  </a:outerShdw>
                </a:effectLst>
              </a:rPr>
              <a:t>Μόνο πολυκεντρικές</a:t>
            </a:r>
          </a:p>
          <a:p>
            <a:pPr>
              <a:buClr>
                <a:schemeClr val="accent4">
                  <a:lumMod val="75000"/>
                </a:schemeClr>
              </a:buClr>
              <a:buFont typeface="Wingdings" pitchFamily="2" charset="2"/>
              <a:buChar char="v"/>
            </a:pPr>
            <a:endParaRPr lang="el-GR" sz="2000" dirty="0" smtClean="0">
              <a:effectLst>
                <a:outerShdw blurRad="38100" dist="38100" dir="2700000" algn="tl">
                  <a:srgbClr val="000000">
                    <a:alpha val="43137"/>
                  </a:srgbClr>
                </a:outerShdw>
              </a:effectLst>
            </a:endParaRPr>
          </a:p>
          <a:p>
            <a:pPr>
              <a:buClr>
                <a:schemeClr val="accent4">
                  <a:lumMod val="75000"/>
                </a:schemeClr>
              </a:buClr>
              <a:buFont typeface="Wingdings" pitchFamily="2" charset="2"/>
              <a:buChar char="v"/>
            </a:pPr>
            <a:r>
              <a:rPr lang="el-GR" sz="2000" dirty="0" smtClean="0">
                <a:effectLst>
                  <a:outerShdw blurRad="38100" dist="38100" dir="2700000" algn="tl">
                    <a:srgbClr val="000000">
                      <a:alpha val="43137"/>
                    </a:srgbClr>
                  </a:outerShdw>
                </a:effectLst>
              </a:rPr>
              <a:t>Είναι οι μόνες που μπορούν να δώσουν μία συγκεκριμένη απάντηση</a:t>
            </a:r>
          </a:p>
          <a:p>
            <a:pPr>
              <a:buClr>
                <a:schemeClr val="accent4">
                  <a:lumMod val="75000"/>
                </a:schemeClr>
              </a:buClr>
              <a:buNone/>
            </a:pPr>
            <a:endParaRPr lang="el-GR" sz="2000" dirty="0" smtClean="0">
              <a:effectLst>
                <a:outerShdw blurRad="38100" dist="38100" dir="2700000" algn="tl">
                  <a:srgbClr val="000000">
                    <a:alpha val="43137"/>
                  </a:srgbClr>
                </a:outerShdw>
              </a:effectLst>
            </a:endParaRPr>
          </a:p>
          <a:p>
            <a:pPr>
              <a:buNone/>
            </a:pPr>
            <a:endParaRPr lang="el-GR" sz="2000" dirty="0"/>
          </a:p>
        </p:txBody>
      </p:sp>
      <p:sp>
        <p:nvSpPr>
          <p:cNvPr id="4" name="Rectangle 3"/>
          <p:cNvSpPr/>
          <p:nvPr/>
        </p:nvSpPr>
        <p:spPr>
          <a:xfrm>
            <a:off x="3375548" y="3244334"/>
            <a:ext cx="2392903" cy="369332"/>
          </a:xfrm>
          <a:prstGeom prst="rect">
            <a:avLst/>
          </a:prstGeom>
        </p:spPr>
        <p:txBody>
          <a:bodyPr wrap="none">
            <a:spAutoFit/>
          </a:bodyPr>
          <a:lstStyle/>
          <a:p>
            <a:r>
              <a:rPr lang="en-US" dirty="0" smtClean="0"/>
              <a:t>no-</a:t>
            </a:r>
            <a:r>
              <a:rPr lang="en-US" dirty="0" err="1" smtClean="0"/>
              <a:t>reply@epresence.gr</a:t>
            </a:r>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1371600" y="4876800"/>
            <a:ext cx="6715125" cy="2409825"/>
          </a:xfrm>
        </p:spPr>
        <p:txBody>
          <a:bodyPr>
            <a:normAutofit/>
          </a:bodyPr>
          <a:lstStyle/>
          <a:p>
            <a:pPr eaLnBrk="1" fontAlgn="auto" hangingPunct="1">
              <a:lnSpc>
                <a:spcPct val="80000"/>
              </a:lnSpc>
              <a:spcAft>
                <a:spcPts val="0"/>
              </a:spcAft>
              <a:buFont typeface="Wingdings 2"/>
              <a:buNone/>
              <a:defRPr/>
            </a:pPr>
            <a:r>
              <a:rPr lang="el-GR" sz="1600" dirty="0" err="1" smtClean="0">
                <a:latin typeface="+mj-lt"/>
                <a:ea typeface="+mn-ea"/>
                <a:cs typeface="Times New Roman" pitchFamily="18" charset="0"/>
              </a:rPr>
              <a:t>Συριστατίδης</a:t>
            </a:r>
            <a:r>
              <a:rPr lang="el-GR" sz="1600" dirty="0" smtClean="0">
                <a:latin typeface="+mj-lt"/>
                <a:ea typeface="+mn-ea"/>
                <a:cs typeface="Times New Roman" pitchFamily="18" charset="0"/>
              </a:rPr>
              <a:t> Χαράλαμπος</a:t>
            </a:r>
          </a:p>
          <a:p>
            <a:pPr eaLnBrk="1" fontAlgn="auto" hangingPunct="1">
              <a:lnSpc>
                <a:spcPct val="80000"/>
              </a:lnSpc>
              <a:spcAft>
                <a:spcPts val="0"/>
              </a:spcAft>
              <a:buFont typeface="Wingdings 2"/>
              <a:buNone/>
              <a:defRPr/>
            </a:pPr>
            <a:r>
              <a:rPr lang="el-GR" sz="1600" dirty="0" smtClean="0">
                <a:latin typeface="+mj-lt"/>
                <a:ea typeface="+mn-ea"/>
                <a:cs typeface="Times New Roman" pitchFamily="18" charset="0"/>
              </a:rPr>
              <a:t>Μαιευτήρας – Χειρουργός Γυναικολόγος</a:t>
            </a:r>
            <a:endParaRPr lang="en-GB" sz="1600" dirty="0" smtClean="0">
              <a:latin typeface="+mj-lt"/>
              <a:ea typeface="+mn-ea"/>
              <a:cs typeface="Times New Roman" pitchFamily="18" charset="0"/>
            </a:endParaRPr>
          </a:p>
          <a:p>
            <a:pPr eaLnBrk="1" fontAlgn="auto" hangingPunct="1">
              <a:lnSpc>
                <a:spcPct val="80000"/>
              </a:lnSpc>
              <a:spcAft>
                <a:spcPts val="0"/>
              </a:spcAft>
              <a:buFont typeface="Wingdings 2"/>
              <a:buNone/>
              <a:defRPr/>
            </a:pPr>
            <a:r>
              <a:rPr lang="el-GR" sz="1600" dirty="0" smtClean="0">
                <a:latin typeface="+mj-lt"/>
                <a:ea typeface="+mn-ea"/>
                <a:cs typeface="Times New Roman" pitchFamily="18" charset="0"/>
              </a:rPr>
              <a:t>Αναπληρωτής Καθηγητής Ιατρικής Σχολής Πανεπιστημίου Αθηνών</a:t>
            </a:r>
            <a:endParaRPr lang="el-GR" sz="1600" dirty="0" smtClean="0">
              <a:latin typeface="+mj-lt"/>
              <a:ea typeface="+mn-ea"/>
              <a:cs typeface="Times New Roman" pitchFamily="18" charset="0"/>
            </a:endParaRPr>
          </a:p>
          <a:p>
            <a:pPr eaLnBrk="1" fontAlgn="auto" hangingPunct="1">
              <a:lnSpc>
                <a:spcPct val="80000"/>
              </a:lnSpc>
              <a:spcAft>
                <a:spcPts val="0"/>
              </a:spcAft>
              <a:buFont typeface="Wingdings 2"/>
              <a:buNone/>
              <a:defRPr/>
            </a:pPr>
            <a:r>
              <a:rPr lang="el-GR" sz="1600" dirty="0" smtClean="0">
                <a:latin typeface="+mj-lt"/>
                <a:ea typeface="+mn-ea"/>
                <a:cs typeface="Times New Roman" pitchFamily="18" charset="0"/>
              </a:rPr>
              <a:t>Μονάδα Υποβοηθούμενης Αναπαραγωγής</a:t>
            </a:r>
          </a:p>
          <a:p>
            <a:pPr eaLnBrk="1" fontAlgn="auto" hangingPunct="1">
              <a:lnSpc>
                <a:spcPct val="80000"/>
              </a:lnSpc>
              <a:spcAft>
                <a:spcPts val="0"/>
              </a:spcAft>
              <a:buFont typeface="Wingdings 2"/>
              <a:buNone/>
              <a:defRPr/>
            </a:pPr>
            <a:r>
              <a:rPr lang="el-GR" sz="1600" dirty="0" smtClean="0">
                <a:latin typeface="+mj-lt"/>
                <a:ea typeface="+mn-ea"/>
                <a:cs typeface="Times New Roman" pitchFamily="18" charset="0"/>
              </a:rPr>
              <a:t>Β’ </a:t>
            </a:r>
            <a:r>
              <a:rPr lang="el-GR" sz="1600" dirty="0" smtClean="0">
                <a:latin typeface="+mj-lt"/>
                <a:ea typeface="+mn-ea"/>
                <a:cs typeface="Times New Roman" pitchFamily="18" charset="0"/>
              </a:rPr>
              <a:t>Μαιευτική &amp; Γυναικολογική Κλινική </a:t>
            </a:r>
            <a:endParaRPr lang="el-GR" sz="1600" dirty="0" smtClean="0">
              <a:latin typeface="+mj-lt"/>
              <a:ea typeface="+mn-ea"/>
              <a:cs typeface="Times New Roman" pitchFamily="18" charset="0"/>
            </a:endParaRPr>
          </a:p>
          <a:p>
            <a:pPr eaLnBrk="1" fontAlgn="auto" hangingPunct="1">
              <a:lnSpc>
                <a:spcPct val="80000"/>
              </a:lnSpc>
              <a:spcAft>
                <a:spcPts val="0"/>
              </a:spcAft>
              <a:buFont typeface="Wingdings 2"/>
              <a:buNone/>
              <a:defRPr/>
            </a:pPr>
            <a:r>
              <a:rPr lang="el-GR" sz="1600" dirty="0" smtClean="0">
                <a:latin typeface="+mj-lt"/>
                <a:ea typeface="+mn-ea"/>
                <a:cs typeface="Times New Roman" pitchFamily="18" charset="0"/>
              </a:rPr>
              <a:t>Νοσοκομε</a:t>
            </a:r>
            <a:r>
              <a:rPr lang="el-GR" sz="1600" dirty="0" smtClean="0">
                <a:latin typeface="+mj-lt"/>
                <a:ea typeface="+mn-ea"/>
                <a:cs typeface="Times New Roman" pitchFamily="18" charset="0"/>
              </a:rPr>
              <a:t>ίο Αρεταίειο</a:t>
            </a:r>
            <a:endParaRPr lang="el-GR" sz="1600" dirty="0" smtClean="0">
              <a:latin typeface="+mj-lt"/>
              <a:ea typeface="+mn-ea"/>
              <a:cs typeface="Times New Roman" pitchFamily="18" charset="0"/>
            </a:endParaRPr>
          </a:p>
        </p:txBody>
      </p:sp>
      <p:sp>
        <p:nvSpPr>
          <p:cNvPr id="10" name="Rectangle 9"/>
          <p:cNvSpPr/>
          <p:nvPr/>
        </p:nvSpPr>
        <p:spPr>
          <a:xfrm>
            <a:off x="838200" y="2209800"/>
            <a:ext cx="8001000" cy="830997"/>
          </a:xfrm>
          <a:prstGeom prst="rect">
            <a:avLst/>
          </a:prstGeom>
        </p:spPr>
        <p:txBody>
          <a:bodyPr wrap="square">
            <a:spAutoFit/>
          </a:bodyPr>
          <a:lstStyle/>
          <a:p>
            <a:r>
              <a:rPr lang="el-GR" sz="2400" b="1" dirty="0" smtClean="0"/>
              <a:t>Νεώτερες εξελίξεις στην Υποβοηθούμενη </a:t>
            </a:r>
            <a:r>
              <a:rPr lang="el-GR" sz="2400" b="1" dirty="0" smtClean="0"/>
              <a:t>Αναπαραγωγή</a:t>
            </a:r>
            <a:endParaRPr lang="en-US" sz="2400" b="1" dirty="0" smtClean="0"/>
          </a:p>
          <a:p>
            <a:pPr algn="ctr"/>
            <a:r>
              <a:rPr lang="el-GR" sz="2400" b="1" dirty="0" smtClean="0"/>
              <a:t>Ειδικ</a:t>
            </a:r>
            <a:r>
              <a:rPr lang="el-GR" sz="2400" b="1" dirty="0" smtClean="0"/>
              <a:t>ές κατηγορίες ασθενών</a:t>
            </a:r>
            <a:endParaRPr sz="2400" b="1" dirty="0"/>
          </a:p>
        </p:txBody>
      </p:sp>
      <p:pic>
        <p:nvPicPr>
          <p:cNvPr id="6" name="Content Placeholder 4" descr="Screen Shot 2018-09-23 at 13.37.18.png"/>
          <p:cNvPicPr>
            <a:picLocks noChangeAspect="1"/>
          </p:cNvPicPr>
          <p:nvPr/>
        </p:nvPicPr>
        <p:blipFill>
          <a:blip r:embed="rId3"/>
          <a:stretch>
            <a:fillRect/>
          </a:stretch>
        </p:blipFill>
        <p:spPr>
          <a:xfrm>
            <a:off x="0" y="0"/>
            <a:ext cx="5499100" cy="2044700"/>
          </a:xfrm>
          <a:prstGeom prst="rect">
            <a:avLst/>
          </a:prstGeom>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094570681"/>
              </p:ext>
            </p:extLst>
          </p:nvPr>
        </p:nvGraphicFramePr>
        <p:xfrm>
          <a:off x="1298223" y="2639996"/>
          <a:ext cx="6674555" cy="4097020"/>
        </p:xfrm>
        <a:graphic>
          <a:graphicData uri="http://schemas.openxmlformats.org/drawingml/2006/table">
            <a:tbl>
              <a:tblPr firstRow="1" bandRow="1">
                <a:tableStyleId>{793D81CF-94F2-401A-BA57-92F5A7B2D0C5}</a:tableStyleId>
              </a:tblPr>
              <a:tblGrid>
                <a:gridCol w="6674555"/>
              </a:tblGrid>
              <a:tr h="370840">
                <a:tc>
                  <a:txBody>
                    <a:bodyPr/>
                    <a:lstStyle/>
                    <a:p>
                      <a:pPr algn="ctr"/>
                      <a:r>
                        <a:rPr lang="el-GR" baseline="0" dirty="0" smtClean="0"/>
                        <a:t> Παράγοντες αποτυχίας </a:t>
                      </a:r>
                      <a:r>
                        <a:rPr lang="en-US" baseline="0" dirty="0" smtClean="0"/>
                        <a:t>IVF</a:t>
                      </a:r>
                      <a:endParaRPr lang="en-US" dirty="0"/>
                    </a:p>
                  </a:txBody>
                  <a:tcPr/>
                </a:tc>
              </a:tr>
              <a:tr h="370840">
                <a:tc>
                  <a:txBody>
                    <a:bodyPr/>
                    <a:lstStyle/>
                    <a:p>
                      <a:pPr algn="ctr"/>
                      <a:r>
                        <a:rPr lang="el-GR" sz="1800" kern="1200" dirty="0" smtClean="0">
                          <a:effectLst/>
                        </a:rPr>
                        <a:t>Ε</a:t>
                      </a:r>
                      <a:r>
                        <a:rPr lang="en-US" sz="1800" kern="1200" dirty="0" err="1" smtClean="0">
                          <a:effectLst/>
                        </a:rPr>
                        <a:t>σφάλμενη</a:t>
                      </a:r>
                      <a:r>
                        <a:rPr lang="en-US" sz="1800" kern="1200" dirty="0" smtClean="0">
                          <a:effectLst/>
                        </a:rPr>
                        <a:t> </a:t>
                      </a:r>
                      <a:r>
                        <a:rPr lang="en-US" sz="1800" kern="1200" dirty="0" err="1" smtClean="0">
                          <a:effectLst/>
                        </a:rPr>
                        <a:t>εφ</a:t>
                      </a:r>
                      <a:r>
                        <a:rPr lang="en-US" sz="1800" kern="1200" dirty="0" smtClean="0">
                          <a:effectLst/>
                        </a:rPr>
                        <a:t>α</a:t>
                      </a:r>
                      <a:r>
                        <a:rPr lang="en-US" sz="1800" kern="1200" dirty="0" err="1" smtClean="0">
                          <a:effectLst/>
                        </a:rPr>
                        <a:t>ρμογή</a:t>
                      </a:r>
                      <a:r>
                        <a:rPr lang="en-US" sz="1800" kern="1200" dirty="0" smtClean="0">
                          <a:effectLst/>
                        </a:rPr>
                        <a:t> </a:t>
                      </a:r>
                      <a:r>
                        <a:rPr lang="en-US" sz="1800" kern="1200" dirty="0" err="1" smtClean="0">
                          <a:effectLst/>
                        </a:rPr>
                        <a:t>των</a:t>
                      </a:r>
                      <a:r>
                        <a:rPr lang="en-US" sz="1800" kern="1200" dirty="0" smtClean="0">
                          <a:effectLst/>
                        </a:rPr>
                        <a:t> π</a:t>
                      </a:r>
                      <a:r>
                        <a:rPr lang="en-US" sz="1800" kern="1200" dirty="0" err="1" smtClean="0">
                          <a:effectLst/>
                        </a:rPr>
                        <a:t>ρωτοκό</a:t>
                      </a:r>
                      <a:r>
                        <a:rPr lang="el-GR" sz="1800" kern="1200" dirty="0" smtClean="0">
                          <a:effectLst/>
                        </a:rPr>
                        <a:t>λ</a:t>
                      </a:r>
                      <a:r>
                        <a:rPr lang="en-US" sz="1800" kern="1200" dirty="0" err="1" smtClean="0">
                          <a:effectLst/>
                        </a:rPr>
                        <a:t>λων</a:t>
                      </a:r>
                      <a:r>
                        <a:rPr lang="en-US" sz="1800" kern="1200" dirty="0" smtClean="0">
                          <a:effectLst/>
                        </a:rPr>
                        <a:t> </a:t>
                      </a:r>
                      <a:r>
                        <a:rPr lang="en-US" sz="1800" kern="1200" dirty="0" err="1" smtClean="0">
                          <a:effectLst/>
                        </a:rPr>
                        <a:t>ωοθηκικής</a:t>
                      </a:r>
                      <a:r>
                        <a:rPr lang="en-US" sz="1800" kern="1200" dirty="0" smtClean="0">
                          <a:effectLst/>
                        </a:rPr>
                        <a:t> </a:t>
                      </a:r>
                      <a:r>
                        <a:rPr lang="en-US" sz="1800" kern="1200" dirty="0" err="1" smtClean="0">
                          <a:effectLst/>
                        </a:rPr>
                        <a:t>διέγερσης</a:t>
                      </a:r>
                      <a:endParaRPr lang="en-US" dirty="0"/>
                    </a:p>
                  </a:txBody>
                  <a:tcPr/>
                </a:tc>
              </a:tr>
              <a:tr h="370840">
                <a:tc>
                  <a:txBody>
                    <a:bodyPr/>
                    <a:lstStyle/>
                    <a:p>
                      <a:pPr algn="ctr"/>
                      <a:r>
                        <a:rPr lang="el-GR" sz="1800" kern="1200" dirty="0" smtClean="0">
                          <a:effectLst/>
                        </a:rPr>
                        <a:t>Μ</a:t>
                      </a:r>
                      <a:r>
                        <a:rPr lang="en-US" sz="1800" kern="1200" dirty="0" err="1" smtClean="0">
                          <a:effectLst/>
                        </a:rPr>
                        <a:t>η</a:t>
                      </a:r>
                      <a:r>
                        <a:rPr lang="en-US" sz="1800" kern="1200" dirty="0" smtClean="0">
                          <a:effectLst/>
                        </a:rPr>
                        <a:t> </a:t>
                      </a:r>
                      <a:r>
                        <a:rPr lang="en-US" sz="1800" kern="1200" dirty="0" err="1" smtClean="0">
                          <a:effectLst/>
                        </a:rPr>
                        <a:t>ικ</a:t>
                      </a:r>
                      <a:r>
                        <a:rPr lang="en-US" sz="1800" kern="1200" dirty="0" smtClean="0">
                          <a:effectLst/>
                        </a:rPr>
                        <a:t>α</a:t>
                      </a:r>
                      <a:r>
                        <a:rPr lang="en-US" sz="1800" kern="1200" dirty="0" err="1" smtClean="0">
                          <a:effectLst/>
                        </a:rPr>
                        <a:t>νο</a:t>
                      </a:r>
                      <a:r>
                        <a:rPr lang="en-US" sz="1800" kern="1200" dirty="0" smtClean="0">
                          <a:effectLst/>
                        </a:rPr>
                        <a:t>π</a:t>
                      </a:r>
                      <a:r>
                        <a:rPr lang="en-US" sz="1800" kern="1200" dirty="0" err="1" smtClean="0">
                          <a:effectLst/>
                        </a:rPr>
                        <a:t>οιητικές</a:t>
                      </a:r>
                      <a:r>
                        <a:rPr lang="en-US" sz="1800" kern="1200" dirty="0" smtClean="0">
                          <a:effectLst/>
                        </a:rPr>
                        <a:t> </a:t>
                      </a:r>
                      <a:r>
                        <a:rPr lang="en-US" sz="1800" kern="1200" dirty="0" err="1" smtClean="0">
                          <a:effectLst/>
                        </a:rPr>
                        <a:t>συνθήκες</a:t>
                      </a:r>
                      <a:r>
                        <a:rPr lang="en-US" sz="1800" kern="1200" dirty="0" smtClean="0">
                          <a:effectLst/>
                        </a:rPr>
                        <a:t> </a:t>
                      </a:r>
                      <a:r>
                        <a:rPr lang="en-US" sz="1800" kern="1200" dirty="0" err="1" smtClean="0">
                          <a:effectLst/>
                        </a:rPr>
                        <a:t>λειτουργί</a:t>
                      </a:r>
                      <a:r>
                        <a:rPr lang="en-US" sz="1800" kern="1200" dirty="0" smtClean="0">
                          <a:effectLst/>
                        </a:rPr>
                        <a:t>α</a:t>
                      </a:r>
                      <a:r>
                        <a:rPr lang="en-US" sz="1800" kern="1200" dirty="0" err="1" smtClean="0">
                          <a:effectLst/>
                        </a:rPr>
                        <a:t>ς</a:t>
                      </a:r>
                      <a:r>
                        <a:rPr lang="en-US" sz="1800" kern="1200" dirty="0" smtClean="0">
                          <a:effectLst/>
                        </a:rPr>
                        <a:t> </a:t>
                      </a:r>
                      <a:r>
                        <a:rPr lang="en-US" sz="1800" kern="1200" dirty="0" err="1" smtClean="0">
                          <a:effectLst/>
                        </a:rPr>
                        <a:t>εμ</a:t>
                      </a:r>
                      <a:r>
                        <a:rPr lang="en-US" sz="1800" kern="1200" dirty="0" smtClean="0">
                          <a:effectLst/>
                        </a:rPr>
                        <a:t>β</a:t>
                      </a:r>
                      <a:r>
                        <a:rPr lang="en-US" sz="1800" kern="1200" dirty="0" err="1" smtClean="0">
                          <a:effectLst/>
                        </a:rPr>
                        <a:t>ρυολογικού</a:t>
                      </a:r>
                      <a:r>
                        <a:rPr lang="en-US" sz="1800" kern="1200" dirty="0" smtClean="0">
                          <a:effectLst/>
                        </a:rPr>
                        <a:t> </a:t>
                      </a:r>
                      <a:r>
                        <a:rPr lang="en-US" sz="1800" kern="1200" dirty="0" err="1" smtClean="0">
                          <a:effectLst/>
                        </a:rPr>
                        <a:t>εργ</a:t>
                      </a:r>
                      <a:r>
                        <a:rPr lang="en-US" sz="1800" kern="1200" dirty="0" smtClean="0">
                          <a:effectLst/>
                        </a:rPr>
                        <a:t>α</a:t>
                      </a:r>
                      <a:r>
                        <a:rPr lang="en-US" sz="1800" kern="1200" dirty="0" err="1" smtClean="0">
                          <a:effectLst/>
                        </a:rPr>
                        <a:t>στηρίου</a:t>
                      </a:r>
                      <a:endParaRPr lang="en-US" dirty="0"/>
                    </a:p>
                  </a:txBody>
                  <a:tcPr/>
                </a:tc>
              </a:tr>
              <a:tr h="3708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l-GR" sz="1800" kern="1200" dirty="0" smtClean="0">
                          <a:effectLst/>
                        </a:rPr>
                        <a:t>Κακή τεχνική </a:t>
                      </a:r>
                      <a:r>
                        <a:rPr lang="en-US" sz="1800" kern="1200" dirty="0" err="1" smtClean="0">
                          <a:effectLst/>
                        </a:rPr>
                        <a:t>εμ</a:t>
                      </a:r>
                      <a:r>
                        <a:rPr lang="en-US" sz="1800" kern="1200" dirty="0" smtClean="0">
                          <a:effectLst/>
                        </a:rPr>
                        <a:t>β</a:t>
                      </a:r>
                      <a:r>
                        <a:rPr lang="en-US" sz="1800" kern="1200" dirty="0" err="1" smtClean="0">
                          <a:effectLst/>
                        </a:rPr>
                        <a:t>ρυομετ</a:t>
                      </a:r>
                      <a:r>
                        <a:rPr lang="en-US" sz="1800" kern="1200" dirty="0" smtClean="0">
                          <a:effectLst/>
                        </a:rPr>
                        <a:t>α</a:t>
                      </a:r>
                      <a:r>
                        <a:rPr lang="en-US" sz="1800" kern="1200" dirty="0" err="1" smtClean="0">
                          <a:effectLst/>
                        </a:rPr>
                        <a:t>φοράς</a:t>
                      </a:r>
                      <a:r>
                        <a:rPr lang="en-US" dirty="0" smtClean="0">
                          <a:effectLst/>
                        </a:rPr>
                        <a:t> </a:t>
                      </a:r>
                      <a:endParaRPr lang="en-US" dirty="0" smtClean="0"/>
                    </a:p>
                  </a:txBody>
                  <a:tcPr/>
                </a:tc>
              </a:tr>
              <a:tr h="370840">
                <a:tc>
                  <a:txBody>
                    <a:bodyPr/>
                    <a:lstStyle/>
                    <a:p>
                      <a:pPr algn="ctr"/>
                      <a:r>
                        <a:rPr lang="el-GR" dirty="0" smtClean="0"/>
                        <a:t>Ηλικία εγκύου</a:t>
                      </a:r>
                      <a:endParaRPr lang="en-US" dirty="0"/>
                    </a:p>
                  </a:txBody>
                  <a:tcPr/>
                </a:tc>
              </a:tr>
              <a:tr h="370840">
                <a:tc>
                  <a:txBody>
                    <a:bodyPr/>
                    <a:lstStyle/>
                    <a:p>
                      <a:pPr algn="ctr"/>
                      <a:r>
                        <a:rPr lang="el-GR" dirty="0" smtClean="0"/>
                        <a:t>Θρομβοφιλία</a:t>
                      </a:r>
                      <a:endParaRPr lang="en-US" dirty="0"/>
                    </a:p>
                  </a:txBody>
                  <a:tcPr/>
                </a:tc>
              </a:tr>
              <a:tr h="370840">
                <a:tc>
                  <a:txBody>
                    <a:bodyPr/>
                    <a:lstStyle/>
                    <a:p>
                      <a:pPr algn="ctr"/>
                      <a:r>
                        <a:rPr lang="el-GR" dirty="0" smtClean="0"/>
                        <a:t>Γενετικοί παράγοντες</a:t>
                      </a:r>
                      <a:endParaRPr lang="en-US" dirty="0"/>
                    </a:p>
                  </a:txBody>
                  <a:tcPr/>
                </a:tc>
              </a:tr>
              <a:tr h="370840">
                <a:tc>
                  <a:txBody>
                    <a:bodyPr/>
                    <a:lstStyle/>
                    <a:p>
                      <a:pPr algn="ctr"/>
                      <a:r>
                        <a:rPr lang="el-GR" dirty="0" smtClean="0"/>
                        <a:t>Παράγοντες του περιβάλλοντος</a:t>
                      </a:r>
                      <a:endParaRPr lang="en-US" dirty="0"/>
                    </a:p>
                  </a:txBody>
                  <a:tcPr/>
                </a:tc>
              </a:tr>
              <a:tr h="370840">
                <a:tc>
                  <a:txBody>
                    <a:bodyPr/>
                    <a:lstStyle/>
                    <a:p>
                      <a:pPr algn="ctr"/>
                      <a:r>
                        <a:rPr lang="el-GR" dirty="0" smtClean="0"/>
                        <a:t>Ανοσολογικοί παράγοντες</a:t>
                      </a:r>
                      <a:endParaRPr lang="en-US" dirty="0"/>
                    </a:p>
                  </a:txBody>
                  <a:tcPr/>
                </a:tc>
              </a:tr>
              <a:tr h="370840">
                <a:tc>
                  <a:txBody>
                    <a:bodyPr/>
                    <a:lstStyle/>
                    <a:p>
                      <a:endParaRPr lang="en-US" dirty="0"/>
                    </a:p>
                  </a:txBody>
                  <a:tcPr/>
                </a:tc>
              </a:tr>
            </a:tbl>
          </a:graphicData>
        </a:graphic>
      </p:graphicFrame>
      <p:sp>
        <p:nvSpPr>
          <p:cNvPr id="2" name="TextBox 1"/>
          <p:cNvSpPr txBox="1"/>
          <p:nvPr/>
        </p:nvSpPr>
        <p:spPr>
          <a:xfrm>
            <a:off x="268111" y="183445"/>
            <a:ext cx="8720667" cy="584776"/>
          </a:xfrm>
          <a:prstGeom prst="rect">
            <a:avLst/>
          </a:prstGeom>
          <a:solidFill>
            <a:schemeClr val="bg1">
              <a:lumMod val="75000"/>
            </a:schemeClr>
          </a:solidFill>
          <a:ln>
            <a:solidFill>
              <a:schemeClr val="bg1">
                <a:lumMod val="75000"/>
              </a:schemeClr>
            </a:solidFill>
          </a:ln>
        </p:spPr>
        <p:txBody>
          <a:bodyPr wrap="square" rtlCol="0">
            <a:spAutoFit/>
          </a:bodyPr>
          <a:lstStyle/>
          <a:p>
            <a:pPr algn="ctr"/>
            <a:r>
              <a:rPr lang="en-US" sz="3200" b="1" dirty="0" smtClean="0"/>
              <a:t>E</a:t>
            </a:r>
            <a:r>
              <a:rPr lang="el-GR" sz="3200" b="1" dirty="0" smtClean="0"/>
              <a:t>πιτυχία εξωσωματικής γονιμοποίησης</a:t>
            </a:r>
            <a:endParaRPr lang="en-US" sz="3200" b="1" dirty="0"/>
          </a:p>
        </p:txBody>
      </p:sp>
      <p:sp>
        <p:nvSpPr>
          <p:cNvPr id="5" name="TextBox 4"/>
          <p:cNvSpPr txBox="1"/>
          <p:nvPr/>
        </p:nvSpPr>
        <p:spPr>
          <a:xfrm>
            <a:off x="997936" y="771957"/>
            <a:ext cx="6974842" cy="369332"/>
          </a:xfrm>
          <a:prstGeom prst="rect">
            <a:avLst/>
          </a:prstGeom>
          <a:noFill/>
        </p:spPr>
        <p:txBody>
          <a:bodyPr wrap="square" rtlCol="0">
            <a:spAutoFit/>
          </a:bodyPr>
          <a:lstStyle/>
          <a:p>
            <a:pPr algn="ctr"/>
            <a:r>
              <a:rPr lang="el-GR" dirty="0" smtClean="0"/>
              <a:t>305.450 κύκλοι </a:t>
            </a:r>
            <a:r>
              <a:rPr lang="en-US" dirty="0" smtClean="0"/>
              <a:t>-</a:t>
            </a:r>
            <a:r>
              <a:rPr lang="el-GR" dirty="0" smtClean="0"/>
              <a:t>34 χώρες</a:t>
            </a:r>
            <a:r>
              <a:rPr lang="en-US" dirty="0" smtClean="0"/>
              <a:t>- 2012</a:t>
            </a:r>
            <a:r>
              <a:rPr lang="el-GR" dirty="0" smtClean="0"/>
              <a:t> (</a:t>
            </a:r>
            <a:r>
              <a:rPr lang="en-US" i="1" dirty="0" smtClean="0"/>
              <a:t>ESHRE</a:t>
            </a:r>
            <a:r>
              <a:rPr lang="el-GR" i="1" dirty="0" smtClean="0"/>
              <a:t>,</a:t>
            </a:r>
            <a:r>
              <a:rPr lang="en-US" i="1" dirty="0" smtClean="0"/>
              <a:t> </a:t>
            </a:r>
            <a:r>
              <a:rPr lang="en-US" i="1" dirty="0" err="1" smtClean="0"/>
              <a:t>Calhaz</a:t>
            </a:r>
            <a:r>
              <a:rPr lang="en-US" i="1" dirty="0" smtClean="0"/>
              <a:t>-Jorge et al.,</a:t>
            </a:r>
            <a:r>
              <a:rPr lang="el-GR" i="1" dirty="0" smtClean="0"/>
              <a:t> </a:t>
            </a:r>
            <a:r>
              <a:rPr lang="en-US" i="1" dirty="0" smtClean="0"/>
              <a:t>2015</a:t>
            </a:r>
            <a:r>
              <a:rPr lang="en-US" dirty="0" smtClean="0"/>
              <a:t>)</a:t>
            </a:r>
            <a:endParaRPr lang="en-US" dirty="0"/>
          </a:p>
        </p:txBody>
      </p:sp>
      <p:graphicFrame>
        <p:nvGraphicFramePr>
          <p:cNvPr id="7" name="Table 6"/>
          <p:cNvGraphicFramePr>
            <a:graphicFrameLocks noGrp="1"/>
          </p:cNvGraphicFramePr>
          <p:nvPr>
            <p:extLst>
              <p:ext uri="{D42A27DB-BD31-4B8C-83A1-F6EECF244321}">
                <p14:mod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770240143"/>
              </p:ext>
            </p:extLst>
          </p:nvPr>
        </p:nvGraphicFramePr>
        <p:xfrm>
          <a:off x="268110" y="1200666"/>
          <a:ext cx="8720668" cy="1360779"/>
        </p:xfrm>
        <a:graphic>
          <a:graphicData uri="http://schemas.openxmlformats.org/drawingml/2006/table">
            <a:tbl>
              <a:tblPr firstRow="1" bandRow="1">
                <a:tableStyleId>{D7AC3CCA-C797-4891-BE02-D94E43425B78}</a:tableStyleId>
              </a:tblPr>
              <a:tblGrid>
                <a:gridCol w="3654779"/>
                <a:gridCol w="1425222"/>
                <a:gridCol w="1989667"/>
                <a:gridCol w="1651000"/>
              </a:tblGrid>
              <a:tr h="453593">
                <a:tc>
                  <a:txBody>
                    <a:bodyPr/>
                    <a:lstStyle/>
                    <a:p>
                      <a:endParaRPr lang="en-US" dirty="0"/>
                    </a:p>
                  </a:txBody>
                  <a:tcPr/>
                </a:tc>
                <a:tc>
                  <a:txBody>
                    <a:bodyPr/>
                    <a:lstStyle/>
                    <a:p>
                      <a:pPr algn="ctr"/>
                      <a:r>
                        <a:rPr lang="en-US" dirty="0" smtClean="0"/>
                        <a:t>IVF</a:t>
                      </a:r>
                      <a:endParaRPr lang="en-US" dirty="0"/>
                    </a:p>
                  </a:txBody>
                  <a:tcPr/>
                </a:tc>
                <a:tc>
                  <a:txBody>
                    <a:bodyPr/>
                    <a:lstStyle/>
                    <a:p>
                      <a:pPr algn="ctr"/>
                      <a:r>
                        <a:rPr lang="en-US" dirty="0" smtClean="0"/>
                        <a:t>ICSI</a:t>
                      </a:r>
                      <a:endParaRPr lang="en-US" dirty="0"/>
                    </a:p>
                  </a:txBody>
                  <a:tcPr/>
                </a:tc>
                <a:tc>
                  <a:txBody>
                    <a:bodyPr/>
                    <a:lstStyle/>
                    <a:p>
                      <a:pPr algn="ctr"/>
                      <a:r>
                        <a:rPr lang="en-US" dirty="0" smtClean="0"/>
                        <a:t>FER</a:t>
                      </a:r>
                      <a:endParaRPr lang="en-US" dirty="0"/>
                    </a:p>
                  </a:txBody>
                  <a:tcPr/>
                </a:tc>
              </a:tr>
              <a:tr h="453593">
                <a:tc>
                  <a:txBody>
                    <a:bodyPr/>
                    <a:lstStyle/>
                    <a:p>
                      <a:r>
                        <a:rPr lang="el-GR" dirty="0" smtClean="0"/>
                        <a:t>Κλινικά αποδεδειγμένη εγκυμοσύνη</a:t>
                      </a:r>
                      <a:endParaRPr lang="en-US" dirty="0"/>
                    </a:p>
                  </a:txBody>
                  <a:tcPr/>
                </a:tc>
                <a:tc>
                  <a:txBody>
                    <a:bodyPr/>
                    <a:lstStyle/>
                    <a:p>
                      <a:pPr algn="ctr"/>
                      <a:r>
                        <a:rPr lang="el-GR" dirty="0" smtClean="0"/>
                        <a:t>29.4%</a:t>
                      </a:r>
                      <a:endParaRPr lang="en-US" dirty="0"/>
                    </a:p>
                  </a:txBody>
                  <a:tcPr/>
                </a:tc>
                <a:tc>
                  <a:txBody>
                    <a:bodyPr/>
                    <a:lstStyle/>
                    <a:p>
                      <a:pPr algn="ctr"/>
                      <a:r>
                        <a:rPr lang="el-GR" dirty="0" smtClean="0"/>
                        <a:t>27.8%</a:t>
                      </a:r>
                      <a:endParaRPr lang="en-US" dirty="0"/>
                    </a:p>
                  </a:txBody>
                  <a:tcPr/>
                </a:tc>
                <a:tc>
                  <a:txBody>
                    <a:bodyPr/>
                    <a:lstStyle/>
                    <a:p>
                      <a:pPr algn="ctr"/>
                      <a:r>
                        <a:rPr lang="el-GR" dirty="0" smtClean="0"/>
                        <a:t>23.1%</a:t>
                      </a:r>
                      <a:endParaRPr lang="en-US" dirty="0"/>
                    </a:p>
                  </a:txBody>
                  <a:tcPr/>
                </a:tc>
              </a:tr>
              <a:tr h="453593">
                <a:tc>
                  <a:txBody>
                    <a:bodyPr/>
                    <a:lstStyle/>
                    <a:p>
                      <a:r>
                        <a:rPr lang="el-GR" dirty="0" smtClean="0"/>
                        <a:t>Γέννηση φυσιολογικού νεογνού</a:t>
                      </a:r>
                      <a:endParaRPr lang="en-US" dirty="0"/>
                    </a:p>
                  </a:txBody>
                  <a:tcPr/>
                </a:tc>
                <a:tc>
                  <a:txBody>
                    <a:bodyPr/>
                    <a:lstStyle/>
                    <a:p>
                      <a:pPr algn="ctr"/>
                      <a:r>
                        <a:rPr lang="el-GR" dirty="0" smtClean="0"/>
                        <a:t>22%</a:t>
                      </a:r>
                      <a:endParaRPr lang="en-US" dirty="0"/>
                    </a:p>
                  </a:txBody>
                  <a:tcPr/>
                </a:tc>
                <a:tc>
                  <a:txBody>
                    <a:bodyPr/>
                    <a:lstStyle/>
                    <a:p>
                      <a:pPr algn="ctr"/>
                      <a:r>
                        <a:rPr lang="el-GR" dirty="0" smtClean="0"/>
                        <a:t>20%</a:t>
                      </a:r>
                      <a:endParaRPr lang="en-US" dirty="0"/>
                    </a:p>
                  </a:txBody>
                  <a:tcPr/>
                </a:tc>
                <a:tc>
                  <a:txBody>
                    <a:bodyPr/>
                    <a:lstStyle/>
                    <a:p>
                      <a:pPr algn="ctr"/>
                      <a:r>
                        <a:rPr lang="el-GR" dirty="0" smtClean="0"/>
                        <a:t>16%</a:t>
                      </a:r>
                      <a:endParaRPr lang="en-US" dirty="0"/>
                    </a:p>
                  </a:txBody>
                  <a:tcPr/>
                </a:tc>
              </a:tr>
            </a:tbl>
          </a:graphicData>
        </a:graphic>
      </p:graphicFrame>
      <p:sp>
        <p:nvSpPr>
          <p:cNvPr id="8" name="Rectangle 7"/>
          <p:cNvSpPr/>
          <p:nvPr/>
        </p:nvSpPr>
        <p:spPr>
          <a:xfrm>
            <a:off x="3428999" y="5108222"/>
            <a:ext cx="2540000" cy="423333"/>
          </a:xfrm>
          <a:prstGeom prst="rect">
            <a:avLst/>
          </a:prstGeom>
          <a:noFill/>
          <a:ln w="38100" cmpd="sng">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5531423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Content Placeholder 5" descr="Screen Shot 2018-05-23 at 21.45.16.png"/>
          <p:cNvPicPr>
            <a:picLocks noGrp="1" noChangeAspect="1"/>
          </p:cNvPicPr>
          <p:nvPr>
            <p:ph idx="1"/>
          </p:nvPr>
        </p:nvPicPr>
        <p:blipFill>
          <a:blip r:embed="rId3"/>
          <a:stretch>
            <a:fillRect/>
          </a:stretch>
        </p:blipFill>
        <p:spPr>
          <a:xfrm>
            <a:off x="584200" y="2121477"/>
            <a:ext cx="8102600" cy="1905000"/>
          </a:xfrm>
        </p:spPr>
      </p:pic>
      <p:pic>
        <p:nvPicPr>
          <p:cNvPr id="7" name="Picture 6" descr="Screen Shot 2018-05-23 at 21.45.06.png"/>
          <p:cNvPicPr>
            <a:picLocks noChangeAspect="1"/>
          </p:cNvPicPr>
          <p:nvPr/>
        </p:nvPicPr>
        <p:blipFill>
          <a:blip r:embed="rId4"/>
          <a:stretch>
            <a:fillRect/>
          </a:stretch>
        </p:blipFill>
        <p:spPr>
          <a:xfrm>
            <a:off x="0" y="0"/>
            <a:ext cx="5867400" cy="2121477"/>
          </a:xfrm>
          <a:prstGeom prst="rect">
            <a:avLst/>
          </a:prstGeom>
        </p:spPr>
      </p:pic>
      <p:pic>
        <p:nvPicPr>
          <p:cNvPr id="8" name="Picture 7" descr="Screen Shot 2018-05-23 at 21.51.30.png"/>
          <p:cNvPicPr>
            <a:picLocks noChangeAspect="1"/>
          </p:cNvPicPr>
          <p:nvPr/>
        </p:nvPicPr>
        <p:blipFill>
          <a:blip r:embed="rId5"/>
          <a:stretch>
            <a:fillRect/>
          </a:stretch>
        </p:blipFill>
        <p:spPr>
          <a:xfrm>
            <a:off x="1600200" y="4191000"/>
            <a:ext cx="6337300" cy="1041400"/>
          </a:xfrm>
          <a:prstGeom prst="rect">
            <a:avLst/>
          </a:prstGeom>
        </p:spPr>
      </p:pic>
      <p:pic>
        <p:nvPicPr>
          <p:cNvPr id="9" name="Picture 8" descr="Screen Shot 2018-05-23 at 21.52.11.png"/>
          <p:cNvPicPr>
            <a:picLocks noChangeAspect="1"/>
          </p:cNvPicPr>
          <p:nvPr/>
        </p:nvPicPr>
        <p:blipFill>
          <a:blip r:embed="rId6"/>
          <a:stretch>
            <a:fillRect/>
          </a:stretch>
        </p:blipFill>
        <p:spPr>
          <a:xfrm>
            <a:off x="1600200" y="5410200"/>
            <a:ext cx="4635500" cy="10414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Picture 6" descr="Screen Shot 2018-05-23 at 21.45.06.png"/>
          <p:cNvPicPr>
            <a:picLocks noChangeAspect="1"/>
          </p:cNvPicPr>
          <p:nvPr/>
        </p:nvPicPr>
        <p:blipFill>
          <a:blip r:embed="rId3"/>
          <a:stretch>
            <a:fillRect/>
          </a:stretch>
        </p:blipFill>
        <p:spPr>
          <a:xfrm>
            <a:off x="0" y="1"/>
            <a:ext cx="2950464" cy="1066800"/>
          </a:xfrm>
          <a:prstGeom prst="rect">
            <a:avLst/>
          </a:prstGeom>
        </p:spPr>
      </p:pic>
      <p:pic>
        <p:nvPicPr>
          <p:cNvPr id="5" name="Picture 4" descr="Screen Shot 2018-05-23 at 21.54.23.png"/>
          <p:cNvPicPr>
            <a:picLocks noChangeAspect="1"/>
          </p:cNvPicPr>
          <p:nvPr/>
        </p:nvPicPr>
        <p:blipFill>
          <a:blip r:embed="rId4"/>
          <a:stretch>
            <a:fillRect/>
          </a:stretch>
        </p:blipFill>
        <p:spPr>
          <a:xfrm>
            <a:off x="0" y="2362200"/>
            <a:ext cx="9144000" cy="2181684"/>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Picture 6" descr="Screen Shot 2018-05-23 at 21.45.06.png"/>
          <p:cNvPicPr>
            <a:picLocks noChangeAspect="1"/>
          </p:cNvPicPr>
          <p:nvPr/>
        </p:nvPicPr>
        <p:blipFill>
          <a:blip r:embed="rId3"/>
          <a:stretch>
            <a:fillRect/>
          </a:stretch>
        </p:blipFill>
        <p:spPr>
          <a:xfrm>
            <a:off x="0" y="1"/>
            <a:ext cx="2950464" cy="1066800"/>
          </a:xfrm>
          <a:prstGeom prst="rect">
            <a:avLst/>
          </a:prstGeom>
        </p:spPr>
      </p:pic>
      <p:pic>
        <p:nvPicPr>
          <p:cNvPr id="4" name="Picture 3" descr="Screen Shot 2018-05-23 at 21.54.37.png"/>
          <p:cNvPicPr>
            <a:picLocks noChangeAspect="1"/>
          </p:cNvPicPr>
          <p:nvPr/>
        </p:nvPicPr>
        <p:blipFill>
          <a:blip r:embed="rId4"/>
          <a:stretch>
            <a:fillRect/>
          </a:stretch>
        </p:blipFill>
        <p:spPr>
          <a:xfrm>
            <a:off x="0" y="1493578"/>
            <a:ext cx="9144000" cy="3870844"/>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484</TotalTime>
  <Words>1711</Words>
  <Application>Microsoft Macintosh PowerPoint</Application>
  <PresentationFormat>On-screen Show (4:3)</PresentationFormat>
  <Paragraphs>262</Paragraphs>
  <Slides>51</Slides>
  <Notes>21</Notes>
  <HiddenSlides>0</HiddenSlides>
  <MMClips>0</MMClips>
  <ScaleCrop>false</ScaleCrop>
  <HeadingPairs>
    <vt:vector size="4" baseType="variant">
      <vt:variant>
        <vt:lpstr>Design Template</vt:lpstr>
      </vt:variant>
      <vt:variant>
        <vt:i4>1</vt:i4>
      </vt:variant>
      <vt:variant>
        <vt:lpstr>Slide Titles</vt:lpstr>
      </vt:variant>
      <vt:variant>
        <vt:i4>51</vt:i4>
      </vt:variant>
    </vt:vector>
  </HeadingPairs>
  <TitlesOfParts>
    <vt:vector size="52" baseType="lpstr">
      <vt:lpstr>Office Theme</vt:lpstr>
      <vt:lpstr>Slide 1</vt:lpstr>
      <vt:lpstr>ΔΗΛΩΣΗ ΣΥΓΚΡΟΥΣΗΣ ΣΥΜΦΕΡΟΝΤΩΝ</vt:lpstr>
      <vt:lpstr>Σχεδιάγραμμα παρουσίασης</vt:lpstr>
      <vt:lpstr>ΜΕΘΟΔΟΛΟΓΙΑ</vt:lpstr>
      <vt:lpstr>Εισαγωγή </vt:lpstr>
      <vt:lpstr>Slide 6</vt:lpstr>
      <vt:lpstr>Slide 7</vt:lpstr>
      <vt:lpstr>Slide 8</vt:lpstr>
      <vt:lpstr>Slide 9</vt:lpstr>
      <vt:lpstr>Slide 10</vt:lpstr>
      <vt:lpstr>Slide 11</vt:lpstr>
      <vt:lpstr>Slide 12</vt:lpstr>
      <vt:lpstr>Slide 13</vt:lpstr>
      <vt:lpstr>Slide 14</vt:lpstr>
      <vt:lpstr>Slide 15</vt:lpstr>
      <vt:lpstr>Slide 16</vt:lpstr>
      <vt:lpstr>ΥΠΟΓΟΝΙΜΟΤΗΤΑ ΜΕΤΑ ΤΑ 40 ΤΙ ΠΕΡΙΜΕΝΟΥΜΕ ΣΤΟ ΜΕΛΛΟΝ;</vt:lpstr>
      <vt:lpstr>Slide 18</vt:lpstr>
      <vt:lpstr>Risk of bias summary</vt:lpstr>
      <vt:lpstr>Live birth ± ongoing pregnancy</vt:lpstr>
      <vt:lpstr>Slide 21</vt:lpstr>
      <vt:lpstr>Slide 22</vt:lpstr>
      <vt:lpstr>Αποτυχία εμφύτευσης Το μέλλον</vt:lpstr>
      <vt:lpstr>Slide 24</vt:lpstr>
      <vt:lpstr>Slide 25</vt:lpstr>
      <vt:lpstr>Slide 26</vt:lpstr>
      <vt:lpstr>Τραυματισμός ενδομητρίου</vt:lpstr>
      <vt:lpstr>Slide 28</vt:lpstr>
      <vt:lpstr>Slide 29</vt:lpstr>
      <vt:lpstr>Slide 30</vt:lpstr>
      <vt:lpstr>    Κατηγορίες προβλημάτων στο Εμβρυολογικό εργαστήριο</vt:lpstr>
      <vt:lpstr>Σύστημα Ποιοτικού Ελέγχου (QC) </vt:lpstr>
      <vt:lpstr>Slide 33</vt:lpstr>
      <vt:lpstr>ΑΝΔΡΙΚΟΣ ΠΑΡΑΓΟΝΤΑΣ</vt:lpstr>
      <vt:lpstr>Slide 35</vt:lpstr>
      <vt:lpstr>Slide 36</vt:lpstr>
      <vt:lpstr>Slide 37</vt:lpstr>
      <vt:lpstr>In silico ανάλυση των miRNAs με διαφοροποιημένη έκφραση στο ενδομήτριο σε γυναίκες με ΕΑΕ</vt:lpstr>
      <vt:lpstr>miRNAs με διαφοροποιημενη έκφραση στο ενδομήτριο σε γυναίκες με RIF</vt:lpstr>
      <vt:lpstr>Slide 40</vt:lpstr>
      <vt:lpstr>Slide 41</vt:lpstr>
      <vt:lpstr>Slide 42</vt:lpstr>
      <vt:lpstr>Slide 43</vt:lpstr>
      <vt:lpstr>Προοπτικές διατήρησης γονιμότητας</vt:lpstr>
      <vt:lpstr>Slide 45</vt:lpstr>
      <vt:lpstr>Slide 46</vt:lpstr>
      <vt:lpstr>Κατάψυξη ιστού</vt:lpstr>
      <vt:lpstr>Slide 48</vt:lpstr>
      <vt:lpstr>Slide 49</vt:lpstr>
      <vt:lpstr>Μελλοντικές εξελίξεις και συστάσεις</vt:lpstr>
      <vt:lpstr>Slide 51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HARRY</dc:creator>
  <cp:lastModifiedBy>HARRY</cp:lastModifiedBy>
  <cp:revision>69</cp:revision>
  <dcterms:created xsi:type="dcterms:W3CDTF">2020-03-30T07:16:36Z</dcterms:created>
  <dcterms:modified xsi:type="dcterms:W3CDTF">2020-03-30T07:22:03Z</dcterms:modified>
</cp:coreProperties>
</file>