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notesSlides/notesSlide45.xml" ContentType="application/vnd.openxmlformats-officedocument.presentationml.notesSlide+xml"/>
  <Override PartName="/ppt/slides/slide9.xml" ContentType="application/vnd.openxmlformats-officedocument.presentationml.slide+xml"/>
  <Override PartName="/ppt/slides/slide47.xml" ContentType="application/vnd.openxmlformats-officedocument.presentationml.slide+xml"/>
  <Override PartName="/ppt/notesSlides/notesSlide55.xml" ContentType="application/vnd.openxmlformats-officedocument.presentationml.notesSlide+xml"/>
  <Override PartName="/ppt/slides/slide56.xml" ContentType="application/vnd.openxmlformats-officedocument.presentationml.slide+xml"/>
  <Override PartName="/ppt/notesMasters/notesMaster1.xml" ContentType="application/vnd.openxmlformats-officedocument.presentationml.notesMaster+xml"/>
  <Override PartName="/ppt/notesSlides/notesSlide64.xml" ContentType="application/vnd.openxmlformats-officedocument.presentationml.notesSlide+xml"/>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s/slide42.xml" ContentType="application/vnd.openxmlformats-officedocument.presentationml.slide+xml"/>
  <Override PartName="/ppt/notesSlides/notesSlide17.xml" ContentType="application/vnd.openxmlformats-officedocument.presentationml.notesSlide+xml"/>
  <Override PartName="/ppt/notesSlides/notesSlide50.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s/slide71.xml" ContentType="application/vnd.openxmlformats-officedocument.presentationml.slide+xml"/>
  <Override PartName="/ppt/notesSlides/notesSlide46.xml" ContentType="application/vnd.openxmlformats-officedocument.presentationml.notesSlide+xml"/>
  <Override PartName="/ppt/slides/slide48.xml" ContentType="application/vnd.openxmlformats-officedocument.presentationml.slide+xml"/>
  <Override PartName="/ppt/notesSlides/notesSlide56.xml" ContentType="application/vnd.openxmlformats-officedocument.presentationml.notesSlide+xml"/>
  <Override PartName="/ppt/slides/slide57.xml" ContentType="application/vnd.openxmlformats-officedocument.presentationml.slide+xml"/>
  <Override PartName="/ppt/notesSlides/notesSlide65.xml" ContentType="application/vnd.openxmlformats-officedocument.presentationml.notesSlide+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Override PartName="/ppt/notesSlides/notesSlide41.xml" ContentType="application/vnd.openxmlformats-officedocument.presentationml.notesSlide+xml"/>
  <Override PartName="/ppt/slideLayouts/slideLayout6.xml" ContentType="application/vnd.openxmlformats-officedocument.presentationml.slideLayout+xml"/>
  <Default Extension="xml" ContentType="application/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notesSlides/notesSlide51.xml" ContentType="application/vnd.openxmlformats-officedocument.presentationml.notesSlide+xml"/>
  <Override PartName="/ppt/slides/slide52.xml" ContentType="application/vnd.openxmlformats-officedocument.presentationml.slide+xml"/>
  <Override PartName="/ppt/notesSlides/notesSlide60.xml" ContentType="application/vnd.openxmlformats-officedocument.presentationml.notes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notesSlides/notesSlide37.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notesSlides/notesSlide47.xml" ContentType="application/vnd.openxmlformats-officedocument.presentationml.notesSlide+xml"/>
  <Override PartName="/ppt/slides/slide49.xml" ContentType="application/vnd.openxmlformats-officedocument.presentationml.slide+xml"/>
  <Override PartName="/ppt/notesSlides/notesSlide57.xml" ContentType="application/vnd.openxmlformats-officedocument.presentationml.notesSlide+xml"/>
  <Override PartName="/ppt/slides/slide58.xml" ContentType="application/vnd.openxmlformats-officedocument.presentationml.slide+xml"/>
  <Override PartName="/docProps/core.xml" ContentType="application/vnd.openxmlformats-package.core-properties+xml"/>
  <Override PartName="/ppt/slides/slide68.xml" ContentType="application/vnd.openxmlformats-officedocument.presentationml.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Override PartName="/ppt/notesSlides/notesSlide42.xml" ContentType="application/vnd.openxmlformats-officedocument.presentationml.notesSlide+xml"/>
  <Override PartName="/ppt/slideLayouts/slideLayout7.xml" ContentType="application/vnd.openxmlformats-officedocument.presentationml.slideLayout+xml"/>
  <Default Extension="png" ContentType="image/png"/>
  <Override PartName="/ppt/slides/slide44.xml" ContentType="application/vnd.openxmlformats-officedocument.presentationml.slide+xml"/>
  <Override PartName="/ppt/notesSlides/notesSlide19.xml" ContentType="application/vnd.openxmlformats-officedocument.presentationml.notesSlide+xml"/>
  <Override PartName="/ppt/notesSlides/notesSlide52.xml" ContentType="application/vnd.openxmlformats-officedocument.presentationml.notesSlide+xml"/>
  <Override PartName="/ppt/slides/slide53.xml" ContentType="application/vnd.openxmlformats-officedocument.presentationml.slide+xml"/>
  <Override PartName="/ppt/notesSlides/notesSlide61.xml" ContentType="application/vnd.openxmlformats-officedocument.presentationml.notesSlide+xml"/>
  <Override PartName="/ppt/notesSlides/notesSlide29.xml" ContentType="application/vnd.openxmlformats-officedocument.presentationml.notesSlide+xml"/>
  <Override PartName="/ppt/slides/slide63.xml" ContentType="application/vnd.openxmlformats-officedocument.presentationml.slide+xml"/>
  <Override PartName="/ppt/notesSlides/notesSlide38.xml" ContentType="application/vnd.openxmlformats-officedocument.presentationml.notesSlide+xml"/>
  <Override PartName="/ppt/slides/slide72.xml" ContentType="application/vnd.openxmlformats-officedocument.presentationml.slide+xml"/>
  <Override PartName="/ppt/notesSlides/notesSlide48.xml" ContentType="application/vnd.openxmlformats-officedocument.presentationml.notesSlide+xml"/>
  <Override PartName="/ppt/notesSlides/notesSlide58.xml" ContentType="application/vnd.openxmlformats-officedocument.presentationml.notesSlide+xml"/>
  <Override PartName="/ppt/slides/slide59.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10.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Override PartName="/ppt/notesSlides/notesSlide43.xml" ContentType="application/vnd.openxmlformats-officedocument.presentationml.notesSlide+xml"/>
  <Override PartName="/ppt/slideLayouts/slideLayout8.xml" ContentType="application/vnd.openxmlformats-officedocument.presentationml.slideLayout+xml"/>
  <Override PartName="/ppt/slides/slide45.xml" ContentType="application/vnd.openxmlformats-officedocument.presentationml.slide+xml"/>
  <Override PartName="/ppt/notesSlides/notesSlide53.xml" ContentType="application/vnd.openxmlformats-officedocument.presentationml.notesSlide+xml"/>
  <Override PartName="/ppt/slides/slide54.xml" ContentType="application/vnd.openxmlformats-officedocument.presentationml.slide+xml"/>
  <Override PartName="/ppt/notesSlides/notesSlide62.xml" ContentType="application/vnd.openxmlformats-officedocument.presentationml.notesSlide+xml"/>
  <Override PartName="/ppt/slides/slide6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73.xml" ContentType="application/vnd.openxmlformats-officedocument.presentationml.slide+xml"/>
  <Override PartName="/ppt/notesSlides/notesSlide49.xml" ContentType="application/vnd.openxmlformats-officedocument.presentationml.notesSlide+xml"/>
  <Override PartName="/ppt/presentation.xml" ContentType="application/vnd.openxmlformats-officedocument.presentationml.presentation.main+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slides/slide11.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Default Extension="pdf" ContentType="application/pdf"/>
  <Override PartName="/ppt/slides/slide46.xml" ContentType="application/vnd.openxmlformats-officedocument.presentationml.slide+xml"/>
  <Override PartName="/ppt/notesSlides/notesSlide54.xml" ContentType="application/vnd.openxmlformats-officedocument.presentationml.notesSlide+xml"/>
  <Override PartName="/ppt/slides/slide55.xml" ContentType="application/vnd.openxmlformats-officedocument.presentationml.slide+xml"/>
  <Override PartName="/ppt/notesSlides/notesSlide63.xml" ContentType="application/vnd.openxmlformats-officedocument.presentationml.notesSlide+xml"/>
  <Override PartName="/ppt/slides/slide65.xml" ContentType="application/vnd.openxmlformats-officedocument.presentationml.slide+xml"/>
  <Override PartName="/ppt/notesSlides/notesSlide1.xml" ContentType="application/vnd.openxmlformats-officedocument.presentationml.notesSlid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75"/>
  </p:notesMasterIdLst>
  <p:sldIdLst>
    <p:sldId id="257" r:id="rId2"/>
    <p:sldId id="258" r:id="rId3"/>
    <p:sldId id="355" r:id="rId4"/>
    <p:sldId id="260" r:id="rId5"/>
    <p:sldId id="295" r:id="rId6"/>
    <p:sldId id="296" r:id="rId7"/>
    <p:sldId id="261" r:id="rId8"/>
    <p:sldId id="262" r:id="rId9"/>
    <p:sldId id="263" r:id="rId10"/>
    <p:sldId id="264" r:id="rId11"/>
    <p:sldId id="265" r:id="rId12"/>
    <p:sldId id="266" r:id="rId13"/>
    <p:sldId id="335" r:id="rId14"/>
    <p:sldId id="337" r:id="rId15"/>
    <p:sldId id="348" r:id="rId16"/>
    <p:sldId id="336" r:id="rId17"/>
    <p:sldId id="338" r:id="rId18"/>
    <p:sldId id="339" r:id="rId19"/>
    <p:sldId id="267" r:id="rId20"/>
    <p:sldId id="268" r:id="rId21"/>
    <p:sldId id="269" r:id="rId22"/>
    <p:sldId id="270" r:id="rId23"/>
    <p:sldId id="271" r:id="rId24"/>
    <p:sldId id="272" r:id="rId25"/>
    <p:sldId id="308" r:id="rId26"/>
    <p:sldId id="310" r:id="rId27"/>
    <p:sldId id="311" r:id="rId28"/>
    <p:sldId id="277" r:id="rId29"/>
    <p:sldId id="342" r:id="rId30"/>
    <p:sldId id="343" r:id="rId31"/>
    <p:sldId id="344" r:id="rId32"/>
    <p:sldId id="341" r:id="rId33"/>
    <p:sldId id="346" r:id="rId34"/>
    <p:sldId id="347" r:id="rId35"/>
    <p:sldId id="350" r:id="rId36"/>
    <p:sldId id="351" r:id="rId37"/>
    <p:sldId id="352" r:id="rId38"/>
    <p:sldId id="345" r:id="rId39"/>
    <p:sldId id="278" r:id="rId40"/>
    <p:sldId id="279" r:id="rId41"/>
    <p:sldId id="280" r:id="rId42"/>
    <p:sldId id="285" r:id="rId43"/>
    <p:sldId id="306" r:id="rId44"/>
    <p:sldId id="316" r:id="rId45"/>
    <p:sldId id="317" r:id="rId46"/>
    <p:sldId id="318" r:id="rId47"/>
    <p:sldId id="320" r:id="rId48"/>
    <p:sldId id="330" r:id="rId49"/>
    <p:sldId id="331" r:id="rId50"/>
    <p:sldId id="332" r:id="rId51"/>
    <p:sldId id="281" r:id="rId52"/>
    <p:sldId id="353" r:id="rId53"/>
    <p:sldId id="283" r:id="rId54"/>
    <p:sldId id="284" r:id="rId55"/>
    <p:sldId id="287" r:id="rId56"/>
    <p:sldId id="307" r:id="rId57"/>
    <p:sldId id="288" r:id="rId58"/>
    <p:sldId id="289" r:id="rId59"/>
    <p:sldId id="349" r:id="rId60"/>
    <p:sldId id="323" r:id="rId61"/>
    <p:sldId id="324" r:id="rId62"/>
    <p:sldId id="325" r:id="rId63"/>
    <p:sldId id="326" r:id="rId64"/>
    <p:sldId id="327" r:id="rId65"/>
    <p:sldId id="328" r:id="rId66"/>
    <p:sldId id="329" r:id="rId67"/>
    <p:sldId id="290" r:id="rId68"/>
    <p:sldId id="291" r:id="rId69"/>
    <p:sldId id="294" r:id="rId70"/>
    <p:sldId id="301" r:id="rId71"/>
    <p:sldId id="302" r:id="rId72"/>
    <p:sldId id="304" r:id="rId73"/>
    <p:sldId id="356"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snapToObjects="1">
      <p:cViewPr varScale="1">
        <p:scale>
          <a:sx n="142" d="100"/>
          <a:sy n="142" d="100"/>
        </p:scale>
        <p:origin x="-1488" y="-10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DAF5B9-A7DF-C14F-9D6F-C30F9971E0F5}" type="datetimeFigureOut">
              <a:rPr lang="en-US" smtClean="0"/>
              <a:pPr/>
              <a:t>3/30/20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9335EC-567E-8E43-99F3-E909772AEB5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C5696038-BB22-9445-AE27-F632D48EF585}" type="slidenum">
              <a:rPr lang="el-GR" smtClean="0">
                <a:latin typeface="Arial" pitchFamily="-96" charset="0"/>
                <a:ea typeface="Arial" pitchFamily="-96" charset="0"/>
                <a:cs typeface="Arial" pitchFamily="-96" charset="0"/>
              </a:rPr>
              <a:pPr/>
              <a:t>1</a:t>
            </a:fld>
            <a:endParaRPr lang="el-GR" smtClean="0">
              <a:latin typeface="Arial" pitchFamily="-96" charset="0"/>
              <a:ea typeface="Arial" pitchFamily="-96" charset="0"/>
              <a:cs typeface="Arial" pitchFamily="-96"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smtClean="0">
              <a:latin typeface="Arial" pitchFamily="-96" charset="0"/>
              <a:ea typeface="ＭＳ Ｐゴシック" pitchFamily="-96"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30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31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32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33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34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35</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36</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37</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38</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39</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40</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41</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42</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43</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p:nvPr>
        </p:nvSpPr>
        <p:spPr>
          <a:noFill/>
        </p:spPr>
        <p:txBody>
          <a:bodyPr/>
          <a:lstStyle/>
          <a:p>
            <a:pPr>
              <a:buFont typeface="Wingdings" pitchFamily="4" charset="2"/>
              <a:buNone/>
            </a:pPr>
            <a:fld id="{789AEC2D-D07E-514B-99E4-DA2D23EB1398}" type="slidenum">
              <a:rPr lang="en-US">
                <a:latin typeface="Times New Roman" pitchFamily="4" charset="0"/>
                <a:ea typeface="Arial" pitchFamily="4" charset="0"/>
                <a:cs typeface="Arial" pitchFamily="4" charset="0"/>
              </a:rPr>
              <a:pPr>
                <a:buFont typeface="Wingdings" pitchFamily="4" charset="2"/>
                <a:buNone/>
              </a:pPr>
              <a:t>44</a:t>
            </a:fld>
            <a:endParaRPr lang="en-US">
              <a:latin typeface="Times New Roman" pitchFamily="4" charset="0"/>
              <a:ea typeface="Arial" pitchFamily="4" charset="0"/>
              <a:cs typeface="Arial" pitchFamily="4" charset="0"/>
            </a:endParaRPr>
          </a:p>
        </p:txBody>
      </p:sp>
      <p:sp>
        <p:nvSpPr>
          <p:cNvPr id="44035"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ln>
        </p:spPr>
      </p:sp>
      <p:sp>
        <p:nvSpPr>
          <p:cNvPr id="44036" name="Text Box 2"/>
          <p:cNvSpPr txBox="1">
            <a:spLocks noGrp="1" noChangeArrowheads="1"/>
          </p:cNvSpPr>
          <p:nvPr>
            <p:ph type="body" idx="1"/>
          </p:nvPr>
        </p:nvSpPr>
        <p:spPr>
          <a:xfrm>
            <a:off x="914619" y="4343327"/>
            <a:ext cx="5027124" cy="4116119"/>
          </a:xfrm>
          <a:noFill/>
          <a:ln/>
        </p:spPr>
        <p:txBody>
          <a:bodyPr/>
          <a:lstStyle/>
          <a:p>
            <a:pPr>
              <a:spcBef>
                <a:spcPts val="413"/>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100">
                <a:latin typeface="Calibri" pitchFamily="8" charset="0"/>
              </a:rPr>
              <a:t>It’s important to note throughout this presentation that this is an overview – more detailed guidance on how to assess risk of bias, and on each of the specific topics we discuss, is available in the Handbook. Authors should be encouraged to read Chpater 8 in full before proceeding.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p:nvPr>
        </p:nvSpPr>
        <p:spPr>
          <a:noFill/>
        </p:spPr>
        <p:txBody>
          <a:bodyPr/>
          <a:lstStyle/>
          <a:p>
            <a:pPr>
              <a:buFont typeface="Wingdings" pitchFamily="4" charset="2"/>
              <a:buNone/>
            </a:pPr>
            <a:fld id="{789AEC2D-D07E-514B-99E4-DA2D23EB1398}" type="slidenum">
              <a:rPr lang="en-US">
                <a:latin typeface="Times New Roman" pitchFamily="4" charset="0"/>
                <a:ea typeface="Arial" pitchFamily="4" charset="0"/>
                <a:cs typeface="Arial" pitchFamily="4" charset="0"/>
              </a:rPr>
              <a:pPr>
                <a:buFont typeface="Wingdings" pitchFamily="4" charset="2"/>
                <a:buNone/>
              </a:pPr>
              <a:t>45</a:t>
            </a:fld>
            <a:endParaRPr lang="en-US">
              <a:latin typeface="Times New Roman" pitchFamily="4" charset="0"/>
              <a:ea typeface="Arial" pitchFamily="4" charset="0"/>
              <a:cs typeface="Arial" pitchFamily="4" charset="0"/>
            </a:endParaRPr>
          </a:p>
        </p:txBody>
      </p:sp>
      <p:sp>
        <p:nvSpPr>
          <p:cNvPr id="44035"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ln>
        </p:spPr>
      </p:sp>
      <p:sp>
        <p:nvSpPr>
          <p:cNvPr id="44036" name="Text Box 2"/>
          <p:cNvSpPr txBox="1">
            <a:spLocks noGrp="1" noChangeArrowheads="1"/>
          </p:cNvSpPr>
          <p:nvPr>
            <p:ph type="body" idx="1"/>
          </p:nvPr>
        </p:nvSpPr>
        <p:spPr>
          <a:xfrm>
            <a:off x="914619" y="4343327"/>
            <a:ext cx="5027124" cy="4116119"/>
          </a:xfrm>
          <a:noFill/>
          <a:ln/>
        </p:spPr>
        <p:txBody>
          <a:bodyPr/>
          <a:lstStyle/>
          <a:p>
            <a:pPr>
              <a:spcBef>
                <a:spcPts val="413"/>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100">
                <a:latin typeface="Calibri" pitchFamily="8" charset="0"/>
              </a:rPr>
              <a:t>It’s important to note throughout this presentation that this is an overview – more detailed guidance on how to assess risk of bias, and on each of the specific topics we discuss, is available in the Handbook. Authors should be encouraged to read Chpater 8 in full before proceeding.</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p:nvPr>
        </p:nvSpPr>
        <p:spPr>
          <a:noFill/>
        </p:spPr>
        <p:txBody>
          <a:bodyPr/>
          <a:lstStyle/>
          <a:p>
            <a:pPr>
              <a:buFont typeface="Wingdings" pitchFamily="4" charset="2"/>
              <a:buNone/>
            </a:pPr>
            <a:fld id="{789AEC2D-D07E-514B-99E4-DA2D23EB1398}" type="slidenum">
              <a:rPr lang="en-US">
                <a:latin typeface="Times New Roman" pitchFamily="4" charset="0"/>
                <a:ea typeface="Arial" pitchFamily="4" charset="0"/>
                <a:cs typeface="Arial" pitchFamily="4" charset="0"/>
              </a:rPr>
              <a:pPr>
                <a:buFont typeface="Wingdings" pitchFamily="4" charset="2"/>
                <a:buNone/>
              </a:pPr>
              <a:t>46</a:t>
            </a:fld>
            <a:endParaRPr lang="en-US">
              <a:latin typeface="Times New Roman" pitchFamily="4" charset="0"/>
              <a:ea typeface="Arial" pitchFamily="4" charset="0"/>
              <a:cs typeface="Arial" pitchFamily="4" charset="0"/>
            </a:endParaRPr>
          </a:p>
        </p:txBody>
      </p:sp>
      <p:sp>
        <p:nvSpPr>
          <p:cNvPr id="44035"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ln>
        </p:spPr>
      </p:sp>
      <p:sp>
        <p:nvSpPr>
          <p:cNvPr id="44036" name="Text Box 2"/>
          <p:cNvSpPr txBox="1">
            <a:spLocks noGrp="1" noChangeArrowheads="1"/>
          </p:cNvSpPr>
          <p:nvPr>
            <p:ph type="body" idx="1"/>
          </p:nvPr>
        </p:nvSpPr>
        <p:spPr>
          <a:xfrm>
            <a:off x="914619" y="4343327"/>
            <a:ext cx="5027124" cy="4116119"/>
          </a:xfrm>
          <a:noFill/>
          <a:ln/>
        </p:spPr>
        <p:txBody>
          <a:bodyPr/>
          <a:lstStyle/>
          <a:p>
            <a:pPr>
              <a:spcBef>
                <a:spcPts val="413"/>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100">
                <a:latin typeface="Calibri" pitchFamily="8" charset="0"/>
              </a:rPr>
              <a:t>It’s important to note throughout this presentation that this is an overview – more detailed guidance on how to assess risk of bias, and on each of the specific topics we discuss, is available in the Handbook. Authors should be encouraged to read Chpater 8 in full before proceeding.</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p:nvPr>
        </p:nvSpPr>
        <p:spPr>
          <a:noFill/>
        </p:spPr>
        <p:txBody>
          <a:bodyPr/>
          <a:lstStyle/>
          <a:p>
            <a:pPr>
              <a:buFont typeface="Wingdings" pitchFamily="4" charset="2"/>
              <a:buNone/>
            </a:pPr>
            <a:fld id="{789AEC2D-D07E-514B-99E4-DA2D23EB1398}" type="slidenum">
              <a:rPr lang="en-US">
                <a:latin typeface="Times New Roman" pitchFamily="4" charset="0"/>
                <a:ea typeface="Arial" pitchFamily="4" charset="0"/>
                <a:cs typeface="Arial" pitchFamily="4" charset="0"/>
              </a:rPr>
              <a:pPr>
                <a:buFont typeface="Wingdings" pitchFamily="4" charset="2"/>
                <a:buNone/>
              </a:pPr>
              <a:t>47</a:t>
            </a:fld>
            <a:endParaRPr lang="en-US">
              <a:latin typeface="Times New Roman" pitchFamily="4" charset="0"/>
              <a:ea typeface="Arial" pitchFamily="4" charset="0"/>
              <a:cs typeface="Arial" pitchFamily="4" charset="0"/>
            </a:endParaRPr>
          </a:p>
        </p:txBody>
      </p:sp>
      <p:sp>
        <p:nvSpPr>
          <p:cNvPr id="44035" name="Text Box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ln>
        </p:spPr>
      </p:sp>
      <p:sp>
        <p:nvSpPr>
          <p:cNvPr id="44036" name="Text Box 2"/>
          <p:cNvSpPr txBox="1">
            <a:spLocks noGrp="1" noChangeArrowheads="1"/>
          </p:cNvSpPr>
          <p:nvPr>
            <p:ph type="body" idx="1"/>
          </p:nvPr>
        </p:nvSpPr>
        <p:spPr>
          <a:xfrm>
            <a:off x="914619" y="4343327"/>
            <a:ext cx="5027124" cy="4116119"/>
          </a:xfrm>
          <a:noFill/>
          <a:ln/>
        </p:spPr>
        <p:txBody>
          <a:bodyPr/>
          <a:lstStyle/>
          <a:p>
            <a:pPr>
              <a:spcBef>
                <a:spcPts val="413"/>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100">
                <a:latin typeface="Calibri" pitchFamily="8" charset="0"/>
              </a:rPr>
              <a:t>It’s important to note throughout this presentation that this is an overview – more detailed guidance on how to assess risk of bias, and on each of the specific topics we discuss, is available in the Handbook. Authors should be encouraged to read Chpater 8 in full before proceeding.</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51</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52</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53</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54</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55</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56</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57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7</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58</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59</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C341F84-A18D-004E-9316-5051F36D8C6E}" type="slidenum">
              <a:rPr lang="en-US"/>
              <a:pPr/>
              <a:t>60</a:t>
            </a:fld>
            <a:endParaRPr lang="en-US"/>
          </a:p>
        </p:txBody>
      </p:sp>
      <p:sp>
        <p:nvSpPr>
          <p:cNvPr id="1024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0242" name="Text Box 2"/>
          <p:cNvSpPr txBox="1">
            <a:spLocks noGrp="1" noChangeArrowheads="1"/>
          </p:cNvSpPr>
          <p:nvPr>
            <p:ph type="body" idx="1"/>
          </p:nvPr>
        </p:nvSpPr>
        <p:spPr bwMode="auto">
          <a:xfrm>
            <a:off x="686361" y="4342535"/>
            <a:ext cx="5485279" cy="749011"/>
          </a:xfrm>
          <a:prstGeom prst="rect">
            <a:avLst/>
          </a:prstGeom>
          <a:noFill/>
          <a:ln cap="flat">
            <a:round/>
            <a:headEnd/>
            <a:tailEnd/>
          </a:ln>
        </p:spPr>
        <p:txBody>
          <a:bodyPr lIns="0" tIns="7124" rIns="0" bIns="0">
            <a:prstTxWarp prst="textNoShape">
              <a:avLst/>
            </a:prstTxWarp>
          </a:bodyPr>
          <a:lstStyle/>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r>
              <a:rPr lang="en-US" sz="800" dirty="0">
                <a:latin typeface="Arial" pitchFamily="4" charset="0"/>
                <a:ea typeface="IPAMincho" charset="0"/>
                <a:cs typeface="IPAMincho" charset="0"/>
              </a:rPr>
              <a:t>Effectiveness of </a:t>
            </a:r>
            <a:r>
              <a:rPr lang="en-US" sz="800" dirty="0" err="1">
                <a:latin typeface="Arial" pitchFamily="4" charset="0"/>
                <a:ea typeface="IPAMincho" charset="0"/>
                <a:cs typeface="IPAMincho" charset="0"/>
              </a:rPr>
              <a:t>transdermal</a:t>
            </a:r>
            <a:r>
              <a:rPr lang="en-US" sz="800" dirty="0">
                <a:latin typeface="Arial" pitchFamily="4" charset="0"/>
                <a:ea typeface="IPAMincho" charset="0"/>
                <a:cs typeface="IPAMincho" charset="0"/>
              </a:rPr>
              <a:t> testosterone priming versus standard treatment.</a:t>
            </a: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pitchFamily="4" charset="0"/>
              <a:ea typeface="IPAMincho" charset="0"/>
              <a:cs typeface="IPAMincho" charset="0"/>
            </a:endParaRP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pitchFamily="4" charset="0"/>
              <a:ea typeface="IPAMincho" charset="0"/>
              <a:cs typeface="IPAMincho" charset="0"/>
            </a:endParaRP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800" dirty="0">
              <a:latin typeface="Arial" pitchFamily="4" charset="0"/>
              <a:ea typeface="IPAMincho" charset="0"/>
              <a:cs typeface="IPAMincho"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C341F84-A18D-004E-9316-5051F36D8C6E}" type="slidenum">
              <a:rPr lang="en-US"/>
              <a:pPr/>
              <a:t>61</a:t>
            </a:fld>
            <a:endParaRPr lang="en-US"/>
          </a:p>
        </p:txBody>
      </p:sp>
      <p:sp>
        <p:nvSpPr>
          <p:cNvPr id="1024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0242" name="Text Box 2"/>
          <p:cNvSpPr txBox="1">
            <a:spLocks noGrp="1" noChangeArrowheads="1"/>
          </p:cNvSpPr>
          <p:nvPr>
            <p:ph type="body" idx="1"/>
          </p:nvPr>
        </p:nvSpPr>
        <p:spPr bwMode="auto">
          <a:xfrm>
            <a:off x="686361" y="4342535"/>
            <a:ext cx="5485279" cy="749011"/>
          </a:xfrm>
          <a:prstGeom prst="rect">
            <a:avLst/>
          </a:prstGeom>
          <a:noFill/>
          <a:ln cap="flat">
            <a:round/>
            <a:headEnd/>
            <a:tailEnd/>
          </a:ln>
        </p:spPr>
        <p:txBody>
          <a:bodyPr lIns="0" tIns="7124" rIns="0" bIns="0">
            <a:prstTxWarp prst="textNoShape">
              <a:avLst/>
            </a:prstTxWarp>
          </a:bodyPr>
          <a:lstStyle/>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r>
              <a:rPr lang="en-US" sz="800" dirty="0">
                <a:latin typeface="Arial" pitchFamily="4" charset="0"/>
                <a:ea typeface="IPAMincho" charset="0"/>
                <a:cs typeface="IPAMincho" charset="0"/>
              </a:rPr>
              <a:t>Effectiveness of </a:t>
            </a:r>
            <a:r>
              <a:rPr lang="en-US" sz="800" dirty="0" err="1">
                <a:latin typeface="Arial" pitchFamily="4" charset="0"/>
                <a:ea typeface="IPAMincho" charset="0"/>
                <a:cs typeface="IPAMincho" charset="0"/>
              </a:rPr>
              <a:t>transdermal</a:t>
            </a:r>
            <a:r>
              <a:rPr lang="en-US" sz="800" dirty="0">
                <a:latin typeface="Arial" pitchFamily="4" charset="0"/>
                <a:ea typeface="IPAMincho" charset="0"/>
                <a:cs typeface="IPAMincho" charset="0"/>
              </a:rPr>
              <a:t> testosterone priming versus standard treatment.</a:t>
            </a: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pitchFamily="4" charset="0"/>
              <a:ea typeface="IPAMincho" charset="0"/>
              <a:cs typeface="IPAMincho" charset="0"/>
            </a:endParaRP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pitchFamily="4" charset="0"/>
              <a:ea typeface="IPAMincho" charset="0"/>
              <a:cs typeface="IPAMincho" charset="0"/>
            </a:endParaRP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800" dirty="0">
              <a:latin typeface="Arial" pitchFamily="4" charset="0"/>
              <a:ea typeface="IPAMincho" charset="0"/>
              <a:cs typeface="IPAMincho"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C341F84-A18D-004E-9316-5051F36D8C6E}" type="slidenum">
              <a:rPr lang="en-US"/>
              <a:pPr/>
              <a:t>62</a:t>
            </a:fld>
            <a:endParaRPr lang="en-US"/>
          </a:p>
        </p:txBody>
      </p:sp>
      <p:sp>
        <p:nvSpPr>
          <p:cNvPr id="1024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0242" name="Text Box 2"/>
          <p:cNvSpPr txBox="1">
            <a:spLocks noGrp="1" noChangeArrowheads="1"/>
          </p:cNvSpPr>
          <p:nvPr>
            <p:ph type="body" idx="1"/>
          </p:nvPr>
        </p:nvSpPr>
        <p:spPr bwMode="auto">
          <a:xfrm>
            <a:off x="686361" y="4342535"/>
            <a:ext cx="5485279" cy="749011"/>
          </a:xfrm>
          <a:prstGeom prst="rect">
            <a:avLst/>
          </a:prstGeom>
          <a:noFill/>
          <a:ln cap="flat">
            <a:round/>
            <a:headEnd/>
            <a:tailEnd/>
          </a:ln>
        </p:spPr>
        <p:txBody>
          <a:bodyPr lIns="0" tIns="7124" rIns="0" bIns="0">
            <a:prstTxWarp prst="textNoShape">
              <a:avLst/>
            </a:prstTxWarp>
          </a:bodyPr>
          <a:lstStyle/>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r>
              <a:rPr lang="en-US" sz="800" dirty="0">
                <a:latin typeface="Arial" pitchFamily="4" charset="0"/>
                <a:ea typeface="IPAMincho" charset="0"/>
                <a:cs typeface="IPAMincho" charset="0"/>
              </a:rPr>
              <a:t>Effectiveness of </a:t>
            </a:r>
            <a:r>
              <a:rPr lang="en-US" sz="800" dirty="0" err="1">
                <a:latin typeface="Arial" pitchFamily="4" charset="0"/>
                <a:ea typeface="IPAMincho" charset="0"/>
                <a:cs typeface="IPAMincho" charset="0"/>
              </a:rPr>
              <a:t>transdermal</a:t>
            </a:r>
            <a:r>
              <a:rPr lang="en-US" sz="800" dirty="0">
                <a:latin typeface="Arial" pitchFamily="4" charset="0"/>
                <a:ea typeface="IPAMincho" charset="0"/>
                <a:cs typeface="IPAMincho" charset="0"/>
              </a:rPr>
              <a:t> testosterone priming versus standard treatment.</a:t>
            </a: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pitchFamily="4" charset="0"/>
              <a:ea typeface="IPAMincho" charset="0"/>
              <a:cs typeface="IPAMincho" charset="0"/>
            </a:endParaRP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pitchFamily="4" charset="0"/>
              <a:ea typeface="IPAMincho" charset="0"/>
              <a:cs typeface="IPAMincho" charset="0"/>
            </a:endParaRP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800" dirty="0">
              <a:latin typeface="Arial" pitchFamily="4" charset="0"/>
              <a:ea typeface="IPAMincho" charset="0"/>
              <a:cs typeface="IPAMincho"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C341F84-A18D-004E-9316-5051F36D8C6E}" type="slidenum">
              <a:rPr lang="en-US"/>
              <a:pPr/>
              <a:t>63</a:t>
            </a:fld>
            <a:endParaRPr lang="en-US"/>
          </a:p>
        </p:txBody>
      </p:sp>
      <p:sp>
        <p:nvSpPr>
          <p:cNvPr id="1024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0242" name="Text Box 2"/>
          <p:cNvSpPr txBox="1">
            <a:spLocks noGrp="1" noChangeArrowheads="1"/>
          </p:cNvSpPr>
          <p:nvPr>
            <p:ph type="body" idx="1"/>
          </p:nvPr>
        </p:nvSpPr>
        <p:spPr bwMode="auto">
          <a:xfrm>
            <a:off x="686361" y="4342535"/>
            <a:ext cx="5485279" cy="749011"/>
          </a:xfrm>
          <a:prstGeom prst="rect">
            <a:avLst/>
          </a:prstGeom>
          <a:noFill/>
          <a:ln cap="flat">
            <a:round/>
            <a:headEnd/>
            <a:tailEnd/>
          </a:ln>
        </p:spPr>
        <p:txBody>
          <a:bodyPr lIns="0" tIns="7124" rIns="0" bIns="0">
            <a:prstTxWarp prst="textNoShape">
              <a:avLst/>
            </a:prstTxWarp>
          </a:bodyPr>
          <a:lstStyle/>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r>
              <a:rPr lang="en-US" sz="800" dirty="0">
                <a:latin typeface="Arial" pitchFamily="4" charset="0"/>
                <a:ea typeface="IPAMincho" charset="0"/>
                <a:cs typeface="IPAMincho" charset="0"/>
              </a:rPr>
              <a:t>Effectiveness of </a:t>
            </a:r>
            <a:r>
              <a:rPr lang="en-US" sz="800" dirty="0" err="1">
                <a:latin typeface="Arial" pitchFamily="4" charset="0"/>
                <a:ea typeface="IPAMincho" charset="0"/>
                <a:cs typeface="IPAMincho" charset="0"/>
              </a:rPr>
              <a:t>transdermal</a:t>
            </a:r>
            <a:r>
              <a:rPr lang="en-US" sz="800" dirty="0">
                <a:latin typeface="Arial" pitchFamily="4" charset="0"/>
                <a:ea typeface="IPAMincho" charset="0"/>
                <a:cs typeface="IPAMincho" charset="0"/>
              </a:rPr>
              <a:t> testosterone priming versus standard treatment.</a:t>
            </a: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pitchFamily="4" charset="0"/>
              <a:ea typeface="IPAMincho" charset="0"/>
              <a:cs typeface="IPAMincho" charset="0"/>
            </a:endParaRP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pitchFamily="4" charset="0"/>
              <a:ea typeface="IPAMincho" charset="0"/>
              <a:cs typeface="IPAMincho" charset="0"/>
            </a:endParaRP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800" dirty="0">
              <a:latin typeface="Arial" pitchFamily="4" charset="0"/>
              <a:ea typeface="IPAMincho" charset="0"/>
              <a:cs typeface="IPAMincho"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C341F84-A18D-004E-9316-5051F36D8C6E}" type="slidenum">
              <a:rPr lang="en-US"/>
              <a:pPr/>
              <a:t>64</a:t>
            </a:fld>
            <a:endParaRPr lang="en-US"/>
          </a:p>
        </p:txBody>
      </p:sp>
      <p:sp>
        <p:nvSpPr>
          <p:cNvPr id="1024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0242" name="Text Box 2"/>
          <p:cNvSpPr txBox="1">
            <a:spLocks noGrp="1" noChangeArrowheads="1"/>
          </p:cNvSpPr>
          <p:nvPr>
            <p:ph type="body" idx="1"/>
          </p:nvPr>
        </p:nvSpPr>
        <p:spPr bwMode="auto">
          <a:xfrm>
            <a:off x="686361" y="4342535"/>
            <a:ext cx="5485279" cy="749011"/>
          </a:xfrm>
          <a:prstGeom prst="rect">
            <a:avLst/>
          </a:prstGeom>
          <a:noFill/>
          <a:ln cap="flat">
            <a:round/>
            <a:headEnd/>
            <a:tailEnd/>
          </a:ln>
        </p:spPr>
        <p:txBody>
          <a:bodyPr lIns="0" tIns="7124" rIns="0" bIns="0">
            <a:prstTxWarp prst="textNoShape">
              <a:avLst/>
            </a:prstTxWarp>
          </a:bodyPr>
          <a:lstStyle/>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r>
              <a:rPr lang="en-US" sz="800" dirty="0">
                <a:latin typeface="Arial" pitchFamily="4" charset="0"/>
                <a:ea typeface="IPAMincho" charset="0"/>
                <a:cs typeface="IPAMincho" charset="0"/>
              </a:rPr>
              <a:t>Effectiveness of </a:t>
            </a:r>
            <a:r>
              <a:rPr lang="en-US" sz="800" dirty="0" err="1">
                <a:latin typeface="Arial" pitchFamily="4" charset="0"/>
                <a:ea typeface="IPAMincho" charset="0"/>
                <a:cs typeface="IPAMincho" charset="0"/>
              </a:rPr>
              <a:t>transdermal</a:t>
            </a:r>
            <a:r>
              <a:rPr lang="en-US" sz="800" dirty="0">
                <a:latin typeface="Arial" pitchFamily="4" charset="0"/>
                <a:ea typeface="IPAMincho" charset="0"/>
                <a:cs typeface="IPAMincho" charset="0"/>
              </a:rPr>
              <a:t> testosterone priming versus standard treatment.</a:t>
            </a: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pitchFamily="4" charset="0"/>
              <a:ea typeface="IPAMincho" charset="0"/>
              <a:cs typeface="IPAMincho" charset="0"/>
            </a:endParaRP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pitchFamily="4" charset="0"/>
              <a:ea typeface="IPAMincho" charset="0"/>
              <a:cs typeface="IPAMincho" charset="0"/>
            </a:endParaRP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800" dirty="0">
              <a:latin typeface="Arial" pitchFamily="4" charset="0"/>
              <a:ea typeface="IPAMincho" charset="0"/>
              <a:cs typeface="IPAMincho"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C341F84-A18D-004E-9316-5051F36D8C6E}" type="slidenum">
              <a:rPr lang="en-US"/>
              <a:pPr/>
              <a:t>65</a:t>
            </a:fld>
            <a:endParaRPr lang="en-US"/>
          </a:p>
        </p:txBody>
      </p:sp>
      <p:sp>
        <p:nvSpPr>
          <p:cNvPr id="1024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0242" name="Text Box 2"/>
          <p:cNvSpPr txBox="1">
            <a:spLocks noGrp="1" noChangeArrowheads="1"/>
          </p:cNvSpPr>
          <p:nvPr>
            <p:ph type="body" idx="1"/>
          </p:nvPr>
        </p:nvSpPr>
        <p:spPr bwMode="auto">
          <a:xfrm>
            <a:off x="686361" y="4342535"/>
            <a:ext cx="5485279" cy="749011"/>
          </a:xfrm>
          <a:prstGeom prst="rect">
            <a:avLst/>
          </a:prstGeom>
          <a:noFill/>
          <a:ln cap="flat">
            <a:round/>
            <a:headEnd/>
            <a:tailEnd/>
          </a:ln>
        </p:spPr>
        <p:txBody>
          <a:bodyPr lIns="0" tIns="7124" rIns="0" bIns="0">
            <a:prstTxWarp prst="textNoShape">
              <a:avLst/>
            </a:prstTxWarp>
          </a:bodyPr>
          <a:lstStyle/>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r>
              <a:rPr lang="en-US" sz="800" dirty="0">
                <a:latin typeface="Arial" pitchFamily="4" charset="0"/>
                <a:ea typeface="IPAMincho" charset="0"/>
                <a:cs typeface="IPAMincho" charset="0"/>
              </a:rPr>
              <a:t>Effectiveness of </a:t>
            </a:r>
            <a:r>
              <a:rPr lang="en-US" sz="800" dirty="0" err="1">
                <a:latin typeface="Arial" pitchFamily="4" charset="0"/>
                <a:ea typeface="IPAMincho" charset="0"/>
                <a:cs typeface="IPAMincho" charset="0"/>
              </a:rPr>
              <a:t>transdermal</a:t>
            </a:r>
            <a:r>
              <a:rPr lang="en-US" sz="800" dirty="0">
                <a:latin typeface="Arial" pitchFamily="4" charset="0"/>
                <a:ea typeface="IPAMincho" charset="0"/>
                <a:cs typeface="IPAMincho" charset="0"/>
              </a:rPr>
              <a:t> testosterone priming versus standard treatment.</a:t>
            </a: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pitchFamily="4" charset="0"/>
              <a:ea typeface="IPAMincho" charset="0"/>
              <a:cs typeface="IPAMincho" charset="0"/>
            </a:endParaRP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pitchFamily="4" charset="0"/>
              <a:ea typeface="IPAMincho" charset="0"/>
              <a:cs typeface="IPAMincho" charset="0"/>
            </a:endParaRP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800" dirty="0">
              <a:latin typeface="Arial" pitchFamily="4" charset="0"/>
              <a:ea typeface="IPAMincho" charset="0"/>
              <a:cs typeface="IPAMincho"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C341F84-A18D-004E-9316-5051F36D8C6E}" type="slidenum">
              <a:rPr lang="en-US"/>
              <a:pPr/>
              <a:t>66</a:t>
            </a:fld>
            <a:endParaRPr lang="en-US"/>
          </a:p>
        </p:txBody>
      </p:sp>
      <p:sp>
        <p:nvSpPr>
          <p:cNvPr id="1024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0242" name="Text Box 2"/>
          <p:cNvSpPr txBox="1">
            <a:spLocks noGrp="1" noChangeArrowheads="1"/>
          </p:cNvSpPr>
          <p:nvPr>
            <p:ph type="body" idx="1"/>
          </p:nvPr>
        </p:nvSpPr>
        <p:spPr bwMode="auto">
          <a:xfrm>
            <a:off x="686361" y="4342535"/>
            <a:ext cx="5485279" cy="749011"/>
          </a:xfrm>
          <a:prstGeom prst="rect">
            <a:avLst/>
          </a:prstGeom>
          <a:noFill/>
          <a:ln cap="flat">
            <a:round/>
            <a:headEnd/>
            <a:tailEnd/>
          </a:ln>
        </p:spPr>
        <p:txBody>
          <a:bodyPr lIns="0" tIns="7124" rIns="0" bIns="0">
            <a:prstTxWarp prst="textNoShape">
              <a:avLst/>
            </a:prstTxWarp>
          </a:bodyPr>
          <a:lstStyle/>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r>
              <a:rPr lang="en-US" sz="800" dirty="0">
                <a:latin typeface="Arial" pitchFamily="4" charset="0"/>
                <a:ea typeface="IPAMincho" charset="0"/>
                <a:cs typeface="IPAMincho" charset="0"/>
              </a:rPr>
              <a:t>Effectiveness of </a:t>
            </a:r>
            <a:r>
              <a:rPr lang="en-US" sz="800" dirty="0" err="1">
                <a:latin typeface="Arial" pitchFamily="4" charset="0"/>
                <a:ea typeface="IPAMincho" charset="0"/>
                <a:cs typeface="IPAMincho" charset="0"/>
              </a:rPr>
              <a:t>transdermal</a:t>
            </a:r>
            <a:r>
              <a:rPr lang="en-US" sz="800" dirty="0">
                <a:latin typeface="Arial" pitchFamily="4" charset="0"/>
                <a:ea typeface="IPAMincho" charset="0"/>
                <a:cs typeface="IPAMincho" charset="0"/>
              </a:rPr>
              <a:t> testosterone priming versus standard treatment.</a:t>
            </a: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pitchFamily="4" charset="0"/>
              <a:ea typeface="IPAMincho" charset="0"/>
              <a:cs typeface="IPAMincho" charset="0"/>
            </a:endParaRP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pitchFamily="4" charset="0"/>
              <a:ea typeface="IPAMincho" charset="0"/>
              <a:cs typeface="IPAMincho" charset="0"/>
            </a:endParaRP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800" dirty="0">
              <a:latin typeface="Arial" pitchFamily="4" charset="0"/>
              <a:ea typeface="IPAMincho" charset="0"/>
              <a:cs typeface="IPAMincho"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67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8</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68</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69</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70</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71</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72</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C5696038-BB22-9445-AE27-F632D48EF585}" type="slidenum">
              <a:rPr lang="el-GR" smtClean="0">
                <a:latin typeface="Arial" pitchFamily="-96" charset="0"/>
                <a:ea typeface="Arial" pitchFamily="-96" charset="0"/>
                <a:cs typeface="Arial" pitchFamily="-96" charset="0"/>
              </a:rPr>
              <a:pPr/>
              <a:t>73</a:t>
            </a:fld>
            <a:endParaRPr lang="el-GR" smtClean="0">
              <a:latin typeface="Arial" pitchFamily="-96" charset="0"/>
              <a:ea typeface="Arial" pitchFamily="-96" charset="0"/>
              <a:cs typeface="Arial" pitchFamily="-96"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smtClean="0">
              <a:latin typeface="Arial" pitchFamily="-96" charset="0"/>
              <a:ea typeface="ＭＳ Ｐゴシック" pitchFamily="-96"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E7F07F-7EF5-0B4F-8C8F-65744A50D0DE}"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5BD07B06-FB81-E340-BE5B-094A705CCAC4}" type="datetimeFigureOut">
              <a:rPr lang="en-US" smtClean="0"/>
              <a:pPr/>
              <a:t>3/30/20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25480-F778-3149-929D-CA7F741E737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5BD07B06-FB81-E340-BE5B-094A705CCAC4}" type="datetimeFigureOut">
              <a:rPr lang="en-US" smtClean="0"/>
              <a:pPr/>
              <a:t>3/30/20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25480-F778-3149-929D-CA7F741E737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5BD07B06-FB81-E340-BE5B-094A705CCAC4}" type="datetimeFigureOut">
              <a:rPr lang="en-US" smtClean="0"/>
              <a:pPr/>
              <a:t>3/30/20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25480-F778-3149-929D-CA7F741E737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5BD07B06-FB81-E340-BE5B-094A705CCAC4}" type="datetimeFigureOut">
              <a:rPr lang="en-US" smtClean="0"/>
              <a:pPr/>
              <a:t>3/30/20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25480-F778-3149-929D-CA7F741E737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D07B06-FB81-E340-BE5B-094A705CCAC4}" type="datetimeFigureOut">
              <a:rPr lang="en-US" smtClean="0"/>
              <a:pPr/>
              <a:t>3/30/20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25480-F778-3149-929D-CA7F741E737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5BD07B06-FB81-E340-BE5B-094A705CCAC4}" type="datetimeFigureOut">
              <a:rPr lang="en-US" smtClean="0"/>
              <a:pPr/>
              <a:t>3/30/20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E25480-F778-3149-929D-CA7F741E737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5BD07B06-FB81-E340-BE5B-094A705CCAC4}" type="datetimeFigureOut">
              <a:rPr lang="en-US" smtClean="0"/>
              <a:pPr/>
              <a:t>3/30/20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E25480-F778-3149-929D-CA7F741E737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5BD07B06-FB81-E340-BE5B-094A705CCAC4}" type="datetimeFigureOut">
              <a:rPr lang="en-US" smtClean="0"/>
              <a:pPr/>
              <a:t>3/30/20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E25480-F778-3149-929D-CA7F741E737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D07B06-FB81-E340-BE5B-094A705CCAC4}" type="datetimeFigureOut">
              <a:rPr lang="en-US" smtClean="0"/>
              <a:pPr/>
              <a:t>3/30/20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E25480-F778-3149-929D-CA7F741E737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D07B06-FB81-E340-BE5B-094A705CCAC4}" type="datetimeFigureOut">
              <a:rPr lang="en-US" smtClean="0"/>
              <a:pPr/>
              <a:t>3/30/20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E25480-F778-3149-929D-CA7F741E737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D07B06-FB81-E340-BE5B-094A705CCAC4}" type="datetimeFigureOut">
              <a:rPr lang="en-US" smtClean="0"/>
              <a:pPr/>
              <a:t>3/30/20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E25480-F778-3149-929D-CA7F741E737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D07B06-FB81-E340-BE5B-094A705CCAC4}" type="datetimeFigureOut">
              <a:rPr lang="en-US" smtClean="0"/>
              <a:pPr/>
              <a:t>3/30/20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E25480-F778-3149-929D-CA7F741E737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4.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7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9.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105.png"/></Relationships>
</file>

<file path=ppt/slides/_rels/slide61.xml.rels><?xml version="1.0" encoding="UTF-8" standalone="yes"?>
<Relationships xmlns="http://schemas.openxmlformats.org/package/2006/relationships"><Relationship Id="rId3" Type="http://schemas.openxmlformats.org/officeDocument/2006/relationships/image" Target="../media/image106.pdf"/><Relationship Id="rId4" Type="http://schemas.openxmlformats.org/officeDocument/2006/relationships/image" Target="../media/image107.png"/><Relationship Id="rId5" Type="http://schemas.openxmlformats.org/officeDocument/2006/relationships/image" Target="../media/image108.pn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df"/><Relationship Id="rId5" Type="http://schemas.openxmlformats.org/officeDocument/2006/relationships/image" Target="../media/image110.png"/><Relationship Id="rId6" Type="http://schemas.openxmlformats.org/officeDocument/2006/relationships/image" Target="../media/image111.pdf"/><Relationship Id="rId7" Type="http://schemas.openxmlformats.org/officeDocument/2006/relationships/image" Target="../media/image112.pn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13.pdf"/><Relationship Id="rId5" Type="http://schemas.openxmlformats.org/officeDocument/2006/relationships/image" Target="../media/image114.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64.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15.pdf"/><Relationship Id="rId5" Type="http://schemas.openxmlformats.org/officeDocument/2006/relationships/image" Target="../media/image116.pn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17.pdf"/><Relationship Id="rId5" Type="http://schemas.openxmlformats.org/officeDocument/2006/relationships/image" Target="../media/image118.png"/><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19.pdf"/><Relationship Id="rId5" Type="http://schemas.openxmlformats.org/officeDocument/2006/relationships/image" Target="../media/image120.png"/><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67.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8.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9.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1371600" y="4876800"/>
            <a:ext cx="6715125" cy="2409825"/>
          </a:xfrm>
        </p:spPr>
        <p:txBody>
          <a:bodyPr>
            <a:normAutofit/>
          </a:bodyPr>
          <a:lstStyle/>
          <a:p>
            <a:pPr>
              <a:lnSpc>
                <a:spcPct val="80000"/>
              </a:lnSpc>
              <a:defRPr/>
            </a:pPr>
            <a:r>
              <a:rPr lang="el-GR" sz="1600" dirty="0" smtClean="0">
                <a:cs typeface="Times New Roman" pitchFamily="18" charset="0"/>
              </a:rPr>
              <a:t>Συριστατίδης Χαράλαμπος</a:t>
            </a:r>
          </a:p>
          <a:p>
            <a:pPr>
              <a:lnSpc>
                <a:spcPct val="80000"/>
              </a:lnSpc>
              <a:defRPr/>
            </a:pPr>
            <a:r>
              <a:rPr lang="el-GR" sz="1600" dirty="0" smtClean="0">
                <a:cs typeface="Times New Roman" pitchFamily="18" charset="0"/>
              </a:rPr>
              <a:t>Μαιευτήρας – Χειρουργός Γυναικολόγος</a:t>
            </a:r>
            <a:endParaRPr lang="en-GB" sz="1600" dirty="0" smtClean="0">
              <a:cs typeface="Times New Roman" pitchFamily="18" charset="0"/>
            </a:endParaRPr>
          </a:p>
          <a:p>
            <a:pPr>
              <a:lnSpc>
                <a:spcPct val="80000"/>
              </a:lnSpc>
              <a:defRPr/>
            </a:pPr>
            <a:r>
              <a:rPr lang="el-GR" sz="1600" dirty="0" smtClean="0">
                <a:cs typeface="Times New Roman" pitchFamily="18" charset="0"/>
              </a:rPr>
              <a:t>Αναπληρωτής Καθηγητής Ιατρικής Σχολής Πανεπιστημίου Αθηνών</a:t>
            </a:r>
          </a:p>
          <a:p>
            <a:pPr>
              <a:lnSpc>
                <a:spcPct val="80000"/>
              </a:lnSpc>
              <a:defRPr/>
            </a:pPr>
            <a:r>
              <a:rPr lang="el-GR" sz="1600" dirty="0" smtClean="0">
                <a:cs typeface="Times New Roman" pitchFamily="18" charset="0"/>
              </a:rPr>
              <a:t>Μονάδα Υποβοηθούμενης Αναπαραγωγής</a:t>
            </a:r>
          </a:p>
          <a:p>
            <a:pPr>
              <a:lnSpc>
                <a:spcPct val="80000"/>
              </a:lnSpc>
              <a:defRPr/>
            </a:pPr>
            <a:r>
              <a:rPr lang="el-GR" sz="1600" dirty="0" smtClean="0">
                <a:cs typeface="Times New Roman" pitchFamily="18" charset="0"/>
              </a:rPr>
              <a:t>Β’ Μαιευτική &amp; Γυναικολογική Κλινική </a:t>
            </a:r>
          </a:p>
          <a:p>
            <a:pPr>
              <a:lnSpc>
                <a:spcPct val="80000"/>
              </a:lnSpc>
              <a:defRPr/>
            </a:pPr>
            <a:r>
              <a:rPr lang="el-GR" sz="1600" dirty="0" smtClean="0">
                <a:cs typeface="Times New Roman" pitchFamily="18" charset="0"/>
              </a:rPr>
              <a:t>Νοσοκομείο Αρεταίειο</a:t>
            </a:r>
          </a:p>
        </p:txBody>
      </p:sp>
      <p:sp>
        <p:nvSpPr>
          <p:cNvPr id="10" name="Rectangle 9"/>
          <p:cNvSpPr/>
          <p:nvPr/>
        </p:nvSpPr>
        <p:spPr>
          <a:xfrm>
            <a:off x="685800" y="2819400"/>
            <a:ext cx="8001000" cy="830997"/>
          </a:xfrm>
          <a:prstGeom prst="rect">
            <a:avLst/>
          </a:prstGeom>
        </p:spPr>
        <p:txBody>
          <a:bodyPr wrap="square">
            <a:spAutoFit/>
          </a:bodyPr>
          <a:lstStyle/>
          <a:p>
            <a:r>
              <a:rPr lang="el-GR" sz="2400" b="1" dirty="0" smtClean="0"/>
              <a:t>Νεώτερες εξελίξεις στην Υποβοηθούμενη Αναπαραγωγή</a:t>
            </a:r>
            <a:endParaRPr lang="en-US" sz="2400" b="1" dirty="0" smtClean="0"/>
          </a:p>
          <a:p>
            <a:pPr algn="ctr"/>
            <a:r>
              <a:rPr lang="el-GR" sz="2400" b="1" dirty="0" smtClean="0"/>
              <a:t>Ειδικές κατηγορίες ασθενών</a:t>
            </a:r>
            <a:endParaRPr sz="2400" b="1" dirty="0"/>
          </a:p>
        </p:txBody>
      </p:sp>
      <p:pic>
        <p:nvPicPr>
          <p:cNvPr id="11" name="Picture 10" descr="Screen Shot 2017-10-07 at 10.54.45 AM.png"/>
          <p:cNvPicPr>
            <a:picLocks noChangeAspect="1"/>
          </p:cNvPicPr>
          <p:nvPr/>
        </p:nvPicPr>
        <p:blipFill>
          <a:blip r:embed="rId3"/>
          <a:stretch>
            <a:fillRect/>
          </a:stretch>
        </p:blipFill>
        <p:spPr>
          <a:xfrm>
            <a:off x="0" y="0"/>
            <a:ext cx="1689100" cy="1066800"/>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Screen Shot 2018-05-23 at 21.45.06.png"/>
          <p:cNvPicPr>
            <a:picLocks noChangeAspect="1"/>
          </p:cNvPicPr>
          <p:nvPr/>
        </p:nvPicPr>
        <p:blipFill>
          <a:blip r:embed="rId3"/>
          <a:stretch>
            <a:fillRect/>
          </a:stretch>
        </p:blipFill>
        <p:spPr>
          <a:xfrm>
            <a:off x="0" y="1"/>
            <a:ext cx="2950464" cy="1066800"/>
          </a:xfrm>
          <a:prstGeom prst="rect">
            <a:avLst/>
          </a:prstGeom>
        </p:spPr>
      </p:pic>
      <p:pic>
        <p:nvPicPr>
          <p:cNvPr id="4" name="Picture 3" descr="Screen Shot 2018-11-21 at 21.19.32.png"/>
          <p:cNvPicPr>
            <a:picLocks noChangeAspect="1"/>
          </p:cNvPicPr>
          <p:nvPr/>
        </p:nvPicPr>
        <p:blipFill>
          <a:blip r:embed="rId4"/>
          <a:stretch>
            <a:fillRect/>
          </a:stretch>
        </p:blipFill>
        <p:spPr>
          <a:xfrm>
            <a:off x="685800" y="1905000"/>
            <a:ext cx="7772400" cy="3048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Screen Shot 2018-05-23 at 21.45.06.png"/>
          <p:cNvPicPr>
            <a:picLocks noChangeAspect="1"/>
          </p:cNvPicPr>
          <p:nvPr/>
        </p:nvPicPr>
        <p:blipFill>
          <a:blip r:embed="rId3"/>
          <a:stretch>
            <a:fillRect/>
          </a:stretch>
        </p:blipFill>
        <p:spPr>
          <a:xfrm>
            <a:off x="0" y="1"/>
            <a:ext cx="2950464" cy="1066800"/>
          </a:xfrm>
          <a:prstGeom prst="rect">
            <a:avLst/>
          </a:prstGeom>
        </p:spPr>
      </p:pic>
      <p:pic>
        <p:nvPicPr>
          <p:cNvPr id="4" name="Picture 3" descr="Screen Shot 2018-05-23 at 21.54.37.png"/>
          <p:cNvPicPr>
            <a:picLocks noChangeAspect="1"/>
          </p:cNvPicPr>
          <p:nvPr/>
        </p:nvPicPr>
        <p:blipFill>
          <a:blip r:embed="rId4"/>
          <a:stretch>
            <a:fillRect/>
          </a:stretch>
        </p:blipFill>
        <p:spPr>
          <a:xfrm>
            <a:off x="152400" y="1493578"/>
            <a:ext cx="8712124" cy="368802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8-05-23 at 23.11.39.png"/>
          <p:cNvPicPr>
            <a:picLocks noChangeAspect="1"/>
          </p:cNvPicPr>
          <p:nvPr/>
        </p:nvPicPr>
        <p:blipFill>
          <a:blip r:embed="rId3"/>
          <a:stretch>
            <a:fillRect/>
          </a:stretch>
        </p:blipFill>
        <p:spPr>
          <a:xfrm>
            <a:off x="1143000" y="381000"/>
            <a:ext cx="7315200" cy="1460500"/>
          </a:xfrm>
          <a:prstGeom prst="rect">
            <a:avLst/>
          </a:prstGeom>
        </p:spPr>
      </p:pic>
      <p:pic>
        <p:nvPicPr>
          <p:cNvPr id="7" name="Picture 6" descr="Screen Shot 2018-11-21 at 21.22.59.png"/>
          <p:cNvPicPr>
            <a:picLocks noChangeAspect="1"/>
          </p:cNvPicPr>
          <p:nvPr/>
        </p:nvPicPr>
        <p:blipFill>
          <a:blip r:embed="rId4"/>
          <a:stretch>
            <a:fillRect/>
          </a:stretch>
        </p:blipFill>
        <p:spPr>
          <a:xfrm>
            <a:off x="4864100" y="2390731"/>
            <a:ext cx="4279900" cy="4467269"/>
          </a:xfrm>
          <a:prstGeom prst="rect">
            <a:avLst/>
          </a:prstGeom>
        </p:spPr>
      </p:pic>
      <p:pic>
        <p:nvPicPr>
          <p:cNvPr id="8" name="Picture 7" descr="Screen Shot 2018-11-21 at 21.24.56.png"/>
          <p:cNvPicPr>
            <a:picLocks noChangeAspect="1"/>
          </p:cNvPicPr>
          <p:nvPr/>
        </p:nvPicPr>
        <p:blipFill>
          <a:blip r:embed="rId5"/>
          <a:stretch>
            <a:fillRect/>
          </a:stretch>
        </p:blipFill>
        <p:spPr>
          <a:xfrm>
            <a:off x="0" y="1981200"/>
            <a:ext cx="5029200" cy="3962400"/>
          </a:xfrm>
          <a:prstGeom prst="rect">
            <a:avLst/>
          </a:prstGeom>
        </p:spPr>
      </p:pic>
      <p:pic>
        <p:nvPicPr>
          <p:cNvPr id="10" name="Picture 9" descr="Screen Shot 2018-11-21 at 21.25.07.png"/>
          <p:cNvPicPr>
            <a:picLocks noChangeAspect="1"/>
          </p:cNvPicPr>
          <p:nvPr/>
        </p:nvPicPr>
        <p:blipFill>
          <a:blip r:embed="rId6"/>
          <a:stretch>
            <a:fillRect/>
          </a:stretch>
        </p:blipFill>
        <p:spPr>
          <a:xfrm>
            <a:off x="1143000" y="6096000"/>
            <a:ext cx="2628900" cy="3937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8-11-21 at 21.49.04.png"/>
          <p:cNvPicPr>
            <a:picLocks noChangeAspect="1"/>
          </p:cNvPicPr>
          <p:nvPr/>
        </p:nvPicPr>
        <p:blipFill>
          <a:blip r:embed="rId3"/>
          <a:stretch>
            <a:fillRect/>
          </a:stretch>
        </p:blipFill>
        <p:spPr>
          <a:xfrm>
            <a:off x="1752600" y="-25226"/>
            <a:ext cx="4916645" cy="2044700"/>
          </a:xfrm>
          <a:prstGeom prst="rect">
            <a:avLst/>
          </a:prstGeom>
        </p:spPr>
      </p:pic>
      <p:pic>
        <p:nvPicPr>
          <p:cNvPr id="5" name="Picture 4" descr="Screen Shot 2018-11-21 at 21.50.34.png"/>
          <p:cNvPicPr>
            <a:picLocks noChangeAspect="1"/>
          </p:cNvPicPr>
          <p:nvPr/>
        </p:nvPicPr>
        <p:blipFill>
          <a:blip r:embed="rId4"/>
          <a:stretch>
            <a:fillRect/>
          </a:stretch>
        </p:blipFill>
        <p:spPr>
          <a:xfrm>
            <a:off x="457200" y="2019474"/>
            <a:ext cx="8382000" cy="483852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creen Shot 2018-11-21 at 22.34.57.png"/>
          <p:cNvPicPr>
            <a:picLocks noChangeAspect="1"/>
          </p:cNvPicPr>
          <p:nvPr/>
        </p:nvPicPr>
        <p:blipFill>
          <a:blip r:embed="rId3"/>
          <a:stretch>
            <a:fillRect/>
          </a:stretch>
        </p:blipFill>
        <p:spPr>
          <a:xfrm>
            <a:off x="228600" y="152400"/>
            <a:ext cx="8382000" cy="1978311"/>
          </a:xfrm>
          <a:prstGeom prst="rect">
            <a:avLst/>
          </a:prstGeom>
        </p:spPr>
      </p:pic>
      <p:pic>
        <p:nvPicPr>
          <p:cNvPr id="7" name="Picture 6" descr="Screen Shot 2018-11-21 at 22.35.18.png"/>
          <p:cNvPicPr>
            <a:picLocks noChangeAspect="1"/>
          </p:cNvPicPr>
          <p:nvPr/>
        </p:nvPicPr>
        <p:blipFill>
          <a:blip r:embed="rId4"/>
          <a:stretch>
            <a:fillRect/>
          </a:stretch>
        </p:blipFill>
        <p:spPr>
          <a:xfrm>
            <a:off x="0" y="2362200"/>
            <a:ext cx="9144000" cy="4258629"/>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8-11-20 at 21.52.06.png"/>
          <p:cNvPicPr>
            <a:picLocks noChangeAspect="1"/>
          </p:cNvPicPr>
          <p:nvPr/>
        </p:nvPicPr>
        <p:blipFill>
          <a:blip r:embed="rId2"/>
          <a:stretch>
            <a:fillRect/>
          </a:stretch>
        </p:blipFill>
        <p:spPr>
          <a:xfrm>
            <a:off x="1231900" y="228600"/>
            <a:ext cx="6680200" cy="1320800"/>
          </a:xfrm>
          <a:prstGeom prst="rect">
            <a:avLst/>
          </a:prstGeom>
        </p:spPr>
      </p:pic>
      <p:pic>
        <p:nvPicPr>
          <p:cNvPr id="3" name="Picture 2" descr="Screen Shot 2018-11-20 at 21.52.44.png"/>
          <p:cNvPicPr>
            <a:picLocks noChangeAspect="1"/>
          </p:cNvPicPr>
          <p:nvPr/>
        </p:nvPicPr>
        <p:blipFill>
          <a:blip r:embed="rId3"/>
          <a:stretch>
            <a:fillRect/>
          </a:stretch>
        </p:blipFill>
        <p:spPr>
          <a:xfrm>
            <a:off x="0" y="1676400"/>
            <a:ext cx="5111750" cy="2667000"/>
          </a:xfrm>
          <a:prstGeom prst="rect">
            <a:avLst/>
          </a:prstGeom>
        </p:spPr>
      </p:pic>
      <p:pic>
        <p:nvPicPr>
          <p:cNvPr id="4" name="Picture 3" descr="Screen Shot 2018-11-20 at 21.53.04.png"/>
          <p:cNvPicPr>
            <a:picLocks noChangeAspect="1"/>
          </p:cNvPicPr>
          <p:nvPr/>
        </p:nvPicPr>
        <p:blipFill>
          <a:blip r:embed="rId4"/>
          <a:stretch>
            <a:fillRect/>
          </a:stretch>
        </p:blipFill>
        <p:spPr>
          <a:xfrm>
            <a:off x="4260850" y="1676400"/>
            <a:ext cx="4883150" cy="2667000"/>
          </a:xfrm>
          <a:prstGeom prst="rect">
            <a:avLst/>
          </a:prstGeom>
        </p:spPr>
      </p:pic>
      <p:pic>
        <p:nvPicPr>
          <p:cNvPr id="5" name="Picture 4" descr="Screen Shot 2018-11-20 at 21.53.25.png"/>
          <p:cNvPicPr>
            <a:picLocks noChangeAspect="1"/>
          </p:cNvPicPr>
          <p:nvPr/>
        </p:nvPicPr>
        <p:blipFill>
          <a:blip r:embed="rId5"/>
          <a:stretch>
            <a:fillRect/>
          </a:stretch>
        </p:blipFill>
        <p:spPr>
          <a:xfrm>
            <a:off x="0" y="4343400"/>
            <a:ext cx="4495800" cy="2724727"/>
          </a:xfrm>
          <a:prstGeom prst="rect">
            <a:avLst/>
          </a:prstGeom>
        </p:spPr>
      </p:pic>
      <p:pic>
        <p:nvPicPr>
          <p:cNvPr id="6" name="Picture 5" descr="Screen Shot 2018-11-20 at 21.56.14.png"/>
          <p:cNvPicPr>
            <a:picLocks noChangeAspect="1"/>
          </p:cNvPicPr>
          <p:nvPr/>
        </p:nvPicPr>
        <p:blipFill>
          <a:blip r:embed="rId6"/>
          <a:stretch>
            <a:fillRect/>
          </a:stretch>
        </p:blipFill>
        <p:spPr>
          <a:xfrm>
            <a:off x="4372784" y="4648200"/>
            <a:ext cx="4771216" cy="182500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creen Shot 2018-11-21 at 21.53.50.png"/>
          <p:cNvPicPr>
            <a:picLocks noChangeAspect="1"/>
          </p:cNvPicPr>
          <p:nvPr/>
        </p:nvPicPr>
        <p:blipFill>
          <a:blip r:embed="rId3"/>
          <a:stretch>
            <a:fillRect/>
          </a:stretch>
        </p:blipFill>
        <p:spPr>
          <a:xfrm>
            <a:off x="1143000" y="0"/>
            <a:ext cx="6858000" cy="1456566"/>
          </a:xfrm>
          <a:prstGeom prst="rect">
            <a:avLst/>
          </a:prstGeom>
        </p:spPr>
      </p:pic>
      <p:pic>
        <p:nvPicPr>
          <p:cNvPr id="7" name="Picture 6" descr="Screen Shot 2018-11-21 at 21.54.06.png"/>
          <p:cNvPicPr>
            <a:picLocks noChangeAspect="1"/>
          </p:cNvPicPr>
          <p:nvPr/>
        </p:nvPicPr>
        <p:blipFill>
          <a:blip r:embed="rId4"/>
          <a:stretch>
            <a:fillRect/>
          </a:stretch>
        </p:blipFill>
        <p:spPr>
          <a:xfrm>
            <a:off x="152400" y="1456566"/>
            <a:ext cx="2758987" cy="5249034"/>
          </a:xfrm>
          <a:prstGeom prst="rect">
            <a:avLst/>
          </a:prstGeom>
        </p:spPr>
      </p:pic>
      <p:pic>
        <p:nvPicPr>
          <p:cNvPr id="8" name="Picture 7" descr="Screen Shot 2018-11-21 at 21.54.42.png"/>
          <p:cNvPicPr>
            <a:picLocks noChangeAspect="1"/>
          </p:cNvPicPr>
          <p:nvPr/>
        </p:nvPicPr>
        <p:blipFill>
          <a:blip r:embed="rId5"/>
          <a:stretch>
            <a:fillRect/>
          </a:stretch>
        </p:blipFill>
        <p:spPr>
          <a:xfrm>
            <a:off x="2819400" y="1676400"/>
            <a:ext cx="6324600" cy="2554165"/>
          </a:xfrm>
          <a:prstGeom prst="rect">
            <a:avLst/>
          </a:prstGeom>
        </p:spPr>
      </p:pic>
      <p:pic>
        <p:nvPicPr>
          <p:cNvPr id="9" name="Picture 8" descr="Screen Shot 2018-11-21 at 21.54.56.png"/>
          <p:cNvPicPr>
            <a:picLocks noChangeAspect="1"/>
          </p:cNvPicPr>
          <p:nvPr/>
        </p:nvPicPr>
        <p:blipFill>
          <a:blip r:embed="rId6"/>
          <a:stretch>
            <a:fillRect/>
          </a:stretch>
        </p:blipFill>
        <p:spPr>
          <a:xfrm>
            <a:off x="2819400" y="4557426"/>
            <a:ext cx="6477000" cy="230057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Screen Shot 2018-11-21 at 22.37.54.png"/>
          <p:cNvPicPr>
            <a:picLocks noChangeAspect="1"/>
          </p:cNvPicPr>
          <p:nvPr/>
        </p:nvPicPr>
        <p:blipFill>
          <a:blip r:embed="rId3"/>
          <a:stretch>
            <a:fillRect/>
          </a:stretch>
        </p:blipFill>
        <p:spPr>
          <a:xfrm>
            <a:off x="1905000" y="0"/>
            <a:ext cx="5427346" cy="1934021"/>
          </a:xfrm>
          <a:prstGeom prst="rect">
            <a:avLst/>
          </a:prstGeom>
        </p:spPr>
      </p:pic>
      <p:pic>
        <p:nvPicPr>
          <p:cNvPr id="11" name="Picture 10" descr="Screen Shot 2018-11-21 at 22.38.18.png"/>
          <p:cNvPicPr>
            <a:picLocks noChangeAspect="1"/>
          </p:cNvPicPr>
          <p:nvPr/>
        </p:nvPicPr>
        <p:blipFill>
          <a:blip r:embed="rId4"/>
          <a:stretch>
            <a:fillRect/>
          </a:stretch>
        </p:blipFill>
        <p:spPr>
          <a:xfrm>
            <a:off x="0" y="1850569"/>
            <a:ext cx="9144000" cy="2503222"/>
          </a:xfrm>
          <a:prstGeom prst="rect">
            <a:avLst/>
          </a:prstGeom>
        </p:spPr>
      </p:pic>
      <p:pic>
        <p:nvPicPr>
          <p:cNvPr id="12" name="Picture 11" descr="Screen Shot 2018-11-21 at 22.39.04.png"/>
          <p:cNvPicPr>
            <a:picLocks noChangeAspect="1"/>
          </p:cNvPicPr>
          <p:nvPr/>
        </p:nvPicPr>
        <p:blipFill>
          <a:blip r:embed="rId5"/>
          <a:stretch>
            <a:fillRect/>
          </a:stretch>
        </p:blipFill>
        <p:spPr>
          <a:xfrm>
            <a:off x="0" y="4353791"/>
            <a:ext cx="9144000" cy="2504209"/>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Screen Shot 2018-11-21 at 22.37.54.png"/>
          <p:cNvPicPr>
            <a:picLocks noChangeAspect="1"/>
          </p:cNvPicPr>
          <p:nvPr/>
        </p:nvPicPr>
        <p:blipFill>
          <a:blip r:embed="rId3"/>
          <a:stretch>
            <a:fillRect/>
          </a:stretch>
        </p:blipFill>
        <p:spPr>
          <a:xfrm>
            <a:off x="1905000" y="0"/>
            <a:ext cx="5427346" cy="1934021"/>
          </a:xfrm>
          <a:prstGeom prst="rect">
            <a:avLst/>
          </a:prstGeom>
        </p:spPr>
      </p:pic>
      <p:pic>
        <p:nvPicPr>
          <p:cNvPr id="5" name="Picture 4" descr="Screen Shot 2018-11-21 at 22.38.55.png"/>
          <p:cNvPicPr>
            <a:picLocks noChangeAspect="1"/>
          </p:cNvPicPr>
          <p:nvPr/>
        </p:nvPicPr>
        <p:blipFill>
          <a:blip r:embed="rId4"/>
          <a:stretch>
            <a:fillRect/>
          </a:stretch>
        </p:blipFill>
        <p:spPr>
          <a:xfrm>
            <a:off x="1066800" y="1651665"/>
            <a:ext cx="7391400" cy="520633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sz="3600" b="1" dirty="0" smtClean="0">
                <a:solidFill>
                  <a:schemeClr val="accent3"/>
                </a:solidFill>
              </a:rPr>
              <a:t>Glucocorticoids</a:t>
            </a:r>
            <a:r>
              <a:rPr lang="en-US" sz="3600" b="1" dirty="0" smtClean="0">
                <a:solidFill>
                  <a:schemeClr val="accent3"/>
                </a:solidFill>
                <a:latin typeface="Calibri" pitchFamily="8" charset="0"/>
                <a:ea typeface="+mn-ea"/>
                <a:cs typeface="+mn-cs"/>
              </a:rPr>
              <a:t/>
            </a:r>
            <a:br>
              <a:rPr lang="en-US" sz="3600" b="1" dirty="0" smtClean="0">
                <a:solidFill>
                  <a:schemeClr val="accent3"/>
                </a:solidFill>
                <a:latin typeface="Calibri" pitchFamily="8" charset="0"/>
                <a:ea typeface="+mn-ea"/>
                <a:cs typeface="+mn-cs"/>
              </a:rPr>
            </a:br>
            <a:r>
              <a:rPr lang="en-US" sz="3600" b="1" dirty="0" smtClean="0">
                <a:solidFill>
                  <a:schemeClr val="accent3"/>
                </a:solidFill>
                <a:latin typeface="Calibri" pitchFamily="8" charset="0"/>
                <a:ea typeface="+mn-ea"/>
                <a:cs typeface="+mn-cs"/>
              </a:rPr>
              <a:t>potential mechanisms of action </a:t>
            </a:r>
            <a:endParaRPr lang="el-GR" sz="3600" b="1" dirty="0" smtClean="0">
              <a:solidFill>
                <a:schemeClr val="accent3"/>
              </a:solidFill>
              <a:latin typeface="Calibri" pitchFamily="8" charset="0"/>
              <a:ea typeface="+mn-ea"/>
              <a:cs typeface="+mn-cs"/>
            </a:endParaRPr>
          </a:p>
        </p:txBody>
      </p:sp>
      <p:sp>
        <p:nvSpPr>
          <p:cNvPr id="3" name="2 - Θέση περιεχομένου"/>
          <p:cNvSpPr>
            <a:spLocks noGrp="1"/>
          </p:cNvSpPr>
          <p:nvPr>
            <p:ph idx="1"/>
          </p:nvPr>
        </p:nvSpPr>
        <p:spPr>
          <a:xfrm>
            <a:off x="457200" y="1676400"/>
            <a:ext cx="8229600" cy="4525963"/>
          </a:xfrm>
        </p:spPr>
        <p:txBody>
          <a:bodyPr>
            <a:noAutofit/>
          </a:bodyPr>
          <a:lstStyle/>
          <a:p>
            <a:endParaRPr lang="en-US" sz="2000" dirty="0" smtClean="0"/>
          </a:p>
          <a:p>
            <a:r>
              <a:rPr lang="en-US" sz="2000" dirty="0" smtClean="0"/>
              <a:t>act </a:t>
            </a:r>
            <a:r>
              <a:rPr lang="en-US" sz="2000" dirty="0"/>
              <a:t>into the intrauterine environment by </a:t>
            </a:r>
            <a:r>
              <a:rPr lang="en-US" sz="2000" b="1" dirty="0" smtClean="0"/>
              <a:t>suppressing inflammation </a:t>
            </a:r>
            <a:r>
              <a:rPr lang="en-US" sz="2000" b="1" dirty="0"/>
              <a:t>and reducing the load of natural </a:t>
            </a:r>
            <a:r>
              <a:rPr lang="en-US" sz="2000" b="1" dirty="0" smtClean="0"/>
              <a:t>killers (</a:t>
            </a:r>
            <a:r>
              <a:rPr lang="en-US" sz="2000" b="1" dirty="0"/>
              <a:t>NK) to the normal levels and normalizing the expression of </a:t>
            </a:r>
            <a:r>
              <a:rPr lang="en-US" sz="2000" b="1" dirty="0" smtClean="0"/>
              <a:t>cytokines</a:t>
            </a:r>
          </a:p>
          <a:p>
            <a:endParaRPr lang="en-US" sz="2000" dirty="0" smtClean="0"/>
          </a:p>
          <a:p>
            <a:r>
              <a:rPr lang="en-US" sz="2000" dirty="0" smtClean="0"/>
              <a:t>exert a physiological role in </a:t>
            </a:r>
            <a:r>
              <a:rPr lang="en-US" sz="2000" b="1" dirty="0" smtClean="0"/>
              <a:t>final egg maturation </a:t>
            </a:r>
            <a:r>
              <a:rPr lang="en-US" sz="2000" dirty="0" smtClean="0"/>
              <a:t>and ovulation</a:t>
            </a:r>
          </a:p>
          <a:p>
            <a:pPr>
              <a:buNone/>
            </a:pPr>
            <a:endParaRPr lang="en-US" sz="2000" dirty="0" smtClean="0"/>
          </a:p>
          <a:p>
            <a:r>
              <a:rPr lang="en-US" sz="2000" dirty="0" smtClean="0"/>
              <a:t>improve follicle development and increase </a:t>
            </a:r>
            <a:r>
              <a:rPr lang="en-US" sz="2000" b="1" dirty="0" smtClean="0"/>
              <a:t>production of growth factors</a:t>
            </a:r>
          </a:p>
          <a:p>
            <a:endParaRPr lang="en-US" sz="2000" dirty="0" smtClean="0"/>
          </a:p>
          <a:p>
            <a:r>
              <a:rPr lang="en-US" sz="2000" dirty="0" smtClean="0"/>
              <a:t>induce </a:t>
            </a:r>
            <a:r>
              <a:rPr lang="en-US" sz="2000" b="1" dirty="0" smtClean="0"/>
              <a:t>changes in cytokine levels </a:t>
            </a:r>
            <a:r>
              <a:rPr lang="en-US" sz="2000" dirty="0" smtClean="0"/>
              <a:t>that may be an important determinant in a woman’s response to ovarian stimulation </a:t>
            </a:r>
            <a:endParaRPr lang="el-GR" sz="2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2200" b="1" dirty="0" smtClean="0"/>
              <a:t>ΔΗΛΩΣΗ ΣΥΓΚΡΟΥΣΗΣ ΣΥΜΦΕΡΟΝΤΩΝ</a:t>
            </a:r>
            <a:endParaRPr lang="el-GR" sz="2200" b="1" dirty="0"/>
          </a:p>
        </p:txBody>
      </p:sp>
      <p:pic>
        <p:nvPicPr>
          <p:cNvPr id="5" name="Picture 3"/>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438400" y="1828800"/>
            <a:ext cx="4464496" cy="33528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331640" y="5301208"/>
            <a:ext cx="6548437" cy="8413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6" name="Rectangle 5"/>
          <p:cNvSpPr/>
          <p:nvPr/>
        </p:nvSpPr>
        <p:spPr>
          <a:xfrm>
            <a:off x="3585360" y="3244334"/>
            <a:ext cx="1973279" cy="369332"/>
          </a:xfrm>
          <a:prstGeom prst="rect">
            <a:avLst/>
          </a:prstGeom>
        </p:spPr>
        <p:txBody>
          <a:bodyPr wrap="none">
            <a:spAutoFit/>
          </a:bodyPr>
          <a:lstStyle/>
          <a:p>
            <a:r>
              <a:rPr lang="en-US" dirty="0" err="1" smtClean="0"/>
              <a:t>arieta@conferre.gr</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675892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Screen Shot 2018-05-23 at 21.45.06.png"/>
          <p:cNvPicPr>
            <a:picLocks noChangeAspect="1"/>
          </p:cNvPicPr>
          <p:nvPr/>
        </p:nvPicPr>
        <p:blipFill>
          <a:blip r:embed="rId3"/>
          <a:stretch>
            <a:fillRect/>
          </a:stretch>
        </p:blipFill>
        <p:spPr>
          <a:xfrm>
            <a:off x="0" y="0"/>
            <a:ext cx="5867400" cy="2121477"/>
          </a:xfrm>
          <a:prstGeom prst="rect">
            <a:avLst/>
          </a:prstGeom>
        </p:spPr>
      </p:pic>
      <p:pic>
        <p:nvPicPr>
          <p:cNvPr id="11" name="Picture 10" descr="Screen Shot 2018-05-23 at 23.21.23.png"/>
          <p:cNvPicPr>
            <a:picLocks noChangeAspect="1"/>
          </p:cNvPicPr>
          <p:nvPr/>
        </p:nvPicPr>
        <p:blipFill>
          <a:blip r:embed="rId4"/>
          <a:stretch>
            <a:fillRect/>
          </a:stretch>
        </p:blipFill>
        <p:spPr>
          <a:xfrm>
            <a:off x="914400" y="2121476"/>
            <a:ext cx="7467600" cy="1993323"/>
          </a:xfrm>
          <a:prstGeom prst="rect">
            <a:avLst/>
          </a:prstGeom>
        </p:spPr>
      </p:pic>
      <p:pic>
        <p:nvPicPr>
          <p:cNvPr id="5" name="Content Placeholder 5" descr="Screen Shot 2018-09-11 at 20.06.37.png"/>
          <p:cNvPicPr>
            <a:picLocks noGrp="1" noChangeAspect="1"/>
          </p:cNvPicPr>
          <p:nvPr>
            <p:ph idx="1"/>
          </p:nvPr>
        </p:nvPicPr>
        <p:blipFill>
          <a:blip r:embed="rId5"/>
          <a:stretch>
            <a:fillRect/>
          </a:stretch>
        </p:blipFill>
        <p:spPr>
          <a:xfrm>
            <a:off x="457200" y="4648200"/>
            <a:ext cx="8229600" cy="897404"/>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Screen Shot 2018-05-23 at 21.45.06.png"/>
          <p:cNvPicPr>
            <a:picLocks noChangeAspect="1"/>
          </p:cNvPicPr>
          <p:nvPr/>
        </p:nvPicPr>
        <p:blipFill>
          <a:blip r:embed="rId3"/>
          <a:stretch>
            <a:fillRect/>
          </a:stretch>
        </p:blipFill>
        <p:spPr>
          <a:xfrm>
            <a:off x="0" y="1"/>
            <a:ext cx="2950464" cy="1066800"/>
          </a:xfrm>
          <a:prstGeom prst="rect">
            <a:avLst/>
          </a:prstGeom>
        </p:spPr>
      </p:pic>
      <p:pic>
        <p:nvPicPr>
          <p:cNvPr id="5" name="Picture 4" descr="Screen Shot 2018-05-23 at 23.23.11.png"/>
          <p:cNvPicPr>
            <a:picLocks noChangeAspect="1"/>
          </p:cNvPicPr>
          <p:nvPr/>
        </p:nvPicPr>
        <p:blipFill>
          <a:blip r:embed="rId4"/>
          <a:stretch>
            <a:fillRect/>
          </a:stretch>
        </p:blipFill>
        <p:spPr>
          <a:xfrm>
            <a:off x="0" y="2438400"/>
            <a:ext cx="5810250" cy="2984500"/>
          </a:xfrm>
          <a:prstGeom prst="rect">
            <a:avLst/>
          </a:prstGeom>
        </p:spPr>
      </p:pic>
      <p:pic>
        <p:nvPicPr>
          <p:cNvPr id="6" name="Picture 5" descr="Screen Shot 2018-05-23 at 23.23.20.png"/>
          <p:cNvPicPr>
            <a:picLocks noChangeAspect="1"/>
          </p:cNvPicPr>
          <p:nvPr/>
        </p:nvPicPr>
        <p:blipFill>
          <a:blip r:embed="rId5"/>
          <a:stretch>
            <a:fillRect/>
          </a:stretch>
        </p:blipFill>
        <p:spPr>
          <a:xfrm>
            <a:off x="5810250" y="1"/>
            <a:ext cx="3333750" cy="6857999"/>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Screen Shot 2018-05-23 at 21.45.06.png"/>
          <p:cNvPicPr>
            <a:picLocks noChangeAspect="1"/>
          </p:cNvPicPr>
          <p:nvPr/>
        </p:nvPicPr>
        <p:blipFill>
          <a:blip r:embed="rId3"/>
          <a:stretch>
            <a:fillRect/>
          </a:stretch>
        </p:blipFill>
        <p:spPr>
          <a:xfrm>
            <a:off x="0" y="1"/>
            <a:ext cx="2950464" cy="1066800"/>
          </a:xfrm>
          <a:prstGeom prst="rect">
            <a:avLst/>
          </a:prstGeom>
        </p:spPr>
      </p:pic>
      <p:pic>
        <p:nvPicPr>
          <p:cNvPr id="8" name="Picture 7" descr="Screen Shot 2018-05-23 at 23.24.32.png"/>
          <p:cNvPicPr>
            <a:picLocks noChangeAspect="1"/>
          </p:cNvPicPr>
          <p:nvPr/>
        </p:nvPicPr>
        <p:blipFill>
          <a:blip r:embed="rId4"/>
          <a:stretch>
            <a:fillRect/>
          </a:stretch>
        </p:blipFill>
        <p:spPr>
          <a:xfrm>
            <a:off x="762000" y="1905000"/>
            <a:ext cx="7696200" cy="32004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Screen Shot 2018-05-23 at 21.45.06.png"/>
          <p:cNvPicPr>
            <a:picLocks noChangeAspect="1"/>
          </p:cNvPicPr>
          <p:nvPr/>
        </p:nvPicPr>
        <p:blipFill>
          <a:blip r:embed="rId3"/>
          <a:stretch>
            <a:fillRect/>
          </a:stretch>
        </p:blipFill>
        <p:spPr>
          <a:xfrm>
            <a:off x="0" y="1"/>
            <a:ext cx="2950464" cy="1066800"/>
          </a:xfrm>
          <a:prstGeom prst="rect">
            <a:avLst/>
          </a:prstGeom>
        </p:spPr>
      </p:pic>
      <p:pic>
        <p:nvPicPr>
          <p:cNvPr id="4" name="Picture 3" descr="Screen Shot 2018-05-23 at 23.25.09.png"/>
          <p:cNvPicPr>
            <a:picLocks noChangeAspect="1"/>
          </p:cNvPicPr>
          <p:nvPr/>
        </p:nvPicPr>
        <p:blipFill>
          <a:blip r:embed="rId4"/>
          <a:stretch>
            <a:fillRect/>
          </a:stretch>
        </p:blipFill>
        <p:spPr>
          <a:xfrm>
            <a:off x="1066800" y="1517650"/>
            <a:ext cx="7010400" cy="450215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Screen Shot 2018-05-23 at 21.45.06.png"/>
          <p:cNvPicPr>
            <a:picLocks noChangeAspect="1"/>
          </p:cNvPicPr>
          <p:nvPr/>
        </p:nvPicPr>
        <p:blipFill>
          <a:blip r:embed="rId3"/>
          <a:stretch>
            <a:fillRect/>
          </a:stretch>
        </p:blipFill>
        <p:spPr>
          <a:xfrm>
            <a:off x="0" y="1"/>
            <a:ext cx="2950464" cy="1066800"/>
          </a:xfrm>
          <a:prstGeom prst="rect">
            <a:avLst/>
          </a:prstGeom>
        </p:spPr>
      </p:pic>
      <p:pic>
        <p:nvPicPr>
          <p:cNvPr id="5" name="Picture 4" descr="Screen Shot 2018-05-23 at 23.26.36.png"/>
          <p:cNvPicPr>
            <a:picLocks noChangeAspect="1"/>
          </p:cNvPicPr>
          <p:nvPr/>
        </p:nvPicPr>
        <p:blipFill>
          <a:blip r:embed="rId4"/>
          <a:stretch>
            <a:fillRect/>
          </a:stretch>
        </p:blipFill>
        <p:spPr>
          <a:xfrm>
            <a:off x="914400" y="1219200"/>
            <a:ext cx="7239000" cy="46482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Screen Shot 2018-05-23 at 21.45.06.png"/>
          <p:cNvPicPr>
            <a:picLocks noChangeAspect="1"/>
          </p:cNvPicPr>
          <p:nvPr/>
        </p:nvPicPr>
        <p:blipFill>
          <a:blip r:embed="rId3"/>
          <a:stretch>
            <a:fillRect/>
          </a:stretch>
        </p:blipFill>
        <p:spPr>
          <a:xfrm>
            <a:off x="0" y="0"/>
            <a:ext cx="5867400" cy="2121477"/>
          </a:xfrm>
          <a:prstGeom prst="rect">
            <a:avLst/>
          </a:prstGeom>
        </p:spPr>
      </p:pic>
      <p:pic>
        <p:nvPicPr>
          <p:cNvPr id="9" name="Content Placeholder 5" descr="Screen Shot 2018-09-11 at 20.06.37.png"/>
          <p:cNvPicPr>
            <a:picLocks noGrp="1" noChangeAspect="1"/>
          </p:cNvPicPr>
          <p:nvPr>
            <p:ph idx="1"/>
          </p:nvPr>
        </p:nvPicPr>
        <p:blipFill>
          <a:blip r:embed="rId4"/>
          <a:stretch>
            <a:fillRect/>
          </a:stretch>
        </p:blipFill>
        <p:spPr>
          <a:xfrm>
            <a:off x="457200" y="5410200"/>
            <a:ext cx="8229600" cy="897404"/>
          </a:xfrm>
        </p:spPr>
      </p:pic>
      <p:pic>
        <p:nvPicPr>
          <p:cNvPr id="10" name="Content Placeholder 9" descr="Screen Shot 2018-09-11 at 20.14.39.png"/>
          <p:cNvPicPr>
            <a:picLocks noChangeAspect="1"/>
          </p:cNvPicPr>
          <p:nvPr/>
        </p:nvPicPr>
        <p:blipFill>
          <a:blip r:embed="rId5"/>
          <a:stretch>
            <a:fillRect/>
          </a:stretch>
        </p:blipFill>
        <p:spPr>
          <a:xfrm>
            <a:off x="457200" y="2362200"/>
            <a:ext cx="8229600" cy="1746364"/>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Screen Shot 2018-09-11 at 20.15.35.png"/>
          <p:cNvPicPr>
            <a:picLocks noGrp="1" noChangeAspect="1"/>
          </p:cNvPicPr>
          <p:nvPr>
            <p:ph idx="1"/>
          </p:nvPr>
        </p:nvPicPr>
        <p:blipFill>
          <a:blip r:embed="rId2"/>
          <a:stretch>
            <a:fillRect/>
          </a:stretch>
        </p:blipFill>
        <p:spPr>
          <a:xfrm>
            <a:off x="0" y="0"/>
            <a:ext cx="5321300" cy="2736189"/>
          </a:xfrm>
        </p:spPr>
      </p:pic>
      <p:pic>
        <p:nvPicPr>
          <p:cNvPr id="6" name="Content Placeholder 7" descr="Screen Shot 2018-09-11 at 20.15.46.png"/>
          <p:cNvPicPr>
            <a:picLocks noChangeAspect="1"/>
          </p:cNvPicPr>
          <p:nvPr/>
        </p:nvPicPr>
        <p:blipFill>
          <a:blip r:embed="rId3"/>
          <a:stretch>
            <a:fillRect/>
          </a:stretch>
        </p:blipFill>
        <p:spPr>
          <a:xfrm>
            <a:off x="0" y="2736189"/>
            <a:ext cx="3138347" cy="4121811"/>
          </a:xfrm>
          <a:prstGeom prst="rect">
            <a:avLst/>
          </a:prstGeom>
        </p:spPr>
      </p:pic>
      <p:pic>
        <p:nvPicPr>
          <p:cNvPr id="7" name="Content Placeholder 11" descr="Screen Shot 2018-09-11 at 20.15.12.png"/>
          <p:cNvPicPr>
            <a:picLocks noChangeAspect="1"/>
          </p:cNvPicPr>
          <p:nvPr/>
        </p:nvPicPr>
        <p:blipFill>
          <a:blip r:embed="rId4"/>
          <a:stretch>
            <a:fillRect/>
          </a:stretch>
        </p:blipFill>
        <p:spPr>
          <a:xfrm>
            <a:off x="3352800" y="2819400"/>
            <a:ext cx="5607792" cy="38862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Content Placeholder 9" descr="Screen Shot 2018-09-11 at 20.16.48.png"/>
          <p:cNvPicPr>
            <a:picLocks noGrp="1" noChangeAspect="1"/>
          </p:cNvPicPr>
          <p:nvPr>
            <p:ph idx="1"/>
          </p:nvPr>
        </p:nvPicPr>
        <p:blipFill>
          <a:blip r:embed="rId2"/>
          <a:stretch>
            <a:fillRect/>
          </a:stretch>
        </p:blipFill>
        <p:spPr>
          <a:xfrm>
            <a:off x="457200" y="685800"/>
            <a:ext cx="8229600" cy="2758655"/>
          </a:xfrm>
        </p:spPr>
      </p:pic>
      <p:pic>
        <p:nvPicPr>
          <p:cNvPr id="11" name="Content Placeholder 4" descr="Screen Shot 2018-09-11 at 20.17.02.png"/>
          <p:cNvPicPr>
            <a:picLocks noChangeAspect="1"/>
          </p:cNvPicPr>
          <p:nvPr/>
        </p:nvPicPr>
        <p:blipFill>
          <a:blip r:embed="rId3"/>
          <a:stretch>
            <a:fillRect/>
          </a:stretch>
        </p:blipFill>
        <p:spPr>
          <a:xfrm>
            <a:off x="457200" y="3911458"/>
            <a:ext cx="8229600" cy="2946542"/>
          </a:xfrm>
          <a:prstGeom prst="rect">
            <a:avLst/>
          </a:prstGeom>
        </p:spPr>
      </p:pic>
      <p:sp>
        <p:nvSpPr>
          <p:cNvPr id="4" name="Rectangle 3"/>
          <p:cNvSpPr/>
          <p:nvPr/>
        </p:nvSpPr>
        <p:spPr>
          <a:xfrm>
            <a:off x="3124200" y="228600"/>
            <a:ext cx="1080945" cy="369332"/>
          </a:xfrm>
          <a:prstGeom prst="rect">
            <a:avLst/>
          </a:prstGeom>
        </p:spPr>
        <p:txBody>
          <a:bodyPr wrap="none">
            <a:spAutoFit/>
          </a:bodyPr>
          <a:lstStyle/>
          <a:p>
            <a:r>
              <a:rPr lang="en-US" b="1" dirty="0" smtClean="0"/>
              <a:t>Live birth</a:t>
            </a:r>
            <a:endParaRPr lang="en-US" b="1" dirty="0"/>
          </a:p>
        </p:txBody>
      </p:sp>
      <p:sp>
        <p:nvSpPr>
          <p:cNvPr id="5" name="Rectangle 4"/>
          <p:cNvSpPr/>
          <p:nvPr/>
        </p:nvSpPr>
        <p:spPr>
          <a:xfrm>
            <a:off x="3276600" y="3613666"/>
            <a:ext cx="1302310" cy="369332"/>
          </a:xfrm>
          <a:prstGeom prst="rect">
            <a:avLst/>
          </a:prstGeom>
        </p:spPr>
        <p:txBody>
          <a:bodyPr wrap="none">
            <a:spAutoFit/>
          </a:bodyPr>
          <a:lstStyle/>
          <a:p>
            <a:r>
              <a:rPr lang="en-US" b="1" dirty="0" smtClean="0"/>
              <a:t>Miscarriage</a:t>
            </a:r>
            <a:endParaRPr lang="en-US" b="1" dirty="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Screen Shot 2018-05-23 at 21.45.06.png"/>
          <p:cNvPicPr>
            <a:picLocks noChangeAspect="1"/>
          </p:cNvPicPr>
          <p:nvPr/>
        </p:nvPicPr>
        <p:blipFill>
          <a:blip r:embed="rId3"/>
          <a:stretch>
            <a:fillRect/>
          </a:stretch>
        </p:blipFill>
        <p:spPr>
          <a:xfrm>
            <a:off x="0" y="0"/>
            <a:ext cx="5867400" cy="2121477"/>
          </a:xfrm>
          <a:prstGeom prst="rect">
            <a:avLst/>
          </a:prstGeom>
        </p:spPr>
      </p:pic>
      <p:pic>
        <p:nvPicPr>
          <p:cNvPr id="4" name="Picture 3" descr="Screen Shot 2018-11-21 at 23.25.02.png"/>
          <p:cNvPicPr>
            <a:picLocks noChangeAspect="1"/>
          </p:cNvPicPr>
          <p:nvPr/>
        </p:nvPicPr>
        <p:blipFill>
          <a:blip r:embed="rId4"/>
          <a:stretch>
            <a:fillRect/>
          </a:stretch>
        </p:blipFill>
        <p:spPr>
          <a:xfrm>
            <a:off x="381000" y="2536072"/>
            <a:ext cx="8432800" cy="1864477"/>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Screen Shot 2018-05-23 at 21.45.06.png"/>
          <p:cNvPicPr>
            <a:picLocks noChangeAspect="1"/>
          </p:cNvPicPr>
          <p:nvPr/>
        </p:nvPicPr>
        <p:blipFill>
          <a:blip r:embed="rId3"/>
          <a:stretch>
            <a:fillRect/>
          </a:stretch>
        </p:blipFill>
        <p:spPr>
          <a:xfrm>
            <a:off x="0" y="0"/>
            <a:ext cx="5105400" cy="1845961"/>
          </a:xfrm>
          <a:prstGeom prst="rect">
            <a:avLst/>
          </a:prstGeom>
        </p:spPr>
      </p:pic>
      <p:pic>
        <p:nvPicPr>
          <p:cNvPr id="5" name="Picture 4" descr="Screen Shot 2018-11-21 at 23.27.07.png"/>
          <p:cNvPicPr>
            <a:picLocks noChangeAspect="1"/>
          </p:cNvPicPr>
          <p:nvPr/>
        </p:nvPicPr>
        <p:blipFill>
          <a:blip r:embed="rId4"/>
          <a:stretch>
            <a:fillRect/>
          </a:stretch>
        </p:blipFill>
        <p:spPr>
          <a:xfrm>
            <a:off x="457200" y="1238653"/>
            <a:ext cx="8153400" cy="5619347"/>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b="1" dirty="0" smtClean="0">
                <a:solidFill>
                  <a:srgbClr val="6DAA2D"/>
                </a:solidFill>
                <a:latin typeface="Calibri" pitchFamily="8" charset="0"/>
                <a:ea typeface="+mn-ea"/>
                <a:cs typeface="+mn-cs"/>
              </a:rPr>
              <a:t>Σχεδιάγραμμα παρουσίασης</a:t>
            </a:r>
          </a:p>
        </p:txBody>
      </p:sp>
      <p:sp>
        <p:nvSpPr>
          <p:cNvPr id="3" name="2 - Θέση περιεχομένου"/>
          <p:cNvSpPr>
            <a:spLocks noGrp="1"/>
          </p:cNvSpPr>
          <p:nvPr>
            <p:ph idx="1"/>
          </p:nvPr>
        </p:nvSpPr>
        <p:spPr>
          <a:xfrm>
            <a:off x="457200" y="1676400"/>
            <a:ext cx="8229600" cy="4525963"/>
          </a:xfrm>
        </p:spPr>
        <p:txBody>
          <a:bodyPr>
            <a:noAutofit/>
          </a:bodyPr>
          <a:lstStyle/>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Εισαγωγή</a:t>
            </a:r>
          </a:p>
          <a:p>
            <a:pPr lvl="1">
              <a:buFont typeface="Wingdings" pitchFamily="2" charset="2"/>
              <a:buChar char="Ø"/>
            </a:pPr>
            <a:r>
              <a:rPr lang="el-GR" sz="2000" dirty="0" smtClean="0">
                <a:solidFill>
                  <a:srgbClr val="C0504D"/>
                </a:solidFill>
              </a:rPr>
              <a:t>Μεθοδολογία - Τα στοιχεία</a:t>
            </a: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Η ασπιρίνη στο </a:t>
            </a:r>
            <a:r>
              <a:rPr lang="en-US" sz="2000" dirty="0" smtClean="0">
                <a:effectLst>
                  <a:outerShdw blurRad="38100" dist="38100" dir="2700000" algn="tl">
                    <a:srgbClr val="000000">
                      <a:alpha val="43137"/>
                    </a:srgbClr>
                  </a:outerShdw>
                </a:effectLst>
              </a:rPr>
              <a:t>MAR</a:t>
            </a: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Η </a:t>
            </a:r>
            <a:r>
              <a:rPr lang="en-US" sz="2000" dirty="0" smtClean="0">
                <a:effectLst>
                  <a:outerShdw blurRad="38100" dist="38100" dir="2700000" algn="tl">
                    <a:srgbClr val="000000">
                      <a:alpha val="43137"/>
                    </a:srgbClr>
                  </a:outerShdw>
                </a:effectLst>
              </a:rPr>
              <a:t>LH, G-CSF, </a:t>
            </a:r>
            <a:r>
              <a:rPr lang="el-GR" sz="2000" dirty="0" smtClean="0">
                <a:effectLst>
                  <a:outerShdw blurRad="38100" dist="38100" dir="2700000" algn="tl">
                    <a:srgbClr val="000000">
                      <a:alpha val="43137"/>
                    </a:srgbClr>
                  </a:outerShdw>
                </a:effectLst>
              </a:rPr>
              <a:t>η ινοσιτόλη στο </a:t>
            </a:r>
            <a:r>
              <a:rPr lang="en-US" sz="2000" dirty="0" smtClean="0">
                <a:effectLst>
                  <a:outerShdw blurRad="38100" dist="38100" dir="2700000" algn="tl">
                    <a:srgbClr val="000000">
                      <a:alpha val="43137"/>
                    </a:srgbClr>
                  </a:outerShdw>
                </a:effectLst>
              </a:rPr>
              <a:t>MAR</a:t>
            </a:r>
            <a:r>
              <a:rPr lang="el-GR" sz="2000" dirty="0" smtClean="0">
                <a:effectLst>
                  <a:outerShdw blurRad="38100" dist="38100" dir="2700000" algn="tl">
                    <a:srgbClr val="000000">
                      <a:alpha val="43137"/>
                    </a:srgbClr>
                  </a:outerShdw>
                </a:effectLst>
              </a:rPr>
              <a:t> </a:t>
            </a:r>
          </a:p>
          <a:p>
            <a:pPr>
              <a:buClr>
                <a:schemeClr val="accent4">
                  <a:lumMod val="75000"/>
                </a:schemeClr>
              </a:buClr>
              <a:buFont typeface="Wingdings" pitchFamily="2" charset="2"/>
              <a:buChar char="v"/>
            </a:pPr>
            <a:r>
              <a:rPr lang="en-US" sz="2000" dirty="0" err="1" smtClean="0">
                <a:effectLst>
                  <a:outerShdw blurRad="38100" dist="38100" dir="2700000" algn="tl">
                    <a:srgbClr val="000000">
                      <a:alpha val="43137"/>
                    </a:srgbClr>
                  </a:outerShdw>
                </a:effectLst>
              </a:rPr>
              <a:t>GnRH</a:t>
            </a:r>
            <a:r>
              <a:rPr lang="en-US" sz="2000" dirty="0" smtClean="0">
                <a:effectLst>
                  <a:outerShdw blurRad="38100" dist="38100" dir="2700000" algn="tl">
                    <a:srgbClr val="000000">
                      <a:alpha val="43137"/>
                    </a:srgbClr>
                  </a:outerShdw>
                </a:effectLst>
              </a:rPr>
              <a:t>- anta/agonists</a:t>
            </a:r>
            <a:endParaRPr lang="el-GR" sz="2000" dirty="0" smtClean="0">
              <a:effectLst>
                <a:outerShdw blurRad="38100" dist="38100" dir="2700000" algn="tl">
                  <a:srgbClr val="000000">
                    <a:alpha val="43137"/>
                  </a:srgbClr>
                </a:outerShdw>
              </a:effectLst>
            </a:endParaRP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Η ηπαρίνη, κορτιζόνη στο </a:t>
            </a:r>
            <a:r>
              <a:rPr lang="en-US" sz="2000" dirty="0" smtClean="0">
                <a:effectLst>
                  <a:outerShdw blurRad="38100" dist="38100" dir="2700000" algn="tl">
                    <a:srgbClr val="000000">
                      <a:alpha val="43137"/>
                    </a:srgbClr>
                  </a:outerShdw>
                </a:effectLst>
              </a:rPr>
              <a:t>MAR </a:t>
            </a:r>
            <a:endParaRPr lang="el-GR" sz="2000" dirty="0" smtClean="0">
              <a:effectLst>
                <a:outerShdw blurRad="38100" dist="38100" dir="2700000" algn="tl">
                  <a:srgbClr val="000000">
                    <a:alpha val="43137"/>
                  </a:srgbClr>
                </a:outerShdw>
              </a:effectLst>
            </a:endParaRP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Τα αντισυλλητικά στο </a:t>
            </a:r>
            <a:r>
              <a:rPr lang="en-US" sz="2000" dirty="0" smtClean="0">
                <a:effectLst>
                  <a:outerShdw blurRad="38100" dist="38100" dir="2700000" algn="tl">
                    <a:srgbClr val="000000">
                      <a:alpha val="43137"/>
                    </a:srgbClr>
                  </a:outerShdw>
                </a:effectLst>
              </a:rPr>
              <a:t>MAR</a:t>
            </a:r>
            <a:r>
              <a:rPr lang="el-GR" sz="2000" dirty="0" smtClean="0">
                <a:effectLst>
                  <a:outerShdw blurRad="38100" dist="38100" dir="2700000" algn="tl">
                    <a:srgbClr val="000000">
                      <a:alpha val="43137"/>
                    </a:srgbClr>
                  </a:outerShdw>
                </a:effectLst>
              </a:rPr>
              <a:t>   </a:t>
            </a: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Συνδυασμοί</a:t>
            </a: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Εδικές κατηγορίες (Η ανοσοθεραπεία στο </a:t>
            </a:r>
            <a:r>
              <a:rPr lang="en-US" sz="2000" dirty="0" smtClean="0">
                <a:effectLst>
                  <a:outerShdw blurRad="38100" dist="38100" dir="2700000" algn="tl">
                    <a:srgbClr val="000000">
                      <a:alpha val="43137"/>
                    </a:srgbClr>
                  </a:outerShdw>
                </a:effectLst>
              </a:rPr>
              <a:t>RPL</a:t>
            </a:r>
            <a:r>
              <a:rPr lang="el-GR" sz="2000" dirty="0" smtClean="0">
                <a:effectLst>
                  <a:outerShdw blurRad="38100" dist="38100" dir="2700000" algn="tl">
                    <a:srgbClr val="000000">
                      <a:alpha val="43137"/>
                    </a:srgbClr>
                  </a:outerShdw>
                </a:effectLst>
              </a:rPr>
              <a:t>, χρόνια ενδομητρίτιδα, θυροειδοπάθειες)</a:t>
            </a: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Τα ανδρογόνα και τα τοκολυτικά</a:t>
            </a:r>
            <a:endParaRPr lang="en-US" sz="2000" dirty="0" smtClean="0">
              <a:effectLst>
                <a:outerShdw blurRad="38100" dist="38100" dir="2700000" algn="tl">
                  <a:srgbClr val="000000">
                    <a:alpha val="43137"/>
                  </a:srgbClr>
                </a:outerShdw>
              </a:effectLst>
            </a:endParaRPr>
          </a:p>
          <a:p>
            <a:pPr>
              <a:buClr>
                <a:schemeClr val="accent4">
                  <a:lumMod val="75000"/>
                </a:schemeClr>
              </a:buClr>
              <a:buNone/>
            </a:pPr>
            <a:endParaRPr lang="el-GR" sz="2000" dirty="0" smtClean="0">
              <a:effectLst>
                <a:outerShdw blurRad="38100" dist="38100" dir="2700000" algn="tl">
                  <a:srgbClr val="000000">
                    <a:alpha val="43137"/>
                  </a:srgbClr>
                </a:outerShdw>
              </a:effectLst>
            </a:endParaRP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Μελλοντικές εξελίξεις και συστάσεις</a:t>
            </a: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Συμπεράσματα</a:t>
            </a:r>
          </a:p>
          <a:p>
            <a:pPr>
              <a:buNone/>
            </a:pPr>
            <a:endParaRPr lang="el-GR" sz="2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8-11-21 at 23.29.21.png"/>
          <p:cNvPicPr>
            <a:picLocks noChangeAspect="1"/>
          </p:cNvPicPr>
          <p:nvPr/>
        </p:nvPicPr>
        <p:blipFill>
          <a:blip r:embed="rId3"/>
          <a:stretch>
            <a:fillRect/>
          </a:stretch>
        </p:blipFill>
        <p:spPr>
          <a:xfrm>
            <a:off x="1219200" y="228600"/>
            <a:ext cx="6438900" cy="2718647"/>
          </a:xfrm>
          <a:prstGeom prst="rect">
            <a:avLst/>
          </a:prstGeom>
        </p:spPr>
      </p:pic>
      <p:pic>
        <p:nvPicPr>
          <p:cNvPr id="6" name="Picture 5" descr="Screen Shot 2018-11-21 at 23.29.39.png"/>
          <p:cNvPicPr>
            <a:picLocks noChangeAspect="1"/>
          </p:cNvPicPr>
          <p:nvPr/>
        </p:nvPicPr>
        <p:blipFill>
          <a:blip r:embed="rId4"/>
          <a:stretch>
            <a:fillRect/>
          </a:stretch>
        </p:blipFill>
        <p:spPr>
          <a:xfrm>
            <a:off x="279400" y="2947247"/>
            <a:ext cx="8585200" cy="36449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8-11-21 at 23.32.12.png"/>
          <p:cNvPicPr>
            <a:picLocks noChangeAspect="1"/>
          </p:cNvPicPr>
          <p:nvPr/>
        </p:nvPicPr>
        <p:blipFill>
          <a:blip r:embed="rId3"/>
          <a:stretch>
            <a:fillRect/>
          </a:stretch>
        </p:blipFill>
        <p:spPr>
          <a:xfrm>
            <a:off x="1219200" y="1295400"/>
            <a:ext cx="6914441" cy="5562600"/>
          </a:xfrm>
          <a:prstGeom prst="rect">
            <a:avLst/>
          </a:prstGeom>
        </p:spPr>
      </p:pic>
      <p:pic>
        <p:nvPicPr>
          <p:cNvPr id="7" name="Picture 6" descr="Screen Shot 2018-11-21 at 23.32.46.png"/>
          <p:cNvPicPr>
            <a:picLocks noChangeAspect="1"/>
          </p:cNvPicPr>
          <p:nvPr/>
        </p:nvPicPr>
        <p:blipFill>
          <a:blip r:embed="rId4"/>
          <a:stretch>
            <a:fillRect/>
          </a:stretch>
        </p:blipFill>
        <p:spPr>
          <a:xfrm>
            <a:off x="2057400" y="0"/>
            <a:ext cx="4953000" cy="1893205"/>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Screen Shot 2018-05-23 at 21.45.06.png"/>
          <p:cNvPicPr>
            <a:picLocks noChangeAspect="1"/>
          </p:cNvPicPr>
          <p:nvPr/>
        </p:nvPicPr>
        <p:blipFill>
          <a:blip r:embed="rId3"/>
          <a:stretch>
            <a:fillRect/>
          </a:stretch>
        </p:blipFill>
        <p:spPr>
          <a:xfrm>
            <a:off x="0" y="0"/>
            <a:ext cx="5867400" cy="2121477"/>
          </a:xfrm>
          <a:prstGeom prst="rect">
            <a:avLst/>
          </a:prstGeom>
        </p:spPr>
      </p:pic>
      <p:pic>
        <p:nvPicPr>
          <p:cNvPr id="4" name="Picture 3" descr="Screen Shot 2018-11-21 at 23.34.22.png"/>
          <p:cNvPicPr>
            <a:picLocks noChangeAspect="1"/>
          </p:cNvPicPr>
          <p:nvPr/>
        </p:nvPicPr>
        <p:blipFill>
          <a:blip r:embed="rId4"/>
          <a:stretch>
            <a:fillRect/>
          </a:stretch>
        </p:blipFill>
        <p:spPr>
          <a:xfrm>
            <a:off x="1460500" y="2482850"/>
            <a:ext cx="6223000" cy="18923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8-11-21 at 23.34.37.png"/>
          <p:cNvPicPr>
            <a:picLocks noChangeAspect="1"/>
          </p:cNvPicPr>
          <p:nvPr/>
        </p:nvPicPr>
        <p:blipFill>
          <a:blip r:embed="rId3"/>
          <a:stretch>
            <a:fillRect/>
          </a:stretch>
        </p:blipFill>
        <p:spPr>
          <a:xfrm>
            <a:off x="762000" y="304800"/>
            <a:ext cx="7720263" cy="3352800"/>
          </a:xfrm>
          <a:prstGeom prst="rect">
            <a:avLst/>
          </a:prstGeom>
        </p:spPr>
      </p:pic>
      <p:pic>
        <p:nvPicPr>
          <p:cNvPr id="6" name="Picture 5" descr="Screen Shot 2018-11-21 at 23.34.56.png"/>
          <p:cNvPicPr>
            <a:picLocks noChangeAspect="1"/>
          </p:cNvPicPr>
          <p:nvPr/>
        </p:nvPicPr>
        <p:blipFill>
          <a:blip r:embed="rId4"/>
          <a:stretch>
            <a:fillRect/>
          </a:stretch>
        </p:blipFill>
        <p:spPr>
          <a:xfrm>
            <a:off x="1752600" y="3886200"/>
            <a:ext cx="5715000" cy="24384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8-11-21 at 23.35.17.png"/>
          <p:cNvPicPr>
            <a:picLocks noChangeAspect="1"/>
          </p:cNvPicPr>
          <p:nvPr/>
        </p:nvPicPr>
        <p:blipFill>
          <a:blip r:embed="rId3"/>
          <a:stretch>
            <a:fillRect/>
          </a:stretch>
        </p:blipFill>
        <p:spPr>
          <a:xfrm>
            <a:off x="0" y="0"/>
            <a:ext cx="5740400" cy="3532554"/>
          </a:xfrm>
          <a:prstGeom prst="rect">
            <a:avLst/>
          </a:prstGeom>
        </p:spPr>
      </p:pic>
      <p:pic>
        <p:nvPicPr>
          <p:cNvPr id="7" name="Picture 6" descr="Screen Shot 2018-11-21 at 23.35.37.png"/>
          <p:cNvPicPr>
            <a:picLocks noChangeAspect="1"/>
          </p:cNvPicPr>
          <p:nvPr/>
        </p:nvPicPr>
        <p:blipFill>
          <a:blip r:embed="rId4"/>
          <a:stretch>
            <a:fillRect/>
          </a:stretch>
        </p:blipFill>
        <p:spPr>
          <a:xfrm>
            <a:off x="4470400" y="3378200"/>
            <a:ext cx="4673600" cy="34798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sz="3600" b="1" dirty="0" smtClean="0">
                <a:solidFill>
                  <a:srgbClr val="6DAA2D"/>
                </a:solidFill>
                <a:latin typeface="Calibri" pitchFamily="8" charset="0"/>
                <a:ea typeface="+mn-ea"/>
                <a:cs typeface="+mn-cs"/>
              </a:rPr>
              <a:t>Heparin</a:t>
            </a:r>
            <a:br>
              <a:rPr lang="en-US" sz="3600" b="1" dirty="0" smtClean="0">
                <a:solidFill>
                  <a:srgbClr val="6DAA2D"/>
                </a:solidFill>
                <a:latin typeface="Calibri" pitchFamily="8" charset="0"/>
                <a:ea typeface="+mn-ea"/>
                <a:cs typeface="+mn-cs"/>
              </a:rPr>
            </a:br>
            <a:r>
              <a:rPr lang="en-US" sz="3600" b="1" dirty="0" smtClean="0">
                <a:solidFill>
                  <a:srgbClr val="6DAA2D"/>
                </a:solidFill>
                <a:latin typeface="Calibri" pitchFamily="8" charset="0"/>
                <a:ea typeface="+mn-ea"/>
                <a:cs typeface="+mn-cs"/>
              </a:rPr>
              <a:t>potential mechanisms of action </a:t>
            </a:r>
            <a:endParaRPr lang="el-GR" sz="3600" b="1" dirty="0" smtClean="0">
              <a:solidFill>
                <a:srgbClr val="6DAA2D"/>
              </a:solidFill>
              <a:latin typeface="Calibri" pitchFamily="8" charset="0"/>
              <a:ea typeface="+mn-ea"/>
              <a:cs typeface="+mn-cs"/>
            </a:endParaRPr>
          </a:p>
        </p:txBody>
      </p:sp>
      <p:sp>
        <p:nvSpPr>
          <p:cNvPr id="3" name="2 - Θέση περιεχομένου"/>
          <p:cNvSpPr>
            <a:spLocks noGrp="1"/>
          </p:cNvSpPr>
          <p:nvPr>
            <p:ph idx="1"/>
          </p:nvPr>
        </p:nvSpPr>
        <p:spPr>
          <a:xfrm>
            <a:off x="457200" y="1676400"/>
            <a:ext cx="8229600" cy="4525963"/>
          </a:xfrm>
        </p:spPr>
        <p:txBody>
          <a:bodyPr>
            <a:noAutofit/>
          </a:bodyPr>
          <a:lstStyle/>
          <a:p>
            <a:r>
              <a:rPr lang="en-US" sz="2000" dirty="0" smtClean="0"/>
              <a:t>anticoagulant </a:t>
            </a:r>
            <a:r>
              <a:rPr lang="en-US" sz="2000" dirty="0"/>
              <a:t>effect through the </a:t>
            </a:r>
            <a:r>
              <a:rPr lang="en-US" sz="2000" dirty="0" smtClean="0"/>
              <a:t>inactivation of </a:t>
            </a:r>
            <a:r>
              <a:rPr lang="en-US" sz="2000" dirty="0"/>
              <a:t>factor </a:t>
            </a:r>
            <a:r>
              <a:rPr lang="en-US" sz="2000" dirty="0" err="1"/>
              <a:t>Xa</a:t>
            </a:r>
            <a:r>
              <a:rPr lang="en-US" sz="2000" dirty="0"/>
              <a:t> and the facilitation of the effect of </a:t>
            </a:r>
            <a:r>
              <a:rPr lang="en-US" sz="2000" dirty="0" err="1" smtClean="0"/>
              <a:t>antithrombin</a:t>
            </a:r>
            <a:endParaRPr lang="en-US" sz="2000" dirty="0" smtClean="0"/>
          </a:p>
          <a:p>
            <a:r>
              <a:rPr lang="en-US" sz="2000" dirty="0" smtClean="0"/>
              <a:t>increases </a:t>
            </a:r>
            <a:r>
              <a:rPr lang="en-US" sz="2000" dirty="0"/>
              <a:t>the production of both </a:t>
            </a:r>
            <a:r>
              <a:rPr lang="en-US" sz="2000" dirty="0" err="1"/>
              <a:t>prolactin</a:t>
            </a:r>
            <a:r>
              <a:rPr lang="en-US" sz="2000" dirty="0"/>
              <a:t> and</a:t>
            </a:r>
            <a:r>
              <a:rPr lang="en-US" sz="2000" dirty="0" smtClean="0"/>
              <a:t> IGF</a:t>
            </a:r>
            <a:r>
              <a:rPr lang="en-US" sz="2000" dirty="0"/>
              <a:t>-</a:t>
            </a:r>
            <a:r>
              <a:rPr lang="en-US" sz="2000" dirty="0" smtClean="0"/>
              <a:t>1 </a:t>
            </a:r>
          </a:p>
          <a:p>
            <a:r>
              <a:rPr lang="en-US" sz="2000" dirty="0" smtClean="0"/>
              <a:t>inhibits </a:t>
            </a:r>
            <a:r>
              <a:rPr lang="en-US" sz="2000" dirty="0"/>
              <a:t>the production of</a:t>
            </a:r>
            <a:r>
              <a:rPr lang="en-US" sz="2000" dirty="0" smtClean="0"/>
              <a:t> IGFBP</a:t>
            </a:r>
            <a:r>
              <a:rPr lang="en-US" sz="2000" dirty="0"/>
              <a:t>-</a:t>
            </a:r>
            <a:r>
              <a:rPr lang="en-US" sz="2000" dirty="0" smtClean="0"/>
              <a:t>1 </a:t>
            </a:r>
          </a:p>
          <a:p>
            <a:r>
              <a:rPr lang="en-US" sz="2000" dirty="0" smtClean="0"/>
              <a:t>regulates heparin</a:t>
            </a:r>
            <a:r>
              <a:rPr lang="el-GR" sz="2000" dirty="0" smtClean="0"/>
              <a:t> </a:t>
            </a:r>
            <a:r>
              <a:rPr lang="en-US" sz="2000" dirty="0" smtClean="0"/>
              <a:t>binding epidermal </a:t>
            </a:r>
            <a:r>
              <a:rPr lang="en-US" sz="2000" dirty="0"/>
              <a:t>growth </a:t>
            </a:r>
            <a:r>
              <a:rPr lang="en-US" sz="2000" dirty="0" smtClean="0"/>
              <a:t>factor</a:t>
            </a:r>
          </a:p>
          <a:p>
            <a:endParaRPr lang="en-US" sz="2000" dirty="0"/>
          </a:p>
          <a:p>
            <a:pPr>
              <a:buNone/>
            </a:pPr>
            <a:r>
              <a:rPr lang="en-US" sz="2000" dirty="0" smtClean="0"/>
              <a:t> </a:t>
            </a:r>
          </a:p>
          <a:p>
            <a:r>
              <a:rPr lang="en-US" sz="2000" dirty="0" smtClean="0"/>
              <a:t>Thus</a:t>
            </a:r>
            <a:r>
              <a:rPr lang="en-US" sz="2000" dirty="0"/>
              <a:t>, it seems to </a:t>
            </a:r>
            <a:r>
              <a:rPr lang="en-US" sz="2000" dirty="0" smtClean="0"/>
              <a:t>participate actively </a:t>
            </a:r>
            <a:r>
              <a:rPr lang="en-US" sz="2000" dirty="0"/>
              <a:t>in all steps of the implantation process, from </a:t>
            </a:r>
            <a:r>
              <a:rPr lang="en-US" sz="2000" dirty="0" smtClean="0"/>
              <a:t>its positive </a:t>
            </a:r>
            <a:r>
              <a:rPr lang="en-US" sz="2000" dirty="0"/>
              <a:t>effect on decasualization until the apposition, differentiation</a:t>
            </a:r>
            <a:r>
              <a:rPr lang="en-US" sz="2000" dirty="0" smtClean="0"/>
              <a:t>, attachment </a:t>
            </a:r>
            <a:r>
              <a:rPr lang="en-US" sz="2000" dirty="0"/>
              <a:t>and invasion of the </a:t>
            </a:r>
            <a:r>
              <a:rPr lang="en-US" sz="2000" dirty="0" err="1"/>
              <a:t>blastocyst</a:t>
            </a:r>
            <a:r>
              <a:rPr lang="en-US" sz="2000" dirty="0"/>
              <a:t> into the </a:t>
            </a:r>
            <a:r>
              <a:rPr lang="en-US" sz="2000" dirty="0" err="1"/>
              <a:t>endometrium</a:t>
            </a:r>
            <a:r>
              <a:rPr lang="en-US" sz="2000" dirty="0" smtClean="0"/>
              <a:t>, and </a:t>
            </a:r>
            <a:r>
              <a:rPr lang="en-US" sz="2000" dirty="0"/>
              <a:t>during the first stages of its growth.</a:t>
            </a:r>
            <a:r>
              <a:rPr lang="en-US" sz="2000" dirty="0" smtClean="0"/>
              <a:t> </a:t>
            </a:r>
            <a:endParaRPr lang="el-GR" sz="20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8-05-23 at 23.38.08.png"/>
          <p:cNvPicPr>
            <a:picLocks noChangeAspect="1"/>
          </p:cNvPicPr>
          <p:nvPr/>
        </p:nvPicPr>
        <p:blipFill>
          <a:blip r:embed="rId3"/>
          <a:stretch>
            <a:fillRect/>
          </a:stretch>
        </p:blipFill>
        <p:spPr>
          <a:xfrm>
            <a:off x="1016000" y="609600"/>
            <a:ext cx="7112000" cy="1358900"/>
          </a:xfrm>
          <a:prstGeom prst="rect">
            <a:avLst/>
          </a:prstGeom>
        </p:spPr>
      </p:pic>
      <p:pic>
        <p:nvPicPr>
          <p:cNvPr id="6" name="Picture 5" descr="Screen Shot 2018-05-23 at 23.36.45.png"/>
          <p:cNvPicPr>
            <a:picLocks noChangeAspect="1"/>
          </p:cNvPicPr>
          <p:nvPr/>
        </p:nvPicPr>
        <p:blipFill>
          <a:blip r:embed="rId4"/>
          <a:stretch>
            <a:fillRect/>
          </a:stretch>
        </p:blipFill>
        <p:spPr>
          <a:xfrm>
            <a:off x="685800" y="2743200"/>
            <a:ext cx="7556500" cy="291465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8-05-23 at 23.37.16.png"/>
          <p:cNvPicPr>
            <a:picLocks noChangeAspect="1"/>
          </p:cNvPicPr>
          <p:nvPr/>
        </p:nvPicPr>
        <p:blipFill>
          <a:blip r:embed="rId3"/>
          <a:stretch>
            <a:fillRect/>
          </a:stretch>
        </p:blipFill>
        <p:spPr>
          <a:xfrm>
            <a:off x="1828800" y="44200"/>
            <a:ext cx="5334000" cy="3080000"/>
          </a:xfrm>
          <a:prstGeom prst="rect">
            <a:avLst/>
          </a:prstGeom>
        </p:spPr>
      </p:pic>
      <p:pic>
        <p:nvPicPr>
          <p:cNvPr id="7" name="Picture 6" descr="Screen Shot 2018-05-23 at 23.37.28.png"/>
          <p:cNvPicPr>
            <a:picLocks noChangeAspect="1"/>
          </p:cNvPicPr>
          <p:nvPr/>
        </p:nvPicPr>
        <p:blipFill>
          <a:blip r:embed="rId4"/>
          <a:stretch>
            <a:fillRect/>
          </a:stretch>
        </p:blipFill>
        <p:spPr>
          <a:xfrm>
            <a:off x="1828800" y="3124200"/>
            <a:ext cx="5334000" cy="34798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Screen Shot 2018-05-23 at 21.45.06.png"/>
          <p:cNvPicPr>
            <a:picLocks noChangeAspect="1"/>
          </p:cNvPicPr>
          <p:nvPr/>
        </p:nvPicPr>
        <p:blipFill>
          <a:blip r:embed="rId3"/>
          <a:stretch>
            <a:fillRect/>
          </a:stretch>
        </p:blipFill>
        <p:spPr>
          <a:xfrm>
            <a:off x="0" y="0"/>
            <a:ext cx="5867400" cy="2121477"/>
          </a:xfrm>
          <a:prstGeom prst="rect">
            <a:avLst/>
          </a:prstGeom>
        </p:spPr>
      </p:pic>
      <p:pic>
        <p:nvPicPr>
          <p:cNvPr id="5" name="Picture 4" descr="Screen Shot 2018-05-23 at 23.42.50.png"/>
          <p:cNvPicPr>
            <a:picLocks noChangeAspect="1"/>
          </p:cNvPicPr>
          <p:nvPr/>
        </p:nvPicPr>
        <p:blipFill>
          <a:blip r:embed="rId4"/>
          <a:stretch>
            <a:fillRect/>
          </a:stretch>
        </p:blipFill>
        <p:spPr>
          <a:xfrm>
            <a:off x="1060450" y="2400300"/>
            <a:ext cx="7023100" cy="20574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Screen Shot 2018-05-23 at 21.45.06.png"/>
          <p:cNvPicPr>
            <a:picLocks noChangeAspect="1"/>
          </p:cNvPicPr>
          <p:nvPr/>
        </p:nvPicPr>
        <p:blipFill>
          <a:blip r:embed="rId3"/>
          <a:stretch>
            <a:fillRect/>
          </a:stretch>
        </p:blipFill>
        <p:spPr>
          <a:xfrm>
            <a:off x="0" y="0"/>
            <a:ext cx="5867400" cy="2121477"/>
          </a:xfrm>
          <a:prstGeom prst="rect">
            <a:avLst/>
          </a:prstGeom>
        </p:spPr>
      </p:pic>
      <p:pic>
        <p:nvPicPr>
          <p:cNvPr id="4" name="Picture 3" descr="Screen Shot 2018-05-23 at 23.43.22.png"/>
          <p:cNvPicPr>
            <a:picLocks noChangeAspect="1"/>
          </p:cNvPicPr>
          <p:nvPr/>
        </p:nvPicPr>
        <p:blipFill>
          <a:blip r:embed="rId4"/>
          <a:stretch>
            <a:fillRect/>
          </a:stretch>
        </p:blipFill>
        <p:spPr>
          <a:xfrm>
            <a:off x="0" y="2514600"/>
            <a:ext cx="9144000" cy="396999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ΜΕΘΟΔΟΛΟΓΙΑ</a:t>
            </a:r>
            <a:endParaRPr lang="el-GR" sz="2400" b="1" dirty="0"/>
          </a:p>
        </p:txBody>
      </p:sp>
      <p:sp>
        <p:nvSpPr>
          <p:cNvPr id="3" name="Content Placeholder 2"/>
          <p:cNvSpPr>
            <a:spLocks noGrp="1"/>
          </p:cNvSpPr>
          <p:nvPr>
            <p:ph idx="1"/>
          </p:nvPr>
        </p:nvSpPr>
        <p:spPr>
          <a:xfrm>
            <a:off x="301752" y="1665312"/>
            <a:ext cx="8503920" cy="4572000"/>
          </a:xfrm>
        </p:spPr>
        <p:txBody>
          <a:bodyPr>
            <a:normAutofit fontScale="92500" lnSpcReduction="20000"/>
          </a:bodyPr>
          <a:lstStyle/>
          <a:p>
            <a:pPr marL="0" indent="0" algn="ctr">
              <a:buNone/>
            </a:pPr>
            <a:r>
              <a:rPr lang="el-GR" sz="1900" b="1" u="sng" dirty="0" smtClean="0">
                <a:solidFill>
                  <a:srgbClr val="C00000"/>
                </a:solidFill>
              </a:rPr>
              <a:t>ΜΕΘΟΔΟΛΟΓΙΑ </a:t>
            </a:r>
          </a:p>
          <a:p>
            <a:pPr marL="0" indent="0" algn="ctr">
              <a:buNone/>
            </a:pPr>
            <a:endParaRPr lang="el-GR" sz="1800" b="1" u="sng" dirty="0">
              <a:solidFill>
                <a:srgbClr val="C00000"/>
              </a:solidFill>
            </a:endParaRPr>
          </a:p>
          <a:p>
            <a:pPr>
              <a:buFont typeface="Wingdings" panose="05000000000000000000" pitchFamily="2" charset="2"/>
              <a:buChar char="Ø"/>
            </a:pPr>
            <a:r>
              <a:rPr lang="el-GR" sz="1800" dirty="0" smtClean="0"/>
              <a:t>Ανασκόπηση της </a:t>
            </a:r>
            <a:r>
              <a:rPr lang="el-GR" sz="1800" b="1" dirty="0" smtClean="0">
                <a:solidFill>
                  <a:srgbClr val="7030A0"/>
                </a:solidFill>
              </a:rPr>
              <a:t>διεθνούς βιβλιογραφίας </a:t>
            </a:r>
            <a:r>
              <a:rPr lang="el-GR" sz="1800" dirty="0" smtClean="0"/>
              <a:t>με χρήση των παρακάτω όρων στις</a:t>
            </a:r>
            <a:endParaRPr lang="en-US" sz="1800" dirty="0" smtClean="0"/>
          </a:p>
          <a:p>
            <a:pPr marL="0" indent="0">
              <a:buNone/>
            </a:pPr>
            <a:r>
              <a:rPr lang="en-US" sz="1800" dirty="0"/>
              <a:t> </a:t>
            </a:r>
            <a:r>
              <a:rPr lang="en-US" sz="1800" dirty="0" smtClean="0"/>
              <a:t>     </a:t>
            </a:r>
            <a:r>
              <a:rPr lang="el-GR" sz="1800" dirty="0" smtClean="0"/>
              <a:t>μηχανές αναζήτησης </a:t>
            </a:r>
            <a:r>
              <a:rPr lang="en-US" sz="1800" dirty="0" err="1" smtClean="0"/>
              <a:t>Pubmed</a:t>
            </a:r>
            <a:r>
              <a:rPr lang="en-US" sz="1800" dirty="0" smtClean="0"/>
              <a:t> </a:t>
            </a:r>
            <a:r>
              <a:rPr lang="el-GR" sz="1800" dirty="0" smtClean="0"/>
              <a:t>και </a:t>
            </a:r>
            <a:r>
              <a:rPr lang="en-US" sz="1800" dirty="0" smtClean="0"/>
              <a:t>Scholar</a:t>
            </a:r>
            <a:r>
              <a:rPr lang="el-GR" sz="1800" dirty="0" smtClean="0"/>
              <a:t>:</a:t>
            </a:r>
          </a:p>
          <a:p>
            <a:pPr marL="0" indent="0">
              <a:buNone/>
            </a:pPr>
            <a:endParaRPr lang="el-GR" sz="1800" dirty="0" smtClean="0"/>
          </a:p>
          <a:p>
            <a:pPr marL="0" indent="0" algn="ctr">
              <a:buNone/>
            </a:pPr>
            <a:r>
              <a:rPr lang="el-GR" sz="1800" dirty="0">
                <a:solidFill>
                  <a:srgbClr val="C00000"/>
                </a:solidFill>
              </a:rPr>
              <a:t> </a:t>
            </a:r>
            <a:r>
              <a:rPr lang="el-GR" sz="1800" dirty="0" smtClean="0">
                <a:solidFill>
                  <a:srgbClr val="C00000"/>
                </a:solidFill>
              </a:rPr>
              <a:t>    </a:t>
            </a:r>
            <a:r>
              <a:rPr lang="en-US" sz="1800" dirty="0" smtClean="0"/>
              <a:t>“aspirin”, “</a:t>
            </a:r>
            <a:r>
              <a:rPr lang="en-US" sz="1800" dirty="0" err="1" smtClean="0"/>
              <a:t>cortisolone</a:t>
            </a:r>
            <a:r>
              <a:rPr lang="en-US" sz="1800" dirty="0" smtClean="0"/>
              <a:t>”, “heparin”, “LMWH”, “oral contraceptives”, </a:t>
            </a:r>
          </a:p>
          <a:p>
            <a:pPr marL="0" indent="0" algn="ctr">
              <a:buNone/>
            </a:pPr>
            <a:r>
              <a:rPr lang="en-US" sz="1800" dirty="0" smtClean="0"/>
              <a:t>“Adjuncts”</a:t>
            </a:r>
          </a:p>
          <a:p>
            <a:pPr marL="0" indent="0" algn="ctr">
              <a:buNone/>
            </a:pPr>
            <a:r>
              <a:rPr lang="en-US" sz="1800" b="1" i="1" dirty="0" smtClean="0"/>
              <a:t>AND</a:t>
            </a:r>
          </a:p>
          <a:p>
            <a:pPr marL="0" indent="0" algn="ctr">
              <a:buNone/>
            </a:pPr>
            <a:r>
              <a:rPr lang="en-US" sz="1800" dirty="0" smtClean="0"/>
              <a:t> “subfertility”, “infertility”, “fertility”, “assisted reproduction”, “IVF”, “ICSI”</a:t>
            </a:r>
          </a:p>
          <a:p>
            <a:pPr marL="0" indent="0" algn="ctr">
              <a:buNone/>
            </a:pPr>
            <a:endParaRPr lang="en-US" sz="1800" dirty="0" smtClean="0"/>
          </a:p>
          <a:p>
            <a:pPr marL="0" indent="0">
              <a:buNone/>
            </a:pPr>
            <a:endParaRPr lang="en-US" sz="1800" dirty="0" smtClean="0"/>
          </a:p>
          <a:p>
            <a:pPr marL="0" indent="0">
              <a:buNone/>
            </a:pPr>
            <a:endParaRPr lang="en-US" sz="1800" b="1" u="sng" dirty="0">
              <a:solidFill>
                <a:srgbClr val="C00000"/>
              </a:solidFill>
            </a:endParaRPr>
          </a:p>
          <a:p>
            <a:pPr>
              <a:buFont typeface="Wingdings" panose="05000000000000000000" pitchFamily="2" charset="2"/>
              <a:buChar char="Ø"/>
            </a:pPr>
            <a:r>
              <a:rPr lang="el-GR" sz="1800" dirty="0" smtClean="0"/>
              <a:t>Ανασκόπηση </a:t>
            </a:r>
            <a:r>
              <a:rPr lang="el-GR" sz="1800" b="1" dirty="0" smtClean="0">
                <a:solidFill>
                  <a:srgbClr val="7030A0"/>
                </a:solidFill>
              </a:rPr>
              <a:t>κατευθυντήριων οδηγιών (</a:t>
            </a:r>
            <a:r>
              <a:rPr lang="en-US" sz="1800" b="1" dirty="0" smtClean="0">
                <a:solidFill>
                  <a:srgbClr val="7030A0"/>
                </a:solidFill>
              </a:rPr>
              <a:t>guidelines) </a:t>
            </a:r>
            <a:r>
              <a:rPr lang="el-GR" sz="1800" dirty="0" smtClean="0"/>
              <a:t>από τις παρακάτω πηγές:</a:t>
            </a:r>
          </a:p>
          <a:p>
            <a:pPr marL="0" indent="0">
              <a:buNone/>
            </a:pPr>
            <a:r>
              <a:rPr lang="el-GR" sz="1800" dirty="0"/>
              <a:t> </a:t>
            </a:r>
            <a:r>
              <a:rPr lang="el-GR" sz="1800" dirty="0" smtClean="0"/>
              <a:t>    1. </a:t>
            </a:r>
            <a:r>
              <a:rPr lang="en-US" sz="1800" b="1" dirty="0" smtClean="0"/>
              <a:t>ESHRE</a:t>
            </a:r>
            <a:r>
              <a:rPr lang="en-US" sz="1800" dirty="0" smtClean="0"/>
              <a:t> guidelines</a:t>
            </a:r>
          </a:p>
          <a:p>
            <a:pPr marL="0" indent="0">
              <a:buNone/>
            </a:pPr>
            <a:r>
              <a:rPr lang="en-US" sz="1800" dirty="0"/>
              <a:t> </a:t>
            </a:r>
            <a:r>
              <a:rPr lang="en-US" sz="1800" dirty="0" smtClean="0"/>
              <a:t>    2. </a:t>
            </a:r>
            <a:r>
              <a:rPr lang="en-US" sz="1800" b="1" dirty="0" smtClean="0"/>
              <a:t>RCOG</a:t>
            </a:r>
            <a:r>
              <a:rPr lang="en-US" sz="1800" dirty="0" smtClean="0"/>
              <a:t> – NICE guidelines 2013</a:t>
            </a:r>
          </a:p>
          <a:p>
            <a:pPr marL="0" indent="0">
              <a:buNone/>
            </a:pPr>
            <a:r>
              <a:rPr lang="en-US" sz="1800" dirty="0"/>
              <a:t> </a:t>
            </a:r>
            <a:r>
              <a:rPr lang="en-US" sz="1800" dirty="0" smtClean="0"/>
              <a:t>    3. </a:t>
            </a:r>
            <a:r>
              <a:rPr lang="en-US" sz="1800" b="1" dirty="0" smtClean="0"/>
              <a:t>ASRM</a:t>
            </a:r>
            <a:r>
              <a:rPr lang="en-US" sz="1800" dirty="0" smtClean="0"/>
              <a:t> – Practice Committee Opinion 2015</a:t>
            </a:r>
            <a:endParaRPr lang="el-GR" sz="18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518531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8-05-23 at 23.44.08.png"/>
          <p:cNvPicPr>
            <a:picLocks noChangeAspect="1"/>
          </p:cNvPicPr>
          <p:nvPr/>
        </p:nvPicPr>
        <p:blipFill>
          <a:blip r:embed="rId3"/>
          <a:stretch>
            <a:fillRect/>
          </a:stretch>
        </p:blipFill>
        <p:spPr>
          <a:xfrm>
            <a:off x="0" y="2362200"/>
            <a:ext cx="5892800" cy="3175000"/>
          </a:xfrm>
          <a:prstGeom prst="rect">
            <a:avLst/>
          </a:prstGeom>
        </p:spPr>
      </p:pic>
      <p:pic>
        <p:nvPicPr>
          <p:cNvPr id="6" name="Picture 5" descr="Screen Shot 2018-05-23 at 23.44.18.png"/>
          <p:cNvPicPr>
            <a:picLocks noChangeAspect="1"/>
          </p:cNvPicPr>
          <p:nvPr/>
        </p:nvPicPr>
        <p:blipFill>
          <a:blip r:embed="rId4"/>
          <a:stretch>
            <a:fillRect/>
          </a:stretch>
        </p:blipFill>
        <p:spPr>
          <a:xfrm>
            <a:off x="5669391" y="0"/>
            <a:ext cx="3474609" cy="68580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8-05-23 at 23.45.58.png"/>
          <p:cNvPicPr>
            <a:picLocks noChangeAspect="1"/>
          </p:cNvPicPr>
          <p:nvPr/>
        </p:nvPicPr>
        <p:blipFill>
          <a:blip r:embed="rId3"/>
          <a:stretch>
            <a:fillRect/>
          </a:stretch>
        </p:blipFill>
        <p:spPr>
          <a:xfrm>
            <a:off x="730250" y="3429000"/>
            <a:ext cx="7683500" cy="2603500"/>
          </a:xfrm>
          <a:prstGeom prst="rect">
            <a:avLst/>
          </a:prstGeom>
        </p:spPr>
      </p:pic>
      <p:pic>
        <p:nvPicPr>
          <p:cNvPr id="8" name="Picture 7" descr="Screen Shot 2018-05-23 at 23.45.48.png"/>
          <p:cNvPicPr>
            <a:picLocks noChangeAspect="1"/>
          </p:cNvPicPr>
          <p:nvPr/>
        </p:nvPicPr>
        <p:blipFill>
          <a:blip r:embed="rId4"/>
          <a:stretch>
            <a:fillRect/>
          </a:stretch>
        </p:blipFill>
        <p:spPr>
          <a:xfrm>
            <a:off x="654050" y="381000"/>
            <a:ext cx="7759700" cy="2552700"/>
          </a:xfrm>
          <a:prstGeom prst="rect">
            <a:avLst/>
          </a:prstGeom>
        </p:spPr>
      </p:pic>
      <p:sp>
        <p:nvSpPr>
          <p:cNvPr id="9" name="Rectangle 8"/>
          <p:cNvSpPr/>
          <p:nvPr/>
        </p:nvSpPr>
        <p:spPr>
          <a:xfrm>
            <a:off x="1295400" y="2782669"/>
            <a:ext cx="7118350" cy="646331"/>
          </a:xfrm>
          <a:prstGeom prst="rect">
            <a:avLst/>
          </a:prstGeom>
        </p:spPr>
        <p:txBody>
          <a:bodyPr wrap="square">
            <a:spAutoFit/>
          </a:bodyPr>
          <a:lstStyle/>
          <a:p>
            <a:pPr algn="ctr"/>
            <a:r>
              <a:rPr lang="en-US" b="1" dirty="0"/>
              <a:t>Therefore all results must be </a:t>
            </a:r>
            <a:r>
              <a:rPr lang="en-US" b="1" dirty="0" smtClean="0"/>
              <a:t>interpreted with </a:t>
            </a:r>
            <a:r>
              <a:rPr lang="en-US" b="1" dirty="0"/>
              <a:t>extreme </a:t>
            </a:r>
            <a:r>
              <a:rPr lang="en-US" b="1" dirty="0" smtClean="0"/>
              <a:t>caution</a:t>
            </a:r>
          </a:p>
          <a:p>
            <a:pPr algn="ctr"/>
            <a:r>
              <a:rPr lang="en-US" b="1" dirty="0" smtClean="0"/>
              <a:t>Related to the model used (</a:t>
            </a:r>
            <a:r>
              <a:rPr lang="en-US" b="1" dirty="0" smtClean="0">
                <a:solidFill>
                  <a:srgbClr val="FF0000"/>
                </a:solidFill>
              </a:rPr>
              <a:t>fixed or random effects model</a:t>
            </a:r>
            <a:r>
              <a:rPr lang="en-US" b="1" dirty="0" smtClean="0"/>
              <a:t>) </a:t>
            </a:r>
            <a:endParaRPr lang="en-US" b="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8-05-31 at 23.34.15.png"/>
          <p:cNvPicPr>
            <a:picLocks noChangeAspect="1"/>
          </p:cNvPicPr>
          <p:nvPr/>
        </p:nvPicPr>
        <p:blipFill>
          <a:blip r:embed="rId3"/>
          <a:stretch>
            <a:fillRect/>
          </a:stretch>
        </p:blipFill>
        <p:spPr>
          <a:xfrm>
            <a:off x="0" y="0"/>
            <a:ext cx="9144000" cy="1276709"/>
          </a:xfrm>
          <a:prstGeom prst="rect">
            <a:avLst/>
          </a:prstGeom>
        </p:spPr>
      </p:pic>
      <p:pic>
        <p:nvPicPr>
          <p:cNvPr id="7" name="Picture 6" descr="Screen Shot 2018-05-31 at 23.35.08.png"/>
          <p:cNvPicPr>
            <a:picLocks noChangeAspect="1"/>
          </p:cNvPicPr>
          <p:nvPr/>
        </p:nvPicPr>
        <p:blipFill>
          <a:blip r:embed="rId4"/>
          <a:stretch>
            <a:fillRect/>
          </a:stretch>
        </p:blipFill>
        <p:spPr>
          <a:xfrm>
            <a:off x="1143000" y="1276709"/>
            <a:ext cx="6321901" cy="5581291"/>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8-05-31 at 23.36.16.png"/>
          <p:cNvPicPr>
            <a:picLocks noChangeAspect="1"/>
          </p:cNvPicPr>
          <p:nvPr/>
        </p:nvPicPr>
        <p:blipFill>
          <a:blip r:embed="rId3"/>
          <a:stretch>
            <a:fillRect/>
          </a:stretch>
        </p:blipFill>
        <p:spPr>
          <a:xfrm>
            <a:off x="381000" y="533399"/>
            <a:ext cx="5181600" cy="5149967"/>
          </a:xfrm>
          <a:prstGeom prst="rect">
            <a:avLst/>
          </a:prstGeom>
        </p:spPr>
      </p:pic>
      <p:pic>
        <p:nvPicPr>
          <p:cNvPr id="6" name="Picture 5" descr="Screen Shot 2018-05-31 at 23.36.53.png"/>
          <p:cNvPicPr>
            <a:picLocks noChangeAspect="1"/>
          </p:cNvPicPr>
          <p:nvPr/>
        </p:nvPicPr>
        <p:blipFill>
          <a:blip r:embed="rId4"/>
          <a:stretch>
            <a:fillRect/>
          </a:stretch>
        </p:blipFill>
        <p:spPr>
          <a:xfrm>
            <a:off x="5562600" y="475891"/>
            <a:ext cx="3303839" cy="51054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120650" y="704850"/>
            <a:ext cx="8866188" cy="855663"/>
          </a:xfrm>
          <a:prstGeom prst="rect">
            <a:avLst/>
          </a:prstGeom>
          <a:noFill/>
          <a:ln w="9525">
            <a:noFill/>
            <a:round/>
            <a:headEnd/>
            <a:tailEnd/>
          </a:ln>
        </p:spPr>
        <p:txBody>
          <a:bodyPr anchor="ctr">
            <a:prstTxWarp prst="textNoShape">
              <a:avLst/>
            </a:prstTxWarp>
          </a:bodyPr>
          <a:lstStyle/>
          <a:p>
            <a:pPr marL="341313" indent="-341313" algn="ctr">
              <a:spcBef>
                <a:spcPts val="650"/>
              </a:spcBef>
              <a:buClr>
                <a:srgbClr val="6DAA2D"/>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sz="4000" b="1" smtClean="0">
                <a:latin typeface="Calibri" pitchFamily="8" charset="0"/>
              </a:rPr>
              <a:t>Οι αμφιλεγόμενες θεωρίες και σημεία</a:t>
            </a:r>
            <a:endParaRPr lang="en-AU" sz="4000" b="1" dirty="0" smtClean="0">
              <a:latin typeface="Calibri" pitchFamily="8" charset="0"/>
            </a:endParaRPr>
          </a:p>
        </p:txBody>
      </p:sp>
      <p:sp>
        <p:nvSpPr>
          <p:cNvPr id="43011" name="Text Box 2"/>
          <p:cNvSpPr txBox="1">
            <a:spLocks noChangeArrowheads="1"/>
          </p:cNvSpPr>
          <p:nvPr/>
        </p:nvSpPr>
        <p:spPr bwMode="auto">
          <a:xfrm>
            <a:off x="457200" y="1784350"/>
            <a:ext cx="8229600" cy="4130675"/>
          </a:xfrm>
          <a:prstGeom prst="rect">
            <a:avLst/>
          </a:prstGeom>
          <a:noFill/>
          <a:ln w="9525">
            <a:noFill/>
            <a:round/>
            <a:headEnd/>
            <a:tailEnd/>
          </a:ln>
        </p:spPr>
        <p:txBody>
          <a:bodyPr>
            <a:prstTxWarp prst="textNoShape">
              <a:avLst/>
            </a:prstTxWarp>
          </a:bodyPr>
          <a:lstStyle/>
          <a:p>
            <a:pPr marL="341313" indent="-341313">
              <a:spcBef>
                <a:spcPts val="650"/>
              </a:spcBef>
              <a:buClr>
                <a:srgbClr val="6DAA2D"/>
              </a:buClr>
              <a:buFont typeface="Arial" pitchFamily="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AU" sz="2600" b="1" dirty="0" smtClean="0">
              <a:solidFill>
                <a:srgbClr val="6DAA2D"/>
              </a:solidFill>
              <a:latin typeface="Calibri" pitchFamily="8" charset="0"/>
            </a:endParaRPr>
          </a:p>
          <a:p>
            <a:pPr marL="341313" indent="-341313">
              <a:spcBef>
                <a:spcPts val="650"/>
              </a:spcBef>
              <a:buClr>
                <a:srgbClr val="6DAA2D"/>
              </a:buClr>
              <a:buFont typeface="Arial" pitchFamily="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l-GR" sz="2400" dirty="0" smtClean="0">
                <a:latin typeface="Calibri" pitchFamily="8" charset="0"/>
              </a:rPr>
              <a:t>Αμφιλεγόμενα τα αποτελέσματα στις δοκιμές για το αν η χρήση ενός COCP πριν από τη διέγερση των ωοθηκών επηρεάζουν τα αποτελέσματα της εγκυμοσύνης και εξαρτώνται και από το πρωτόκολλο διέγερσης </a:t>
            </a:r>
          </a:p>
        </p:txBody>
      </p:sp>
      <p:pic>
        <p:nvPicPr>
          <p:cNvPr id="4" name="Picture 3" descr="Screen Shot 2017-05-31 at 10.17.27 PM.png"/>
          <p:cNvPicPr>
            <a:picLocks noChangeAspect="1"/>
          </p:cNvPicPr>
          <p:nvPr/>
        </p:nvPicPr>
        <p:blipFill>
          <a:blip r:embed="rId3"/>
          <a:stretch>
            <a:fillRect/>
          </a:stretch>
        </p:blipFill>
        <p:spPr>
          <a:xfrm>
            <a:off x="0" y="850535"/>
            <a:ext cx="9144000" cy="5156930"/>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7-05-31 at 10.20.37 PM.png"/>
          <p:cNvPicPr>
            <a:picLocks noChangeAspect="1"/>
          </p:cNvPicPr>
          <p:nvPr/>
        </p:nvPicPr>
        <p:blipFill>
          <a:blip r:embed="rId3"/>
          <a:stretch>
            <a:fillRect/>
          </a:stretch>
        </p:blipFill>
        <p:spPr>
          <a:xfrm>
            <a:off x="2356277" y="0"/>
            <a:ext cx="4431445" cy="6858000"/>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7-05-31 at 10.19.11 PM.png"/>
          <p:cNvPicPr>
            <a:picLocks noChangeAspect="1"/>
          </p:cNvPicPr>
          <p:nvPr/>
        </p:nvPicPr>
        <p:blipFill>
          <a:blip r:embed="rId3"/>
          <a:stretch>
            <a:fillRect/>
          </a:stretch>
        </p:blipFill>
        <p:spPr>
          <a:xfrm>
            <a:off x="-609600" y="0"/>
            <a:ext cx="5682343" cy="6858000"/>
          </a:xfrm>
          <a:prstGeom prst="rect">
            <a:avLst/>
          </a:prstGeom>
        </p:spPr>
      </p:pic>
      <p:pic>
        <p:nvPicPr>
          <p:cNvPr id="3" name="Picture 2" descr="Screen Shot 2017-05-31 at 10.19.59 PM.png"/>
          <p:cNvPicPr>
            <a:picLocks noChangeAspect="1"/>
          </p:cNvPicPr>
          <p:nvPr/>
        </p:nvPicPr>
        <p:blipFill>
          <a:blip r:embed="rId4"/>
          <a:stretch>
            <a:fillRect/>
          </a:stretch>
        </p:blipFill>
        <p:spPr>
          <a:xfrm>
            <a:off x="3076575" y="3581401"/>
            <a:ext cx="6067425" cy="3276600"/>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7-05-31 at 10.21.56 PM.png"/>
          <p:cNvPicPr>
            <a:picLocks noChangeAspect="1"/>
          </p:cNvPicPr>
          <p:nvPr/>
        </p:nvPicPr>
        <p:blipFill>
          <a:blip r:embed="rId3"/>
          <a:stretch>
            <a:fillRect/>
          </a:stretch>
        </p:blipFill>
        <p:spPr>
          <a:xfrm>
            <a:off x="997085" y="0"/>
            <a:ext cx="7149830" cy="6858000"/>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Screen Shot 2018-11-20 at 21.33.37.png"/>
          <p:cNvPicPr>
            <a:picLocks noGrp="1" noChangeAspect="1"/>
          </p:cNvPicPr>
          <p:nvPr>
            <p:ph idx="1"/>
          </p:nvPr>
        </p:nvPicPr>
        <p:blipFill>
          <a:blip r:embed="rId2"/>
          <a:stretch>
            <a:fillRect/>
          </a:stretch>
        </p:blipFill>
        <p:spPr>
          <a:xfrm>
            <a:off x="2665899" y="1018390"/>
            <a:ext cx="6478101" cy="2043013"/>
          </a:xfrm>
        </p:spPr>
      </p:pic>
      <p:pic>
        <p:nvPicPr>
          <p:cNvPr id="5" name="Picture 4" descr="Screen Shot 2018-11-20 at 21.42.17.png"/>
          <p:cNvPicPr>
            <a:picLocks noChangeAspect="1"/>
          </p:cNvPicPr>
          <p:nvPr/>
        </p:nvPicPr>
        <p:blipFill>
          <a:blip r:embed="rId3"/>
          <a:stretch>
            <a:fillRect/>
          </a:stretch>
        </p:blipFill>
        <p:spPr>
          <a:xfrm>
            <a:off x="3632200" y="4498632"/>
            <a:ext cx="5511800" cy="2359368"/>
          </a:xfrm>
          <a:prstGeom prst="rect">
            <a:avLst/>
          </a:prstGeom>
        </p:spPr>
      </p:pic>
      <p:pic>
        <p:nvPicPr>
          <p:cNvPr id="6" name="Picture 5" descr="Screen Shot 2018-11-20 at 21.42.06.png"/>
          <p:cNvPicPr>
            <a:picLocks noChangeAspect="1"/>
          </p:cNvPicPr>
          <p:nvPr/>
        </p:nvPicPr>
        <p:blipFill>
          <a:blip r:embed="rId4"/>
          <a:stretch>
            <a:fillRect/>
          </a:stretch>
        </p:blipFill>
        <p:spPr>
          <a:xfrm>
            <a:off x="0" y="0"/>
            <a:ext cx="2665899" cy="6858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Screen Shot 2018-11-20 at 21.36.47.png"/>
          <p:cNvPicPr>
            <a:picLocks noChangeAspect="1"/>
          </p:cNvPicPr>
          <p:nvPr/>
        </p:nvPicPr>
        <p:blipFill>
          <a:blip r:embed="rId2"/>
          <a:stretch>
            <a:fillRect/>
          </a:stretch>
        </p:blipFill>
        <p:spPr>
          <a:xfrm>
            <a:off x="0" y="57287"/>
            <a:ext cx="4055370" cy="2990714"/>
          </a:xfrm>
          <a:prstGeom prst="rect">
            <a:avLst/>
          </a:prstGeom>
        </p:spPr>
      </p:pic>
      <p:pic>
        <p:nvPicPr>
          <p:cNvPr id="9" name="Picture 8" descr="Screen Shot 2018-11-20 at 21.38.01.png"/>
          <p:cNvPicPr>
            <a:picLocks noChangeAspect="1"/>
          </p:cNvPicPr>
          <p:nvPr/>
        </p:nvPicPr>
        <p:blipFill>
          <a:blip r:embed="rId3"/>
          <a:stretch>
            <a:fillRect/>
          </a:stretch>
        </p:blipFill>
        <p:spPr>
          <a:xfrm>
            <a:off x="4674889" y="57287"/>
            <a:ext cx="4469111" cy="4038600"/>
          </a:xfrm>
          <a:prstGeom prst="rect">
            <a:avLst/>
          </a:prstGeom>
        </p:spPr>
      </p:pic>
      <p:pic>
        <p:nvPicPr>
          <p:cNvPr id="10" name="Picture 9" descr="Screen Shot 2018-11-20 at 21.38.24.png"/>
          <p:cNvPicPr>
            <a:picLocks noChangeAspect="1"/>
          </p:cNvPicPr>
          <p:nvPr/>
        </p:nvPicPr>
        <p:blipFill>
          <a:blip r:embed="rId4"/>
          <a:stretch>
            <a:fillRect/>
          </a:stretch>
        </p:blipFill>
        <p:spPr>
          <a:xfrm>
            <a:off x="0" y="2549316"/>
            <a:ext cx="4876800" cy="430868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b="1" dirty="0" smtClean="0">
                <a:solidFill>
                  <a:srgbClr val="6DAA2D"/>
                </a:solidFill>
                <a:latin typeface="Calibri" pitchFamily="8" charset="0"/>
                <a:ea typeface="+mn-ea"/>
                <a:cs typeface="+mn-cs"/>
              </a:rPr>
              <a:t>Εισαγωγή </a:t>
            </a:r>
          </a:p>
        </p:txBody>
      </p:sp>
      <p:sp>
        <p:nvSpPr>
          <p:cNvPr id="4" name="Rectangle 3"/>
          <p:cNvSpPr/>
          <p:nvPr/>
        </p:nvSpPr>
        <p:spPr>
          <a:xfrm>
            <a:off x="457200" y="2274838"/>
            <a:ext cx="7543800" cy="2031325"/>
          </a:xfrm>
          <a:prstGeom prst="rect">
            <a:avLst/>
          </a:prstGeom>
        </p:spPr>
        <p:txBody>
          <a:bodyPr wrap="square">
            <a:spAutoFit/>
          </a:bodyPr>
          <a:lstStyle/>
          <a:p>
            <a:r>
              <a:rPr lang="en-US" dirty="0" smtClean="0"/>
              <a:t>Scientific and technological developments have established Medically Assisted Reproduction (MAR), which unfortunately provides </a:t>
            </a:r>
            <a:r>
              <a:rPr lang="en-US" b="1" dirty="0" smtClean="0"/>
              <a:t>limited effectiveness </a:t>
            </a:r>
            <a:r>
              <a:rPr lang="en-US" dirty="0" smtClean="0"/>
              <a:t>in the management of the infertile couple, since</a:t>
            </a:r>
            <a:endParaRPr lang="el-GR" dirty="0" smtClean="0"/>
          </a:p>
          <a:p>
            <a:r>
              <a:rPr lang="en-US" dirty="0" smtClean="0"/>
              <a:t> </a:t>
            </a:r>
            <a:endParaRPr lang="el-GR" dirty="0" smtClean="0"/>
          </a:p>
          <a:p>
            <a:r>
              <a:rPr lang="en-US" dirty="0" smtClean="0"/>
              <a:t>only </a:t>
            </a:r>
            <a:r>
              <a:rPr lang="en-US" b="1" dirty="0" smtClean="0"/>
              <a:t>30% of the embryos produced being ultimately transferred to the uterus</a:t>
            </a:r>
            <a:endParaRPr lang="el-GR" b="1" dirty="0" smtClean="0"/>
          </a:p>
          <a:p>
            <a:endParaRPr lang="el-GR" dirty="0" smtClean="0"/>
          </a:p>
          <a:p>
            <a:r>
              <a:rPr lang="en-US" dirty="0" smtClean="0"/>
              <a:t>and </a:t>
            </a:r>
            <a:r>
              <a:rPr lang="en-US" b="1" dirty="0" smtClean="0"/>
              <a:t>10-30% of these embryos progress to live birth </a:t>
            </a:r>
            <a:endParaRPr lang="en-US"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8-11-20 at 21.39.27.png"/>
          <p:cNvPicPr>
            <a:picLocks noChangeAspect="1"/>
          </p:cNvPicPr>
          <p:nvPr/>
        </p:nvPicPr>
        <p:blipFill>
          <a:blip r:embed="rId2"/>
          <a:stretch>
            <a:fillRect/>
          </a:stretch>
        </p:blipFill>
        <p:spPr>
          <a:xfrm>
            <a:off x="1" y="0"/>
            <a:ext cx="4114800" cy="3652838"/>
          </a:xfrm>
          <a:prstGeom prst="rect">
            <a:avLst/>
          </a:prstGeom>
        </p:spPr>
      </p:pic>
      <p:pic>
        <p:nvPicPr>
          <p:cNvPr id="6" name="Picture 5" descr="Screen Shot 2018-11-20 at 21.39.45.png"/>
          <p:cNvPicPr>
            <a:picLocks noChangeAspect="1"/>
          </p:cNvPicPr>
          <p:nvPr/>
        </p:nvPicPr>
        <p:blipFill>
          <a:blip r:embed="rId3"/>
          <a:stretch>
            <a:fillRect/>
          </a:stretch>
        </p:blipFill>
        <p:spPr>
          <a:xfrm>
            <a:off x="3822927" y="2743200"/>
            <a:ext cx="5321073" cy="41148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8-05-27 at 12.53.12.png"/>
          <p:cNvPicPr>
            <a:picLocks noChangeAspect="1"/>
          </p:cNvPicPr>
          <p:nvPr/>
        </p:nvPicPr>
        <p:blipFill>
          <a:blip r:embed="rId3"/>
          <a:stretch>
            <a:fillRect/>
          </a:stretch>
        </p:blipFill>
        <p:spPr>
          <a:xfrm>
            <a:off x="0" y="5588000"/>
            <a:ext cx="9144000" cy="1270000"/>
          </a:xfrm>
          <a:prstGeom prst="rect">
            <a:avLst/>
          </a:prstGeom>
        </p:spPr>
      </p:pic>
      <p:pic>
        <p:nvPicPr>
          <p:cNvPr id="6" name="Picture 5" descr="Screen Shot 2018-05-27 at 12.53.53.png"/>
          <p:cNvPicPr>
            <a:picLocks noChangeAspect="1"/>
          </p:cNvPicPr>
          <p:nvPr/>
        </p:nvPicPr>
        <p:blipFill>
          <a:blip r:embed="rId4"/>
          <a:stretch>
            <a:fillRect/>
          </a:stretch>
        </p:blipFill>
        <p:spPr>
          <a:xfrm>
            <a:off x="1600200" y="381000"/>
            <a:ext cx="5588000" cy="50038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creen Shot 2018-11-21 at 21.45.36.png"/>
          <p:cNvPicPr>
            <a:picLocks noChangeAspect="1"/>
          </p:cNvPicPr>
          <p:nvPr/>
        </p:nvPicPr>
        <p:blipFill>
          <a:blip r:embed="rId3"/>
          <a:stretch>
            <a:fillRect/>
          </a:stretch>
        </p:blipFill>
        <p:spPr>
          <a:xfrm>
            <a:off x="1676400" y="-76200"/>
            <a:ext cx="5264355" cy="2540000"/>
          </a:xfrm>
          <a:prstGeom prst="rect">
            <a:avLst/>
          </a:prstGeom>
        </p:spPr>
      </p:pic>
      <p:pic>
        <p:nvPicPr>
          <p:cNvPr id="9" name="Picture 8" descr="Screen Shot 2018-11-21 at 21.46.31.png"/>
          <p:cNvPicPr>
            <a:picLocks noChangeAspect="1"/>
          </p:cNvPicPr>
          <p:nvPr/>
        </p:nvPicPr>
        <p:blipFill>
          <a:blip r:embed="rId4"/>
          <a:stretch>
            <a:fillRect/>
          </a:stretch>
        </p:blipFill>
        <p:spPr>
          <a:xfrm>
            <a:off x="1066800" y="1866900"/>
            <a:ext cx="7320280" cy="49911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8-05-27 at 13.06.45.png"/>
          <p:cNvPicPr>
            <a:picLocks noChangeAspect="1"/>
          </p:cNvPicPr>
          <p:nvPr/>
        </p:nvPicPr>
        <p:blipFill>
          <a:blip r:embed="rId3"/>
          <a:stretch>
            <a:fillRect/>
          </a:stretch>
        </p:blipFill>
        <p:spPr>
          <a:xfrm>
            <a:off x="0" y="5644904"/>
            <a:ext cx="9144000" cy="1213096"/>
          </a:xfrm>
          <a:prstGeom prst="rect">
            <a:avLst/>
          </a:prstGeom>
        </p:spPr>
      </p:pic>
      <p:pic>
        <p:nvPicPr>
          <p:cNvPr id="6" name="Picture 5" descr="Screen Shot 2018-05-27 at 13.03.17.png"/>
          <p:cNvPicPr>
            <a:picLocks noChangeAspect="1"/>
          </p:cNvPicPr>
          <p:nvPr/>
        </p:nvPicPr>
        <p:blipFill>
          <a:blip r:embed="rId4"/>
          <a:stretch>
            <a:fillRect/>
          </a:stretch>
        </p:blipFill>
        <p:spPr>
          <a:xfrm>
            <a:off x="0" y="-749792"/>
            <a:ext cx="5646504" cy="6394696"/>
          </a:xfrm>
          <a:prstGeom prst="rect">
            <a:avLst/>
          </a:prstGeom>
        </p:spPr>
      </p:pic>
      <p:sp>
        <p:nvSpPr>
          <p:cNvPr id="10" name="Rectangle 9"/>
          <p:cNvSpPr/>
          <p:nvPr/>
        </p:nvSpPr>
        <p:spPr>
          <a:xfrm>
            <a:off x="5646504" y="2133600"/>
            <a:ext cx="3497496" cy="1200329"/>
          </a:xfrm>
          <a:prstGeom prst="rect">
            <a:avLst/>
          </a:prstGeom>
        </p:spPr>
        <p:txBody>
          <a:bodyPr wrap="square">
            <a:spAutoFit/>
          </a:bodyPr>
          <a:lstStyle/>
          <a:p>
            <a:r>
              <a:rPr lang="en-US" dirty="0" smtClean="0"/>
              <a:t>This </a:t>
            </a:r>
            <a:r>
              <a:rPr lang="en-US" dirty="0"/>
              <a:t>is to be considered with caution, since the overall number of participants in the studies was small</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8-05-27 at 13.03.47.png"/>
          <p:cNvPicPr>
            <a:picLocks noChangeAspect="1"/>
          </p:cNvPicPr>
          <p:nvPr/>
        </p:nvPicPr>
        <p:blipFill>
          <a:blip r:embed="rId3"/>
          <a:stretch>
            <a:fillRect/>
          </a:stretch>
        </p:blipFill>
        <p:spPr>
          <a:xfrm>
            <a:off x="0" y="-204627"/>
            <a:ext cx="9144000" cy="2414427"/>
          </a:xfrm>
          <a:prstGeom prst="rect">
            <a:avLst/>
          </a:prstGeom>
        </p:spPr>
      </p:pic>
      <p:pic>
        <p:nvPicPr>
          <p:cNvPr id="8" name="Picture 7" descr="Screen Shot 2018-05-27 at 13.04.09.png"/>
          <p:cNvPicPr>
            <a:picLocks noChangeAspect="1"/>
          </p:cNvPicPr>
          <p:nvPr/>
        </p:nvPicPr>
        <p:blipFill>
          <a:blip r:embed="rId4"/>
          <a:stretch>
            <a:fillRect/>
          </a:stretch>
        </p:blipFill>
        <p:spPr>
          <a:xfrm>
            <a:off x="0" y="2209800"/>
            <a:ext cx="9144000" cy="2431551"/>
          </a:xfrm>
          <a:prstGeom prst="rect">
            <a:avLst/>
          </a:prstGeom>
        </p:spPr>
      </p:pic>
      <p:pic>
        <p:nvPicPr>
          <p:cNvPr id="9" name="Picture 8" descr="Screen Shot 2018-05-27 at 13.05.21.png"/>
          <p:cNvPicPr>
            <a:picLocks noChangeAspect="1"/>
          </p:cNvPicPr>
          <p:nvPr/>
        </p:nvPicPr>
        <p:blipFill>
          <a:blip r:embed="rId5"/>
          <a:stretch>
            <a:fillRect/>
          </a:stretch>
        </p:blipFill>
        <p:spPr>
          <a:xfrm>
            <a:off x="0" y="4493025"/>
            <a:ext cx="9144000" cy="2364975"/>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creen Shot 2018-05-27 at 13.17.19.png"/>
          <p:cNvPicPr>
            <a:picLocks noChangeAspect="1"/>
          </p:cNvPicPr>
          <p:nvPr/>
        </p:nvPicPr>
        <p:blipFill>
          <a:blip r:embed="rId3"/>
          <a:stretch>
            <a:fillRect/>
          </a:stretch>
        </p:blipFill>
        <p:spPr>
          <a:xfrm>
            <a:off x="0" y="5614687"/>
            <a:ext cx="9144000" cy="1243313"/>
          </a:xfrm>
          <a:prstGeom prst="rect">
            <a:avLst/>
          </a:prstGeom>
        </p:spPr>
      </p:pic>
      <p:pic>
        <p:nvPicPr>
          <p:cNvPr id="7" name="Picture 6" descr="Screen Shot 2018-05-27 at 13.17.40.png"/>
          <p:cNvPicPr>
            <a:picLocks noChangeAspect="1"/>
          </p:cNvPicPr>
          <p:nvPr/>
        </p:nvPicPr>
        <p:blipFill>
          <a:blip r:embed="rId4"/>
          <a:stretch>
            <a:fillRect/>
          </a:stretch>
        </p:blipFill>
        <p:spPr>
          <a:xfrm>
            <a:off x="0" y="2165350"/>
            <a:ext cx="9144000" cy="2527300"/>
          </a:xfrm>
          <a:prstGeom prst="rect">
            <a:avLst/>
          </a:prstGeom>
        </p:spPr>
      </p:pic>
      <p:sp>
        <p:nvSpPr>
          <p:cNvPr id="10" name="Rectangle 9"/>
          <p:cNvSpPr/>
          <p:nvPr/>
        </p:nvSpPr>
        <p:spPr>
          <a:xfrm>
            <a:off x="2286000" y="411023"/>
            <a:ext cx="4572000" cy="461665"/>
          </a:xfrm>
          <a:prstGeom prst="rect">
            <a:avLst/>
          </a:prstGeom>
        </p:spPr>
        <p:txBody>
          <a:bodyPr>
            <a:spAutoFit/>
          </a:bodyPr>
          <a:lstStyle/>
          <a:p>
            <a:pPr algn="ctr"/>
            <a:r>
              <a:rPr lang="en-US" sz="2400" b="1" dirty="0" smtClean="0"/>
              <a:t>CO ADMINISTRATION</a:t>
            </a:r>
            <a:endParaRPr lang="en-US" sz="2400" b="1"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8-05-31 at 23.42.27.png"/>
          <p:cNvPicPr>
            <a:picLocks noChangeAspect="1"/>
          </p:cNvPicPr>
          <p:nvPr/>
        </p:nvPicPr>
        <p:blipFill>
          <a:blip r:embed="rId3"/>
          <a:stretch>
            <a:fillRect/>
          </a:stretch>
        </p:blipFill>
        <p:spPr>
          <a:xfrm>
            <a:off x="0" y="5624840"/>
            <a:ext cx="9144000" cy="1233160"/>
          </a:xfrm>
          <a:prstGeom prst="rect">
            <a:avLst/>
          </a:prstGeom>
        </p:spPr>
      </p:pic>
      <p:pic>
        <p:nvPicPr>
          <p:cNvPr id="8" name="Picture 7" descr="Screen Shot 2018-05-31 at 23.41.40.png"/>
          <p:cNvPicPr>
            <a:picLocks noChangeAspect="1"/>
          </p:cNvPicPr>
          <p:nvPr/>
        </p:nvPicPr>
        <p:blipFill>
          <a:blip r:embed="rId4"/>
          <a:stretch>
            <a:fillRect/>
          </a:stretch>
        </p:blipFill>
        <p:spPr>
          <a:xfrm>
            <a:off x="381000" y="0"/>
            <a:ext cx="8229600" cy="2989836"/>
          </a:xfrm>
          <a:prstGeom prst="rect">
            <a:avLst/>
          </a:prstGeom>
        </p:spPr>
      </p:pic>
      <p:pic>
        <p:nvPicPr>
          <p:cNvPr id="9" name="Picture 8" descr="Screen Shot 2018-05-31 at 23.42.06.png"/>
          <p:cNvPicPr>
            <a:picLocks noChangeAspect="1"/>
          </p:cNvPicPr>
          <p:nvPr/>
        </p:nvPicPr>
        <p:blipFill>
          <a:blip r:embed="rId5"/>
          <a:stretch>
            <a:fillRect/>
          </a:stretch>
        </p:blipFill>
        <p:spPr>
          <a:xfrm>
            <a:off x="1143000" y="2713018"/>
            <a:ext cx="7315200" cy="2911822"/>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2286000" y="411023"/>
            <a:ext cx="4572000" cy="461665"/>
          </a:xfrm>
          <a:prstGeom prst="rect">
            <a:avLst/>
          </a:prstGeom>
        </p:spPr>
        <p:txBody>
          <a:bodyPr>
            <a:spAutoFit/>
          </a:bodyPr>
          <a:lstStyle/>
          <a:p>
            <a:pPr algn="ctr"/>
            <a:r>
              <a:rPr lang="en-US" sz="2400" b="1" dirty="0" smtClean="0"/>
              <a:t>SPECIAL CATEGORIES</a:t>
            </a:r>
            <a:endParaRPr lang="en-US" sz="2400" b="1" dirty="0"/>
          </a:p>
        </p:txBody>
      </p:sp>
      <p:pic>
        <p:nvPicPr>
          <p:cNvPr id="5" name="Picture 4" descr="Screen Shot 2018-05-27 at 13.26.52.png"/>
          <p:cNvPicPr>
            <a:picLocks noChangeAspect="1"/>
          </p:cNvPicPr>
          <p:nvPr/>
        </p:nvPicPr>
        <p:blipFill>
          <a:blip r:embed="rId3"/>
          <a:stretch>
            <a:fillRect/>
          </a:stretch>
        </p:blipFill>
        <p:spPr>
          <a:xfrm>
            <a:off x="0" y="5486400"/>
            <a:ext cx="9144000" cy="1191754"/>
          </a:xfrm>
          <a:prstGeom prst="rect">
            <a:avLst/>
          </a:prstGeom>
        </p:spPr>
      </p:pic>
      <p:pic>
        <p:nvPicPr>
          <p:cNvPr id="8" name="Picture 7" descr="Screen Shot 2018-05-27 at 13.27.38.png"/>
          <p:cNvPicPr>
            <a:picLocks noChangeAspect="1"/>
          </p:cNvPicPr>
          <p:nvPr/>
        </p:nvPicPr>
        <p:blipFill>
          <a:blip r:embed="rId4"/>
          <a:stretch>
            <a:fillRect/>
          </a:stretch>
        </p:blipFill>
        <p:spPr>
          <a:xfrm>
            <a:off x="0" y="2260314"/>
            <a:ext cx="9144000" cy="2337371"/>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2286000" y="411023"/>
            <a:ext cx="4572000" cy="461665"/>
          </a:xfrm>
          <a:prstGeom prst="rect">
            <a:avLst/>
          </a:prstGeom>
        </p:spPr>
        <p:txBody>
          <a:bodyPr>
            <a:spAutoFit/>
          </a:bodyPr>
          <a:lstStyle/>
          <a:p>
            <a:pPr algn="ctr"/>
            <a:r>
              <a:rPr lang="en-US" sz="2400" b="1" dirty="0" smtClean="0"/>
              <a:t>SPECIAL CATEGORIES</a:t>
            </a:r>
            <a:endParaRPr lang="en-US" sz="2400" b="1" dirty="0"/>
          </a:p>
        </p:txBody>
      </p:sp>
      <p:pic>
        <p:nvPicPr>
          <p:cNvPr id="6" name="Picture 5" descr="Screen Shot 2018-05-27 at 13.28.45.png"/>
          <p:cNvPicPr>
            <a:picLocks noChangeAspect="1"/>
          </p:cNvPicPr>
          <p:nvPr/>
        </p:nvPicPr>
        <p:blipFill>
          <a:blip r:embed="rId3"/>
          <a:stretch>
            <a:fillRect/>
          </a:stretch>
        </p:blipFill>
        <p:spPr>
          <a:xfrm>
            <a:off x="0" y="5667657"/>
            <a:ext cx="9144000" cy="1190343"/>
          </a:xfrm>
          <a:prstGeom prst="rect">
            <a:avLst/>
          </a:prstGeom>
        </p:spPr>
      </p:pic>
      <p:sp>
        <p:nvSpPr>
          <p:cNvPr id="7" name="Rectangle 6"/>
          <p:cNvSpPr/>
          <p:nvPr/>
        </p:nvSpPr>
        <p:spPr>
          <a:xfrm>
            <a:off x="2209800" y="4724400"/>
            <a:ext cx="6934200" cy="1200329"/>
          </a:xfrm>
          <a:prstGeom prst="rect">
            <a:avLst/>
          </a:prstGeom>
        </p:spPr>
        <p:txBody>
          <a:bodyPr wrap="square">
            <a:spAutoFit/>
          </a:bodyPr>
          <a:lstStyle/>
          <a:p>
            <a:r>
              <a:rPr lang="en-US" dirty="0"/>
              <a:t>Implantation, clinical pregnancy and live birth rates following IVF-ET were low when ANA was detected. Implantation and clinical pregnancy rates were improved significantly by </a:t>
            </a:r>
            <a:r>
              <a:rPr lang="en-US" dirty="0" err="1"/>
              <a:t>prednisolone</a:t>
            </a:r>
            <a:r>
              <a:rPr lang="en-US" dirty="0"/>
              <a:t>, but the live birth rate was not.</a:t>
            </a:r>
          </a:p>
        </p:txBody>
      </p:sp>
      <p:pic>
        <p:nvPicPr>
          <p:cNvPr id="9" name="Picture 8" descr="Screen Shot 2018-05-27 at 13.32.07.png"/>
          <p:cNvPicPr>
            <a:picLocks noChangeAspect="1"/>
          </p:cNvPicPr>
          <p:nvPr/>
        </p:nvPicPr>
        <p:blipFill>
          <a:blip r:embed="rId4"/>
          <a:stretch>
            <a:fillRect/>
          </a:stretch>
        </p:blipFill>
        <p:spPr>
          <a:xfrm>
            <a:off x="0" y="3764120"/>
            <a:ext cx="9144000" cy="960280"/>
          </a:xfrm>
          <a:prstGeom prst="rect">
            <a:avLst/>
          </a:prstGeom>
        </p:spPr>
      </p:pic>
      <p:pic>
        <p:nvPicPr>
          <p:cNvPr id="11" name="Picture 10" descr="Screen Shot 2018-05-27 at 13.33.18.png"/>
          <p:cNvPicPr>
            <a:picLocks noChangeAspect="1"/>
          </p:cNvPicPr>
          <p:nvPr/>
        </p:nvPicPr>
        <p:blipFill>
          <a:blip r:embed="rId5"/>
          <a:stretch>
            <a:fillRect/>
          </a:stretch>
        </p:blipFill>
        <p:spPr>
          <a:xfrm>
            <a:off x="0" y="866002"/>
            <a:ext cx="5257800" cy="2947449"/>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creen Shot 2018-11-21 at 22.00.32.png"/>
          <p:cNvPicPr>
            <a:picLocks noChangeAspect="1"/>
          </p:cNvPicPr>
          <p:nvPr/>
        </p:nvPicPr>
        <p:blipFill>
          <a:blip r:embed="rId3"/>
          <a:stretch>
            <a:fillRect/>
          </a:stretch>
        </p:blipFill>
        <p:spPr>
          <a:xfrm>
            <a:off x="38100" y="1"/>
            <a:ext cx="4495800" cy="2238762"/>
          </a:xfrm>
          <a:prstGeom prst="rect">
            <a:avLst/>
          </a:prstGeom>
        </p:spPr>
      </p:pic>
      <p:pic>
        <p:nvPicPr>
          <p:cNvPr id="7" name="Picture 6" descr="Screen Shot 2018-11-21 at 22.01.36.png"/>
          <p:cNvPicPr>
            <a:picLocks noChangeAspect="1"/>
          </p:cNvPicPr>
          <p:nvPr/>
        </p:nvPicPr>
        <p:blipFill>
          <a:blip r:embed="rId4"/>
          <a:stretch>
            <a:fillRect/>
          </a:stretch>
        </p:blipFill>
        <p:spPr>
          <a:xfrm>
            <a:off x="2971538" y="1981200"/>
            <a:ext cx="6267778" cy="48768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b="1" dirty="0" smtClean="0">
                <a:solidFill>
                  <a:srgbClr val="6DAA2D"/>
                </a:solidFill>
                <a:latin typeface="Calibri" pitchFamily="8" charset="0"/>
                <a:ea typeface="+mn-ea"/>
                <a:cs typeface="+mn-cs"/>
              </a:rPr>
              <a:t>Σχεδιάγραμμα παρουσίασης</a:t>
            </a:r>
          </a:p>
        </p:txBody>
      </p:sp>
      <p:sp>
        <p:nvSpPr>
          <p:cNvPr id="3" name="2 - Θέση περιεχομένου"/>
          <p:cNvSpPr>
            <a:spLocks noGrp="1"/>
          </p:cNvSpPr>
          <p:nvPr>
            <p:ph idx="1"/>
          </p:nvPr>
        </p:nvSpPr>
        <p:spPr>
          <a:xfrm>
            <a:off x="457200" y="1676400"/>
            <a:ext cx="8229600" cy="4525963"/>
          </a:xfrm>
        </p:spPr>
        <p:txBody>
          <a:bodyPr>
            <a:noAutofit/>
          </a:bodyPr>
          <a:lstStyle/>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Εισαγωγή</a:t>
            </a:r>
          </a:p>
          <a:p>
            <a:pPr>
              <a:buClr>
                <a:schemeClr val="accent4">
                  <a:lumMod val="75000"/>
                </a:schemeClr>
              </a:buClr>
              <a:buFont typeface="Wingdings" pitchFamily="2" charset="2"/>
              <a:buChar char="v"/>
            </a:pPr>
            <a:r>
              <a:rPr lang="el-GR" sz="2000" dirty="0" smtClean="0">
                <a:solidFill>
                  <a:srgbClr val="9BBB59"/>
                </a:solidFill>
                <a:effectLst>
                  <a:outerShdw blurRad="38100" dist="38100" dir="2700000" algn="tl">
                    <a:srgbClr val="000000">
                      <a:alpha val="43137"/>
                    </a:srgbClr>
                  </a:outerShdw>
                </a:effectLst>
              </a:rPr>
              <a:t>Η ασπιρίνη στο </a:t>
            </a:r>
            <a:r>
              <a:rPr lang="en-US" sz="2000" dirty="0" smtClean="0">
                <a:solidFill>
                  <a:srgbClr val="9BBB59"/>
                </a:solidFill>
                <a:effectLst>
                  <a:outerShdw blurRad="38100" dist="38100" dir="2700000" algn="tl">
                    <a:srgbClr val="000000">
                      <a:alpha val="43137"/>
                    </a:srgbClr>
                  </a:outerShdw>
                </a:effectLst>
              </a:rPr>
              <a:t>MAR</a:t>
            </a:r>
            <a:endParaRPr lang="el-GR" sz="2000" dirty="0" smtClean="0">
              <a:solidFill>
                <a:srgbClr val="9BBB59"/>
              </a:solidFill>
              <a:effectLst>
                <a:outerShdw blurRad="38100" dist="38100" dir="2700000" algn="tl">
                  <a:srgbClr val="000000">
                    <a:alpha val="43137"/>
                  </a:srgbClr>
                </a:outerShdw>
              </a:effectLst>
            </a:endParaRP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Η κορτιζόνη στο </a:t>
            </a:r>
            <a:r>
              <a:rPr lang="en-US" sz="2000" dirty="0" smtClean="0">
                <a:effectLst>
                  <a:outerShdw blurRad="38100" dist="38100" dir="2700000" algn="tl">
                    <a:srgbClr val="000000">
                      <a:alpha val="43137"/>
                    </a:srgbClr>
                  </a:outerShdw>
                </a:effectLst>
              </a:rPr>
              <a:t>MAR</a:t>
            </a:r>
            <a:r>
              <a:rPr lang="el-GR" sz="2000" dirty="0" smtClean="0">
                <a:effectLst>
                  <a:outerShdw blurRad="38100" dist="38100" dir="2700000" algn="tl">
                    <a:srgbClr val="000000">
                      <a:alpha val="43137"/>
                    </a:srgbClr>
                  </a:outerShdw>
                </a:effectLst>
              </a:rPr>
              <a:t> </a:t>
            </a: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Η ηπαρίνη στο </a:t>
            </a:r>
            <a:r>
              <a:rPr lang="en-US" sz="2000" dirty="0" smtClean="0">
                <a:effectLst>
                  <a:outerShdw blurRad="38100" dist="38100" dir="2700000" algn="tl">
                    <a:srgbClr val="000000">
                      <a:alpha val="43137"/>
                    </a:srgbClr>
                  </a:outerShdw>
                </a:effectLst>
              </a:rPr>
              <a:t>MAR</a:t>
            </a:r>
            <a:r>
              <a:rPr lang="el-GR" sz="2000" dirty="0" smtClean="0">
                <a:effectLst>
                  <a:outerShdw blurRad="38100" dist="38100" dir="2700000" algn="tl">
                    <a:srgbClr val="000000">
                      <a:alpha val="43137"/>
                    </a:srgbClr>
                  </a:outerShdw>
                </a:effectLst>
              </a:rPr>
              <a:t> </a:t>
            </a: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Συνδυασμοί</a:t>
            </a: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Εδικές κατηγορίες υπογόνιμων γυναικών στο </a:t>
            </a:r>
            <a:r>
              <a:rPr lang="en-US" sz="2000" dirty="0" smtClean="0">
                <a:effectLst>
                  <a:outerShdw blurRad="38100" dist="38100" dir="2700000" algn="tl">
                    <a:srgbClr val="000000">
                      <a:alpha val="43137"/>
                    </a:srgbClr>
                  </a:outerShdw>
                </a:effectLst>
              </a:rPr>
              <a:t>MAR</a:t>
            </a:r>
            <a:endParaRPr lang="el-GR" sz="2000" dirty="0" smtClean="0">
              <a:effectLst>
                <a:outerShdw blurRad="38100" dist="38100" dir="2700000" algn="tl">
                  <a:srgbClr val="000000">
                    <a:alpha val="43137"/>
                  </a:srgbClr>
                </a:outerShdw>
              </a:effectLst>
            </a:endParaRPr>
          </a:p>
          <a:p>
            <a:pPr>
              <a:buClr>
                <a:schemeClr val="accent4">
                  <a:lumMod val="75000"/>
                </a:schemeClr>
              </a:buClr>
              <a:buNone/>
            </a:pPr>
            <a:r>
              <a:rPr lang="el-GR" sz="2000" dirty="0" smtClean="0">
                <a:effectLst>
                  <a:outerShdw blurRad="38100" dist="38100" dir="2700000" algn="tl">
                    <a:srgbClr val="000000">
                      <a:alpha val="43137"/>
                    </a:srgbClr>
                  </a:outerShdw>
                </a:effectLst>
              </a:rPr>
              <a:t> </a:t>
            </a: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Τα τοκολυτικά στο </a:t>
            </a:r>
            <a:r>
              <a:rPr lang="en-US" sz="2000" dirty="0" smtClean="0">
                <a:effectLst>
                  <a:outerShdw blurRad="38100" dist="38100" dir="2700000" algn="tl">
                    <a:srgbClr val="000000">
                      <a:alpha val="43137"/>
                    </a:srgbClr>
                  </a:outerShdw>
                </a:effectLst>
              </a:rPr>
              <a:t>MAR</a:t>
            </a:r>
            <a:endParaRPr lang="el-GR" sz="2000" dirty="0" smtClean="0">
              <a:effectLst>
                <a:outerShdw blurRad="38100" dist="38100" dir="2700000" algn="tl">
                  <a:srgbClr val="000000">
                    <a:alpha val="43137"/>
                  </a:srgbClr>
                </a:outerShdw>
              </a:effectLst>
            </a:endParaRPr>
          </a:p>
          <a:p>
            <a:pPr>
              <a:buClr>
                <a:schemeClr val="accent4">
                  <a:lumMod val="75000"/>
                </a:schemeClr>
              </a:buClr>
              <a:buNone/>
            </a:pPr>
            <a:endParaRPr lang="el-GR" sz="2000" dirty="0" smtClean="0">
              <a:effectLst>
                <a:outerShdw blurRad="38100" dist="38100" dir="2700000" algn="tl">
                  <a:srgbClr val="000000">
                    <a:alpha val="43137"/>
                  </a:srgbClr>
                </a:outerShdw>
              </a:effectLst>
            </a:endParaRP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Μελλοντικές εξελίξεις και συστάσεις</a:t>
            </a:r>
          </a:p>
          <a:p>
            <a:pPr>
              <a:buClr>
                <a:schemeClr val="accent4">
                  <a:lumMod val="75000"/>
                </a:schemeClr>
              </a:buClr>
              <a:buNone/>
            </a:pPr>
            <a:endParaRPr lang="el-GR" sz="2000" dirty="0" smtClean="0">
              <a:effectLst>
                <a:outerShdw blurRad="38100" dist="38100" dir="2700000" algn="tl">
                  <a:srgbClr val="000000">
                    <a:alpha val="43137"/>
                  </a:srgbClr>
                </a:outerShdw>
              </a:effectLst>
            </a:endParaRP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Συμπεράσματα</a:t>
            </a:r>
          </a:p>
          <a:p>
            <a:pPr>
              <a:buNone/>
            </a:pPr>
            <a:endParaRPr lang="el-GR" sz="20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5" name="AutoShape 1"/>
          <p:cNvSpPr>
            <a:spLocks noChangeArrowheads="1"/>
          </p:cNvSpPr>
          <p:nvPr/>
        </p:nvSpPr>
        <p:spPr bwMode="auto">
          <a:xfrm>
            <a:off x="3505200" y="79375"/>
            <a:ext cx="2133600" cy="30638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cap="flat">
            <a:noFill/>
            <a:round/>
            <a:headEnd/>
            <a:tailEnd/>
          </a:ln>
          <a:effectLst/>
        </p:spPr>
        <p:txBody>
          <a:bodyPr wrap="none" lIns="90000" tIns="46800" rIns="90000" bIns="46800">
            <a:prstTxWarp prst="textNoShape">
              <a:avLst/>
            </a:prstTxWarp>
            <a:spAutoFit/>
          </a:bodyPr>
          <a:lstStyle/>
          <a:p>
            <a:pPr>
              <a:tabLst>
                <a:tab pos="723900" algn="l"/>
                <a:tab pos="1447800" algn="l"/>
              </a:tabLst>
            </a:pPr>
            <a:r>
              <a:rPr lang="en-US">
                <a:solidFill>
                  <a:srgbClr val="FFFFFF"/>
                </a:solidFill>
                <a:ea typeface="ＭＳ Ｐゴシック" pitchFamily="8" charset="-128"/>
                <a:cs typeface="ＭＳ Ｐゴシック" pitchFamily="8" charset="-128"/>
              </a:rPr>
              <a:t>Supplementary Figure 1 </a:t>
            </a:r>
          </a:p>
        </p:txBody>
      </p:sp>
      <p:sp>
        <p:nvSpPr>
          <p:cNvPr id="6147" name="Text Box 3"/>
          <p:cNvSpPr txBox="1">
            <a:spLocks noChangeArrowheads="1"/>
          </p:cNvSpPr>
          <p:nvPr/>
        </p:nvSpPr>
        <p:spPr bwMode="auto">
          <a:xfrm>
            <a:off x="952500" y="6477000"/>
            <a:ext cx="8255000" cy="227013"/>
          </a:xfrm>
          <a:prstGeom prst="rect">
            <a:avLst/>
          </a:prstGeom>
          <a:noFill/>
          <a:ln w="9525" cap="flat">
            <a:noFill/>
            <a:round/>
            <a:headEnd/>
            <a:tailEnd/>
          </a:ln>
          <a:effectLst/>
        </p:spPr>
        <p:txBody>
          <a:bodyPr lIns="90000" tIns="45000" rIns="90000" bIns="45000">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900" i="1">
                <a:solidFill>
                  <a:srgbClr val="FFFFFF"/>
                </a:solidFill>
                <a:ea typeface="ＭＳ Ｐゴシック" pitchFamily="8" charset="-128"/>
                <a:cs typeface="ＭＳ Ｐゴシック" pitchFamily="8" charset="-128"/>
              </a:rPr>
              <a:t>Reproductive BioMedicine Online</a:t>
            </a:r>
            <a:r>
              <a:rPr lang="en-US" sz="900">
                <a:solidFill>
                  <a:srgbClr val="FFFFFF"/>
                </a:solidFill>
                <a:ea typeface="ＭＳ Ｐゴシック" pitchFamily="8" charset="-128"/>
                <a:cs typeface="ＭＳ Ｐゴシック" pitchFamily="8" charset="-128"/>
              </a:rPr>
              <a:t> 2012 25, 450-459DOI: (10.1016/j.rbmo.2012.07.011) </a:t>
            </a:r>
          </a:p>
        </p:txBody>
      </p:sp>
      <p:pic>
        <p:nvPicPr>
          <p:cNvPr id="8" name="Picture 7"/>
          <p:cNvPicPr>
            <a:picLocks noChangeAspect="1"/>
          </p:cNvPicPr>
          <p:nvPr/>
        </p:nvPicPr>
        <p:blipFill>
          <a:blip r:embed="rId3"/>
          <a:stretch>
            <a:fillRect/>
          </a:stretch>
        </p:blipFill>
        <p:spPr>
          <a:xfrm>
            <a:off x="0" y="79374"/>
            <a:ext cx="9144000" cy="6397625"/>
          </a:xfrm>
          <a:prstGeom prst="rect">
            <a:avLst/>
          </a:prstGeom>
        </p:spPr>
      </p:pic>
    </p:spTree>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5" name="AutoShape 1"/>
          <p:cNvSpPr>
            <a:spLocks noChangeArrowheads="1"/>
          </p:cNvSpPr>
          <p:nvPr/>
        </p:nvSpPr>
        <p:spPr bwMode="auto">
          <a:xfrm>
            <a:off x="3505200" y="79375"/>
            <a:ext cx="2133600" cy="30638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cap="flat">
            <a:noFill/>
            <a:round/>
            <a:headEnd/>
            <a:tailEnd/>
          </a:ln>
          <a:effectLst/>
        </p:spPr>
        <p:txBody>
          <a:bodyPr wrap="none" lIns="90000" tIns="46800" rIns="90000" bIns="46800">
            <a:prstTxWarp prst="textNoShape">
              <a:avLst/>
            </a:prstTxWarp>
            <a:spAutoFit/>
          </a:bodyPr>
          <a:lstStyle/>
          <a:p>
            <a:pPr>
              <a:tabLst>
                <a:tab pos="723900" algn="l"/>
                <a:tab pos="1447800" algn="l"/>
              </a:tabLst>
            </a:pPr>
            <a:r>
              <a:rPr lang="en-US">
                <a:solidFill>
                  <a:srgbClr val="FFFFFF"/>
                </a:solidFill>
                <a:ea typeface="ＭＳ Ｐゴシック" pitchFamily="8" charset="-128"/>
                <a:cs typeface="ＭＳ Ｐゴシック" pitchFamily="8" charset="-128"/>
              </a:rPr>
              <a:t>Supplementary Figure 1 </a:t>
            </a:r>
          </a:p>
        </p:txBody>
      </p:sp>
      <p:sp>
        <p:nvSpPr>
          <p:cNvPr id="6147" name="Text Box 3"/>
          <p:cNvSpPr txBox="1">
            <a:spLocks noChangeArrowheads="1"/>
          </p:cNvSpPr>
          <p:nvPr/>
        </p:nvSpPr>
        <p:spPr bwMode="auto">
          <a:xfrm>
            <a:off x="952500" y="6477000"/>
            <a:ext cx="8255000" cy="227013"/>
          </a:xfrm>
          <a:prstGeom prst="rect">
            <a:avLst/>
          </a:prstGeom>
          <a:noFill/>
          <a:ln w="9525" cap="flat">
            <a:noFill/>
            <a:round/>
            <a:headEnd/>
            <a:tailEnd/>
          </a:ln>
          <a:effectLst/>
        </p:spPr>
        <p:txBody>
          <a:bodyPr lIns="90000" tIns="45000" rIns="90000" bIns="45000">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900" i="1">
                <a:solidFill>
                  <a:srgbClr val="FFFFFF"/>
                </a:solidFill>
                <a:ea typeface="ＭＳ Ｐゴシック" pitchFamily="8" charset="-128"/>
                <a:cs typeface="ＭＳ Ｐゴシック" pitchFamily="8" charset="-128"/>
              </a:rPr>
              <a:t>Reproductive BioMedicine Online</a:t>
            </a:r>
            <a:r>
              <a:rPr lang="en-US" sz="900">
                <a:solidFill>
                  <a:srgbClr val="FFFFFF"/>
                </a:solidFill>
                <a:ea typeface="ＭＳ Ｐゴシック" pitchFamily="8" charset="-128"/>
                <a:cs typeface="ＭＳ Ｐゴシック" pitchFamily="8" charset="-128"/>
              </a:rPr>
              <a:t> 2012 25, 450-459DOI: (10.1016/j.rbmo.2012.07.011) </a:t>
            </a:r>
          </a:p>
        </p:txBody>
      </p:sp>
      <p:pic>
        <p:nvPicPr>
          <p:cNvPr id="5" name="Picture 4" descr="Flow diagram (blank).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992663" y="0"/>
            <a:ext cx="5158673" cy="6248400"/>
          </a:xfrm>
          <a:prstGeom prst="rect">
            <a:avLst/>
          </a:prstGeom>
        </p:spPr>
      </p:pic>
      <p:pic>
        <p:nvPicPr>
          <p:cNvPr id="6" name="Picture 5" descr="Screen Shot 2016-08-28 at 22.17.05.png"/>
          <p:cNvPicPr>
            <a:picLocks noChangeAspect="1"/>
          </p:cNvPicPr>
          <p:nvPr/>
        </p:nvPicPr>
        <p:blipFill>
          <a:blip r:embed="rId5"/>
          <a:stretch>
            <a:fillRect/>
          </a:stretch>
        </p:blipFill>
        <p:spPr>
          <a:xfrm>
            <a:off x="0" y="5960140"/>
            <a:ext cx="9144000" cy="897860"/>
          </a:xfrm>
          <a:prstGeom prst="rect">
            <a:avLst/>
          </a:prstGeom>
        </p:spPr>
      </p:pic>
    </p:spTree>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5" name="AutoShape 1"/>
          <p:cNvSpPr>
            <a:spLocks noChangeArrowheads="1"/>
          </p:cNvSpPr>
          <p:nvPr/>
        </p:nvSpPr>
        <p:spPr bwMode="auto">
          <a:xfrm>
            <a:off x="3505200" y="79375"/>
            <a:ext cx="2133600" cy="30638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cap="flat">
            <a:noFill/>
            <a:round/>
            <a:headEnd/>
            <a:tailEnd/>
          </a:ln>
          <a:effectLst/>
        </p:spPr>
        <p:txBody>
          <a:bodyPr wrap="none" lIns="90000" tIns="46800" rIns="90000" bIns="46800">
            <a:prstTxWarp prst="textNoShape">
              <a:avLst/>
            </a:prstTxWarp>
            <a:spAutoFit/>
          </a:bodyPr>
          <a:lstStyle/>
          <a:p>
            <a:pPr>
              <a:tabLst>
                <a:tab pos="723900" algn="l"/>
                <a:tab pos="1447800" algn="l"/>
              </a:tabLst>
            </a:pPr>
            <a:r>
              <a:rPr lang="en-US">
                <a:solidFill>
                  <a:srgbClr val="FFFFFF"/>
                </a:solidFill>
                <a:ea typeface="ＭＳ Ｐゴシック" pitchFamily="8" charset="-128"/>
                <a:cs typeface="ＭＳ Ｐゴシック" pitchFamily="8" charset="-128"/>
              </a:rPr>
              <a:t>Supplementary Figure 1 </a:t>
            </a:r>
          </a:p>
        </p:txBody>
      </p:sp>
      <p:sp>
        <p:nvSpPr>
          <p:cNvPr id="6147" name="Text Box 3"/>
          <p:cNvSpPr txBox="1">
            <a:spLocks noChangeArrowheads="1"/>
          </p:cNvSpPr>
          <p:nvPr/>
        </p:nvSpPr>
        <p:spPr bwMode="auto">
          <a:xfrm>
            <a:off x="952500" y="6477000"/>
            <a:ext cx="8255000" cy="227013"/>
          </a:xfrm>
          <a:prstGeom prst="rect">
            <a:avLst/>
          </a:prstGeom>
          <a:noFill/>
          <a:ln w="9525" cap="flat">
            <a:noFill/>
            <a:round/>
            <a:headEnd/>
            <a:tailEnd/>
          </a:ln>
          <a:effectLst/>
        </p:spPr>
        <p:txBody>
          <a:bodyPr lIns="90000" tIns="45000" rIns="90000" bIns="45000">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900" i="1">
                <a:solidFill>
                  <a:srgbClr val="FFFFFF"/>
                </a:solidFill>
                <a:ea typeface="ＭＳ Ｐゴシック" pitchFamily="8" charset="-128"/>
                <a:cs typeface="ＭＳ Ｐゴシック" pitchFamily="8" charset="-128"/>
              </a:rPr>
              <a:t>Reproductive BioMedicine Online</a:t>
            </a:r>
            <a:r>
              <a:rPr lang="en-US" sz="900">
                <a:solidFill>
                  <a:srgbClr val="FFFFFF"/>
                </a:solidFill>
                <a:ea typeface="ＭＳ Ｐゴシック" pitchFamily="8" charset="-128"/>
                <a:cs typeface="ＭＳ Ｐゴシック" pitchFamily="8" charset="-128"/>
              </a:rPr>
              <a:t> 2012 25, 450-459DOI: (10.1016/j.rbmo.2012.07.011) </a:t>
            </a:r>
          </a:p>
        </p:txBody>
      </p:sp>
      <p:pic>
        <p:nvPicPr>
          <p:cNvPr id="6" name="Picture 5" descr="Screen Shot 2016-08-28 at 22.17.05.png"/>
          <p:cNvPicPr>
            <a:picLocks noChangeAspect="1"/>
          </p:cNvPicPr>
          <p:nvPr/>
        </p:nvPicPr>
        <p:blipFill>
          <a:blip r:embed="rId3"/>
          <a:stretch>
            <a:fillRect/>
          </a:stretch>
        </p:blipFill>
        <p:spPr>
          <a:xfrm>
            <a:off x="0" y="5960140"/>
            <a:ext cx="9144000" cy="897860"/>
          </a:xfrm>
          <a:prstGeom prst="rect">
            <a:avLst/>
          </a:prstGeom>
        </p:spPr>
      </p:pic>
      <p:pic>
        <p:nvPicPr>
          <p:cNvPr id="7" name="Picture 6" descr="Risk of bias graph.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0" y="-2209800"/>
            <a:ext cx="5158673" cy="6858000"/>
          </a:xfrm>
          <a:prstGeom prst="rect">
            <a:avLst/>
          </a:prstGeom>
        </p:spPr>
      </p:pic>
      <p:pic>
        <p:nvPicPr>
          <p:cNvPr id="8" name="Picture 7" descr="Risk of bias summary.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4419600" y="-153987"/>
            <a:ext cx="5410200" cy="6114127"/>
          </a:xfrm>
          <a:prstGeom prst="rect">
            <a:avLst/>
          </a:prstGeom>
        </p:spPr>
      </p:pic>
    </p:spTree>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5" name="AutoShape 1"/>
          <p:cNvSpPr>
            <a:spLocks noChangeArrowheads="1"/>
          </p:cNvSpPr>
          <p:nvPr/>
        </p:nvSpPr>
        <p:spPr bwMode="auto">
          <a:xfrm>
            <a:off x="3505200" y="79375"/>
            <a:ext cx="2133600" cy="30638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cap="flat">
            <a:noFill/>
            <a:round/>
            <a:headEnd/>
            <a:tailEnd/>
          </a:ln>
          <a:effectLst/>
        </p:spPr>
        <p:txBody>
          <a:bodyPr wrap="none" lIns="90000" tIns="46800" rIns="90000" bIns="46800">
            <a:prstTxWarp prst="textNoShape">
              <a:avLst/>
            </a:prstTxWarp>
            <a:spAutoFit/>
          </a:bodyPr>
          <a:lstStyle/>
          <a:p>
            <a:pPr>
              <a:tabLst>
                <a:tab pos="723900" algn="l"/>
                <a:tab pos="1447800" algn="l"/>
              </a:tabLst>
            </a:pPr>
            <a:r>
              <a:rPr lang="en-US">
                <a:solidFill>
                  <a:srgbClr val="FFFFFF"/>
                </a:solidFill>
                <a:ea typeface="ＭＳ Ｐゴシック" pitchFamily="8" charset="-128"/>
                <a:cs typeface="ＭＳ Ｐゴシック" pitchFamily="8" charset="-128"/>
              </a:rPr>
              <a:t>Supplementary Figure 1 </a:t>
            </a:r>
          </a:p>
        </p:txBody>
      </p:sp>
      <p:sp>
        <p:nvSpPr>
          <p:cNvPr id="6147" name="Text Box 3"/>
          <p:cNvSpPr txBox="1">
            <a:spLocks noChangeArrowheads="1"/>
          </p:cNvSpPr>
          <p:nvPr/>
        </p:nvSpPr>
        <p:spPr bwMode="auto">
          <a:xfrm>
            <a:off x="952500" y="6477000"/>
            <a:ext cx="8255000" cy="227013"/>
          </a:xfrm>
          <a:prstGeom prst="rect">
            <a:avLst/>
          </a:prstGeom>
          <a:noFill/>
          <a:ln w="9525" cap="flat">
            <a:noFill/>
            <a:round/>
            <a:headEnd/>
            <a:tailEnd/>
          </a:ln>
          <a:effectLst/>
        </p:spPr>
        <p:txBody>
          <a:bodyPr lIns="90000" tIns="45000" rIns="90000" bIns="45000">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900" i="1">
                <a:solidFill>
                  <a:srgbClr val="FFFFFF"/>
                </a:solidFill>
                <a:ea typeface="ＭＳ Ｐゴシック" pitchFamily="8" charset="-128"/>
                <a:cs typeface="ＭＳ Ｐゴシック" pitchFamily="8" charset="-128"/>
              </a:rPr>
              <a:t>Reproductive BioMedicine Online</a:t>
            </a:r>
            <a:r>
              <a:rPr lang="en-US" sz="900">
                <a:solidFill>
                  <a:srgbClr val="FFFFFF"/>
                </a:solidFill>
                <a:ea typeface="ＭＳ Ｐゴシック" pitchFamily="8" charset="-128"/>
                <a:cs typeface="ＭＳ Ｐゴシック" pitchFamily="8" charset="-128"/>
              </a:rPr>
              <a:t> 2012 25, 450-459DOI: (10.1016/j.rbmo.2012.07.011) </a:t>
            </a:r>
          </a:p>
        </p:txBody>
      </p:sp>
      <p:pic>
        <p:nvPicPr>
          <p:cNvPr id="6" name="Picture 5" descr="Screen Shot 2016-08-28 at 22.17.05.png"/>
          <p:cNvPicPr>
            <a:picLocks noChangeAspect="1"/>
          </p:cNvPicPr>
          <p:nvPr/>
        </p:nvPicPr>
        <p:blipFill>
          <a:blip r:embed="rId3"/>
          <a:stretch>
            <a:fillRect/>
          </a:stretch>
        </p:blipFill>
        <p:spPr>
          <a:xfrm>
            <a:off x="0" y="5960140"/>
            <a:ext cx="9144000" cy="897860"/>
          </a:xfrm>
          <a:prstGeom prst="rect">
            <a:avLst/>
          </a:prstGeom>
        </p:spPr>
      </p:pic>
      <p:pic>
        <p:nvPicPr>
          <p:cNvPr id="9" name="Picture 8" descr="Forest plot.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762001" y="-838200"/>
            <a:ext cx="7543800" cy="8458200"/>
          </a:xfrm>
          <a:prstGeom prst="rect">
            <a:avLst/>
          </a:prstGeom>
        </p:spPr>
      </p:pic>
      <p:sp>
        <p:nvSpPr>
          <p:cNvPr id="7" name="Rectangle 6"/>
          <p:cNvSpPr/>
          <p:nvPr/>
        </p:nvSpPr>
        <p:spPr>
          <a:xfrm>
            <a:off x="4953000" y="385763"/>
            <a:ext cx="3610972" cy="369332"/>
          </a:xfrm>
          <a:prstGeom prst="rect">
            <a:avLst/>
          </a:prstGeom>
        </p:spPr>
        <p:txBody>
          <a:bodyPr wrap="none">
            <a:spAutoFit/>
          </a:bodyPr>
          <a:lstStyle/>
          <a:p>
            <a:r>
              <a:rPr lang="en-US" dirty="0" smtClean="0"/>
              <a:t>Live birth/ongoing pregnancy rate</a:t>
            </a:r>
            <a:endParaRPr lang="en-US" dirty="0"/>
          </a:p>
        </p:txBody>
      </p:sp>
    </p:spTree>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5" name="AutoShape 1"/>
          <p:cNvSpPr>
            <a:spLocks noChangeArrowheads="1"/>
          </p:cNvSpPr>
          <p:nvPr/>
        </p:nvSpPr>
        <p:spPr bwMode="auto">
          <a:xfrm>
            <a:off x="3505200" y="79375"/>
            <a:ext cx="2133600" cy="30638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cap="flat">
            <a:noFill/>
            <a:round/>
            <a:headEnd/>
            <a:tailEnd/>
          </a:ln>
          <a:effectLst/>
        </p:spPr>
        <p:txBody>
          <a:bodyPr wrap="none" lIns="90000" tIns="46800" rIns="90000" bIns="46800">
            <a:prstTxWarp prst="textNoShape">
              <a:avLst/>
            </a:prstTxWarp>
            <a:spAutoFit/>
          </a:bodyPr>
          <a:lstStyle/>
          <a:p>
            <a:pPr>
              <a:tabLst>
                <a:tab pos="723900" algn="l"/>
                <a:tab pos="1447800" algn="l"/>
              </a:tabLst>
            </a:pPr>
            <a:r>
              <a:rPr lang="en-US">
                <a:solidFill>
                  <a:srgbClr val="FFFFFF"/>
                </a:solidFill>
                <a:ea typeface="ＭＳ Ｐゴシック" pitchFamily="8" charset="-128"/>
                <a:cs typeface="ＭＳ Ｐゴシック" pitchFamily="8" charset="-128"/>
              </a:rPr>
              <a:t>Supplementary Figure 1 </a:t>
            </a:r>
          </a:p>
        </p:txBody>
      </p:sp>
      <p:sp>
        <p:nvSpPr>
          <p:cNvPr id="6147" name="Text Box 3"/>
          <p:cNvSpPr txBox="1">
            <a:spLocks noChangeArrowheads="1"/>
          </p:cNvSpPr>
          <p:nvPr/>
        </p:nvSpPr>
        <p:spPr bwMode="auto">
          <a:xfrm>
            <a:off x="952500" y="6477000"/>
            <a:ext cx="8255000" cy="227013"/>
          </a:xfrm>
          <a:prstGeom prst="rect">
            <a:avLst/>
          </a:prstGeom>
          <a:noFill/>
          <a:ln w="9525" cap="flat">
            <a:noFill/>
            <a:round/>
            <a:headEnd/>
            <a:tailEnd/>
          </a:ln>
          <a:effectLst/>
        </p:spPr>
        <p:txBody>
          <a:bodyPr lIns="90000" tIns="45000" rIns="90000" bIns="45000">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900" i="1">
                <a:solidFill>
                  <a:srgbClr val="FFFFFF"/>
                </a:solidFill>
                <a:ea typeface="ＭＳ Ｐゴシック" pitchFamily="8" charset="-128"/>
                <a:cs typeface="ＭＳ Ｐゴシック" pitchFamily="8" charset="-128"/>
              </a:rPr>
              <a:t>Reproductive BioMedicine Online</a:t>
            </a:r>
            <a:r>
              <a:rPr lang="en-US" sz="900">
                <a:solidFill>
                  <a:srgbClr val="FFFFFF"/>
                </a:solidFill>
                <a:ea typeface="ＭＳ Ｐゴシック" pitchFamily="8" charset="-128"/>
                <a:cs typeface="ＭＳ Ｐゴシック" pitchFamily="8" charset="-128"/>
              </a:rPr>
              <a:t> 2012 25, 450-459DOI: (10.1016/j.rbmo.2012.07.011) </a:t>
            </a:r>
          </a:p>
        </p:txBody>
      </p:sp>
      <p:pic>
        <p:nvPicPr>
          <p:cNvPr id="6" name="Picture 5" descr="Screen Shot 2016-08-28 at 22.17.05.png"/>
          <p:cNvPicPr>
            <a:picLocks noChangeAspect="1"/>
          </p:cNvPicPr>
          <p:nvPr/>
        </p:nvPicPr>
        <p:blipFill>
          <a:blip r:embed="rId3"/>
          <a:stretch>
            <a:fillRect/>
          </a:stretch>
        </p:blipFill>
        <p:spPr>
          <a:xfrm>
            <a:off x="0" y="5960140"/>
            <a:ext cx="9144000" cy="897860"/>
          </a:xfrm>
          <a:prstGeom prst="rect">
            <a:avLst/>
          </a:prstGeom>
        </p:spPr>
      </p:pic>
      <p:pic>
        <p:nvPicPr>
          <p:cNvPr id="8" name="Picture 7" descr="Forest plot.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143000" y="-609600"/>
            <a:ext cx="6934199" cy="7848600"/>
          </a:xfrm>
          <a:prstGeom prst="rect">
            <a:avLst/>
          </a:prstGeom>
        </p:spPr>
      </p:pic>
      <p:sp>
        <p:nvSpPr>
          <p:cNvPr id="7" name="Rectangle 6"/>
          <p:cNvSpPr/>
          <p:nvPr/>
        </p:nvSpPr>
        <p:spPr>
          <a:xfrm>
            <a:off x="6248400" y="201097"/>
            <a:ext cx="2532664" cy="369332"/>
          </a:xfrm>
          <a:prstGeom prst="rect">
            <a:avLst/>
          </a:prstGeom>
        </p:spPr>
        <p:txBody>
          <a:bodyPr wrap="none">
            <a:spAutoFit/>
          </a:bodyPr>
          <a:lstStyle/>
          <a:p>
            <a:r>
              <a:rPr lang="en-US" dirty="0" smtClean="0"/>
              <a:t>Clinical pregnancy rate</a:t>
            </a:r>
            <a:endParaRPr lang="en-US" dirty="0"/>
          </a:p>
        </p:txBody>
      </p:sp>
    </p:spTree>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5" name="AutoShape 1"/>
          <p:cNvSpPr>
            <a:spLocks noChangeArrowheads="1"/>
          </p:cNvSpPr>
          <p:nvPr/>
        </p:nvSpPr>
        <p:spPr bwMode="auto">
          <a:xfrm>
            <a:off x="3505200" y="79375"/>
            <a:ext cx="2133600" cy="30638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cap="flat">
            <a:noFill/>
            <a:round/>
            <a:headEnd/>
            <a:tailEnd/>
          </a:ln>
          <a:effectLst/>
        </p:spPr>
        <p:txBody>
          <a:bodyPr wrap="none" lIns="90000" tIns="46800" rIns="90000" bIns="46800">
            <a:prstTxWarp prst="textNoShape">
              <a:avLst/>
            </a:prstTxWarp>
            <a:spAutoFit/>
          </a:bodyPr>
          <a:lstStyle/>
          <a:p>
            <a:pPr>
              <a:tabLst>
                <a:tab pos="723900" algn="l"/>
                <a:tab pos="1447800" algn="l"/>
              </a:tabLst>
            </a:pPr>
            <a:r>
              <a:rPr lang="en-US">
                <a:solidFill>
                  <a:srgbClr val="FFFFFF"/>
                </a:solidFill>
                <a:ea typeface="ＭＳ Ｐゴシック" pitchFamily="8" charset="-128"/>
                <a:cs typeface="ＭＳ Ｐゴシック" pitchFamily="8" charset="-128"/>
              </a:rPr>
              <a:t>Supplementary Figure 1 </a:t>
            </a:r>
          </a:p>
        </p:txBody>
      </p:sp>
      <p:sp>
        <p:nvSpPr>
          <p:cNvPr id="6147" name="Text Box 3"/>
          <p:cNvSpPr txBox="1">
            <a:spLocks noChangeArrowheads="1"/>
          </p:cNvSpPr>
          <p:nvPr/>
        </p:nvSpPr>
        <p:spPr bwMode="auto">
          <a:xfrm>
            <a:off x="952500" y="6477000"/>
            <a:ext cx="8255000" cy="227013"/>
          </a:xfrm>
          <a:prstGeom prst="rect">
            <a:avLst/>
          </a:prstGeom>
          <a:noFill/>
          <a:ln w="9525" cap="flat">
            <a:noFill/>
            <a:round/>
            <a:headEnd/>
            <a:tailEnd/>
          </a:ln>
          <a:effectLst/>
        </p:spPr>
        <p:txBody>
          <a:bodyPr lIns="90000" tIns="45000" rIns="90000" bIns="45000">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900" i="1">
                <a:solidFill>
                  <a:srgbClr val="FFFFFF"/>
                </a:solidFill>
                <a:ea typeface="ＭＳ Ｐゴシック" pitchFamily="8" charset="-128"/>
                <a:cs typeface="ＭＳ Ｐゴシック" pitchFamily="8" charset="-128"/>
              </a:rPr>
              <a:t>Reproductive BioMedicine Online</a:t>
            </a:r>
            <a:r>
              <a:rPr lang="en-US" sz="900">
                <a:solidFill>
                  <a:srgbClr val="FFFFFF"/>
                </a:solidFill>
                <a:ea typeface="ＭＳ Ｐゴシック" pitchFamily="8" charset="-128"/>
                <a:cs typeface="ＭＳ Ｐゴシック" pitchFamily="8" charset="-128"/>
              </a:rPr>
              <a:t> 2012 25, 450-459DOI: (10.1016/j.rbmo.2012.07.011) </a:t>
            </a:r>
          </a:p>
        </p:txBody>
      </p:sp>
      <p:pic>
        <p:nvPicPr>
          <p:cNvPr id="6" name="Picture 5" descr="Screen Shot 2016-08-28 at 22.17.05.png"/>
          <p:cNvPicPr>
            <a:picLocks noChangeAspect="1"/>
          </p:cNvPicPr>
          <p:nvPr/>
        </p:nvPicPr>
        <p:blipFill>
          <a:blip r:embed="rId3"/>
          <a:stretch>
            <a:fillRect/>
          </a:stretch>
        </p:blipFill>
        <p:spPr>
          <a:xfrm>
            <a:off x="0" y="5960140"/>
            <a:ext cx="9144000" cy="897860"/>
          </a:xfrm>
          <a:prstGeom prst="rect">
            <a:avLst/>
          </a:prstGeom>
        </p:spPr>
      </p:pic>
      <p:pic>
        <p:nvPicPr>
          <p:cNvPr id="7" name="Picture 6" descr="Forest plot.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609601" y="-838200"/>
            <a:ext cx="7924800" cy="8229600"/>
          </a:xfrm>
          <a:prstGeom prst="rect">
            <a:avLst/>
          </a:prstGeom>
        </p:spPr>
      </p:pic>
      <p:sp>
        <p:nvSpPr>
          <p:cNvPr id="8" name="Rectangle 7"/>
          <p:cNvSpPr/>
          <p:nvPr/>
        </p:nvSpPr>
        <p:spPr>
          <a:xfrm>
            <a:off x="6694910" y="201097"/>
            <a:ext cx="1839491" cy="369332"/>
          </a:xfrm>
          <a:prstGeom prst="rect">
            <a:avLst/>
          </a:prstGeom>
        </p:spPr>
        <p:txBody>
          <a:bodyPr wrap="none">
            <a:spAutoFit/>
          </a:bodyPr>
          <a:lstStyle/>
          <a:p>
            <a:r>
              <a:rPr lang="en-US" dirty="0" smtClean="0"/>
              <a:t>Miscarriage rate</a:t>
            </a:r>
            <a:endParaRPr lang="en-US" dirty="0"/>
          </a:p>
        </p:txBody>
      </p:sp>
    </p:spTree>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5" name="AutoShape 1"/>
          <p:cNvSpPr>
            <a:spLocks noChangeArrowheads="1"/>
          </p:cNvSpPr>
          <p:nvPr/>
        </p:nvSpPr>
        <p:spPr bwMode="auto">
          <a:xfrm>
            <a:off x="3505200" y="79375"/>
            <a:ext cx="2133600" cy="30638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cap="flat">
            <a:noFill/>
            <a:round/>
            <a:headEnd/>
            <a:tailEnd/>
          </a:ln>
          <a:effectLst/>
        </p:spPr>
        <p:txBody>
          <a:bodyPr wrap="none" lIns="90000" tIns="46800" rIns="90000" bIns="46800">
            <a:prstTxWarp prst="textNoShape">
              <a:avLst/>
            </a:prstTxWarp>
            <a:spAutoFit/>
          </a:bodyPr>
          <a:lstStyle/>
          <a:p>
            <a:pPr>
              <a:tabLst>
                <a:tab pos="723900" algn="l"/>
                <a:tab pos="1447800" algn="l"/>
              </a:tabLst>
            </a:pPr>
            <a:r>
              <a:rPr lang="en-US">
                <a:solidFill>
                  <a:srgbClr val="FFFFFF"/>
                </a:solidFill>
                <a:ea typeface="ＭＳ Ｐゴシック" pitchFamily="8" charset="-128"/>
                <a:cs typeface="ＭＳ Ｐゴシック" pitchFamily="8" charset="-128"/>
              </a:rPr>
              <a:t>Supplementary Figure 1 </a:t>
            </a:r>
          </a:p>
        </p:txBody>
      </p:sp>
      <p:sp>
        <p:nvSpPr>
          <p:cNvPr id="6147" name="Text Box 3"/>
          <p:cNvSpPr txBox="1">
            <a:spLocks noChangeArrowheads="1"/>
          </p:cNvSpPr>
          <p:nvPr/>
        </p:nvSpPr>
        <p:spPr bwMode="auto">
          <a:xfrm>
            <a:off x="952500" y="6477000"/>
            <a:ext cx="8255000" cy="227013"/>
          </a:xfrm>
          <a:prstGeom prst="rect">
            <a:avLst/>
          </a:prstGeom>
          <a:noFill/>
          <a:ln w="9525" cap="flat">
            <a:noFill/>
            <a:round/>
            <a:headEnd/>
            <a:tailEnd/>
          </a:ln>
          <a:effectLst/>
        </p:spPr>
        <p:txBody>
          <a:bodyPr lIns="90000" tIns="45000" rIns="90000" bIns="45000">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900" i="1">
                <a:solidFill>
                  <a:srgbClr val="FFFFFF"/>
                </a:solidFill>
                <a:ea typeface="ＭＳ Ｐゴシック" pitchFamily="8" charset="-128"/>
                <a:cs typeface="ＭＳ Ｐゴシック" pitchFamily="8" charset="-128"/>
              </a:rPr>
              <a:t>Reproductive BioMedicine Online</a:t>
            </a:r>
            <a:r>
              <a:rPr lang="en-US" sz="900">
                <a:solidFill>
                  <a:srgbClr val="FFFFFF"/>
                </a:solidFill>
                <a:ea typeface="ＭＳ Ｐゴシック" pitchFamily="8" charset="-128"/>
                <a:cs typeface="ＭＳ Ｐゴシック" pitchFamily="8" charset="-128"/>
              </a:rPr>
              <a:t> 2012 25, 450-459DOI: (10.1016/j.rbmo.2012.07.011) </a:t>
            </a:r>
          </a:p>
        </p:txBody>
      </p:sp>
      <p:pic>
        <p:nvPicPr>
          <p:cNvPr id="6" name="Picture 5" descr="Screen Shot 2016-08-28 at 22.17.05.png"/>
          <p:cNvPicPr>
            <a:picLocks noChangeAspect="1"/>
          </p:cNvPicPr>
          <p:nvPr/>
        </p:nvPicPr>
        <p:blipFill>
          <a:blip r:embed="rId3"/>
          <a:stretch>
            <a:fillRect/>
          </a:stretch>
        </p:blipFill>
        <p:spPr>
          <a:xfrm>
            <a:off x="0" y="5960140"/>
            <a:ext cx="9144000" cy="897860"/>
          </a:xfrm>
          <a:prstGeom prst="rect">
            <a:avLst/>
          </a:prstGeom>
        </p:spPr>
      </p:pic>
      <p:pic>
        <p:nvPicPr>
          <p:cNvPr id="7" name="Picture 6" descr="Funnel plot.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992663" y="0"/>
            <a:ext cx="5158673" cy="6858000"/>
          </a:xfrm>
          <a:prstGeom prst="rect">
            <a:avLst/>
          </a:prstGeom>
        </p:spPr>
      </p:pic>
      <p:sp>
        <p:nvSpPr>
          <p:cNvPr id="8" name="Rectangle 7"/>
          <p:cNvSpPr/>
          <p:nvPr/>
        </p:nvSpPr>
        <p:spPr>
          <a:xfrm>
            <a:off x="4191000" y="228600"/>
            <a:ext cx="4800600" cy="646331"/>
          </a:xfrm>
          <a:prstGeom prst="rect">
            <a:avLst/>
          </a:prstGeom>
        </p:spPr>
        <p:txBody>
          <a:bodyPr wrap="square">
            <a:spAutoFit/>
          </a:bodyPr>
          <a:lstStyle/>
          <a:p>
            <a:r>
              <a:rPr lang="en-US" dirty="0" smtClean="0"/>
              <a:t>DHEA or testosterone versus placebo/no treatment, outcome Clinical pregnancy rate.</a:t>
            </a:r>
            <a:endParaRPr lang="en-US" dirty="0"/>
          </a:p>
        </p:txBody>
      </p:sp>
    </p:spTree>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2286000" y="411023"/>
            <a:ext cx="4572000" cy="461665"/>
          </a:xfrm>
          <a:prstGeom prst="rect">
            <a:avLst/>
          </a:prstGeom>
        </p:spPr>
        <p:txBody>
          <a:bodyPr>
            <a:spAutoFit/>
          </a:bodyPr>
          <a:lstStyle/>
          <a:p>
            <a:pPr algn="ctr"/>
            <a:r>
              <a:rPr lang="en-US" sz="2400" b="1" dirty="0" smtClean="0"/>
              <a:t>TOCOLYTICS</a:t>
            </a:r>
            <a:endParaRPr lang="en-US" sz="2400" b="1" dirty="0"/>
          </a:p>
        </p:txBody>
      </p:sp>
      <p:pic>
        <p:nvPicPr>
          <p:cNvPr id="8" name="Picture 7" descr="Screen Shot 2018-05-27 at 13.36.28.png"/>
          <p:cNvPicPr>
            <a:picLocks noChangeAspect="1"/>
          </p:cNvPicPr>
          <p:nvPr/>
        </p:nvPicPr>
        <p:blipFill>
          <a:blip r:embed="rId3"/>
          <a:stretch>
            <a:fillRect/>
          </a:stretch>
        </p:blipFill>
        <p:spPr>
          <a:xfrm>
            <a:off x="0" y="5964064"/>
            <a:ext cx="9144000" cy="893936"/>
          </a:xfrm>
          <a:prstGeom prst="rect">
            <a:avLst/>
          </a:prstGeom>
        </p:spPr>
      </p:pic>
      <p:pic>
        <p:nvPicPr>
          <p:cNvPr id="12" name="Picture 11" descr="Screen Shot 2018-05-27 at 13.41.20.png"/>
          <p:cNvPicPr>
            <a:picLocks noChangeAspect="1"/>
          </p:cNvPicPr>
          <p:nvPr/>
        </p:nvPicPr>
        <p:blipFill>
          <a:blip r:embed="rId4"/>
          <a:stretch>
            <a:fillRect/>
          </a:stretch>
        </p:blipFill>
        <p:spPr>
          <a:xfrm>
            <a:off x="838200" y="1219200"/>
            <a:ext cx="7204328" cy="4379531"/>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2286000" y="411023"/>
            <a:ext cx="4572000" cy="461665"/>
          </a:xfrm>
          <a:prstGeom prst="rect">
            <a:avLst/>
          </a:prstGeom>
        </p:spPr>
        <p:txBody>
          <a:bodyPr>
            <a:spAutoFit/>
          </a:bodyPr>
          <a:lstStyle/>
          <a:p>
            <a:pPr algn="ctr"/>
            <a:r>
              <a:rPr lang="en-US" sz="2400" b="1" dirty="0" smtClean="0"/>
              <a:t>TOCOLYTICS GENERAL</a:t>
            </a:r>
            <a:endParaRPr lang="en-US" sz="2400" b="1" dirty="0"/>
          </a:p>
        </p:txBody>
      </p:sp>
      <p:pic>
        <p:nvPicPr>
          <p:cNvPr id="6" name="Picture 5" descr="Screen Shot 2018-05-27 at 13.43.15.png"/>
          <p:cNvPicPr>
            <a:picLocks noChangeAspect="1"/>
          </p:cNvPicPr>
          <p:nvPr/>
        </p:nvPicPr>
        <p:blipFill>
          <a:blip r:embed="rId3"/>
          <a:stretch>
            <a:fillRect/>
          </a:stretch>
        </p:blipFill>
        <p:spPr>
          <a:xfrm>
            <a:off x="0" y="5709634"/>
            <a:ext cx="9144000" cy="1148366"/>
          </a:xfrm>
          <a:prstGeom prst="rect">
            <a:avLst/>
          </a:prstGeom>
        </p:spPr>
      </p:pic>
      <p:pic>
        <p:nvPicPr>
          <p:cNvPr id="9" name="Picture 8" descr="Screen Shot 2018-05-27 at 13.44.19.png"/>
          <p:cNvPicPr>
            <a:picLocks noChangeAspect="1"/>
          </p:cNvPicPr>
          <p:nvPr/>
        </p:nvPicPr>
        <p:blipFill>
          <a:blip r:embed="rId4"/>
          <a:stretch>
            <a:fillRect/>
          </a:stretch>
        </p:blipFill>
        <p:spPr>
          <a:xfrm>
            <a:off x="152400" y="1143000"/>
            <a:ext cx="8229600" cy="2146300"/>
          </a:xfrm>
          <a:prstGeom prst="rect">
            <a:avLst/>
          </a:prstGeom>
        </p:spPr>
      </p:pic>
      <p:pic>
        <p:nvPicPr>
          <p:cNvPr id="11" name="Picture 10" descr="Screen Shot 2018-05-27 at 13.44.49.png"/>
          <p:cNvPicPr>
            <a:picLocks noChangeAspect="1"/>
          </p:cNvPicPr>
          <p:nvPr/>
        </p:nvPicPr>
        <p:blipFill>
          <a:blip r:embed="rId5"/>
          <a:stretch>
            <a:fillRect/>
          </a:stretch>
        </p:blipFill>
        <p:spPr>
          <a:xfrm>
            <a:off x="228600" y="3429000"/>
            <a:ext cx="8153400" cy="2197100"/>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2286000" y="411023"/>
            <a:ext cx="4572000" cy="461665"/>
          </a:xfrm>
          <a:prstGeom prst="rect">
            <a:avLst/>
          </a:prstGeom>
        </p:spPr>
        <p:txBody>
          <a:bodyPr>
            <a:spAutoFit/>
          </a:bodyPr>
          <a:lstStyle/>
          <a:p>
            <a:pPr algn="ctr"/>
            <a:r>
              <a:rPr lang="en-US" sz="2400" b="1" dirty="0" smtClean="0"/>
              <a:t>TOCOLYTICS RIF</a:t>
            </a:r>
            <a:endParaRPr lang="en-US" sz="2400" b="1" dirty="0"/>
          </a:p>
        </p:txBody>
      </p:sp>
      <p:pic>
        <p:nvPicPr>
          <p:cNvPr id="5" name="Picture 4" descr="Screen Shot 2018-05-27 at 13.53.18.png"/>
          <p:cNvPicPr>
            <a:picLocks noChangeAspect="1"/>
          </p:cNvPicPr>
          <p:nvPr/>
        </p:nvPicPr>
        <p:blipFill>
          <a:blip r:embed="rId3"/>
          <a:stretch>
            <a:fillRect/>
          </a:stretch>
        </p:blipFill>
        <p:spPr>
          <a:xfrm>
            <a:off x="0" y="5631227"/>
            <a:ext cx="9144000" cy="1226773"/>
          </a:xfrm>
          <a:prstGeom prst="rect">
            <a:avLst/>
          </a:prstGeom>
        </p:spPr>
      </p:pic>
      <p:pic>
        <p:nvPicPr>
          <p:cNvPr id="9" name="Picture 8" descr="Screen Shot 2018-05-27 at 13.55.17.png"/>
          <p:cNvPicPr>
            <a:picLocks noChangeAspect="1"/>
          </p:cNvPicPr>
          <p:nvPr/>
        </p:nvPicPr>
        <p:blipFill>
          <a:blip r:embed="rId4"/>
          <a:stretch>
            <a:fillRect/>
          </a:stretch>
        </p:blipFill>
        <p:spPr>
          <a:xfrm>
            <a:off x="76200" y="1219200"/>
            <a:ext cx="4419600" cy="3150774"/>
          </a:xfrm>
          <a:prstGeom prst="rect">
            <a:avLst/>
          </a:prstGeom>
        </p:spPr>
      </p:pic>
      <p:pic>
        <p:nvPicPr>
          <p:cNvPr id="11" name="Picture 10" descr="Screen Shot 2018-05-27 at 13.55.25.png"/>
          <p:cNvPicPr>
            <a:picLocks noChangeAspect="1"/>
          </p:cNvPicPr>
          <p:nvPr/>
        </p:nvPicPr>
        <p:blipFill>
          <a:blip r:embed="rId5"/>
          <a:stretch>
            <a:fillRect/>
          </a:stretch>
        </p:blipFill>
        <p:spPr>
          <a:xfrm>
            <a:off x="4495800" y="1911928"/>
            <a:ext cx="5232400" cy="3719299"/>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sz="3600" b="1" dirty="0" smtClean="0">
                <a:solidFill>
                  <a:srgbClr val="6DAA2D"/>
                </a:solidFill>
                <a:latin typeface="Calibri" pitchFamily="8" charset="0"/>
                <a:ea typeface="+mn-ea"/>
                <a:cs typeface="+mn-cs"/>
              </a:rPr>
              <a:t>Aspirin</a:t>
            </a:r>
            <a:br>
              <a:rPr lang="en-US" sz="3600" b="1" dirty="0" smtClean="0">
                <a:solidFill>
                  <a:srgbClr val="6DAA2D"/>
                </a:solidFill>
                <a:latin typeface="Calibri" pitchFamily="8" charset="0"/>
                <a:ea typeface="+mn-ea"/>
                <a:cs typeface="+mn-cs"/>
              </a:rPr>
            </a:br>
            <a:r>
              <a:rPr lang="en-US" sz="3600" b="1" dirty="0" smtClean="0">
                <a:solidFill>
                  <a:srgbClr val="6DAA2D"/>
                </a:solidFill>
                <a:latin typeface="Calibri" pitchFamily="8" charset="0"/>
                <a:ea typeface="+mn-ea"/>
                <a:cs typeface="+mn-cs"/>
              </a:rPr>
              <a:t>potential mechanisms of action </a:t>
            </a:r>
            <a:endParaRPr lang="el-GR" sz="3600" b="1" dirty="0" smtClean="0">
              <a:solidFill>
                <a:srgbClr val="6DAA2D"/>
              </a:solidFill>
              <a:latin typeface="Calibri" pitchFamily="8" charset="0"/>
              <a:ea typeface="+mn-ea"/>
              <a:cs typeface="+mn-cs"/>
            </a:endParaRPr>
          </a:p>
        </p:txBody>
      </p:sp>
      <p:sp>
        <p:nvSpPr>
          <p:cNvPr id="3" name="2 - Θέση περιεχομένου"/>
          <p:cNvSpPr>
            <a:spLocks noGrp="1"/>
          </p:cNvSpPr>
          <p:nvPr>
            <p:ph idx="1"/>
          </p:nvPr>
        </p:nvSpPr>
        <p:spPr>
          <a:xfrm>
            <a:off x="457200" y="1676400"/>
            <a:ext cx="8229600" cy="4525963"/>
          </a:xfrm>
        </p:spPr>
        <p:txBody>
          <a:bodyPr>
            <a:noAutofit/>
          </a:bodyPr>
          <a:lstStyle/>
          <a:p>
            <a:r>
              <a:rPr lang="en-US" sz="2000" dirty="0" smtClean="0"/>
              <a:t>Improvement in </a:t>
            </a:r>
            <a:r>
              <a:rPr lang="en-US" sz="2000" dirty="0"/>
              <a:t>uterine and ovarian blood </a:t>
            </a:r>
            <a:r>
              <a:rPr lang="en-US" sz="2000" dirty="0" smtClean="0"/>
              <a:t>flow</a:t>
            </a:r>
          </a:p>
          <a:p>
            <a:pPr>
              <a:buNone/>
            </a:pPr>
            <a:r>
              <a:rPr lang="en-US" sz="2000" dirty="0" smtClean="0"/>
              <a:t> </a:t>
            </a:r>
          </a:p>
          <a:p>
            <a:r>
              <a:rPr lang="en-US" sz="2000" dirty="0" smtClean="0"/>
              <a:t>Inhibition of </a:t>
            </a:r>
            <a:r>
              <a:rPr lang="en-US" sz="2000" dirty="0"/>
              <a:t>platelet </a:t>
            </a:r>
            <a:r>
              <a:rPr lang="en-US" sz="2000" dirty="0" err="1"/>
              <a:t>cyclo-</a:t>
            </a:r>
            <a:r>
              <a:rPr lang="en-US" sz="2000" dirty="0" err="1" smtClean="0"/>
              <a:t>oxygenase</a:t>
            </a:r>
            <a:endParaRPr lang="en-US" sz="2000" dirty="0" smtClean="0"/>
          </a:p>
          <a:p>
            <a:pPr>
              <a:buNone/>
            </a:pPr>
            <a:endParaRPr lang="en-US" sz="2000" dirty="0" smtClean="0"/>
          </a:p>
          <a:p>
            <a:r>
              <a:rPr lang="en-US" sz="2000" dirty="0" smtClean="0"/>
              <a:t>potent </a:t>
            </a:r>
            <a:r>
              <a:rPr lang="en-US" sz="2000" dirty="0"/>
              <a:t>stimulator of</a:t>
            </a:r>
            <a:r>
              <a:rPr lang="en-US" sz="2000" dirty="0" smtClean="0"/>
              <a:t> IL</a:t>
            </a:r>
            <a:r>
              <a:rPr lang="en-US" sz="2000" dirty="0"/>
              <a:t>-</a:t>
            </a:r>
            <a:r>
              <a:rPr lang="en-US" sz="2000" dirty="0" smtClean="0"/>
              <a:t>3 </a:t>
            </a:r>
            <a:r>
              <a:rPr lang="en-US" sz="2000" dirty="0"/>
              <a:t>in </a:t>
            </a:r>
            <a:r>
              <a:rPr lang="en-US" sz="2000" dirty="0" smtClean="0"/>
              <a:t>low doses </a:t>
            </a:r>
            <a:r>
              <a:rPr lang="en-US" sz="2000" dirty="0"/>
              <a:t>through its ability to raise </a:t>
            </a:r>
            <a:r>
              <a:rPr lang="en-US" sz="2000" dirty="0" err="1"/>
              <a:t>leukotriene</a:t>
            </a:r>
            <a:r>
              <a:rPr lang="en-US" sz="2000" dirty="0"/>
              <a:t> </a:t>
            </a:r>
            <a:r>
              <a:rPr lang="en-US" sz="2000" dirty="0" smtClean="0"/>
              <a:t>production</a:t>
            </a:r>
          </a:p>
          <a:p>
            <a:pPr>
              <a:buNone/>
            </a:pPr>
            <a:r>
              <a:rPr lang="en-US" sz="2000" dirty="0" smtClean="0"/>
              <a:t> </a:t>
            </a:r>
          </a:p>
          <a:p>
            <a:r>
              <a:rPr lang="en-US" sz="2000" dirty="0" smtClean="0"/>
              <a:t>thought </a:t>
            </a:r>
            <a:r>
              <a:rPr lang="en-US" sz="2000" dirty="0"/>
              <a:t>to increase endometrial </a:t>
            </a:r>
            <a:r>
              <a:rPr lang="en-US" sz="2000" dirty="0" smtClean="0"/>
              <a:t>thickness</a:t>
            </a:r>
            <a:endParaRPr lang="el-GR" sz="20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b="1" dirty="0" smtClean="0">
                <a:solidFill>
                  <a:srgbClr val="6DAA2D"/>
                </a:solidFill>
                <a:latin typeface="Calibri" pitchFamily="8" charset="0"/>
                <a:ea typeface="+mn-ea"/>
                <a:cs typeface="+mn-cs"/>
              </a:rPr>
              <a:t>Σχεδιάγραμμα παρουσίασης</a:t>
            </a:r>
          </a:p>
        </p:txBody>
      </p:sp>
      <p:sp>
        <p:nvSpPr>
          <p:cNvPr id="3" name="2 - Θέση περιεχομένου"/>
          <p:cNvSpPr>
            <a:spLocks noGrp="1"/>
          </p:cNvSpPr>
          <p:nvPr>
            <p:ph idx="1"/>
          </p:nvPr>
        </p:nvSpPr>
        <p:spPr>
          <a:xfrm>
            <a:off x="457200" y="1676400"/>
            <a:ext cx="8229600" cy="4525963"/>
          </a:xfrm>
        </p:spPr>
        <p:txBody>
          <a:bodyPr>
            <a:noAutofit/>
          </a:bodyPr>
          <a:lstStyle/>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Εισαγωγή</a:t>
            </a: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Η ασπιρίνη στο </a:t>
            </a:r>
            <a:r>
              <a:rPr lang="en-US" sz="2000" dirty="0" smtClean="0">
                <a:effectLst>
                  <a:outerShdw blurRad="38100" dist="38100" dir="2700000" algn="tl">
                    <a:srgbClr val="000000">
                      <a:alpha val="43137"/>
                    </a:srgbClr>
                  </a:outerShdw>
                </a:effectLst>
              </a:rPr>
              <a:t>MAR</a:t>
            </a:r>
            <a:endParaRPr lang="el-GR" sz="2000" dirty="0" smtClean="0">
              <a:effectLst>
                <a:outerShdw blurRad="38100" dist="38100" dir="2700000" algn="tl">
                  <a:srgbClr val="000000">
                    <a:alpha val="43137"/>
                  </a:srgbClr>
                </a:outerShdw>
              </a:effectLst>
            </a:endParaRP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Η κορτιζόνη στο </a:t>
            </a:r>
            <a:r>
              <a:rPr lang="en-US" sz="2000" dirty="0" smtClean="0">
                <a:effectLst>
                  <a:outerShdw blurRad="38100" dist="38100" dir="2700000" algn="tl">
                    <a:srgbClr val="000000">
                      <a:alpha val="43137"/>
                    </a:srgbClr>
                  </a:outerShdw>
                </a:effectLst>
              </a:rPr>
              <a:t>MAR</a:t>
            </a:r>
            <a:r>
              <a:rPr lang="el-GR" sz="2000" dirty="0" smtClean="0">
                <a:effectLst>
                  <a:outerShdw blurRad="38100" dist="38100" dir="2700000" algn="tl">
                    <a:srgbClr val="000000">
                      <a:alpha val="43137"/>
                    </a:srgbClr>
                  </a:outerShdw>
                </a:effectLst>
              </a:rPr>
              <a:t> </a:t>
            </a: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Η ηπαρίνη στο </a:t>
            </a:r>
            <a:r>
              <a:rPr lang="en-US" sz="2000" dirty="0" smtClean="0">
                <a:effectLst>
                  <a:outerShdw blurRad="38100" dist="38100" dir="2700000" algn="tl">
                    <a:srgbClr val="000000">
                      <a:alpha val="43137"/>
                    </a:srgbClr>
                  </a:outerShdw>
                </a:effectLst>
              </a:rPr>
              <a:t>MAR</a:t>
            </a:r>
            <a:r>
              <a:rPr lang="el-GR" sz="2000" dirty="0" smtClean="0">
                <a:effectLst>
                  <a:outerShdw blurRad="38100" dist="38100" dir="2700000" algn="tl">
                    <a:srgbClr val="000000">
                      <a:alpha val="43137"/>
                    </a:srgbClr>
                  </a:outerShdw>
                </a:effectLst>
              </a:rPr>
              <a:t> </a:t>
            </a: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Συνδυασμοί</a:t>
            </a: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Εδικές κατηγορίες υπογόνιμων γυναικών στο </a:t>
            </a:r>
            <a:r>
              <a:rPr lang="en-US" sz="2000" dirty="0" smtClean="0">
                <a:effectLst>
                  <a:outerShdw blurRad="38100" dist="38100" dir="2700000" algn="tl">
                    <a:srgbClr val="000000">
                      <a:alpha val="43137"/>
                    </a:srgbClr>
                  </a:outerShdw>
                </a:effectLst>
              </a:rPr>
              <a:t>MAR</a:t>
            </a:r>
            <a:endParaRPr lang="el-GR" sz="2000" dirty="0" smtClean="0">
              <a:effectLst>
                <a:outerShdw blurRad="38100" dist="38100" dir="2700000" algn="tl">
                  <a:srgbClr val="000000">
                    <a:alpha val="43137"/>
                  </a:srgbClr>
                </a:outerShdw>
              </a:effectLst>
            </a:endParaRPr>
          </a:p>
          <a:p>
            <a:pPr>
              <a:buClr>
                <a:schemeClr val="accent4">
                  <a:lumMod val="75000"/>
                </a:schemeClr>
              </a:buClr>
              <a:buNone/>
            </a:pPr>
            <a:r>
              <a:rPr lang="el-GR" sz="2000" dirty="0" smtClean="0">
                <a:effectLst>
                  <a:outerShdw blurRad="38100" dist="38100" dir="2700000" algn="tl">
                    <a:srgbClr val="000000">
                      <a:alpha val="43137"/>
                    </a:srgbClr>
                  </a:outerShdw>
                </a:effectLst>
              </a:rPr>
              <a:t> </a:t>
            </a: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Τα τοκολυτικά στο </a:t>
            </a:r>
            <a:r>
              <a:rPr lang="en-US" sz="2000" dirty="0" smtClean="0">
                <a:effectLst>
                  <a:outerShdw blurRad="38100" dist="38100" dir="2700000" algn="tl">
                    <a:srgbClr val="000000">
                      <a:alpha val="43137"/>
                    </a:srgbClr>
                  </a:outerShdw>
                </a:effectLst>
              </a:rPr>
              <a:t>MAR</a:t>
            </a:r>
            <a:endParaRPr lang="el-GR" sz="2000" dirty="0" smtClean="0">
              <a:effectLst>
                <a:outerShdw blurRad="38100" dist="38100" dir="2700000" algn="tl">
                  <a:srgbClr val="000000">
                    <a:alpha val="43137"/>
                  </a:srgbClr>
                </a:outerShdw>
              </a:effectLst>
            </a:endParaRPr>
          </a:p>
          <a:p>
            <a:pPr>
              <a:buClr>
                <a:schemeClr val="accent4">
                  <a:lumMod val="75000"/>
                </a:schemeClr>
              </a:buClr>
              <a:buNone/>
            </a:pPr>
            <a:endParaRPr lang="el-GR" sz="2000" dirty="0" smtClean="0">
              <a:effectLst>
                <a:outerShdw blurRad="38100" dist="38100" dir="2700000" algn="tl">
                  <a:srgbClr val="000000">
                    <a:alpha val="43137"/>
                  </a:srgbClr>
                </a:outerShdw>
              </a:effectLst>
            </a:endParaRPr>
          </a:p>
          <a:p>
            <a:pPr>
              <a:buClr>
                <a:schemeClr val="accent4">
                  <a:lumMod val="75000"/>
                </a:schemeClr>
              </a:buClr>
              <a:buFont typeface="Wingdings" pitchFamily="2" charset="2"/>
              <a:buChar char="v"/>
            </a:pPr>
            <a:r>
              <a:rPr lang="el-GR" sz="2000" dirty="0" smtClean="0">
                <a:solidFill>
                  <a:srgbClr val="9BBB59"/>
                </a:solidFill>
                <a:effectLst>
                  <a:outerShdw blurRad="38100" dist="38100" dir="2700000" algn="tl">
                    <a:srgbClr val="000000">
                      <a:alpha val="43137"/>
                    </a:srgbClr>
                  </a:outerShdw>
                </a:effectLst>
              </a:rPr>
              <a:t>Μελλοντικές εξελίξεις και συστάσεις</a:t>
            </a:r>
          </a:p>
          <a:p>
            <a:pPr>
              <a:buClr>
                <a:schemeClr val="accent4">
                  <a:lumMod val="75000"/>
                </a:schemeClr>
              </a:buClr>
              <a:buNone/>
            </a:pPr>
            <a:endParaRPr lang="el-GR" sz="2000" dirty="0" smtClean="0">
              <a:effectLst>
                <a:outerShdw blurRad="38100" dist="38100" dir="2700000" algn="tl">
                  <a:srgbClr val="000000">
                    <a:alpha val="43137"/>
                  </a:srgbClr>
                </a:outerShdw>
              </a:effectLst>
            </a:endParaRP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Συμπεράσματα</a:t>
            </a:r>
          </a:p>
          <a:p>
            <a:pPr>
              <a:buNone/>
            </a:pPr>
            <a:endParaRPr lang="el-GR" sz="20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solidFill>
                  <a:srgbClr val="9BBB59"/>
                </a:solidFill>
                <a:effectLst>
                  <a:outerShdw blurRad="38100" dist="38100" dir="2700000" algn="tl">
                    <a:srgbClr val="000000">
                      <a:alpha val="43137"/>
                    </a:srgbClr>
                  </a:outerShdw>
                </a:effectLst>
              </a:rPr>
              <a:t>Μελλοντικές εξελίξεις και συστάσεις</a:t>
            </a:r>
          </a:p>
        </p:txBody>
      </p:sp>
      <p:sp>
        <p:nvSpPr>
          <p:cNvPr id="3" name="2 - Θέση περιεχομένου"/>
          <p:cNvSpPr>
            <a:spLocks noGrp="1"/>
          </p:cNvSpPr>
          <p:nvPr>
            <p:ph idx="1"/>
          </p:nvPr>
        </p:nvSpPr>
        <p:spPr>
          <a:xfrm>
            <a:off x="457200" y="1676400"/>
            <a:ext cx="8229600" cy="4525963"/>
          </a:xfrm>
        </p:spPr>
        <p:txBody>
          <a:bodyPr>
            <a:noAutofit/>
          </a:bodyPr>
          <a:lstStyle/>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Πρόβλημα στην ποιότητα των μελετών / μικροί πληθυσμοί / ανεπαρκής μεθοδολογία</a:t>
            </a: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Ύπαρξη συγχυτικών παραγόντων</a:t>
            </a: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Μη καθορισμός υπο ομάδων</a:t>
            </a: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Μη καθορισμός ορισμών του υπό μελέτη πληθυσμού</a:t>
            </a: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Αναγκαστικά οι συστηματικές ανασκοπήσεις φέρουν το βάρος (</a:t>
            </a:r>
            <a:r>
              <a:rPr lang="en-US" sz="2000" dirty="0" smtClean="0">
                <a:effectLst>
                  <a:outerShdw blurRad="38100" dist="38100" dir="2700000" algn="tl">
                    <a:srgbClr val="000000">
                      <a:alpha val="43137"/>
                    </a:srgbClr>
                  </a:outerShdw>
                </a:effectLst>
              </a:rPr>
              <a:t>bias) </a:t>
            </a:r>
            <a:r>
              <a:rPr lang="el-GR" sz="2000" dirty="0" smtClean="0">
                <a:effectLst>
                  <a:outerShdw blurRad="38100" dist="38100" dir="2700000" algn="tl">
                    <a:srgbClr val="000000">
                      <a:alpha val="43137"/>
                    </a:srgbClr>
                  </a:outerShdw>
                </a:effectLst>
              </a:rPr>
              <a:t>των πρωτογενών μελετών</a:t>
            </a: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Εξαιρετικά δύσκολη η διενέργεια καλών </a:t>
            </a:r>
            <a:r>
              <a:rPr lang="en-US" sz="2000" dirty="0" err="1" smtClean="0">
                <a:effectLst>
                  <a:outerShdw blurRad="38100" dist="38100" dir="2700000" algn="tl">
                    <a:srgbClr val="000000">
                      <a:alpha val="43137"/>
                    </a:srgbClr>
                  </a:outerShdw>
                </a:effectLst>
              </a:rPr>
              <a:t>RCTs</a:t>
            </a:r>
            <a:r>
              <a:rPr lang="el-GR" sz="2000" dirty="0" smtClean="0">
                <a:effectLst>
                  <a:outerShdw blurRad="38100" dist="38100" dir="2700000" algn="tl">
                    <a:srgbClr val="000000">
                      <a:alpha val="43137"/>
                    </a:srgbClr>
                  </a:outerShdw>
                </a:effectLst>
              </a:rPr>
              <a:t> με σωστό </a:t>
            </a:r>
            <a:r>
              <a:rPr lang="en-US" sz="2000" dirty="0" smtClean="0">
                <a:effectLst>
                  <a:outerShdw blurRad="38100" dist="38100" dir="2700000" algn="tl">
                    <a:srgbClr val="000000">
                      <a:alpha val="43137"/>
                    </a:srgbClr>
                  </a:outerShdw>
                </a:effectLst>
              </a:rPr>
              <a:t>power calculation</a:t>
            </a: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Χρονοβόρες, κοστοβόρες και με μεγάλη γραφειοκρατία</a:t>
            </a: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Μόνο πολυκεντρικές</a:t>
            </a:r>
          </a:p>
          <a:p>
            <a:pPr>
              <a:buClr>
                <a:schemeClr val="accent4">
                  <a:lumMod val="75000"/>
                </a:schemeClr>
              </a:buClr>
              <a:buFont typeface="Wingdings" pitchFamily="2" charset="2"/>
              <a:buChar char="v"/>
            </a:pPr>
            <a:endParaRPr lang="el-GR" sz="2000" dirty="0" smtClean="0">
              <a:effectLst>
                <a:outerShdw blurRad="38100" dist="38100" dir="2700000" algn="tl">
                  <a:srgbClr val="000000">
                    <a:alpha val="43137"/>
                  </a:srgbClr>
                </a:outerShdw>
              </a:effectLst>
            </a:endParaRP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Είναι οι μόνες που μπορούν να δώσουν μία συγκεκριμένη απάντηση</a:t>
            </a:r>
          </a:p>
          <a:p>
            <a:pPr>
              <a:buClr>
                <a:schemeClr val="accent4">
                  <a:lumMod val="75000"/>
                </a:schemeClr>
              </a:buClr>
              <a:buNone/>
            </a:pPr>
            <a:endParaRPr lang="el-GR" sz="2000" dirty="0" smtClean="0">
              <a:effectLst>
                <a:outerShdw blurRad="38100" dist="38100" dir="2700000" algn="tl">
                  <a:srgbClr val="000000">
                    <a:alpha val="43137"/>
                  </a:srgbClr>
                </a:outerShdw>
              </a:effectLst>
            </a:endParaRPr>
          </a:p>
          <a:p>
            <a:pPr>
              <a:buNone/>
            </a:pPr>
            <a:endParaRPr lang="el-GR" sz="20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solidFill>
                  <a:schemeClr val="accent5"/>
                </a:solidFill>
                <a:effectLst>
                  <a:outerShdw blurRad="38100" dist="38100" dir="2700000" algn="tl">
                    <a:srgbClr val="000000">
                      <a:alpha val="43137"/>
                    </a:srgbClr>
                  </a:outerShdw>
                </a:effectLst>
              </a:rPr>
              <a:t>Συμπεράσματα</a:t>
            </a:r>
          </a:p>
        </p:txBody>
      </p:sp>
      <p:sp>
        <p:nvSpPr>
          <p:cNvPr id="3" name="2 - Θέση περιεχομένου"/>
          <p:cNvSpPr>
            <a:spLocks noGrp="1"/>
          </p:cNvSpPr>
          <p:nvPr>
            <p:ph idx="1"/>
          </p:nvPr>
        </p:nvSpPr>
        <p:spPr>
          <a:xfrm>
            <a:off x="457200" y="1676400"/>
            <a:ext cx="8229600" cy="4525963"/>
          </a:xfrm>
        </p:spPr>
        <p:txBody>
          <a:bodyPr>
            <a:noAutofit/>
          </a:bodyPr>
          <a:lstStyle/>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Ούτε η ασπιρίνη, ούτε η κορτιζόνη, ούτε η ηπαρίνη, αλλά ούτε και οι συνδυασμοί τους φαίνεται ότι αυξάνουν τα ποσοστά της βιώσιμης κύησης σε υπογόνιμες γυναίκες σε προγράμματα </a:t>
            </a:r>
            <a:r>
              <a:rPr lang="en-US" sz="2000" dirty="0" smtClean="0">
                <a:effectLst>
                  <a:outerShdw blurRad="38100" dist="38100" dir="2700000" algn="tl">
                    <a:srgbClr val="000000">
                      <a:alpha val="43137"/>
                    </a:srgbClr>
                  </a:outerShdw>
                </a:effectLst>
              </a:rPr>
              <a:t>MAR</a:t>
            </a:r>
            <a:r>
              <a:rPr lang="el-GR" sz="2000" dirty="0" smtClean="0">
                <a:effectLst>
                  <a:outerShdw blurRad="38100" dist="38100" dir="2700000" algn="tl">
                    <a:srgbClr val="000000">
                      <a:alpha val="43137"/>
                    </a:srgbClr>
                  </a:outerShdw>
                </a:effectLst>
              </a:rPr>
              <a:t>.</a:t>
            </a: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Είναι πολύ λίγα τα στοιχεία για ειδικές κατηγορίες υπογόνιμων γυναικών, όπως αυτές με ενεργό αυτοάνοση νόσο, ή επανειλλημένες αποτυχίες εμφύτευσης / φαίνεται ότι μπορούν να βοηθήσουν ορισμένες (</a:t>
            </a:r>
            <a:r>
              <a:rPr lang="en-US" sz="2000" dirty="0" smtClean="0">
                <a:effectLst>
                  <a:outerShdw blurRad="38100" dist="38100" dir="2700000" algn="tl">
                    <a:srgbClr val="000000">
                      <a:alpha val="43137"/>
                    </a:srgbClr>
                  </a:outerShdw>
                </a:effectLst>
              </a:rPr>
              <a:t>LH, G-CSF)</a:t>
            </a:r>
            <a:endParaRPr lang="el-GR" sz="2000" dirty="0" smtClean="0">
              <a:effectLst>
                <a:outerShdw blurRad="38100" dist="38100" dir="2700000" algn="tl">
                  <a:srgbClr val="000000">
                    <a:alpha val="43137"/>
                  </a:srgbClr>
                </a:outerShdw>
              </a:effectLst>
            </a:endParaRP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ΤΑ αντισυλλητικά μειώνουν την επίτευξη κύησης σε πρωτόκολλα με ανταγωνιστές</a:t>
            </a: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ΝΑΙ στα ανδρογόνα στις φτωχές απαντήτριες και πιθανά το μακρύ πρωτόκολλοα από τους αγωνιστές</a:t>
            </a:r>
            <a:endParaRPr lang="en-US" sz="2000" dirty="0" smtClean="0">
              <a:effectLst>
                <a:outerShdw blurRad="38100" dist="38100" dir="2700000" algn="tl">
                  <a:srgbClr val="000000">
                    <a:alpha val="43137"/>
                  </a:srgbClr>
                </a:outerShdw>
              </a:effectLst>
            </a:endParaRP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Ίδιοι οι αγωνιστές και ανταγωνιστές   </a:t>
            </a: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Τα τοκολυτικά φαίνεται να αυξάνουν τα ποσοστά της βιώσιμης κύησης σε υπογόνιμες γυναίκες σε προγράμματα </a:t>
            </a:r>
            <a:r>
              <a:rPr lang="en-US" sz="2000" dirty="0" smtClean="0">
                <a:effectLst>
                  <a:outerShdw blurRad="38100" dist="38100" dir="2700000" algn="tl">
                    <a:srgbClr val="000000">
                      <a:alpha val="43137"/>
                    </a:srgbClr>
                  </a:outerShdw>
                </a:effectLst>
              </a:rPr>
              <a:t>MAR</a:t>
            </a:r>
            <a:r>
              <a:rPr lang="el-GR" sz="2000" dirty="0" smtClean="0">
                <a:effectLst>
                  <a:outerShdw blurRad="38100" dist="38100" dir="2700000" algn="tl">
                    <a:srgbClr val="000000">
                      <a:alpha val="43137"/>
                    </a:srgbClr>
                  </a:outerShdw>
                </a:effectLst>
              </a:rPr>
              <a:t> με επανειλλημένες αποτυχίες εμφύτευσης.  </a:t>
            </a:r>
          </a:p>
          <a:p>
            <a:pPr>
              <a:buClr>
                <a:schemeClr val="accent4">
                  <a:lumMod val="75000"/>
                </a:schemeClr>
              </a:buClr>
              <a:buFont typeface="Wingdings" pitchFamily="2" charset="2"/>
              <a:buChar char="v"/>
            </a:pPr>
            <a:r>
              <a:rPr lang="el-GR" sz="2000" dirty="0" smtClean="0">
                <a:effectLst>
                  <a:outerShdw blurRad="38100" dist="38100" dir="2700000" algn="tl">
                    <a:srgbClr val="000000">
                      <a:alpha val="43137"/>
                    </a:srgbClr>
                  </a:outerShdw>
                </a:effectLst>
              </a:rPr>
              <a:t>Χρειαζόμαστε συγκεκριμένες μελέτες για να ξεκαθαριστεί η δράση τους</a:t>
            </a:r>
            <a:endParaRPr lang="el-GR" sz="2000" dirty="0" smtClean="0">
              <a:solidFill>
                <a:schemeClr val="accent5"/>
              </a:solidFill>
              <a:effectLst>
                <a:outerShdw blurRad="38100" dist="38100" dir="2700000" algn="tl">
                  <a:srgbClr val="000000">
                    <a:alpha val="43137"/>
                  </a:srgbClr>
                </a:outerShdw>
              </a:effectLst>
            </a:endParaRPr>
          </a:p>
          <a:p>
            <a:pPr>
              <a:buNone/>
            </a:pPr>
            <a:endParaRPr lang="el-GR" sz="20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1371600" y="4876800"/>
            <a:ext cx="6715125" cy="2409825"/>
          </a:xfrm>
        </p:spPr>
        <p:txBody>
          <a:bodyPr>
            <a:normAutofit/>
          </a:bodyPr>
          <a:lstStyle/>
          <a:p>
            <a:pPr>
              <a:lnSpc>
                <a:spcPct val="80000"/>
              </a:lnSpc>
              <a:defRPr/>
            </a:pPr>
            <a:r>
              <a:rPr lang="el-GR" sz="1600" dirty="0" smtClean="0">
                <a:cs typeface="Times New Roman" pitchFamily="18" charset="0"/>
              </a:rPr>
              <a:t>Συριστατίδης Χαράλαμπος</a:t>
            </a:r>
          </a:p>
          <a:p>
            <a:pPr>
              <a:lnSpc>
                <a:spcPct val="80000"/>
              </a:lnSpc>
              <a:defRPr/>
            </a:pPr>
            <a:r>
              <a:rPr lang="el-GR" sz="1600" dirty="0" smtClean="0">
                <a:cs typeface="Times New Roman" pitchFamily="18" charset="0"/>
              </a:rPr>
              <a:t>Μαιευτήρας – Χειρουργός Γυναικολόγος</a:t>
            </a:r>
            <a:endParaRPr lang="en-GB" sz="1600" dirty="0" smtClean="0">
              <a:cs typeface="Times New Roman" pitchFamily="18" charset="0"/>
            </a:endParaRPr>
          </a:p>
          <a:p>
            <a:pPr>
              <a:lnSpc>
                <a:spcPct val="80000"/>
              </a:lnSpc>
              <a:defRPr/>
            </a:pPr>
            <a:r>
              <a:rPr lang="el-GR" sz="1600" dirty="0" smtClean="0">
                <a:cs typeface="Times New Roman" pitchFamily="18" charset="0"/>
              </a:rPr>
              <a:t>Αναπληρωτής Καθηγητής Ιατρικής Σχολής Πανεπιστημίου Αθηνών</a:t>
            </a:r>
          </a:p>
          <a:p>
            <a:pPr>
              <a:lnSpc>
                <a:spcPct val="80000"/>
              </a:lnSpc>
              <a:defRPr/>
            </a:pPr>
            <a:r>
              <a:rPr lang="el-GR" sz="1600" dirty="0" smtClean="0">
                <a:cs typeface="Times New Roman" pitchFamily="18" charset="0"/>
              </a:rPr>
              <a:t>Μονάδα Υποβοηθούμενης Αναπαραγωγής</a:t>
            </a:r>
          </a:p>
          <a:p>
            <a:pPr>
              <a:lnSpc>
                <a:spcPct val="80000"/>
              </a:lnSpc>
              <a:defRPr/>
            </a:pPr>
            <a:r>
              <a:rPr lang="el-GR" sz="1600" dirty="0" smtClean="0">
                <a:cs typeface="Times New Roman" pitchFamily="18" charset="0"/>
              </a:rPr>
              <a:t>Β’ Μαιευτική &amp; Γυναικολογική Κλινική </a:t>
            </a:r>
          </a:p>
          <a:p>
            <a:pPr>
              <a:lnSpc>
                <a:spcPct val="80000"/>
              </a:lnSpc>
              <a:defRPr/>
            </a:pPr>
            <a:r>
              <a:rPr lang="el-GR" sz="1600" dirty="0" smtClean="0">
                <a:cs typeface="Times New Roman" pitchFamily="18" charset="0"/>
              </a:rPr>
              <a:t>Νοσοκομείο Αρεταίειο</a:t>
            </a:r>
          </a:p>
        </p:txBody>
      </p:sp>
      <p:sp>
        <p:nvSpPr>
          <p:cNvPr id="10" name="Rectangle 9"/>
          <p:cNvSpPr/>
          <p:nvPr/>
        </p:nvSpPr>
        <p:spPr>
          <a:xfrm>
            <a:off x="685800" y="2819400"/>
            <a:ext cx="8001000" cy="830997"/>
          </a:xfrm>
          <a:prstGeom prst="rect">
            <a:avLst/>
          </a:prstGeom>
        </p:spPr>
        <p:txBody>
          <a:bodyPr wrap="square">
            <a:spAutoFit/>
          </a:bodyPr>
          <a:lstStyle/>
          <a:p>
            <a:r>
              <a:rPr lang="el-GR" sz="2400" b="1" dirty="0" smtClean="0"/>
              <a:t>Νεώτερες εξελίξεις στην Υποβοηθούμενη Αναπαραγωγή</a:t>
            </a:r>
            <a:endParaRPr lang="en-US" sz="2400" b="1" dirty="0" smtClean="0"/>
          </a:p>
          <a:p>
            <a:pPr algn="ctr"/>
            <a:r>
              <a:rPr lang="el-GR" sz="2400" b="1" dirty="0" smtClean="0"/>
              <a:t>Ειδικές κατηγορίες ασθενών</a:t>
            </a:r>
            <a:endParaRPr sz="2400" b="1" dirty="0"/>
          </a:p>
        </p:txBody>
      </p:sp>
      <p:pic>
        <p:nvPicPr>
          <p:cNvPr id="11" name="Picture 10" descr="Screen Shot 2017-10-07 at 10.54.45 AM.png"/>
          <p:cNvPicPr>
            <a:picLocks noChangeAspect="1"/>
          </p:cNvPicPr>
          <p:nvPr/>
        </p:nvPicPr>
        <p:blipFill>
          <a:blip r:embed="rId3"/>
          <a:stretch>
            <a:fillRect/>
          </a:stretch>
        </p:blipFill>
        <p:spPr>
          <a:xfrm>
            <a:off x="0" y="0"/>
            <a:ext cx="1689100" cy="1066800"/>
          </a:xfrm>
          <a:prstGeom prst="rect">
            <a:avLst/>
          </a:prstGeo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descr="Screen Shot 2018-05-23 at 21.45.16.png"/>
          <p:cNvPicPr>
            <a:picLocks noGrp="1" noChangeAspect="1"/>
          </p:cNvPicPr>
          <p:nvPr>
            <p:ph idx="1"/>
          </p:nvPr>
        </p:nvPicPr>
        <p:blipFill>
          <a:blip r:embed="rId3"/>
          <a:stretch>
            <a:fillRect/>
          </a:stretch>
        </p:blipFill>
        <p:spPr>
          <a:xfrm>
            <a:off x="584200" y="2121477"/>
            <a:ext cx="8102600" cy="1905000"/>
          </a:xfrm>
        </p:spPr>
      </p:pic>
      <p:pic>
        <p:nvPicPr>
          <p:cNvPr id="7" name="Picture 6" descr="Screen Shot 2018-05-23 at 21.45.06.png"/>
          <p:cNvPicPr>
            <a:picLocks noChangeAspect="1"/>
          </p:cNvPicPr>
          <p:nvPr/>
        </p:nvPicPr>
        <p:blipFill>
          <a:blip r:embed="rId4"/>
          <a:stretch>
            <a:fillRect/>
          </a:stretch>
        </p:blipFill>
        <p:spPr>
          <a:xfrm>
            <a:off x="0" y="0"/>
            <a:ext cx="5867400" cy="2121477"/>
          </a:xfrm>
          <a:prstGeom prst="rect">
            <a:avLst/>
          </a:prstGeom>
        </p:spPr>
      </p:pic>
      <p:pic>
        <p:nvPicPr>
          <p:cNvPr id="8" name="Picture 7" descr="Screen Shot 2018-05-23 at 21.51.30.png"/>
          <p:cNvPicPr>
            <a:picLocks noChangeAspect="1"/>
          </p:cNvPicPr>
          <p:nvPr/>
        </p:nvPicPr>
        <p:blipFill>
          <a:blip r:embed="rId5"/>
          <a:stretch>
            <a:fillRect/>
          </a:stretch>
        </p:blipFill>
        <p:spPr>
          <a:xfrm>
            <a:off x="1600200" y="4191000"/>
            <a:ext cx="6337300" cy="1041400"/>
          </a:xfrm>
          <a:prstGeom prst="rect">
            <a:avLst/>
          </a:prstGeom>
        </p:spPr>
      </p:pic>
      <p:pic>
        <p:nvPicPr>
          <p:cNvPr id="9" name="Picture 8" descr="Screen Shot 2018-05-23 at 21.52.11.png"/>
          <p:cNvPicPr>
            <a:picLocks noChangeAspect="1"/>
          </p:cNvPicPr>
          <p:nvPr/>
        </p:nvPicPr>
        <p:blipFill>
          <a:blip r:embed="rId6"/>
          <a:stretch>
            <a:fillRect/>
          </a:stretch>
        </p:blipFill>
        <p:spPr>
          <a:xfrm>
            <a:off x="1600200" y="5410200"/>
            <a:ext cx="4635500" cy="10414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Screen Shot 2018-05-23 at 21.45.06.png"/>
          <p:cNvPicPr>
            <a:picLocks noChangeAspect="1"/>
          </p:cNvPicPr>
          <p:nvPr/>
        </p:nvPicPr>
        <p:blipFill>
          <a:blip r:embed="rId3"/>
          <a:stretch>
            <a:fillRect/>
          </a:stretch>
        </p:blipFill>
        <p:spPr>
          <a:xfrm>
            <a:off x="0" y="1"/>
            <a:ext cx="2950464" cy="1066800"/>
          </a:xfrm>
          <a:prstGeom prst="rect">
            <a:avLst/>
          </a:prstGeom>
        </p:spPr>
      </p:pic>
      <p:pic>
        <p:nvPicPr>
          <p:cNvPr id="11" name="Picture 10" descr="Screen Shot 2018-05-23 at 21.53.47.png"/>
          <p:cNvPicPr>
            <a:picLocks noChangeAspect="1"/>
          </p:cNvPicPr>
          <p:nvPr/>
        </p:nvPicPr>
        <p:blipFill>
          <a:blip r:embed="rId4"/>
          <a:stretch>
            <a:fillRect/>
          </a:stretch>
        </p:blipFill>
        <p:spPr>
          <a:xfrm>
            <a:off x="0" y="1490869"/>
            <a:ext cx="5786516" cy="2745685"/>
          </a:xfrm>
          <a:prstGeom prst="rect">
            <a:avLst/>
          </a:prstGeom>
        </p:spPr>
      </p:pic>
      <p:pic>
        <p:nvPicPr>
          <p:cNvPr id="12" name="Picture 11" descr="Screen Shot 2018-05-23 at 21.54.04.png"/>
          <p:cNvPicPr>
            <a:picLocks noChangeAspect="1"/>
          </p:cNvPicPr>
          <p:nvPr/>
        </p:nvPicPr>
        <p:blipFill>
          <a:blip r:embed="rId5"/>
          <a:stretch>
            <a:fillRect/>
          </a:stretch>
        </p:blipFill>
        <p:spPr>
          <a:xfrm>
            <a:off x="5786516" y="1"/>
            <a:ext cx="3357484" cy="68580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PPT.pptx</Template>
  <TotalTime>7468</TotalTime>
  <Words>1394</Words>
  <Application>Microsoft Macintosh PowerPoint</Application>
  <PresentationFormat>On-screen Show (4:3)</PresentationFormat>
  <Paragraphs>241</Paragraphs>
  <Slides>73</Slides>
  <Notes>65</Notes>
  <HiddenSlides>0</HiddenSlides>
  <MMClips>0</MMClips>
  <ScaleCrop>false</ScaleCrop>
  <HeadingPairs>
    <vt:vector size="4" baseType="variant">
      <vt:variant>
        <vt:lpstr>Design Template</vt:lpstr>
      </vt:variant>
      <vt:variant>
        <vt:i4>1</vt:i4>
      </vt:variant>
      <vt:variant>
        <vt:lpstr>Slide Titles</vt:lpstr>
      </vt:variant>
      <vt:variant>
        <vt:i4>73</vt:i4>
      </vt:variant>
    </vt:vector>
  </HeadingPairs>
  <TitlesOfParts>
    <vt:vector size="74" baseType="lpstr">
      <vt:lpstr>PPT</vt:lpstr>
      <vt:lpstr>Slide 1</vt:lpstr>
      <vt:lpstr>ΔΗΛΩΣΗ ΣΥΓΚΡΟΥΣΗΣ ΣΥΜΦΕΡΟΝΤΩΝ</vt:lpstr>
      <vt:lpstr>Σχεδιάγραμμα παρουσίασης</vt:lpstr>
      <vt:lpstr>ΜΕΘΟΔΟΛΟΓΙΑ</vt:lpstr>
      <vt:lpstr>Εισαγωγή </vt:lpstr>
      <vt:lpstr>Σχεδιάγραμμα παρουσίασης</vt:lpstr>
      <vt:lpstr>Aspirin potential mechanisms of action </vt:lpstr>
      <vt:lpstr>Slide 8</vt:lpstr>
      <vt:lpstr>Slide 9</vt:lpstr>
      <vt:lpstr>Slide 10</vt:lpstr>
      <vt:lpstr>Slide 11</vt:lpstr>
      <vt:lpstr>Slide 12</vt:lpstr>
      <vt:lpstr>Slide 13</vt:lpstr>
      <vt:lpstr>Slide 14</vt:lpstr>
      <vt:lpstr>Slide 15</vt:lpstr>
      <vt:lpstr>Slide 16</vt:lpstr>
      <vt:lpstr>Slide 17</vt:lpstr>
      <vt:lpstr>Slide 18</vt:lpstr>
      <vt:lpstr>Glucocorticoids potential mechanisms of action </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Heparin potential mechanisms of action </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Σχεδιάγραμμα παρουσίασης</vt:lpstr>
      <vt:lpstr>Μελλοντικές εξελίξεις και συστάσεις</vt:lpstr>
      <vt:lpstr>Συμπεράσματα</vt:lpstr>
      <vt:lpstr>Slide 73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HARRY</dc:creator>
  <cp:lastModifiedBy>HARRY</cp:lastModifiedBy>
  <cp:revision>176</cp:revision>
  <dcterms:created xsi:type="dcterms:W3CDTF">2020-03-30T07:23:48Z</dcterms:created>
  <dcterms:modified xsi:type="dcterms:W3CDTF">2020-03-30T07:25:22Z</dcterms:modified>
</cp:coreProperties>
</file>