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7"/>
  </p:notesMasterIdLst>
  <p:sldIdLst>
    <p:sldId id="256" r:id="rId2"/>
    <p:sldId id="257" r:id="rId3"/>
    <p:sldId id="258" r:id="rId4"/>
    <p:sldId id="263" r:id="rId5"/>
    <p:sldId id="270" r:id="rId6"/>
    <p:sldId id="271" r:id="rId7"/>
    <p:sldId id="259" r:id="rId8"/>
    <p:sldId id="264" r:id="rId9"/>
    <p:sldId id="260" r:id="rId10"/>
    <p:sldId id="261" r:id="rId11"/>
    <p:sldId id="262" r:id="rId12"/>
    <p:sldId id="266" r:id="rId13"/>
    <p:sldId id="267" r:id="rId14"/>
    <p:sldId id="265" r:id="rId15"/>
    <p:sldId id="26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02" autoAdjust="0"/>
    <p:restoredTop sz="94660"/>
  </p:normalViewPr>
  <p:slideViewPr>
    <p:cSldViewPr>
      <p:cViewPr varScale="1">
        <p:scale>
          <a:sx n="40" d="100"/>
          <a:sy n="40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B65B79-FBED-4130-A6DA-233827301186}" type="datetimeFigureOut">
              <a:rPr lang="en-US"/>
              <a:pPr>
                <a:defRPr/>
              </a:pPr>
              <a:t>3/16/2020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7B7321-4F79-47EA-8796-DE2E7EB02B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361941-2ACE-4CE5-853A-8B4B1251EF5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37F7CD-3326-42D6-91D8-A5990D3C388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51D9A3-5126-49B7-BCFD-659E063088B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34EE93-DE87-4D67-91EF-A73385CFF62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33BD0A-FDCF-40CD-BC12-0FE3FBD0870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C64581-C926-4881-BBC8-F99ED7AA02D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95E557-D07E-4FAC-A9D5-EDA7C74CB32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EE1DDD-0EF0-4A80-9A97-C96C40F5525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E839E0-EA01-44A0-AD71-4A01FBF9491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294E7A-DBC9-4850-B1EA-CF51FF31F7E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C8BBD1-0A91-4D84-AD1F-0454BADA39E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E86A17-1975-4149-8919-480EE12C4E5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01075-EC5B-4607-9F42-6AB14723383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3393-2643-4312-9AF0-DAC42706831C}" type="datetimeFigureOut">
              <a:rPr lang="en-US"/>
              <a:pPr>
                <a:defRPr/>
              </a:pPr>
              <a:t>3/16/2020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89C84-95D1-43E3-B61C-9E7DE86FF0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27063-0D6F-4250-ADCE-D4C2EA77DE4F}" type="datetimeFigureOut">
              <a:rPr lang="en-US"/>
              <a:pPr>
                <a:defRPr/>
              </a:pPr>
              <a:t>3/16/2020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4377-7112-4118-9B85-F7D1E4ED09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FF67A-97B2-4AD0-844E-F73D3BEB6D44}" type="datetimeFigureOut">
              <a:rPr lang="en-US"/>
              <a:pPr>
                <a:defRPr/>
              </a:pPr>
              <a:t>3/16/2020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337D1-6A09-4296-84B4-0E44E00B8D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74FB-AFFD-4426-94CD-0190E60EA928}" type="datetimeFigureOut">
              <a:rPr lang="en-US"/>
              <a:pPr>
                <a:defRPr/>
              </a:pPr>
              <a:t>3/16/2020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3A264-A9A0-4168-8F6C-CF35DB6D80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D039F-A3DC-415F-82A9-F3BD26D17A08}" type="datetimeFigureOut">
              <a:rPr lang="en-US"/>
              <a:pPr>
                <a:defRPr/>
              </a:pPr>
              <a:t>3/16/2020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33070-BF57-4C39-B14B-908FD64A1E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926F-27E7-4609-8DC6-94586E6E4F44}" type="datetimeFigureOut">
              <a:rPr lang="en-US"/>
              <a:pPr>
                <a:defRPr/>
              </a:pPr>
              <a:t>3/16/2020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2A322-9AE5-4707-966A-B91A1679B7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197A4-DE8D-4708-8EEE-AED0D010BB16}" type="datetimeFigureOut">
              <a:rPr lang="en-US"/>
              <a:pPr>
                <a:defRPr/>
              </a:pPr>
              <a:t>3/16/2020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0D1AC-4595-4154-9790-CE70C63A98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077D7-D8BB-4578-ACC7-45F15BBD8467}" type="datetimeFigureOut">
              <a:rPr lang="en-US"/>
              <a:pPr>
                <a:defRPr/>
              </a:pPr>
              <a:t>3/16/2020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01172-E9A7-4857-B85A-2C5A3D0B28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1657D-28C8-481F-AC94-DBFE3FBCB7C8}" type="datetimeFigureOut">
              <a:rPr lang="en-US"/>
              <a:pPr>
                <a:defRPr/>
              </a:pPr>
              <a:t>3/16/2020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76D91-3088-4E45-9762-FD84788D04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8C0E4-BBDA-4BB1-ACE0-45D0A4ABD121}" type="datetimeFigureOut">
              <a:rPr lang="en-US"/>
              <a:pPr>
                <a:defRPr/>
              </a:pPr>
              <a:t>3/16/2020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45FAC-7522-459E-992F-25040474A9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E56F2-4E0A-4072-97D1-E8BAD48BDFA6}" type="datetimeFigureOut">
              <a:rPr lang="en-US"/>
              <a:pPr>
                <a:defRPr/>
              </a:pPr>
              <a:t>3/16/2020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3F759-3341-41AB-B84B-D01677FD0B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B46EBE-092B-486F-B2F0-3D37DB418378}" type="datetimeFigureOut">
              <a:rPr lang="en-US"/>
              <a:pPr>
                <a:defRPr/>
              </a:pPr>
              <a:t>3/16/2020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BAED9D-84DB-4136-9A95-95C5E64941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98" r:id="rId2"/>
    <p:sldLayoutId id="2147483897" r:id="rId3"/>
    <p:sldLayoutId id="2147483896" r:id="rId4"/>
    <p:sldLayoutId id="2147483895" r:id="rId5"/>
    <p:sldLayoutId id="2147483894" r:id="rId6"/>
    <p:sldLayoutId id="2147483893" r:id="rId7"/>
    <p:sldLayoutId id="2147483892" r:id="rId8"/>
    <p:sldLayoutId id="2147483891" r:id="rId9"/>
    <p:sldLayoutId id="2147483890" r:id="rId10"/>
    <p:sldLayoutId id="2147483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E</a:t>
            </a:r>
            <a:r>
              <a:rPr lang="el-GR" dirty="0" err="1" smtClean="0"/>
              <a:t>πεμβατικές</a:t>
            </a:r>
            <a:r>
              <a:rPr lang="el-GR" dirty="0" smtClean="0"/>
              <a:t> </a:t>
            </a:r>
            <a:r>
              <a:rPr lang="el-GR" dirty="0" err="1" smtClean="0"/>
              <a:t>διαδικασιές</a:t>
            </a:r>
            <a:r>
              <a:rPr lang="el-GR" dirty="0" smtClean="0"/>
              <a:t> για προγεννητική διάγνωση </a:t>
            </a:r>
            <a:endParaRPr lang="en-GB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Λέων </a:t>
            </a:r>
            <a:r>
              <a:rPr lang="el-GR" dirty="0" err="1" smtClean="0"/>
              <a:t>Αραβαντινός</a:t>
            </a:r>
            <a:r>
              <a:rPr lang="el-GR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err="1" smtClean="0"/>
              <a:t>Επικ.Καθηγητής</a:t>
            </a:r>
            <a:r>
              <a:rPr lang="el-GR" dirty="0" smtClean="0"/>
              <a:t> Μ/Γ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Εμβρυομητρικής ιατρικής 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Επιπλοκές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Εμβρυική απώλεια 0.1% έως 1%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Ρήξη εμβρυικών υμένων μετά από </a:t>
            </a:r>
            <a:r>
              <a:rPr lang="el-GR" dirty="0" err="1" smtClean="0"/>
              <a:t>αμνιοπαρακέντηση</a:t>
            </a:r>
            <a:r>
              <a:rPr lang="el-GR" dirty="0" smtClean="0"/>
              <a:t> 1%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Ο τραυματισμός του εμβρύου και οι σοβαρές μητρικές επιπλοκές αποτελούν </a:t>
            </a:r>
            <a:r>
              <a:rPr lang="el-GR" dirty="0" err="1" smtClean="0"/>
              <a:t>σπανια</a:t>
            </a:r>
            <a:r>
              <a:rPr lang="el-GR" dirty="0" smtClean="0"/>
              <a:t> συμβάντα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Οι πολλαπλές προσπάθειες και η παρουσία εμβρυικών ανωμαλιών </a:t>
            </a:r>
            <a:r>
              <a:rPr lang="el-GR" dirty="0" err="1" smtClean="0"/>
              <a:t>πιθ</a:t>
            </a:r>
            <a:r>
              <a:rPr lang="el-GR" dirty="0" smtClean="0"/>
              <a:t>. </a:t>
            </a:r>
            <a:r>
              <a:rPr lang="el-GR" dirty="0" err="1" smtClean="0"/>
              <a:t>Αυξανουν</a:t>
            </a:r>
            <a:r>
              <a:rPr lang="el-GR" dirty="0" smtClean="0"/>
              <a:t> τις αποβολές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Λήψη </a:t>
            </a:r>
            <a:r>
              <a:rPr lang="el-GR" dirty="0" err="1" smtClean="0"/>
              <a:t>χοριακών</a:t>
            </a:r>
            <a:r>
              <a:rPr lang="el-GR" dirty="0" smtClean="0"/>
              <a:t> λάχνων </a:t>
            </a:r>
            <a:r>
              <a:rPr lang="en-US" dirty="0" smtClean="0"/>
              <a:t>&gt;1980</a:t>
            </a:r>
            <a:br>
              <a:rPr lang="en-US" dirty="0" smtClean="0"/>
            </a:br>
            <a:r>
              <a:rPr lang="en-US" dirty="0" smtClean="0"/>
              <a:t>Chorionic </a:t>
            </a:r>
            <a:r>
              <a:rPr lang="en-US" dirty="0" err="1" smtClean="0"/>
              <a:t>Villus</a:t>
            </a:r>
            <a:r>
              <a:rPr lang="en-US" dirty="0" smtClean="0"/>
              <a:t> Sampling CVS</a:t>
            </a:r>
            <a:endParaRPr lang="en-GB" dirty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smtClean="0"/>
              <a:t>Η λήψη χοριακών λάχνων θα πρέπει να διενεργείται μετά τις 10 εβδομάδες κύησης και μέχρι τις 14 εβδομαδες κύησης</a:t>
            </a:r>
          </a:p>
          <a:p>
            <a:pPr eaLnBrk="1" hangingPunct="1">
              <a:buFont typeface="Arial" charset="0"/>
              <a:buNone/>
            </a:pPr>
            <a:r>
              <a:rPr lang="el-GR" smtClean="0"/>
              <a:t>Η λήψη μπορεί να γίνει διακολπικά η διακοιλιακά </a:t>
            </a:r>
          </a:p>
          <a:p>
            <a:pPr eaLnBrk="1" hangingPunct="1">
              <a:buFont typeface="Arial" charset="0"/>
              <a:buNone/>
            </a:pPr>
            <a:r>
              <a:rPr lang="el-GR" smtClean="0"/>
              <a:t>Ποσοστό αποβολής από </a:t>
            </a:r>
            <a:r>
              <a:rPr lang="en-US" smtClean="0"/>
              <a:t>CVS </a:t>
            </a:r>
            <a:r>
              <a:rPr lang="el-GR" smtClean="0"/>
              <a:t>από 0.2%έως2%</a:t>
            </a: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O </a:t>
            </a:r>
            <a:r>
              <a:rPr lang="el-GR" smtClean="0"/>
              <a:t>κίνδυνος αποβολής μετα από </a:t>
            </a:r>
            <a:r>
              <a:rPr lang="en-US" smtClean="0"/>
              <a:t>CVS </a:t>
            </a:r>
            <a:r>
              <a:rPr lang="el-GR" smtClean="0"/>
              <a:t>φαίνεται να μειώνεται με την αύξηση της εμπειρίας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CVS </a:t>
            </a:r>
            <a:r>
              <a:rPr lang="el-GR" smtClean="0"/>
              <a:t>Διακοιλιακή προσπέλαση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Μπορεί να χρησιμοποιηθεί μια μόνο βελόνα 17-20</a:t>
            </a:r>
            <a:r>
              <a:rPr lang="en-US" dirty="0" smtClean="0"/>
              <a:t>G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Η σετ διπλής βελόνης με μια εξωτερική βελόνη διαμέτρου 17/19</a:t>
            </a:r>
            <a:r>
              <a:rPr lang="en-US" dirty="0" smtClean="0"/>
              <a:t>G </a:t>
            </a:r>
            <a:r>
              <a:rPr lang="el-GR" dirty="0" smtClean="0"/>
              <a:t>και μια εσωτερική 19/20</a:t>
            </a:r>
            <a:r>
              <a:rPr lang="en-US" dirty="0" smtClean="0"/>
              <a:t>G</a:t>
            </a:r>
            <a:r>
              <a:rPr lang="el-GR" dirty="0" smtClean="0"/>
              <a:t> όταν η βελόνα έχει φτάσει την περιοχή στόχο μέσα στο πλακούντα  </a:t>
            </a:r>
            <a:r>
              <a:rPr lang="el-GR" dirty="0" err="1" smtClean="0"/>
              <a:t>πραγματοποιόντας</a:t>
            </a:r>
            <a:r>
              <a:rPr lang="el-GR" dirty="0" smtClean="0"/>
              <a:t> μεταξύ μίας και δέκα κινήσεις μπρος πίσω ενώ διατηρείται η αρνητική πίεση και αναρροφάτε το δείγμα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Λήψη εμβρυικού αίματος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Fetal Blood Sampling FBS   </a:t>
            </a:r>
            <a:endParaRPr lang="en-GB" dirty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Η λήψη εμβρυικού αίματος πρέπει να διενεργείται διακοιλιακά μετα τις 18 εβδ.κύησης με χρήση βελόνας 20-22</a:t>
            </a:r>
            <a:r>
              <a:rPr lang="en-US" smtClean="0"/>
              <a:t>G </a:t>
            </a:r>
            <a:r>
              <a:rPr lang="el-GR" smtClean="0"/>
              <a:t>υπό υπερηχογραφική καθοδήγηση </a:t>
            </a:r>
          </a:p>
          <a:p>
            <a:pPr eaLnBrk="1" hangingPunct="1"/>
            <a:r>
              <a:rPr lang="el-GR" smtClean="0"/>
              <a:t>Διερεύνηση μωσαικισμού μετά από αμνιοπαρακέντηση και η αιματολογική εκτίμηση του εμβρύου </a:t>
            </a:r>
            <a:endParaRPr lang="en-GB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8914" name="Content Placeholder 3" descr="cv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00388" y="3087688"/>
            <a:ext cx="2943225" cy="1552575"/>
          </a:xfrm>
        </p:spPr>
      </p:pic>
      <p:pic>
        <p:nvPicPr>
          <p:cNvPr id="38915" name="Picture 4" descr="my00147_im00171_pr7_percutaneous_umbilical_blood_samplingthu_jp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2100" y="419100"/>
            <a:ext cx="6019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Τεχνικη </a:t>
            </a:r>
            <a:r>
              <a:rPr lang="en-US" smtClean="0"/>
              <a:t>FBS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Εισάγεται βελόνα 20-22</a:t>
            </a:r>
            <a:r>
              <a:rPr lang="en-US" dirty="0" smtClean="0"/>
              <a:t>G </a:t>
            </a:r>
            <a:r>
              <a:rPr lang="el-GR" dirty="0" err="1" smtClean="0"/>
              <a:t>διακοιλιακά</a:t>
            </a:r>
            <a:r>
              <a:rPr lang="el-GR" dirty="0" smtClean="0"/>
              <a:t> και εισέρχεται στην </a:t>
            </a:r>
            <a:r>
              <a:rPr lang="el-GR" dirty="0" err="1" smtClean="0"/>
              <a:t>ομφαλκή</a:t>
            </a:r>
            <a:r>
              <a:rPr lang="el-GR" dirty="0" smtClean="0"/>
              <a:t> φλέβα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Αν είναι ο πλακούντας πρόσθιος συνιστάται παρακέντηση της </a:t>
            </a:r>
            <a:r>
              <a:rPr lang="el-GR" dirty="0" err="1" smtClean="0"/>
              <a:t>ομφαλίδας</a:t>
            </a:r>
            <a:r>
              <a:rPr lang="el-GR" dirty="0" smtClean="0"/>
              <a:t> στο επίπεδο της </a:t>
            </a:r>
            <a:r>
              <a:rPr lang="el-GR" dirty="0" err="1" smtClean="0"/>
              <a:t>έκφυσης</a:t>
            </a:r>
            <a:r>
              <a:rPr lang="el-GR" dirty="0" smtClean="0"/>
              <a:t> από τον πλακούντα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Αν ο πλακούντας είναι οπίσθιος γίνεται λήψη δείγματος από μια ελεύθερη έλικα </a:t>
            </a:r>
            <a:r>
              <a:rPr lang="el-GR" dirty="0" err="1" smtClean="0"/>
              <a:t>ομφαλίδας</a:t>
            </a:r>
            <a:r>
              <a:rPr lang="el-GR" dirty="0" smtClean="0"/>
              <a:t> η από την </a:t>
            </a:r>
            <a:r>
              <a:rPr lang="el-GR" dirty="0" err="1" smtClean="0"/>
              <a:t>ενδοκοιλιακή</a:t>
            </a:r>
            <a:r>
              <a:rPr lang="el-GR" dirty="0" smtClean="0"/>
              <a:t> μοίρα της </a:t>
            </a:r>
            <a:r>
              <a:rPr lang="el-GR" dirty="0" err="1" smtClean="0"/>
              <a:t>ομφαλκής</a:t>
            </a:r>
            <a:r>
              <a:rPr lang="el-GR" dirty="0" smtClean="0"/>
              <a:t> φλέβας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Εξέταση του ελεύθερου εμβρυικού </a:t>
            </a:r>
            <a:r>
              <a:rPr lang="en-US" dirty="0" smtClean="0"/>
              <a:t>DNA [</a:t>
            </a:r>
            <a:r>
              <a:rPr lang="en-US" dirty="0" err="1" smtClean="0"/>
              <a:t>cffDNA</a:t>
            </a:r>
            <a:r>
              <a:rPr lang="en-US" dirty="0" smtClean="0"/>
              <a:t>]</a:t>
            </a:r>
            <a:endParaRPr lang="en-GB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Λόγω</a:t>
            </a:r>
            <a:r>
              <a:rPr lang="en-US" smtClean="0"/>
              <a:t> </a:t>
            </a:r>
            <a:r>
              <a:rPr lang="el-GR" smtClean="0"/>
              <a:t>της μη επεμβατικής μεθόδου λήψης αίματος από την έγκυο γυναίκα [ του ελεύθερου εμβρυικού </a:t>
            </a:r>
            <a:r>
              <a:rPr lang="en-US" smtClean="0"/>
              <a:t>DNA </a:t>
            </a:r>
            <a:r>
              <a:rPr lang="el-GR" smtClean="0"/>
              <a:t>] ο αριθμός των επεμβατικών προγεννητικών επεμβάσεων έχει μειωθεί δραματικά. 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Αμνιοπαρακέντηση</a:t>
            </a:r>
            <a:r>
              <a:rPr lang="en-US" smtClean="0"/>
              <a:t> &gt;1970</a:t>
            </a:r>
            <a:endParaRPr lang="en-GB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Η αμνιοπαρακέντηση πρέπει να διενεργείται μετά τις 15 εβδομάδες κύησης</a:t>
            </a:r>
          </a:p>
          <a:p>
            <a:pPr eaLnBrk="1" hangingPunct="1"/>
            <a:r>
              <a:rPr lang="el-GR" smtClean="0"/>
              <a:t>Μια βελόνα 20-22-</a:t>
            </a:r>
            <a:r>
              <a:rPr lang="en-US" smtClean="0"/>
              <a:t>G </a:t>
            </a:r>
            <a:r>
              <a:rPr lang="el-GR" smtClean="0"/>
              <a:t>πρέπει να εισάγεται διακοιλιακά υπό συνεχή υπερηχογραφική καθοδήγηση </a:t>
            </a:r>
          </a:p>
          <a:p>
            <a:pPr eaLnBrk="1" hangingPunct="1"/>
            <a:r>
              <a:rPr lang="el-GR" smtClean="0"/>
              <a:t>Η είσοδος της βελόνας δια του σημείου έκφυσης της ομφαλίδας από το πλακούντα θα πρέπει να αποφεύγεται  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Αμνιοπαρακέντηση</a:t>
            </a:r>
            <a:endParaRPr lang="en-GB" smtClean="0"/>
          </a:p>
        </p:txBody>
      </p:sp>
      <p:pic>
        <p:nvPicPr>
          <p:cNvPr id="20482" name="Content Placeholder 3" descr="amniods00417_im02780_pr7_amniothu_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08225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IMG_20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93175" y="-2692400"/>
            <a:ext cx="20320000" cy="15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88000" y="-4191000"/>
            <a:ext cx="20320000" cy="15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Αμνιοπαρακέντηση 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Η συχνότητα της επιμόλυνσης από μητρικά κύτταρα με την παρουσία αιματηρού αμνιακού υγρού και όταν ο εξεταστής </a:t>
            </a:r>
            <a:r>
              <a:rPr lang="el-GR" dirty="0" err="1" smtClean="0"/>
              <a:t>ειναί</a:t>
            </a:r>
            <a:r>
              <a:rPr lang="el-GR" dirty="0" smtClean="0"/>
              <a:t> λιγότερο έμπειρος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Για να μειωθεί η επιμόλυνση από </a:t>
            </a:r>
            <a:r>
              <a:rPr lang="el-GR" dirty="0" err="1" smtClean="0"/>
              <a:t>μητρικα</a:t>
            </a:r>
            <a:r>
              <a:rPr lang="el-GR" dirty="0" smtClean="0"/>
              <a:t> κύτταρα τα πρώτα 2</a:t>
            </a:r>
            <a:r>
              <a:rPr lang="en-US" dirty="0" smtClean="0"/>
              <a:t>ml </a:t>
            </a:r>
            <a:r>
              <a:rPr lang="el-GR" dirty="0" smtClean="0"/>
              <a:t>θα πρέπει να απορρίπτονται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Σε δείγμα </a:t>
            </a:r>
            <a:r>
              <a:rPr lang="el-GR" dirty="0" err="1" smtClean="0"/>
              <a:t>αμνικού</a:t>
            </a:r>
            <a:r>
              <a:rPr lang="el-GR" dirty="0" smtClean="0"/>
              <a:t> υγρού ανιχνεύονται μητρικά κύτταρα &gt; 20%, αιματηρο&gt;50%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6626" name="Content Placeholder 3" descr="amniocentesis-test-in-pregnanc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0125" y="1697038"/>
            <a:ext cx="7143750" cy="4333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Αποτυχία καλλιέργειας των </a:t>
            </a:r>
            <a:r>
              <a:rPr lang="el-GR" dirty="0" err="1" smtClean="0"/>
              <a:t>αμνιοκυττάρων</a:t>
            </a:r>
            <a:r>
              <a:rPr lang="el-GR" dirty="0" smtClean="0"/>
              <a:t> </a:t>
            </a:r>
            <a:endParaRPr lang="en-GB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Αναρρόφηση αιματηρού αμνιακού υγρού</a:t>
            </a:r>
          </a:p>
          <a:p>
            <a:pPr eaLnBrk="1" hangingPunct="1"/>
            <a:r>
              <a:rPr lang="el-GR" smtClean="0"/>
              <a:t>Μεγάλη ηλικία κύησης (μετά την 28</a:t>
            </a:r>
            <a:r>
              <a:rPr lang="el-GR" baseline="30000" smtClean="0"/>
              <a:t>η</a:t>
            </a:r>
            <a:r>
              <a:rPr lang="el-GR" smtClean="0"/>
              <a:t> εβδ. Κύησης 9.7% Αποτυχία καλλιέργιας</a:t>
            </a:r>
          </a:p>
          <a:p>
            <a:pPr eaLnBrk="1" hangingPunct="1"/>
            <a:r>
              <a:rPr lang="el-GR" smtClean="0"/>
              <a:t>Μωσαικισμός των αμνιακών κυττάρων 0.25%    </a:t>
            </a:r>
          </a:p>
          <a:p>
            <a:pPr eaLnBrk="1" hangingPunct="1">
              <a:buFont typeface="Arial" charset="0"/>
              <a:buNone/>
            </a:pPr>
            <a:r>
              <a:rPr lang="el-GR" smtClean="0"/>
              <a:t>Σε αυτές τις περιπτώσεις συνιστάται γενετική συμβουλευτική και αναλογά λήψη εμβρυικού αίματος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424</Words>
  <Application>Microsoft Office PowerPoint</Application>
  <PresentationFormat>Προβολή στην οθόνη (4:3)</PresentationFormat>
  <Paragraphs>53</Paragraphs>
  <Slides>15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Office Theme</vt:lpstr>
      <vt:lpstr>Eπεμβατικές διαδικασιές για προγεννητική διάγνωση </vt:lpstr>
      <vt:lpstr>Εξέταση του ελεύθερου εμβρυικού DNA [cffDNA]</vt:lpstr>
      <vt:lpstr>Αμνιοπαρακέντηση &gt;1970</vt:lpstr>
      <vt:lpstr>Αμνιοπαρακέντηση</vt:lpstr>
      <vt:lpstr>Διαφάνεια 5</vt:lpstr>
      <vt:lpstr>Διαφάνεια 6</vt:lpstr>
      <vt:lpstr>Αμνιοπαρακέντηση </vt:lpstr>
      <vt:lpstr>Διαφάνεια 8</vt:lpstr>
      <vt:lpstr>Αποτυχία καλλιέργειας των αμνιοκυττάρων </vt:lpstr>
      <vt:lpstr>Επιπλοκές</vt:lpstr>
      <vt:lpstr>Λήψη χοριακών λάχνων &gt;1980 Chorionic Villus Sampling CVS</vt:lpstr>
      <vt:lpstr>CVS Διακοιλιακή προσπέλαση</vt:lpstr>
      <vt:lpstr>Λήψη εμβρυικού αίματος  Fetal Blood Sampling FBS   </vt:lpstr>
      <vt:lpstr>Διαφάνεια 14</vt:lpstr>
      <vt:lpstr>Τεχνικη FBS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Eπεμβατικές διαδικασιές για προγεννητική διάγνωση</dc:title>
  <dc:creator>Windows User</dc:creator>
  <cp:lastModifiedBy>Harry</cp:lastModifiedBy>
  <cp:revision>27</cp:revision>
  <dcterms:created xsi:type="dcterms:W3CDTF">2020-01-27T16:12:10Z</dcterms:created>
  <dcterms:modified xsi:type="dcterms:W3CDTF">2020-03-16T18:06:33Z</dcterms:modified>
</cp:coreProperties>
</file>