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318" r:id="rId6"/>
    <p:sldId id="319" r:id="rId7"/>
    <p:sldId id="289" r:id="rId8"/>
    <p:sldId id="314" r:id="rId9"/>
    <p:sldId id="261" r:id="rId10"/>
    <p:sldId id="278" r:id="rId11"/>
    <p:sldId id="279" r:id="rId12"/>
    <p:sldId id="277" r:id="rId13"/>
    <p:sldId id="267" r:id="rId14"/>
    <p:sldId id="308" r:id="rId15"/>
    <p:sldId id="299" r:id="rId16"/>
    <p:sldId id="303" r:id="rId17"/>
    <p:sldId id="306" r:id="rId18"/>
    <p:sldId id="307" r:id="rId19"/>
    <p:sldId id="293" r:id="rId20"/>
    <p:sldId id="296" r:id="rId21"/>
    <p:sldId id="294" r:id="rId22"/>
    <p:sldId id="290" r:id="rId23"/>
    <p:sldId id="321" r:id="rId24"/>
    <p:sldId id="295" r:id="rId25"/>
    <p:sldId id="297" r:id="rId26"/>
    <p:sldId id="298" r:id="rId27"/>
    <p:sldId id="301" r:id="rId28"/>
    <p:sldId id="262" r:id="rId29"/>
    <p:sldId id="263" r:id="rId30"/>
    <p:sldId id="264" r:id="rId31"/>
    <p:sldId id="265" r:id="rId32"/>
    <p:sldId id="266" r:id="rId33"/>
    <p:sldId id="309" r:id="rId34"/>
    <p:sldId id="269" r:id="rId35"/>
    <p:sldId id="271" r:id="rId36"/>
    <p:sldId id="311" r:id="rId37"/>
    <p:sldId id="272" r:id="rId38"/>
    <p:sldId id="312" r:id="rId39"/>
    <p:sldId id="316" r:id="rId40"/>
    <p:sldId id="274" r:id="rId41"/>
    <p:sldId id="313" r:id="rId42"/>
    <p:sldId id="310" r:id="rId43"/>
    <p:sldId id="317" r:id="rId44"/>
    <p:sldId id="320" r:id="rId45"/>
    <p:sldId id="286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1E9F-E8F9-4587-B107-E74E376DED6F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67F7-B9DE-4F90-898D-5B948C4568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Απόξεση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67F7-B9DE-4F90-898D-5B948C456843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μαλάξεις της μήτρας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67F7-B9DE-4F90-898D-5B948C456843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διαφορά τους με την </a:t>
            </a:r>
            <a:r>
              <a:rPr lang="el-GR" dirty="0" err="1" smtClean="0"/>
              <a:t>ωκυτοκίνη</a:t>
            </a:r>
            <a:r>
              <a:rPr lang="el-GR" dirty="0" smtClean="0"/>
              <a:t> στον τρόπο σύσπασης είναι ότι η </a:t>
            </a:r>
            <a:r>
              <a:rPr lang="el-GR" dirty="0" err="1" smtClean="0"/>
              <a:t>ωκυτοκίνη</a:t>
            </a:r>
            <a:r>
              <a:rPr lang="el-GR" dirty="0" smtClean="0"/>
              <a:t> συμβάλλει στο διαχωρισμό του πλακούντα, ενώ τα αλκαλοειδή της </a:t>
            </a:r>
            <a:r>
              <a:rPr lang="el-GR" dirty="0" err="1" smtClean="0"/>
              <a:t>ερυσιβώδους</a:t>
            </a:r>
            <a:r>
              <a:rPr lang="el-GR" dirty="0" smtClean="0"/>
              <a:t> </a:t>
            </a:r>
            <a:r>
              <a:rPr lang="el-GR" dirty="0" err="1" smtClean="0"/>
              <a:t>ολύρας</a:t>
            </a:r>
            <a:r>
              <a:rPr lang="el-GR" dirty="0" smtClean="0"/>
              <a:t> μπορεί να τον παγιδεύσουν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67F7-B9DE-4F90-898D-5B948C456843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/>
              <a:t>εμμένουσα ενεργός αιμορραγία μπορεί να αναγνωρισθεί και μετά την τοποθέτηση του μπαλονιού.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67F7-B9DE-4F90-898D-5B948C456843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39%</a:t>
            </a:r>
            <a:r>
              <a:rPr lang="en-US" baseline="0" dirty="0" smtClean="0"/>
              <a:t> </a:t>
            </a:r>
            <a:r>
              <a:rPr lang="el-GR" baseline="0" dirty="0" smtClean="0"/>
              <a:t>θα κάνουν υστερεκτομή. </a:t>
            </a:r>
            <a:r>
              <a:rPr lang="el-GR" sz="1200" dirty="0" smtClean="0"/>
              <a:t>Τα μέχρι στιγμής δεδομένα παρατήρησης αποδεικνύουν ότι το μπαλόνι επιπωματισμού και οι αιμοστατικές ραφές είναι πιο αποτελεσματικές από την απολίνωση της έσω λαγονίου, χωρίς όμως να υπάρχουν διαθέσιμες συγκριτικές μελέτες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67F7-B9DE-4F90-898D-5B948C456843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G:\&#925;&#941;&#959;&#962;%20&#966;&#940;&#954;&#949;&#955;&#959;&#962;%20(2)\112APPLE\114APPLE\IMG_4236.MOV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err="1" smtClean="0">
                <a:solidFill>
                  <a:schemeClr val="tx1"/>
                </a:solidFill>
              </a:rPr>
              <a:t>Παπαχατζοπούλου</a:t>
            </a:r>
            <a:r>
              <a:rPr lang="el-GR" dirty="0" smtClean="0">
                <a:solidFill>
                  <a:schemeClr val="tx1"/>
                </a:solidFill>
              </a:rPr>
              <a:t> Ευτυχία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Μαιευτική αιμορραγία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Postpartum Hemorrhage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6856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EFI LAPTOP\Desktop\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558165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Εκτίμηση κινδύνου </a:t>
            </a:r>
            <a:r>
              <a:rPr lang="el-GR" dirty="0" smtClean="0">
                <a:solidFill>
                  <a:schemeClr val="tx1"/>
                </a:solidFill>
              </a:rPr>
              <a:t>αιμορραγίας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Έναρξη </a:t>
            </a:r>
            <a:r>
              <a:rPr lang="el-GR" dirty="0" smtClean="0">
                <a:solidFill>
                  <a:schemeClr val="tx1"/>
                </a:solidFill>
              </a:rPr>
              <a:t>τοκετού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3816424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Υψηλός κίνδυνος</a:t>
            </a:r>
          </a:p>
          <a:p>
            <a:endParaRPr lang="el-GR" sz="2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Προδρομικός πλακούντας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Υποψία διηθητικού πλακούντα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Αριθμός αιμοπεταλίων  </a:t>
            </a:r>
          </a:p>
          <a:p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PLT</a:t>
            </a: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&lt; 70.000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Ενεργός αιμορραγία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Ιστορικό διαταραχής πηκτικότητας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Τουλάχιστον 2 μετρίου βαθμού παράγοντες κινδύνου  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2348880"/>
            <a:ext cx="4041775" cy="3744416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Μέτριος κίνδυνος</a:t>
            </a:r>
          </a:p>
          <a:p>
            <a:endParaRPr lang="el-GR" sz="22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Προηγηθείσα  τομή επί του     μυομητρίου (καισαρική τομή,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2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ινομυοματεκτομή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l-GR" sz="22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Πολλαπλές κυήσεις (&gt; 4)</a:t>
            </a: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Ιστορικό μαιευτικής αιμορραγίας</a:t>
            </a: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Μεγάλα Ινομυώματα</a:t>
            </a: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2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Μακροσωμία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Εμβρύου </a:t>
            </a:r>
          </a:p>
          <a:p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(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EFW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&gt; 4000 </a:t>
            </a:r>
            <a:r>
              <a:rPr lang="en-US" sz="22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Παχυσαρκία (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BMI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2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Χαμηλός αιματοκρίτης &lt; 30%</a:t>
            </a:r>
          </a:p>
          <a:p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Εκτίμηση κινδύνου αιμορραγίας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Κατά τη διάρκεια του τοκετού </a:t>
            </a:r>
            <a:r>
              <a:rPr lang="el-GR" sz="2000" dirty="0" smtClean="0">
                <a:solidFill>
                  <a:schemeClr val="tx1"/>
                </a:solidFill>
              </a:rPr>
              <a:t>(Ι</a:t>
            </a:r>
            <a:r>
              <a:rPr lang="en-GB" sz="2000" dirty="0" err="1" smtClean="0">
                <a:solidFill>
                  <a:schemeClr val="tx1"/>
                </a:solidFill>
              </a:rPr>
              <a:t>ntrapartum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118023"/>
          </a:xfrm>
        </p:spPr>
        <p:txBody>
          <a:bodyPr/>
          <a:lstStyle/>
          <a:p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Υψηλός κίνδυνος</a:t>
            </a:r>
          </a:p>
          <a:p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Νέα ενεργός αιμορραγία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Τουλάχιστον δύο μετρίου βαθμού παράγοντες κινδύνου 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046015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Μέτριος κίνδυνος</a:t>
            </a:r>
          </a:p>
          <a:p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Χοριοαμνιονίτιδα</a:t>
            </a:r>
            <a:endParaRPr lang="el-GR" sz="2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Χορήγηση </a:t>
            </a:r>
            <a:r>
              <a:rPr lang="el-GR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ωκυτοκίνης</a:t>
            </a: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&gt; 24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hr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Παράταση 2</a:t>
            </a:r>
            <a:r>
              <a:rPr lang="el-GR" sz="2000" b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ου</a:t>
            </a: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σταδίου τοκετού</a:t>
            </a:r>
          </a:p>
          <a:p>
            <a:pPr>
              <a:buFont typeface="Arial" pitchFamily="34" charset="0"/>
              <a:buChar char="•"/>
            </a:pP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Χορήγηση θειικού μαγνησίου 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Πρόβλεψη και πρόληψη αιμορραγίας </a:t>
            </a: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827584" y="2060848"/>
          <a:ext cx="7772400" cy="334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Πάθηση</a:t>
                      </a:r>
                      <a:endParaRPr lang="el-GR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Ενδεδειγμένη Εβδομάδα</a:t>
                      </a:r>
                      <a:r>
                        <a:rPr lang="el-GR" baseline="0" dirty="0" smtClean="0"/>
                        <a:t> τοκετού</a:t>
                      </a:r>
                      <a:endParaRPr lang="el-GR" dirty="0"/>
                    </a:p>
                  </a:txBody>
                  <a:tcPr marL="86360" marR="86360"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Διηθητικός Πλακούντας</a:t>
                      </a:r>
                      <a:endParaRPr lang="el-GR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34 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 35+</a:t>
                      </a:r>
                      <a:r>
                        <a:rPr lang="el-GR" baseline="0" dirty="0" smtClean="0"/>
                        <a:t>6 </a:t>
                      </a:r>
                      <a:r>
                        <a:rPr lang="en-US" baseline="0" dirty="0" smtClean="0"/>
                        <a:t>wks</a:t>
                      </a:r>
                      <a:endParaRPr lang="el-GR" dirty="0"/>
                    </a:p>
                  </a:txBody>
                  <a:tcPr marL="86360" marR="86360"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Επιπωματικός</a:t>
                      </a:r>
                      <a:r>
                        <a:rPr lang="el-GR" dirty="0" smtClean="0"/>
                        <a:t> Πλακούντας</a:t>
                      </a:r>
                      <a:endParaRPr lang="el-GR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36 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 37+6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wks</a:t>
                      </a:r>
                      <a:endParaRPr lang="el-GR" dirty="0"/>
                    </a:p>
                  </a:txBody>
                  <a:tcPr marL="86360" marR="86360"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Προηγηθείσα Καισαρική Τομή</a:t>
                      </a:r>
                      <a:endParaRPr lang="el-GR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39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wks</a:t>
                      </a:r>
                      <a:endParaRPr lang="el-GR" dirty="0"/>
                    </a:p>
                  </a:txBody>
                  <a:tcPr marL="86360" marR="86360"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Προηγηθείσα </a:t>
                      </a:r>
                      <a:r>
                        <a:rPr lang="el-GR" dirty="0" err="1" smtClean="0"/>
                        <a:t>Ινομυωματεκτομή</a:t>
                      </a:r>
                      <a:endParaRPr lang="el-GR" dirty="0" smtClean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39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wks</a:t>
                      </a:r>
                      <a:endParaRPr lang="el-GR" dirty="0" smtClean="0"/>
                    </a:p>
                  </a:txBody>
                  <a:tcPr marL="86360" marR="8636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Αίτια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3717032"/>
            <a:ext cx="5610870" cy="28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EFI LAPTOP\Desktop\postpartum-hemorrhage-1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371112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FI LAPTOP\Desktop\df2dd34b8634148570c49a92dafc2d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842827" cy="3742184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Ατονία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000" b="0" dirty="0" smtClean="0">
                <a:solidFill>
                  <a:schemeClr val="tx1"/>
                </a:solidFill>
              </a:rPr>
              <a:t>Το συχνότερο αίτιο αιμορραγίας</a:t>
            </a:r>
            <a:endParaRPr lang="el-GR" sz="2000" b="0" dirty="0">
              <a:solidFill>
                <a:schemeClr val="tx1"/>
              </a:solidFill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20" name="Picture 4" descr="C:\Users\EFI LAPTOP\Desktop\RTEmagicC_OBGM_0716_Editorial_fig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929561" cy="474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Ατονία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err="1" smtClean="0"/>
              <a:t>Πολύδυμη</a:t>
            </a:r>
            <a:r>
              <a:rPr lang="el-GR" sz="2000" dirty="0" smtClean="0"/>
              <a:t> κύηση</a:t>
            </a:r>
          </a:p>
          <a:p>
            <a:r>
              <a:rPr lang="el-GR" sz="2000" dirty="0" err="1" smtClean="0"/>
              <a:t>Υδράμνιο</a:t>
            </a:r>
            <a:r>
              <a:rPr lang="el-GR" sz="2000" dirty="0" smtClean="0"/>
              <a:t>  </a:t>
            </a:r>
          </a:p>
          <a:p>
            <a:r>
              <a:rPr lang="el-GR" sz="2000" dirty="0" smtClean="0"/>
              <a:t>Προδρομικός πλακούντας </a:t>
            </a:r>
          </a:p>
          <a:p>
            <a:r>
              <a:rPr lang="el-GR" sz="2000" dirty="0" smtClean="0"/>
              <a:t>Προηγηθείσα αιμορραγία μετά τον τοκετό </a:t>
            </a:r>
          </a:p>
          <a:p>
            <a:r>
              <a:rPr lang="el-GR" sz="2000" dirty="0" smtClean="0"/>
              <a:t>Ασιατική φυλή </a:t>
            </a:r>
          </a:p>
          <a:p>
            <a:r>
              <a:rPr lang="el-GR" sz="2000" dirty="0" smtClean="0"/>
              <a:t>Παχυσαρκία (BMI &gt; 35) </a:t>
            </a:r>
          </a:p>
          <a:p>
            <a:r>
              <a:rPr lang="el-GR" sz="2000" dirty="0" smtClean="0"/>
              <a:t>Ηλικία (</a:t>
            </a:r>
            <a:r>
              <a:rPr lang="el-GR" sz="2000" dirty="0" err="1" smtClean="0"/>
              <a:t>πρωτοτόκος</a:t>
            </a:r>
            <a:r>
              <a:rPr lang="el-GR" sz="2000" dirty="0" smtClean="0"/>
              <a:t> &gt; 40) </a:t>
            </a:r>
          </a:p>
          <a:p>
            <a:r>
              <a:rPr lang="el-GR" sz="2000" dirty="0" smtClean="0"/>
              <a:t>Παρατεταμένος τοκετός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 </a:t>
            </a:r>
            <a:r>
              <a:rPr lang="el-GR" sz="2000" dirty="0" smtClean="0"/>
              <a:t>&gt;12 </a:t>
            </a:r>
            <a:r>
              <a:rPr lang="el-GR" sz="2000" dirty="0" err="1" smtClean="0"/>
              <a:t>hrs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Μεγάλο βάρος εμβρύου (</a:t>
            </a:r>
            <a:r>
              <a:rPr lang="en-US" sz="2000" dirty="0" smtClean="0"/>
              <a:t> </a:t>
            </a:r>
            <a:r>
              <a:rPr lang="el-GR" sz="2000" dirty="0" smtClean="0"/>
              <a:t>&gt;</a:t>
            </a:r>
            <a:r>
              <a:rPr lang="en-US" sz="2000" dirty="0" smtClean="0"/>
              <a:t> </a:t>
            </a:r>
            <a:r>
              <a:rPr lang="el-GR" sz="2000" dirty="0" smtClean="0"/>
              <a:t>4 </a:t>
            </a:r>
            <a:r>
              <a:rPr lang="el-GR" sz="2000" dirty="0" err="1" smtClean="0"/>
              <a:t>Kg</a:t>
            </a:r>
            <a:r>
              <a:rPr lang="el-GR" sz="2000" dirty="0" smtClean="0"/>
              <a:t>) </a:t>
            </a:r>
          </a:p>
          <a:p>
            <a:r>
              <a:rPr lang="el-GR" sz="2000" dirty="0" smtClean="0"/>
              <a:t>Οξύς τοκετός </a:t>
            </a:r>
          </a:p>
          <a:p>
            <a:r>
              <a:rPr lang="el-GR" sz="2000" dirty="0" smtClean="0"/>
              <a:t>Ινομυώματα </a:t>
            </a:r>
          </a:p>
          <a:p>
            <a:r>
              <a:rPr lang="el-GR" sz="2000" dirty="0" smtClean="0"/>
              <a:t>Μεγάλες δόσεις </a:t>
            </a:r>
            <a:r>
              <a:rPr lang="el-GR" sz="2000" dirty="0" err="1" smtClean="0"/>
              <a:t>ωκυτοκίνης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Φάρμακα (β-</a:t>
            </a:r>
            <a:r>
              <a:rPr lang="el-GR" sz="2000" dirty="0" err="1" smtClean="0"/>
              <a:t>συμπαθομιμητικ</a:t>
            </a:r>
            <a:r>
              <a:rPr lang="el-GR" sz="2000" dirty="0" smtClean="0"/>
              <a:t>ά, αναισθητικά, MgSO4)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Κακώσεις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000" dirty="0" smtClean="0"/>
              <a:t>Καισαρική τομή προγραμματισμένη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 Επείγουσα καισαρική τομή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 Μέγεθος Εμβρύου (&gt; 4 </a:t>
            </a:r>
            <a:r>
              <a:rPr lang="el-GR" sz="2000" dirty="0" err="1" smtClean="0"/>
              <a:t>Kg</a:t>
            </a:r>
            <a:r>
              <a:rPr lang="el-GR" sz="2000" dirty="0" smtClean="0"/>
              <a:t>)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Ρήξη μήτρας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Τραυματισμοί κόλπου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0890"/>
            <a:ext cx="3548769" cy="31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3434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            </a:t>
            </a:r>
            <a:r>
              <a:rPr lang="el-GR" dirty="0" err="1" smtClean="0">
                <a:solidFill>
                  <a:schemeClr val="tx1"/>
                </a:solidFill>
              </a:rPr>
              <a:t>Εκστροφή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μήτρας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5122912" cy="4497363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1 </a:t>
            </a:r>
            <a:r>
              <a:rPr lang="el-GR" sz="2000" dirty="0" smtClean="0"/>
              <a:t>ανά </a:t>
            </a:r>
            <a:r>
              <a:rPr lang="en-GB" sz="2000" dirty="0" smtClean="0"/>
              <a:t>2,000 </a:t>
            </a:r>
            <a:r>
              <a:rPr lang="el-GR" sz="2000" dirty="0" smtClean="0"/>
              <a:t>- </a:t>
            </a:r>
            <a:r>
              <a:rPr lang="en-GB" sz="2000" dirty="0" smtClean="0"/>
              <a:t>1 </a:t>
            </a:r>
            <a:r>
              <a:rPr lang="el-GR" sz="2000" dirty="0" smtClean="0"/>
              <a:t>ανά </a:t>
            </a:r>
            <a:r>
              <a:rPr lang="en-GB" sz="2000" dirty="0" smtClean="0"/>
              <a:t> 10,000</a:t>
            </a:r>
            <a:r>
              <a:rPr lang="el-GR" sz="2000" dirty="0" smtClean="0"/>
              <a:t> γεννήσεις</a:t>
            </a:r>
          </a:p>
          <a:p>
            <a:pPr>
              <a:buNone/>
            </a:pPr>
            <a:r>
              <a:rPr lang="el-GR" sz="2000" dirty="0" smtClean="0"/>
              <a:t>Αιμορραγία</a:t>
            </a:r>
          </a:p>
          <a:p>
            <a:pPr>
              <a:buNone/>
            </a:pPr>
            <a:r>
              <a:rPr lang="el-GR" sz="2000" dirty="0" smtClean="0"/>
              <a:t>Βραδυκαρδία</a:t>
            </a:r>
          </a:p>
          <a:p>
            <a:endParaRPr lang="el-GR" dirty="0"/>
          </a:p>
        </p:txBody>
      </p:sp>
      <p:pic>
        <p:nvPicPr>
          <p:cNvPr id="7" name="Picture 2" descr="C:\Users\EFI LAPTOP\Desktop\hemorragia7.pn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3409"/>
            <a:ext cx="2806923" cy="6684591"/>
          </a:xfrm>
          <a:prstGeom prst="rect">
            <a:avLst/>
          </a:prstGeom>
          <a:noFill/>
        </p:spPr>
      </p:pic>
      <p:pic>
        <p:nvPicPr>
          <p:cNvPr id="6146" name="Picture 2" descr="C:\Users\EFI LAPTOP\Desktop\13256_2014_Article_2969_Fig2_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498199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1200"/>
            <a:ext cx="4152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Κατακράτηση πλακούντα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b="0" dirty="0" smtClean="0"/>
              <a:t>Χειρισμός </a:t>
            </a:r>
            <a:r>
              <a:rPr lang="en-GB" sz="2000" b="0" dirty="0" err="1" smtClean="0"/>
              <a:t>Credé</a:t>
            </a:r>
            <a:r>
              <a:rPr lang="el-GR" sz="2000" b="0" dirty="0" smtClean="0"/>
              <a:t> </a:t>
            </a:r>
          </a:p>
          <a:p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(έλεγχος στο </a:t>
            </a:r>
            <a:r>
              <a:rPr lang="el-GR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φ.τ</a:t>
            </a:r>
            <a:r>
              <a:rPr lang="el-G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  <a:r>
              <a:rPr lang="en-GB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469032"/>
          </a:xfrm>
        </p:spPr>
        <p:txBody>
          <a:bodyPr>
            <a:normAutofit/>
          </a:bodyPr>
          <a:lstStyle/>
          <a:p>
            <a:r>
              <a:rPr lang="el-GR" sz="2000" b="0" dirty="0" smtClean="0"/>
              <a:t>Δακτυλική αποκόλληση</a:t>
            </a:r>
            <a:endParaRPr lang="el-GR" sz="2000" b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 flipV="1">
            <a:off x="457200" y="6126162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4"/>
          </p:nvPr>
        </p:nvSpPr>
        <p:spPr>
          <a:xfrm flipV="1">
            <a:off x="4645025" y="6126162"/>
            <a:ext cx="4041775" cy="183157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305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Διηθητικός πλακούντας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tx1"/>
                </a:solidFill>
              </a:rPr>
              <a:t>Placenta </a:t>
            </a:r>
            <a:r>
              <a:rPr lang="en-US" sz="3100" dirty="0" err="1" smtClean="0">
                <a:solidFill>
                  <a:schemeClr val="tx1"/>
                </a:solidFill>
              </a:rPr>
              <a:t>accreta</a:t>
            </a:r>
            <a:r>
              <a:rPr lang="el-GR" sz="3100" dirty="0" smtClean="0">
                <a:solidFill>
                  <a:schemeClr val="tx1"/>
                </a:solidFill>
              </a:rPr>
              <a:t>)</a:t>
            </a:r>
            <a:endParaRPr lang="el-GR" sz="31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Συχνότητα</a:t>
            </a:r>
          </a:p>
          <a:p>
            <a:pPr>
              <a:buNone/>
            </a:pPr>
            <a:r>
              <a:rPr lang="el-GR" sz="2000" dirty="0" smtClean="0"/>
              <a:t>	1 στις 4.027 κυήσεις τη δεκαετία του 70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1 στις 2.510 κυήσεις τη δεκαετία του 80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1 στις 533 κυήσεις μετά το 2000</a:t>
            </a:r>
          </a:p>
          <a:p>
            <a:pPr>
              <a:buNone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Ταξινόμηση</a:t>
            </a:r>
          </a:p>
          <a:p>
            <a:pPr>
              <a:buNone/>
            </a:pPr>
            <a:r>
              <a:rPr lang="el-GR" sz="2000" dirty="0" smtClean="0"/>
              <a:t>	ΣΤΙΦΡΟΣ - Προσκόλληση στο μυομήτριο </a:t>
            </a:r>
            <a:r>
              <a:rPr lang="el-GR" sz="2000" dirty="0" smtClean="0"/>
              <a:t>(</a:t>
            </a:r>
            <a:r>
              <a:rPr lang="en-GB" sz="2000" dirty="0" smtClean="0"/>
              <a:t>placenta </a:t>
            </a:r>
            <a:r>
              <a:rPr lang="en-GB" sz="2000" dirty="0" err="1" smtClean="0"/>
              <a:t>accreta</a:t>
            </a:r>
            <a:r>
              <a:rPr lang="el-GR" sz="2000" dirty="0" smtClean="0"/>
              <a:t>)</a:t>
            </a:r>
            <a:endParaRPr lang="en-GB" sz="2000" dirty="0" smtClean="0"/>
          </a:p>
          <a:p>
            <a:pPr>
              <a:buNone/>
            </a:pPr>
            <a:r>
              <a:rPr lang="el-GR" sz="2000" dirty="0" smtClean="0"/>
              <a:t>	ΔΙΗΘΗΤΙΚΟΣ - Διήθηση του μυομητρίου (</a:t>
            </a:r>
            <a:r>
              <a:rPr lang="en-GB" sz="2000" dirty="0" smtClean="0"/>
              <a:t>placenta </a:t>
            </a:r>
            <a:r>
              <a:rPr lang="en-GB" sz="2000" dirty="0" err="1" smtClean="0"/>
              <a:t>increta</a:t>
            </a:r>
            <a:r>
              <a:rPr lang="el-GR" sz="2000" dirty="0" smtClean="0"/>
              <a:t>)</a:t>
            </a:r>
            <a:endParaRPr lang="en-GB" sz="2000" dirty="0" smtClean="0"/>
          </a:p>
          <a:p>
            <a:pPr>
              <a:buNone/>
            </a:pPr>
            <a:r>
              <a:rPr lang="el-GR" sz="2000" dirty="0" smtClean="0"/>
              <a:t>	ΔΙΕΙΣΔΥΤΙΚΟΣ - Διήθηση πέρα του μυομητρίου (</a:t>
            </a:r>
            <a:r>
              <a:rPr lang="en-GB" sz="2000" dirty="0" smtClean="0"/>
              <a:t>placenta </a:t>
            </a:r>
            <a:r>
              <a:rPr lang="en-GB" sz="2000" dirty="0" err="1" smtClean="0"/>
              <a:t>percreta</a:t>
            </a:r>
            <a:r>
              <a:rPr lang="el-GR" sz="2000" dirty="0" smtClean="0"/>
              <a:t>)</a:t>
            </a:r>
            <a:endParaRPr lang="en-GB" sz="20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C:\Users\EFI LAPTOP\Desktop\placenta accr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85184"/>
            <a:ext cx="3744416" cy="161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Μαιευτική αιμορραγία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dirty="0" smtClean="0"/>
              <a:t>Κύριο </a:t>
            </a:r>
            <a:r>
              <a:rPr lang="el-GR" sz="2400" dirty="0" smtClean="0"/>
              <a:t>αίτιο μητρικής θνητότητας, κυρίως στις αναπτυσσόμενες χώρες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/>
              <a:t>25% από τους 430 θανάτους  / 100.000 γεννήσεις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ΗΠΑ: αν και έχει μειωθεί ευθύνεται για 7,5 </a:t>
            </a:r>
            <a:r>
              <a:rPr lang="el-GR" sz="2400" dirty="0" smtClean="0"/>
              <a:t> θανάτους / 100.000 γεννήσεις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Ηνωμένο Βασίλειο: είναι η τρίτη αιτία μητρικής θνησιμότητας και ευθύνεται 6,6 θανάτους / 1.000.000 γεννήσεις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Διηθητικός πλακούντας</a:t>
            </a:r>
            <a:br>
              <a:rPr lang="el-GR" dirty="0" smtClean="0"/>
            </a:br>
            <a:r>
              <a:rPr lang="el-GR" sz="3100" dirty="0" smtClean="0"/>
              <a:t>(</a:t>
            </a:r>
            <a:r>
              <a:rPr lang="en-US" sz="3100" dirty="0" smtClean="0"/>
              <a:t>Placenta </a:t>
            </a:r>
            <a:r>
              <a:rPr lang="en-US" sz="3100" dirty="0" err="1" smtClean="0"/>
              <a:t>accreta</a:t>
            </a:r>
            <a:r>
              <a:rPr lang="el-GR" sz="3100" dirty="0" smtClean="0"/>
              <a:t>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2448272"/>
          </a:xfrm>
        </p:spPr>
        <p:txBody>
          <a:bodyPr>
            <a:normAutofit fontScale="92500" lnSpcReduction="20000"/>
          </a:bodyPr>
          <a:lstStyle/>
          <a:p>
            <a:endParaRPr lang="el-GR" b="0" i="1" dirty="0" smtClean="0"/>
          </a:p>
          <a:p>
            <a:pPr>
              <a:buFont typeface="Wingdings" pitchFamily="2" charset="2"/>
              <a:buChar char="Ø"/>
            </a:pPr>
            <a:r>
              <a:rPr lang="el-GR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Αιτιολογία</a:t>
            </a:r>
          </a:p>
          <a:p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Προηγούμενη τομή επί του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	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μυομητρίου </a:t>
            </a:r>
          </a:p>
          <a:p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Θέση πλακούντα</a:t>
            </a:r>
          </a:p>
          <a:p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Ηλικία μητέρας (&gt; 35 ετών)</a:t>
            </a:r>
          </a:p>
          <a:p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l-G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Πολυτοκία </a:t>
            </a:r>
          </a:p>
          <a:p>
            <a:pPr algn="just"/>
            <a:endParaRPr lang="el-GR" dirty="0"/>
          </a:p>
        </p:txBody>
      </p:sp>
      <p:pic>
        <p:nvPicPr>
          <p:cNvPr id="7" name="Picture 3" descr="C:\Users\EFI LAPTOP\Desktop\300px-Placenta_accret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37870"/>
            <a:ext cx="4082126" cy="3320130"/>
          </a:xfrm>
          <a:prstGeom prst="rect">
            <a:avLst/>
          </a:prstGeom>
          <a:noFill/>
        </p:spPr>
      </p:pic>
      <p:pic>
        <p:nvPicPr>
          <p:cNvPr id="8" name="Picture 2" descr="C:\Users\EFI LAPTOP\Desktop\nejmcp1709324_f1.jpe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041775" cy="312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Διηθητικός πλακούντας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tx1"/>
                </a:solidFill>
              </a:rPr>
              <a:t>Placenta </a:t>
            </a:r>
            <a:r>
              <a:rPr lang="en-US" sz="3100" dirty="0" err="1" smtClean="0">
                <a:solidFill>
                  <a:schemeClr val="tx1"/>
                </a:solidFill>
              </a:rPr>
              <a:t>accreta</a:t>
            </a:r>
            <a:r>
              <a:rPr lang="el-GR" sz="3100" dirty="0" smtClean="0">
                <a:solidFill>
                  <a:schemeClr val="tx1"/>
                </a:solidFill>
              </a:rPr>
              <a:t>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200" dirty="0" smtClean="0"/>
              <a:t>	</a:t>
            </a:r>
            <a:r>
              <a:rPr lang="el-GR" sz="2900" dirty="0" smtClean="0"/>
              <a:t>Υπερηχογραφία  δευτέρου και κυρίως τρίτου τριμήνου 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l-GR" sz="2900" dirty="0" smtClean="0"/>
              <a:t>Ευαισθησία 93%</a:t>
            </a:r>
            <a:r>
              <a:rPr lang="en-US" sz="2900" dirty="0" smtClean="0"/>
              <a:t> / </a:t>
            </a:r>
            <a:r>
              <a:rPr lang="el-GR" sz="2900" dirty="0" smtClean="0"/>
              <a:t>Ειδικότητα 79%</a:t>
            </a:r>
            <a:endParaRPr lang="en-US" sz="2900" dirty="0" smtClean="0"/>
          </a:p>
          <a:p>
            <a:pPr>
              <a:buNone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	</a:t>
            </a:r>
            <a:r>
              <a:rPr lang="el-GR" sz="2600" dirty="0" smtClean="0"/>
              <a:t>Ανεύρεση </a:t>
            </a:r>
            <a:r>
              <a:rPr lang="el-GR" sz="2600" dirty="0" err="1" smtClean="0"/>
              <a:t>υποηχογενών</a:t>
            </a:r>
            <a:r>
              <a:rPr lang="el-GR" sz="2600" dirty="0" smtClean="0"/>
              <a:t> φλεβικών λιμνών στον πλακούντα (</a:t>
            </a:r>
            <a:r>
              <a:rPr lang="el-GR" sz="2600" dirty="0" err="1" smtClean="0"/>
              <a:t>swiss</a:t>
            </a:r>
            <a:r>
              <a:rPr lang="el-GR" sz="2600" dirty="0" smtClean="0"/>
              <a:t> </a:t>
            </a:r>
            <a:r>
              <a:rPr lang="el-GR" sz="2600" dirty="0" err="1" smtClean="0"/>
              <a:t>cheese</a:t>
            </a:r>
            <a:r>
              <a:rPr lang="el-GR" sz="2600" dirty="0" smtClean="0"/>
              <a:t>)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	</a:t>
            </a:r>
            <a:r>
              <a:rPr lang="el-GR" sz="2600" dirty="0" smtClean="0"/>
              <a:t>Απώλεια </a:t>
            </a:r>
            <a:r>
              <a:rPr lang="el-GR" sz="2600" dirty="0" err="1" smtClean="0"/>
              <a:t>υποηχογενούς</a:t>
            </a:r>
            <a:r>
              <a:rPr lang="el-GR" sz="2600" dirty="0" smtClean="0"/>
              <a:t> γραμμής στο χώρο μεταξύ μυομητρίου και πλακούντα (απώλεια του βασικού φθαρτού)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	</a:t>
            </a:r>
            <a:r>
              <a:rPr lang="el-GR" sz="2600" dirty="0" err="1" smtClean="0"/>
              <a:t>Οπισθό</a:t>
            </a:r>
            <a:r>
              <a:rPr lang="el-GR" sz="2600" dirty="0" smtClean="0"/>
              <a:t>-</a:t>
            </a:r>
            <a:r>
              <a:rPr lang="el-GR" sz="2600" dirty="0" err="1" smtClean="0"/>
              <a:t>πλακουντιακό</a:t>
            </a:r>
            <a:r>
              <a:rPr lang="el-GR" sz="2600" dirty="0" smtClean="0"/>
              <a:t> πάχος μυομητρίου &lt; 1mm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	</a:t>
            </a:r>
            <a:r>
              <a:rPr lang="el-GR" sz="2600" dirty="0" smtClean="0"/>
              <a:t>Στενή συνάφεια μήτρας και ουροδόχου κύστεως και εμφάνιση στροβιλώδους ροής των αγγείων του πλακούντα κατά την </a:t>
            </a:r>
            <a:r>
              <a:rPr lang="el-GR" sz="2600" dirty="0" err="1" smtClean="0"/>
              <a:t>Doppler</a:t>
            </a:r>
            <a:r>
              <a:rPr lang="el-GR" sz="2600" dirty="0" smtClean="0"/>
              <a:t> υπερηχογραφία (ένδειξη διεισδυτικού πλακούντα)</a:t>
            </a:r>
            <a:endParaRPr lang="en-US" sz="2600" dirty="0" smtClean="0"/>
          </a:p>
          <a:p>
            <a:pPr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900" dirty="0" smtClean="0"/>
              <a:t>Η </a:t>
            </a:r>
            <a:r>
              <a:rPr lang="en-US" sz="2900" dirty="0" smtClean="0"/>
              <a:t>MRI </a:t>
            </a:r>
            <a:r>
              <a:rPr lang="el-GR" sz="2900" dirty="0" smtClean="0"/>
              <a:t>χρησιμοποιείται επικουρικά!!</a:t>
            </a:r>
            <a:endParaRPr lang="el-G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Διηθητικός πλακούντας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tx1"/>
                </a:solidFill>
              </a:rPr>
              <a:t>Placenta </a:t>
            </a:r>
            <a:r>
              <a:rPr lang="en-US" sz="3100" dirty="0" err="1" smtClean="0">
                <a:solidFill>
                  <a:schemeClr val="tx1"/>
                </a:solidFill>
              </a:rPr>
              <a:t>accreta</a:t>
            </a:r>
            <a:r>
              <a:rPr lang="el-GR" sz="3100" dirty="0" smtClean="0">
                <a:solidFill>
                  <a:schemeClr val="tx1"/>
                </a:solidFill>
              </a:rPr>
              <a:t>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EFI LAPTOP\Desktop\swiis 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960440" cy="2376264"/>
          </a:xfrm>
          <a:prstGeom prst="rect">
            <a:avLst/>
          </a:prstGeom>
          <a:noFill/>
        </p:spPr>
      </p:pic>
      <p:pic>
        <p:nvPicPr>
          <p:cNvPr id="1027" name="Picture 3" descr="C:\Users\EFI LAPTOP\Desktop\accre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4" y="3076574"/>
            <a:ext cx="4082231" cy="23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Διηθητικός πλακούντας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tx1"/>
                </a:solidFill>
              </a:rPr>
              <a:t>Placenta </a:t>
            </a:r>
            <a:r>
              <a:rPr lang="en-US" sz="3100" dirty="0" err="1" smtClean="0">
                <a:solidFill>
                  <a:schemeClr val="tx1"/>
                </a:solidFill>
              </a:rPr>
              <a:t>accreta</a:t>
            </a:r>
            <a:r>
              <a:rPr lang="el-GR" sz="3100" dirty="0" smtClean="0">
                <a:solidFill>
                  <a:schemeClr val="tx1"/>
                </a:solidFill>
              </a:rPr>
              <a:t>)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FI LAPTOP\Desktop\IMG_4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0" dirty="0" smtClean="0">
                <a:solidFill>
                  <a:schemeClr val="tx1"/>
                </a:solidFill>
              </a:rPr>
              <a:t>Διηθητικός πλακούντας</a:t>
            </a:r>
            <a:r>
              <a:rPr lang="el-GR" b="0" dirty="0" smtClean="0">
                <a:solidFill>
                  <a:schemeClr val="tx1"/>
                </a:solidFill>
              </a:rPr>
              <a:t/>
            </a:r>
            <a:br>
              <a:rPr lang="el-GR" b="0" dirty="0" smtClean="0">
                <a:solidFill>
                  <a:schemeClr val="tx1"/>
                </a:solidFill>
              </a:rPr>
            </a:br>
            <a:r>
              <a:rPr lang="el-GR" sz="2800" b="0" dirty="0" smtClean="0">
                <a:solidFill>
                  <a:schemeClr val="tx1"/>
                </a:solidFill>
              </a:rPr>
              <a:t>(</a:t>
            </a:r>
            <a:r>
              <a:rPr lang="en-US" sz="2800" b="0" dirty="0" smtClean="0">
                <a:solidFill>
                  <a:schemeClr val="tx1"/>
                </a:solidFill>
              </a:rPr>
              <a:t>Placenta </a:t>
            </a:r>
            <a:r>
              <a:rPr lang="en-US" sz="2800" b="0" dirty="0" err="1" smtClean="0">
                <a:solidFill>
                  <a:schemeClr val="tx1"/>
                </a:solidFill>
              </a:rPr>
              <a:t>accreta</a:t>
            </a:r>
            <a:r>
              <a:rPr lang="el-GR" sz="2800" b="0" dirty="0" smtClean="0">
                <a:solidFill>
                  <a:schemeClr val="tx1"/>
                </a:solidFill>
              </a:rPr>
              <a:t>)</a:t>
            </a:r>
            <a:endParaRPr lang="el-GR" sz="2800" b="0" dirty="0">
              <a:solidFill>
                <a:schemeClr val="tx1"/>
              </a:solidFill>
            </a:endParaRPr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34" y="1268760"/>
            <a:ext cx="756999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prstClr val="black"/>
                </a:solidFill>
              </a:rPr>
              <a:t>Προδρομικός πλακούντας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(Placenta </a:t>
            </a:r>
            <a:r>
              <a:rPr lang="en-US" sz="2000" dirty="0" err="1" smtClean="0">
                <a:solidFill>
                  <a:prstClr val="black"/>
                </a:solidFill>
              </a:rPr>
              <a:t>Previa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l-GR" sz="3100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I </a:t>
            </a:r>
            <a:r>
              <a:rPr lang="el-GR" sz="2000" dirty="0" smtClean="0"/>
              <a:t>Βαθμού</a:t>
            </a:r>
            <a:endParaRPr lang="en-US" sz="2000" dirty="0" smtClean="0"/>
          </a:p>
          <a:p>
            <a:r>
              <a:rPr lang="el-GR" sz="2000" dirty="0" err="1" smtClean="0"/>
              <a:t>Επιπωματικός</a:t>
            </a:r>
            <a:r>
              <a:rPr lang="en-US" sz="2000" dirty="0" smtClean="0"/>
              <a:t> – complete</a:t>
            </a:r>
          </a:p>
          <a:p>
            <a:endParaRPr lang="el-GR" sz="2000" dirty="0" smtClean="0"/>
          </a:p>
          <a:p>
            <a:r>
              <a:rPr lang="el-GR" sz="2000" dirty="0" smtClean="0"/>
              <a:t>ΙΙ βαθμού  </a:t>
            </a:r>
            <a:endParaRPr lang="en-US" sz="2000" dirty="0" smtClean="0"/>
          </a:p>
          <a:p>
            <a:r>
              <a:rPr lang="el-GR" sz="2000" dirty="0" err="1" smtClean="0"/>
              <a:t>Επιχείλιος</a:t>
            </a:r>
            <a:r>
              <a:rPr lang="en-US" sz="2000" dirty="0" smtClean="0"/>
              <a:t> – partial</a:t>
            </a:r>
          </a:p>
          <a:p>
            <a:endParaRPr lang="el-GR" sz="2000" dirty="0" smtClean="0"/>
          </a:p>
          <a:p>
            <a:r>
              <a:rPr lang="el-GR" sz="2000" dirty="0" smtClean="0"/>
              <a:t>ΙΙΙ βαθμού </a:t>
            </a:r>
            <a:endParaRPr lang="en-US" sz="2000" dirty="0" smtClean="0"/>
          </a:p>
          <a:p>
            <a:r>
              <a:rPr lang="el-GR" sz="2000" dirty="0" err="1" smtClean="0"/>
              <a:t>Παραχείλιος</a:t>
            </a:r>
            <a:r>
              <a:rPr lang="en-US" sz="2000" dirty="0" smtClean="0"/>
              <a:t> – marginal</a:t>
            </a:r>
          </a:p>
          <a:p>
            <a:endParaRPr lang="el-GR" sz="2000" dirty="0" smtClean="0"/>
          </a:p>
          <a:p>
            <a:r>
              <a:rPr lang="el-GR" sz="2000" dirty="0" smtClean="0"/>
              <a:t>IV βαθμού </a:t>
            </a:r>
            <a:endParaRPr lang="en-US" sz="2000" dirty="0" smtClean="0"/>
          </a:p>
          <a:p>
            <a:r>
              <a:rPr lang="el-GR" sz="2000" dirty="0" smtClean="0"/>
              <a:t>Χαμηλής πρόσφυσης</a:t>
            </a:r>
            <a:r>
              <a:rPr lang="en-US" sz="2000" dirty="0" smtClean="0"/>
              <a:t> – low implantation</a:t>
            </a:r>
            <a:endParaRPr lang="el-GR" sz="2000" dirty="0" smtClean="0"/>
          </a:p>
          <a:p>
            <a:endParaRPr lang="el-GR" dirty="0"/>
          </a:p>
        </p:txBody>
      </p:sp>
      <p:pic>
        <p:nvPicPr>
          <p:cNvPr id="2050" name="Picture 2" descr="C:\Users\EFI LAPTOP\Desktop\Placenta Prev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1800" y="2249225"/>
            <a:ext cx="5715000" cy="319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0" dirty="0" smtClean="0">
                <a:solidFill>
                  <a:prstClr val="black"/>
                </a:solidFill>
              </a:rPr>
              <a:t>Προδρομικός πλακούντας</a:t>
            </a:r>
            <a:r>
              <a:rPr lang="en-US" b="0" dirty="0" smtClean="0">
                <a:solidFill>
                  <a:prstClr val="black"/>
                </a:solidFill>
              </a:rPr>
              <a:t/>
            </a:r>
            <a:br>
              <a:rPr lang="en-US" b="0" dirty="0" smtClean="0">
                <a:solidFill>
                  <a:prstClr val="black"/>
                </a:solidFill>
              </a:rPr>
            </a:br>
            <a:r>
              <a:rPr lang="en-US" sz="2800" b="0" dirty="0" smtClean="0">
                <a:solidFill>
                  <a:prstClr val="black"/>
                </a:solidFill>
              </a:rPr>
              <a:t>(Placenta </a:t>
            </a:r>
            <a:r>
              <a:rPr lang="en-US" sz="2800" b="0" dirty="0" err="1" smtClean="0">
                <a:solidFill>
                  <a:prstClr val="black"/>
                </a:solidFill>
              </a:rPr>
              <a:t>Previa</a:t>
            </a:r>
            <a:r>
              <a:rPr lang="en-US" sz="2800" b="0" dirty="0" smtClean="0">
                <a:solidFill>
                  <a:prstClr val="black"/>
                </a:solidFill>
              </a:rPr>
              <a:t>)</a:t>
            </a:r>
            <a:endParaRPr lang="el-GR" sz="2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Ανώδυνη κολπική </a:t>
            </a:r>
            <a:r>
              <a:rPr lang="el-GR" sz="2000" dirty="0" err="1" smtClean="0"/>
              <a:t>αιμόρροια</a:t>
            </a:r>
            <a:r>
              <a:rPr lang="el-GR" sz="2000" dirty="0" smtClean="0"/>
              <a:t> στο τρίτο τρίμηνο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Συχνότητα : </a:t>
            </a:r>
            <a:r>
              <a:rPr lang="en-US" sz="2000" dirty="0" smtClean="0"/>
              <a:t>0.5%</a:t>
            </a:r>
            <a:endParaRPr lang="el-GR" sz="2000" dirty="0" smtClean="0"/>
          </a:p>
          <a:p>
            <a:r>
              <a:rPr lang="el-GR" sz="1600" dirty="0" smtClean="0"/>
              <a:t>(μετά από καισαρική τομή 1%)</a:t>
            </a:r>
            <a:endParaRPr lang="el-GR" sz="1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EFI LAPTOP\Desktop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Διαταραχές Πηκτικότητας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5517232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el-GR" sz="1600" b="0" dirty="0" smtClean="0"/>
              <a:t>Φυσιολογικές αλλαγές στη κύηση</a:t>
            </a:r>
            <a:endParaRPr lang="el-GR" sz="1600" b="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err="1" smtClean="0"/>
              <a:t>Χοριοαμνιονίτιδα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r>
              <a:rPr lang="el-GR" sz="2000" dirty="0" err="1" smtClean="0"/>
              <a:t>Προεκλαμψία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Πυρετός κατά τον τοκετό</a:t>
            </a:r>
            <a:endParaRPr lang="en-US" sz="2000" dirty="0" smtClean="0"/>
          </a:p>
          <a:p>
            <a:r>
              <a:rPr lang="el-GR" sz="2000" dirty="0" smtClean="0"/>
              <a:t>Αποκόλληση πλακούντα</a:t>
            </a:r>
            <a:endParaRPr lang="en-US" sz="2000" dirty="0" smtClean="0"/>
          </a:p>
          <a:p>
            <a:r>
              <a:rPr lang="el-GR" sz="2000" dirty="0" smtClean="0"/>
              <a:t>Εμβολή </a:t>
            </a:r>
            <a:r>
              <a:rPr lang="el-GR" sz="2000" dirty="0" smtClean="0"/>
              <a:t>αμνιακού </a:t>
            </a:r>
            <a:r>
              <a:rPr lang="el-GR" sz="2000" dirty="0" smtClean="0"/>
              <a:t>υγρού</a:t>
            </a:r>
          </a:p>
          <a:p>
            <a:r>
              <a:rPr lang="el-GR" sz="2000" dirty="0" smtClean="0"/>
              <a:t>Συγγενείς διαταραχές πήξης</a:t>
            </a:r>
            <a:endParaRPr lang="en-US" sz="2000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9936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FI LAPTOP\Desktop\Pool-of-Blood-5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926142" cy="259125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Αντιμετώπιση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Άμεσα μέτρα ανάνηψης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Άμεση κλήση βοήθειας 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Έλεγχος αεροφόρων οδών, αναπνοής, κυκλοφορίας (ABC</a:t>
            </a:r>
            <a:r>
              <a:rPr lang="el-GR" sz="2000" dirty="0" smtClean="0"/>
              <a:t>)</a:t>
            </a: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Δύο ενδοφλέβιοι καθετήρες μεγάλης διαμέτρου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/>
              <a:t>Έγχυση </a:t>
            </a:r>
            <a:r>
              <a:rPr lang="el-GR" sz="2000" dirty="0" smtClean="0"/>
              <a:t>κρυσταλλοειδών διαλυμάτων  και χορήγηση οξυγόνου.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Εργαστηριακές εξετάσεις (ομάδα αίματος, γενική αίματος, έλεγχος πηκτικότητας)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Διασταύρωση τουλάχιστον 4 - 6 μονάδων αίματος για ενδεχόμενη μετάγγιση</a:t>
            </a:r>
            <a:r>
              <a:rPr lang="en-US" sz="2000" dirty="0" smtClean="0"/>
              <a:t>, </a:t>
            </a:r>
            <a:r>
              <a:rPr lang="el-GR" sz="2000" dirty="0" smtClean="0"/>
              <a:t>Ομάδα Ο </a:t>
            </a:r>
            <a:r>
              <a:rPr lang="en-US" sz="2000" dirty="0" err="1" smtClean="0"/>
              <a:t>Rh</a:t>
            </a:r>
            <a:r>
              <a:rPr lang="en-US" sz="2000" dirty="0" smtClean="0"/>
              <a:t> (-</a:t>
            </a:r>
            <a:r>
              <a:rPr lang="el-GR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6  </a:t>
            </a:r>
            <a:r>
              <a:rPr lang="el-GR" sz="2000" dirty="0" smtClean="0"/>
              <a:t>μονάδες </a:t>
            </a:r>
            <a:r>
              <a:rPr lang="en-US" sz="2000" dirty="0" smtClean="0"/>
              <a:t>RBCs </a:t>
            </a:r>
            <a:r>
              <a:rPr lang="el-GR" sz="2000" dirty="0" smtClean="0"/>
              <a:t>και </a:t>
            </a:r>
            <a:r>
              <a:rPr lang="en-US" sz="2000" dirty="0" smtClean="0"/>
              <a:t>4 </a:t>
            </a:r>
            <a:r>
              <a:rPr lang="el-GR" sz="2000" dirty="0" smtClean="0"/>
              <a:t>μονάδες</a:t>
            </a:r>
            <a:r>
              <a:rPr lang="en-US" sz="2000" dirty="0" smtClean="0"/>
              <a:t> </a:t>
            </a:r>
            <a:r>
              <a:rPr lang="en-US" sz="2000" dirty="0" smtClean="0"/>
              <a:t>FFP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Τοποθέτηση </a:t>
            </a:r>
            <a:r>
              <a:rPr lang="el-GR" sz="2000" dirty="0" err="1" smtClean="0"/>
              <a:t>ουροκαθετήρα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15089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Αντιμετώπιση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000" dirty="0" smtClean="0"/>
              <a:t>	Αιμοδυναμική αστάθεια χωρίς εμφανή αιμορραγία υποψίες για εσωτερικό αιμάτωμα, ρήξη μήτρας, μερική </a:t>
            </a:r>
            <a:r>
              <a:rPr lang="el-GR" sz="2000" dirty="0" err="1" smtClean="0"/>
              <a:t>εκστροφή</a:t>
            </a:r>
            <a:r>
              <a:rPr lang="el-GR" sz="2000" dirty="0" smtClean="0"/>
              <a:t> μήτρας, αναφυλαξία και πνευμονική εμβολή ή εμβολή αμνιακού υγρού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	Αιμορραγία πριν την απομάκρυνση του πλακούντα αντιμετωπίζεται με ταυτόχρονη χορήγηση </a:t>
            </a:r>
            <a:r>
              <a:rPr lang="el-GR" sz="2000" dirty="0" err="1" smtClean="0"/>
              <a:t>ωκυτοκίνης</a:t>
            </a:r>
            <a:r>
              <a:rPr lang="el-GR" sz="2000" dirty="0" smtClean="0"/>
              <a:t> και απομάκρυνση του πλακούντα με ελεγχόμενη έλξη του ομφάλιου λώρου. Όταν δεν είναι δυνατή η απομάκρυνσή του τότε πρέπει να γίνεται </a:t>
            </a:r>
            <a:r>
              <a:rPr lang="el-GR" sz="2000" i="1" dirty="0" smtClean="0"/>
              <a:t>δακτυλική αποκόλληση πλακούντα</a:t>
            </a:r>
            <a:r>
              <a:rPr lang="el-GR" sz="2000" dirty="0" smtClean="0"/>
              <a:t> ή αν έχουν μείνει υπολείμματα πλακούντα </a:t>
            </a:r>
            <a:r>
              <a:rPr lang="el-GR" sz="2000" i="1" dirty="0" smtClean="0"/>
              <a:t>μαιευτική απόξεση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11268" name="Picture 4" descr="C:\Users\EFI LAPTOP\Desktop\kuretka obsci-160x1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649586"/>
            <a:ext cx="1812032" cy="220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Ορισμός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000" dirty="0" smtClean="0"/>
              <a:t>Αιμορραγία </a:t>
            </a:r>
            <a:r>
              <a:rPr lang="el-GR" sz="2000" dirty="0" smtClean="0"/>
              <a:t>μετά τον τοκετό είναι η απώλεια αίματος σε τέτοια ποσότητα ώστε να προκαλέσει αιμοδυναμική αστάθεια</a:t>
            </a:r>
          </a:p>
          <a:p>
            <a:pPr>
              <a:buNone/>
            </a:pPr>
            <a:r>
              <a:rPr lang="el-GR" sz="2000" dirty="0" smtClean="0"/>
              <a:t>			κολπικό τοκετό &lt; 500ml </a:t>
            </a:r>
          </a:p>
          <a:p>
            <a:pPr>
              <a:buNone/>
            </a:pPr>
            <a:r>
              <a:rPr lang="el-GR" sz="2000" dirty="0" smtClean="0"/>
              <a:t>			καισαρική τομή &lt; 1000ml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	Από το σύνολο των κολπικών τοκετών το 4% περιπλέκονται με απώλεια αίματος μεγαλύτερης των 500ml στις πρώτες 24 ώρες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FI LAPTOP\Desktop\oxytocin_sol-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69160"/>
            <a:ext cx="3262852" cy="17728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Αντιμετώπιση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b="1" i="1" dirty="0" err="1" smtClean="0"/>
              <a:t>Ωκυτοκίνη</a:t>
            </a:r>
            <a:r>
              <a:rPr lang="el-GR" sz="2000" b="1" i="1" dirty="0" smtClean="0"/>
              <a:t> </a:t>
            </a:r>
          </a:p>
          <a:p>
            <a:pPr>
              <a:buNone/>
            </a:pPr>
            <a:r>
              <a:rPr lang="el-GR" sz="2000" dirty="0" smtClean="0"/>
              <a:t>	Ενεργοποιεί το άνω τμήμα της μήτρας να συσπάται ρυθμικά, μειώνοντας τη ροή του αίματος στη </a:t>
            </a:r>
            <a:r>
              <a:rPr lang="el-GR" sz="2000" dirty="0" smtClean="0"/>
              <a:t>μήτρα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Χορηγείται ενδομυϊκά ή ενδοφλέβια διαλυμένη, αφού αδιάλυτη μπορεί να προκαλέσει παροδική αγγειοδιαστολή και υπόταση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Μειονεκτήματα</a:t>
            </a:r>
          </a:p>
          <a:p>
            <a:pPr>
              <a:buNone/>
            </a:pPr>
            <a:r>
              <a:rPr lang="el-GR" sz="2000" dirty="0" smtClean="0"/>
              <a:t>		Μόλις </a:t>
            </a:r>
            <a:r>
              <a:rPr lang="el-GR" sz="2000" dirty="0" err="1" smtClean="0"/>
              <a:t>κορεστεί</a:t>
            </a:r>
            <a:r>
              <a:rPr lang="el-GR" sz="2000" dirty="0" smtClean="0"/>
              <a:t> ο υποδοχέας, η επιπλέον δόση δεν δρα </a:t>
            </a:r>
          </a:p>
          <a:p>
            <a:pPr>
              <a:buNone/>
            </a:pPr>
            <a:r>
              <a:rPr lang="el-GR" sz="2000" dirty="0" smtClean="0"/>
              <a:t>		πολύ μεγάλες δόσεις προκαλούν δηλητηρίαση από νερό </a:t>
            </a:r>
            <a:r>
              <a:rPr lang="el-GR" sz="2000" dirty="0" smtClean="0"/>
              <a:t>  	λόγω </a:t>
            </a:r>
            <a:r>
              <a:rPr lang="el-GR" sz="2000" dirty="0" smtClean="0"/>
              <a:t>της </a:t>
            </a:r>
            <a:r>
              <a:rPr lang="el-GR" sz="2000" dirty="0" err="1" smtClean="0"/>
              <a:t>αντιδιουρητική</a:t>
            </a:r>
            <a:r>
              <a:rPr lang="el-GR" sz="2000" dirty="0" smtClean="0"/>
              <a:t> </a:t>
            </a:r>
            <a:r>
              <a:rPr lang="el-GR" sz="2000" dirty="0" smtClean="0"/>
              <a:t>της  </a:t>
            </a:r>
            <a:r>
              <a:rPr lang="el-GR" sz="2000" dirty="0" smtClean="0"/>
              <a:t>δράση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200" b="1" i="1" dirty="0" smtClean="0"/>
              <a:t>Αλκαλοειδή της </a:t>
            </a:r>
            <a:r>
              <a:rPr lang="el-GR" sz="2200" b="1" i="1" dirty="0" err="1" smtClean="0"/>
              <a:t>ερυσιβώδους</a:t>
            </a:r>
            <a:r>
              <a:rPr lang="el-GR" sz="2200" b="1" i="1" dirty="0" smtClean="0"/>
              <a:t> </a:t>
            </a:r>
            <a:r>
              <a:rPr lang="el-GR" sz="2200" b="1" i="1" dirty="0" err="1" smtClean="0"/>
              <a:t>ολύρας</a:t>
            </a:r>
            <a:r>
              <a:rPr lang="el-GR" sz="2200" b="1" i="1" dirty="0" smtClean="0"/>
              <a:t> </a:t>
            </a:r>
          </a:p>
          <a:p>
            <a:pPr>
              <a:buNone/>
            </a:pPr>
            <a:r>
              <a:rPr lang="el-GR" sz="2600" dirty="0" smtClean="0"/>
              <a:t>	</a:t>
            </a:r>
            <a:r>
              <a:rPr lang="el-GR" sz="2200" dirty="0" err="1" smtClean="0"/>
              <a:t>Methylergonovine</a:t>
            </a:r>
            <a:r>
              <a:rPr lang="el-GR" sz="22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Mitrotan</a:t>
            </a:r>
            <a:r>
              <a:rPr lang="en-US" sz="2200" dirty="0" smtClean="0"/>
              <a:t>) </a:t>
            </a:r>
            <a:r>
              <a:rPr lang="el-GR" sz="2200" dirty="0" smtClean="0"/>
              <a:t>και </a:t>
            </a:r>
            <a:r>
              <a:rPr lang="el-GR" sz="2200" dirty="0" err="1" smtClean="0"/>
              <a:t>ergometrine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	Γενικευμένη σύσπαση των λείων μυών, σύσπαση στο ανώτερο και στο κατώτερο τμήμα της </a:t>
            </a:r>
            <a:r>
              <a:rPr lang="el-GR" sz="2200" dirty="0" smtClean="0"/>
              <a:t>μήτρας</a:t>
            </a:r>
            <a:endParaRPr lang="el-GR" sz="2200" dirty="0" smtClean="0"/>
          </a:p>
          <a:p>
            <a:pPr>
              <a:buNone/>
            </a:pPr>
            <a:r>
              <a:rPr lang="el-GR" sz="2600" dirty="0" smtClean="0"/>
              <a:t>	</a:t>
            </a:r>
          </a:p>
          <a:p>
            <a:pPr>
              <a:buNone/>
            </a:pPr>
            <a:r>
              <a:rPr lang="el-GR" sz="2600" dirty="0" smtClean="0"/>
              <a:t>	</a:t>
            </a:r>
            <a:r>
              <a:rPr lang="el-GR" sz="2200" dirty="0" smtClean="0"/>
              <a:t>Μειονεκτήματα </a:t>
            </a:r>
            <a:r>
              <a:rPr lang="el-GR" sz="2200" dirty="0" smtClean="0"/>
              <a:t>: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		μπορεί να παγιδεύσουν τον πλακούντα</a:t>
            </a:r>
          </a:p>
          <a:p>
            <a:pPr>
              <a:buNone/>
            </a:pPr>
            <a:r>
              <a:rPr lang="el-GR" sz="2200" dirty="0" smtClean="0"/>
              <a:t>		Με τη σύσπαση των μυών των αιμοφόρων αγγείων, 	προκαλείται υπέρταση και περιφερειακή </a:t>
            </a:r>
            <a:r>
              <a:rPr lang="el-GR" sz="2200" dirty="0" err="1" smtClean="0"/>
              <a:t>αγγειοσύσπαση</a:t>
            </a:r>
            <a:r>
              <a:rPr lang="el-GR" sz="2200" dirty="0" smtClean="0"/>
              <a:t> </a:t>
            </a:r>
            <a:r>
              <a:rPr lang="en-US" sz="2200" dirty="0" smtClean="0"/>
              <a:t> </a:t>
            </a:r>
            <a:r>
              <a:rPr lang="el-GR" sz="2200" dirty="0" smtClean="0"/>
              <a:t>	(</a:t>
            </a:r>
            <a:r>
              <a:rPr lang="el-GR" sz="2200" dirty="0" smtClean="0"/>
              <a:t>αντενδείκνυται σε γυναίκες με υπέρταση</a:t>
            </a:r>
            <a:r>
              <a:rPr lang="el-GR" sz="2200" dirty="0" smtClean="0"/>
              <a:t>)</a:t>
            </a:r>
            <a:endParaRPr lang="el-GR" sz="2200" dirty="0" smtClean="0"/>
          </a:p>
          <a:p>
            <a:pPr>
              <a:buNone/>
            </a:pPr>
            <a:endParaRPr lang="el-GR" sz="2600" dirty="0" smtClean="0"/>
          </a:p>
          <a:p>
            <a:pPr>
              <a:buNone/>
            </a:pPr>
            <a:r>
              <a:rPr lang="el-GR" sz="2600" dirty="0" smtClean="0"/>
              <a:t>	</a:t>
            </a:r>
            <a:r>
              <a:rPr lang="el-GR" sz="2200" dirty="0" smtClean="0"/>
              <a:t>Δοσολογία της </a:t>
            </a:r>
            <a:r>
              <a:rPr lang="el-GR" sz="2200" dirty="0" err="1" smtClean="0"/>
              <a:t>Μεθυλεργονοβίνη</a:t>
            </a:r>
            <a:r>
              <a:rPr lang="el-GR" sz="2200" dirty="0" smtClean="0"/>
              <a:t> (</a:t>
            </a:r>
            <a:r>
              <a:rPr lang="el-GR" sz="2200" dirty="0" err="1" smtClean="0"/>
              <a:t>Methylergonovine</a:t>
            </a:r>
            <a:r>
              <a:rPr lang="el-GR" sz="2200" dirty="0" smtClean="0"/>
              <a:t>) είναι 0,2 </a:t>
            </a:r>
            <a:r>
              <a:rPr lang="el-GR" sz="2200" dirty="0" err="1" smtClean="0"/>
              <a:t>mg</a:t>
            </a:r>
            <a:r>
              <a:rPr lang="el-GR" sz="2200" dirty="0" smtClean="0"/>
              <a:t> IM και της </a:t>
            </a:r>
            <a:r>
              <a:rPr lang="el-GR" sz="2200" dirty="0" err="1" smtClean="0"/>
              <a:t>Εργομετρίνη</a:t>
            </a:r>
            <a:r>
              <a:rPr lang="el-GR" sz="2200" dirty="0" smtClean="0"/>
              <a:t> (</a:t>
            </a:r>
            <a:r>
              <a:rPr lang="el-GR" sz="2200" dirty="0" err="1" smtClean="0"/>
              <a:t>Ergometrine</a:t>
            </a:r>
            <a:r>
              <a:rPr lang="el-GR" sz="2200" dirty="0" smtClean="0"/>
              <a:t>) 0,25 </a:t>
            </a:r>
            <a:r>
              <a:rPr lang="el-GR" sz="2200" dirty="0" err="1" smtClean="0"/>
              <a:t>mg</a:t>
            </a:r>
            <a:r>
              <a:rPr lang="el-GR" sz="2200" dirty="0" smtClean="0"/>
              <a:t> IM</a:t>
            </a:r>
            <a:endParaRPr lang="el-GR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780928"/>
            <a:ext cx="7722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102690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200" b="1" i="1" dirty="0" err="1" smtClean="0"/>
              <a:t>Προσταγλαδίνες</a:t>
            </a:r>
            <a:endParaRPr lang="el-GR" sz="2200" b="1" i="1" dirty="0" smtClean="0"/>
          </a:p>
          <a:p>
            <a:pPr algn="just">
              <a:buNone/>
            </a:pPr>
            <a:r>
              <a:rPr lang="el-GR" dirty="0" smtClean="0"/>
              <a:t>	</a:t>
            </a:r>
            <a:r>
              <a:rPr lang="el-GR" sz="2200" dirty="0" smtClean="0"/>
              <a:t>Η πιο συνηθισμένη είναι η 15-μεθυλ- </a:t>
            </a:r>
            <a:r>
              <a:rPr lang="el-GR" sz="2200" dirty="0" err="1" smtClean="0"/>
              <a:t>προσταγλαδίνη</a:t>
            </a:r>
            <a:r>
              <a:rPr lang="el-GR" sz="2200" dirty="0" smtClean="0"/>
              <a:t> F2a ή </a:t>
            </a:r>
            <a:r>
              <a:rPr lang="el-GR" sz="2200" b="1" dirty="0" err="1" smtClean="0"/>
              <a:t>καρβοπρόστη</a:t>
            </a:r>
            <a:r>
              <a:rPr lang="el-GR" sz="2200" b="1" dirty="0" smtClean="0"/>
              <a:t> </a:t>
            </a:r>
            <a:r>
              <a:rPr lang="el-GR" sz="2200" dirty="0" smtClean="0"/>
              <a:t>(</a:t>
            </a:r>
            <a:r>
              <a:rPr lang="el-GR" sz="2200" dirty="0" err="1" smtClean="0"/>
              <a:t>Hemabate</a:t>
            </a:r>
            <a:r>
              <a:rPr lang="el-GR" sz="2200" dirty="0" smtClean="0"/>
              <a:t>), το οποίο ελέγχει την αιμορραγία μέχρι και 86%  </a:t>
            </a:r>
          </a:p>
          <a:p>
            <a:pPr algn="just">
              <a:buNone/>
            </a:pPr>
            <a:r>
              <a:rPr lang="el-GR" sz="2200" dirty="0" smtClean="0"/>
              <a:t>	Χορηγείται </a:t>
            </a:r>
            <a:r>
              <a:rPr lang="el-GR" sz="2200" dirty="0" err="1" smtClean="0"/>
              <a:t>ενδομυομητρικά</a:t>
            </a:r>
            <a:r>
              <a:rPr lang="el-GR" sz="2200" dirty="0" smtClean="0"/>
              <a:t> ή ενδομυϊκά σε δόση των 0,25mg και επαναλαμβάνεται κάθε 15 λεπτά μέχρι τη συνολική δόση των 2 </a:t>
            </a:r>
            <a:r>
              <a:rPr lang="el-GR" sz="2200" dirty="0" err="1" smtClean="0"/>
              <a:t>mg</a:t>
            </a:r>
            <a:r>
              <a:rPr lang="el-GR" sz="2200" dirty="0" smtClean="0"/>
              <a:t> (8 δόσεις)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	 από το ορθό </a:t>
            </a:r>
            <a:r>
              <a:rPr lang="el-GR" sz="2200" b="1" dirty="0" err="1" smtClean="0"/>
              <a:t>μισοπροστόλη</a:t>
            </a:r>
            <a:r>
              <a:rPr lang="el-GR" sz="2200" dirty="0" smtClean="0"/>
              <a:t> </a:t>
            </a:r>
            <a:r>
              <a:rPr lang="el-GR" sz="2200" dirty="0" smtClean="0"/>
              <a:t>(</a:t>
            </a:r>
            <a:r>
              <a:rPr lang="en-US" sz="2200" dirty="0" err="1" smtClean="0"/>
              <a:t>Cytotec</a:t>
            </a:r>
            <a:r>
              <a:rPr lang="el-GR" sz="2200" dirty="0" smtClean="0"/>
              <a:t>) έως </a:t>
            </a:r>
            <a:r>
              <a:rPr lang="el-GR" sz="2200" dirty="0" smtClean="0"/>
              <a:t>1.000 </a:t>
            </a:r>
            <a:r>
              <a:rPr lang="el-GR" sz="2200" dirty="0" err="1" smtClean="0"/>
              <a:t>micrograms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	Μειονεκτήματα</a:t>
            </a:r>
          </a:p>
          <a:p>
            <a:pPr>
              <a:buNone/>
            </a:pPr>
            <a:r>
              <a:rPr lang="el-GR" sz="2200" dirty="0" smtClean="0"/>
              <a:t>		10% ναυτία, διάρροια, </a:t>
            </a:r>
            <a:r>
              <a:rPr lang="el-GR" sz="2200" dirty="0" smtClean="0"/>
              <a:t>ρίγος</a:t>
            </a:r>
            <a:r>
              <a:rPr lang="el-GR" sz="2200" dirty="0" smtClean="0"/>
              <a:t>, </a:t>
            </a:r>
            <a:r>
              <a:rPr lang="el-GR" sz="2200" dirty="0" smtClean="0"/>
              <a:t>υπέρταση, πυρετό, </a:t>
            </a:r>
            <a:r>
              <a:rPr lang="el-GR" sz="2200" dirty="0" smtClean="0"/>
              <a:t>κεφαλαλγία 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		Προσοχή σε ασθενείς με άσθμα, υπέρταση, και ενεργή 	καρδιακή, πνευμονική, νεφρική ή ηπατική νόσο. </a:t>
            </a:r>
            <a:endParaRPr lang="el-GR" sz="2200" dirty="0"/>
          </a:p>
        </p:txBody>
      </p:sp>
      <p:pic>
        <p:nvPicPr>
          <p:cNvPr id="34820" name="Picture 4" descr="C:\Users\EFI LAPTOP\Desktop\SEA14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182420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rmAutofit/>
          </a:bodyPr>
          <a:lstStyle/>
          <a:p>
            <a:pPr algn="ctr"/>
            <a:r>
              <a:rPr lang="el-GR" sz="4000" b="0" dirty="0" smtClean="0">
                <a:solidFill>
                  <a:schemeClr val="tx1"/>
                </a:solidFill>
              </a:rPr>
              <a:t>Αντιμετώπιση Ατονίας</a:t>
            </a:r>
            <a:endParaRPr lang="el-GR" sz="4000" b="0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8686800" cy="29523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M</a:t>
            </a:r>
            <a:r>
              <a:rPr lang="el-GR" sz="2000" dirty="0" err="1" smtClean="0"/>
              <a:t>αλάξεις</a:t>
            </a:r>
            <a:r>
              <a:rPr lang="el-GR" sz="2000" dirty="0" smtClean="0"/>
              <a:t> της μήτρας και </a:t>
            </a:r>
            <a:r>
              <a:rPr lang="el-GR" sz="2000" dirty="0" err="1" smtClean="0"/>
              <a:t>αμφίχειρη</a:t>
            </a:r>
            <a:r>
              <a:rPr lang="el-GR" sz="2000" dirty="0" smtClean="0"/>
              <a:t> συμπίεση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Καθετηριασμός ουροδόχου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Η φαρμακευτική αντιμετώπιση περιλαμβάνει χορήγηση 5 </a:t>
            </a:r>
            <a:r>
              <a:rPr lang="el-GR" sz="2000" dirty="0" err="1" smtClean="0"/>
              <a:t>iu</a:t>
            </a:r>
            <a:r>
              <a:rPr lang="el-GR" sz="2000" dirty="0" smtClean="0"/>
              <a:t>  </a:t>
            </a:r>
            <a:r>
              <a:rPr lang="el-GR" sz="2000" dirty="0" err="1" smtClean="0"/>
              <a:t>ωκυτοκίνης</a:t>
            </a:r>
            <a:r>
              <a:rPr lang="el-GR" sz="2000" dirty="0" smtClean="0"/>
              <a:t> ενδοφλεβίως και 0.5 </a:t>
            </a:r>
            <a:r>
              <a:rPr lang="el-GR" sz="2000" dirty="0" err="1" smtClean="0"/>
              <a:t>mg</a:t>
            </a:r>
            <a:r>
              <a:rPr lang="el-GR" sz="2000" dirty="0" smtClean="0"/>
              <a:t> </a:t>
            </a:r>
            <a:r>
              <a:rPr lang="el-GR" sz="2000" dirty="0" err="1" smtClean="0"/>
              <a:t>εργομετρίνης</a:t>
            </a:r>
            <a:r>
              <a:rPr lang="el-GR" sz="2000" dirty="0" smtClean="0"/>
              <a:t> ενδοφλέβια ή </a:t>
            </a:r>
            <a:r>
              <a:rPr lang="el-GR" sz="2000" dirty="0" err="1" smtClean="0"/>
              <a:t>ενδομυικά</a:t>
            </a: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Παράλληλα χορηγείται </a:t>
            </a:r>
            <a:r>
              <a:rPr lang="el-GR" sz="2000" dirty="0" err="1" smtClean="0"/>
              <a:t>ωκυτοκίνη</a:t>
            </a:r>
            <a:r>
              <a:rPr lang="el-GR" sz="2000" dirty="0" smtClean="0"/>
              <a:t> σε συνεχή έγχυση 10 </a:t>
            </a:r>
            <a:r>
              <a:rPr lang="el-GR" sz="2000" dirty="0" err="1" smtClean="0"/>
              <a:t>iu</a:t>
            </a:r>
            <a:r>
              <a:rPr lang="el-GR" sz="2000" dirty="0" smtClean="0"/>
              <a:t>/ώρα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Αν η αιμορραγία δεν αντιμετωπίζεται συστήνεται η χορήγηση από το ορθό </a:t>
            </a:r>
            <a:r>
              <a:rPr lang="el-GR" sz="2000" dirty="0" err="1" smtClean="0"/>
              <a:t>μισοπροστόλη</a:t>
            </a:r>
            <a:r>
              <a:rPr lang="el-GR" sz="2000" dirty="0" smtClean="0"/>
              <a:t> έως 1.000 </a:t>
            </a:r>
            <a:r>
              <a:rPr lang="el-GR" sz="2000" dirty="0" err="1" smtClean="0"/>
              <a:t>microgram</a:t>
            </a:r>
            <a:r>
              <a:rPr lang="en-US" sz="2000" dirty="0" smtClean="0"/>
              <a:t>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198490" cy="26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Επεμβατική </a:t>
            </a:r>
            <a:r>
              <a:rPr lang="el-GR" dirty="0" smtClean="0">
                <a:solidFill>
                  <a:schemeClr val="tx1"/>
                </a:solidFill>
              </a:rPr>
              <a:t>/ Χειρουργική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Αντιμετώπιση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sz="2000" dirty="0" smtClean="0"/>
              <a:t>Πίεση αορτής προσωρινό μέτρο ελέγχου της αιμορραγίας, κερδίζοντας χρόνο για την καλύτερη αποκατάσταση του </a:t>
            </a:r>
            <a:r>
              <a:rPr lang="el-GR" sz="2000" dirty="0" err="1" smtClean="0"/>
              <a:t>ενδοαγγειακού</a:t>
            </a:r>
            <a:r>
              <a:rPr lang="el-GR" sz="2000" dirty="0" smtClean="0"/>
              <a:t> </a:t>
            </a:r>
            <a:r>
              <a:rPr lang="el-GR" sz="2000" dirty="0" smtClean="0"/>
              <a:t>όγκου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r>
              <a:rPr lang="el-GR" sz="2000" dirty="0" smtClean="0"/>
              <a:t>     Επιπωματισμός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Αιμοστατικές ραφές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	A</a:t>
            </a:r>
            <a:r>
              <a:rPr lang="el-GR" sz="2000" dirty="0" err="1" smtClean="0"/>
              <a:t>πολίνωση</a:t>
            </a:r>
            <a:r>
              <a:rPr lang="el-GR" sz="2000" dirty="0" smtClean="0"/>
              <a:t> Αγγείων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Αγγειακός Εμβολισμός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l-GR" sz="2000" dirty="0" err="1" smtClean="0"/>
              <a:t>Υφολική</a:t>
            </a:r>
            <a:r>
              <a:rPr lang="el-GR" sz="2000" dirty="0" smtClean="0"/>
              <a:t> Υστερεκτομή (εκτός κι αν υπάρχει κάποιο τραύμα στον τράχηλο ή το κατώτερο </a:t>
            </a:r>
            <a:r>
              <a:rPr lang="el-GR" sz="2000" dirty="0" smtClean="0"/>
              <a:t>τμήμα, ολική υστερεκτομή)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EFI LAPTOP\Desktop\20150819_burkeballoobmw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25144"/>
            <a:ext cx="1979712" cy="197971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Μπαλόνι </a:t>
            </a:r>
            <a:r>
              <a:rPr lang="el-GR" dirty="0" err="1" smtClean="0">
                <a:solidFill>
                  <a:schemeClr val="tx1"/>
                </a:solidFill>
              </a:rPr>
              <a:t>Bakri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100%  σιλικόνη και σχήμα που προσαρμόζεται στην ενδομήτρια κοιλότητα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250 - 500 ml  (μέγιστη χωρητικότητα του φθάνει τα 800 ml)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Η κορυφή  δύο οπές προς παροχέτευση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Σταδιακή αποσυμφόρηση του μπαλονιού και αφαίρεσή του σε 12 - 24 ώρες από την τοποθέτησή του</a:t>
            </a:r>
            <a:endParaRPr lang="el-GR" sz="2000" dirty="0"/>
          </a:p>
        </p:txBody>
      </p:sp>
      <p:pic>
        <p:nvPicPr>
          <p:cNvPr id="24578" name="Picture 2" descr="C:\Users\EFI LAPTOP\Desktop\αρχείο λήψη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1662690" cy="2348880"/>
          </a:xfrm>
          <a:prstGeom prst="rect">
            <a:avLst/>
          </a:prstGeom>
          <a:noFill/>
        </p:spPr>
      </p:pic>
      <p:pic>
        <p:nvPicPr>
          <p:cNvPr id="24580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365104"/>
            <a:ext cx="1656209" cy="233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Αιμοστατικές ραφές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2636912"/>
            <a:ext cx="4936579" cy="28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Αιμοστατικές ραφές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b="1" i="1" dirty="0" smtClean="0"/>
              <a:t>B-</a:t>
            </a:r>
            <a:r>
              <a:rPr lang="el-GR" sz="2400" b="1" i="1" dirty="0" err="1" smtClean="0"/>
              <a:t>Lynch</a:t>
            </a:r>
            <a:r>
              <a:rPr lang="el-GR" sz="2400" b="1" i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1977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l-GR" sz="2000" dirty="0" smtClean="0"/>
              <a:t> 	Ανασκόπηση (2005), στις συνολικά 32 περιπτώσεις που εφαρμόσθηκε το ράμμα B-</a:t>
            </a:r>
            <a:r>
              <a:rPr lang="el-GR" sz="2000" dirty="0" err="1" smtClean="0"/>
              <a:t>Lynch</a:t>
            </a:r>
            <a:r>
              <a:rPr lang="el-GR" sz="2000" dirty="0" smtClean="0"/>
              <a:t>, απέτυχε μόνο σε </a:t>
            </a:r>
            <a:r>
              <a:rPr lang="el-GR" sz="2000" dirty="0" smtClean="0"/>
              <a:t>μία</a:t>
            </a:r>
            <a:endParaRPr lang="el-GR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163278" cy="38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Απολίνωση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el-GR" dirty="0" smtClean="0">
                <a:solidFill>
                  <a:schemeClr val="tx1"/>
                </a:solidFill>
              </a:rPr>
              <a:t>γγείων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Μητριαίας, ωοθηκικών </a:t>
            </a:r>
            <a:endParaRPr lang="el-GR" sz="2000" dirty="0"/>
          </a:p>
        </p:txBody>
      </p:sp>
      <p:pic>
        <p:nvPicPr>
          <p:cNvPr id="5123" name="Picture 3" descr="C:\Users\EFI LAPTOP\Desktop\1-s2.0-S1283081X18914347-g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3916561" cy="365021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953122" cy="441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l-GR" dirty="0" smtClean="0">
                <a:solidFill>
                  <a:schemeClr val="tx1"/>
                </a:solidFill>
              </a:rPr>
              <a:t>Απολίνωση </a:t>
            </a:r>
            <a:r>
              <a:rPr lang="el-GR" dirty="0" smtClean="0">
                <a:solidFill>
                  <a:schemeClr val="tx1"/>
                </a:solidFill>
              </a:rPr>
              <a:t>Αγγείων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083693" cy="23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3275856" cy="37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EFI LAPTOP\Desktop\In-a-planned-caesarean-section-and-hysterectomy-for-placenta-accreta-balloon-cathet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84784"/>
            <a:ext cx="5148064" cy="491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el-GR" sz="4400" b="0" dirty="0" smtClean="0">
                <a:solidFill>
                  <a:schemeClr val="tx1"/>
                </a:solidFill>
              </a:rPr>
              <a:t>Ταξινόμηση Αιμορραγίας</a:t>
            </a:r>
            <a:endParaRPr lang="el-GR" sz="4400" b="0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754760" cy="5090244"/>
          </a:xfrm>
        </p:spPr>
        <p:txBody>
          <a:bodyPr>
            <a:normAutofit lnSpcReduction="10000"/>
          </a:bodyPr>
          <a:lstStyle/>
          <a:p>
            <a:endParaRPr lang="el-GR" sz="2000" b="1" i="1" dirty="0" smtClean="0"/>
          </a:p>
          <a:p>
            <a:r>
              <a:rPr lang="el-GR" sz="2000" b="1" i="1" dirty="0" smtClean="0"/>
              <a:t>Ελάσσονα αιμορραγία </a:t>
            </a:r>
          </a:p>
          <a:p>
            <a:r>
              <a:rPr lang="el-GR" sz="2000" dirty="0" smtClean="0"/>
              <a:t>απώλεια 500 - 1000 ml αίματος </a:t>
            </a:r>
          </a:p>
          <a:p>
            <a:endParaRPr lang="el-GR" sz="2000" dirty="0" smtClean="0"/>
          </a:p>
          <a:p>
            <a:r>
              <a:rPr lang="el-GR" sz="2000" b="1" i="1" dirty="0" smtClean="0"/>
              <a:t>Μείζονα αιμορραγία </a:t>
            </a:r>
          </a:p>
          <a:p>
            <a:r>
              <a:rPr lang="el-GR" sz="2000" dirty="0" smtClean="0"/>
              <a:t>απώλεια αίματος &gt; 1000 ml</a:t>
            </a:r>
          </a:p>
          <a:p>
            <a:r>
              <a:rPr lang="el-GR" sz="2000" dirty="0" smtClean="0"/>
              <a:t>	μέτρια 1000 - 2000ml </a:t>
            </a:r>
          </a:p>
          <a:p>
            <a:r>
              <a:rPr lang="el-GR" sz="2000" dirty="0" smtClean="0"/>
              <a:t>	σοβαρή  &gt; 2000ml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000" b="1" i="1" dirty="0" smtClean="0"/>
              <a:t>Δευτεροπαθής</a:t>
            </a:r>
          </a:p>
          <a:p>
            <a:r>
              <a:rPr lang="el-GR" sz="2000" dirty="0" smtClean="0"/>
              <a:t>αιμορραγία μετά τις 24 ώρες και 12 εβδομάδες μετά τον τοκετό</a:t>
            </a:r>
            <a:endParaRPr lang="el-G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00512" y="2162175"/>
            <a:ext cx="34575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4400" dirty="0" smtClean="0">
                <a:solidFill>
                  <a:schemeClr val="tx1"/>
                </a:solidFill>
              </a:rPr>
              <a:t> Αγγειακός εμβολισμός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sz="2000" dirty="0" smtClean="0"/>
              <a:t>97% επιτυχία στην αντιμετώπιση μαιευτικής αιμορραγίας με αγγειακό εμβολισμό</a:t>
            </a:r>
            <a:endParaRPr lang="el-GR" sz="2000" dirty="0"/>
          </a:p>
        </p:txBody>
      </p:sp>
      <p:pic>
        <p:nvPicPr>
          <p:cNvPr id="20481" name="Picture 1" descr="C:\Users\EFI LAPTOP\Desktop\Embolismos mitriaia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280020" cy="368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Μαιευτική Υστερεκτομή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3080" name="Picture 8" descr="C:\Users\EFI LAPTOP\Desktop\Classification-of-Hysterectomy-1024x6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252915" cy="478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Μαιευτική Υστερεκτομή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000" b="1" i="1" dirty="0" smtClean="0">
                <a:solidFill>
                  <a:schemeClr val="accent1"/>
                </a:solidFill>
              </a:rPr>
              <a:t>	Η απόφαση για Υστερεκτομή πρέπει να λαμβάνεται το συντομότερο δυνατό, ειδικά σε περιπτώσεις διεισδυτικού πλακούντα ή ρήξης μήτρας και να μην αναβάλλεται μέχρι η γυναίκα να φθάσει σε οριακή κατάσταση</a:t>
            </a:r>
            <a:endParaRPr lang="el-GR" sz="2000" b="1" i="1" dirty="0">
              <a:solidFill>
                <a:schemeClr val="accent1"/>
              </a:solidFill>
            </a:endParaRP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5229879" cy="38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dirty="0" smtClean="0">
                <a:solidFill>
                  <a:schemeClr val="accent1"/>
                </a:solidFill>
              </a:rPr>
              <a:t>Ευχαριστώ για την προσοχή σας</a:t>
            </a:r>
            <a:endParaRPr lang="el-GR" sz="40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EFI LAPTOP\Desktop\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511105" cy="443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IMG_4236.MOV">
            <a:hlinkClick r:id="" action="ppaction://media"/>
          </p:cNvPr>
          <p:cNvPicPr>
            <a:picLocks noGrp="1" noRot="1" noChangeAspect="1"/>
          </p:cNvPicPr>
          <p:nvPr>
            <p:ph sz="half" idx="4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70496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</a:t>
            </a:r>
            <a:r>
              <a:rPr lang="el-GR" dirty="0" smtClean="0"/>
              <a:t>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American College of Obstetricians and Gynecologists. “Postpartum Hemorrhage from Vaginal Delivery.” Patient Safety Checklist, Number 10. May 2013</a:t>
            </a:r>
            <a:endParaRPr lang="el-GR" sz="1200" dirty="0" smtClean="0"/>
          </a:p>
          <a:p>
            <a:r>
              <a:rPr lang="en-US" sz="1200" dirty="0" smtClean="0"/>
              <a:t>The American College of Obstetricians and Gynecologists. “Placenta </a:t>
            </a:r>
            <a:r>
              <a:rPr lang="en-US" sz="1200" dirty="0" err="1" smtClean="0"/>
              <a:t>Accreta</a:t>
            </a:r>
            <a:r>
              <a:rPr lang="en-US" sz="1200" dirty="0" smtClean="0"/>
              <a:t>.” Committee Opinion, Number 529. July 2012. </a:t>
            </a:r>
            <a:endParaRPr lang="el-GR" sz="1200" dirty="0" smtClean="0"/>
          </a:p>
          <a:p>
            <a:r>
              <a:rPr lang="en-US" sz="1200" dirty="0" smtClean="0"/>
              <a:t>The American College of Obstetricians and Gynecologists. “Postpartum Hemorrhage.” Practice Bulletin, Number 76. October 2006.</a:t>
            </a:r>
            <a:endParaRPr lang="el-GR" sz="1200" dirty="0" smtClean="0"/>
          </a:p>
          <a:p>
            <a:pPr fontAlgn="base"/>
            <a:r>
              <a:rPr lang="en-US" sz="1200" dirty="0" smtClean="0"/>
              <a:t>Massive</a:t>
            </a:r>
            <a:r>
              <a:rPr lang="el-GR" sz="1200" dirty="0" smtClean="0"/>
              <a:t> </a:t>
            </a:r>
            <a:r>
              <a:rPr lang="en-US" sz="1200" dirty="0" smtClean="0"/>
              <a:t>obstetric</a:t>
            </a:r>
            <a:r>
              <a:rPr lang="el-GR" sz="1200" dirty="0" smtClean="0"/>
              <a:t> </a:t>
            </a:r>
            <a:r>
              <a:rPr lang="en-US" sz="1200" dirty="0" smtClean="0"/>
              <a:t>hemorrhage:</a:t>
            </a:r>
            <a:r>
              <a:rPr lang="el-GR" sz="1200" dirty="0" smtClean="0"/>
              <a:t> </a:t>
            </a:r>
            <a:r>
              <a:rPr lang="en-US" sz="1200" dirty="0" smtClean="0"/>
              <a:t>Current</a:t>
            </a:r>
            <a:r>
              <a:rPr lang="el-GR" sz="1200" dirty="0" smtClean="0"/>
              <a:t> </a:t>
            </a:r>
            <a:r>
              <a:rPr lang="en-US" sz="1200" dirty="0" smtClean="0"/>
              <a:t>approach</a:t>
            </a:r>
            <a:r>
              <a:rPr lang="el-GR" sz="1200" dirty="0" smtClean="0"/>
              <a:t> </a:t>
            </a:r>
            <a:r>
              <a:rPr lang="en-US" sz="1200" dirty="0" smtClean="0"/>
              <a:t>To</a:t>
            </a:r>
            <a:r>
              <a:rPr lang="el-GR" sz="1200" dirty="0" smtClean="0"/>
              <a:t> </a:t>
            </a:r>
            <a:r>
              <a:rPr lang="en-US" sz="1200" dirty="0" smtClean="0"/>
              <a:t>management</a:t>
            </a:r>
            <a:r>
              <a:rPr lang="el-GR" sz="1200" dirty="0" smtClean="0"/>
              <a:t>, </a:t>
            </a:r>
            <a:r>
              <a:rPr lang="en-GB" sz="1200" dirty="0" smtClean="0"/>
              <a:t>E.</a:t>
            </a:r>
            <a:r>
              <a:rPr lang="el-GR" sz="1200" dirty="0" smtClean="0"/>
              <a:t> </a:t>
            </a:r>
            <a:r>
              <a:rPr lang="en-GB" sz="1200" dirty="0" err="1" smtClean="0"/>
              <a:t>Guasch</a:t>
            </a:r>
            <a:r>
              <a:rPr lang="el-GR" sz="1200" dirty="0" smtClean="0"/>
              <a:t> </a:t>
            </a:r>
            <a:r>
              <a:rPr lang="en-GB" sz="1200" dirty="0" smtClean="0"/>
              <a:t>,F.</a:t>
            </a:r>
            <a:r>
              <a:rPr lang="el-GR" sz="1200" dirty="0" smtClean="0"/>
              <a:t> </a:t>
            </a:r>
            <a:r>
              <a:rPr lang="en-GB" sz="1200" dirty="0" err="1" smtClean="0"/>
              <a:t>Gilsanz</a:t>
            </a:r>
            <a:r>
              <a:rPr lang="el-GR" sz="1200" dirty="0" smtClean="0"/>
              <a:t>, </a:t>
            </a:r>
            <a:r>
              <a:rPr lang="sv-SE" sz="1200" dirty="0" smtClean="0"/>
              <a:t>Med</a:t>
            </a:r>
            <a:r>
              <a:rPr lang="el-GR" sz="1200" dirty="0" smtClean="0"/>
              <a:t> </a:t>
            </a:r>
            <a:r>
              <a:rPr lang="sv-SE" sz="1200" dirty="0" smtClean="0"/>
              <a:t>Intensiva.</a:t>
            </a:r>
            <a:r>
              <a:rPr lang="el-GR" sz="1200" dirty="0" smtClean="0"/>
              <a:t> </a:t>
            </a:r>
            <a:r>
              <a:rPr lang="sv-SE" sz="1200" dirty="0" smtClean="0"/>
              <a:t>2016;</a:t>
            </a:r>
            <a:r>
              <a:rPr lang="el-GR" sz="1200" dirty="0" smtClean="0"/>
              <a:t> </a:t>
            </a:r>
            <a:r>
              <a:rPr lang="sv-SE" sz="1200" dirty="0" smtClean="0"/>
              <a:t>40(5)</a:t>
            </a:r>
            <a:r>
              <a:rPr lang="el-GR" sz="1200" dirty="0" smtClean="0"/>
              <a:t> </a:t>
            </a:r>
            <a:r>
              <a:rPr lang="sv-SE" sz="1200" dirty="0" smtClean="0"/>
              <a:t>:298---310</a:t>
            </a:r>
            <a:endParaRPr lang="el-GR" sz="1200" dirty="0" smtClean="0"/>
          </a:p>
          <a:p>
            <a:pPr fontAlgn="base"/>
            <a:r>
              <a:rPr lang="en-US" sz="1200" dirty="0" smtClean="0"/>
              <a:t>The American College of Obstetricians and Gynecologists</a:t>
            </a:r>
            <a:r>
              <a:rPr lang="el-GR" sz="1200" dirty="0" smtClean="0"/>
              <a:t> </a:t>
            </a:r>
            <a:r>
              <a:rPr lang="en-US" sz="1200" dirty="0" smtClean="0"/>
              <a:t>. “Postpartum Hemorrhage ” e Bulletin, Number </a:t>
            </a:r>
            <a:r>
              <a:rPr lang="el-GR" sz="1200" dirty="0" smtClean="0"/>
              <a:t>183. </a:t>
            </a:r>
            <a:r>
              <a:rPr lang="en-US" sz="1200" dirty="0" smtClean="0"/>
              <a:t>October 2017</a:t>
            </a:r>
            <a:endParaRPr lang="sv-SE" sz="1200" dirty="0" smtClean="0"/>
          </a:p>
          <a:p>
            <a:pPr fontAlgn="base"/>
            <a:endParaRPr lang="en-GB" sz="1200" dirty="0" smtClean="0"/>
          </a:p>
          <a:p>
            <a:pPr fontAlgn="base"/>
            <a:endParaRPr lang="en-US" sz="1200" dirty="0" smtClean="0"/>
          </a:p>
          <a:p>
            <a:endParaRPr lang="el-GR" sz="12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el-GR" dirty="0" smtClean="0"/>
              <a:t>             </a:t>
            </a:r>
            <a:r>
              <a:rPr lang="el-GR" dirty="0" smtClean="0">
                <a:solidFill>
                  <a:schemeClr val="tx1"/>
                </a:solidFill>
              </a:rPr>
              <a:t>Εκτίμηση Αιμορραγίας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731800"/>
            <a:ext cx="8166348" cy="36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13537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Εκτίμηση Αιμορραγίας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661049" cy="441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Πρόβλεψη και πρόληψη αιμορραγίας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2780928"/>
            <a:ext cx="4040188" cy="3744416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Prevention and Management of Postpartum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Haemorrhage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Green-top Guideline No. 52 December 2016</a:t>
            </a:r>
          </a:p>
          <a:p>
            <a:endParaRPr lang="en-US" sz="1400" b="0" dirty="0" smtClean="0"/>
          </a:p>
          <a:p>
            <a:endParaRPr lang="en-US" sz="1400" b="0" dirty="0" smtClean="0"/>
          </a:p>
          <a:p>
            <a:pPr algn="just"/>
            <a:r>
              <a:rPr lang="en-US" sz="1600" i="1" dirty="0" smtClean="0"/>
              <a:t>Prophylactic </a:t>
            </a:r>
            <a:r>
              <a:rPr lang="en-US" sz="1600" i="1" dirty="0" err="1" smtClean="0"/>
              <a:t>uterotonics</a:t>
            </a:r>
            <a:r>
              <a:rPr lang="en-US" sz="1600" i="1" dirty="0" smtClean="0"/>
              <a:t> should be routinely offered in the management of the third stage of </a:t>
            </a:r>
            <a:r>
              <a:rPr lang="en-US" sz="1600" i="1" dirty="0" err="1" smtClean="0"/>
              <a:t>labour</a:t>
            </a:r>
            <a:r>
              <a:rPr lang="en-US" sz="1600" i="1" dirty="0" smtClean="0"/>
              <a:t> in all women as they reduce the risk of PPH</a:t>
            </a:r>
            <a:endParaRPr lang="en-US" sz="1600" b="0" dirty="0" smtClean="0"/>
          </a:p>
          <a:p>
            <a:endParaRPr lang="el-GR" sz="14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16016" y="2708920"/>
            <a:ext cx="4041775" cy="3816424"/>
          </a:xfrm>
        </p:spPr>
        <p:txBody>
          <a:bodyPr>
            <a:normAutofit/>
          </a:bodyPr>
          <a:lstStyle/>
          <a:p>
            <a:r>
              <a:rPr lang="el-G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Αιμορραγία μετά τον τοκετό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Κατευθυντήρια Οδηγία </a:t>
            </a: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No.</a:t>
            </a:r>
            <a:r>
              <a:rPr lang="el-GR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 Νοέμβριος 2014</a:t>
            </a:r>
            <a:endParaRPr lang="en-US" sz="14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  <a:p>
            <a:pPr algn="just"/>
            <a:r>
              <a:rPr lang="el-GR" sz="1600" i="1" dirty="0" smtClean="0"/>
              <a:t>Η προφυλακτική χορήγηση </a:t>
            </a:r>
            <a:r>
              <a:rPr lang="el-GR" sz="1600" i="1" dirty="0" err="1" smtClean="0"/>
              <a:t>μητροσυσπα</a:t>
            </a:r>
            <a:r>
              <a:rPr lang="el-GR" sz="1600" i="1" dirty="0" smtClean="0"/>
              <a:t>- </a:t>
            </a:r>
            <a:r>
              <a:rPr lang="el-GR" sz="1600" i="1" dirty="0" err="1" smtClean="0"/>
              <a:t>στικών</a:t>
            </a:r>
            <a:r>
              <a:rPr lang="el-GR" sz="1600" i="1" dirty="0" smtClean="0"/>
              <a:t> φαρμάκων θα πρέπει χορηγείται στο τρίτο στάδιο του τοκετού ως ρουτίνα σε όλες τις περιπτώσεις, καθώς μειώνει τον κίνδυνο αιμορραγίας κατά 60%</a:t>
            </a:r>
            <a:endParaRPr lang="en-US" sz="16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  <a:p>
            <a:endParaRPr lang="en-US" sz="1400" b="0" dirty="0" smtClean="0"/>
          </a:p>
          <a:p>
            <a:endParaRPr lang="el-GR" sz="1400" b="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800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4992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FI LAPTOP\Desktop\250px-Uterine_arterial_vascula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3058046" cy="335161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Αιμάτωση μήτρας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"/>
          </p:nvPr>
        </p:nvSpPr>
        <p:spPr>
          <a:xfrm>
            <a:off x="5410200" y="2204864"/>
            <a:ext cx="3733800" cy="38862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31" name="Picture 7" descr="C:\Users\EFI LAPTOP\Desktop\3-s2.0-B9780702043512000326-f032-001-978070204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349017" cy="46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Πρόληψη αιμορραγίας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	</a:t>
            </a:r>
            <a:endParaRPr lang="el-GR" sz="2400" dirty="0" smtClean="0"/>
          </a:p>
          <a:p>
            <a:pPr algn="just"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Μετά </a:t>
            </a:r>
            <a:r>
              <a:rPr lang="el-GR" sz="2000" dirty="0" smtClean="0"/>
              <a:t>την έξοδο του πλακούντα (κολπικό τοκετό / καισαρική τομή)  χορηγείται </a:t>
            </a:r>
            <a:r>
              <a:rPr lang="el-GR" sz="2000" dirty="0" err="1" smtClean="0"/>
              <a:t>ωκυτοκίνη</a:t>
            </a:r>
            <a:r>
              <a:rPr lang="el-GR" sz="2000" dirty="0" smtClean="0"/>
              <a:t> (5 </a:t>
            </a:r>
            <a:r>
              <a:rPr lang="el-GR" sz="2000" dirty="0" err="1" smtClean="0"/>
              <a:t>iu</a:t>
            </a:r>
            <a:r>
              <a:rPr lang="el-GR" sz="2000" dirty="0" smtClean="0"/>
              <a:t> ή 10 </a:t>
            </a:r>
            <a:r>
              <a:rPr lang="el-GR" sz="2000" dirty="0" err="1" smtClean="0"/>
              <a:t>iu</a:t>
            </a:r>
            <a:r>
              <a:rPr lang="el-GR" sz="2000" dirty="0" smtClean="0"/>
              <a:t>) γιατί συσπάται η μήτρα και να μειώνεται η αιμορραγία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	Σε γυναίκες με ιστορικό προηγηθείσας καισαρικής τομής η </a:t>
            </a:r>
            <a:r>
              <a:rPr lang="el-GR" sz="2000" b="1" dirty="0" smtClean="0"/>
              <a:t>θέση του πλακούντα </a:t>
            </a:r>
            <a:r>
              <a:rPr lang="el-GR" sz="2000" dirty="0" smtClean="0"/>
              <a:t>θα πρέπει να καθορίζεται </a:t>
            </a:r>
            <a:r>
              <a:rPr lang="el-GR" sz="2000" dirty="0" err="1" smtClean="0"/>
              <a:t>υπερηχογραφικά</a:t>
            </a:r>
            <a:r>
              <a:rPr lang="el-GR" sz="2000" dirty="0" smtClean="0"/>
              <a:t>. Μπορεί να χρησιμοποιηθεί μαγνητική τομογραφία (MRI) για τη διάγνωση στιφρού ή διεισδυτικού πλακούντα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	Έμπειρο προσωπικό και διαθεσιμότητα αίματος, αιμοπεταλίων και γενικότερη αυξημένη ετοιμότητα του τμήματος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</TotalTime>
  <Words>803</Words>
  <Application>Microsoft Office PowerPoint</Application>
  <PresentationFormat>Προβολή στην οθόνη (4:3)</PresentationFormat>
  <Paragraphs>304</Paragraphs>
  <Slides>45</Slides>
  <Notes>5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Δικαιοσύνη</vt:lpstr>
      <vt:lpstr>Μαιευτική αιμορραγία (Postpartum Hemorrhage)</vt:lpstr>
      <vt:lpstr>Μαιευτική αιμορραγία</vt:lpstr>
      <vt:lpstr>Ορισμός</vt:lpstr>
      <vt:lpstr>Ταξινόμηση Αιμορραγίας</vt:lpstr>
      <vt:lpstr>             Εκτίμηση Αιμορραγίας</vt:lpstr>
      <vt:lpstr>Εκτίμηση Αιμορραγίας</vt:lpstr>
      <vt:lpstr>Πρόβλεψη και πρόληψη αιμορραγίας </vt:lpstr>
      <vt:lpstr>Αιμάτωση μήτρας</vt:lpstr>
      <vt:lpstr>Πρόληψη αιμορραγίας </vt:lpstr>
      <vt:lpstr>Εκτίμηση κινδύνου αιμορραγίας  Έναρξη τοκετού</vt:lpstr>
      <vt:lpstr>Εκτίμηση κινδύνου αιμορραγίας Κατά τη διάρκεια του τοκετού (Ιntrapartum)</vt:lpstr>
      <vt:lpstr>Πρόβλεψη και πρόληψη αιμορραγίας </vt:lpstr>
      <vt:lpstr>Αίτια</vt:lpstr>
      <vt:lpstr>Ατονία</vt:lpstr>
      <vt:lpstr>Ατονία </vt:lpstr>
      <vt:lpstr>Κακώσεις</vt:lpstr>
      <vt:lpstr>            Εκστροφή μήτρας</vt:lpstr>
      <vt:lpstr>Κατακράτηση πλακούντα</vt:lpstr>
      <vt:lpstr>Διηθητικός πλακούντας  (Placenta accreta)</vt:lpstr>
      <vt:lpstr>Διηθητικός πλακούντας (Placenta accreta)</vt:lpstr>
      <vt:lpstr>Διηθητικός πλακούντας (Placenta accreta)</vt:lpstr>
      <vt:lpstr>Διηθητικός πλακούντας (Placenta accreta)</vt:lpstr>
      <vt:lpstr>Διηθητικός πλακούντας (Placenta accreta)</vt:lpstr>
      <vt:lpstr>Διηθητικός πλακούντας (Placenta accreta)</vt:lpstr>
      <vt:lpstr>Προδρομικός πλακούντας (Placenta Previa)</vt:lpstr>
      <vt:lpstr>Προδρομικός πλακούντας (Placenta Previa)</vt:lpstr>
      <vt:lpstr>Διαταραχές Πηκτικότητας</vt:lpstr>
      <vt:lpstr>Αντιμετώπιση</vt:lpstr>
      <vt:lpstr>Αντιμετώπιση</vt:lpstr>
      <vt:lpstr>Αντιμετώπιση</vt:lpstr>
      <vt:lpstr>Αντιμετώπιση</vt:lpstr>
      <vt:lpstr>Αντιμετώπιση</vt:lpstr>
      <vt:lpstr>Αντιμετώπιση Ατονίας</vt:lpstr>
      <vt:lpstr>Επεμβατική / Χειρουργική  Αντιμετώπιση</vt:lpstr>
      <vt:lpstr>Μπαλόνι Bakri</vt:lpstr>
      <vt:lpstr>Αιμοστατικές ραφές</vt:lpstr>
      <vt:lpstr>Αιμοστατικές ραφές</vt:lpstr>
      <vt:lpstr>Απολίνωση Αγγείων</vt:lpstr>
      <vt:lpstr>  Απολίνωση Αγγείων</vt:lpstr>
      <vt:lpstr>  Αγγειακός εμβολισμός</vt:lpstr>
      <vt:lpstr>Μαιευτική Υστερεκτομή</vt:lpstr>
      <vt:lpstr>Μαιευτική Υστερεκτομή</vt:lpstr>
      <vt:lpstr>Διαφάνεια 43</vt:lpstr>
      <vt:lpstr>Διαφάνεια 44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Μαιευτική αιμορραγία</dc:title>
  <dc:creator>EFI LAPTOP</dc:creator>
  <cp:lastModifiedBy>EFI LAPTOP</cp:lastModifiedBy>
  <cp:revision>40</cp:revision>
  <dcterms:created xsi:type="dcterms:W3CDTF">2019-09-10T07:46:50Z</dcterms:created>
  <dcterms:modified xsi:type="dcterms:W3CDTF">2019-09-15T21:12:28Z</dcterms:modified>
</cp:coreProperties>
</file>