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xlsm" ContentType="application/vnd.ms-excel.sheet.macroEnabled.12"/>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8"/>
  </p:notesMasterIdLst>
  <p:handoutMasterIdLst>
    <p:handoutMasterId r:id="rId59"/>
  </p:handoutMasterIdLst>
  <p:sldIdLst>
    <p:sldId id="303" r:id="rId2"/>
    <p:sldId id="295" r:id="rId3"/>
    <p:sldId id="297" r:id="rId4"/>
    <p:sldId id="268" r:id="rId5"/>
    <p:sldId id="330" r:id="rId6"/>
    <p:sldId id="291" r:id="rId7"/>
    <p:sldId id="292" r:id="rId8"/>
    <p:sldId id="293" r:id="rId9"/>
    <p:sldId id="269" r:id="rId10"/>
    <p:sldId id="276" r:id="rId11"/>
    <p:sldId id="279" r:id="rId12"/>
    <p:sldId id="302" r:id="rId13"/>
    <p:sldId id="262" r:id="rId14"/>
    <p:sldId id="305" r:id="rId15"/>
    <p:sldId id="308" r:id="rId16"/>
    <p:sldId id="309" r:id="rId17"/>
    <p:sldId id="304" r:id="rId18"/>
    <p:sldId id="307" r:id="rId19"/>
    <p:sldId id="310" r:id="rId20"/>
    <p:sldId id="311" r:id="rId21"/>
    <p:sldId id="312" r:id="rId22"/>
    <p:sldId id="313" r:id="rId23"/>
    <p:sldId id="261" r:id="rId24"/>
    <p:sldId id="350" r:id="rId25"/>
    <p:sldId id="346" r:id="rId26"/>
    <p:sldId id="347" r:id="rId27"/>
    <p:sldId id="334" r:id="rId28"/>
    <p:sldId id="319" r:id="rId29"/>
    <p:sldId id="329" r:id="rId30"/>
    <p:sldId id="345" r:id="rId31"/>
    <p:sldId id="263" r:id="rId32"/>
    <p:sldId id="344" r:id="rId33"/>
    <p:sldId id="339" r:id="rId34"/>
    <p:sldId id="338" r:id="rId35"/>
    <p:sldId id="340" r:id="rId36"/>
    <p:sldId id="327" r:id="rId37"/>
    <p:sldId id="352" r:id="rId38"/>
    <p:sldId id="317" r:id="rId39"/>
    <p:sldId id="337" r:id="rId40"/>
    <p:sldId id="290" r:id="rId41"/>
    <p:sldId id="353" r:id="rId42"/>
    <p:sldId id="282" r:id="rId43"/>
    <p:sldId id="351" r:id="rId44"/>
    <p:sldId id="331" r:id="rId45"/>
    <p:sldId id="348" r:id="rId46"/>
    <p:sldId id="349" r:id="rId47"/>
    <p:sldId id="289" r:id="rId48"/>
    <p:sldId id="294" r:id="rId49"/>
    <p:sldId id="318" r:id="rId50"/>
    <p:sldId id="320" r:id="rId51"/>
    <p:sldId id="321" r:id="rId52"/>
    <p:sldId id="322" r:id="rId53"/>
    <p:sldId id="323" r:id="rId54"/>
    <p:sldId id="324" r:id="rId55"/>
    <p:sldId id="325" r:id="rId56"/>
    <p:sldId id="326" r:id="rId5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92" autoAdjust="0"/>
    <p:restoredTop sz="75747" autoAdjust="0"/>
  </p:normalViewPr>
  <p:slideViewPr>
    <p:cSldViewPr>
      <p:cViewPr varScale="1">
        <p:scale>
          <a:sx n="79" d="100"/>
          <a:sy n="79" d="100"/>
        </p:scale>
        <p:origin x="-2704"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86040874116873"/>
          <c:y val="0.0354521542774787"/>
          <c:w val="0.6359375"/>
          <c:h val="0.767164179104478"/>
        </c:manualLayout>
      </c:layout>
      <c:barChart>
        <c:barDir val="col"/>
        <c:grouping val="clustered"/>
        <c:varyColors val="0"/>
        <c:ser>
          <c:idx val="0"/>
          <c:order val="0"/>
          <c:tx>
            <c:strRef>
              <c:f>Sheet1!$A$2</c:f>
              <c:strCache>
                <c:ptCount val="1"/>
                <c:pt idx="0">
                  <c:v>Robot prep. time</c:v>
                </c:pt>
              </c:strCache>
            </c:strRef>
          </c:tx>
          <c:spPr>
            <a:solidFill>
              <a:srgbClr val="63AAFE"/>
            </a:solidFill>
            <a:ln w="12328">
              <a:solidFill>
                <a:srgbClr val="000000"/>
              </a:solidFill>
              <a:prstDash val="solid"/>
            </a:ln>
          </c:spPr>
          <c:invertIfNegative val="0"/>
          <c:cat>
            <c:numRef>
              <c:f>Sheet1!$B$1:$F$1</c:f>
              <c:numCache>
                <c:formatCode>General</c:formatCode>
                <c:ptCount val="5"/>
                <c:pt idx="0">
                  <c:v>1.0</c:v>
                </c:pt>
                <c:pt idx="1">
                  <c:v>2.0</c:v>
                </c:pt>
                <c:pt idx="2">
                  <c:v>3.0</c:v>
                </c:pt>
                <c:pt idx="3">
                  <c:v>4.0</c:v>
                </c:pt>
                <c:pt idx="4">
                  <c:v>5.0</c:v>
                </c:pt>
              </c:numCache>
            </c:numRef>
          </c:cat>
          <c:val>
            <c:numRef>
              <c:f>Sheet1!$B$2:$F$2</c:f>
              <c:numCache>
                <c:formatCode>General</c:formatCode>
                <c:ptCount val="5"/>
                <c:pt idx="0">
                  <c:v>90.0</c:v>
                </c:pt>
                <c:pt idx="1">
                  <c:v>65.0</c:v>
                </c:pt>
                <c:pt idx="2">
                  <c:v>55.0</c:v>
                </c:pt>
                <c:pt idx="3">
                  <c:v>50.0</c:v>
                </c:pt>
                <c:pt idx="4">
                  <c:v>50.0</c:v>
                </c:pt>
              </c:numCache>
            </c:numRef>
          </c:val>
        </c:ser>
        <c:ser>
          <c:idx val="1"/>
          <c:order val="1"/>
          <c:tx>
            <c:strRef>
              <c:f>Sheet1!$A$3</c:f>
              <c:strCache>
                <c:ptCount val="1"/>
                <c:pt idx="0">
                  <c:v>Robotic operating time</c:v>
                </c:pt>
              </c:strCache>
            </c:strRef>
          </c:tx>
          <c:spPr>
            <a:solidFill>
              <a:srgbClr val="DD2D32"/>
            </a:solidFill>
            <a:ln w="12328">
              <a:solidFill>
                <a:srgbClr val="000000"/>
              </a:solidFill>
              <a:prstDash val="solid"/>
            </a:ln>
          </c:spPr>
          <c:invertIfNegative val="0"/>
          <c:cat>
            <c:numRef>
              <c:f>Sheet1!$B$1:$F$1</c:f>
              <c:numCache>
                <c:formatCode>General</c:formatCode>
                <c:ptCount val="5"/>
                <c:pt idx="0">
                  <c:v>1.0</c:v>
                </c:pt>
                <c:pt idx="1">
                  <c:v>2.0</c:v>
                </c:pt>
                <c:pt idx="2">
                  <c:v>3.0</c:v>
                </c:pt>
                <c:pt idx="3">
                  <c:v>4.0</c:v>
                </c:pt>
                <c:pt idx="4">
                  <c:v>5.0</c:v>
                </c:pt>
              </c:numCache>
            </c:numRef>
          </c:cat>
          <c:val>
            <c:numRef>
              <c:f>Sheet1!$B$3:$F$3</c:f>
              <c:numCache>
                <c:formatCode>General</c:formatCode>
                <c:ptCount val="5"/>
                <c:pt idx="0">
                  <c:v>160.0</c:v>
                </c:pt>
                <c:pt idx="1">
                  <c:v>80.0</c:v>
                </c:pt>
                <c:pt idx="2">
                  <c:v>75.0</c:v>
                </c:pt>
                <c:pt idx="3">
                  <c:v>95.0</c:v>
                </c:pt>
                <c:pt idx="4">
                  <c:v>75.0</c:v>
                </c:pt>
              </c:numCache>
            </c:numRef>
          </c:val>
        </c:ser>
        <c:ser>
          <c:idx val="2"/>
          <c:order val="2"/>
          <c:tx>
            <c:strRef>
              <c:f>Sheet1!$A$4</c:f>
              <c:strCache>
                <c:ptCount val="1"/>
                <c:pt idx="0">
                  <c:v>Total operative time</c:v>
                </c:pt>
              </c:strCache>
            </c:strRef>
          </c:tx>
          <c:spPr>
            <a:solidFill>
              <a:srgbClr val="FCF305"/>
            </a:solidFill>
            <a:ln w="12328">
              <a:solidFill>
                <a:srgbClr val="000000"/>
              </a:solidFill>
              <a:prstDash val="solid"/>
            </a:ln>
          </c:spPr>
          <c:invertIfNegative val="0"/>
          <c:cat>
            <c:numRef>
              <c:f>Sheet1!$B$1:$F$1</c:f>
              <c:numCache>
                <c:formatCode>General</c:formatCode>
                <c:ptCount val="5"/>
                <c:pt idx="0">
                  <c:v>1.0</c:v>
                </c:pt>
                <c:pt idx="1">
                  <c:v>2.0</c:v>
                </c:pt>
                <c:pt idx="2">
                  <c:v>3.0</c:v>
                </c:pt>
                <c:pt idx="3">
                  <c:v>4.0</c:v>
                </c:pt>
                <c:pt idx="4">
                  <c:v>5.0</c:v>
                </c:pt>
              </c:numCache>
            </c:numRef>
          </c:cat>
          <c:val>
            <c:numRef>
              <c:f>Sheet1!$B$4:$F$4</c:f>
              <c:numCache>
                <c:formatCode>General</c:formatCode>
                <c:ptCount val="5"/>
                <c:pt idx="0">
                  <c:v>265.0</c:v>
                </c:pt>
                <c:pt idx="1">
                  <c:v>160.0</c:v>
                </c:pt>
                <c:pt idx="2">
                  <c:v>140.0</c:v>
                </c:pt>
                <c:pt idx="3">
                  <c:v>160.0</c:v>
                </c:pt>
                <c:pt idx="4">
                  <c:v>135.0</c:v>
                </c:pt>
              </c:numCache>
            </c:numRef>
          </c:val>
        </c:ser>
        <c:dLbls>
          <c:showLegendKey val="0"/>
          <c:showVal val="0"/>
          <c:showCatName val="0"/>
          <c:showSerName val="0"/>
          <c:showPercent val="0"/>
          <c:showBubbleSize val="0"/>
        </c:dLbls>
        <c:gapWidth val="150"/>
        <c:axId val="-2113432280"/>
        <c:axId val="-2109909384"/>
      </c:barChart>
      <c:catAx>
        <c:axId val="-2113432280"/>
        <c:scaling>
          <c:orientation val="minMax"/>
        </c:scaling>
        <c:delete val="0"/>
        <c:axPos val="b"/>
        <c:numFmt formatCode="General" sourceLinked="1"/>
        <c:majorTickMark val="none"/>
        <c:minorTickMark val="none"/>
        <c:tickLblPos val="nextTo"/>
        <c:spPr>
          <a:ln w="3082">
            <a:solidFill>
              <a:srgbClr val="000000"/>
            </a:solidFill>
            <a:prstDash val="solid"/>
          </a:ln>
        </c:spPr>
        <c:txPr>
          <a:bodyPr rot="0" vert="horz"/>
          <a:lstStyle/>
          <a:p>
            <a:pPr>
              <a:defRPr sz="1310" b="0" i="0" u="none" strike="noStrike" baseline="0">
                <a:solidFill>
                  <a:srgbClr val="000000"/>
                </a:solidFill>
                <a:latin typeface="Arial"/>
                <a:ea typeface="Arial"/>
                <a:cs typeface="Arial"/>
              </a:defRPr>
            </a:pPr>
            <a:endParaRPr lang="en-US"/>
          </a:p>
        </c:txPr>
        <c:crossAx val="-2109909384"/>
        <c:crosses val="autoZero"/>
        <c:auto val="1"/>
        <c:lblAlgn val="ctr"/>
        <c:lblOffset val="100"/>
        <c:tickLblSkip val="1"/>
        <c:tickMarkSkip val="1"/>
        <c:noMultiLvlLbl val="0"/>
      </c:catAx>
      <c:valAx>
        <c:axId val="-2109909384"/>
        <c:scaling>
          <c:orientation val="minMax"/>
        </c:scaling>
        <c:delete val="0"/>
        <c:axPos val="l"/>
        <c:majorGridlines>
          <c:spPr>
            <a:ln w="3082">
              <a:solidFill>
                <a:srgbClr val="000000"/>
              </a:solidFill>
              <a:prstDash val="solid"/>
            </a:ln>
          </c:spPr>
        </c:majorGridlines>
        <c:numFmt formatCode="General" sourceLinked="1"/>
        <c:majorTickMark val="none"/>
        <c:minorTickMark val="none"/>
        <c:tickLblPos val="nextTo"/>
        <c:spPr>
          <a:ln w="3082">
            <a:solidFill>
              <a:srgbClr val="000000"/>
            </a:solidFill>
            <a:prstDash val="solid"/>
          </a:ln>
        </c:spPr>
        <c:txPr>
          <a:bodyPr rot="0" vert="horz"/>
          <a:lstStyle/>
          <a:p>
            <a:pPr>
              <a:defRPr sz="1310" b="0" i="0" u="none" strike="noStrike" baseline="0">
                <a:solidFill>
                  <a:srgbClr val="000000"/>
                </a:solidFill>
                <a:latin typeface="Arial"/>
                <a:ea typeface="Arial"/>
                <a:cs typeface="Arial"/>
              </a:defRPr>
            </a:pPr>
            <a:endParaRPr lang="en-US"/>
          </a:p>
        </c:txPr>
        <c:crossAx val="-2113432280"/>
        <c:crosses val="autoZero"/>
        <c:crossBetween val="between"/>
        <c:majorUnit val="60.0"/>
      </c:valAx>
      <c:spPr>
        <a:noFill/>
        <a:ln w="12328">
          <a:solidFill>
            <a:srgbClr val="000000"/>
          </a:solidFill>
          <a:prstDash val="solid"/>
        </a:ln>
      </c:spPr>
    </c:plotArea>
    <c:legend>
      <c:legendPos val="r"/>
      <c:layout>
        <c:manualLayout>
          <c:xMode val="edge"/>
          <c:yMode val="edge"/>
          <c:x val="0.7125"/>
          <c:y val="0.397014925373134"/>
          <c:w val="0.2421875"/>
          <c:h val="0.182089552238806"/>
        </c:manualLayout>
      </c:layout>
      <c:overlay val="0"/>
      <c:spPr>
        <a:noFill/>
        <a:ln w="24656">
          <a:noFill/>
        </a:ln>
      </c:spPr>
      <c:txPr>
        <a:bodyPr/>
        <a:lstStyle/>
        <a:p>
          <a:pPr>
            <a:defRPr sz="1204" b="0"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674" b="1"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427C9-258C-154A-9229-5C8006F0098D}" type="doc">
      <dgm:prSet loTypeId="urn:microsoft.com/office/officeart/2005/8/layout/radial4" loCatId="" qsTypeId="urn:microsoft.com/office/officeart/2005/8/quickstyle/3D3" qsCatId="3D" csTypeId="urn:microsoft.com/office/officeart/2005/8/colors/colorful1" csCatId="colorful" phldr="1"/>
      <dgm:spPr/>
      <dgm:t>
        <a:bodyPr/>
        <a:lstStyle/>
        <a:p>
          <a:endParaRPr lang="en-US"/>
        </a:p>
      </dgm:t>
    </dgm:pt>
    <dgm:pt modelId="{0B774D99-C03C-A14E-B54E-C4BF4CF6E89A}">
      <dgm:prSet custT="1"/>
      <dgm:spPr/>
      <dgm:t>
        <a:bodyPr/>
        <a:lstStyle/>
        <a:p>
          <a:pPr rtl="0"/>
          <a:r>
            <a:rPr lang="en-US" sz="2800" smtClean="0"/>
            <a:t>Ergonomics </a:t>
          </a:r>
          <a:endParaRPr lang="en-US" sz="2800"/>
        </a:p>
      </dgm:t>
    </dgm:pt>
    <dgm:pt modelId="{7FA5F224-402C-6048-B956-1675AE933241}" type="parTrans" cxnId="{F22C1681-17AA-F049-841F-293EB43A78F6}">
      <dgm:prSet/>
      <dgm:spPr/>
      <dgm:t>
        <a:bodyPr/>
        <a:lstStyle/>
        <a:p>
          <a:endParaRPr lang="en-US" sz="2400"/>
        </a:p>
      </dgm:t>
    </dgm:pt>
    <dgm:pt modelId="{8575532E-47BF-6244-98F3-25EB8A90D239}" type="sibTrans" cxnId="{F22C1681-17AA-F049-841F-293EB43A78F6}">
      <dgm:prSet/>
      <dgm:spPr/>
      <dgm:t>
        <a:bodyPr/>
        <a:lstStyle/>
        <a:p>
          <a:endParaRPr lang="en-US" sz="2400"/>
        </a:p>
      </dgm:t>
    </dgm:pt>
    <dgm:pt modelId="{BC635577-B5E0-774C-843F-8E93D6C55AE2}">
      <dgm:prSet custT="1"/>
      <dgm:spPr/>
      <dgm:t>
        <a:bodyPr/>
        <a:lstStyle/>
        <a:p>
          <a:pPr rtl="0"/>
          <a:r>
            <a:rPr lang="en-US" sz="2800" smtClean="0"/>
            <a:t>Safety</a:t>
          </a:r>
          <a:endParaRPr lang="en-US" sz="2800"/>
        </a:p>
      </dgm:t>
    </dgm:pt>
    <dgm:pt modelId="{49C74818-ADAE-F44D-AEAD-86536C4DC4A4}" type="parTrans" cxnId="{9A7812B4-2ED1-9E4E-BFB8-1F7D4AC7ADE2}">
      <dgm:prSet/>
      <dgm:spPr/>
      <dgm:t>
        <a:bodyPr/>
        <a:lstStyle/>
        <a:p>
          <a:endParaRPr lang="en-US" sz="2400"/>
        </a:p>
      </dgm:t>
    </dgm:pt>
    <dgm:pt modelId="{A212F3AA-8246-294E-A128-AE5384D875C1}" type="sibTrans" cxnId="{9A7812B4-2ED1-9E4E-BFB8-1F7D4AC7ADE2}">
      <dgm:prSet/>
      <dgm:spPr/>
      <dgm:t>
        <a:bodyPr/>
        <a:lstStyle/>
        <a:p>
          <a:endParaRPr lang="en-US" sz="2400"/>
        </a:p>
      </dgm:t>
    </dgm:pt>
    <dgm:pt modelId="{34364B38-0FF0-C24D-A339-F23F42771341}">
      <dgm:prSet custT="1"/>
      <dgm:spPr/>
      <dgm:t>
        <a:bodyPr/>
        <a:lstStyle/>
        <a:p>
          <a:pPr rtl="0"/>
          <a:r>
            <a:rPr lang="en-US" sz="2800" dirty="0" smtClean="0"/>
            <a:t>Efficiency</a:t>
          </a:r>
          <a:endParaRPr lang="en-US" sz="2800" dirty="0"/>
        </a:p>
      </dgm:t>
    </dgm:pt>
    <dgm:pt modelId="{C020E2A8-F366-E94B-B997-F14A4DAA0DF5}" type="parTrans" cxnId="{259B0123-3618-CB4A-9C60-9267FBC50F5E}">
      <dgm:prSet/>
      <dgm:spPr/>
      <dgm:t>
        <a:bodyPr/>
        <a:lstStyle/>
        <a:p>
          <a:endParaRPr lang="en-US" sz="2400"/>
        </a:p>
      </dgm:t>
    </dgm:pt>
    <dgm:pt modelId="{02FD8D26-877F-164D-8B31-9F2C2A317987}" type="sibTrans" cxnId="{259B0123-3618-CB4A-9C60-9267FBC50F5E}">
      <dgm:prSet/>
      <dgm:spPr/>
      <dgm:t>
        <a:bodyPr/>
        <a:lstStyle/>
        <a:p>
          <a:endParaRPr lang="en-US" sz="2400"/>
        </a:p>
      </dgm:t>
    </dgm:pt>
    <dgm:pt modelId="{AC7E919B-E7E7-3845-8733-DC32CA1BA8AF}">
      <dgm:prSet custT="1"/>
      <dgm:spPr/>
      <dgm:t>
        <a:bodyPr/>
        <a:lstStyle/>
        <a:p>
          <a:pPr rtl="0"/>
          <a:r>
            <a:rPr lang="en-US" sz="2800" dirty="0" smtClean="0"/>
            <a:t>Comfort </a:t>
          </a:r>
          <a:endParaRPr lang="en-US" sz="2800" dirty="0"/>
        </a:p>
      </dgm:t>
    </dgm:pt>
    <dgm:pt modelId="{ACD1D091-65C3-854B-9713-8BD6F7338082}" type="parTrans" cxnId="{BBADAD52-A539-CD4A-995D-CA0B461EA805}">
      <dgm:prSet/>
      <dgm:spPr/>
      <dgm:t>
        <a:bodyPr/>
        <a:lstStyle/>
        <a:p>
          <a:endParaRPr lang="en-US" sz="2400"/>
        </a:p>
      </dgm:t>
    </dgm:pt>
    <dgm:pt modelId="{AD125E1C-EC18-C947-8B2B-796E5E67D089}" type="sibTrans" cxnId="{BBADAD52-A539-CD4A-995D-CA0B461EA805}">
      <dgm:prSet/>
      <dgm:spPr/>
      <dgm:t>
        <a:bodyPr/>
        <a:lstStyle/>
        <a:p>
          <a:endParaRPr lang="en-US" sz="2400"/>
        </a:p>
      </dgm:t>
    </dgm:pt>
    <dgm:pt modelId="{D004D376-2206-F84B-A5BC-09F2B0111B56}" type="pres">
      <dgm:prSet presAssocID="{4D2427C9-258C-154A-9229-5C8006F0098D}" presName="cycle" presStyleCnt="0">
        <dgm:presLayoutVars>
          <dgm:chMax val="1"/>
          <dgm:dir/>
          <dgm:animLvl val="ctr"/>
          <dgm:resizeHandles val="exact"/>
        </dgm:presLayoutVars>
      </dgm:prSet>
      <dgm:spPr/>
      <dgm:t>
        <a:bodyPr/>
        <a:lstStyle/>
        <a:p>
          <a:endParaRPr lang="en-US"/>
        </a:p>
      </dgm:t>
    </dgm:pt>
    <dgm:pt modelId="{D0FA5E30-3AA2-A44C-B37C-61E2F0050D8E}" type="pres">
      <dgm:prSet presAssocID="{0B774D99-C03C-A14E-B54E-C4BF4CF6E89A}" presName="centerShape" presStyleLbl="node0" presStyleIdx="0" presStyleCnt="1" custScaleX="201236" custScaleY="54994" custLinFactNeighborY="-2900"/>
      <dgm:spPr/>
      <dgm:t>
        <a:bodyPr/>
        <a:lstStyle/>
        <a:p>
          <a:endParaRPr lang="en-US"/>
        </a:p>
      </dgm:t>
    </dgm:pt>
    <dgm:pt modelId="{D5FCE9EE-7CCD-7245-B423-ED1142BC1573}" type="pres">
      <dgm:prSet presAssocID="{49C74818-ADAE-F44D-AEAD-86536C4DC4A4}" presName="parTrans" presStyleLbl="bgSibTrans2D1" presStyleIdx="0" presStyleCnt="3"/>
      <dgm:spPr/>
      <dgm:t>
        <a:bodyPr/>
        <a:lstStyle/>
        <a:p>
          <a:endParaRPr lang="en-US"/>
        </a:p>
      </dgm:t>
    </dgm:pt>
    <dgm:pt modelId="{E0B8D3DA-78AB-E249-A394-F8760E99B4EE}" type="pres">
      <dgm:prSet presAssocID="{BC635577-B5E0-774C-843F-8E93D6C55AE2}" presName="node" presStyleLbl="node1" presStyleIdx="0" presStyleCnt="3">
        <dgm:presLayoutVars>
          <dgm:bulletEnabled val="1"/>
        </dgm:presLayoutVars>
      </dgm:prSet>
      <dgm:spPr/>
      <dgm:t>
        <a:bodyPr/>
        <a:lstStyle/>
        <a:p>
          <a:endParaRPr lang="en-US"/>
        </a:p>
      </dgm:t>
    </dgm:pt>
    <dgm:pt modelId="{814C006C-7BE9-FB4A-A9C4-287DEC7B69B6}" type="pres">
      <dgm:prSet presAssocID="{C020E2A8-F366-E94B-B997-F14A4DAA0DF5}" presName="parTrans" presStyleLbl="bgSibTrans2D1" presStyleIdx="1" presStyleCnt="3"/>
      <dgm:spPr/>
      <dgm:t>
        <a:bodyPr/>
        <a:lstStyle/>
        <a:p>
          <a:endParaRPr lang="en-US"/>
        </a:p>
      </dgm:t>
    </dgm:pt>
    <dgm:pt modelId="{341AECC9-59BA-C045-A98F-193DDCCF7EA5}" type="pres">
      <dgm:prSet presAssocID="{34364B38-0FF0-C24D-A339-F23F42771341}" presName="node" presStyleLbl="node1" presStyleIdx="1" presStyleCnt="3" custScaleX="127680" custScaleY="60577" custRadScaleRad="101626">
        <dgm:presLayoutVars>
          <dgm:bulletEnabled val="1"/>
        </dgm:presLayoutVars>
      </dgm:prSet>
      <dgm:spPr/>
      <dgm:t>
        <a:bodyPr/>
        <a:lstStyle/>
        <a:p>
          <a:endParaRPr lang="en-US"/>
        </a:p>
      </dgm:t>
    </dgm:pt>
    <dgm:pt modelId="{BCFE27CA-2730-D24A-9411-0AAF7C7E4B30}" type="pres">
      <dgm:prSet presAssocID="{ACD1D091-65C3-854B-9713-8BD6F7338082}" presName="parTrans" presStyleLbl="bgSibTrans2D1" presStyleIdx="2" presStyleCnt="3"/>
      <dgm:spPr/>
      <dgm:t>
        <a:bodyPr/>
        <a:lstStyle/>
        <a:p>
          <a:endParaRPr lang="en-US"/>
        </a:p>
      </dgm:t>
    </dgm:pt>
    <dgm:pt modelId="{FE7CA16B-0BC0-8544-97EE-EF05F9671D40}" type="pres">
      <dgm:prSet presAssocID="{AC7E919B-E7E7-3845-8733-DC32CA1BA8AF}" presName="node" presStyleLbl="node1" presStyleIdx="2" presStyleCnt="3">
        <dgm:presLayoutVars>
          <dgm:bulletEnabled val="1"/>
        </dgm:presLayoutVars>
      </dgm:prSet>
      <dgm:spPr/>
      <dgm:t>
        <a:bodyPr/>
        <a:lstStyle/>
        <a:p>
          <a:endParaRPr lang="en-US"/>
        </a:p>
      </dgm:t>
    </dgm:pt>
  </dgm:ptLst>
  <dgm:cxnLst>
    <dgm:cxn modelId="{BBADAD52-A539-CD4A-995D-CA0B461EA805}" srcId="{0B774D99-C03C-A14E-B54E-C4BF4CF6E89A}" destId="{AC7E919B-E7E7-3845-8733-DC32CA1BA8AF}" srcOrd="2" destOrd="0" parTransId="{ACD1D091-65C3-854B-9713-8BD6F7338082}" sibTransId="{AD125E1C-EC18-C947-8B2B-796E5E67D089}"/>
    <dgm:cxn modelId="{BCABC097-A08A-9F49-A762-2F50B60EAB04}" type="presOf" srcId="{ACD1D091-65C3-854B-9713-8BD6F7338082}" destId="{BCFE27CA-2730-D24A-9411-0AAF7C7E4B30}" srcOrd="0" destOrd="0" presId="urn:microsoft.com/office/officeart/2005/8/layout/radial4"/>
    <dgm:cxn modelId="{259B0123-3618-CB4A-9C60-9267FBC50F5E}" srcId="{0B774D99-C03C-A14E-B54E-C4BF4CF6E89A}" destId="{34364B38-0FF0-C24D-A339-F23F42771341}" srcOrd="1" destOrd="0" parTransId="{C020E2A8-F366-E94B-B997-F14A4DAA0DF5}" sibTransId="{02FD8D26-877F-164D-8B31-9F2C2A317987}"/>
    <dgm:cxn modelId="{7B150B23-5ED5-DF49-B44D-B65956E446F3}" type="presOf" srcId="{AC7E919B-E7E7-3845-8733-DC32CA1BA8AF}" destId="{FE7CA16B-0BC0-8544-97EE-EF05F9671D40}" srcOrd="0" destOrd="0" presId="urn:microsoft.com/office/officeart/2005/8/layout/radial4"/>
    <dgm:cxn modelId="{A708CA1F-5733-974E-B0DC-2C50CBB49727}" type="presOf" srcId="{BC635577-B5E0-774C-843F-8E93D6C55AE2}" destId="{E0B8D3DA-78AB-E249-A394-F8760E99B4EE}" srcOrd="0" destOrd="0" presId="urn:microsoft.com/office/officeart/2005/8/layout/radial4"/>
    <dgm:cxn modelId="{CE08ED5E-95D0-9547-86B6-68D033772AAB}" type="presOf" srcId="{C020E2A8-F366-E94B-B997-F14A4DAA0DF5}" destId="{814C006C-7BE9-FB4A-A9C4-287DEC7B69B6}" srcOrd="0" destOrd="0" presId="urn:microsoft.com/office/officeart/2005/8/layout/radial4"/>
    <dgm:cxn modelId="{F22C1681-17AA-F049-841F-293EB43A78F6}" srcId="{4D2427C9-258C-154A-9229-5C8006F0098D}" destId="{0B774D99-C03C-A14E-B54E-C4BF4CF6E89A}" srcOrd="0" destOrd="0" parTransId="{7FA5F224-402C-6048-B956-1675AE933241}" sibTransId="{8575532E-47BF-6244-98F3-25EB8A90D239}"/>
    <dgm:cxn modelId="{69B88254-3D21-1A4C-89F0-D4241A909AE0}" type="presOf" srcId="{0B774D99-C03C-A14E-B54E-C4BF4CF6E89A}" destId="{D0FA5E30-3AA2-A44C-B37C-61E2F0050D8E}" srcOrd="0" destOrd="0" presId="urn:microsoft.com/office/officeart/2005/8/layout/radial4"/>
    <dgm:cxn modelId="{4D027282-8D2D-3E4F-B4AD-53D1401F5E66}" type="presOf" srcId="{4D2427C9-258C-154A-9229-5C8006F0098D}" destId="{D004D376-2206-F84B-A5BC-09F2B0111B56}" srcOrd="0" destOrd="0" presId="urn:microsoft.com/office/officeart/2005/8/layout/radial4"/>
    <dgm:cxn modelId="{4180E9C3-A112-5843-B04A-C2C647EBF5CC}" type="presOf" srcId="{49C74818-ADAE-F44D-AEAD-86536C4DC4A4}" destId="{D5FCE9EE-7CCD-7245-B423-ED1142BC1573}" srcOrd="0" destOrd="0" presId="urn:microsoft.com/office/officeart/2005/8/layout/radial4"/>
    <dgm:cxn modelId="{9A7812B4-2ED1-9E4E-BFB8-1F7D4AC7ADE2}" srcId="{0B774D99-C03C-A14E-B54E-C4BF4CF6E89A}" destId="{BC635577-B5E0-774C-843F-8E93D6C55AE2}" srcOrd="0" destOrd="0" parTransId="{49C74818-ADAE-F44D-AEAD-86536C4DC4A4}" sibTransId="{A212F3AA-8246-294E-A128-AE5384D875C1}"/>
    <dgm:cxn modelId="{A9C73C3B-BF8F-844F-9E6D-2E2F06C38E40}" type="presOf" srcId="{34364B38-0FF0-C24D-A339-F23F42771341}" destId="{341AECC9-59BA-C045-A98F-193DDCCF7EA5}" srcOrd="0" destOrd="0" presId="urn:microsoft.com/office/officeart/2005/8/layout/radial4"/>
    <dgm:cxn modelId="{4941791F-1140-3145-BB1C-0E3A08698E7D}" type="presParOf" srcId="{D004D376-2206-F84B-A5BC-09F2B0111B56}" destId="{D0FA5E30-3AA2-A44C-B37C-61E2F0050D8E}" srcOrd="0" destOrd="0" presId="urn:microsoft.com/office/officeart/2005/8/layout/radial4"/>
    <dgm:cxn modelId="{BF659F64-329F-7C48-A188-42EAC9BCE6A3}" type="presParOf" srcId="{D004D376-2206-F84B-A5BC-09F2B0111B56}" destId="{D5FCE9EE-7CCD-7245-B423-ED1142BC1573}" srcOrd="1" destOrd="0" presId="urn:microsoft.com/office/officeart/2005/8/layout/radial4"/>
    <dgm:cxn modelId="{EFC0143B-93F0-3948-8D06-352E482D7A5D}" type="presParOf" srcId="{D004D376-2206-F84B-A5BC-09F2B0111B56}" destId="{E0B8D3DA-78AB-E249-A394-F8760E99B4EE}" srcOrd="2" destOrd="0" presId="urn:microsoft.com/office/officeart/2005/8/layout/radial4"/>
    <dgm:cxn modelId="{D0D104D7-95F2-4E43-BBD1-2226A370E308}" type="presParOf" srcId="{D004D376-2206-F84B-A5BC-09F2B0111B56}" destId="{814C006C-7BE9-FB4A-A9C4-287DEC7B69B6}" srcOrd="3" destOrd="0" presId="urn:microsoft.com/office/officeart/2005/8/layout/radial4"/>
    <dgm:cxn modelId="{1AB5790A-A9F0-4E4B-A3B9-ECDC46B71052}" type="presParOf" srcId="{D004D376-2206-F84B-A5BC-09F2B0111B56}" destId="{341AECC9-59BA-C045-A98F-193DDCCF7EA5}" srcOrd="4" destOrd="0" presId="urn:microsoft.com/office/officeart/2005/8/layout/radial4"/>
    <dgm:cxn modelId="{928CE603-D3DE-1E4C-B1A1-B16222DBC9B2}" type="presParOf" srcId="{D004D376-2206-F84B-A5BC-09F2B0111B56}" destId="{BCFE27CA-2730-D24A-9411-0AAF7C7E4B30}" srcOrd="5" destOrd="0" presId="urn:microsoft.com/office/officeart/2005/8/layout/radial4"/>
    <dgm:cxn modelId="{71695FE5-F9A7-824D-BB3F-0D7F481C81DC}" type="presParOf" srcId="{D004D376-2206-F84B-A5BC-09F2B0111B56}" destId="{FE7CA16B-0BC0-8544-97EE-EF05F9671D40}"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AC46D3-A623-DB4E-A985-EEC4577DB41A}" type="doc">
      <dgm:prSet loTypeId="urn:microsoft.com/office/officeart/2008/layout/VerticalCurvedList" loCatId="" qsTypeId="urn:microsoft.com/office/officeart/2005/8/quickstyle/3D2" qsCatId="3D" csTypeId="urn:microsoft.com/office/officeart/2005/8/colors/accent0_1" csCatId="mainScheme"/>
      <dgm:spPr/>
      <dgm:t>
        <a:bodyPr/>
        <a:lstStyle/>
        <a:p>
          <a:endParaRPr lang="en-US"/>
        </a:p>
      </dgm:t>
    </dgm:pt>
    <dgm:pt modelId="{DA245BDD-259D-644C-8382-DFC4C405BFB5}">
      <dgm:prSet/>
      <dgm:spPr/>
      <dgm:t>
        <a:bodyPr/>
        <a:lstStyle/>
        <a:p>
          <a:pPr algn="ctr" rtl="0"/>
          <a:r>
            <a:rPr lang="en-US" dirty="0" err="1" smtClean="0"/>
            <a:t>Morcellation</a:t>
          </a:r>
          <a:endParaRPr lang="en-US" dirty="0"/>
        </a:p>
      </dgm:t>
    </dgm:pt>
    <dgm:pt modelId="{26278553-C7C6-404A-93AE-B76D7DBADDEE}" type="parTrans" cxnId="{910C088B-523E-6D4F-A24E-34FC2048E5CF}">
      <dgm:prSet/>
      <dgm:spPr/>
      <dgm:t>
        <a:bodyPr/>
        <a:lstStyle/>
        <a:p>
          <a:pPr algn="ctr"/>
          <a:endParaRPr lang="en-US"/>
        </a:p>
      </dgm:t>
    </dgm:pt>
    <dgm:pt modelId="{ADAA4937-2902-084A-8D75-509C1519F337}" type="sibTrans" cxnId="{910C088B-523E-6D4F-A24E-34FC2048E5CF}">
      <dgm:prSet/>
      <dgm:spPr/>
      <dgm:t>
        <a:bodyPr/>
        <a:lstStyle/>
        <a:p>
          <a:pPr algn="ctr"/>
          <a:endParaRPr lang="en-US"/>
        </a:p>
      </dgm:t>
    </dgm:pt>
    <dgm:pt modelId="{2431B725-C2E9-8845-9A35-AC92E3E3BB00}">
      <dgm:prSet/>
      <dgm:spPr/>
      <dgm:t>
        <a:bodyPr/>
        <a:lstStyle/>
        <a:p>
          <a:pPr algn="ctr" rtl="0"/>
          <a:r>
            <a:rPr lang="en-US" smtClean="0"/>
            <a:t>Suturing</a:t>
          </a:r>
          <a:endParaRPr lang="en-US"/>
        </a:p>
      </dgm:t>
    </dgm:pt>
    <dgm:pt modelId="{C814A505-5A26-074A-9D11-06A5696CDB1C}" type="parTrans" cxnId="{AE96CAF8-9EED-0B44-90F3-9376E04931D0}">
      <dgm:prSet/>
      <dgm:spPr/>
      <dgm:t>
        <a:bodyPr/>
        <a:lstStyle/>
        <a:p>
          <a:pPr algn="ctr"/>
          <a:endParaRPr lang="en-US"/>
        </a:p>
      </dgm:t>
    </dgm:pt>
    <dgm:pt modelId="{2B5A3377-9711-5142-9CD7-17545363D0BA}" type="sibTrans" cxnId="{AE96CAF8-9EED-0B44-90F3-9376E04931D0}">
      <dgm:prSet/>
      <dgm:spPr/>
      <dgm:t>
        <a:bodyPr/>
        <a:lstStyle/>
        <a:p>
          <a:pPr algn="ctr"/>
          <a:endParaRPr lang="en-US"/>
        </a:p>
      </dgm:t>
    </dgm:pt>
    <dgm:pt modelId="{818D756B-B8FA-8B45-8616-A9C435CAC163}">
      <dgm:prSet/>
      <dgm:spPr/>
      <dgm:t>
        <a:bodyPr/>
        <a:lstStyle/>
        <a:p>
          <a:pPr algn="ctr" rtl="0"/>
          <a:r>
            <a:rPr lang="en-US" smtClean="0"/>
            <a:t>Use of Endobag </a:t>
          </a:r>
          <a:endParaRPr lang="en-US"/>
        </a:p>
      </dgm:t>
    </dgm:pt>
    <dgm:pt modelId="{50611D81-F9BC-2944-9AC0-89C95E4963D9}" type="parTrans" cxnId="{EEE2E006-F2E9-8942-B59B-A6ABBC6916EA}">
      <dgm:prSet/>
      <dgm:spPr/>
      <dgm:t>
        <a:bodyPr/>
        <a:lstStyle/>
        <a:p>
          <a:pPr algn="ctr"/>
          <a:endParaRPr lang="en-US"/>
        </a:p>
      </dgm:t>
    </dgm:pt>
    <dgm:pt modelId="{0F7626F0-2C3C-444E-90B1-806541C4D693}" type="sibTrans" cxnId="{EEE2E006-F2E9-8942-B59B-A6ABBC6916EA}">
      <dgm:prSet/>
      <dgm:spPr/>
      <dgm:t>
        <a:bodyPr/>
        <a:lstStyle/>
        <a:p>
          <a:pPr algn="ctr"/>
          <a:endParaRPr lang="en-US"/>
        </a:p>
      </dgm:t>
    </dgm:pt>
    <dgm:pt modelId="{A8DBB2E5-987E-DA41-9CDF-F2D20E7FD1EE}" type="pres">
      <dgm:prSet presAssocID="{6FAC46D3-A623-DB4E-A985-EEC4577DB41A}" presName="Name0" presStyleCnt="0">
        <dgm:presLayoutVars>
          <dgm:chMax val="7"/>
          <dgm:chPref val="7"/>
          <dgm:dir/>
        </dgm:presLayoutVars>
      </dgm:prSet>
      <dgm:spPr/>
      <dgm:t>
        <a:bodyPr/>
        <a:lstStyle/>
        <a:p>
          <a:endParaRPr lang="en-US"/>
        </a:p>
      </dgm:t>
    </dgm:pt>
    <dgm:pt modelId="{9C4FC979-CC48-2849-BDE0-BDB30A84741B}" type="pres">
      <dgm:prSet presAssocID="{6FAC46D3-A623-DB4E-A985-EEC4577DB41A}" presName="Name1" presStyleCnt="0"/>
      <dgm:spPr/>
      <dgm:t>
        <a:bodyPr/>
        <a:lstStyle/>
        <a:p>
          <a:endParaRPr lang="en-US"/>
        </a:p>
      </dgm:t>
    </dgm:pt>
    <dgm:pt modelId="{1C49EAAD-7909-674B-8A90-0B7C9A15EA53}" type="pres">
      <dgm:prSet presAssocID="{6FAC46D3-A623-DB4E-A985-EEC4577DB41A}" presName="cycle" presStyleCnt="0"/>
      <dgm:spPr/>
      <dgm:t>
        <a:bodyPr/>
        <a:lstStyle/>
        <a:p>
          <a:endParaRPr lang="en-US"/>
        </a:p>
      </dgm:t>
    </dgm:pt>
    <dgm:pt modelId="{883C18B8-D5F2-374E-977A-52C6A1B401EB}" type="pres">
      <dgm:prSet presAssocID="{6FAC46D3-A623-DB4E-A985-EEC4577DB41A}" presName="srcNode" presStyleLbl="node1" presStyleIdx="0" presStyleCnt="3"/>
      <dgm:spPr/>
      <dgm:t>
        <a:bodyPr/>
        <a:lstStyle/>
        <a:p>
          <a:endParaRPr lang="en-US"/>
        </a:p>
      </dgm:t>
    </dgm:pt>
    <dgm:pt modelId="{AD98A1F7-2F6A-A74C-9C21-2379AE79A5CE}" type="pres">
      <dgm:prSet presAssocID="{6FAC46D3-A623-DB4E-A985-EEC4577DB41A}" presName="conn" presStyleLbl="parChTrans1D2" presStyleIdx="0" presStyleCnt="1"/>
      <dgm:spPr/>
      <dgm:t>
        <a:bodyPr/>
        <a:lstStyle/>
        <a:p>
          <a:endParaRPr lang="en-US"/>
        </a:p>
      </dgm:t>
    </dgm:pt>
    <dgm:pt modelId="{5FF31463-C37E-244A-B5D4-083F238EE34E}" type="pres">
      <dgm:prSet presAssocID="{6FAC46D3-A623-DB4E-A985-EEC4577DB41A}" presName="extraNode" presStyleLbl="node1" presStyleIdx="0" presStyleCnt="3"/>
      <dgm:spPr/>
      <dgm:t>
        <a:bodyPr/>
        <a:lstStyle/>
        <a:p>
          <a:endParaRPr lang="en-US"/>
        </a:p>
      </dgm:t>
    </dgm:pt>
    <dgm:pt modelId="{5144709F-C781-4140-B59B-E825D4B185D9}" type="pres">
      <dgm:prSet presAssocID="{6FAC46D3-A623-DB4E-A985-EEC4577DB41A}" presName="dstNode" presStyleLbl="node1" presStyleIdx="0" presStyleCnt="3"/>
      <dgm:spPr/>
      <dgm:t>
        <a:bodyPr/>
        <a:lstStyle/>
        <a:p>
          <a:endParaRPr lang="en-US"/>
        </a:p>
      </dgm:t>
    </dgm:pt>
    <dgm:pt modelId="{B9789DE0-E86F-2049-ACFA-C9156EA4089F}" type="pres">
      <dgm:prSet presAssocID="{DA245BDD-259D-644C-8382-DFC4C405BFB5}" presName="text_1" presStyleLbl="node1" presStyleIdx="0" presStyleCnt="3">
        <dgm:presLayoutVars>
          <dgm:bulletEnabled val="1"/>
        </dgm:presLayoutVars>
      </dgm:prSet>
      <dgm:spPr/>
      <dgm:t>
        <a:bodyPr/>
        <a:lstStyle/>
        <a:p>
          <a:endParaRPr lang="en-US"/>
        </a:p>
      </dgm:t>
    </dgm:pt>
    <dgm:pt modelId="{B9611FA8-A004-4E47-995A-CC528886B055}" type="pres">
      <dgm:prSet presAssocID="{DA245BDD-259D-644C-8382-DFC4C405BFB5}" presName="accent_1" presStyleCnt="0"/>
      <dgm:spPr/>
      <dgm:t>
        <a:bodyPr/>
        <a:lstStyle/>
        <a:p>
          <a:endParaRPr lang="en-US"/>
        </a:p>
      </dgm:t>
    </dgm:pt>
    <dgm:pt modelId="{55495ADF-173E-EC4F-B47C-6B868B7EBAF6}" type="pres">
      <dgm:prSet presAssocID="{DA245BDD-259D-644C-8382-DFC4C405BFB5}" presName="accentRepeatNode" presStyleLbl="solidFgAcc1" presStyleIdx="0" presStyleCnt="3"/>
      <dgm:spPr/>
      <dgm:t>
        <a:bodyPr/>
        <a:lstStyle/>
        <a:p>
          <a:endParaRPr lang="en-US"/>
        </a:p>
      </dgm:t>
    </dgm:pt>
    <dgm:pt modelId="{E41521A8-8E36-B24D-BB8E-EC5713AAF629}" type="pres">
      <dgm:prSet presAssocID="{2431B725-C2E9-8845-9A35-AC92E3E3BB00}" presName="text_2" presStyleLbl="node1" presStyleIdx="1" presStyleCnt="3">
        <dgm:presLayoutVars>
          <dgm:bulletEnabled val="1"/>
        </dgm:presLayoutVars>
      </dgm:prSet>
      <dgm:spPr/>
      <dgm:t>
        <a:bodyPr/>
        <a:lstStyle/>
        <a:p>
          <a:endParaRPr lang="en-US"/>
        </a:p>
      </dgm:t>
    </dgm:pt>
    <dgm:pt modelId="{6312353B-879F-3346-85A1-52095DB66D69}" type="pres">
      <dgm:prSet presAssocID="{2431B725-C2E9-8845-9A35-AC92E3E3BB00}" presName="accent_2" presStyleCnt="0"/>
      <dgm:spPr/>
      <dgm:t>
        <a:bodyPr/>
        <a:lstStyle/>
        <a:p>
          <a:endParaRPr lang="en-US"/>
        </a:p>
      </dgm:t>
    </dgm:pt>
    <dgm:pt modelId="{9385F45D-B011-B748-AFEF-0355CE91D3CD}" type="pres">
      <dgm:prSet presAssocID="{2431B725-C2E9-8845-9A35-AC92E3E3BB00}" presName="accentRepeatNode" presStyleLbl="solidFgAcc1" presStyleIdx="1" presStyleCnt="3"/>
      <dgm:spPr/>
      <dgm:t>
        <a:bodyPr/>
        <a:lstStyle/>
        <a:p>
          <a:endParaRPr lang="en-US"/>
        </a:p>
      </dgm:t>
    </dgm:pt>
    <dgm:pt modelId="{52C1CA1C-00EE-D542-8E9E-0831F91C72F8}" type="pres">
      <dgm:prSet presAssocID="{818D756B-B8FA-8B45-8616-A9C435CAC163}" presName="text_3" presStyleLbl="node1" presStyleIdx="2" presStyleCnt="3">
        <dgm:presLayoutVars>
          <dgm:bulletEnabled val="1"/>
        </dgm:presLayoutVars>
      </dgm:prSet>
      <dgm:spPr/>
      <dgm:t>
        <a:bodyPr/>
        <a:lstStyle/>
        <a:p>
          <a:endParaRPr lang="en-US"/>
        </a:p>
      </dgm:t>
    </dgm:pt>
    <dgm:pt modelId="{657D712B-E1EA-A04A-96EF-EC7EDBAF4D56}" type="pres">
      <dgm:prSet presAssocID="{818D756B-B8FA-8B45-8616-A9C435CAC163}" presName="accent_3" presStyleCnt="0"/>
      <dgm:spPr/>
      <dgm:t>
        <a:bodyPr/>
        <a:lstStyle/>
        <a:p>
          <a:endParaRPr lang="en-US"/>
        </a:p>
      </dgm:t>
    </dgm:pt>
    <dgm:pt modelId="{1D645351-3C43-FF45-B202-0EF620C4753B}" type="pres">
      <dgm:prSet presAssocID="{818D756B-B8FA-8B45-8616-A9C435CAC163}" presName="accentRepeatNode" presStyleLbl="solidFgAcc1" presStyleIdx="2" presStyleCnt="3"/>
      <dgm:spPr/>
      <dgm:t>
        <a:bodyPr/>
        <a:lstStyle/>
        <a:p>
          <a:endParaRPr lang="en-US"/>
        </a:p>
      </dgm:t>
    </dgm:pt>
  </dgm:ptLst>
  <dgm:cxnLst>
    <dgm:cxn modelId="{910C088B-523E-6D4F-A24E-34FC2048E5CF}" srcId="{6FAC46D3-A623-DB4E-A985-EEC4577DB41A}" destId="{DA245BDD-259D-644C-8382-DFC4C405BFB5}" srcOrd="0" destOrd="0" parTransId="{26278553-C7C6-404A-93AE-B76D7DBADDEE}" sibTransId="{ADAA4937-2902-084A-8D75-509C1519F337}"/>
    <dgm:cxn modelId="{28D3AED3-EABE-4742-B8B7-3E11153A1CB8}" type="presOf" srcId="{818D756B-B8FA-8B45-8616-A9C435CAC163}" destId="{52C1CA1C-00EE-D542-8E9E-0831F91C72F8}" srcOrd="0" destOrd="0" presId="urn:microsoft.com/office/officeart/2008/layout/VerticalCurvedList"/>
    <dgm:cxn modelId="{A1D7C3B8-8D85-6A45-B5C6-A1AEA50CCDD3}" type="presOf" srcId="{ADAA4937-2902-084A-8D75-509C1519F337}" destId="{AD98A1F7-2F6A-A74C-9C21-2379AE79A5CE}" srcOrd="0" destOrd="0" presId="urn:microsoft.com/office/officeart/2008/layout/VerticalCurvedList"/>
    <dgm:cxn modelId="{43733F31-A2BB-3D44-B90A-1A7F591F410D}" type="presOf" srcId="{2431B725-C2E9-8845-9A35-AC92E3E3BB00}" destId="{E41521A8-8E36-B24D-BB8E-EC5713AAF629}" srcOrd="0" destOrd="0" presId="urn:microsoft.com/office/officeart/2008/layout/VerticalCurvedList"/>
    <dgm:cxn modelId="{EEE2E006-F2E9-8942-B59B-A6ABBC6916EA}" srcId="{6FAC46D3-A623-DB4E-A985-EEC4577DB41A}" destId="{818D756B-B8FA-8B45-8616-A9C435CAC163}" srcOrd="2" destOrd="0" parTransId="{50611D81-F9BC-2944-9AC0-89C95E4963D9}" sibTransId="{0F7626F0-2C3C-444E-90B1-806541C4D693}"/>
    <dgm:cxn modelId="{1248FF3C-63BF-C24B-85F3-DA39CB652C39}" type="presOf" srcId="{DA245BDD-259D-644C-8382-DFC4C405BFB5}" destId="{B9789DE0-E86F-2049-ACFA-C9156EA4089F}" srcOrd="0" destOrd="0" presId="urn:microsoft.com/office/officeart/2008/layout/VerticalCurvedList"/>
    <dgm:cxn modelId="{732CD0A7-931C-B24E-A7A6-7576CE56804E}" type="presOf" srcId="{6FAC46D3-A623-DB4E-A985-EEC4577DB41A}" destId="{A8DBB2E5-987E-DA41-9CDF-F2D20E7FD1EE}" srcOrd="0" destOrd="0" presId="urn:microsoft.com/office/officeart/2008/layout/VerticalCurvedList"/>
    <dgm:cxn modelId="{AE96CAF8-9EED-0B44-90F3-9376E04931D0}" srcId="{6FAC46D3-A623-DB4E-A985-EEC4577DB41A}" destId="{2431B725-C2E9-8845-9A35-AC92E3E3BB00}" srcOrd="1" destOrd="0" parTransId="{C814A505-5A26-074A-9D11-06A5696CDB1C}" sibTransId="{2B5A3377-9711-5142-9CD7-17545363D0BA}"/>
    <dgm:cxn modelId="{990B84F5-42E5-B64A-BE00-28083040D73B}" type="presParOf" srcId="{A8DBB2E5-987E-DA41-9CDF-F2D20E7FD1EE}" destId="{9C4FC979-CC48-2849-BDE0-BDB30A84741B}" srcOrd="0" destOrd="0" presId="urn:microsoft.com/office/officeart/2008/layout/VerticalCurvedList"/>
    <dgm:cxn modelId="{52E9206F-9099-4046-B821-D87F576C546A}" type="presParOf" srcId="{9C4FC979-CC48-2849-BDE0-BDB30A84741B}" destId="{1C49EAAD-7909-674B-8A90-0B7C9A15EA53}" srcOrd="0" destOrd="0" presId="urn:microsoft.com/office/officeart/2008/layout/VerticalCurvedList"/>
    <dgm:cxn modelId="{C93C9279-0C4A-ED45-92A4-8DB86A58F04D}" type="presParOf" srcId="{1C49EAAD-7909-674B-8A90-0B7C9A15EA53}" destId="{883C18B8-D5F2-374E-977A-52C6A1B401EB}" srcOrd="0" destOrd="0" presId="urn:microsoft.com/office/officeart/2008/layout/VerticalCurvedList"/>
    <dgm:cxn modelId="{0FDE2F19-4258-E64F-B512-BCF0205CA8D0}" type="presParOf" srcId="{1C49EAAD-7909-674B-8A90-0B7C9A15EA53}" destId="{AD98A1F7-2F6A-A74C-9C21-2379AE79A5CE}" srcOrd="1" destOrd="0" presId="urn:microsoft.com/office/officeart/2008/layout/VerticalCurvedList"/>
    <dgm:cxn modelId="{90C10820-C9DB-EC47-AA5F-6B931DFB0533}" type="presParOf" srcId="{1C49EAAD-7909-674B-8A90-0B7C9A15EA53}" destId="{5FF31463-C37E-244A-B5D4-083F238EE34E}" srcOrd="2" destOrd="0" presId="urn:microsoft.com/office/officeart/2008/layout/VerticalCurvedList"/>
    <dgm:cxn modelId="{15BA4A14-D76D-F449-BBB4-89C27E426238}" type="presParOf" srcId="{1C49EAAD-7909-674B-8A90-0B7C9A15EA53}" destId="{5144709F-C781-4140-B59B-E825D4B185D9}" srcOrd="3" destOrd="0" presId="urn:microsoft.com/office/officeart/2008/layout/VerticalCurvedList"/>
    <dgm:cxn modelId="{372E2432-4E64-6945-AC53-820F9440A051}" type="presParOf" srcId="{9C4FC979-CC48-2849-BDE0-BDB30A84741B}" destId="{B9789DE0-E86F-2049-ACFA-C9156EA4089F}" srcOrd="1" destOrd="0" presId="urn:microsoft.com/office/officeart/2008/layout/VerticalCurvedList"/>
    <dgm:cxn modelId="{5DE50C75-F83E-6A45-A510-485E4F7B597A}" type="presParOf" srcId="{9C4FC979-CC48-2849-BDE0-BDB30A84741B}" destId="{B9611FA8-A004-4E47-995A-CC528886B055}" srcOrd="2" destOrd="0" presId="urn:microsoft.com/office/officeart/2008/layout/VerticalCurvedList"/>
    <dgm:cxn modelId="{57AE5201-7031-2343-A32A-3EEBC8C2A2F1}" type="presParOf" srcId="{B9611FA8-A004-4E47-995A-CC528886B055}" destId="{55495ADF-173E-EC4F-B47C-6B868B7EBAF6}" srcOrd="0" destOrd="0" presId="urn:microsoft.com/office/officeart/2008/layout/VerticalCurvedList"/>
    <dgm:cxn modelId="{62232245-4A9B-E04C-A201-46A7C788D615}" type="presParOf" srcId="{9C4FC979-CC48-2849-BDE0-BDB30A84741B}" destId="{E41521A8-8E36-B24D-BB8E-EC5713AAF629}" srcOrd="3" destOrd="0" presId="urn:microsoft.com/office/officeart/2008/layout/VerticalCurvedList"/>
    <dgm:cxn modelId="{9310816D-3DD6-BC45-81CD-77479D69B65D}" type="presParOf" srcId="{9C4FC979-CC48-2849-BDE0-BDB30A84741B}" destId="{6312353B-879F-3346-85A1-52095DB66D69}" srcOrd="4" destOrd="0" presId="urn:microsoft.com/office/officeart/2008/layout/VerticalCurvedList"/>
    <dgm:cxn modelId="{8D27DB1A-5738-A64E-B8B1-192C41620492}" type="presParOf" srcId="{6312353B-879F-3346-85A1-52095DB66D69}" destId="{9385F45D-B011-B748-AFEF-0355CE91D3CD}" srcOrd="0" destOrd="0" presId="urn:microsoft.com/office/officeart/2008/layout/VerticalCurvedList"/>
    <dgm:cxn modelId="{DEC2CE16-4743-B04A-B916-B41C2782203B}" type="presParOf" srcId="{9C4FC979-CC48-2849-BDE0-BDB30A84741B}" destId="{52C1CA1C-00EE-D542-8E9E-0831F91C72F8}" srcOrd="5" destOrd="0" presId="urn:microsoft.com/office/officeart/2008/layout/VerticalCurvedList"/>
    <dgm:cxn modelId="{D314A119-F5D8-604A-AE03-3429A8057077}" type="presParOf" srcId="{9C4FC979-CC48-2849-BDE0-BDB30A84741B}" destId="{657D712B-E1EA-A04A-96EF-EC7EDBAF4D56}" srcOrd="6" destOrd="0" presId="urn:microsoft.com/office/officeart/2008/layout/VerticalCurvedList"/>
    <dgm:cxn modelId="{9CCA72F6-A52D-A64E-AE95-0C412D234653}" type="presParOf" srcId="{657D712B-E1EA-A04A-96EF-EC7EDBAF4D56}" destId="{1D645351-3C43-FF45-B202-0EF620C4753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C7B088-1344-3747-8DA0-BB9790C575BE}" type="doc">
      <dgm:prSet loTypeId="urn:microsoft.com/office/officeart/2008/layout/LinedList" loCatId="" qsTypeId="urn:microsoft.com/office/officeart/2005/8/quickstyle/3D1" qsCatId="3D" csTypeId="urn:microsoft.com/office/officeart/2005/8/colors/accent2_2" csCatId="accent2" phldr="1"/>
      <dgm:spPr/>
      <dgm:t>
        <a:bodyPr/>
        <a:lstStyle/>
        <a:p>
          <a:endParaRPr lang="en-US"/>
        </a:p>
      </dgm:t>
    </dgm:pt>
    <dgm:pt modelId="{7D15BB5E-BCF9-1149-ADE5-1C0FFCBC42B7}">
      <dgm:prSet custT="1"/>
      <dgm:spPr/>
      <dgm:t>
        <a:bodyPr/>
        <a:lstStyle/>
        <a:p>
          <a:pPr rtl="0"/>
          <a:r>
            <a:rPr lang="en-US" sz="1800" b="1" dirty="0" smtClean="0"/>
            <a:t>Ports and  Instruments used for standard robotic  hysterectomy</a:t>
          </a:r>
          <a:endParaRPr lang="en-US" sz="1800" dirty="0"/>
        </a:p>
      </dgm:t>
    </dgm:pt>
    <dgm:pt modelId="{DBCF3DC3-6AC3-D048-A9EF-DB5BC60B5DB9}" type="parTrans" cxnId="{1D890F7D-A881-AD43-A937-4D998DCAFDFC}">
      <dgm:prSet/>
      <dgm:spPr/>
      <dgm:t>
        <a:bodyPr/>
        <a:lstStyle/>
        <a:p>
          <a:endParaRPr lang="en-US" sz="4000"/>
        </a:p>
      </dgm:t>
    </dgm:pt>
    <dgm:pt modelId="{1755392B-A63A-7741-BDC0-FF8301FD975D}" type="sibTrans" cxnId="{1D890F7D-A881-AD43-A937-4D998DCAFDFC}">
      <dgm:prSet/>
      <dgm:spPr/>
      <dgm:t>
        <a:bodyPr/>
        <a:lstStyle/>
        <a:p>
          <a:endParaRPr lang="en-US" sz="4000"/>
        </a:p>
      </dgm:t>
    </dgm:pt>
    <dgm:pt modelId="{8A275506-248A-5C4B-97AC-A81DC940C7F7}">
      <dgm:prSet custT="1"/>
      <dgm:spPr/>
      <dgm:t>
        <a:bodyPr/>
        <a:lstStyle/>
        <a:p>
          <a:pPr rtl="0"/>
          <a:r>
            <a:rPr lang="en-US" sz="1800" dirty="0" smtClean="0"/>
            <a:t>Ports</a:t>
          </a:r>
          <a:endParaRPr lang="en-US" sz="1800" dirty="0"/>
        </a:p>
      </dgm:t>
    </dgm:pt>
    <dgm:pt modelId="{6159BD5D-B8BD-4549-99CA-821122A79BF8}" type="parTrans" cxnId="{2199553D-5F23-9B41-BDDE-40B9062C3E44}">
      <dgm:prSet custT="1"/>
      <dgm:spPr/>
      <dgm:t>
        <a:bodyPr/>
        <a:lstStyle/>
        <a:p>
          <a:endParaRPr lang="en-US" sz="1050"/>
        </a:p>
      </dgm:t>
    </dgm:pt>
    <dgm:pt modelId="{86CCF14F-CAEF-D844-AB04-21C3715A79CC}" type="sibTrans" cxnId="{2199553D-5F23-9B41-BDDE-40B9062C3E44}">
      <dgm:prSet/>
      <dgm:spPr/>
      <dgm:t>
        <a:bodyPr/>
        <a:lstStyle/>
        <a:p>
          <a:endParaRPr lang="en-US" sz="4000"/>
        </a:p>
      </dgm:t>
    </dgm:pt>
    <dgm:pt modelId="{5ABC9620-D437-5941-AEF7-8871A2F7C9BD}">
      <dgm:prSet custT="1"/>
      <dgm:spPr/>
      <dgm:t>
        <a:bodyPr/>
        <a:lstStyle/>
        <a:p>
          <a:pPr rtl="0"/>
          <a:r>
            <a:rPr lang="en-US" sz="1800" dirty="0" smtClean="0"/>
            <a:t>Assistance port 12mm - suction and needle insertion (Port 4)</a:t>
          </a:r>
          <a:endParaRPr lang="en-US" sz="1800" dirty="0"/>
        </a:p>
      </dgm:t>
    </dgm:pt>
    <dgm:pt modelId="{E3F6AFB3-E5E9-C046-B054-85BD24364DCF}" type="parTrans" cxnId="{4402ED30-D365-E044-B1AF-C93F879854E4}">
      <dgm:prSet custT="1"/>
      <dgm:spPr/>
      <dgm:t>
        <a:bodyPr/>
        <a:lstStyle/>
        <a:p>
          <a:endParaRPr lang="en-US" sz="1050"/>
        </a:p>
      </dgm:t>
    </dgm:pt>
    <dgm:pt modelId="{C6D07ECF-7552-664B-83CC-4B9BCEB15607}" type="sibTrans" cxnId="{4402ED30-D365-E044-B1AF-C93F879854E4}">
      <dgm:prSet/>
      <dgm:spPr/>
      <dgm:t>
        <a:bodyPr/>
        <a:lstStyle/>
        <a:p>
          <a:endParaRPr lang="en-US" sz="4000"/>
        </a:p>
      </dgm:t>
    </dgm:pt>
    <dgm:pt modelId="{2EEF5914-3FBD-E54A-84F0-F247D4E10EEB}">
      <dgm:prSet custT="1"/>
      <dgm:spPr/>
      <dgm:t>
        <a:bodyPr/>
        <a:lstStyle/>
        <a:p>
          <a:pPr rtl="0"/>
          <a:r>
            <a:rPr lang="en-US" sz="1800" dirty="0" smtClean="0"/>
            <a:t>3 da Vinci trocars. (Ports 1,2 and 5)</a:t>
          </a:r>
          <a:endParaRPr lang="en-US" sz="1800" dirty="0"/>
        </a:p>
      </dgm:t>
    </dgm:pt>
    <dgm:pt modelId="{7A064E72-CC5F-224A-94A3-86F780FC6826}" type="parTrans" cxnId="{9BB28CD5-B7C7-974B-B4F4-22299EC75C18}">
      <dgm:prSet custT="1"/>
      <dgm:spPr/>
      <dgm:t>
        <a:bodyPr/>
        <a:lstStyle/>
        <a:p>
          <a:endParaRPr lang="en-US" sz="1050"/>
        </a:p>
      </dgm:t>
    </dgm:pt>
    <dgm:pt modelId="{BFBEB937-C7BD-7448-8FFC-3423D84158AF}" type="sibTrans" cxnId="{9BB28CD5-B7C7-974B-B4F4-22299EC75C18}">
      <dgm:prSet/>
      <dgm:spPr/>
      <dgm:t>
        <a:bodyPr/>
        <a:lstStyle/>
        <a:p>
          <a:endParaRPr lang="en-US" sz="4000"/>
        </a:p>
      </dgm:t>
    </dgm:pt>
    <dgm:pt modelId="{F6C810C3-184C-E94E-82A8-6AAF1DCE3F1D}">
      <dgm:prSet custT="1"/>
      <dgm:spPr/>
      <dgm:t>
        <a:bodyPr/>
        <a:lstStyle/>
        <a:p>
          <a:pPr rtl="0"/>
          <a:r>
            <a:rPr lang="en-US" sz="1800" dirty="0" smtClean="0"/>
            <a:t>Instruments</a:t>
          </a:r>
          <a:endParaRPr lang="en-US" sz="1800" dirty="0"/>
        </a:p>
      </dgm:t>
    </dgm:pt>
    <dgm:pt modelId="{3587AACA-4BF2-CE49-8E38-D3295435B7CD}" type="parTrans" cxnId="{38DB22BA-1EB0-0B43-9B2E-7FB0CCA1BB00}">
      <dgm:prSet custT="1"/>
      <dgm:spPr/>
      <dgm:t>
        <a:bodyPr/>
        <a:lstStyle/>
        <a:p>
          <a:endParaRPr lang="en-US" sz="1050"/>
        </a:p>
      </dgm:t>
    </dgm:pt>
    <dgm:pt modelId="{A5800694-4CC5-8C43-97BC-6C53822854CE}" type="sibTrans" cxnId="{38DB22BA-1EB0-0B43-9B2E-7FB0CCA1BB00}">
      <dgm:prSet/>
      <dgm:spPr/>
      <dgm:t>
        <a:bodyPr/>
        <a:lstStyle/>
        <a:p>
          <a:endParaRPr lang="en-US" sz="4000"/>
        </a:p>
      </dgm:t>
    </dgm:pt>
    <dgm:pt modelId="{B9C4F210-E873-234E-B228-98386B4636A1}">
      <dgm:prSet custT="1"/>
      <dgm:spPr/>
      <dgm:t>
        <a:bodyPr/>
        <a:lstStyle/>
        <a:p>
          <a:pPr rtl="0"/>
          <a:r>
            <a:rPr lang="en-US" sz="1800" dirty="0" err="1" smtClean="0"/>
            <a:t>Monopolar</a:t>
          </a:r>
          <a:r>
            <a:rPr lang="en-US" sz="1800" dirty="0" smtClean="0"/>
            <a:t> scissors (Port 2 Robot arm 1)</a:t>
          </a:r>
          <a:endParaRPr lang="en-US" sz="1800" dirty="0"/>
        </a:p>
      </dgm:t>
    </dgm:pt>
    <dgm:pt modelId="{5B4F2BC7-4D93-0A4C-B76D-3ED32FE1381D}" type="parTrans" cxnId="{D39C8D88-8ECC-1B4E-9C2B-D5175C17CD50}">
      <dgm:prSet custT="1"/>
      <dgm:spPr/>
      <dgm:t>
        <a:bodyPr/>
        <a:lstStyle/>
        <a:p>
          <a:endParaRPr lang="en-US" sz="1050"/>
        </a:p>
      </dgm:t>
    </dgm:pt>
    <dgm:pt modelId="{0A78D35E-EFFC-5748-A803-24CEEB1CFC40}" type="sibTrans" cxnId="{D39C8D88-8ECC-1B4E-9C2B-D5175C17CD50}">
      <dgm:prSet/>
      <dgm:spPr/>
      <dgm:t>
        <a:bodyPr/>
        <a:lstStyle/>
        <a:p>
          <a:endParaRPr lang="en-US" sz="4000"/>
        </a:p>
      </dgm:t>
    </dgm:pt>
    <dgm:pt modelId="{02184C7C-1090-A646-A5DD-D010F9F884EE}">
      <dgm:prSet custT="1"/>
      <dgm:spPr/>
      <dgm:t>
        <a:bodyPr/>
        <a:lstStyle/>
        <a:p>
          <a:pPr rtl="0"/>
          <a:r>
            <a:rPr lang="en-US" sz="1800" dirty="0" err="1" smtClean="0"/>
            <a:t>Gyrus</a:t>
          </a:r>
          <a:r>
            <a:rPr lang="en-US" sz="1800" dirty="0" smtClean="0"/>
            <a:t> bipolar  (Port 5 Robot arm 2)</a:t>
          </a:r>
          <a:endParaRPr lang="en-US" sz="1800" dirty="0"/>
        </a:p>
      </dgm:t>
    </dgm:pt>
    <dgm:pt modelId="{5E7513CE-4015-BB4B-BB7A-ED962887ACA1}" type="parTrans" cxnId="{8E55DB89-0107-2446-9D2F-1ECEEF0C24F9}">
      <dgm:prSet custT="1"/>
      <dgm:spPr/>
      <dgm:t>
        <a:bodyPr/>
        <a:lstStyle/>
        <a:p>
          <a:endParaRPr lang="en-US" sz="1050"/>
        </a:p>
      </dgm:t>
    </dgm:pt>
    <dgm:pt modelId="{289D3B71-4EEE-D146-8780-6CB2DABE2ED9}" type="sibTrans" cxnId="{8E55DB89-0107-2446-9D2F-1ECEEF0C24F9}">
      <dgm:prSet/>
      <dgm:spPr/>
      <dgm:t>
        <a:bodyPr/>
        <a:lstStyle/>
        <a:p>
          <a:endParaRPr lang="en-US" sz="4000"/>
        </a:p>
      </dgm:t>
    </dgm:pt>
    <dgm:pt modelId="{3A4D7C53-4EE9-9D44-95A7-7666F7EBAFFE}">
      <dgm:prSet custT="1"/>
      <dgm:spPr/>
      <dgm:t>
        <a:bodyPr/>
        <a:lstStyle/>
        <a:p>
          <a:pPr rtl="0"/>
          <a:r>
            <a:rPr lang="en-US" sz="1800" dirty="0" smtClean="0"/>
            <a:t>Vault suturing change the </a:t>
          </a:r>
          <a:r>
            <a:rPr lang="en-US" sz="1800" dirty="0" err="1" smtClean="0"/>
            <a:t>monopolar</a:t>
          </a:r>
          <a:r>
            <a:rPr lang="en-US" sz="1800" dirty="0" smtClean="0"/>
            <a:t> scissors for a needle grasper (Port 2 Robot arm 1)</a:t>
          </a:r>
          <a:endParaRPr lang="en-US" sz="1800" dirty="0"/>
        </a:p>
      </dgm:t>
    </dgm:pt>
    <dgm:pt modelId="{B51E8535-0250-FE46-AF19-8C8C5FDD0B27}" type="parTrans" cxnId="{20500167-9411-A24C-9301-55A31EBCAF35}">
      <dgm:prSet custT="1"/>
      <dgm:spPr/>
      <dgm:t>
        <a:bodyPr/>
        <a:lstStyle/>
        <a:p>
          <a:endParaRPr lang="en-US" sz="1050"/>
        </a:p>
      </dgm:t>
    </dgm:pt>
    <dgm:pt modelId="{DCB96BA8-8DD1-2A46-91ED-072CF3948DC7}" type="sibTrans" cxnId="{20500167-9411-A24C-9301-55A31EBCAF35}">
      <dgm:prSet/>
      <dgm:spPr/>
      <dgm:t>
        <a:bodyPr/>
        <a:lstStyle/>
        <a:p>
          <a:endParaRPr lang="en-US" sz="4000"/>
        </a:p>
      </dgm:t>
    </dgm:pt>
    <dgm:pt modelId="{EA9529DA-FB29-3B4B-820E-C88BC817074E}">
      <dgm:prSet custT="1"/>
      <dgm:spPr/>
      <dgm:t>
        <a:bodyPr/>
        <a:lstStyle/>
        <a:p>
          <a:pPr rtl="0"/>
          <a:r>
            <a:rPr lang="en-US" sz="1800" dirty="0" smtClean="0"/>
            <a:t>Camera port 12mm (Port 3)</a:t>
          </a:r>
          <a:endParaRPr lang="en-US" sz="1800" dirty="0"/>
        </a:p>
      </dgm:t>
    </dgm:pt>
    <dgm:pt modelId="{E20BD056-0E82-9149-B2BD-CFDA980DDF31}" type="parTrans" cxnId="{FECED34C-4856-A946-9E17-E5418D4C8959}">
      <dgm:prSet custT="1"/>
      <dgm:spPr/>
      <dgm:t>
        <a:bodyPr/>
        <a:lstStyle/>
        <a:p>
          <a:endParaRPr lang="en-US" sz="1050"/>
        </a:p>
      </dgm:t>
    </dgm:pt>
    <dgm:pt modelId="{840B8241-72DA-294A-92DA-DF19F49BC725}" type="sibTrans" cxnId="{FECED34C-4856-A946-9E17-E5418D4C8959}">
      <dgm:prSet/>
      <dgm:spPr/>
      <dgm:t>
        <a:bodyPr/>
        <a:lstStyle/>
        <a:p>
          <a:endParaRPr lang="en-US" sz="4000"/>
        </a:p>
      </dgm:t>
    </dgm:pt>
    <dgm:pt modelId="{497E37D7-9165-774F-97DC-C6A408CF3B83}">
      <dgm:prSet custT="1"/>
      <dgm:spPr/>
      <dgm:t>
        <a:bodyPr/>
        <a:lstStyle/>
        <a:p>
          <a:pPr rtl="0"/>
          <a:r>
            <a:rPr lang="en-US" sz="1800" dirty="0" smtClean="0"/>
            <a:t>Maryland grasper (Port 1 Robot arm 3)</a:t>
          </a:r>
          <a:endParaRPr lang="en-US" sz="1800" dirty="0"/>
        </a:p>
      </dgm:t>
    </dgm:pt>
    <dgm:pt modelId="{2EABF74A-32D6-2F4E-A0EE-D080E57EBB38}" type="parTrans" cxnId="{426637CA-EE9D-A74F-9BCD-632D273CF894}">
      <dgm:prSet custT="1"/>
      <dgm:spPr/>
      <dgm:t>
        <a:bodyPr/>
        <a:lstStyle/>
        <a:p>
          <a:endParaRPr lang="en-US" sz="1050"/>
        </a:p>
      </dgm:t>
    </dgm:pt>
    <dgm:pt modelId="{03FD3991-A5A5-D440-83D0-16AA636AE238}" type="sibTrans" cxnId="{426637CA-EE9D-A74F-9BCD-632D273CF894}">
      <dgm:prSet/>
      <dgm:spPr/>
      <dgm:t>
        <a:bodyPr/>
        <a:lstStyle/>
        <a:p>
          <a:endParaRPr lang="en-US" sz="4000"/>
        </a:p>
      </dgm:t>
    </dgm:pt>
    <dgm:pt modelId="{A40AEBDD-97AB-0949-8FEC-BDB740E674E5}" type="pres">
      <dgm:prSet presAssocID="{72C7B088-1344-3747-8DA0-BB9790C575BE}" presName="vert0" presStyleCnt="0">
        <dgm:presLayoutVars>
          <dgm:dir/>
          <dgm:animOne val="branch"/>
          <dgm:animLvl val="lvl"/>
        </dgm:presLayoutVars>
      </dgm:prSet>
      <dgm:spPr/>
      <dgm:t>
        <a:bodyPr/>
        <a:lstStyle/>
        <a:p>
          <a:endParaRPr lang="en-US"/>
        </a:p>
      </dgm:t>
    </dgm:pt>
    <dgm:pt modelId="{845ADA37-F06A-684B-A85B-582A422F7F51}" type="pres">
      <dgm:prSet presAssocID="{7D15BB5E-BCF9-1149-ADE5-1C0FFCBC42B7}" presName="thickLine" presStyleLbl="alignNode1" presStyleIdx="0" presStyleCnt="1"/>
      <dgm:spPr/>
    </dgm:pt>
    <dgm:pt modelId="{D6F16C62-C119-0441-9B79-C9EF9B76069A}" type="pres">
      <dgm:prSet presAssocID="{7D15BB5E-BCF9-1149-ADE5-1C0FFCBC42B7}" presName="horz1" presStyleCnt="0"/>
      <dgm:spPr/>
    </dgm:pt>
    <dgm:pt modelId="{5AE7A5C2-D2D8-4D48-B32A-F91D2C3FF95F}" type="pres">
      <dgm:prSet presAssocID="{7D15BB5E-BCF9-1149-ADE5-1C0FFCBC42B7}" presName="tx1" presStyleLbl="revTx" presStyleIdx="0" presStyleCnt="10" custScaleX="282335"/>
      <dgm:spPr/>
      <dgm:t>
        <a:bodyPr/>
        <a:lstStyle/>
        <a:p>
          <a:endParaRPr lang="en-US"/>
        </a:p>
      </dgm:t>
    </dgm:pt>
    <dgm:pt modelId="{63C62B49-9E67-3B41-BD3D-9ECB43812AF8}" type="pres">
      <dgm:prSet presAssocID="{7D15BB5E-BCF9-1149-ADE5-1C0FFCBC42B7}" presName="vert1" presStyleCnt="0"/>
      <dgm:spPr/>
    </dgm:pt>
    <dgm:pt modelId="{413319CF-8E74-BD42-856A-B52EFFA6F86E}" type="pres">
      <dgm:prSet presAssocID="{8A275506-248A-5C4B-97AC-A81DC940C7F7}" presName="vertSpace2a" presStyleCnt="0"/>
      <dgm:spPr/>
    </dgm:pt>
    <dgm:pt modelId="{0A844E61-7B25-CF4A-AC37-DE24C364EA5F}" type="pres">
      <dgm:prSet presAssocID="{8A275506-248A-5C4B-97AC-A81DC940C7F7}" presName="horz2" presStyleCnt="0"/>
      <dgm:spPr/>
    </dgm:pt>
    <dgm:pt modelId="{620DAF07-353E-E040-BE50-99FD2B8C6ABE}" type="pres">
      <dgm:prSet presAssocID="{8A275506-248A-5C4B-97AC-A81DC940C7F7}" presName="horzSpace2" presStyleCnt="0"/>
      <dgm:spPr/>
    </dgm:pt>
    <dgm:pt modelId="{B9E2D292-6304-174E-9353-72DDF7DE7D4E}" type="pres">
      <dgm:prSet presAssocID="{8A275506-248A-5C4B-97AC-A81DC940C7F7}" presName="tx2" presStyleLbl="revTx" presStyleIdx="1" presStyleCnt="10"/>
      <dgm:spPr/>
      <dgm:t>
        <a:bodyPr/>
        <a:lstStyle/>
        <a:p>
          <a:endParaRPr lang="en-US"/>
        </a:p>
      </dgm:t>
    </dgm:pt>
    <dgm:pt modelId="{C33EB24B-75C5-EA4C-810B-3CA75F7D225D}" type="pres">
      <dgm:prSet presAssocID="{8A275506-248A-5C4B-97AC-A81DC940C7F7}" presName="vert2" presStyleCnt="0"/>
      <dgm:spPr/>
    </dgm:pt>
    <dgm:pt modelId="{7E9FD5B6-CC93-614E-8DC9-4A7F34051E5A}" type="pres">
      <dgm:prSet presAssocID="{EA9529DA-FB29-3B4B-820E-C88BC817074E}" presName="horz3" presStyleCnt="0"/>
      <dgm:spPr/>
    </dgm:pt>
    <dgm:pt modelId="{8AEED15E-38E0-7442-BE68-61411263E220}" type="pres">
      <dgm:prSet presAssocID="{EA9529DA-FB29-3B4B-820E-C88BC817074E}" presName="horzSpace3" presStyleCnt="0"/>
      <dgm:spPr/>
    </dgm:pt>
    <dgm:pt modelId="{7D8B4EE8-88E9-0545-951B-6C7DBEC91F8B}" type="pres">
      <dgm:prSet presAssocID="{EA9529DA-FB29-3B4B-820E-C88BC817074E}" presName="tx3" presStyleLbl="revTx" presStyleIdx="2" presStyleCnt="10" custScaleX="218925"/>
      <dgm:spPr/>
      <dgm:t>
        <a:bodyPr/>
        <a:lstStyle/>
        <a:p>
          <a:endParaRPr lang="en-US"/>
        </a:p>
      </dgm:t>
    </dgm:pt>
    <dgm:pt modelId="{475A79E4-70B5-8D44-A388-6E90569148C8}" type="pres">
      <dgm:prSet presAssocID="{EA9529DA-FB29-3B4B-820E-C88BC817074E}" presName="vert3" presStyleCnt="0"/>
      <dgm:spPr/>
    </dgm:pt>
    <dgm:pt modelId="{426D368D-1141-5141-AD3F-1D2333081155}" type="pres">
      <dgm:prSet presAssocID="{840B8241-72DA-294A-92DA-DF19F49BC725}" presName="thinLine3" presStyleLbl="callout" presStyleIdx="0" presStyleCnt="7"/>
      <dgm:spPr/>
    </dgm:pt>
    <dgm:pt modelId="{88550F53-0F00-104A-8944-F236B463F337}" type="pres">
      <dgm:prSet presAssocID="{5ABC9620-D437-5941-AEF7-8871A2F7C9BD}" presName="horz3" presStyleCnt="0"/>
      <dgm:spPr/>
    </dgm:pt>
    <dgm:pt modelId="{FE35CAF9-C720-7E41-8B30-6F1FF8112D11}" type="pres">
      <dgm:prSet presAssocID="{5ABC9620-D437-5941-AEF7-8871A2F7C9BD}" presName="horzSpace3" presStyleCnt="0"/>
      <dgm:spPr/>
    </dgm:pt>
    <dgm:pt modelId="{9CA958F3-B737-544C-9F80-24E38835F88C}" type="pres">
      <dgm:prSet presAssocID="{5ABC9620-D437-5941-AEF7-8871A2F7C9BD}" presName="tx3" presStyleLbl="revTx" presStyleIdx="3" presStyleCnt="10" custScaleX="218471"/>
      <dgm:spPr/>
      <dgm:t>
        <a:bodyPr/>
        <a:lstStyle/>
        <a:p>
          <a:endParaRPr lang="en-US"/>
        </a:p>
      </dgm:t>
    </dgm:pt>
    <dgm:pt modelId="{98FCD1A0-7980-E243-97EA-808331C50BC4}" type="pres">
      <dgm:prSet presAssocID="{5ABC9620-D437-5941-AEF7-8871A2F7C9BD}" presName="vert3" presStyleCnt="0"/>
      <dgm:spPr/>
    </dgm:pt>
    <dgm:pt modelId="{6A85369A-8D1C-E543-A543-E48B4B114C85}" type="pres">
      <dgm:prSet presAssocID="{C6D07ECF-7552-664B-83CC-4B9BCEB15607}" presName="thinLine3" presStyleLbl="callout" presStyleIdx="1" presStyleCnt="7"/>
      <dgm:spPr/>
    </dgm:pt>
    <dgm:pt modelId="{EC0B6D17-7B09-B942-8022-14A3B2E1DC86}" type="pres">
      <dgm:prSet presAssocID="{2EEF5914-3FBD-E54A-84F0-F247D4E10EEB}" presName="horz3" presStyleCnt="0"/>
      <dgm:spPr/>
    </dgm:pt>
    <dgm:pt modelId="{9C9434F5-2785-244B-ADC3-92B077CB05C0}" type="pres">
      <dgm:prSet presAssocID="{2EEF5914-3FBD-E54A-84F0-F247D4E10EEB}" presName="horzSpace3" presStyleCnt="0"/>
      <dgm:spPr/>
    </dgm:pt>
    <dgm:pt modelId="{1822B244-FCFF-3542-B897-D0B0CCB1143E}" type="pres">
      <dgm:prSet presAssocID="{2EEF5914-3FBD-E54A-84F0-F247D4E10EEB}" presName="tx3" presStyleLbl="revTx" presStyleIdx="4" presStyleCnt="10" custScaleX="263981"/>
      <dgm:spPr/>
      <dgm:t>
        <a:bodyPr/>
        <a:lstStyle/>
        <a:p>
          <a:endParaRPr lang="en-US"/>
        </a:p>
      </dgm:t>
    </dgm:pt>
    <dgm:pt modelId="{4B3FAD7B-46ED-5943-8220-5EC137FA12EA}" type="pres">
      <dgm:prSet presAssocID="{2EEF5914-3FBD-E54A-84F0-F247D4E10EEB}" presName="vert3" presStyleCnt="0"/>
      <dgm:spPr/>
    </dgm:pt>
    <dgm:pt modelId="{AB6189BD-0E17-6849-AE2F-85A8FD9606A8}" type="pres">
      <dgm:prSet presAssocID="{8A275506-248A-5C4B-97AC-A81DC940C7F7}" presName="thinLine2b" presStyleLbl="callout" presStyleIdx="2" presStyleCnt="7"/>
      <dgm:spPr/>
    </dgm:pt>
    <dgm:pt modelId="{8BAFDE7C-03DD-E944-BD80-20C3666D8DD5}" type="pres">
      <dgm:prSet presAssocID="{8A275506-248A-5C4B-97AC-A81DC940C7F7}" presName="vertSpace2b" presStyleCnt="0"/>
      <dgm:spPr/>
    </dgm:pt>
    <dgm:pt modelId="{6B17FF99-7D1E-524E-959C-6F6BD987E3F0}" type="pres">
      <dgm:prSet presAssocID="{F6C810C3-184C-E94E-82A8-6AAF1DCE3F1D}" presName="horz2" presStyleCnt="0"/>
      <dgm:spPr/>
    </dgm:pt>
    <dgm:pt modelId="{317BE54B-1539-E048-984D-0E964BFA5085}" type="pres">
      <dgm:prSet presAssocID="{F6C810C3-184C-E94E-82A8-6AAF1DCE3F1D}" presName="horzSpace2" presStyleCnt="0"/>
      <dgm:spPr/>
    </dgm:pt>
    <dgm:pt modelId="{568739A2-8A6B-3F43-ADF2-C359CB13311E}" type="pres">
      <dgm:prSet presAssocID="{F6C810C3-184C-E94E-82A8-6AAF1DCE3F1D}" presName="tx2" presStyleLbl="revTx" presStyleIdx="5" presStyleCnt="10"/>
      <dgm:spPr/>
      <dgm:t>
        <a:bodyPr/>
        <a:lstStyle/>
        <a:p>
          <a:endParaRPr lang="en-US"/>
        </a:p>
      </dgm:t>
    </dgm:pt>
    <dgm:pt modelId="{F9A71CFB-7F07-FF4B-BC33-4E381F3C9741}" type="pres">
      <dgm:prSet presAssocID="{F6C810C3-184C-E94E-82A8-6AAF1DCE3F1D}" presName="vert2" presStyleCnt="0"/>
      <dgm:spPr/>
    </dgm:pt>
    <dgm:pt modelId="{5934BC8B-A768-7345-A764-7235F9E75860}" type="pres">
      <dgm:prSet presAssocID="{497E37D7-9165-774F-97DC-C6A408CF3B83}" presName="horz3" presStyleCnt="0"/>
      <dgm:spPr/>
    </dgm:pt>
    <dgm:pt modelId="{A11A90F5-957D-0043-9F01-8BEA7BF30AEF}" type="pres">
      <dgm:prSet presAssocID="{497E37D7-9165-774F-97DC-C6A408CF3B83}" presName="horzSpace3" presStyleCnt="0"/>
      <dgm:spPr/>
    </dgm:pt>
    <dgm:pt modelId="{B0528C71-E363-D74D-8CFF-993180D791DA}" type="pres">
      <dgm:prSet presAssocID="{497E37D7-9165-774F-97DC-C6A408CF3B83}" presName="tx3" presStyleLbl="revTx" presStyleIdx="6" presStyleCnt="10" custScaleX="259471"/>
      <dgm:spPr/>
      <dgm:t>
        <a:bodyPr/>
        <a:lstStyle/>
        <a:p>
          <a:endParaRPr lang="en-US"/>
        </a:p>
      </dgm:t>
    </dgm:pt>
    <dgm:pt modelId="{B75EC66C-CFAB-E54D-A49F-EEE82E686318}" type="pres">
      <dgm:prSet presAssocID="{497E37D7-9165-774F-97DC-C6A408CF3B83}" presName="vert3" presStyleCnt="0"/>
      <dgm:spPr/>
    </dgm:pt>
    <dgm:pt modelId="{573DDB37-1630-0547-80E6-6F50567D62E4}" type="pres">
      <dgm:prSet presAssocID="{03FD3991-A5A5-D440-83D0-16AA636AE238}" presName="thinLine3" presStyleLbl="callout" presStyleIdx="3" presStyleCnt="7"/>
      <dgm:spPr/>
    </dgm:pt>
    <dgm:pt modelId="{832689D2-2D90-A744-9B40-6A078C354FBA}" type="pres">
      <dgm:prSet presAssocID="{B9C4F210-E873-234E-B228-98386B4636A1}" presName="horz3" presStyleCnt="0"/>
      <dgm:spPr/>
    </dgm:pt>
    <dgm:pt modelId="{B723E731-BAA3-804A-B12D-925AC8B648DB}" type="pres">
      <dgm:prSet presAssocID="{B9C4F210-E873-234E-B228-98386B4636A1}" presName="horzSpace3" presStyleCnt="0"/>
      <dgm:spPr/>
    </dgm:pt>
    <dgm:pt modelId="{C3828BE3-475C-714A-AD1D-D3D1B5CAD9D2}" type="pres">
      <dgm:prSet presAssocID="{B9C4F210-E873-234E-B228-98386B4636A1}" presName="tx3" presStyleLbl="revTx" presStyleIdx="7" presStyleCnt="10" custScaleX="304822"/>
      <dgm:spPr/>
      <dgm:t>
        <a:bodyPr/>
        <a:lstStyle/>
        <a:p>
          <a:endParaRPr lang="en-US"/>
        </a:p>
      </dgm:t>
    </dgm:pt>
    <dgm:pt modelId="{10AB0A68-0B24-6444-B8C8-216140DF3E67}" type="pres">
      <dgm:prSet presAssocID="{B9C4F210-E873-234E-B228-98386B4636A1}" presName="vert3" presStyleCnt="0"/>
      <dgm:spPr/>
    </dgm:pt>
    <dgm:pt modelId="{3F641DFF-3FF3-504E-B7DF-8F2049892CA8}" type="pres">
      <dgm:prSet presAssocID="{0A78D35E-EFFC-5748-A803-24CEEB1CFC40}" presName="thinLine3" presStyleLbl="callout" presStyleIdx="4" presStyleCnt="7"/>
      <dgm:spPr/>
    </dgm:pt>
    <dgm:pt modelId="{1D248A97-85A3-D243-8F13-C63A882284D0}" type="pres">
      <dgm:prSet presAssocID="{02184C7C-1090-A646-A5DD-D010F9F884EE}" presName="horz3" presStyleCnt="0"/>
      <dgm:spPr/>
    </dgm:pt>
    <dgm:pt modelId="{DA4CC674-ADEF-4C4D-9BAD-EB0672C293B3}" type="pres">
      <dgm:prSet presAssocID="{02184C7C-1090-A646-A5DD-D010F9F884EE}" presName="horzSpace3" presStyleCnt="0"/>
      <dgm:spPr/>
    </dgm:pt>
    <dgm:pt modelId="{CB0DAA47-3CF5-AB40-AE74-F919ABC875F0}" type="pres">
      <dgm:prSet presAssocID="{02184C7C-1090-A646-A5DD-D010F9F884EE}" presName="tx3" presStyleLbl="revTx" presStyleIdx="8" presStyleCnt="10" custScaleX="284932"/>
      <dgm:spPr/>
      <dgm:t>
        <a:bodyPr/>
        <a:lstStyle/>
        <a:p>
          <a:endParaRPr lang="en-US"/>
        </a:p>
      </dgm:t>
    </dgm:pt>
    <dgm:pt modelId="{D6CC700B-8A57-A340-81CF-FE327075F410}" type="pres">
      <dgm:prSet presAssocID="{02184C7C-1090-A646-A5DD-D010F9F884EE}" presName="vert3" presStyleCnt="0"/>
      <dgm:spPr/>
    </dgm:pt>
    <dgm:pt modelId="{C263A81D-E320-5046-9BD1-8A1041332BB6}" type="pres">
      <dgm:prSet presAssocID="{289D3B71-4EEE-D146-8780-6CB2DABE2ED9}" presName="thinLine3" presStyleLbl="callout" presStyleIdx="5" presStyleCnt="7"/>
      <dgm:spPr/>
    </dgm:pt>
    <dgm:pt modelId="{D9185622-2B3B-BB48-AEB2-FA7A55F2F75F}" type="pres">
      <dgm:prSet presAssocID="{3A4D7C53-4EE9-9D44-95A7-7666F7EBAFFE}" presName="horz3" presStyleCnt="0"/>
      <dgm:spPr/>
    </dgm:pt>
    <dgm:pt modelId="{45EC4612-3408-B34D-BE4D-F70750CF7373}" type="pres">
      <dgm:prSet presAssocID="{3A4D7C53-4EE9-9D44-95A7-7666F7EBAFFE}" presName="horzSpace3" presStyleCnt="0"/>
      <dgm:spPr/>
    </dgm:pt>
    <dgm:pt modelId="{9730F3B6-229A-D346-BCED-2696D3AC16A3}" type="pres">
      <dgm:prSet presAssocID="{3A4D7C53-4EE9-9D44-95A7-7666F7EBAFFE}" presName="tx3" presStyleLbl="revTx" presStyleIdx="9" presStyleCnt="10" custScaleX="311400"/>
      <dgm:spPr/>
      <dgm:t>
        <a:bodyPr/>
        <a:lstStyle/>
        <a:p>
          <a:endParaRPr lang="en-US"/>
        </a:p>
      </dgm:t>
    </dgm:pt>
    <dgm:pt modelId="{268F7427-5DE2-CA4F-93FA-8DA09D3CCF8B}" type="pres">
      <dgm:prSet presAssocID="{3A4D7C53-4EE9-9D44-95A7-7666F7EBAFFE}" presName="vert3" presStyleCnt="0"/>
      <dgm:spPr/>
    </dgm:pt>
    <dgm:pt modelId="{7A03C4FD-A977-1642-9AE8-9F27A3FCDABF}" type="pres">
      <dgm:prSet presAssocID="{F6C810C3-184C-E94E-82A8-6AAF1DCE3F1D}" presName="thinLine2b" presStyleLbl="callout" presStyleIdx="6" presStyleCnt="7"/>
      <dgm:spPr/>
    </dgm:pt>
    <dgm:pt modelId="{1903F0EB-0FF4-2B46-BD8E-41E97992B0D3}" type="pres">
      <dgm:prSet presAssocID="{F6C810C3-184C-E94E-82A8-6AAF1DCE3F1D}" presName="vertSpace2b" presStyleCnt="0"/>
      <dgm:spPr/>
    </dgm:pt>
  </dgm:ptLst>
  <dgm:cxnLst>
    <dgm:cxn modelId="{FECED34C-4856-A946-9E17-E5418D4C8959}" srcId="{8A275506-248A-5C4B-97AC-A81DC940C7F7}" destId="{EA9529DA-FB29-3B4B-820E-C88BC817074E}" srcOrd="0" destOrd="0" parTransId="{E20BD056-0E82-9149-B2BD-CFDA980DDF31}" sibTransId="{840B8241-72DA-294A-92DA-DF19F49BC725}"/>
    <dgm:cxn modelId="{426637CA-EE9D-A74F-9BCD-632D273CF894}" srcId="{F6C810C3-184C-E94E-82A8-6AAF1DCE3F1D}" destId="{497E37D7-9165-774F-97DC-C6A408CF3B83}" srcOrd="0" destOrd="0" parTransId="{2EABF74A-32D6-2F4E-A0EE-D080E57EBB38}" sibTransId="{03FD3991-A5A5-D440-83D0-16AA636AE238}"/>
    <dgm:cxn modelId="{9BB28CD5-B7C7-974B-B4F4-22299EC75C18}" srcId="{8A275506-248A-5C4B-97AC-A81DC940C7F7}" destId="{2EEF5914-3FBD-E54A-84F0-F247D4E10EEB}" srcOrd="2" destOrd="0" parTransId="{7A064E72-CC5F-224A-94A3-86F780FC6826}" sibTransId="{BFBEB937-C7BD-7448-8FFC-3423D84158AF}"/>
    <dgm:cxn modelId="{D39C8D88-8ECC-1B4E-9C2B-D5175C17CD50}" srcId="{F6C810C3-184C-E94E-82A8-6AAF1DCE3F1D}" destId="{B9C4F210-E873-234E-B228-98386B4636A1}" srcOrd="1" destOrd="0" parTransId="{5B4F2BC7-4D93-0A4C-B76D-3ED32FE1381D}" sibTransId="{0A78D35E-EFFC-5748-A803-24CEEB1CFC40}"/>
    <dgm:cxn modelId="{7E31CE4C-A065-7546-9E98-FC656689A761}" type="presOf" srcId="{B9C4F210-E873-234E-B228-98386B4636A1}" destId="{C3828BE3-475C-714A-AD1D-D3D1B5CAD9D2}" srcOrd="0" destOrd="0" presId="urn:microsoft.com/office/officeart/2008/layout/LinedList"/>
    <dgm:cxn modelId="{20500167-9411-A24C-9301-55A31EBCAF35}" srcId="{F6C810C3-184C-E94E-82A8-6AAF1DCE3F1D}" destId="{3A4D7C53-4EE9-9D44-95A7-7666F7EBAFFE}" srcOrd="3" destOrd="0" parTransId="{B51E8535-0250-FE46-AF19-8C8C5FDD0B27}" sibTransId="{DCB96BA8-8DD1-2A46-91ED-072CF3948DC7}"/>
    <dgm:cxn modelId="{4402ED30-D365-E044-B1AF-C93F879854E4}" srcId="{8A275506-248A-5C4B-97AC-A81DC940C7F7}" destId="{5ABC9620-D437-5941-AEF7-8871A2F7C9BD}" srcOrd="1" destOrd="0" parTransId="{E3F6AFB3-E5E9-C046-B054-85BD24364DCF}" sibTransId="{C6D07ECF-7552-664B-83CC-4B9BCEB15607}"/>
    <dgm:cxn modelId="{1AFD0557-B7D5-EA43-AEB4-EB0709ECCF1A}" type="presOf" srcId="{5ABC9620-D437-5941-AEF7-8871A2F7C9BD}" destId="{9CA958F3-B737-544C-9F80-24E38835F88C}" srcOrd="0" destOrd="0" presId="urn:microsoft.com/office/officeart/2008/layout/LinedList"/>
    <dgm:cxn modelId="{38DB22BA-1EB0-0B43-9B2E-7FB0CCA1BB00}" srcId="{7D15BB5E-BCF9-1149-ADE5-1C0FFCBC42B7}" destId="{F6C810C3-184C-E94E-82A8-6AAF1DCE3F1D}" srcOrd="1" destOrd="0" parTransId="{3587AACA-4BF2-CE49-8E38-D3295435B7CD}" sibTransId="{A5800694-4CC5-8C43-97BC-6C53822854CE}"/>
    <dgm:cxn modelId="{4AD5A69B-6362-1C4F-A4DD-8A57B09012BC}" type="presOf" srcId="{2EEF5914-3FBD-E54A-84F0-F247D4E10EEB}" destId="{1822B244-FCFF-3542-B897-D0B0CCB1143E}" srcOrd="0" destOrd="0" presId="urn:microsoft.com/office/officeart/2008/layout/LinedList"/>
    <dgm:cxn modelId="{034D5FAC-C50C-EF4E-91BB-B68F76D1FD88}" type="presOf" srcId="{72C7B088-1344-3747-8DA0-BB9790C575BE}" destId="{A40AEBDD-97AB-0949-8FEC-BDB740E674E5}" srcOrd="0" destOrd="0" presId="urn:microsoft.com/office/officeart/2008/layout/LinedList"/>
    <dgm:cxn modelId="{1D890F7D-A881-AD43-A937-4D998DCAFDFC}" srcId="{72C7B088-1344-3747-8DA0-BB9790C575BE}" destId="{7D15BB5E-BCF9-1149-ADE5-1C0FFCBC42B7}" srcOrd="0" destOrd="0" parTransId="{DBCF3DC3-6AC3-D048-A9EF-DB5BC60B5DB9}" sibTransId="{1755392B-A63A-7741-BDC0-FF8301FD975D}"/>
    <dgm:cxn modelId="{7252C60C-AED4-F443-BF68-D7BF8CE1BB99}" type="presOf" srcId="{02184C7C-1090-A646-A5DD-D010F9F884EE}" destId="{CB0DAA47-3CF5-AB40-AE74-F919ABC875F0}" srcOrd="0" destOrd="0" presId="urn:microsoft.com/office/officeart/2008/layout/LinedList"/>
    <dgm:cxn modelId="{036B24EC-640E-EA49-B7FB-C309F832C192}" type="presOf" srcId="{497E37D7-9165-774F-97DC-C6A408CF3B83}" destId="{B0528C71-E363-D74D-8CFF-993180D791DA}" srcOrd="0" destOrd="0" presId="urn:microsoft.com/office/officeart/2008/layout/LinedList"/>
    <dgm:cxn modelId="{A9E84D78-A40A-5044-BE08-725083E5C809}" type="presOf" srcId="{EA9529DA-FB29-3B4B-820E-C88BC817074E}" destId="{7D8B4EE8-88E9-0545-951B-6C7DBEC91F8B}" srcOrd="0" destOrd="0" presId="urn:microsoft.com/office/officeart/2008/layout/LinedList"/>
    <dgm:cxn modelId="{F4428EA9-B1AA-EF46-8AC6-6184051D5F93}" type="presOf" srcId="{F6C810C3-184C-E94E-82A8-6AAF1DCE3F1D}" destId="{568739A2-8A6B-3F43-ADF2-C359CB13311E}" srcOrd="0" destOrd="0" presId="urn:microsoft.com/office/officeart/2008/layout/LinedList"/>
    <dgm:cxn modelId="{EFA57028-9229-A646-AA9A-6D1D5899C8BB}" type="presOf" srcId="{7D15BB5E-BCF9-1149-ADE5-1C0FFCBC42B7}" destId="{5AE7A5C2-D2D8-4D48-B32A-F91D2C3FF95F}" srcOrd="0" destOrd="0" presId="urn:microsoft.com/office/officeart/2008/layout/LinedList"/>
    <dgm:cxn modelId="{0320891E-27FC-4D4B-AC13-4505AF2C1569}" type="presOf" srcId="{8A275506-248A-5C4B-97AC-A81DC940C7F7}" destId="{B9E2D292-6304-174E-9353-72DDF7DE7D4E}" srcOrd="0" destOrd="0" presId="urn:microsoft.com/office/officeart/2008/layout/LinedList"/>
    <dgm:cxn modelId="{2199553D-5F23-9B41-BDDE-40B9062C3E44}" srcId="{7D15BB5E-BCF9-1149-ADE5-1C0FFCBC42B7}" destId="{8A275506-248A-5C4B-97AC-A81DC940C7F7}" srcOrd="0" destOrd="0" parTransId="{6159BD5D-B8BD-4549-99CA-821122A79BF8}" sibTransId="{86CCF14F-CAEF-D844-AB04-21C3715A79CC}"/>
    <dgm:cxn modelId="{ECC9D038-EE52-CB48-9D3D-18D51F6DCD45}" type="presOf" srcId="{3A4D7C53-4EE9-9D44-95A7-7666F7EBAFFE}" destId="{9730F3B6-229A-D346-BCED-2696D3AC16A3}" srcOrd="0" destOrd="0" presId="urn:microsoft.com/office/officeart/2008/layout/LinedList"/>
    <dgm:cxn modelId="{8E55DB89-0107-2446-9D2F-1ECEEF0C24F9}" srcId="{F6C810C3-184C-E94E-82A8-6AAF1DCE3F1D}" destId="{02184C7C-1090-A646-A5DD-D010F9F884EE}" srcOrd="2" destOrd="0" parTransId="{5E7513CE-4015-BB4B-BB7A-ED962887ACA1}" sibTransId="{289D3B71-4EEE-D146-8780-6CB2DABE2ED9}"/>
    <dgm:cxn modelId="{7E95374F-6392-684A-9DFC-2CA4497B9546}" type="presParOf" srcId="{A40AEBDD-97AB-0949-8FEC-BDB740E674E5}" destId="{845ADA37-F06A-684B-A85B-582A422F7F51}" srcOrd="0" destOrd="0" presId="urn:microsoft.com/office/officeart/2008/layout/LinedList"/>
    <dgm:cxn modelId="{B5C2FDF1-B9C9-9C44-B858-61A2ABF06102}" type="presParOf" srcId="{A40AEBDD-97AB-0949-8FEC-BDB740E674E5}" destId="{D6F16C62-C119-0441-9B79-C9EF9B76069A}" srcOrd="1" destOrd="0" presId="urn:microsoft.com/office/officeart/2008/layout/LinedList"/>
    <dgm:cxn modelId="{39AD8098-E0F7-E34B-83D6-AE4DC102D498}" type="presParOf" srcId="{D6F16C62-C119-0441-9B79-C9EF9B76069A}" destId="{5AE7A5C2-D2D8-4D48-B32A-F91D2C3FF95F}" srcOrd="0" destOrd="0" presId="urn:microsoft.com/office/officeart/2008/layout/LinedList"/>
    <dgm:cxn modelId="{C3F0CDEE-0E99-AE46-B9A2-3413F7700C0D}" type="presParOf" srcId="{D6F16C62-C119-0441-9B79-C9EF9B76069A}" destId="{63C62B49-9E67-3B41-BD3D-9ECB43812AF8}" srcOrd="1" destOrd="0" presId="urn:microsoft.com/office/officeart/2008/layout/LinedList"/>
    <dgm:cxn modelId="{F6148CD5-1AF6-5344-92A4-A11CDFE370EB}" type="presParOf" srcId="{63C62B49-9E67-3B41-BD3D-9ECB43812AF8}" destId="{413319CF-8E74-BD42-856A-B52EFFA6F86E}" srcOrd="0" destOrd="0" presId="urn:microsoft.com/office/officeart/2008/layout/LinedList"/>
    <dgm:cxn modelId="{AB3DC4B4-7357-504A-B7F0-F6AC4A0CDC04}" type="presParOf" srcId="{63C62B49-9E67-3B41-BD3D-9ECB43812AF8}" destId="{0A844E61-7B25-CF4A-AC37-DE24C364EA5F}" srcOrd="1" destOrd="0" presId="urn:microsoft.com/office/officeart/2008/layout/LinedList"/>
    <dgm:cxn modelId="{84CAD678-2C3B-EA4A-8D42-E3B2300E581E}" type="presParOf" srcId="{0A844E61-7B25-CF4A-AC37-DE24C364EA5F}" destId="{620DAF07-353E-E040-BE50-99FD2B8C6ABE}" srcOrd="0" destOrd="0" presId="urn:microsoft.com/office/officeart/2008/layout/LinedList"/>
    <dgm:cxn modelId="{1B085721-F661-AC48-A3E6-0438A82F8B67}" type="presParOf" srcId="{0A844E61-7B25-CF4A-AC37-DE24C364EA5F}" destId="{B9E2D292-6304-174E-9353-72DDF7DE7D4E}" srcOrd="1" destOrd="0" presId="urn:microsoft.com/office/officeart/2008/layout/LinedList"/>
    <dgm:cxn modelId="{42A58F7C-8AAF-2948-9860-CFF6BC84BF7D}" type="presParOf" srcId="{0A844E61-7B25-CF4A-AC37-DE24C364EA5F}" destId="{C33EB24B-75C5-EA4C-810B-3CA75F7D225D}" srcOrd="2" destOrd="0" presId="urn:microsoft.com/office/officeart/2008/layout/LinedList"/>
    <dgm:cxn modelId="{EFEB2C2F-71F6-FD4A-AB23-6463535E973E}" type="presParOf" srcId="{C33EB24B-75C5-EA4C-810B-3CA75F7D225D}" destId="{7E9FD5B6-CC93-614E-8DC9-4A7F34051E5A}" srcOrd="0" destOrd="0" presId="urn:microsoft.com/office/officeart/2008/layout/LinedList"/>
    <dgm:cxn modelId="{D16220AA-9E3C-3840-9227-2E490D05A5E5}" type="presParOf" srcId="{7E9FD5B6-CC93-614E-8DC9-4A7F34051E5A}" destId="{8AEED15E-38E0-7442-BE68-61411263E220}" srcOrd="0" destOrd="0" presId="urn:microsoft.com/office/officeart/2008/layout/LinedList"/>
    <dgm:cxn modelId="{595731B8-03D0-A048-BDA9-8CCF14CA8C2D}" type="presParOf" srcId="{7E9FD5B6-CC93-614E-8DC9-4A7F34051E5A}" destId="{7D8B4EE8-88E9-0545-951B-6C7DBEC91F8B}" srcOrd="1" destOrd="0" presId="urn:microsoft.com/office/officeart/2008/layout/LinedList"/>
    <dgm:cxn modelId="{4F49D02F-92E2-C243-8F8F-816EC45AF486}" type="presParOf" srcId="{7E9FD5B6-CC93-614E-8DC9-4A7F34051E5A}" destId="{475A79E4-70B5-8D44-A388-6E90569148C8}" srcOrd="2" destOrd="0" presId="urn:microsoft.com/office/officeart/2008/layout/LinedList"/>
    <dgm:cxn modelId="{F2B4E457-A1A8-6344-8464-C6C9224F5B5B}" type="presParOf" srcId="{C33EB24B-75C5-EA4C-810B-3CA75F7D225D}" destId="{426D368D-1141-5141-AD3F-1D2333081155}" srcOrd="1" destOrd="0" presId="urn:microsoft.com/office/officeart/2008/layout/LinedList"/>
    <dgm:cxn modelId="{1664F274-A873-354C-A5DC-B4E3816AF6DF}" type="presParOf" srcId="{C33EB24B-75C5-EA4C-810B-3CA75F7D225D}" destId="{88550F53-0F00-104A-8944-F236B463F337}" srcOrd="2" destOrd="0" presId="urn:microsoft.com/office/officeart/2008/layout/LinedList"/>
    <dgm:cxn modelId="{5E6781E4-B139-0041-B2FD-9ED02FCB9469}" type="presParOf" srcId="{88550F53-0F00-104A-8944-F236B463F337}" destId="{FE35CAF9-C720-7E41-8B30-6F1FF8112D11}" srcOrd="0" destOrd="0" presId="urn:microsoft.com/office/officeart/2008/layout/LinedList"/>
    <dgm:cxn modelId="{BF2CA051-7B54-DC46-914A-4802A0F036B3}" type="presParOf" srcId="{88550F53-0F00-104A-8944-F236B463F337}" destId="{9CA958F3-B737-544C-9F80-24E38835F88C}" srcOrd="1" destOrd="0" presId="urn:microsoft.com/office/officeart/2008/layout/LinedList"/>
    <dgm:cxn modelId="{459A3B80-547F-4A4C-A21B-35F218D92477}" type="presParOf" srcId="{88550F53-0F00-104A-8944-F236B463F337}" destId="{98FCD1A0-7980-E243-97EA-808331C50BC4}" srcOrd="2" destOrd="0" presId="urn:microsoft.com/office/officeart/2008/layout/LinedList"/>
    <dgm:cxn modelId="{BCDDF347-955F-CF45-B9D2-6046D17F6ADF}" type="presParOf" srcId="{C33EB24B-75C5-EA4C-810B-3CA75F7D225D}" destId="{6A85369A-8D1C-E543-A543-E48B4B114C85}" srcOrd="3" destOrd="0" presId="urn:microsoft.com/office/officeart/2008/layout/LinedList"/>
    <dgm:cxn modelId="{0F287378-CE23-C348-A88A-1A1934AF7356}" type="presParOf" srcId="{C33EB24B-75C5-EA4C-810B-3CA75F7D225D}" destId="{EC0B6D17-7B09-B942-8022-14A3B2E1DC86}" srcOrd="4" destOrd="0" presId="urn:microsoft.com/office/officeart/2008/layout/LinedList"/>
    <dgm:cxn modelId="{0C52C0D2-75B5-AC41-95B6-DFE692049C80}" type="presParOf" srcId="{EC0B6D17-7B09-B942-8022-14A3B2E1DC86}" destId="{9C9434F5-2785-244B-ADC3-92B077CB05C0}" srcOrd="0" destOrd="0" presId="urn:microsoft.com/office/officeart/2008/layout/LinedList"/>
    <dgm:cxn modelId="{D3C43318-B0E7-6A4A-90A4-53AB04BDB2D5}" type="presParOf" srcId="{EC0B6D17-7B09-B942-8022-14A3B2E1DC86}" destId="{1822B244-FCFF-3542-B897-D0B0CCB1143E}" srcOrd="1" destOrd="0" presId="urn:microsoft.com/office/officeart/2008/layout/LinedList"/>
    <dgm:cxn modelId="{2CBE6C30-E957-0D44-A0F4-EA8F82D47219}" type="presParOf" srcId="{EC0B6D17-7B09-B942-8022-14A3B2E1DC86}" destId="{4B3FAD7B-46ED-5943-8220-5EC137FA12EA}" srcOrd="2" destOrd="0" presId="urn:microsoft.com/office/officeart/2008/layout/LinedList"/>
    <dgm:cxn modelId="{3B108054-B9ED-964B-B89D-24EFBDA40CBE}" type="presParOf" srcId="{63C62B49-9E67-3B41-BD3D-9ECB43812AF8}" destId="{AB6189BD-0E17-6849-AE2F-85A8FD9606A8}" srcOrd="2" destOrd="0" presId="urn:microsoft.com/office/officeart/2008/layout/LinedList"/>
    <dgm:cxn modelId="{0ECEDECA-4D39-0B42-9A86-D2A4E85DE143}" type="presParOf" srcId="{63C62B49-9E67-3B41-BD3D-9ECB43812AF8}" destId="{8BAFDE7C-03DD-E944-BD80-20C3666D8DD5}" srcOrd="3" destOrd="0" presId="urn:microsoft.com/office/officeart/2008/layout/LinedList"/>
    <dgm:cxn modelId="{E82A09A1-CE22-5841-BAC3-9588EB8CDF9A}" type="presParOf" srcId="{63C62B49-9E67-3B41-BD3D-9ECB43812AF8}" destId="{6B17FF99-7D1E-524E-959C-6F6BD987E3F0}" srcOrd="4" destOrd="0" presId="urn:microsoft.com/office/officeart/2008/layout/LinedList"/>
    <dgm:cxn modelId="{9ACB61BC-F66D-074E-8E3C-3E5CA2DFF0B1}" type="presParOf" srcId="{6B17FF99-7D1E-524E-959C-6F6BD987E3F0}" destId="{317BE54B-1539-E048-984D-0E964BFA5085}" srcOrd="0" destOrd="0" presId="urn:microsoft.com/office/officeart/2008/layout/LinedList"/>
    <dgm:cxn modelId="{472D90CE-D051-E345-A61F-817016D6DBDD}" type="presParOf" srcId="{6B17FF99-7D1E-524E-959C-6F6BD987E3F0}" destId="{568739A2-8A6B-3F43-ADF2-C359CB13311E}" srcOrd="1" destOrd="0" presId="urn:microsoft.com/office/officeart/2008/layout/LinedList"/>
    <dgm:cxn modelId="{A03391D2-956B-6D4C-B03F-AC0333473C90}" type="presParOf" srcId="{6B17FF99-7D1E-524E-959C-6F6BD987E3F0}" destId="{F9A71CFB-7F07-FF4B-BC33-4E381F3C9741}" srcOrd="2" destOrd="0" presId="urn:microsoft.com/office/officeart/2008/layout/LinedList"/>
    <dgm:cxn modelId="{5DDB94CF-ADBD-4040-85E2-5339473CDB6C}" type="presParOf" srcId="{F9A71CFB-7F07-FF4B-BC33-4E381F3C9741}" destId="{5934BC8B-A768-7345-A764-7235F9E75860}" srcOrd="0" destOrd="0" presId="urn:microsoft.com/office/officeart/2008/layout/LinedList"/>
    <dgm:cxn modelId="{F1A8A30F-39DD-614D-9018-1C12BC15E347}" type="presParOf" srcId="{5934BC8B-A768-7345-A764-7235F9E75860}" destId="{A11A90F5-957D-0043-9F01-8BEA7BF30AEF}" srcOrd="0" destOrd="0" presId="urn:microsoft.com/office/officeart/2008/layout/LinedList"/>
    <dgm:cxn modelId="{BB91D23A-DEB1-884B-A506-F07135A3533C}" type="presParOf" srcId="{5934BC8B-A768-7345-A764-7235F9E75860}" destId="{B0528C71-E363-D74D-8CFF-993180D791DA}" srcOrd="1" destOrd="0" presId="urn:microsoft.com/office/officeart/2008/layout/LinedList"/>
    <dgm:cxn modelId="{00AC7ED3-CDEB-6142-B9F6-8432F90DEF1F}" type="presParOf" srcId="{5934BC8B-A768-7345-A764-7235F9E75860}" destId="{B75EC66C-CFAB-E54D-A49F-EEE82E686318}" srcOrd="2" destOrd="0" presId="urn:microsoft.com/office/officeart/2008/layout/LinedList"/>
    <dgm:cxn modelId="{5D35BDD3-BCF0-EB4A-A5EC-865CF6F17EE9}" type="presParOf" srcId="{F9A71CFB-7F07-FF4B-BC33-4E381F3C9741}" destId="{573DDB37-1630-0547-80E6-6F50567D62E4}" srcOrd="1" destOrd="0" presId="urn:microsoft.com/office/officeart/2008/layout/LinedList"/>
    <dgm:cxn modelId="{6E2251E9-EBEF-3646-A181-5F7528D3CE4E}" type="presParOf" srcId="{F9A71CFB-7F07-FF4B-BC33-4E381F3C9741}" destId="{832689D2-2D90-A744-9B40-6A078C354FBA}" srcOrd="2" destOrd="0" presId="urn:microsoft.com/office/officeart/2008/layout/LinedList"/>
    <dgm:cxn modelId="{C9B53C99-FC3E-3247-85EA-473E29C249A9}" type="presParOf" srcId="{832689D2-2D90-A744-9B40-6A078C354FBA}" destId="{B723E731-BAA3-804A-B12D-925AC8B648DB}" srcOrd="0" destOrd="0" presId="urn:microsoft.com/office/officeart/2008/layout/LinedList"/>
    <dgm:cxn modelId="{7FDACE18-5B6B-DA44-BE76-03A9DB1F2546}" type="presParOf" srcId="{832689D2-2D90-A744-9B40-6A078C354FBA}" destId="{C3828BE3-475C-714A-AD1D-D3D1B5CAD9D2}" srcOrd="1" destOrd="0" presId="urn:microsoft.com/office/officeart/2008/layout/LinedList"/>
    <dgm:cxn modelId="{4E774684-40AE-D440-8020-89730BCFEAD1}" type="presParOf" srcId="{832689D2-2D90-A744-9B40-6A078C354FBA}" destId="{10AB0A68-0B24-6444-B8C8-216140DF3E67}" srcOrd="2" destOrd="0" presId="urn:microsoft.com/office/officeart/2008/layout/LinedList"/>
    <dgm:cxn modelId="{4474E147-0D9F-2346-83F4-443EC0D78224}" type="presParOf" srcId="{F9A71CFB-7F07-FF4B-BC33-4E381F3C9741}" destId="{3F641DFF-3FF3-504E-B7DF-8F2049892CA8}" srcOrd="3" destOrd="0" presId="urn:microsoft.com/office/officeart/2008/layout/LinedList"/>
    <dgm:cxn modelId="{A546F6AA-2664-A243-B8C5-F2A22AA18F93}" type="presParOf" srcId="{F9A71CFB-7F07-FF4B-BC33-4E381F3C9741}" destId="{1D248A97-85A3-D243-8F13-C63A882284D0}" srcOrd="4" destOrd="0" presId="urn:microsoft.com/office/officeart/2008/layout/LinedList"/>
    <dgm:cxn modelId="{41110E9A-F018-954F-9DA0-32125DB4B0EE}" type="presParOf" srcId="{1D248A97-85A3-D243-8F13-C63A882284D0}" destId="{DA4CC674-ADEF-4C4D-9BAD-EB0672C293B3}" srcOrd="0" destOrd="0" presId="urn:microsoft.com/office/officeart/2008/layout/LinedList"/>
    <dgm:cxn modelId="{9A7F7A5A-A316-DF43-9832-A86CE93D2FCF}" type="presParOf" srcId="{1D248A97-85A3-D243-8F13-C63A882284D0}" destId="{CB0DAA47-3CF5-AB40-AE74-F919ABC875F0}" srcOrd="1" destOrd="0" presId="urn:microsoft.com/office/officeart/2008/layout/LinedList"/>
    <dgm:cxn modelId="{B4BA8737-1955-BF43-8D05-5DA2F58ED19D}" type="presParOf" srcId="{1D248A97-85A3-D243-8F13-C63A882284D0}" destId="{D6CC700B-8A57-A340-81CF-FE327075F410}" srcOrd="2" destOrd="0" presId="urn:microsoft.com/office/officeart/2008/layout/LinedList"/>
    <dgm:cxn modelId="{B1C53CB0-43D9-C748-A9E6-93800E50D612}" type="presParOf" srcId="{F9A71CFB-7F07-FF4B-BC33-4E381F3C9741}" destId="{C263A81D-E320-5046-9BD1-8A1041332BB6}" srcOrd="5" destOrd="0" presId="urn:microsoft.com/office/officeart/2008/layout/LinedList"/>
    <dgm:cxn modelId="{1798FB51-2837-0A4A-94DC-381FB1DA11BC}" type="presParOf" srcId="{F9A71CFB-7F07-FF4B-BC33-4E381F3C9741}" destId="{D9185622-2B3B-BB48-AEB2-FA7A55F2F75F}" srcOrd="6" destOrd="0" presId="urn:microsoft.com/office/officeart/2008/layout/LinedList"/>
    <dgm:cxn modelId="{C5218A73-BF66-3B47-A1EB-70B7F82D9265}" type="presParOf" srcId="{D9185622-2B3B-BB48-AEB2-FA7A55F2F75F}" destId="{45EC4612-3408-B34D-BE4D-F70750CF7373}" srcOrd="0" destOrd="0" presId="urn:microsoft.com/office/officeart/2008/layout/LinedList"/>
    <dgm:cxn modelId="{0467AE6B-98A1-CE44-806F-F2E1EB43091C}" type="presParOf" srcId="{D9185622-2B3B-BB48-AEB2-FA7A55F2F75F}" destId="{9730F3B6-229A-D346-BCED-2696D3AC16A3}" srcOrd="1" destOrd="0" presId="urn:microsoft.com/office/officeart/2008/layout/LinedList"/>
    <dgm:cxn modelId="{69C60F98-D6BA-FA4F-AD50-6D289CF14667}" type="presParOf" srcId="{D9185622-2B3B-BB48-AEB2-FA7A55F2F75F}" destId="{268F7427-5DE2-CA4F-93FA-8DA09D3CCF8B}" srcOrd="2" destOrd="0" presId="urn:microsoft.com/office/officeart/2008/layout/LinedList"/>
    <dgm:cxn modelId="{7CA191AC-0B95-184A-9C46-EE2AC53E36CE}" type="presParOf" srcId="{63C62B49-9E67-3B41-BD3D-9ECB43812AF8}" destId="{7A03C4FD-A977-1642-9AE8-9F27A3FCDABF}" srcOrd="5" destOrd="0" presId="urn:microsoft.com/office/officeart/2008/layout/LinedList"/>
    <dgm:cxn modelId="{6871607D-7171-394B-9FD2-1A304CF0183F}" type="presParOf" srcId="{63C62B49-9E67-3B41-BD3D-9ECB43812AF8}" destId="{1903F0EB-0FF4-2B46-BD8E-41E97992B0D3}"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E1C8B3-8BA8-EF47-A9FA-55405CD995EC}" type="doc">
      <dgm:prSet loTypeId="urn:microsoft.com/office/officeart/2005/8/layout/pyramid1" loCatId="" qsTypeId="urn:microsoft.com/office/officeart/2005/8/quickstyle/simple4" qsCatId="simple" csTypeId="urn:microsoft.com/office/officeart/2005/8/colors/accent1_2" csCatId="accent1" phldr="1"/>
      <dgm:spPr/>
    </dgm:pt>
    <dgm:pt modelId="{234142F2-6982-E348-9FB2-EE6C37EE9E3C}">
      <dgm:prSet phldrT="[Text]" custT="1"/>
      <dgm:spPr/>
      <dgm:t>
        <a:bodyPr/>
        <a:lstStyle/>
        <a:p>
          <a:r>
            <a:rPr lang="en-US" sz="2000" dirty="0" smtClean="0"/>
            <a:t>RCT</a:t>
          </a:r>
          <a:endParaRPr lang="en-US" sz="2000" dirty="0"/>
        </a:p>
      </dgm:t>
    </dgm:pt>
    <dgm:pt modelId="{63647B56-0995-7046-A204-4A97CC5B2242}" type="parTrans" cxnId="{4319B2E6-A688-6747-879A-7100C6C64237}">
      <dgm:prSet/>
      <dgm:spPr/>
      <dgm:t>
        <a:bodyPr/>
        <a:lstStyle/>
        <a:p>
          <a:endParaRPr lang="en-US" sz="1400"/>
        </a:p>
      </dgm:t>
    </dgm:pt>
    <dgm:pt modelId="{F73C9E26-C7D3-B542-9113-98C93E85A67B}" type="sibTrans" cxnId="{4319B2E6-A688-6747-879A-7100C6C64237}">
      <dgm:prSet/>
      <dgm:spPr/>
      <dgm:t>
        <a:bodyPr/>
        <a:lstStyle/>
        <a:p>
          <a:endParaRPr lang="en-US" sz="1400"/>
        </a:p>
      </dgm:t>
    </dgm:pt>
    <dgm:pt modelId="{C93D3AB3-ED69-6741-96F2-79640AD94FC3}">
      <dgm:prSet phldrT="[Text]" custT="1"/>
      <dgm:spPr/>
      <dgm:t>
        <a:bodyPr/>
        <a:lstStyle/>
        <a:p>
          <a:r>
            <a:rPr lang="en-US" sz="2000" dirty="0" smtClean="0"/>
            <a:t>Well designed case control trials</a:t>
          </a:r>
          <a:endParaRPr lang="en-US" sz="2000" dirty="0"/>
        </a:p>
      </dgm:t>
    </dgm:pt>
    <dgm:pt modelId="{1E5B5581-9287-144F-A270-1D0F11C5D35E}" type="parTrans" cxnId="{BB24DC0A-4826-8341-AAC6-775F42AEA3DD}">
      <dgm:prSet/>
      <dgm:spPr/>
      <dgm:t>
        <a:bodyPr/>
        <a:lstStyle/>
        <a:p>
          <a:endParaRPr lang="en-US" sz="1400"/>
        </a:p>
      </dgm:t>
    </dgm:pt>
    <dgm:pt modelId="{DB0E27CE-316B-6A45-89DC-EF90E9B843F0}" type="sibTrans" cxnId="{BB24DC0A-4826-8341-AAC6-775F42AEA3DD}">
      <dgm:prSet/>
      <dgm:spPr/>
      <dgm:t>
        <a:bodyPr/>
        <a:lstStyle/>
        <a:p>
          <a:endParaRPr lang="en-US" sz="1400"/>
        </a:p>
      </dgm:t>
    </dgm:pt>
    <dgm:pt modelId="{0A4ACB89-398E-3A4A-A182-D80A410760C1}">
      <dgm:prSet phldrT="[Text]" custT="1"/>
      <dgm:spPr/>
      <dgm:t>
        <a:bodyPr/>
        <a:lstStyle/>
        <a:p>
          <a:r>
            <a:rPr lang="en-US" sz="2000" dirty="0" smtClean="0"/>
            <a:t>Case reports and expert opinion</a:t>
          </a:r>
          <a:endParaRPr lang="en-US" sz="2000" dirty="0"/>
        </a:p>
      </dgm:t>
    </dgm:pt>
    <dgm:pt modelId="{C3BC0EE8-2DAA-094C-98C1-87043A74C4EF}" type="parTrans" cxnId="{4055C5E2-916F-1949-9546-05EEC67AA282}">
      <dgm:prSet/>
      <dgm:spPr/>
      <dgm:t>
        <a:bodyPr/>
        <a:lstStyle/>
        <a:p>
          <a:endParaRPr lang="en-US" sz="1400"/>
        </a:p>
      </dgm:t>
    </dgm:pt>
    <dgm:pt modelId="{41F4D67E-FA8D-354B-91C8-68E3808785AE}" type="sibTrans" cxnId="{4055C5E2-916F-1949-9546-05EEC67AA282}">
      <dgm:prSet/>
      <dgm:spPr/>
      <dgm:t>
        <a:bodyPr/>
        <a:lstStyle/>
        <a:p>
          <a:endParaRPr lang="en-US" sz="1400"/>
        </a:p>
      </dgm:t>
    </dgm:pt>
    <dgm:pt modelId="{8AAB551D-52D2-944A-BF27-AACFEB30EC00}" type="pres">
      <dgm:prSet presAssocID="{54E1C8B3-8BA8-EF47-A9FA-55405CD995EC}" presName="Name0" presStyleCnt="0">
        <dgm:presLayoutVars>
          <dgm:dir/>
          <dgm:animLvl val="lvl"/>
          <dgm:resizeHandles val="exact"/>
        </dgm:presLayoutVars>
      </dgm:prSet>
      <dgm:spPr/>
    </dgm:pt>
    <dgm:pt modelId="{1FF41A91-05E0-3B45-A765-7F90D66EB101}" type="pres">
      <dgm:prSet presAssocID="{234142F2-6982-E348-9FB2-EE6C37EE9E3C}" presName="Name8" presStyleCnt="0"/>
      <dgm:spPr/>
    </dgm:pt>
    <dgm:pt modelId="{ACB9EF80-83CF-B743-B73A-8EC2562D7202}" type="pres">
      <dgm:prSet presAssocID="{234142F2-6982-E348-9FB2-EE6C37EE9E3C}" presName="level" presStyleLbl="node1" presStyleIdx="0" presStyleCnt="3">
        <dgm:presLayoutVars>
          <dgm:chMax val="1"/>
          <dgm:bulletEnabled val="1"/>
        </dgm:presLayoutVars>
      </dgm:prSet>
      <dgm:spPr/>
      <dgm:t>
        <a:bodyPr/>
        <a:lstStyle/>
        <a:p>
          <a:endParaRPr lang="en-US"/>
        </a:p>
      </dgm:t>
    </dgm:pt>
    <dgm:pt modelId="{E344A510-AEEC-7A4A-B8BB-FE45293FF4F9}" type="pres">
      <dgm:prSet presAssocID="{234142F2-6982-E348-9FB2-EE6C37EE9E3C}" presName="levelTx" presStyleLbl="revTx" presStyleIdx="0" presStyleCnt="0">
        <dgm:presLayoutVars>
          <dgm:chMax val="1"/>
          <dgm:bulletEnabled val="1"/>
        </dgm:presLayoutVars>
      </dgm:prSet>
      <dgm:spPr/>
      <dgm:t>
        <a:bodyPr/>
        <a:lstStyle/>
        <a:p>
          <a:endParaRPr lang="en-US"/>
        </a:p>
      </dgm:t>
    </dgm:pt>
    <dgm:pt modelId="{C557B3D0-839C-984E-B242-2C43FDFF661C}" type="pres">
      <dgm:prSet presAssocID="{C93D3AB3-ED69-6741-96F2-79640AD94FC3}" presName="Name8" presStyleCnt="0"/>
      <dgm:spPr/>
    </dgm:pt>
    <dgm:pt modelId="{0C1111E4-79A2-5848-8ECF-83118091EB6D}" type="pres">
      <dgm:prSet presAssocID="{C93D3AB3-ED69-6741-96F2-79640AD94FC3}" presName="level" presStyleLbl="node1" presStyleIdx="1" presStyleCnt="3">
        <dgm:presLayoutVars>
          <dgm:chMax val="1"/>
          <dgm:bulletEnabled val="1"/>
        </dgm:presLayoutVars>
      </dgm:prSet>
      <dgm:spPr/>
      <dgm:t>
        <a:bodyPr/>
        <a:lstStyle/>
        <a:p>
          <a:endParaRPr lang="en-US"/>
        </a:p>
      </dgm:t>
    </dgm:pt>
    <dgm:pt modelId="{38F455E9-7455-DF49-A2B3-499D14FE91AF}" type="pres">
      <dgm:prSet presAssocID="{C93D3AB3-ED69-6741-96F2-79640AD94FC3}" presName="levelTx" presStyleLbl="revTx" presStyleIdx="0" presStyleCnt="0">
        <dgm:presLayoutVars>
          <dgm:chMax val="1"/>
          <dgm:bulletEnabled val="1"/>
        </dgm:presLayoutVars>
      </dgm:prSet>
      <dgm:spPr/>
      <dgm:t>
        <a:bodyPr/>
        <a:lstStyle/>
        <a:p>
          <a:endParaRPr lang="en-US"/>
        </a:p>
      </dgm:t>
    </dgm:pt>
    <dgm:pt modelId="{188FDC5F-71F2-6841-B40A-05DC4BF3A031}" type="pres">
      <dgm:prSet presAssocID="{0A4ACB89-398E-3A4A-A182-D80A410760C1}" presName="Name8" presStyleCnt="0"/>
      <dgm:spPr/>
    </dgm:pt>
    <dgm:pt modelId="{6B1FB4BE-1EE6-0B42-8B11-21C6E5ED55A3}" type="pres">
      <dgm:prSet presAssocID="{0A4ACB89-398E-3A4A-A182-D80A410760C1}" presName="level" presStyleLbl="node1" presStyleIdx="2" presStyleCnt="3">
        <dgm:presLayoutVars>
          <dgm:chMax val="1"/>
          <dgm:bulletEnabled val="1"/>
        </dgm:presLayoutVars>
      </dgm:prSet>
      <dgm:spPr/>
      <dgm:t>
        <a:bodyPr/>
        <a:lstStyle/>
        <a:p>
          <a:endParaRPr lang="en-US"/>
        </a:p>
      </dgm:t>
    </dgm:pt>
    <dgm:pt modelId="{9E67776B-4040-4B48-8C26-1CEB194B30AD}" type="pres">
      <dgm:prSet presAssocID="{0A4ACB89-398E-3A4A-A182-D80A410760C1}" presName="levelTx" presStyleLbl="revTx" presStyleIdx="0" presStyleCnt="0">
        <dgm:presLayoutVars>
          <dgm:chMax val="1"/>
          <dgm:bulletEnabled val="1"/>
        </dgm:presLayoutVars>
      </dgm:prSet>
      <dgm:spPr/>
      <dgm:t>
        <a:bodyPr/>
        <a:lstStyle/>
        <a:p>
          <a:endParaRPr lang="en-US"/>
        </a:p>
      </dgm:t>
    </dgm:pt>
  </dgm:ptLst>
  <dgm:cxnLst>
    <dgm:cxn modelId="{4055C5E2-916F-1949-9546-05EEC67AA282}" srcId="{54E1C8B3-8BA8-EF47-A9FA-55405CD995EC}" destId="{0A4ACB89-398E-3A4A-A182-D80A410760C1}" srcOrd="2" destOrd="0" parTransId="{C3BC0EE8-2DAA-094C-98C1-87043A74C4EF}" sibTransId="{41F4D67E-FA8D-354B-91C8-68E3808785AE}"/>
    <dgm:cxn modelId="{8AE40C86-B879-B54C-8111-29ABDCDD9453}" type="presOf" srcId="{C93D3AB3-ED69-6741-96F2-79640AD94FC3}" destId="{38F455E9-7455-DF49-A2B3-499D14FE91AF}" srcOrd="1" destOrd="0" presId="urn:microsoft.com/office/officeart/2005/8/layout/pyramid1"/>
    <dgm:cxn modelId="{39AE9298-E50A-5E4B-8A28-88192AA2AA48}" type="presOf" srcId="{234142F2-6982-E348-9FB2-EE6C37EE9E3C}" destId="{E344A510-AEEC-7A4A-B8BB-FE45293FF4F9}" srcOrd="1" destOrd="0" presId="urn:microsoft.com/office/officeart/2005/8/layout/pyramid1"/>
    <dgm:cxn modelId="{B1CCEAB3-C3D7-3B46-BFC7-CFE5533C5804}" type="presOf" srcId="{C93D3AB3-ED69-6741-96F2-79640AD94FC3}" destId="{0C1111E4-79A2-5848-8ECF-83118091EB6D}" srcOrd="0" destOrd="0" presId="urn:microsoft.com/office/officeart/2005/8/layout/pyramid1"/>
    <dgm:cxn modelId="{5E8D4AB4-042C-254A-94A5-A844B1A5EF08}" type="presOf" srcId="{0A4ACB89-398E-3A4A-A182-D80A410760C1}" destId="{6B1FB4BE-1EE6-0B42-8B11-21C6E5ED55A3}" srcOrd="0" destOrd="0" presId="urn:microsoft.com/office/officeart/2005/8/layout/pyramid1"/>
    <dgm:cxn modelId="{7816EFFF-159A-2448-8D27-4BA5546652DC}" type="presOf" srcId="{0A4ACB89-398E-3A4A-A182-D80A410760C1}" destId="{9E67776B-4040-4B48-8C26-1CEB194B30AD}" srcOrd="1" destOrd="0" presId="urn:microsoft.com/office/officeart/2005/8/layout/pyramid1"/>
    <dgm:cxn modelId="{BB24DC0A-4826-8341-AAC6-775F42AEA3DD}" srcId="{54E1C8B3-8BA8-EF47-A9FA-55405CD995EC}" destId="{C93D3AB3-ED69-6741-96F2-79640AD94FC3}" srcOrd="1" destOrd="0" parTransId="{1E5B5581-9287-144F-A270-1D0F11C5D35E}" sibTransId="{DB0E27CE-316B-6A45-89DC-EF90E9B843F0}"/>
    <dgm:cxn modelId="{F2C71D70-5712-3241-BFB2-FED21553C7DE}" type="presOf" srcId="{54E1C8B3-8BA8-EF47-A9FA-55405CD995EC}" destId="{8AAB551D-52D2-944A-BF27-AACFEB30EC00}" srcOrd="0" destOrd="0" presId="urn:microsoft.com/office/officeart/2005/8/layout/pyramid1"/>
    <dgm:cxn modelId="{E0724FC3-4A52-1E44-82D4-5B6FF079F6FC}" type="presOf" srcId="{234142F2-6982-E348-9FB2-EE6C37EE9E3C}" destId="{ACB9EF80-83CF-B743-B73A-8EC2562D7202}" srcOrd="0" destOrd="0" presId="urn:microsoft.com/office/officeart/2005/8/layout/pyramid1"/>
    <dgm:cxn modelId="{4319B2E6-A688-6747-879A-7100C6C64237}" srcId="{54E1C8B3-8BA8-EF47-A9FA-55405CD995EC}" destId="{234142F2-6982-E348-9FB2-EE6C37EE9E3C}" srcOrd="0" destOrd="0" parTransId="{63647B56-0995-7046-A204-4A97CC5B2242}" sibTransId="{F73C9E26-C7D3-B542-9113-98C93E85A67B}"/>
    <dgm:cxn modelId="{421231F1-62A7-AC46-B6A9-330AF0CA50CC}" type="presParOf" srcId="{8AAB551D-52D2-944A-BF27-AACFEB30EC00}" destId="{1FF41A91-05E0-3B45-A765-7F90D66EB101}" srcOrd="0" destOrd="0" presId="urn:microsoft.com/office/officeart/2005/8/layout/pyramid1"/>
    <dgm:cxn modelId="{434F4B6C-0742-3044-B50B-5093D4B79F91}" type="presParOf" srcId="{1FF41A91-05E0-3B45-A765-7F90D66EB101}" destId="{ACB9EF80-83CF-B743-B73A-8EC2562D7202}" srcOrd="0" destOrd="0" presId="urn:microsoft.com/office/officeart/2005/8/layout/pyramid1"/>
    <dgm:cxn modelId="{0E1D17B2-9BC8-374A-94E4-1B9B6C9C1E43}" type="presParOf" srcId="{1FF41A91-05E0-3B45-A765-7F90D66EB101}" destId="{E344A510-AEEC-7A4A-B8BB-FE45293FF4F9}" srcOrd="1" destOrd="0" presId="urn:microsoft.com/office/officeart/2005/8/layout/pyramid1"/>
    <dgm:cxn modelId="{BFC36636-A166-5D40-B1D3-24D7CD4E2BBE}" type="presParOf" srcId="{8AAB551D-52D2-944A-BF27-AACFEB30EC00}" destId="{C557B3D0-839C-984E-B242-2C43FDFF661C}" srcOrd="1" destOrd="0" presId="urn:microsoft.com/office/officeart/2005/8/layout/pyramid1"/>
    <dgm:cxn modelId="{D3464538-275D-4247-A1BF-8DEB33A1AE8E}" type="presParOf" srcId="{C557B3D0-839C-984E-B242-2C43FDFF661C}" destId="{0C1111E4-79A2-5848-8ECF-83118091EB6D}" srcOrd="0" destOrd="0" presId="urn:microsoft.com/office/officeart/2005/8/layout/pyramid1"/>
    <dgm:cxn modelId="{5CEA040B-0C37-0E4C-8CE3-FA0AA8DEBA02}" type="presParOf" srcId="{C557B3D0-839C-984E-B242-2C43FDFF661C}" destId="{38F455E9-7455-DF49-A2B3-499D14FE91AF}" srcOrd="1" destOrd="0" presId="urn:microsoft.com/office/officeart/2005/8/layout/pyramid1"/>
    <dgm:cxn modelId="{93A96236-8CA1-384E-8921-2A08682E7764}" type="presParOf" srcId="{8AAB551D-52D2-944A-BF27-AACFEB30EC00}" destId="{188FDC5F-71F2-6841-B40A-05DC4BF3A031}" srcOrd="2" destOrd="0" presId="urn:microsoft.com/office/officeart/2005/8/layout/pyramid1"/>
    <dgm:cxn modelId="{D89924E9-9E63-8645-A5CD-F2E1E0ABCD93}" type="presParOf" srcId="{188FDC5F-71F2-6841-B40A-05DC4BF3A031}" destId="{6B1FB4BE-1EE6-0B42-8B11-21C6E5ED55A3}" srcOrd="0" destOrd="0" presId="urn:microsoft.com/office/officeart/2005/8/layout/pyramid1"/>
    <dgm:cxn modelId="{D951EB76-C1E8-A649-AFF8-CD36760F12E3}" type="presParOf" srcId="{188FDC5F-71F2-6841-B40A-05DC4BF3A031}" destId="{9E67776B-4040-4B48-8C26-1CEB194B30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802149-5393-9F40-960E-33F6739C60CA}" type="doc">
      <dgm:prSet loTypeId="urn:microsoft.com/office/officeart/2005/8/layout/pyramid1" loCatId="" qsTypeId="urn:microsoft.com/office/officeart/2005/8/quickstyle/simple4" qsCatId="simple" csTypeId="urn:microsoft.com/office/officeart/2005/8/colors/accent1_2" csCatId="accent1" phldr="1"/>
      <dgm:spPr/>
    </dgm:pt>
    <dgm:pt modelId="{CAE964EA-3A00-3E41-9F05-C193D7783E39}">
      <dgm:prSet phldrT="[Text]"/>
      <dgm:spPr/>
      <dgm:t>
        <a:bodyPr/>
        <a:lstStyle/>
        <a:p>
          <a:r>
            <a:rPr lang="en-US" dirty="0" smtClean="0"/>
            <a:t>Level A evidence</a:t>
          </a:r>
          <a:endParaRPr lang="en-US" dirty="0"/>
        </a:p>
      </dgm:t>
    </dgm:pt>
    <dgm:pt modelId="{4E609EC9-AC8E-3C49-B83E-2D94FC06E750}" type="parTrans" cxnId="{D3DAD215-4EB7-6A4D-BF25-4661B9C6EFB7}">
      <dgm:prSet/>
      <dgm:spPr/>
      <dgm:t>
        <a:bodyPr/>
        <a:lstStyle/>
        <a:p>
          <a:endParaRPr lang="en-US"/>
        </a:p>
      </dgm:t>
    </dgm:pt>
    <dgm:pt modelId="{6710E10C-463E-9B46-9ECB-376A08AD0FE8}" type="sibTrans" cxnId="{D3DAD215-4EB7-6A4D-BF25-4661B9C6EFB7}">
      <dgm:prSet/>
      <dgm:spPr/>
      <dgm:t>
        <a:bodyPr/>
        <a:lstStyle/>
        <a:p>
          <a:endParaRPr lang="en-US"/>
        </a:p>
      </dgm:t>
    </dgm:pt>
    <dgm:pt modelId="{9747036B-3C1F-A649-94A3-5530A475CDF1}">
      <dgm:prSet phldrT="[Text]"/>
      <dgm:spPr/>
      <dgm:t>
        <a:bodyPr/>
        <a:lstStyle/>
        <a:p>
          <a:r>
            <a:rPr lang="en-US" dirty="0" smtClean="0"/>
            <a:t>Level C </a:t>
          </a:r>
        </a:p>
        <a:p>
          <a:r>
            <a:rPr lang="en-US" dirty="0" smtClean="0"/>
            <a:t>evidence </a:t>
          </a:r>
          <a:endParaRPr lang="en-US" dirty="0"/>
        </a:p>
      </dgm:t>
    </dgm:pt>
    <dgm:pt modelId="{AE7D550E-3C87-2C4A-9CCE-0C46A8AF11C0}" type="parTrans" cxnId="{03488F42-64A3-1044-9D8C-3EBECAB5F2BD}">
      <dgm:prSet/>
      <dgm:spPr/>
      <dgm:t>
        <a:bodyPr/>
        <a:lstStyle/>
        <a:p>
          <a:endParaRPr lang="en-US"/>
        </a:p>
      </dgm:t>
    </dgm:pt>
    <dgm:pt modelId="{FAF7A7A7-211B-2F4F-8CD3-2C543E5EFE62}" type="sibTrans" cxnId="{03488F42-64A3-1044-9D8C-3EBECAB5F2BD}">
      <dgm:prSet/>
      <dgm:spPr/>
      <dgm:t>
        <a:bodyPr/>
        <a:lstStyle/>
        <a:p>
          <a:endParaRPr lang="en-US"/>
        </a:p>
      </dgm:t>
    </dgm:pt>
    <dgm:pt modelId="{40A69560-3A60-104D-A813-7C9BE8FD1709}">
      <dgm:prSet phldrT="[Text]"/>
      <dgm:spPr/>
      <dgm:t>
        <a:bodyPr/>
        <a:lstStyle/>
        <a:p>
          <a:r>
            <a:rPr lang="en-US" dirty="0" smtClean="0"/>
            <a:t>Junk </a:t>
          </a:r>
          <a:endParaRPr lang="en-US" dirty="0"/>
        </a:p>
      </dgm:t>
    </dgm:pt>
    <dgm:pt modelId="{5206B216-861C-C848-8570-A8594B3FFCA3}" type="parTrans" cxnId="{3D6AB7B6-6E7B-DE47-AE81-3F3F6B81715F}">
      <dgm:prSet/>
      <dgm:spPr/>
      <dgm:t>
        <a:bodyPr/>
        <a:lstStyle/>
        <a:p>
          <a:endParaRPr lang="en-US"/>
        </a:p>
      </dgm:t>
    </dgm:pt>
    <dgm:pt modelId="{A4DFA656-E101-704C-A0BC-B11E4C3EF561}" type="sibTrans" cxnId="{3D6AB7B6-6E7B-DE47-AE81-3F3F6B81715F}">
      <dgm:prSet/>
      <dgm:spPr/>
      <dgm:t>
        <a:bodyPr/>
        <a:lstStyle/>
        <a:p>
          <a:endParaRPr lang="en-US"/>
        </a:p>
      </dgm:t>
    </dgm:pt>
    <dgm:pt modelId="{8396B848-5971-2E4E-90A7-06C0A0A938BB}">
      <dgm:prSet phldrT="[Text]"/>
      <dgm:spPr/>
      <dgm:t>
        <a:bodyPr/>
        <a:lstStyle/>
        <a:p>
          <a:r>
            <a:rPr lang="en-US" dirty="0" smtClean="0"/>
            <a:t>Level B evidence</a:t>
          </a:r>
          <a:endParaRPr lang="en-US" dirty="0"/>
        </a:p>
      </dgm:t>
    </dgm:pt>
    <dgm:pt modelId="{7E41BC0D-D037-BA47-B95B-2347F0728A47}" type="parTrans" cxnId="{9262C00E-8267-8349-A44F-7DD7DBC9C8CA}">
      <dgm:prSet/>
      <dgm:spPr/>
      <dgm:t>
        <a:bodyPr/>
        <a:lstStyle/>
        <a:p>
          <a:endParaRPr lang="en-US"/>
        </a:p>
      </dgm:t>
    </dgm:pt>
    <dgm:pt modelId="{485A818E-8550-414A-B457-786C42E3A47C}" type="sibTrans" cxnId="{9262C00E-8267-8349-A44F-7DD7DBC9C8CA}">
      <dgm:prSet/>
      <dgm:spPr/>
      <dgm:t>
        <a:bodyPr/>
        <a:lstStyle/>
        <a:p>
          <a:endParaRPr lang="en-US"/>
        </a:p>
      </dgm:t>
    </dgm:pt>
    <dgm:pt modelId="{64E05E6D-EBDA-1142-A890-962F372AD39B}" type="pres">
      <dgm:prSet presAssocID="{53802149-5393-9F40-960E-33F6739C60CA}" presName="Name0" presStyleCnt="0">
        <dgm:presLayoutVars>
          <dgm:dir/>
          <dgm:animLvl val="lvl"/>
          <dgm:resizeHandles val="exact"/>
        </dgm:presLayoutVars>
      </dgm:prSet>
      <dgm:spPr/>
    </dgm:pt>
    <dgm:pt modelId="{D2E4CCD5-6B5F-5C47-BF75-1978DC7C8B96}" type="pres">
      <dgm:prSet presAssocID="{CAE964EA-3A00-3E41-9F05-C193D7783E39}" presName="Name8" presStyleCnt="0"/>
      <dgm:spPr/>
    </dgm:pt>
    <dgm:pt modelId="{3A39A1B2-B2F3-7343-A146-E0FDD5206746}" type="pres">
      <dgm:prSet presAssocID="{CAE964EA-3A00-3E41-9F05-C193D7783E39}" presName="level" presStyleLbl="node1" presStyleIdx="0" presStyleCnt="4">
        <dgm:presLayoutVars>
          <dgm:chMax val="1"/>
          <dgm:bulletEnabled val="1"/>
        </dgm:presLayoutVars>
      </dgm:prSet>
      <dgm:spPr/>
      <dgm:t>
        <a:bodyPr/>
        <a:lstStyle/>
        <a:p>
          <a:endParaRPr lang="en-US"/>
        </a:p>
      </dgm:t>
    </dgm:pt>
    <dgm:pt modelId="{C6FDD3A4-24CC-0745-B430-C970A25AF33A}" type="pres">
      <dgm:prSet presAssocID="{CAE964EA-3A00-3E41-9F05-C193D7783E39}" presName="levelTx" presStyleLbl="revTx" presStyleIdx="0" presStyleCnt="0">
        <dgm:presLayoutVars>
          <dgm:chMax val="1"/>
          <dgm:bulletEnabled val="1"/>
        </dgm:presLayoutVars>
      </dgm:prSet>
      <dgm:spPr/>
      <dgm:t>
        <a:bodyPr/>
        <a:lstStyle/>
        <a:p>
          <a:endParaRPr lang="en-US"/>
        </a:p>
      </dgm:t>
    </dgm:pt>
    <dgm:pt modelId="{3EBD6864-5D31-E24D-825B-C7F44C956FDA}" type="pres">
      <dgm:prSet presAssocID="{8396B848-5971-2E4E-90A7-06C0A0A938BB}" presName="Name8" presStyleCnt="0"/>
      <dgm:spPr/>
    </dgm:pt>
    <dgm:pt modelId="{6C9DC11A-C6AA-0C40-BB62-23386EA7CF5E}" type="pres">
      <dgm:prSet presAssocID="{8396B848-5971-2E4E-90A7-06C0A0A938BB}" presName="level" presStyleLbl="node1" presStyleIdx="1" presStyleCnt="4">
        <dgm:presLayoutVars>
          <dgm:chMax val="1"/>
          <dgm:bulletEnabled val="1"/>
        </dgm:presLayoutVars>
      </dgm:prSet>
      <dgm:spPr/>
      <dgm:t>
        <a:bodyPr/>
        <a:lstStyle/>
        <a:p>
          <a:endParaRPr lang="en-US"/>
        </a:p>
      </dgm:t>
    </dgm:pt>
    <dgm:pt modelId="{D2F0C96A-08B5-6D45-9653-C709FBF08355}" type="pres">
      <dgm:prSet presAssocID="{8396B848-5971-2E4E-90A7-06C0A0A938BB}" presName="levelTx" presStyleLbl="revTx" presStyleIdx="0" presStyleCnt="0">
        <dgm:presLayoutVars>
          <dgm:chMax val="1"/>
          <dgm:bulletEnabled val="1"/>
        </dgm:presLayoutVars>
      </dgm:prSet>
      <dgm:spPr/>
      <dgm:t>
        <a:bodyPr/>
        <a:lstStyle/>
        <a:p>
          <a:endParaRPr lang="en-US"/>
        </a:p>
      </dgm:t>
    </dgm:pt>
    <dgm:pt modelId="{57B6225A-EE9F-7D4A-BF51-C23409F34CA0}" type="pres">
      <dgm:prSet presAssocID="{9747036B-3C1F-A649-94A3-5530A475CDF1}" presName="Name8" presStyleCnt="0"/>
      <dgm:spPr/>
    </dgm:pt>
    <dgm:pt modelId="{00C70151-0F93-BC4C-B872-928A96BA92E4}" type="pres">
      <dgm:prSet presAssocID="{9747036B-3C1F-A649-94A3-5530A475CDF1}" presName="level" presStyleLbl="node1" presStyleIdx="2" presStyleCnt="4">
        <dgm:presLayoutVars>
          <dgm:chMax val="1"/>
          <dgm:bulletEnabled val="1"/>
        </dgm:presLayoutVars>
      </dgm:prSet>
      <dgm:spPr/>
      <dgm:t>
        <a:bodyPr/>
        <a:lstStyle/>
        <a:p>
          <a:endParaRPr lang="en-US"/>
        </a:p>
      </dgm:t>
    </dgm:pt>
    <dgm:pt modelId="{6A62AAC9-402F-334D-B999-2270DB0016B2}" type="pres">
      <dgm:prSet presAssocID="{9747036B-3C1F-A649-94A3-5530A475CDF1}" presName="levelTx" presStyleLbl="revTx" presStyleIdx="0" presStyleCnt="0">
        <dgm:presLayoutVars>
          <dgm:chMax val="1"/>
          <dgm:bulletEnabled val="1"/>
        </dgm:presLayoutVars>
      </dgm:prSet>
      <dgm:spPr/>
      <dgm:t>
        <a:bodyPr/>
        <a:lstStyle/>
        <a:p>
          <a:endParaRPr lang="en-US"/>
        </a:p>
      </dgm:t>
    </dgm:pt>
    <dgm:pt modelId="{FB72825C-DE4F-254D-B5AF-F3F093AE7496}" type="pres">
      <dgm:prSet presAssocID="{40A69560-3A60-104D-A813-7C9BE8FD1709}" presName="Name8" presStyleCnt="0"/>
      <dgm:spPr/>
    </dgm:pt>
    <dgm:pt modelId="{AB4D2CED-39D1-CE4F-9A6B-873C6603F2C8}" type="pres">
      <dgm:prSet presAssocID="{40A69560-3A60-104D-A813-7C9BE8FD1709}" presName="level" presStyleLbl="node1" presStyleIdx="3" presStyleCnt="4">
        <dgm:presLayoutVars>
          <dgm:chMax val="1"/>
          <dgm:bulletEnabled val="1"/>
        </dgm:presLayoutVars>
      </dgm:prSet>
      <dgm:spPr/>
      <dgm:t>
        <a:bodyPr/>
        <a:lstStyle/>
        <a:p>
          <a:endParaRPr lang="en-US"/>
        </a:p>
      </dgm:t>
    </dgm:pt>
    <dgm:pt modelId="{A6238664-7073-CA40-8E32-C36C89A8C729}" type="pres">
      <dgm:prSet presAssocID="{40A69560-3A60-104D-A813-7C9BE8FD1709}" presName="levelTx" presStyleLbl="revTx" presStyleIdx="0" presStyleCnt="0">
        <dgm:presLayoutVars>
          <dgm:chMax val="1"/>
          <dgm:bulletEnabled val="1"/>
        </dgm:presLayoutVars>
      </dgm:prSet>
      <dgm:spPr/>
      <dgm:t>
        <a:bodyPr/>
        <a:lstStyle/>
        <a:p>
          <a:endParaRPr lang="en-US"/>
        </a:p>
      </dgm:t>
    </dgm:pt>
  </dgm:ptLst>
  <dgm:cxnLst>
    <dgm:cxn modelId="{03488F42-64A3-1044-9D8C-3EBECAB5F2BD}" srcId="{53802149-5393-9F40-960E-33F6739C60CA}" destId="{9747036B-3C1F-A649-94A3-5530A475CDF1}" srcOrd="2" destOrd="0" parTransId="{AE7D550E-3C87-2C4A-9CCE-0C46A8AF11C0}" sibTransId="{FAF7A7A7-211B-2F4F-8CD3-2C543E5EFE62}"/>
    <dgm:cxn modelId="{1A8660D3-98CE-C04C-A57E-FC20919F3CFA}" type="presOf" srcId="{CAE964EA-3A00-3E41-9F05-C193D7783E39}" destId="{3A39A1B2-B2F3-7343-A146-E0FDD5206746}" srcOrd="0" destOrd="0" presId="urn:microsoft.com/office/officeart/2005/8/layout/pyramid1"/>
    <dgm:cxn modelId="{DE49908E-2B13-564A-BB27-14C878FD25A1}" type="presOf" srcId="{40A69560-3A60-104D-A813-7C9BE8FD1709}" destId="{AB4D2CED-39D1-CE4F-9A6B-873C6603F2C8}" srcOrd="0" destOrd="0" presId="urn:microsoft.com/office/officeart/2005/8/layout/pyramid1"/>
    <dgm:cxn modelId="{3D6AB7B6-6E7B-DE47-AE81-3F3F6B81715F}" srcId="{53802149-5393-9F40-960E-33F6739C60CA}" destId="{40A69560-3A60-104D-A813-7C9BE8FD1709}" srcOrd="3" destOrd="0" parTransId="{5206B216-861C-C848-8570-A8594B3FFCA3}" sibTransId="{A4DFA656-E101-704C-A0BC-B11E4C3EF561}"/>
    <dgm:cxn modelId="{178F98E4-D1D7-F746-9D75-9AC34FCB8CF1}" type="presOf" srcId="{40A69560-3A60-104D-A813-7C9BE8FD1709}" destId="{A6238664-7073-CA40-8E32-C36C89A8C729}" srcOrd="1" destOrd="0" presId="urn:microsoft.com/office/officeart/2005/8/layout/pyramid1"/>
    <dgm:cxn modelId="{9262C00E-8267-8349-A44F-7DD7DBC9C8CA}" srcId="{53802149-5393-9F40-960E-33F6739C60CA}" destId="{8396B848-5971-2E4E-90A7-06C0A0A938BB}" srcOrd="1" destOrd="0" parTransId="{7E41BC0D-D037-BA47-B95B-2347F0728A47}" sibTransId="{485A818E-8550-414A-B457-786C42E3A47C}"/>
    <dgm:cxn modelId="{C6BC5FDC-9FB3-3F49-BC3B-ACCCCD7F9604}" type="presOf" srcId="{9747036B-3C1F-A649-94A3-5530A475CDF1}" destId="{6A62AAC9-402F-334D-B999-2270DB0016B2}" srcOrd="1" destOrd="0" presId="urn:microsoft.com/office/officeart/2005/8/layout/pyramid1"/>
    <dgm:cxn modelId="{966C5F46-E42F-B349-9435-6223CB9CB2E3}" type="presOf" srcId="{8396B848-5971-2E4E-90A7-06C0A0A938BB}" destId="{D2F0C96A-08B5-6D45-9653-C709FBF08355}" srcOrd="1" destOrd="0" presId="urn:microsoft.com/office/officeart/2005/8/layout/pyramid1"/>
    <dgm:cxn modelId="{D3DAD215-4EB7-6A4D-BF25-4661B9C6EFB7}" srcId="{53802149-5393-9F40-960E-33F6739C60CA}" destId="{CAE964EA-3A00-3E41-9F05-C193D7783E39}" srcOrd="0" destOrd="0" parTransId="{4E609EC9-AC8E-3C49-B83E-2D94FC06E750}" sibTransId="{6710E10C-463E-9B46-9ECB-376A08AD0FE8}"/>
    <dgm:cxn modelId="{A92059BD-BEB4-9C47-9B16-B301366D6210}" type="presOf" srcId="{8396B848-5971-2E4E-90A7-06C0A0A938BB}" destId="{6C9DC11A-C6AA-0C40-BB62-23386EA7CF5E}" srcOrd="0" destOrd="0" presId="urn:microsoft.com/office/officeart/2005/8/layout/pyramid1"/>
    <dgm:cxn modelId="{5297880F-1044-4F48-AFC6-EF07A4413E10}" type="presOf" srcId="{CAE964EA-3A00-3E41-9F05-C193D7783E39}" destId="{C6FDD3A4-24CC-0745-B430-C970A25AF33A}" srcOrd="1" destOrd="0" presId="urn:microsoft.com/office/officeart/2005/8/layout/pyramid1"/>
    <dgm:cxn modelId="{B3519EA9-BAD9-EF45-A397-2AB85EE45EBC}" type="presOf" srcId="{53802149-5393-9F40-960E-33F6739C60CA}" destId="{64E05E6D-EBDA-1142-A890-962F372AD39B}" srcOrd="0" destOrd="0" presId="urn:microsoft.com/office/officeart/2005/8/layout/pyramid1"/>
    <dgm:cxn modelId="{7131C9C9-5461-5342-A2A2-DDC874640CC7}" type="presOf" srcId="{9747036B-3C1F-A649-94A3-5530A475CDF1}" destId="{00C70151-0F93-BC4C-B872-928A96BA92E4}" srcOrd="0" destOrd="0" presId="urn:microsoft.com/office/officeart/2005/8/layout/pyramid1"/>
    <dgm:cxn modelId="{2913C69C-0E3C-C343-8EA6-847D37D1464F}" type="presParOf" srcId="{64E05E6D-EBDA-1142-A890-962F372AD39B}" destId="{D2E4CCD5-6B5F-5C47-BF75-1978DC7C8B96}" srcOrd="0" destOrd="0" presId="urn:microsoft.com/office/officeart/2005/8/layout/pyramid1"/>
    <dgm:cxn modelId="{4C29480A-15A3-214D-BFE0-5DEE7C07273F}" type="presParOf" srcId="{D2E4CCD5-6B5F-5C47-BF75-1978DC7C8B96}" destId="{3A39A1B2-B2F3-7343-A146-E0FDD5206746}" srcOrd="0" destOrd="0" presId="urn:microsoft.com/office/officeart/2005/8/layout/pyramid1"/>
    <dgm:cxn modelId="{DA811860-E4F1-8740-B547-BB9C7D6A6459}" type="presParOf" srcId="{D2E4CCD5-6B5F-5C47-BF75-1978DC7C8B96}" destId="{C6FDD3A4-24CC-0745-B430-C970A25AF33A}" srcOrd="1" destOrd="0" presId="urn:microsoft.com/office/officeart/2005/8/layout/pyramid1"/>
    <dgm:cxn modelId="{8ABA93E8-EC68-6D41-A10B-6A6332E49594}" type="presParOf" srcId="{64E05E6D-EBDA-1142-A890-962F372AD39B}" destId="{3EBD6864-5D31-E24D-825B-C7F44C956FDA}" srcOrd="1" destOrd="0" presId="urn:microsoft.com/office/officeart/2005/8/layout/pyramid1"/>
    <dgm:cxn modelId="{6AB47886-1671-A742-9A7B-1115BBA52BEE}" type="presParOf" srcId="{3EBD6864-5D31-E24D-825B-C7F44C956FDA}" destId="{6C9DC11A-C6AA-0C40-BB62-23386EA7CF5E}" srcOrd="0" destOrd="0" presId="urn:microsoft.com/office/officeart/2005/8/layout/pyramid1"/>
    <dgm:cxn modelId="{F73F540B-55A7-F74D-9CC5-B0E1D39797E3}" type="presParOf" srcId="{3EBD6864-5D31-E24D-825B-C7F44C956FDA}" destId="{D2F0C96A-08B5-6D45-9653-C709FBF08355}" srcOrd="1" destOrd="0" presId="urn:microsoft.com/office/officeart/2005/8/layout/pyramid1"/>
    <dgm:cxn modelId="{E51E74DC-9530-1746-BA5B-7A88360121F0}" type="presParOf" srcId="{64E05E6D-EBDA-1142-A890-962F372AD39B}" destId="{57B6225A-EE9F-7D4A-BF51-C23409F34CA0}" srcOrd="2" destOrd="0" presId="urn:microsoft.com/office/officeart/2005/8/layout/pyramid1"/>
    <dgm:cxn modelId="{102962EA-90A8-4B4D-9FCE-C8E9FF4A6286}" type="presParOf" srcId="{57B6225A-EE9F-7D4A-BF51-C23409F34CA0}" destId="{00C70151-0F93-BC4C-B872-928A96BA92E4}" srcOrd="0" destOrd="0" presId="urn:microsoft.com/office/officeart/2005/8/layout/pyramid1"/>
    <dgm:cxn modelId="{7F1EEA87-3117-3247-AA52-D0F91C38BF3F}" type="presParOf" srcId="{57B6225A-EE9F-7D4A-BF51-C23409F34CA0}" destId="{6A62AAC9-402F-334D-B999-2270DB0016B2}" srcOrd="1" destOrd="0" presId="urn:microsoft.com/office/officeart/2005/8/layout/pyramid1"/>
    <dgm:cxn modelId="{A9F563F0-FEF9-1847-9EB2-DB024EDB76AD}" type="presParOf" srcId="{64E05E6D-EBDA-1142-A890-962F372AD39B}" destId="{FB72825C-DE4F-254D-B5AF-F3F093AE7496}" srcOrd="3" destOrd="0" presId="urn:microsoft.com/office/officeart/2005/8/layout/pyramid1"/>
    <dgm:cxn modelId="{F7F5677C-6B1D-7A41-B3A1-3E1BEAFB6087}" type="presParOf" srcId="{FB72825C-DE4F-254D-B5AF-F3F093AE7496}" destId="{AB4D2CED-39D1-CE4F-9A6B-873C6603F2C8}" srcOrd="0" destOrd="0" presId="urn:microsoft.com/office/officeart/2005/8/layout/pyramid1"/>
    <dgm:cxn modelId="{5835D789-5CCA-EE4D-B990-7ABAB4556F51}" type="presParOf" srcId="{FB72825C-DE4F-254D-B5AF-F3F093AE7496}" destId="{A6238664-7073-CA40-8E32-C36C89A8C729}"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A5E30-3AA2-A44C-B37C-61E2F0050D8E}">
      <dsp:nvSpPr>
        <dsp:cNvPr id="0" name=""/>
        <dsp:cNvSpPr/>
      </dsp:nvSpPr>
      <dsp:spPr>
        <a:xfrm>
          <a:off x="1367624" y="2923947"/>
          <a:ext cx="3923814" cy="1072304"/>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smtClean="0"/>
            <a:t>Ergonomics </a:t>
          </a:r>
          <a:endParaRPr lang="en-US" sz="2800" kern="1200"/>
        </a:p>
      </dsp:txBody>
      <dsp:txXfrm>
        <a:off x="1942253" y="3080982"/>
        <a:ext cx="2774556" cy="758234"/>
      </dsp:txXfrm>
    </dsp:sp>
    <dsp:sp modelId="{D5FCE9EE-7CCD-7245-B423-ED1142BC1573}">
      <dsp:nvSpPr>
        <dsp:cNvPr id="0" name=""/>
        <dsp:cNvSpPr/>
      </dsp:nvSpPr>
      <dsp:spPr>
        <a:xfrm rot="12731185">
          <a:off x="899768" y="2186413"/>
          <a:ext cx="1695152" cy="555709"/>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0B8D3DA-78AB-E249-A394-F8760E99B4EE}">
      <dsp:nvSpPr>
        <dsp:cNvPr id="0" name=""/>
        <dsp:cNvSpPr/>
      </dsp:nvSpPr>
      <dsp:spPr>
        <a:xfrm>
          <a:off x="103842" y="1271838"/>
          <a:ext cx="1852364" cy="1481891"/>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smtClean="0"/>
            <a:t>Safety</a:t>
          </a:r>
          <a:endParaRPr lang="en-US" sz="2800" kern="1200"/>
        </a:p>
      </dsp:txBody>
      <dsp:txXfrm>
        <a:off x="147245" y="1315241"/>
        <a:ext cx="1765558" cy="1395085"/>
      </dsp:txXfrm>
    </dsp:sp>
    <dsp:sp modelId="{814C006C-7BE9-FB4A-A9C4-287DEC7B69B6}">
      <dsp:nvSpPr>
        <dsp:cNvPr id="0" name=""/>
        <dsp:cNvSpPr/>
      </dsp:nvSpPr>
      <dsp:spPr>
        <a:xfrm rot="16200000">
          <a:off x="2311834" y="1509934"/>
          <a:ext cx="2035393" cy="555709"/>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41AECC9-59BA-C045-A98F-193DDCCF7EA5}">
      <dsp:nvSpPr>
        <dsp:cNvPr id="0" name=""/>
        <dsp:cNvSpPr/>
      </dsp:nvSpPr>
      <dsp:spPr>
        <a:xfrm>
          <a:off x="2146982" y="321249"/>
          <a:ext cx="2365098" cy="897685"/>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dirty="0" smtClean="0"/>
            <a:t>Efficiency</a:t>
          </a:r>
          <a:endParaRPr lang="en-US" sz="2800" kern="1200" dirty="0"/>
        </a:p>
      </dsp:txBody>
      <dsp:txXfrm>
        <a:off x="2173274" y="347541"/>
        <a:ext cx="2312514" cy="845101"/>
      </dsp:txXfrm>
    </dsp:sp>
    <dsp:sp modelId="{BCFE27CA-2730-D24A-9411-0AAF7C7E4B30}">
      <dsp:nvSpPr>
        <dsp:cNvPr id="0" name=""/>
        <dsp:cNvSpPr/>
      </dsp:nvSpPr>
      <dsp:spPr>
        <a:xfrm rot="19668815">
          <a:off x="4064141" y="2186413"/>
          <a:ext cx="1695152" cy="555709"/>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E7CA16B-0BC0-8544-97EE-EF05F9671D40}">
      <dsp:nvSpPr>
        <dsp:cNvPr id="0" name=""/>
        <dsp:cNvSpPr/>
      </dsp:nvSpPr>
      <dsp:spPr>
        <a:xfrm>
          <a:off x="4702856" y="1271838"/>
          <a:ext cx="1852364" cy="148189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dirty="0" smtClean="0"/>
            <a:t>Comfort </a:t>
          </a:r>
          <a:endParaRPr lang="en-US" sz="2800" kern="1200" dirty="0"/>
        </a:p>
      </dsp:txBody>
      <dsp:txXfrm>
        <a:off x="4746259" y="1315241"/>
        <a:ext cx="1765558" cy="1395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8A1F7-2F6A-A74C-9C21-2379AE79A5CE}">
      <dsp:nvSpPr>
        <dsp:cNvPr id="0" name=""/>
        <dsp:cNvSpPr/>
      </dsp:nvSpPr>
      <dsp:spPr>
        <a:xfrm>
          <a:off x="-3124562" y="-480963"/>
          <a:ext cx="3726830" cy="3726830"/>
        </a:xfrm>
        <a:prstGeom prst="blockArc">
          <a:avLst>
            <a:gd name="adj1" fmla="val 18900000"/>
            <a:gd name="adj2" fmla="val 2700000"/>
            <a:gd name="adj3" fmla="val 580"/>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9789DE0-E86F-2049-ACFA-C9156EA4089F}">
      <dsp:nvSpPr>
        <dsp:cNvPr id="0" name=""/>
        <dsp:cNvSpPr/>
      </dsp:nvSpPr>
      <dsp:spPr>
        <a:xfrm>
          <a:off x="387255" y="276490"/>
          <a:ext cx="5637091" cy="55298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8929" tIns="73660" rIns="73660" bIns="73660" numCol="1" spcCol="1270" anchor="ctr" anchorCtr="0">
          <a:noAutofit/>
        </a:bodyPr>
        <a:lstStyle/>
        <a:p>
          <a:pPr lvl="0" algn="ctr" defTabSz="1289050" rtl="0">
            <a:lnSpc>
              <a:spcPct val="90000"/>
            </a:lnSpc>
            <a:spcBef>
              <a:spcPct val="0"/>
            </a:spcBef>
            <a:spcAft>
              <a:spcPct val="35000"/>
            </a:spcAft>
          </a:pPr>
          <a:r>
            <a:rPr lang="en-US" sz="2900" kern="1200" dirty="0" err="1" smtClean="0"/>
            <a:t>Morcellation</a:t>
          </a:r>
          <a:endParaRPr lang="en-US" sz="2900" kern="1200" dirty="0"/>
        </a:p>
      </dsp:txBody>
      <dsp:txXfrm>
        <a:off x="387255" y="276490"/>
        <a:ext cx="5637091" cy="552980"/>
      </dsp:txXfrm>
    </dsp:sp>
    <dsp:sp modelId="{55495ADF-173E-EC4F-B47C-6B868B7EBAF6}">
      <dsp:nvSpPr>
        <dsp:cNvPr id="0" name=""/>
        <dsp:cNvSpPr/>
      </dsp:nvSpPr>
      <dsp:spPr>
        <a:xfrm>
          <a:off x="41642" y="207367"/>
          <a:ext cx="691226" cy="69122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1521A8-8E36-B24D-BB8E-EC5713AAF629}">
      <dsp:nvSpPr>
        <dsp:cNvPr id="0" name=""/>
        <dsp:cNvSpPr/>
      </dsp:nvSpPr>
      <dsp:spPr>
        <a:xfrm>
          <a:off x="588264" y="1105961"/>
          <a:ext cx="5436083" cy="55298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8929" tIns="73660" rIns="73660" bIns="73660" numCol="1" spcCol="1270" anchor="ctr" anchorCtr="0">
          <a:noAutofit/>
        </a:bodyPr>
        <a:lstStyle/>
        <a:p>
          <a:pPr lvl="0" algn="ctr" defTabSz="1289050" rtl="0">
            <a:lnSpc>
              <a:spcPct val="90000"/>
            </a:lnSpc>
            <a:spcBef>
              <a:spcPct val="0"/>
            </a:spcBef>
            <a:spcAft>
              <a:spcPct val="35000"/>
            </a:spcAft>
          </a:pPr>
          <a:r>
            <a:rPr lang="en-US" sz="2900" kern="1200" smtClean="0"/>
            <a:t>Suturing</a:t>
          </a:r>
          <a:endParaRPr lang="en-US" sz="2900" kern="1200"/>
        </a:p>
      </dsp:txBody>
      <dsp:txXfrm>
        <a:off x="588264" y="1105961"/>
        <a:ext cx="5436083" cy="552980"/>
      </dsp:txXfrm>
    </dsp:sp>
    <dsp:sp modelId="{9385F45D-B011-B748-AFEF-0355CE91D3CD}">
      <dsp:nvSpPr>
        <dsp:cNvPr id="0" name=""/>
        <dsp:cNvSpPr/>
      </dsp:nvSpPr>
      <dsp:spPr>
        <a:xfrm>
          <a:off x="242651" y="1036839"/>
          <a:ext cx="691226" cy="69122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2C1CA1C-00EE-D542-8E9E-0831F91C72F8}">
      <dsp:nvSpPr>
        <dsp:cNvPr id="0" name=""/>
        <dsp:cNvSpPr/>
      </dsp:nvSpPr>
      <dsp:spPr>
        <a:xfrm>
          <a:off x="387255" y="1935432"/>
          <a:ext cx="5637091" cy="55298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8929" tIns="73660" rIns="73660" bIns="73660" numCol="1" spcCol="1270" anchor="ctr" anchorCtr="0">
          <a:noAutofit/>
        </a:bodyPr>
        <a:lstStyle/>
        <a:p>
          <a:pPr lvl="0" algn="ctr" defTabSz="1289050" rtl="0">
            <a:lnSpc>
              <a:spcPct val="90000"/>
            </a:lnSpc>
            <a:spcBef>
              <a:spcPct val="0"/>
            </a:spcBef>
            <a:spcAft>
              <a:spcPct val="35000"/>
            </a:spcAft>
          </a:pPr>
          <a:r>
            <a:rPr lang="en-US" sz="2900" kern="1200" smtClean="0"/>
            <a:t>Use of Endobag </a:t>
          </a:r>
          <a:endParaRPr lang="en-US" sz="2900" kern="1200"/>
        </a:p>
      </dsp:txBody>
      <dsp:txXfrm>
        <a:off x="387255" y="1935432"/>
        <a:ext cx="5637091" cy="552980"/>
      </dsp:txXfrm>
    </dsp:sp>
    <dsp:sp modelId="{1D645351-3C43-FF45-B202-0EF620C4753B}">
      <dsp:nvSpPr>
        <dsp:cNvPr id="0" name=""/>
        <dsp:cNvSpPr/>
      </dsp:nvSpPr>
      <dsp:spPr>
        <a:xfrm>
          <a:off x="41642" y="1866310"/>
          <a:ext cx="691226" cy="69122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ADA37-F06A-684B-A85B-582A422F7F51}">
      <dsp:nvSpPr>
        <dsp:cNvPr id="0" name=""/>
        <dsp:cNvSpPr/>
      </dsp:nvSpPr>
      <dsp:spPr>
        <a:xfrm>
          <a:off x="0" y="2409"/>
          <a:ext cx="8604448"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AE7A5C2-D2D8-4D48-B32A-F91D2C3FF95F}">
      <dsp:nvSpPr>
        <dsp:cNvPr id="0" name=""/>
        <dsp:cNvSpPr/>
      </dsp:nvSpPr>
      <dsp:spPr>
        <a:xfrm>
          <a:off x="0" y="2409"/>
          <a:ext cx="2230055" cy="4929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b="1" kern="1200" dirty="0" smtClean="0"/>
            <a:t>Ports and  Instruments used for standard robotic  hysterectomy</a:t>
          </a:r>
          <a:endParaRPr lang="en-US" sz="1800" kern="1200" dirty="0"/>
        </a:p>
      </dsp:txBody>
      <dsp:txXfrm>
        <a:off x="0" y="2409"/>
        <a:ext cx="2230055" cy="4929849"/>
      </dsp:txXfrm>
    </dsp:sp>
    <dsp:sp modelId="{B9E2D292-6304-174E-9353-72DDF7DE7D4E}">
      <dsp:nvSpPr>
        <dsp:cNvPr id="0" name=""/>
        <dsp:cNvSpPr/>
      </dsp:nvSpPr>
      <dsp:spPr>
        <a:xfrm>
          <a:off x="2289294" y="116990"/>
          <a:ext cx="1520483" cy="2291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Ports</a:t>
          </a:r>
          <a:endParaRPr lang="en-US" sz="1800" kern="1200" dirty="0"/>
        </a:p>
      </dsp:txBody>
      <dsp:txXfrm>
        <a:off x="2289294" y="116990"/>
        <a:ext cx="1520483" cy="2291609"/>
      </dsp:txXfrm>
    </dsp:sp>
    <dsp:sp modelId="{7D8B4EE8-88E9-0545-951B-6C7DBEC91F8B}">
      <dsp:nvSpPr>
        <dsp:cNvPr id="0" name=""/>
        <dsp:cNvSpPr/>
      </dsp:nvSpPr>
      <dsp:spPr>
        <a:xfrm>
          <a:off x="3869017" y="116990"/>
          <a:ext cx="3328717" cy="762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Camera port 12mm (Port 3)</a:t>
          </a:r>
          <a:endParaRPr lang="en-US" sz="1800" kern="1200" dirty="0"/>
        </a:p>
      </dsp:txBody>
      <dsp:txXfrm>
        <a:off x="3869017" y="116990"/>
        <a:ext cx="3328717" cy="762378"/>
      </dsp:txXfrm>
    </dsp:sp>
    <dsp:sp modelId="{426D368D-1141-5141-AD3F-1D2333081155}">
      <dsp:nvSpPr>
        <dsp:cNvPr id="0" name=""/>
        <dsp:cNvSpPr/>
      </dsp:nvSpPr>
      <dsp:spPr>
        <a:xfrm>
          <a:off x="3809778" y="879368"/>
          <a:ext cx="152048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9CA958F3-B737-544C-9F80-24E38835F88C}">
      <dsp:nvSpPr>
        <dsp:cNvPr id="0" name=""/>
        <dsp:cNvSpPr/>
      </dsp:nvSpPr>
      <dsp:spPr>
        <a:xfrm>
          <a:off x="3869017" y="879368"/>
          <a:ext cx="3321814" cy="762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Assistance port 12mm - suction and needle insertion (Port 4)</a:t>
          </a:r>
          <a:endParaRPr lang="en-US" sz="1800" kern="1200" dirty="0"/>
        </a:p>
      </dsp:txBody>
      <dsp:txXfrm>
        <a:off x="3869017" y="879368"/>
        <a:ext cx="3321814" cy="762378"/>
      </dsp:txXfrm>
    </dsp:sp>
    <dsp:sp modelId="{6A85369A-8D1C-E543-A543-E48B4B114C85}">
      <dsp:nvSpPr>
        <dsp:cNvPr id="0" name=""/>
        <dsp:cNvSpPr/>
      </dsp:nvSpPr>
      <dsp:spPr>
        <a:xfrm>
          <a:off x="3809778" y="1641747"/>
          <a:ext cx="152048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1822B244-FCFF-3542-B897-D0B0CCB1143E}">
      <dsp:nvSpPr>
        <dsp:cNvPr id="0" name=""/>
        <dsp:cNvSpPr/>
      </dsp:nvSpPr>
      <dsp:spPr>
        <a:xfrm>
          <a:off x="3869017" y="1641747"/>
          <a:ext cx="4013786" cy="762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3 da Vinci trocars. (Ports 1,2 and 5)</a:t>
          </a:r>
          <a:endParaRPr lang="en-US" sz="1800" kern="1200" dirty="0"/>
        </a:p>
      </dsp:txBody>
      <dsp:txXfrm>
        <a:off x="3869017" y="1641747"/>
        <a:ext cx="4013786" cy="762378"/>
      </dsp:txXfrm>
    </dsp:sp>
    <dsp:sp modelId="{AB6189BD-0E17-6849-AE2F-85A8FD9606A8}">
      <dsp:nvSpPr>
        <dsp:cNvPr id="0" name=""/>
        <dsp:cNvSpPr/>
      </dsp:nvSpPr>
      <dsp:spPr>
        <a:xfrm>
          <a:off x="2230055" y="2408599"/>
          <a:ext cx="315944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568739A2-8A6B-3F43-ADF2-C359CB13311E}">
      <dsp:nvSpPr>
        <dsp:cNvPr id="0" name=""/>
        <dsp:cNvSpPr/>
      </dsp:nvSpPr>
      <dsp:spPr>
        <a:xfrm>
          <a:off x="2289294" y="2523180"/>
          <a:ext cx="1520483" cy="2291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Instruments</a:t>
          </a:r>
          <a:endParaRPr lang="en-US" sz="1800" kern="1200" dirty="0"/>
        </a:p>
      </dsp:txBody>
      <dsp:txXfrm>
        <a:off x="2289294" y="2523180"/>
        <a:ext cx="1520483" cy="2291609"/>
      </dsp:txXfrm>
    </dsp:sp>
    <dsp:sp modelId="{B0528C71-E363-D74D-8CFF-993180D791DA}">
      <dsp:nvSpPr>
        <dsp:cNvPr id="0" name=""/>
        <dsp:cNvSpPr/>
      </dsp:nvSpPr>
      <dsp:spPr>
        <a:xfrm>
          <a:off x="3869017" y="2523180"/>
          <a:ext cx="3945213"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Maryland grasper (Port 1 Robot arm 3)</a:t>
          </a:r>
          <a:endParaRPr lang="en-US" sz="1800" kern="1200" dirty="0"/>
        </a:p>
      </dsp:txBody>
      <dsp:txXfrm>
        <a:off x="3869017" y="2523180"/>
        <a:ext cx="3945213" cy="572343"/>
      </dsp:txXfrm>
    </dsp:sp>
    <dsp:sp modelId="{573DDB37-1630-0547-80E6-6F50567D62E4}">
      <dsp:nvSpPr>
        <dsp:cNvPr id="0" name=""/>
        <dsp:cNvSpPr/>
      </dsp:nvSpPr>
      <dsp:spPr>
        <a:xfrm>
          <a:off x="3809778" y="3095523"/>
          <a:ext cx="152048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C3828BE3-475C-714A-AD1D-D3D1B5CAD9D2}">
      <dsp:nvSpPr>
        <dsp:cNvPr id="0" name=""/>
        <dsp:cNvSpPr/>
      </dsp:nvSpPr>
      <dsp:spPr>
        <a:xfrm>
          <a:off x="3869017" y="3095523"/>
          <a:ext cx="4634767"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err="1" smtClean="0"/>
            <a:t>Monopolar</a:t>
          </a:r>
          <a:r>
            <a:rPr lang="en-US" sz="1800" kern="1200" dirty="0" smtClean="0"/>
            <a:t> scissors (Port 2 Robot arm 1)</a:t>
          </a:r>
          <a:endParaRPr lang="en-US" sz="1800" kern="1200" dirty="0"/>
        </a:p>
      </dsp:txBody>
      <dsp:txXfrm>
        <a:off x="3869017" y="3095523"/>
        <a:ext cx="4634767" cy="572343"/>
      </dsp:txXfrm>
    </dsp:sp>
    <dsp:sp modelId="{3F641DFF-3FF3-504E-B7DF-8F2049892CA8}">
      <dsp:nvSpPr>
        <dsp:cNvPr id="0" name=""/>
        <dsp:cNvSpPr/>
      </dsp:nvSpPr>
      <dsp:spPr>
        <a:xfrm>
          <a:off x="3809778" y="3667866"/>
          <a:ext cx="152048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CB0DAA47-3CF5-AB40-AE74-F919ABC875F0}">
      <dsp:nvSpPr>
        <dsp:cNvPr id="0" name=""/>
        <dsp:cNvSpPr/>
      </dsp:nvSpPr>
      <dsp:spPr>
        <a:xfrm>
          <a:off x="3869017" y="3667866"/>
          <a:ext cx="4332343"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err="1" smtClean="0"/>
            <a:t>Gyrus</a:t>
          </a:r>
          <a:r>
            <a:rPr lang="en-US" sz="1800" kern="1200" dirty="0" smtClean="0"/>
            <a:t> bipolar  (Port 5 Robot arm 2)</a:t>
          </a:r>
          <a:endParaRPr lang="en-US" sz="1800" kern="1200" dirty="0"/>
        </a:p>
      </dsp:txBody>
      <dsp:txXfrm>
        <a:off x="3869017" y="3667866"/>
        <a:ext cx="4332343" cy="572343"/>
      </dsp:txXfrm>
    </dsp:sp>
    <dsp:sp modelId="{C263A81D-E320-5046-9BD1-8A1041332BB6}">
      <dsp:nvSpPr>
        <dsp:cNvPr id="0" name=""/>
        <dsp:cNvSpPr/>
      </dsp:nvSpPr>
      <dsp:spPr>
        <a:xfrm>
          <a:off x="3809778" y="4240209"/>
          <a:ext cx="152048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9730F3B6-229A-D346-BCED-2696D3AC16A3}">
      <dsp:nvSpPr>
        <dsp:cNvPr id="0" name=""/>
        <dsp:cNvSpPr/>
      </dsp:nvSpPr>
      <dsp:spPr>
        <a:xfrm>
          <a:off x="3869017" y="4240209"/>
          <a:ext cx="4734784"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Vault suturing change the </a:t>
          </a:r>
          <a:r>
            <a:rPr lang="en-US" sz="1800" kern="1200" dirty="0" err="1" smtClean="0"/>
            <a:t>monopolar</a:t>
          </a:r>
          <a:r>
            <a:rPr lang="en-US" sz="1800" kern="1200" dirty="0" smtClean="0"/>
            <a:t> scissors for a needle grasper (Port 2 Robot arm 1)</a:t>
          </a:r>
          <a:endParaRPr lang="en-US" sz="1800" kern="1200" dirty="0"/>
        </a:p>
      </dsp:txBody>
      <dsp:txXfrm>
        <a:off x="3869017" y="4240209"/>
        <a:ext cx="4734784" cy="572343"/>
      </dsp:txXfrm>
    </dsp:sp>
    <dsp:sp modelId="{7A03C4FD-A977-1642-9AE8-9F27A3FCDABF}">
      <dsp:nvSpPr>
        <dsp:cNvPr id="0" name=""/>
        <dsp:cNvSpPr/>
      </dsp:nvSpPr>
      <dsp:spPr>
        <a:xfrm>
          <a:off x="2230055" y="4814790"/>
          <a:ext cx="315944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CA0F8B-9ED2-DD49-9846-4F183AB02AC9}" type="datetimeFigureOut">
              <a:rPr lang="en-US" smtClean="0"/>
              <a:t>14/12/17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F731F7-DC49-0B44-9965-4F7B0D40A20D}" type="slidenum">
              <a:rPr lang="en-US" smtClean="0"/>
              <a:t>‹#›</a:t>
            </a:fld>
            <a:endParaRPr lang="en-US"/>
          </a:p>
        </p:txBody>
      </p:sp>
    </p:spTree>
    <p:extLst>
      <p:ext uri="{BB962C8B-B14F-4D97-AF65-F5344CB8AC3E}">
        <p14:creationId xmlns:p14="http://schemas.microsoft.com/office/powerpoint/2010/main" val="2426923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DEF9E6-1FD9-C14C-9B22-04932235BD63}" type="datetimeFigureOut">
              <a:rPr lang="en-US" smtClean="0"/>
              <a:t>14/12/17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F0688-6A17-6E49-884B-56E79E46A2AF}" type="slidenum">
              <a:rPr lang="en-US" smtClean="0"/>
              <a:t>‹#›</a:t>
            </a:fld>
            <a:endParaRPr lang="en-US"/>
          </a:p>
        </p:txBody>
      </p:sp>
    </p:spTree>
    <p:extLst>
      <p:ext uri="{BB962C8B-B14F-4D97-AF65-F5344CB8AC3E}">
        <p14:creationId xmlns:p14="http://schemas.microsoft.com/office/powerpoint/2010/main" val="15579058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06CAB-3D7E-2449-9625-949049EA241F}" type="slidenum">
              <a:rPr lang="en-US"/>
              <a:pPr/>
              <a:t>10</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r>
              <a:rPr lang="en-US" b="1"/>
              <a:t>Methods:</a:t>
            </a:r>
            <a:r>
              <a:rPr lang="en-US"/>
              <a:t> From October of 2003 to September 2004 five patients with previous tubal sterilization who requested tubal reanastomosis underwent laparoscopic tubal reanastomosis with the use of the daVinci robotic system.</a:t>
            </a:r>
            <a:endParaRPr lang="en-US" b="1"/>
          </a:p>
          <a:p>
            <a:r>
              <a:rPr lang="en-US" b="1"/>
              <a:t>Result(s):</a:t>
            </a:r>
            <a:r>
              <a:rPr lang="en-US"/>
              <a:t> Ten fallopian tubes were successfully reconstructed as confirmed by chromopertubation at the end of the procedure. Patency was confirmed by hysterosalpingogram in seven out of eight tubes. The mean (</a:t>
            </a:r>
            <a:r>
              <a:rPr lang="en-US" u="sng"/>
              <a:t>+</a:t>
            </a:r>
            <a:r>
              <a:rPr lang="en-US"/>
              <a:t> SD) time of the procedure was 172</a:t>
            </a:r>
            <a:r>
              <a:rPr lang="en-US" u="sng"/>
              <a:t>+</a:t>
            </a:r>
            <a:r>
              <a:rPr lang="en-US"/>
              <a:t>53 min. The mean time for docking the robotic arms to the patient was 62</a:t>
            </a:r>
            <a:r>
              <a:rPr lang="en-US" u="sng"/>
              <a:t>+</a:t>
            </a:r>
            <a:r>
              <a:rPr lang="en-US"/>
              <a:t>16.8 min. and the mean robotic time was 97</a:t>
            </a:r>
            <a:r>
              <a:rPr lang="en-US" u="sng"/>
              <a:t>+</a:t>
            </a:r>
            <a:r>
              <a:rPr lang="en-US"/>
              <a:t>36min. There were two live births, one ectopic pregnancy and one biochemical pregnancy. The mean (</a:t>
            </a:r>
            <a:r>
              <a:rPr lang="en-US" u="sng"/>
              <a:t>+</a:t>
            </a:r>
            <a:r>
              <a:rPr lang="en-US"/>
              <a:t> SD) time to conception was 5.5</a:t>
            </a:r>
            <a:r>
              <a:rPr lang="en-US" u="sng"/>
              <a:t>+</a:t>
            </a:r>
            <a:r>
              <a:rPr lang="en-US"/>
              <a:t>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6A973-9C1D-EF49-A22F-A7E0A927EF55}" type="slidenum">
              <a:rPr lang="en-US"/>
              <a:pPr/>
              <a:t>11</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l-GR">
              <a:latin typeface="Calibri"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EAF497-AEED-F34C-9395-164B64F87401}"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l-GR">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D6DCA2-7975-C54A-9629-630600E95086}"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Prior to 1973, mobile telephony was limited to phones installed in cars and other vehicles.[17] Motorola was the first company to produce a handheld mobile phone. On 3 April 1973 when Martin Cooper, a Motorola researcher and executive, made the first mobile telephone call from handheld subscriber equipment, placing a call to Dr. Joel S. Engel of Bell Labs.[23][24] The prototype handheld phone used by Dr. Cooper weighed 1.1 kg and measured 23 cm long, 13 cm deep and 4.45 cm wide. The prototype offered a talk time of just 30 minutes and took 10 hours to re-charge.[25]</a:t>
            </a:r>
            <a:endParaRPr lang="en-US" dirty="0"/>
          </a:p>
        </p:txBody>
      </p:sp>
      <p:sp>
        <p:nvSpPr>
          <p:cNvPr id="4" name="Slide Number Placeholder 3"/>
          <p:cNvSpPr>
            <a:spLocks noGrp="1"/>
          </p:cNvSpPr>
          <p:nvPr>
            <p:ph type="sldNum" sz="quarter" idx="10"/>
          </p:nvPr>
        </p:nvSpPr>
        <p:spPr/>
        <p:txBody>
          <a:bodyPr/>
          <a:lstStyle/>
          <a:p>
            <a:fld id="{862F0688-6A17-6E49-884B-56E79E46A2AF}" type="slidenum">
              <a:rPr lang="en-US" smtClean="0"/>
              <a:t>37</a:t>
            </a:fld>
            <a:endParaRPr lang="en-US"/>
          </a:p>
        </p:txBody>
      </p:sp>
    </p:spTree>
    <p:extLst>
      <p:ext uri="{BB962C8B-B14F-4D97-AF65-F5344CB8AC3E}">
        <p14:creationId xmlns:p14="http://schemas.microsoft.com/office/powerpoint/2010/main" val="33353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Wall.E</a:t>
            </a:r>
            <a:r>
              <a:rPr lang="en-US" baseline="0" smtClean="0"/>
              <a:t> and  EVE </a:t>
            </a:r>
            <a:endParaRPr lang="en-US"/>
          </a:p>
        </p:txBody>
      </p:sp>
      <p:sp>
        <p:nvSpPr>
          <p:cNvPr id="4" name="Slide Number Placeholder 3"/>
          <p:cNvSpPr>
            <a:spLocks noGrp="1"/>
          </p:cNvSpPr>
          <p:nvPr>
            <p:ph type="sldNum" sz="quarter" idx="10"/>
          </p:nvPr>
        </p:nvSpPr>
        <p:spPr/>
        <p:txBody>
          <a:bodyPr/>
          <a:lstStyle/>
          <a:p>
            <a:fld id="{862F0688-6A17-6E49-884B-56E79E46A2AF}" type="slidenum">
              <a:rPr lang="en-US" smtClean="0"/>
              <a:t>39</a:t>
            </a:fld>
            <a:endParaRPr lang="en-US"/>
          </a:p>
        </p:txBody>
      </p:sp>
    </p:spTree>
    <p:extLst>
      <p:ext uri="{BB962C8B-B14F-4D97-AF65-F5344CB8AC3E}">
        <p14:creationId xmlns:p14="http://schemas.microsoft.com/office/powerpoint/2010/main" val="303146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302A7D-DDF8-374B-BF06-378B00AC4CDC}" type="slidenum">
              <a:rPr lang="en-US"/>
              <a:pPr/>
              <a:t>40</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659" name="Rectangle 3"/>
          <p:cNvSpPr>
            <a:spLocks noGrp="1" noChangeArrowheads="1"/>
          </p:cNvSpPr>
          <p:nvPr>
            <p:ph type="body" idx="1"/>
          </p:nvPr>
        </p:nvSpPr>
        <p:spPr>
          <a:xfrm>
            <a:off x="685800" y="4343400"/>
            <a:ext cx="5486400" cy="4114800"/>
          </a:xfrm>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F0A79C-E5F5-2345-B328-4AFF34A302FF}" type="slidenum">
              <a:rPr lang="en-US" sz="1200">
                <a:solidFill>
                  <a:srgbClr val="000000"/>
                </a:solidFill>
                <a:latin typeface="Calibri" charset="0"/>
              </a:rPr>
              <a:pPr eaLnBrk="1" hangingPunct="1"/>
              <a:t>49</a:t>
            </a:fld>
            <a:endParaRPr lang="en-US" sz="1200">
              <a:solidFill>
                <a:srgbClr val="000000"/>
              </a:solidFill>
              <a:latin typeface="Calibri" charset="0"/>
            </a:endParaRPr>
          </a:p>
        </p:txBody>
      </p:sp>
      <p:sp>
        <p:nvSpPr>
          <p:cNvPr id="34818" name="Rectangle 2"/>
          <p:cNvSpPr>
            <a:spLocks noGrp="1" noRot="1" noChangeAspect="1" noChangeArrowheads="1" noTextEdit="1"/>
          </p:cNvSpPr>
          <p:nvPr>
            <p:ph type="sldImg"/>
          </p:nvPr>
        </p:nvSpPr>
        <p:spPr bwMode="auto">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0488" tIns="44450" rIns="90488" bIns="44450" numCol="1" anchor="t" anchorCtr="0" compatLnSpc="1">
            <a:prstTxWarp prst="textNoShape">
              <a:avLst/>
            </a:prstTxWarp>
          </a:bodyP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6F12745-E5A2-9040-8757-5E8E3B84DBEC}" type="datetime1">
              <a:rPr lang="el-GR" smtClean="0"/>
              <a:t>14/12/17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3185AD5-19C1-E94B-9B66-0B2CB529508F}" type="datetime1">
              <a:rPr lang="el-GR" smtClean="0"/>
              <a:t>14/12/17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0BB1DEA-59BE-B647-BA79-F10126152536}" type="datetime1">
              <a:rPr lang="el-GR" smtClean="0"/>
              <a:t>14/12/17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fld id="{4BAC0D31-1366-D54D-9385-BD72244BA890}" type="datetime1">
              <a:rPr lang="el-GR" smtClean="0"/>
              <a:t>14/12/17</a:t>
            </a:fld>
            <a:endParaRPr lang="el-GR"/>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C1615720-CF55-8C42-ACF0-31C0ECB41E03}" type="slidenum">
              <a:rPr lang="el-GR"/>
              <a:pPr/>
              <a:t>‹#›</a:t>
            </a:fld>
            <a:endParaRPr lang="el-GR"/>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l-GR"/>
          </a:p>
        </p:txBody>
      </p:sp>
    </p:spTree>
    <p:extLst>
      <p:ext uri="{BB962C8B-B14F-4D97-AF65-F5344CB8AC3E}">
        <p14:creationId xmlns:p14="http://schemas.microsoft.com/office/powerpoint/2010/main" val="72932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normAutofit/>
          </a:bodyPr>
          <a:lstStyle>
            <a:lvl1pPr>
              <a:buFont typeface="Arial" pitchFamily="34" charset="0"/>
              <a:buNone/>
              <a:defRPr/>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68038F83-407D-6F43-BB12-2BA3F7EF45F9}" type="datetime1">
              <a:rPr lang="el-GR" smtClean="0"/>
              <a:t>14/12/17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7D95BEA1-4C84-A141-BDA3-AA679BE2575C}" type="slidenum">
              <a:rPr lang="en-US"/>
              <a:pPr>
                <a:defRPr/>
              </a:pPr>
              <a:t>‹#›</a:t>
            </a:fld>
            <a:endParaRPr lang="en-US"/>
          </a:p>
        </p:txBody>
      </p:sp>
    </p:spTree>
    <p:extLst>
      <p:ext uri="{BB962C8B-B14F-4D97-AF65-F5344CB8AC3E}">
        <p14:creationId xmlns:p14="http://schemas.microsoft.com/office/powerpoint/2010/main" val="1583019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11A381D-8163-0B4F-9D86-47E8458B546D}" type="datetime1">
              <a:rPr lang="el-GR" smtClean="0"/>
              <a:t>14/12/17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AD56A7EB-A35A-7A4B-A57B-2E3ADA0DF7D9}" type="datetime1">
              <a:rPr lang="el-GR" smtClean="0"/>
              <a:t>14/12/17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73DA0BB-8ACC-3D48-94A0-EE21B847BE83}" type="datetime1">
              <a:rPr lang="el-GR" smtClean="0"/>
              <a:t>14/12/17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F184742-6E37-3B47-A9C1-971416BD8D8F}" type="datetime1">
              <a:rPr lang="el-GR" smtClean="0"/>
              <a:t>14/12/17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3EA0805-28FA-E04F-A59A-C6D58C24BE78}" type="datetime1">
              <a:rPr lang="el-GR" smtClean="0"/>
              <a:t>14/12/17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F991DCF-4E07-0447-9784-5FDAA29D96D8}" type="datetime1">
              <a:rPr lang="el-GR" smtClean="0"/>
              <a:t>14/12/17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ED525C10-D2D9-9E4D-9F43-A5F4AD9A1A4C}" type="datetime1">
              <a:rPr lang="el-GR" smtClean="0"/>
              <a:t>14/12/17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7A63B0B0-CA12-CE4F-A926-1331DCBDD4A0}" type="datetime1">
              <a:rPr lang="el-GR" smtClean="0"/>
              <a:t>14/12/17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69FDE-41F2-FA48-A8C4-CDF7454A1B41}" type="datetime1">
              <a:rPr lang="el-GR" smtClean="0"/>
              <a:t>14/12/17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urotoday.com/browse_categories/laparoscopic__robotic/remote_telepresence_surgery_the_canadian_experience.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jhu.edu/~jhumag/0407web/contrib.html%23mikec" TargetMode="External"/><Relationship Id="rId4" Type="http://schemas.openxmlformats.org/officeDocument/2006/relationships/image" Target="../media/image59.jpeg"/><Relationship Id="rId5" Type="http://schemas.openxmlformats.org/officeDocument/2006/relationships/hyperlink" Target="http://www.jhu.edu/~jhumag/" TargetMode="External"/><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hyperlink" Target="http://www.jhu.edu/~jhumag/0407web/contrib.html%23anf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mfile.akamai.com/7111/wmv/www.jhu.edu/news_info/realmedia/surgicalrobotics.wmv" TargetMode="External"/><Relationship Id="rId3"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mtbeurope.info/news/2006/611009.htm" TargetMode="Externa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1"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57" y="0"/>
            <a:ext cx="9144000" cy="2615130"/>
          </a:xfrm>
          <a:prstGeom prst="rect">
            <a:avLst/>
          </a:prstGeom>
        </p:spPr>
      </p:pic>
      <p:sp>
        <p:nvSpPr>
          <p:cNvPr id="2" name="Title 1"/>
          <p:cNvSpPr>
            <a:spLocks noGrp="1"/>
          </p:cNvSpPr>
          <p:nvPr>
            <p:ph type="title"/>
          </p:nvPr>
        </p:nvSpPr>
        <p:spPr/>
        <p:txBody>
          <a:bodyPr rtlCol="0">
            <a:normAutofit fontScale="90000"/>
          </a:bodyPr>
          <a:lstStyle/>
          <a:p>
            <a:pPr fontAlgn="auto">
              <a:spcAft>
                <a:spcPts val="0"/>
              </a:spcAft>
              <a:defRPr/>
            </a:pPr>
            <a:r>
              <a:rPr lang="en-US" sz="4300" smtClean="0">
                <a:effectLst>
                  <a:outerShdw blurRad="38100" dist="38100" dir="2700000" algn="tl">
                    <a:srgbClr val="212121"/>
                  </a:outerShdw>
                </a:effectLst>
                <a:latin typeface="Calisto MT" charset="0"/>
              </a:rPr>
              <a:t>Conventional laparoscopy vs. Robotics</a:t>
            </a:r>
          </a:p>
        </p:txBody>
      </p:sp>
      <p:pic>
        <p:nvPicPr>
          <p:cNvPr id="15363" name="Content Placeholder 6" descr="ls012786.png"/>
          <p:cNvPicPr>
            <a:picLocks noGrp="1" noChangeAspect="1"/>
          </p:cNvPicPr>
          <p:nvPr>
            <p:ph sz="half" idx="2"/>
          </p:nvPr>
        </p:nvPicPr>
        <p:blipFill>
          <a:blip r:embed="rId3">
            <a:extLst>
              <a:ext uri="{28A0092B-C50C-407E-A947-70E740481C1C}">
                <a14:useLocalDpi xmlns:a14="http://schemas.microsoft.com/office/drawing/2010/main" val="0"/>
              </a:ext>
            </a:extLst>
          </a:blip>
          <a:srcRect l="17627" r="17627"/>
          <a:stretch>
            <a:fillRect/>
          </a:stretch>
        </p:blipFill>
        <p:spPr>
          <a:xfrm>
            <a:off x="395536" y="2780928"/>
            <a:ext cx="3405465" cy="3816424"/>
          </a:xfrm>
        </p:spPr>
      </p:pic>
      <p:sp>
        <p:nvSpPr>
          <p:cNvPr id="1536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3EF9BC-F54A-8148-B0E1-D4688284E21D}" type="slidenum">
              <a:rPr lang="en-US" sz="1200">
                <a:solidFill>
                  <a:srgbClr val="FFFFFF"/>
                </a:solidFill>
                <a:latin typeface="Calisto MT" charset="0"/>
              </a:rPr>
              <a:pPr eaLnBrk="1" hangingPunct="1"/>
              <a:t>1</a:t>
            </a:fld>
            <a:endParaRPr lang="en-US" sz="1200">
              <a:solidFill>
                <a:srgbClr val="FFFFFF"/>
              </a:solidFill>
              <a:latin typeface="Calisto MT" charset="0"/>
            </a:endParaRPr>
          </a:p>
        </p:txBody>
      </p:sp>
      <p:sp>
        <p:nvSpPr>
          <p:cNvPr id="15365" name="TextBox 8"/>
          <p:cNvSpPr txBox="1">
            <a:spLocks noChangeArrowheads="1"/>
          </p:cNvSpPr>
          <p:nvPr/>
        </p:nvSpPr>
        <p:spPr bwMode="auto">
          <a:xfrm>
            <a:off x="8355013" y="7350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l-GR" sz="1800">
              <a:latin typeface="Calisto MT" charset="0"/>
            </a:endParaRPr>
          </a:p>
        </p:txBody>
      </p:sp>
      <p:sp>
        <p:nvSpPr>
          <p:cNvPr id="8" name="2 - Υπότιτλος"/>
          <p:cNvSpPr txBox="1">
            <a:spLocks/>
          </p:cNvSpPr>
          <p:nvPr/>
        </p:nvSpPr>
        <p:spPr>
          <a:xfrm>
            <a:off x="4788024" y="4509120"/>
            <a:ext cx="4032448" cy="985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400" dirty="0" smtClean="0"/>
              <a:t>Nikos F. Vlahos. </a:t>
            </a:r>
            <a:r>
              <a:rPr lang="en-US" sz="1400" dirty="0" err="1" smtClean="0"/>
              <a:t>MD.PhD</a:t>
            </a:r>
            <a:r>
              <a:rPr lang="en-US" sz="1400" dirty="0" smtClean="0"/>
              <a:t> , FACS, FACOG</a:t>
            </a:r>
          </a:p>
          <a:p>
            <a:pPr marL="0" indent="0">
              <a:buNone/>
            </a:pPr>
            <a:r>
              <a:rPr lang="en-US" sz="1400" dirty="0" smtClean="0"/>
              <a:t>Associate professor of Gynecology and Obstetrics </a:t>
            </a:r>
          </a:p>
          <a:p>
            <a:pPr marL="0" indent="0">
              <a:buNone/>
            </a:pPr>
            <a:r>
              <a:rPr lang="en-US" sz="1400" dirty="0" smtClean="0"/>
              <a:t>University of Athens School of Medicine </a:t>
            </a:r>
            <a:endParaRPr lang="el-GR" sz="1400" dirty="0"/>
          </a:p>
        </p:txBody>
      </p:sp>
    </p:spTree>
    <p:extLst>
      <p:ext uri="{BB962C8B-B14F-4D97-AF65-F5344CB8AC3E}">
        <p14:creationId xmlns:p14="http://schemas.microsoft.com/office/powerpoint/2010/main" val="8559364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noChangeAspect="1"/>
          </p:cNvGraphicFramePr>
          <p:nvPr>
            <p:ph type="chart" idx="1"/>
            <p:extLst>
              <p:ext uri="{D42A27DB-BD31-4B8C-83A1-F6EECF244321}">
                <p14:modId xmlns:p14="http://schemas.microsoft.com/office/powerpoint/2010/main" val="2092215511"/>
              </p:ext>
            </p:extLst>
          </p:nvPr>
        </p:nvGraphicFramePr>
        <p:xfrm>
          <a:off x="395536" y="3140968"/>
          <a:ext cx="5034384" cy="2815654"/>
        </p:xfrm>
        <a:graphic>
          <a:graphicData uri="http://schemas.openxmlformats.org/drawingml/2006/chart">
            <c:chart xmlns:c="http://schemas.openxmlformats.org/drawingml/2006/chart" xmlns:r="http://schemas.openxmlformats.org/officeDocument/2006/relationships" r:id="rId3"/>
          </a:graphicData>
        </a:graphic>
      </p:graphicFrame>
      <p:sp>
        <p:nvSpPr>
          <p:cNvPr id="186372" name="Text Box 4"/>
          <p:cNvSpPr txBox="1">
            <a:spLocks noChangeArrowheads="1"/>
          </p:cNvSpPr>
          <p:nvPr/>
        </p:nvSpPr>
        <p:spPr bwMode="auto">
          <a:xfrm>
            <a:off x="408856" y="2607295"/>
            <a:ext cx="106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b="1" u="sng" dirty="0">
                <a:latin typeface="Arial" charset="0"/>
              </a:rPr>
              <a:t>Time</a:t>
            </a:r>
            <a:r>
              <a:rPr lang="en-US" sz="1200" u="sng" dirty="0">
                <a:latin typeface="Arial" charset="0"/>
              </a:rPr>
              <a:t> </a:t>
            </a:r>
            <a:r>
              <a:rPr lang="en-US" sz="1200" u="sng" dirty="0">
                <a:latin typeface="Arial Narrow" charset="0"/>
              </a:rPr>
              <a:t>(minutes)</a:t>
            </a:r>
          </a:p>
        </p:txBody>
      </p:sp>
      <p:pic>
        <p:nvPicPr>
          <p:cNvPr id="8" name="Picture 7"/>
          <p:cNvPicPr>
            <a:picLocks noChangeAspect="1"/>
          </p:cNvPicPr>
          <p:nvPr/>
        </p:nvPicPr>
        <p:blipFill>
          <a:blip r:embed="rId4"/>
          <a:stretch>
            <a:fillRect/>
          </a:stretch>
        </p:blipFill>
        <p:spPr>
          <a:xfrm>
            <a:off x="5220072" y="3284984"/>
            <a:ext cx="3644864" cy="1944216"/>
          </a:xfrm>
          <a:prstGeom prst="roundRect">
            <a:avLst>
              <a:gd name="adj" fmla="val 8594"/>
            </a:avLst>
          </a:prstGeom>
          <a:solidFill>
            <a:srgbClr val="FFFFFF">
              <a:shade val="85000"/>
            </a:srgbClr>
          </a:solidFill>
          <a:ln>
            <a:solidFill>
              <a:srgbClr val="FF0000"/>
            </a:solidFill>
          </a:ln>
          <a:effectLst/>
        </p:spPr>
      </p:pic>
      <p:pic>
        <p:nvPicPr>
          <p:cNvPr id="1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16632"/>
            <a:ext cx="8784976" cy="234571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91680" y="5805264"/>
            <a:ext cx="5904656" cy="738664"/>
          </a:xfrm>
          <a:prstGeom prst="rect">
            <a:avLst/>
          </a:prstGeom>
          <a:ln>
            <a:solidFill>
              <a:srgbClr val="FF0000"/>
            </a:solidFill>
          </a:ln>
        </p:spPr>
        <p:txBody>
          <a:bodyPr wrap="square">
            <a:spAutoFit/>
          </a:bodyPr>
          <a:lstStyle/>
          <a:p>
            <a:r>
              <a:rPr lang="en-US" sz="1400" dirty="0"/>
              <a:t>The mean ( standard deviation) time of the procedure was 172 (53) min. </a:t>
            </a:r>
          </a:p>
          <a:p>
            <a:r>
              <a:rPr lang="en-US" sz="1400" dirty="0"/>
              <a:t>The mean time  for docking the robotic arms to the patient was 62 (16.8) min </a:t>
            </a:r>
          </a:p>
          <a:p>
            <a:r>
              <a:rPr lang="en-US" sz="1400" dirty="0"/>
              <a:t> The mean robotic time was 97 (36 min. )</a:t>
            </a:r>
          </a:p>
        </p:txBody>
      </p:sp>
      <p:sp>
        <p:nvSpPr>
          <p:cNvPr id="2" name="Slide Number Placeholder 1"/>
          <p:cNvSpPr>
            <a:spLocks noGrp="1"/>
          </p:cNvSpPr>
          <p:nvPr>
            <p:ph type="sldNum" sz="quarter" idx="11"/>
          </p:nvPr>
        </p:nvSpPr>
        <p:spPr/>
        <p:txBody>
          <a:bodyPr/>
          <a:lstStyle/>
          <a:p>
            <a:fld id="{C1615720-CF55-8C42-ACF0-31C0ECB41E03}" type="slidenum">
              <a:rPr lang="el-GR" smtClean="0"/>
              <a:pPr/>
              <a:t>10</a:t>
            </a:fld>
            <a:endParaRPr lang="el-GR"/>
          </a:p>
        </p:txBody>
      </p:sp>
    </p:spTree>
    <p:extLst>
      <p:ext uri="{BB962C8B-B14F-4D97-AF65-F5344CB8AC3E}">
        <p14:creationId xmlns:p14="http://schemas.microsoft.com/office/powerpoint/2010/main" val="9919450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1925142"/>
            <a:ext cx="4040188" cy="639762"/>
          </a:xfrm>
        </p:spPr>
        <p:txBody>
          <a:bodyPr/>
          <a:lstStyle/>
          <a:p>
            <a:r>
              <a:rPr lang="en-US" dirty="0"/>
              <a:t>Advantages</a:t>
            </a:r>
          </a:p>
        </p:txBody>
      </p:sp>
      <p:sp>
        <p:nvSpPr>
          <p:cNvPr id="8" name="Rectangle 3"/>
          <p:cNvSpPr>
            <a:spLocks noGrp="1" noChangeArrowheads="1"/>
          </p:cNvSpPr>
          <p:nvPr>
            <p:ph sz="half" idx="2"/>
          </p:nvPr>
        </p:nvSpPr>
        <p:spPr>
          <a:xfrm>
            <a:off x="457200" y="2574056"/>
            <a:ext cx="4040188" cy="3951288"/>
          </a:xfrm>
          <a:ln>
            <a:solidFill>
              <a:srgbClr val="FF0000"/>
            </a:solidFill>
          </a:ln>
        </p:spPr>
        <p:txBody>
          <a:bodyPr>
            <a:normAutofit/>
          </a:bodyPr>
          <a:lstStyle/>
          <a:p>
            <a:r>
              <a:rPr lang="en-US" sz="2000" dirty="0"/>
              <a:t>Superb optics</a:t>
            </a:r>
            <a:endParaRPr lang="el-GR" sz="2000" dirty="0"/>
          </a:p>
          <a:p>
            <a:pPr lvl="1"/>
            <a:r>
              <a:rPr lang="en-US" sz="1800" dirty="0"/>
              <a:t>3-D vision</a:t>
            </a:r>
          </a:p>
          <a:p>
            <a:r>
              <a:rPr lang="en-US" sz="2000" dirty="0" smtClean="0"/>
              <a:t>Enhanced </a:t>
            </a:r>
            <a:r>
              <a:rPr lang="en-US" sz="2000" dirty="0"/>
              <a:t>motor control</a:t>
            </a:r>
          </a:p>
          <a:p>
            <a:pPr lvl="1"/>
            <a:r>
              <a:rPr lang="en-US" sz="1800" dirty="0"/>
              <a:t>Elimination of tremor</a:t>
            </a:r>
          </a:p>
          <a:p>
            <a:pPr lvl="1"/>
            <a:r>
              <a:rPr lang="en-US" sz="1800" dirty="0" smtClean="0"/>
              <a:t>7 </a:t>
            </a:r>
            <a:r>
              <a:rPr lang="en-US" sz="1800" dirty="0"/>
              <a:t>degrees of freedom in motion</a:t>
            </a:r>
          </a:p>
          <a:p>
            <a:r>
              <a:rPr lang="en-US" sz="2000" dirty="0"/>
              <a:t>Minimal manipulation of tissues</a:t>
            </a:r>
          </a:p>
          <a:p>
            <a:r>
              <a:rPr lang="en-US" sz="2000" dirty="0"/>
              <a:t>Laparoscopic approach by a single skilled surgeon</a:t>
            </a:r>
          </a:p>
          <a:p>
            <a:r>
              <a:rPr lang="en-US" sz="2000" dirty="0"/>
              <a:t>All other benefits of laparoscopy</a:t>
            </a:r>
          </a:p>
        </p:txBody>
      </p:sp>
      <p:sp>
        <p:nvSpPr>
          <p:cNvPr id="7" name="Text Placeholder 6"/>
          <p:cNvSpPr>
            <a:spLocks noGrp="1"/>
          </p:cNvSpPr>
          <p:nvPr>
            <p:ph type="body" sz="quarter" idx="3"/>
          </p:nvPr>
        </p:nvSpPr>
        <p:spPr>
          <a:xfrm>
            <a:off x="4645025" y="1925142"/>
            <a:ext cx="4041775" cy="639762"/>
          </a:xfrm>
        </p:spPr>
        <p:txBody>
          <a:bodyPr/>
          <a:lstStyle/>
          <a:p>
            <a:r>
              <a:rPr lang="en-US" dirty="0"/>
              <a:t>Drawbacks</a:t>
            </a:r>
          </a:p>
        </p:txBody>
      </p:sp>
      <p:sp>
        <p:nvSpPr>
          <p:cNvPr id="12" name="Rectangle 3"/>
          <p:cNvSpPr>
            <a:spLocks noGrp="1" noChangeArrowheads="1"/>
          </p:cNvSpPr>
          <p:nvPr>
            <p:ph sz="quarter" idx="4"/>
          </p:nvPr>
        </p:nvSpPr>
        <p:spPr>
          <a:xfrm>
            <a:off x="4645025" y="2574056"/>
            <a:ext cx="4041775" cy="3951288"/>
          </a:xfrm>
          <a:noFill/>
          <a:ln>
            <a:solidFill>
              <a:srgbClr val="FF0000"/>
            </a:solidFill>
          </a:ln>
        </p:spPr>
        <p:txBody>
          <a:bodyPr>
            <a:normAutofit fontScale="70000" lnSpcReduction="20000"/>
          </a:bodyPr>
          <a:lstStyle/>
          <a:p>
            <a:r>
              <a:rPr lang="en-US" sz="2800" dirty="0"/>
              <a:t>Preparation time (docking time)</a:t>
            </a:r>
          </a:p>
          <a:p>
            <a:r>
              <a:rPr lang="en-US" sz="2800" dirty="0"/>
              <a:t>Requirement for specially trained  OR personnel</a:t>
            </a:r>
          </a:p>
          <a:p>
            <a:r>
              <a:rPr lang="en-US" sz="2800" dirty="0" smtClean="0"/>
              <a:t>Absence </a:t>
            </a:r>
            <a:r>
              <a:rPr lang="en-US" sz="2800" dirty="0"/>
              <a:t>of tactile sensation</a:t>
            </a:r>
          </a:p>
          <a:p>
            <a:r>
              <a:rPr lang="en-US" sz="2800" dirty="0"/>
              <a:t>Bulky equipment</a:t>
            </a:r>
          </a:p>
          <a:p>
            <a:r>
              <a:rPr lang="en-US" sz="2800" dirty="0"/>
              <a:t>Positioning between the legs</a:t>
            </a:r>
          </a:p>
          <a:p>
            <a:r>
              <a:rPr lang="en-US" sz="2800" dirty="0"/>
              <a:t>Difficulty to use a uterine manipulator</a:t>
            </a:r>
          </a:p>
          <a:p>
            <a:r>
              <a:rPr lang="en-US" sz="2800" dirty="0" smtClean="0"/>
              <a:t>High cost of equipment and disposables</a:t>
            </a:r>
          </a:p>
          <a:p>
            <a:r>
              <a:rPr lang="en-US" sz="2800" dirty="0"/>
              <a:t>Robotic room may be necessary</a:t>
            </a:r>
          </a:p>
          <a:p>
            <a:endParaRPr lang="en-US" sz="2800" dirty="0"/>
          </a:p>
        </p:txBody>
      </p:sp>
      <p:pic>
        <p:nvPicPr>
          <p:cNvPr id="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8640"/>
            <a:ext cx="6768752" cy="18073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3F1D1C4-C2D9-4231-9FB2-B2D9D97AA41D}" type="slidenum">
              <a:rPr lang="el-GR" smtClean="0"/>
              <a:pPr/>
              <a:t>11</a:t>
            </a:fld>
            <a:endParaRPr lang="el-GR"/>
          </a:p>
        </p:txBody>
      </p:sp>
    </p:spTree>
    <p:extLst>
      <p:ext uri="{BB962C8B-B14F-4D97-AF65-F5344CB8AC3E}">
        <p14:creationId xmlns:p14="http://schemas.microsoft.com/office/powerpoint/2010/main" val="35637613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ormAutofit fontScale="90000"/>
          </a:bodyPr>
          <a:lstStyle/>
          <a:p>
            <a:pPr fontAlgn="auto">
              <a:spcAft>
                <a:spcPts val="0"/>
              </a:spcAft>
              <a:defRPr/>
            </a:pPr>
            <a:r>
              <a:rPr lang="en-US" sz="4300" smtClean="0">
                <a:effectLst>
                  <a:outerShdw blurRad="38100" dist="38100" dir="2700000" algn="tl">
                    <a:srgbClr val="212121"/>
                  </a:outerShdw>
                </a:effectLst>
                <a:latin typeface="Calisto MT" charset="0"/>
              </a:rPr>
              <a:t>Use of Robotics in Ovarian Surgery </a:t>
            </a:r>
            <a:endParaRPr lang="el-GR" sz="4300" smtClean="0">
              <a:effectLst>
                <a:outerShdw blurRad="38100" dist="38100" dir="2700000" algn="tl">
                  <a:srgbClr val="212121"/>
                </a:outerShdw>
              </a:effectLst>
              <a:latin typeface="Calisto MT" charset="0"/>
            </a:endParaRPr>
          </a:p>
        </p:txBody>
      </p:sp>
      <p:sp>
        <p:nvSpPr>
          <p:cNvPr id="9" name="Text Placeholder 8"/>
          <p:cNvSpPr>
            <a:spLocks noGrp="1"/>
          </p:cNvSpPr>
          <p:nvPr>
            <p:ph type="body" idx="1"/>
          </p:nvPr>
        </p:nvSpPr>
        <p:spPr/>
        <p:txBody>
          <a:bodyPr rtlCol="0">
            <a:normAutofit/>
          </a:bodyPr>
          <a:lstStyle/>
          <a:p>
            <a:pPr fontAlgn="auto">
              <a:lnSpc>
                <a:spcPct val="90000"/>
              </a:lnSpc>
              <a:spcBef>
                <a:spcPct val="0"/>
              </a:spcBef>
              <a:spcAft>
                <a:spcPts val="0"/>
              </a:spcAft>
              <a:buFont typeface="Arial"/>
              <a:buNone/>
              <a:defRPr/>
            </a:pPr>
            <a:r>
              <a:rPr lang="en-US" smtClean="0">
                <a:effectLst>
                  <a:outerShdw blurRad="38100" dist="38100" dir="2700000" algn="tl">
                    <a:srgbClr val="212121"/>
                  </a:outerShdw>
                </a:effectLst>
                <a:latin typeface="Calisto MT" charset="0"/>
              </a:rPr>
              <a:t>Between the legs docking</a:t>
            </a:r>
            <a:endParaRPr lang="el-GR" smtClean="0">
              <a:effectLst>
                <a:outerShdw blurRad="38100" dist="38100" dir="2700000" algn="tl">
                  <a:srgbClr val="212121"/>
                </a:outerShdw>
              </a:effectLst>
              <a:latin typeface="Calisto MT" charset="0"/>
            </a:endParaRPr>
          </a:p>
        </p:txBody>
      </p:sp>
      <p:pic>
        <p:nvPicPr>
          <p:cNvPr id="14339" name="Content Placeholder 5" descr="dock-between-legs.jpg"/>
          <p:cNvPicPr>
            <a:picLocks noGrp="1" noChangeAspect="1"/>
          </p:cNvPicPr>
          <p:nvPr>
            <p:ph sz="half" idx="2"/>
          </p:nvPr>
        </p:nvPicPr>
        <p:blipFill>
          <a:blip r:embed="rId2">
            <a:extLst>
              <a:ext uri="{28A0092B-C50C-407E-A947-70E740481C1C}">
                <a14:useLocalDpi xmlns:a14="http://schemas.microsoft.com/office/drawing/2010/main" val="0"/>
              </a:ext>
            </a:extLst>
          </a:blip>
          <a:srcRect l="9357" r="9357"/>
          <a:stretch>
            <a:fillRect/>
          </a:stretch>
        </p:blipFill>
        <p:spPr/>
      </p:pic>
      <p:sp>
        <p:nvSpPr>
          <p:cNvPr id="10" name="Text Placeholder 9"/>
          <p:cNvSpPr>
            <a:spLocks noGrp="1"/>
          </p:cNvSpPr>
          <p:nvPr>
            <p:ph type="body" sz="quarter" idx="3"/>
          </p:nvPr>
        </p:nvSpPr>
        <p:spPr/>
        <p:txBody>
          <a:bodyPr rtlCol="0">
            <a:normAutofit/>
          </a:bodyPr>
          <a:lstStyle/>
          <a:p>
            <a:pPr fontAlgn="auto">
              <a:spcBef>
                <a:spcPct val="0"/>
              </a:spcBef>
              <a:spcAft>
                <a:spcPts val="0"/>
              </a:spcAft>
              <a:buFont typeface="Arial"/>
              <a:buNone/>
              <a:defRPr/>
            </a:pPr>
            <a:r>
              <a:rPr lang="en-US" smtClean="0">
                <a:effectLst>
                  <a:outerShdw blurRad="38100" dist="38100" dir="2700000" algn="tl">
                    <a:srgbClr val="212121"/>
                  </a:outerShdw>
                </a:effectLst>
                <a:latin typeface="Calisto MT" charset="0"/>
              </a:rPr>
              <a:t>Side- docking </a:t>
            </a:r>
            <a:endParaRPr lang="el-GR" smtClean="0">
              <a:effectLst>
                <a:outerShdw blurRad="38100" dist="38100" dir="2700000" algn="tl">
                  <a:srgbClr val="212121"/>
                </a:outerShdw>
              </a:effectLst>
              <a:latin typeface="Calisto MT" charset="0"/>
            </a:endParaRPr>
          </a:p>
        </p:txBody>
      </p:sp>
      <p:pic>
        <p:nvPicPr>
          <p:cNvPr id="14341" name="Content Placeholder 6" descr="Side dock copy.jpg"/>
          <p:cNvPicPr>
            <a:picLocks noGrp="1" noChangeAspect="1"/>
          </p:cNvPicPr>
          <p:nvPr>
            <p:ph sz="quarter" idx="4"/>
          </p:nvPr>
        </p:nvPicPr>
        <p:blipFill>
          <a:blip r:embed="rId3">
            <a:extLst>
              <a:ext uri="{28A0092B-C50C-407E-A947-70E740481C1C}">
                <a14:useLocalDpi xmlns:a14="http://schemas.microsoft.com/office/drawing/2010/main" val="0"/>
              </a:ext>
            </a:extLst>
          </a:blip>
          <a:srcRect l="7805" r="7805"/>
          <a:stretch>
            <a:fillRect/>
          </a:stretch>
        </p:blipFill>
        <p:spPr/>
      </p:pic>
      <p:sp>
        <p:nvSpPr>
          <p:cNvPr id="1434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CDFE2A-A83E-FD4D-9BB6-8AECDD477DB4}" type="slidenum">
              <a:rPr lang="en-US" sz="1200">
                <a:solidFill>
                  <a:srgbClr val="FFFFFF"/>
                </a:solidFill>
                <a:latin typeface="Calisto MT" charset="0"/>
              </a:rPr>
              <a:pPr eaLnBrk="1" hangingPunct="1"/>
              <a:t>12</a:t>
            </a:fld>
            <a:endParaRPr lang="en-US" sz="1200">
              <a:solidFill>
                <a:srgbClr val="FFFFFF"/>
              </a:solidFill>
              <a:latin typeface="Calisto MT" charset="0"/>
            </a:endParaRPr>
          </a:p>
        </p:txBody>
      </p:sp>
    </p:spTree>
    <p:extLst>
      <p:ext uri="{BB962C8B-B14F-4D97-AF65-F5344CB8AC3E}">
        <p14:creationId xmlns:p14="http://schemas.microsoft.com/office/powerpoint/2010/main" val="3289633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41784"/>
            <a:ext cx="8229600" cy="1143000"/>
          </a:xfrm>
        </p:spPr>
        <p:txBody>
          <a:bodyPr>
            <a:normAutofit fontScale="90000"/>
          </a:bodyPr>
          <a:lstStyle/>
          <a:p>
            <a:r>
              <a:rPr lang="en-US" dirty="0" smtClean="0"/>
              <a:t>Robotics </a:t>
            </a:r>
            <a:r>
              <a:rPr lang="en-US" dirty="0" err="1" smtClean="0"/>
              <a:t>vs</a:t>
            </a:r>
            <a:r>
              <a:rPr lang="en-US" dirty="0" smtClean="0"/>
              <a:t> Conventional laparoscopy</a:t>
            </a:r>
            <a:endParaRPr lang="el-GR"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03734595"/>
              </p:ext>
            </p:extLst>
          </p:nvPr>
        </p:nvGraphicFramePr>
        <p:xfrm>
          <a:off x="1681336" y="2032248"/>
          <a:ext cx="6059016" cy="276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3F1D1C4-C2D9-4231-9FB2-B2D9D97AA41D}" type="slidenum">
              <a:rPr lang="el-GR" smtClean="0"/>
              <a:pPr/>
              <a:t>13</a:t>
            </a:fld>
            <a:endParaRPr lang="el-G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200" b="1" smtClean="0">
                <a:effectLst>
                  <a:outerShdw blurRad="38100" dist="38100" dir="2700000" algn="tl">
                    <a:srgbClr val="212121"/>
                  </a:outerShdw>
                </a:effectLst>
                <a:latin typeface="Calisto MT" charset="0"/>
              </a:rPr>
              <a:t>Robotic adnexectomy compared with laparoscopy for adnexal mass.</a:t>
            </a:r>
            <a:endParaRPr lang="en-US" sz="3200" smtClean="0">
              <a:effectLst>
                <a:outerShdw blurRad="38100" dist="38100" dir="2700000" algn="tl">
                  <a:srgbClr val="212121"/>
                </a:outerShdw>
              </a:effectLst>
              <a:latin typeface="Calisto MT" charset="0"/>
            </a:endParaRPr>
          </a:p>
        </p:txBody>
      </p:sp>
      <p:sp>
        <p:nvSpPr>
          <p:cNvPr id="3" name="Content Placeholder 2"/>
          <p:cNvSpPr>
            <a:spLocks noGrp="1"/>
          </p:cNvSpPr>
          <p:nvPr>
            <p:ph sz="half" idx="2"/>
          </p:nvPr>
        </p:nvSpPr>
        <p:spPr>
          <a:xfrm>
            <a:off x="683568" y="2318891"/>
            <a:ext cx="3813820" cy="2478261"/>
          </a:xfrm>
          <a:noFill/>
          <a:ln>
            <a:solidFill>
              <a:srgbClr val="FF0000"/>
            </a:solidFill>
          </a:ln>
          <a:effectLst>
            <a:softEdge rad="25400"/>
          </a:effectLst>
        </p:spPr>
        <p:txBody>
          <a:bodyPr rtlCol="0">
            <a:normAutofit fontScale="925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fontAlgn="auto" hangingPunct="1">
              <a:lnSpc>
                <a:spcPct val="90000"/>
              </a:lnSpc>
              <a:spcAft>
                <a:spcPts val="0"/>
              </a:spcAft>
              <a:buFont typeface="+mj-lt"/>
              <a:buAutoNum type="arabicPeriod"/>
              <a:defRPr/>
            </a:pPr>
            <a:r>
              <a:rPr lang="en-US" sz="2000" dirty="0" smtClean="0">
                <a:effectLst>
                  <a:outerShdw blurRad="38100" dist="38100" dir="2700000" algn="tl">
                    <a:srgbClr val="212121"/>
                  </a:outerShdw>
                </a:effectLst>
                <a:latin typeface="Calisto MT" charset="0"/>
              </a:rPr>
              <a:t>12 mm umbilical trocar</a:t>
            </a:r>
          </a:p>
          <a:p>
            <a:pPr marL="457200" indent="-457200" eaLnBrk="1" fontAlgn="auto" hangingPunct="1">
              <a:lnSpc>
                <a:spcPct val="90000"/>
              </a:lnSpc>
              <a:spcAft>
                <a:spcPts val="0"/>
              </a:spcAft>
              <a:buFont typeface="+mj-lt"/>
              <a:buAutoNum type="arabicPeriod"/>
              <a:defRPr/>
            </a:pPr>
            <a:r>
              <a:rPr lang="en-US" sz="2000" dirty="0" smtClean="0">
                <a:effectLst>
                  <a:outerShdw blurRad="38100" dist="38100" dir="2700000" algn="tl">
                    <a:srgbClr val="212121"/>
                  </a:outerShdw>
                </a:effectLst>
                <a:latin typeface="Calisto MT" charset="0"/>
              </a:rPr>
              <a:t>8 mm trocar 10 cm R. at RLQ or  the level of the umbilicus</a:t>
            </a:r>
          </a:p>
          <a:p>
            <a:pPr marL="457200" indent="-457200" eaLnBrk="1" fontAlgn="auto" hangingPunct="1">
              <a:lnSpc>
                <a:spcPct val="90000"/>
              </a:lnSpc>
              <a:spcAft>
                <a:spcPts val="0"/>
              </a:spcAft>
              <a:buFont typeface="+mj-lt"/>
              <a:buAutoNum type="arabicPeriod"/>
              <a:defRPr/>
            </a:pPr>
            <a:r>
              <a:rPr lang="en-US" sz="2000" dirty="0" smtClean="0">
                <a:effectLst>
                  <a:outerShdw blurRad="38100" dist="38100" dir="2700000" algn="tl">
                    <a:srgbClr val="212121"/>
                  </a:outerShdw>
                </a:effectLst>
                <a:latin typeface="Calisto MT" charset="0"/>
              </a:rPr>
              <a:t>8 mm trocar 10 cm L. at LLQ or the level of the umbilicus</a:t>
            </a:r>
          </a:p>
          <a:p>
            <a:pPr marL="457200" indent="-457200" eaLnBrk="1" fontAlgn="auto" hangingPunct="1">
              <a:lnSpc>
                <a:spcPct val="90000"/>
              </a:lnSpc>
              <a:spcAft>
                <a:spcPts val="0"/>
              </a:spcAft>
              <a:buFont typeface="+mj-lt"/>
              <a:buAutoNum type="arabicPeriod"/>
              <a:defRPr/>
            </a:pPr>
            <a:r>
              <a:rPr lang="en-US" sz="2000" dirty="0" smtClean="0">
                <a:effectLst>
                  <a:outerShdw blurRad="38100" dist="38100" dir="2700000" algn="tl">
                    <a:srgbClr val="212121"/>
                  </a:outerShdw>
                </a:effectLst>
                <a:latin typeface="Calisto MT" charset="0"/>
              </a:rPr>
              <a:t>10 mm trocar 3cm cranially between the umbilical and the left robotic arms .</a:t>
            </a:r>
          </a:p>
        </p:txBody>
      </p:sp>
      <p:pic>
        <p:nvPicPr>
          <p:cNvPr id="17415" name="Content Placeholder 16"/>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433" b="-2664"/>
          <a:stretch/>
        </p:blipFill>
        <p:spPr>
          <a:xfrm>
            <a:off x="5580112" y="1700809"/>
            <a:ext cx="2963490" cy="2242376"/>
          </a:xfrm>
          <a:ln>
            <a:solidFill>
              <a:srgbClr val="FF0000"/>
            </a:solidFill>
          </a:ln>
        </p:spPr>
      </p:pic>
      <p:sp>
        <p:nvSpPr>
          <p:cNvPr id="174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0C54DE-0E47-3C4D-8BC0-38C4EF4F073D}" type="slidenum">
              <a:rPr lang="en-US" sz="1200">
                <a:solidFill>
                  <a:srgbClr val="FFFFFF"/>
                </a:solidFill>
                <a:latin typeface="Calisto MT" charset="0"/>
              </a:rPr>
              <a:pPr eaLnBrk="1" hangingPunct="1"/>
              <a:t>14</a:t>
            </a:fld>
            <a:endParaRPr lang="en-US" sz="1200">
              <a:solidFill>
                <a:srgbClr val="FFFFFF"/>
              </a:solidFill>
              <a:latin typeface="Calisto MT" charset="0"/>
            </a:endParaRPr>
          </a:p>
        </p:txBody>
      </p:sp>
      <p:sp>
        <p:nvSpPr>
          <p:cNvPr id="17417" name="Rectangle 3"/>
          <p:cNvSpPr>
            <a:spLocks noChangeArrowheads="1"/>
          </p:cNvSpPr>
          <p:nvPr/>
        </p:nvSpPr>
        <p:spPr bwMode="auto">
          <a:xfrm>
            <a:off x="395536" y="6309320"/>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dirty="0" err="1">
                <a:latin typeface="Calisto MT" charset="0"/>
              </a:rPr>
              <a:t>Obstet</a:t>
            </a:r>
            <a:r>
              <a:rPr lang="it-IT" dirty="0">
                <a:latin typeface="Calisto MT" charset="0"/>
              </a:rPr>
              <a:t> </a:t>
            </a:r>
            <a:r>
              <a:rPr lang="it-IT" dirty="0" err="1">
                <a:latin typeface="Calisto MT" charset="0"/>
              </a:rPr>
              <a:t>Gynecol</a:t>
            </a:r>
            <a:r>
              <a:rPr lang="it-IT" dirty="0">
                <a:latin typeface="Calisto MT" charset="0"/>
              </a:rPr>
              <a:t> 2009;114:581–4</a:t>
            </a:r>
            <a:endParaRPr lang="en-US" dirty="0">
              <a:latin typeface="Calisto MT" charset="0"/>
            </a:endParaRPr>
          </a:p>
        </p:txBody>
      </p:sp>
      <p:pic>
        <p:nvPicPr>
          <p:cNvPr id="1741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4902"/>
            <a:ext cx="8748464" cy="14838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Content Placeholder 9" descr="laparoscopic port "/>
          <p:cNvPicPr>
            <a:picLocks noChangeAspect="1"/>
          </p:cNvPicPr>
          <p:nvPr/>
        </p:nvPicPr>
        <p:blipFill rotWithShape="1">
          <a:blip r:embed="rId5"/>
          <a:srcRect l="16963" r="18700"/>
          <a:stretch/>
        </p:blipFill>
        <p:spPr>
          <a:xfrm>
            <a:off x="5580112" y="4005064"/>
            <a:ext cx="2880320" cy="2403096"/>
          </a:xfrm>
          <a:prstGeom prst="rect">
            <a:avLst/>
          </a:prstGeom>
          <a:ln>
            <a:solidFill>
              <a:srgbClr val="FF0000"/>
            </a:solidFill>
          </a:ln>
          <a:effectLst>
            <a:softEdge rad="101600"/>
          </a:effectLst>
        </p:spPr>
      </p:pic>
    </p:spTree>
    <p:extLst>
      <p:ext uri="{BB962C8B-B14F-4D97-AF65-F5344CB8AC3E}">
        <p14:creationId xmlns:p14="http://schemas.microsoft.com/office/powerpoint/2010/main" val="1335750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200" b="1" smtClean="0">
                <a:effectLst>
                  <a:outerShdw blurRad="38100" dist="38100" dir="2700000" algn="tl">
                    <a:srgbClr val="212121"/>
                  </a:outerShdw>
                </a:effectLst>
                <a:latin typeface="Calisto MT" charset="0"/>
              </a:rPr>
              <a:t>Robotic adnexectomy compared with laparoscopy for adnexal mass.</a:t>
            </a:r>
            <a:endParaRPr lang="en-US" sz="3200" smtClean="0">
              <a:effectLst>
                <a:outerShdw blurRad="38100" dist="38100" dir="2700000" algn="tl">
                  <a:srgbClr val="212121"/>
                </a:outerShdw>
              </a:effectLst>
              <a:latin typeface="Calisto MT" charset="0"/>
            </a:endParaRPr>
          </a:p>
        </p:txBody>
      </p:sp>
      <p:sp>
        <p:nvSpPr>
          <p:cNvPr id="3" name="Content Placeholder 2"/>
          <p:cNvSpPr>
            <a:spLocks noGrp="1"/>
          </p:cNvSpPr>
          <p:nvPr>
            <p:ph idx="1"/>
          </p:nvPr>
        </p:nvSpPr>
        <p:spPr>
          <a:xfrm>
            <a:off x="769938" y="2074863"/>
            <a:ext cx="7770812" cy="3836987"/>
          </a:xfrm>
        </p:spPr>
        <p:txBody>
          <a:bodyPr rtlCol="0">
            <a:normAutofit/>
          </a:bodyPr>
          <a:lstStyle/>
          <a:p>
            <a:pPr fontAlgn="auto">
              <a:spcAft>
                <a:spcPts val="0"/>
              </a:spcAft>
              <a:buFontTx/>
              <a:buNone/>
              <a:defRPr/>
            </a:pPr>
            <a:r>
              <a:rPr lang="en-US" sz="2000" dirty="0" smtClean="0">
                <a:effectLst>
                  <a:outerShdw blurRad="38100" dist="38100" dir="2700000" algn="tl">
                    <a:srgbClr val="212121"/>
                  </a:outerShdw>
                </a:effectLst>
                <a:latin typeface="Calisto MT" charset="0"/>
              </a:rPr>
              <a:t>Laparoscopy and robotics provided similar results for the performance of </a:t>
            </a:r>
            <a:r>
              <a:rPr lang="en-US" sz="2000" dirty="0" err="1" smtClean="0">
                <a:effectLst>
                  <a:outerShdw blurRad="38100" dist="38100" dir="2700000" algn="tl">
                    <a:srgbClr val="212121"/>
                  </a:outerShdw>
                </a:effectLst>
                <a:latin typeface="Calisto MT" charset="0"/>
              </a:rPr>
              <a:t>adnexectomy</a:t>
            </a:r>
            <a:r>
              <a:rPr lang="en-US" sz="2000" dirty="0" smtClean="0">
                <a:effectLst>
                  <a:outerShdw blurRad="38100" dist="38100" dir="2700000" algn="tl">
                    <a:srgbClr val="212121"/>
                  </a:outerShdw>
                </a:effectLst>
                <a:latin typeface="Calisto MT" charset="0"/>
              </a:rPr>
              <a:t>, with similar blood loss, intraoperative and postoperative complications, and length of hospital stay.</a:t>
            </a:r>
          </a:p>
          <a:p>
            <a:pPr algn="ctr" fontAlgn="auto">
              <a:spcAft>
                <a:spcPts val="0"/>
              </a:spcAft>
              <a:buFontTx/>
              <a:buNone/>
              <a:defRPr/>
            </a:pPr>
            <a:r>
              <a:rPr lang="en-US" sz="2000" dirty="0" smtClean="0">
                <a:effectLst>
                  <a:outerShdw blurRad="38100" dist="38100" dir="2700000" algn="tl">
                    <a:srgbClr val="212121"/>
                  </a:outerShdw>
                </a:effectLst>
                <a:latin typeface="Calisto MT" charset="0"/>
              </a:rPr>
              <a:t>HOWEVER </a:t>
            </a:r>
          </a:p>
          <a:p>
            <a:pPr algn="ctr" fontAlgn="auto">
              <a:spcAft>
                <a:spcPts val="0"/>
              </a:spcAft>
              <a:buFont typeface="Arial"/>
              <a:buChar char="•"/>
              <a:defRPr/>
            </a:pPr>
            <a:r>
              <a:rPr lang="en-US" sz="2000" dirty="0" smtClean="0">
                <a:effectLst>
                  <a:outerShdw blurRad="38100" dist="38100" dir="2700000" algn="tl">
                    <a:srgbClr val="212121"/>
                  </a:outerShdw>
                </a:effectLst>
                <a:latin typeface="Calisto MT" charset="0"/>
              </a:rPr>
              <a:t>12 min increase in surgical time</a:t>
            </a:r>
          </a:p>
          <a:p>
            <a:pPr algn="ctr" fontAlgn="auto">
              <a:spcAft>
                <a:spcPts val="0"/>
              </a:spcAft>
              <a:buFont typeface="Arial"/>
              <a:buChar char="•"/>
              <a:defRPr/>
            </a:pPr>
            <a:r>
              <a:rPr lang="en-US" sz="2000" dirty="0" smtClean="0">
                <a:effectLst>
                  <a:outerShdw blurRad="38100" dist="38100" dir="2700000" algn="tl">
                    <a:srgbClr val="212121"/>
                  </a:outerShdw>
                </a:effectLst>
                <a:latin typeface="Calisto MT" charset="0"/>
              </a:rPr>
              <a:t>Docking time was not included  in the estimation of surgical time. </a:t>
            </a:r>
          </a:p>
          <a:p>
            <a:pPr algn="ctr" fontAlgn="auto">
              <a:spcAft>
                <a:spcPts val="0"/>
              </a:spcAft>
              <a:buFont typeface="Arial"/>
              <a:buChar char="•"/>
              <a:defRPr/>
            </a:pPr>
            <a:r>
              <a:rPr lang="en-US" sz="2000" dirty="0" smtClean="0">
                <a:effectLst>
                  <a:outerShdw blurRad="38100" dist="38100" dir="2700000" algn="tl">
                    <a:srgbClr val="212121"/>
                  </a:outerShdw>
                </a:effectLst>
                <a:latin typeface="Calisto MT" charset="0"/>
              </a:rPr>
              <a:t>Specimen extraction was not discussed </a:t>
            </a:r>
          </a:p>
          <a:p>
            <a:pPr algn="ctr" fontAlgn="auto">
              <a:spcAft>
                <a:spcPts val="0"/>
              </a:spcAft>
              <a:buFont typeface="Arial"/>
              <a:buChar char="•"/>
              <a:defRPr/>
            </a:pPr>
            <a:r>
              <a:rPr lang="en-US" sz="2000" dirty="0" smtClean="0">
                <a:effectLst>
                  <a:outerShdw blurRad="38100" dist="38100" dir="2700000" algn="tl">
                    <a:srgbClr val="212121"/>
                  </a:outerShdw>
                </a:effectLst>
                <a:latin typeface="Calisto MT" charset="0"/>
              </a:rPr>
              <a:t>Cost analysis was not performed.</a:t>
            </a:r>
          </a:p>
        </p:txBody>
      </p:sp>
      <p:sp>
        <p:nvSpPr>
          <p:cNvPr id="22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D93288-9079-904C-934B-EE4BE2250781}" type="slidenum">
              <a:rPr lang="en-US" sz="1200">
                <a:solidFill>
                  <a:srgbClr val="FFFFFF"/>
                </a:solidFill>
                <a:latin typeface="Calisto MT" charset="0"/>
              </a:rPr>
              <a:pPr eaLnBrk="1" hangingPunct="1"/>
              <a:t>15</a:t>
            </a:fld>
            <a:endParaRPr lang="en-US" sz="1200">
              <a:solidFill>
                <a:srgbClr val="FFFFFF"/>
              </a:solidFill>
              <a:latin typeface="Calisto MT" charset="0"/>
            </a:endParaRPr>
          </a:p>
        </p:txBody>
      </p:sp>
      <p:sp>
        <p:nvSpPr>
          <p:cNvPr id="22532" name="Rectangle 3"/>
          <p:cNvSpPr>
            <a:spLocks noChangeArrowheads="1"/>
          </p:cNvSpPr>
          <p:nvPr/>
        </p:nvSpPr>
        <p:spPr bwMode="auto">
          <a:xfrm>
            <a:off x="2794000" y="6059488"/>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dirty="0" err="1">
                <a:latin typeface="Calisto MT" charset="0"/>
              </a:rPr>
              <a:t>Obstet</a:t>
            </a:r>
            <a:r>
              <a:rPr lang="it-IT" dirty="0">
                <a:latin typeface="Calisto MT" charset="0"/>
              </a:rPr>
              <a:t> </a:t>
            </a:r>
            <a:r>
              <a:rPr lang="it-IT" dirty="0" err="1">
                <a:latin typeface="Calisto MT" charset="0"/>
              </a:rPr>
              <a:t>Gynecol</a:t>
            </a:r>
            <a:r>
              <a:rPr lang="it-IT" dirty="0">
                <a:latin typeface="Calisto MT" charset="0"/>
              </a:rPr>
              <a:t> 2009;114:581–4</a:t>
            </a:r>
            <a:endParaRPr lang="en-US" dirty="0">
              <a:latin typeface="Calisto MT" charset="0"/>
            </a:endParaRPr>
          </a:p>
        </p:txBody>
      </p:sp>
      <p:pic>
        <p:nvPicPr>
          <p:cNvPr id="225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8244408" cy="13984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01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en-US">
              <a:latin typeface="Calibri" charset="0"/>
            </a:endParaRPr>
          </a:p>
        </p:txBody>
      </p:sp>
      <p:sp>
        <p:nvSpPr>
          <p:cNvPr id="3" name="Content Placeholder 2"/>
          <p:cNvSpPr>
            <a:spLocks noGrp="1"/>
          </p:cNvSpPr>
          <p:nvPr>
            <p:ph idx="1"/>
          </p:nvPr>
        </p:nvSpPr>
        <p:spPr>
          <a:xfrm>
            <a:off x="423863" y="1868488"/>
            <a:ext cx="8197850" cy="4257675"/>
          </a:xfrm>
        </p:spPr>
        <p:txBody>
          <a:bodyPr rtlCol="0">
            <a:normAutofit/>
          </a:bodyPr>
          <a:lstStyle/>
          <a:p>
            <a:pPr marL="0" indent="0" algn="ctr" fontAlgn="auto">
              <a:lnSpc>
                <a:spcPct val="80000"/>
              </a:lnSpc>
              <a:spcAft>
                <a:spcPts val="0"/>
              </a:spcAft>
              <a:buFontTx/>
              <a:buNone/>
              <a:defRPr/>
            </a:pPr>
            <a:endParaRPr lang="en-US" sz="1900" dirty="0" smtClean="0">
              <a:latin typeface="+mj-lt"/>
              <a:cs typeface="Arial"/>
            </a:endParaRPr>
          </a:p>
          <a:p>
            <a:pPr marL="0" indent="0" fontAlgn="auto">
              <a:lnSpc>
                <a:spcPct val="80000"/>
              </a:lnSpc>
              <a:spcAft>
                <a:spcPts val="0"/>
              </a:spcAft>
              <a:buFont typeface="Arial"/>
              <a:buChar char="•"/>
              <a:defRPr/>
            </a:pPr>
            <a:r>
              <a:rPr lang="en-US" sz="1900" b="1" dirty="0" smtClean="0">
                <a:latin typeface="+mj-lt"/>
                <a:cs typeface="Arial"/>
              </a:rPr>
              <a:t>Large adnexal masses are preferably approached by laparoscopy</a:t>
            </a:r>
            <a:r>
              <a:rPr lang="en-US" sz="1900" dirty="0" smtClean="0">
                <a:latin typeface="+mj-lt"/>
                <a:cs typeface="Arial"/>
              </a:rPr>
              <a:t>, because trocar placement is not restricted as in robotics, manipulation of large masses is easier, and intraoperative drainage of large benign cystic masses  </a:t>
            </a:r>
            <a:r>
              <a:rPr lang="en-US" sz="1900" b="1" u="sng" dirty="0" smtClean="0">
                <a:latin typeface="+mj-lt"/>
                <a:cs typeface="Arial"/>
              </a:rPr>
              <a:t>can be performed </a:t>
            </a:r>
            <a:r>
              <a:rPr lang="en-US" sz="1900" b="1" u="sng" dirty="0" err="1" smtClean="0">
                <a:latin typeface="+mj-lt"/>
                <a:cs typeface="Arial"/>
              </a:rPr>
              <a:t>laparoscopicaly</a:t>
            </a:r>
            <a:r>
              <a:rPr lang="en-US" sz="1900" b="1" u="sng" dirty="0" smtClean="0">
                <a:latin typeface="+mj-lt"/>
                <a:cs typeface="Arial"/>
              </a:rPr>
              <a:t> and not with robotic instruments.</a:t>
            </a:r>
          </a:p>
          <a:p>
            <a:pPr marL="0" indent="0" fontAlgn="auto">
              <a:lnSpc>
                <a:spcPct val="80000"/>
              </a:lnSpc>
              <a:spcAft>
                <a:spcPts val="0"/>
              </a:spcAft>
              <a:buNone/>
              <a:defRPr/>
            </a:pPr>
            <a:endParaRPr lang="en-US" sz="1900" dirty="0" smtClean="0">
              <a:latin typeface="+mj-lt"/>
              <a:cs typeface="Arial"/>
            </a:endParaRPr>
          </a:p>
          <a:p>
            <a:pPr marL="0" indent="0" fontAlgn="auto">
              <a:lnSpc>
                <a:spcPct val="80000"/>
              </a:lnSpc>
              <a:spcAft>
                <a:spcPts val="0"/>
              </a:spcAft>
              <a:buFont typeface="Arial"/>
              <a:buChar char="•"/>
              <a:defRPr/>
            </a:pPr>
            <a:r>
              <a:rPr lang="en-US" sz="1900" dirty="0" smtClean="0">
                <a:latin typeface="+mj-lt"/>
                <a:cs typeface="Arial"/>
              </a:rPr>
              <a:t>In the presence of a malignant adnexal mass discovered  at </a:t>
            </a:r>
            <a:r>
              <a:rPr lang="en-US" sz="1900" dirty="0" err="1" smtClean="0">
                <a:latin typeface="+mj-lt"/>
                <a:cs typeface="Arial"/>
              </a:rPr>
              <a:t>adnexectomy</a:t>
            </a:r>
            <a:r>
              <a:rPr lang="en-US" sz="1900" dirty="0" smtClean="0">
                <a:latin typeface="+mj-lt"/>
                <a:cs typeface="Arial"/>
              </a:rPr>
              <a:t>, a complete staging can be expeditiously performed with the addition of one to three trocars in laparoscopy. </a:t>
            </a:r>
          </a:p>
          <a:p>
            <a:pPr marL="0" indent="0" fontAlgn="auto">
              <a:lnSpc>
                <a:spcPct val="80000"/>
              </a:lnSpc>
              <a:spcAft>
                <a:spcPts val="0"/>
              </a:spcAft>
              <a:buFont typeface="Arial"/>
              <a:buChar char="•"/>
              <a:defRPr/>
            </a:pPr>
            <a:endParaRPr lang="en-US" sz="1900" dirty="0" smtClean="0">
              <a:latin typeface="+mj-lt"/>
              <a:cs typeface="Arial"/>
            </a:endParaRPr>
          </a:p>
          <a:p>
            <a:pPr marL="0" indent="0" fontAlgn="auto">
              <a:lnSpc>
                <a:spcPct val="80000"/>
              </a:lnSpc>
              <a:spcAft>
                <a:spcPts val="0"/>
              </a:spcAft>
              <a:buFont typeface="Arial"/>
              <a:buChar char="•"/>
              <a:defRPr/>
            </a:pPr>
            <a:r>
              <a:rPr lang="en-US" sz="1900" dirty="0" smtClean="0">
                <a:latin typeface="+mj-lt"/>
                <a:cs typeface="Arial"/>
              </a:rPr>
              <a:t>In robotics, five additional trocars, rotation of 180 degrees of the operating table, and undocking and re-docking are necessary.</a:t>
            </a:r>
          </a:p>
          <a:p>
            <a:pPr marL="0" indent="0" fontAlgn="auto">
              <a:lnSpc>
                <a:spcPct val="80000"/>
              </a:lnSpc>
              <a:spcAft>
                <a:spcPts val="0"/>
              </a:spcAft>
              <a:buNone/>
              <a:defRPr/>
            </a:pPr>
            <a:r>
              <a:rPr lang="en-US" sz="1900" dirty="0" smtClean="0">
                <a:latin typeface="+mj-lt"/>
                <a:cs typeface="Arial"/>
              </a:rPr>
              <a:t> </a:t>
            </a:r>
          </a:p>
          <a:p>
            <a:pPr marL="0" indent="0" fontAlgn="auto">
              <a:lnSpc>
                <a:spcPct val="80000"/>
              </a:lnSpc>
              <a:spcAft>
                <a:spcPts val="0"/>
              </a:spcAft>
              <a:buFont typeface="Arial"/>
              <a:buChar char="•"/>
              <a:defRPr/>
            </a:pPr>
            <a:r>
              <a:rPr lang="en-US" sz="1900" dirty="0" smtClean="0">
                <a:latin typeface="+mj-lt"/>
                <a:cs typeface="Arial"/>
              </a:rPr>
              <a:t>In contrast to conventional laparoscopy, the present robotic system does not provide access to the upper abdomen without rotation of the operating table.</a:t>
            </a:r>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4AE4C0-AF50-A64B-8356-F66A5755C464}" type="slidenum">
              <a:rPr lang="en-US" sz="1200">
                <a:solidFill>
                  <a:srgbClr val="FFFFFF"/>
                </a:solidFill>
                <a:latin typeface="Calisto MT" charset="0"/>
              </a:rPr>
              <a:pPr eaLnBrk="1" hangingPunct="1"/>
              <a:t>16</a:t>
            </a:fld>
            <a:endParaRPr lang="en-US" sz="1200">
              <a:solidFill>
                <a:srgbClr val="FFFFFF"/>
              </a:solidFill>
              <a:latin typeface="Calisto MT" charset="0"/>
            </a:endParaRPr>
          </a:p>
        </p:txBody>
      </p:sp>
      <p:sp>
        <p:nvSpPr>
          <p:cNvPr id="24580" name="Rectangle 4"/>
          <p:cNvSpPr>
            <a:spLocks noChangeArrowheads="1"/>
          </p:cNvSpPr>
          <p:nvPr/>
        </p:nvSpPr>
        <p:spPr bwMode="auto">
          <a:xfrm>
            <a:off x="3273425" y="6059488"/>
            <a:ext cx="309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latin typeface="Calisto MT" charset="0"/>
              </a:rPr>
              <a:t>Obstet Gynecol 2009;114:581–4</a:t>
            </a:r>
            <a:endParaRPr lang="en-US" sz="1600">
              <a:latin typeface="Calisto MT" charset="0"/>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244408" cy="13984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35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4300" dirty="0" smtClean="0">
                <a:effectLst>
                  <a:outerShdw blurRad="38100" dist="38100" dir="2700000" algn="tl">
                    <a:srgbClr val="212121"/>
                  </a:outerShdw>
                </a:effectLst>
                <a:latin typeface="Calisto MT" charset="0"/>
              </a:rPr>
              <a:t>Use of Robotics in </a:t>
            </a:r>
            <a:r>
              <a:rPr lang="en-US" sz="4300" dirty="0" err="1" smtClean="0">
                <a:effectLst>
                  <a:outerShdw blurRad="38100" dist="38100" dir="2700000" algn="tl">
                    <a:srgbClr val="212121"/>
                  </a:outerShdw>
                </a:effectLst>
                <a:latin typeface="Calisto MT" charset="0"/>
              </a:rPr>
              <a:t>Gyn</a:t>
            </a:r>
            <a:r>
              <a:rPr lang="en-US" sz="4300" dirty="0" smtClean="0">
                <a:effectLst>
                  <a:outerShdw blurRad="38100" dist="38100" dir="2700000" algn="tl">
                    <a:srgbClr val="212121"/>
                  </a:outerShdw>
                </a:effectLst>
                <a:latin typeface="Calisto MT" charset="0"/>
              </a:rPr>
              <a:t> Surgery </a:t>
            </a:r>
          </a:p>
        </p:txBody>
      </p:sp>
      <p:sp>
        <p:nvSpPr>
          <p:cNvPr id="3" name="Text Placeholder 2"/>
          <p:cNvSpPr>
            <a:spLocks noGrp="1"/>
          </p:cNvSpPr>
          <p:nvPr>
            <p:ph type="body" idx="1"/>
          </p:nvPr>
        </p:nvSpPr>
        <p:spPr/>
        <p:txBody>
          <a:bodyPr rtlCol="0">
            <a:normAutofit/>
          </a:bodyPr>
          <a:lstStyle/>
          <a:p>
            <a:pPr fontAlgn="auto">
              <a:spcBef>
                <a:spcPct val="0"/>
              </a:spcBef>
              <a:spcAft>
                <a:spcPts val="0"/>
              </a:spcAft>
              <a:buFont typeface="Arial"/>
              <a:buNone/>
              <a:defRPr/>
            </a:pPr>
            <a:r>
              <a:rPr lang="en-US" smtClean="0">
                <a:effectLst>
                  <a:outerShdw blurRad="38100" dist="38100" dir="2700000" algn="tl">
                    <a:srgbClr val="212121"/>
                  </a:outerShdw>
                </a:effectLst>
                <a:latin typeface="Calisto MT" charset="0"/>
              </a:rPr>
              <a:t>Pros</a:t>
            </a:r>
          </a:p>
        </p:txBody>
      </p:sp>
      <p:sp>
        <p:nvSpPr>
          <p:cNvPr id="4" name="Content Placeholder 3"/>
          <p:cNvSpPr>
            <a:spLocks noGrp="1"/>
          </p:cNvSpPr>
          <p:nvPr>
            <p:ph sz="half" idx="2"/>
          </p:nvPr>
        </p:nvSpPr>
        <p:spPr/>
        <p:txBody>
          <a:bodyPr rtlCol="0">
            <a:normAutofit/>
          </a:bodyPr>
          <a:lstStyle/>
          <a:p>
            <a:pPr fontAlgn="auto">
              <a:spcAft>
                <a:spcPts val="0"/>
              </a:spcAft>
              <a:buFont typeface="Arial"/>
              <a:buChar char="•"/>
              <a:defRPr/>
            </a:pPr>
            <a:r>
              <a:rPr lang="en-US" sz="2000" dirty="0" smtClean="0">
                <a:effectLst>
                  <a:outerShdw blurRad="38100" dist="38100" dir="2700000" algn="tl">
                    <a:srgbClr val="212121"/>
                  </a:outerShdw>
                </a:effectLst>
                <a:latin typeface="Calisto MT" charset="0"/>
              </a:rPr>
              <a:t>Better visualization</a:t>
            </a:r>
          </a:p>
          <a:p>
            <a:pPr fontAlgn="auto">
              <a:spcAft>
                <a:spcPts val="0"/>
              </a:spcAft>
              <a:buFont typeface="Arial"/>
              <a:buChar char="•"/>
              <a:defRPr/>
            </a:pPr>
            <a:r>
              <a:rPr lang="en-US" sz="2000" dirty="0" smtClean="0">
                <a:effectLst>
                  <a:outerShdw blurRad="38100" dist="38100" dir="2700000" algn="tl">
                    <a:srgbClr val="212121"/>
                  </a:outerShdw>
                </a:effectLst>
                <a:latin typeface="Calisto MT" charset="0"/>
              </a:rPr>
              <a:t>Better handling (7 degrees of freedom )</a:t>
            </a:r>
          </a:p>
          <a:p>
            <a:pPr fontAlgn="auto">
              <a:spcAft>
                <a:spcPts val="0"/>
              </a:spcAft>
              <a:buFont typeface="Arial"/>
              <a:buChar char="•"/>
              <a:defRPr/>
            </a:pPr>
            <a:r>
              <a:rPr lang="en-US" sz="2000" dirty="0" smtClean="0">
                <a:effectLst>
                  <a:outerShdw blurRad="38100" dist="38100" dir="2700000" algn="tl">
                    <a:srgbClr val="212121"/>
                  </a:outerShdw>
                </a:effectLst>
                <a:latin typeface="Calisto MT" charset="0"/>
              </a:rPr>
              <a:t>Elimination of tremor</a:t>
            </a:r>
          </a:p>
          <a:p>
            <a:pPr fontAlgn="auto">
              <a:spcAft>
                <a:spcPts val="0"/>
              </a:spcAft>
              <a:buFont typeface="Arial"/>
              <a:buChar char="•"/>
              <a:defRPr/>
            </a:pPr>
            <a:endParaRPr lang="en-US" sz="2000" dirty="0" smtClean="0">
              <a:effectLst>
                <a:outerShdw blurRad="38100" dist="38100" dir="2700000" algn="tl">
                  <a:srgbClr val="212121"/>
                </a:outerShdw>
              </a:effectLst>
              <a:latin typeface="Calisto MT" charset="0"/>
            </a:endParaRPr>
          </a:p>
        </p:txBody>
      </p:sp>
      <p:sp>
        <p:nvSpPr>
          <p:cNvPr id="5" name="Text Placeholder 4"/>
          <p:cNvSpPr>
            <a:spLocks noGrp="1"/>
          </p:cNvSpPr>
          <p:nvPr>
            <p:ph type="body" sz="quarter" idx="3"/>
          </p:nvPr>
        </p:nvSpPr>
        <p:spPr/>
        <p:txBody>
          <a:bodyPr rtlCol="0">
            <a:normAutofit/>
          </a:bodyPr>
          <a:lstStyle/>
          <a:p>
            <a:pPr fontAlgn="auto">
              <a:spcBef>
                <a:spcPct val="0"/>
              </a:spcBef>
              <a:spcAft>
                <a:spcPts val="0"/>
              </a:spcAft>
              <a:buFont typeface="Arial"/>
              <a:buNone/>
              <a:defRPr/>
            </a:pPr>
            <a:r>
              <a:rPr lang="en-US" smtClean="0">
                <a:effectLst>
                  <a:outerShdw blurRad="38100" dist="38100" dir="2700000" algn="tl">
                    <a:srgbClr val="212121"/>
                  </a:outerShdw>
                </a:effectLst>
                <a:latin typeface="Calisto MT" charset="0"/>
              </a:rPr>
              <a:t>Cons</a:t>
            </a:r>
          </a:p>
        </p:txBody>
      </p:sp>
      <p:sp>
        <p:nvSpPr>
          <p:cNvPr id="6" name="Content Placeholder 5"/>
          <p:cNvSpPr>
            <a:spLocks noGrp="1"/>
          </p:cNvSpPr>
          <p:nvPr>
            <p:ph sz="quarter" idx="4"/>
          </p:nvPr>
        </p:nvSpPr>
        <p:spPr/>
        <p:txBody>
          <a:bodyPr rtlCol="0">
            <a:normAutofit/>
          </a:bodyPr>
          <a:lstStyle/>
          <a:p>
            <a:pPr fontAlgn="auto">
              <a:lnSpc>
                <a:spcPct val="80000"/>
              </a:lnSpc>
              <a:spcAft>
                <a:spcPts val="0"/>
              </a:spcAft>
              <a:buFont typeface="Arial"/>
              <a:buChar char="•"/>
              <a:defRPr/>
            </a:pPr>
            <a:r>
              <a:rPr lang="en-US" sz="2000" dirty="0" smtClean="0">
                <a:effectLst>
                  <a:outerShdw blurRad="38100" dist="38100" dir="2700000" algn="tl">
                    <a:srgbClr val="212121"/>
                  </a:outerShdw>
                </a:effectLst>
                <a:latin typeface="Calisto MT" charset="0"/>
              </a:rPr>
              <a:t>Time requirements</a:t>
            </a:r>
          </a:p>
          <a:p>
            <a:pPr lvl="1" fontAlgn="auto">
              <a:lnSpc>
                <a:spcPct val="80000"/>
              </a:lnSpc>
              <a:spcAft>
                <a:spcPts val="0"/>
              </a:spcAft>
              <a:buFont typeface="Arial"/>
              <a:buChar char="–"/>
              <a:defRPr/>
            </a:pPr>
            <a:r>
              <a:rPr lang="en-US" sz="1900" dirty="0" smtClean="0">
                <a:effectLst>
                  <a:outerShdw blurRad="38100" dist="38100" dir="2700000" algn="tl">
                    <a:srgbClr val="212121"/>
                  </a:outerShdw>
                </a:effectLst>
                <a:latin typeface="Calisto MT" charset="0"/>
              </a:rPr>
              <a:t>docking</a:t>
            </a:r>
          </a:p>
          <a:p>
            <a:pPr lvl="1" fontAlgn="auto">
              <a:lnSpc>
                <a:spcPct val="80000"/>
              </a:lnSpc>
              <a:spcAft>
                <a:spcPts val="0"/>
              </a:spcAft>
              <a:buFont typeface="Arial"/>
              <a:buChar char="–"/>
              <a:defRPr/>
            </a:pPr>
            <a:r>
              <a:rPr lang="en-US" sz="1900" dirty="0" smtClean="0">
                <a:effectLst>
                  <a:outerShdw blurRad="38100" dist="38100" dir="2700000" algn="tl">
                    <a:srgbClr val="212121"/>
                  </a:outerShdw>
                </a:effectLst>
                <a:latin typeface="Calisto MT" charset="0"/>
              </a:rPr>
              <a:t>exchange instruments </a:t>
            </a:r>
          </a:p>
          <a:p>
            <a:pPr fontAlgn="auto">
              <a:lnSpc>
                <a:spcPct val="80000"/>
              </a:lnSpc>
              <a:spcAft>
                <a:spcPts val="0"/>
              </a:spcAft>
              <a:buFont typeface="Arial"/>
              <a:buChar char="•"/>
              <a:defRPr/>
            </a:pPr>
            <a:r>
              <a:rPr lang="en-US" sz="2000" dirty="0" smtClean="0">
                <a:effectLst>
                  <a:outerShdw blurRad="38100" dist="38100" dir="2700000" algn="tl">
                    <a:srgbClr val="212121"/>
                  </a:outerShdw>
                </a:effectLst>
                <a:latin typeface="Calisto MT" charset="0"/>
              </a:rPr>
              <a:t>Removal of the specimen</a:t>
            </a:r>
          </a:p>
          <a:p>
            <a:pPr fontAlgn="auto">
              <a:lnSpc>
                <a:spcPct val="80000"/>
              </a:lnSpc>
              <a:spcAft>
                <a:spcPts val="0"/>
              </a:spcAft>
              <a:buFont typeface="Arial"/>
              <a:buChar char="•"/>
              <a:defRPr/>
            </a:pPr>
            <a:r>
              <a:rPr lang="en-US" sz="2000" dirty="0" smtClean="0">
                <a:effectLst>
                  <a:outerShdw blurRad="38100" dist="38100" dir="2700000" algn="tl">
                    <a:srgbClr val="212121"/>
                  </a:outerShdw>
                </a:effectLst>
                <a:latin typeface="Calisto MT" charset="0"/>
              </a:rPr>
              <a:t>Suturing</a:t>
            </a:r>
          </a:p>
          <a:p>
            <a:pPr fontAlgn="auto">
              <a:lnSpc>
                <a:spcPct val="80000"/>
              </a:lnSpc>
              <a:spcAft>
                <a:spcPts val="0"/>
              </a:spcAft>
              <a:buFont typeface="Arial"/>
              <a:buChar char="•"/>
              <a:defRPr/>
            </a:pPr>
            <a:r>
              <a:rPr lang="en-US" sz="2000" dirty="0" err="1" smtClean="0">
                <a:effectLst>
                  <a:outerShdw blurRad="38100" dist="38100" dir="2700000" algn="tl">
                    <a:srgbClr val="212121"/>
                  </a:outerShdw>
                </a:effectLst>
                <a:latin typeface="Calisto MT" charset="0"/>
              </a:rPr>
              <a:t>Morcelation</a:t>
            </a:r>
            <a:r>
              <a:rPr lang="en-US" sz="2000" dirty="0" smtClean="0">
                <a:effectLst>
                  <a:outerShdw blurRad="38100" dist="38100" dir="2700000" algn="tl">
                    <a:srgbClr val="212121"/>
                  </a:outerShdw>
                </a:effectLst>
                <a:latin typeface="Calisto MT" charset="0"/>
              </a:rPr>
              <a:t> </a:t>
            </a:r>
          </a:p>
          <a:p>
            <a:pPr fontAlgn="auto">
              <a:lnSpc>
                <a:spcPct val="80000"/>
              </a:lnSpc>
              <a:spcAft>
                <a:spcPts val="0"/>
              </a:spcAft>
              <a:buFont typeface="Arial"/>
              <a:buChar char="•"/>
              <a:defRPr/>
            </a:pPr>
            <a:r>
              <a:rPr lang="en-US" sz="2000" dirty="0" smtClean="0">
                <a:effectLst>
                  <a:outerShdw blurRad="38100" dist="38100" dir="2700000" algn="tl">
                    <a:srgbClr val="212121"/>
                  </a:outerShdw>
                </a:effectLst>
                <a:latin typeface="Calisto MT" charset="0"/>
              </a:rPr>
              <a:t>Number and size of the ports used. </a:t>
            </a:r>
          </a:p>
          <a:p>
            <a:pPr fontAlgn="auto">
              <a:lnSpc>
                <a:spcPct val="80000"/>
              </a:lnSpc>
              <a:spcAft>
                <a:spcPts val="0"/>
              </a:spcAft>
              <a:buFont typeface="Arial"/>
              <a:buChar char="•"/>
              <a:defRPr/>
            </a:pPr>
            <a:r>
              <a:rPr lang="en-US" sz="2000" dirty="0" smtClean="0">
                <a:effectLst>
                  <a:outerShdw blurRad="38100" dist="38100" dir="2700000" algn="tl">
                    <a:srgbClr val="212121"/>
                  </a:outerShdw>
                </a:effectLst>
                <a:latin typeface="Calisto MT" charset="0"/>
              </a:rPr>
              <a:t>Operational expenses.</a:t>
            </a:r>
          </a:p>
          <a:p>
            <a:pPr fontAlgn="auto">
              <a:lnSpc>
                <a:spcPct val="80000"/>
              </a:lnSpc>
              <a:spcAft>
                <a:spcPts val="0"/>
              </a:spcAft>
              <a:buFont typeface="Arial"/>
              <a:buChar char="•"/>
              <a:defRPr/>
            </a:pPr>
            <a:endParaRPr lang="en-US" sz="2000" dirty="0" smtClean="0">
              <a:effectLst>
                <a:outerShdw blurRad="38100" dist="38100" dir="2700000" algn="tl">
                  <a:srgbClr val="212121"/>
                </a:outerShdw>
              </a:effectLst>
              <a:latin typeface="Calisto MT" charset="0"/>
            </a:endParaRPr>
          </a:p>
          <a:p>
            <a:pPr fontAlgn="auto">
              <a:lnSpc>
                <a:spcPct val="80000"/>
              </a:lnSpc>
              <a:spcAft>
                <a:spcPts val="0"/>
              </a:spcAft>
              <a:buFont typeface="Arial"/>
              <a:buChar char="•"/>
              <a:defRPr/>
            </a:pPr>
            <a:endParaRPr lang="en-US" sz="2000" dirty="0" smtClean="0">
              <a:effectLst>
                <a:outerShdw blurRad="38100" dist="38100" dir="2700000" algn="tl">
                  <a:srgbClr val="212121"/>
                </a:outerShdw>
              </a:effectLst>
              <a:latin typeface="Calisto MT" charset="0"/>
            </a:endParaRPr>
          </a:p>
          <a:p>
            <a:pPr fontAlgn="auto">
              <a:lnSpc>
                <a:spcPct val="80000"/>
              </a:lnSpc>
              <a:spcAft>
                <a:spcPts val="0"/>
              </a:spcAft>
              <a:buFont typeface="Arial"/>
              <a:buChar char="•"/>
              <a:defRPr/>
            </a:pPr>
            <a:endParaRPr lang="en-US" sz="2000" dirty="0" smtClean="0">
              <a:effectLst>
                <a:outerShdw blurRad="38100" dist="38100" dir="2700000" algn="tl">
                  <a:srgbClr val="212121"/>
                </a:outerShdw>
              </a:effectLst>
              <a:latin typeface="Calisto MT" charset="0"/>
            </a:endParaRPr>
          </a:p>
        </p:txBody>
      </p:sp>
      <p:sp>
        <p:nvSpPr>
          <p:cNvPr id="1639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4CA165-9F89-AA46-95EB-96F79476B511}" type="slidenum">
              <a:rPr lang="en-US" sz="1200">
                <a:solidFill>
                  <a:srgbClr val="FFFFFF"/>
                </a:solidFill>
                <a:latin typeface="Calisto MT" charset="0"/>
              </a:rPr>
              <a:pPr eaLnBrk="1" hangingPunct="1"/>
              <a:t>17</a:t>
            </a:fld>
            <a:endParaRPr lang="en-US" sz="1200">
              <a:solidFill>
                <a:srgbClr val="FFFFFF"/>
              </a:solidFill>
              <a:latin typeface="Calisto MT" charset="0"/>
            </a:endParaRPr>
          </a:p>
        </p:txBody>
      </p:sp>
    </p:spTree>
    <p:extLst>
      <p:ext uri="{BB962C8B-B14F-4D97-AF65-F5344CB8AC3E}">
        <p14:creationId xmlns:p14="http://schemas.microsoft.com/office/powerpoint/2010/main" val="4280047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fontAlgn="auto">
              <a:spcAft>
                <a:spcPts val="0"/>
              </a:spcAft>
              <a:defRPr/>
            </a:pPr>
            <a:r>
              <a:rPr lang="en-US" sz="3600" dirty="0" smtClean="0">
                <a:effectLst>
                  <a:outerShdw blurRad="38100" dist="38100" dir="2700000" algn="tl">
                    <a:srgbClr val="212121"/>
                  </a:outerShdw>
                </a:effectLst>
                <a:latin typeface="Calisto MT" charset="0"/>
              </a:rPr>
              <a:t>Use of Robotics in Gynecologic Surgery </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3065803713"/>
              </p:ext>
            </p:extLst>
          </p:nvPr>
        </p:nvGraphicFramePr>
        <p:xfrm>
          <a:off x="539552" y="1518667"/>
          <a:ext cx="8604448" cy="4934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descr="Port sites copy.jpg"/>
          <p:cNvPicPr>
            <a:picLocks noGrp="1" noChangeAspect="1"/>
          </p:cNvPicPr>
          <p:nvPr>
            <p:ph sz="half" idx="2"/>
          </p:nvPr>
        </p:nvPicPr>
        <p:blipFill>
          <a:blip r:embed="rId7">
            <a:lum bright="-55000" contrast="-1000"/>
            <a:alphaModFix amt="96000"/>
            <a:extLst/>
          </a:blip>
          <a:srcRect l="7615" r="7615"/>
          <a:stretch>
            <a:fillRect/>
          </a:stretch>
        </p:blipFill>
        <p:spPr>
          <a:xfrm>
            <a:off x="323528" y="2852936"/>
            <a:ext cx="2431677" cy="2725122"/>
          </a:xfrm>
          <a:effectLst>
            <a:glow rad="101600">
              <a:srgbClr val="FFFF00">
                <a:alpha val="75000"/>
              </a:srgbClr>
            </a:glow>
            <a:softEdge rad="25400"/>
          </a:effectLst>
        </p:spPr>
      </p:pic>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B43B8E-4FD9-5747-9FBB-E6A880C84C8D}" type="slidenum">
              <a:rPr lang="en-US" sz="1200">
                <a:solidFill>
                  <a:srgbClr val="FFFFFF"/>
                </a:solidFill>
                <a:latin typeface="Calisto MT" charset="0"/>
              </a:rPr>
              <a:pPr eaLnBrk="1" hangingPunct="1"/>
              <a:t>18</a:t>
            </a:fld>
            <a:endParaRPr lang="en-US" sz="1200">
              <a:solidFill>
                <a:srgbClr val="FFFFFF"/>
              </a:solidFill>
              <a:latin typeface="Calisto MT" charset="0"/>
            </a:endParaRPr>
          </a:p>
        </p:txBody>
      </p:sp>
    </p:spTree>
    <p:extLst>
      <p:ext uri="{BB962C8B-B14F-4D97-AF65-F5344CB8AC3E}">
        <p14:creationId xmlns:p14="http://schemas.microsoft.com/office/powerpoint/2010/main" val="1319381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endParaRPr lang="en-US">
              <a:latin typeface="Calibri" charset="0"/>
            </a:endParaRPr>
          </a:p>
        </p:txBody>
      </p:sp>
      <p:sp>
        <p:nvSpPr>
          <p:cNvPr id="2560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D7C2B6-BCC3-084E-8F0C-0C3A6EEF9E69}" type="slidenum">
              <a:rPr lang="en-US" sz="1200">
                <a:solidFill>
                  <a:srgbClr val="FFFFFF"/>
                </a:solidFill>
                <a:latin typeface="Calisto MT" charset="0"/>
              </a:rPr>
              <a:pPr eaLnBrk="1" hangingPunct="1"/>
              <a:t>19</a:t>
            </a:fld>
            <a:endParaRPr lang="en-US" sz="1200">
              <a:solidFill>
                <a:srgbClr val="FFFFFF"/>
              </a:solidFill>
              <a:latin typeface="Calisto MT" charset="0"/>
            </a:endParaRPr>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4288"/>
            <a:ext cx="91440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85663" y="2990139"/>
            <a:ext cx="8950833" cy="2455086"/>
          </a:xfrm>
          <a:prstGeom prst="rect">
            <a:avLst/>
          </a:prstGeom>
          <a:effectLst>
            <a:glow rad="139700">
              <a:schemeClr val="accent5">
                <a:satMod val="175000"/>
                <a:alpha val="40000"/>
              </a:schemeClr>
            </a:glow>
          </a:effectLst>
        </p:spPr>
        <p:style>
          <a:lnRef idx="2">
            <a:schemeClr val="dk1"/>
          </a:lnRef>
          <a:fillRef idx="1">
            <a:schemeClr val="lt1"/>
          </a:fillRef>
          <a:effectRef idx="0">
            <a:schemeClr val="dk1"/>
          </a:effectRef>
          <a:fontRef idx="minor">
            <a:schemeClr val="dk1"/>
          </a:fontRef>
        </p:style>
      </p:pic>
      <p:sp>
        <p:nvSpPr>
          <p:cNvPr id="25605" name="TextBox 6"/>
          <p:cNvSpPr txBox="1">
            <a:spLocks noChangeArrowheads="1"/>
          </p:cNvSpPr>
          <p:nvPr/>
        </p:nvSpPr>
        <p:spPr bwMode="auto">
          <a:xfrm>
            <a:off x="3965575" y="5969000"/>
            <a:ext cx="1220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sto MT" charset="0"/>
              </a:rPr>
              <a:t>JSLS 2009 </a:t>
            </a:r>
          </a:p>
        </p:txBody>
      </p:sp>
      <p:cxnSp>
        <p:nvCxnSpPr>
          <p:cNvPr id="9" name="Straight Connector 8"/>
          <p:cNvCxnSpPr/>
          <p:nvPr/>
        </p:nvCxnSpPr>
        <p:spPr>
          <a:xfrm flipV="1">
            <a:off x="144871" y="4205288"/>
            <a:ext cx="6947409" cy="123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31217" y="4437112"/>
            <a:ext cx="7033071" cy="221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558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mtClean="0">
                <a:effectLst>
                  <a:outerShdw blurRad="38100" dist="38100" dir="2700000" algn="tl">
                    <a:srgbClr val="212121"/>
                  </a:outerShdw>
                </a:effectLst>
                <a:latin typeface="Calisto MT" charset="0"/>
              </a:rPr>
              <a:t>Evidence Based Medicine</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endParaRPr lang="en-US" smtClean="0">
              <a:effectLst>
                <a:outerShdw blurRad="38100" dist="38100" dir="2700000" algn="tl">
                  <a:srgbClr val="212121"/>
                </a:outerShdw>
              </a:effectLst>
              <a:latin typeface="Calisto MT" charset="0"/>
            </a:endParaRPr>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A7BA84-6FB3-7545-89E5-E1387BC0AD3E}" type="slidenum">
              <a:rPr lang="en-US" sz="1200">
                <a:solidFill>
                  <a:srgbClr val="FFFFFF"/>
                </a:solidFill>
                <a:latin typeface="Calisto MT" charset="0"/>
              </a:rPr>
              <a:pPr eaLnBrk="1" hangingPunct="1"/>
              <a:t>2</a:t>
            </a:fld>
            <a:endParaRPr lang="en-US" sz="1200">
              <a:solidFill>
                <a:srgbClr val="FFFFFF"/>
              </a:solidFill>
              <a:latin typeface="Calisto MT" charset="0"/>
            </a:endParaRPr>
          </a:p>
        </p:txBody>
      </p:sp>
      <p:pic>
        <p:nvPicPr>
          <p:cNvPr id="71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474788"/>
            <a:ext cx="84201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858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endParaRPr lang="en-US">
              <a:latin typeface="Calibri" charset="0"/>
            </a:endParaRPr>
          </a:p>
        </p:txBody>
      </p:sp>
      <p:sp>
        <p:nvSpPr>
          <p:cNvPr id="2662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13B8CF-E123-8543-8FAB-6AAA48395107}" type="slidenum">
              <a:rPr lang="en-US" sz="1200">
                <a:solidFill>
                  <a:srgbClr val="FFFFFF"/>
                </a:solidFill>
                <a:latin typeface="Calisto MT" charset="0"/>
              </a:rPr>
              <a:pPr eaLnBrk="1" hangingPunct="1"/>
              <a:t>20</a:t>
            </a:fld>
            <a:endParaRPr lang="en-US" sz="1200">
              <a:solidFill>
                <a:srgbClr val="FFFFFF"/>
              </a:solidFill>
              <a:latin typeface="Calisto MT" charset="0"/>
            </a:endParaRPr>
          </a:p>
        </p:txBody>
      </p:sp>
      <p:pic>
        <p:nvPicPr>
          <p:cNvPr id="266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089150"/>
            <a:ext cx="8916987"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9917"/>
            <a:ext cx="8820472" cy="146089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ound Diagonal Corner Rectangle 5"/>
          <p:cNvSpPr/>
          <p:nvPr/>
        </p:nvSpPr>
        <p:spPr>
          <a:xfrm>
            <a:off x="3244850" y="3725863"/>
            <a:ext cx="3768725" cy="690562"/>
          </a:xfrm>
          <a:prstGeom prst="round2DiagRect">
            <a:avLst/>
          </a:prstGeom>
          <a:solidFill>
            <a:srgbClr val="FF0000">
              <a:alpha val="18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338138" y="4006850"/>
            <a:ext cx="12985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8040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endParaRPr lang="el-GR">
              <a:latin typeface="Calibri" charset="0"/>
            </a:endParaRPr>
          </a:p>
        </p:txBody>
      </p:sp>
      <p:sp>
        <p:nvSpPr>
          <p:cNvPr id="276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0F1488-6A36-DD47-823E-EE652F71002A}" type="slidenum">
              <a:rPr lang="en-US" sz="1200">
                <a:solidFill>
                  <a:srgbClr val="FFFFFF"/>
                </a:solidFill>
                <a:latin typeface="Calisto MT" charset="0"/>
              </a:rPr>
              <a:pPr eaLnBrk="1" hangingPunct="1"/>
              <a:t>21</a:t>
            </a:fld>
            <a:endParaRPr lang="en-US" sz="1200">
              <a:solidFill>
                <a:srgbClr val="FFFFFF"/>
              </a:solidFill>
              <a:latin typeface="Calisto MT" charset="0"/>
            </a:endParaRPr>
          </a:p>
        </p:txBody>
      </p:sp>
      <p:pic>
        <p:nvPicPr>
          <p:cNvPr id="276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2435944"/>
            <a:ext cx="585628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269875"/>
            <a:ext cx="87661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775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2517775"/>
            <a:ext cx="714216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rtlCol="0">
            <a:normAutofit/>
          </a:bodyPr>
          <a:lstStyle/>
          <a:p>
            <a:pPr fontAlgn="auto">
              <a:spcAft>
                <a:spcPts val="0"/>
              </a:spcAft>
              <a:defRPr/>
            </a:pPr>
            <a:r>
              <a:rPr lang="en-US" smtClean="0">
                <a:effectLst>
                  <a:outerShdw blurRad="38100" dist="38100" dir="2700000" algn="tl">
                    <a:srgbClr val="212121"/>
                  </a:outerShdw>
                </a:effectLst>
                <a:latin typeface="Calisto MT" charset="0"/>
              </a:rPr>
              <a:t>§</a:t>
            </a:r>
          </a:p>
        </p:txBody>
      </p:sp>
      <p:sp>
        <p:nvSpPr>
          <p:cNvPr id="2867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B344BC-A660-9646-8B7F-ED951432A192}" type="slidenum">
              <a:rPr lang="en-US" sz="1200">
                <a:solidFill>
                  <a:srgbClr val="FFFFFF"/>
                </a:solidFill>
                <a:latin typeface="Calisto MT" charset="0"/>
              </a:rPr>
              <a:pPr eaLnBrk="1" hangingPunct="1"/>
              <a:t>22</a:t>
            </a:fld>
            <a:endParaRPr lang="en-US" sz="1200">
              <a:solidFill>
                <a:srgbClr val="FFFFFF"/>
              </a:solidFill>
              <a:latin typeface="Calisto MT" charset="0"/>
            </a:endParaRPr>
          </a:p>
        </p:txBody>
      </p:sp>
      <p:pic>
        <p:nvPicPr>
          <p:cNvPr id="286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830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7727" y="188640"/>
            <a:ext cx="7784713" cy="263691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51520" y="3429000"/>
            <a:ext cx="8712968" cy="187220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D3F1D1C4-C2D9-4231-9FB2-B2D9D97AA41D}" type="slidenum">
              <a:rPr lang="el-GR" smtClean="0"/>
              <a:pPr/>
              <a:t>23</a:t>
            </a:fld>
            <a:endParaRPr lang="el-GR"/>
          </a:p>
        </p:txBody>
      </p:sp>
      <p:sp>
        <p:nvSpPr>
          <p:cNvPr id="3" name="Rectangle 2"/>
          <p:cNvSpPr/>
          <p:nvPr/>
        </p:nvSpPr>
        <p:spPr>
          <a:xfrm>
            <a:off x="2123728" y="5661248"/>
            <a:ext cx="5472608"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fontAlgn="auto">
              <a:spcBef>
                <a:spcPts val="0"/>
              </a:spcBef>
              <a:spcAft>
                <a:spcPts val="0"/>
              </a:spcAft>
              <a:defRPr/>
            </a:pPr>
            <a:r>
              <a:rPr lang="en-US" dirty="0" smtClean="0">
                <a:solidFill>
                  <a:schemeClr val="bg1"/>
                </a:solidFill>
              </a:rPr>
              <a:t>1.6 </a:t>
            </a:r>
            <a:r>
              <a:rPr lang="en-US" dirty="0">
                <a:solidFill>
                  <a:schemeClr val="bg1"/>
                </a:solidFill>
              </a:rPr>
              <a:t>Million </a:t>
            </a:r>
            <a:r>
              <a:rPr lang="en-US" dirty="0" smtClean="0">
                <a:solidFill>
                  <a:schemeClr val="bg1"/>
                </a:solidFill>
              </a:rPr>
              <a:t>Euros  </a:t>
            </a:r>
            <a:r>
              <a:rPr lang="en-US" dirty="0">
                <a:solidFill>
                  <a:schemeClr val="bg1"/>
                </a:solidFill>
              </a:rPr>
              <a:t>and </a:t>
            </a:r>
            <a:r>
              <a:rPr lang="en-US" dirty="0" smtClean="0">
                <a:solidFill>
                  <a:schemeClr val="bg1"/>
                </a:solidFill>
              </a:rPr>
              <a:t>150.000 </a:t>
            </a:r>
            <a:r>
              <a:rPr lang="en-US" dirty="0">
                <a:solidFill>
                  <a:schemeClr val="bg1"/>
                </a:solidFill>
              </a:rPr>
              <a:t>annually operating costs.</a:t>
            </a:r>
            <a:endParaRPr lang="el-GR"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24</a:t>
            </a:fld>
            <a:endParaRPr lang="el-GR"/>
          </a:p>
        </p:txBody>
      </p:sp>
      <p:pic>
        <p:nvPicPr>
          <p:cNvPr id="3" name="Picture 2"/>
          <p:cNvPicPr>
            <a:picLocks noChangeAspect="1"/>
          </p:cNvPicPr>
          <p:nvPr/>
        </p:nvPicPr>
        <p:blipFill>
          <a:blip r:embed="rId2"/>
          <a:stretch>
            <a:fillRect/>
          </a:stretch>
        </p:blipFill>
        <p:spPr>
          <a:xfrm>
            <a:off x="1043608" y="332656"/>
            <a:ext cx="7128792" cy="2438389"/>
          </a:xfrm>
          <a:prstGeom prst="rect">
            <a:avLst/>
          </a:prstGeom>
          <a:ln>
            <a:solidFill>
              <a:srgbClr val="FF0000"/>
            </a:solidFill>
          </a:ln>
        </p:spPr>
      </p:pic>
      <p:sp>
        <p:nvSpPr>
          <p:cNvPr id="4" name="Rectangle 3"/>
          <p:cNvSpPr/>
          <p:nvPr/>
        </p:nvSpPr>
        <p:spPr>
          <a:xfrm>
            <a:off x="1043608" y="2848868"/>
            <a:ext cx="7200800" cy="2031325"/>
          </a:xfrm>
          <a:prstGeom prst="rect">
            <a:avLst/>
          </a:prstGeom>
        </p:spPr>
        <p:txBody>
          <a:bodyPr wrap="square">
            <a:spAutoFit/>
          </a:bodyPr>
          <a:lstStyle/>
          <a:p>
            <a:r>
              <a:rPr lang="en-US" b="1" dirty="0"/>
              <a:t>Results</a:t>
            </a:r>
          </a:p>
          <a:p>
            <a:r>
              <a:rPr lang="en-US" dirty="0"/>
              <a:t>We identified 2,464 women, including 1,027 (41.7%) who underwent laparoscopic hysterectomy </a:t>
            </a:r>
            <a:r>
              <a:rPr lang="en-US" dirty="0" smtClean="0"/>
              <a:t>and 1,437 </a:t>
            </a:r>
            <a:r>
              <a:rPr lang="en-US" dirty="0"/>
              <a:t>(58.3%) who underwent robotic hysterectomy</a:t>
            </a:r>
            <a:r>
              <a:rPr lang="en-US" dirty="0" smtClean="0"/>
              <a:t>.</a:t>
            </a:r>
          </a:p>
          <a:p>
            <a:r>
              <a:rPr lang="en-US" dirty="0" smtClean="0"/>
              <a:t>The </a:t>
            </a:r>
            <a:r>
              <a:rPr lang="en-US" dirty="0"/>
              <a:t>mean cost for robotic hysterectomy was $</a:t>
            </a:r>
            <a:r>
              <a:rPr lang="en-US" dirty="0" smtClean="0"/>
              <a:t>10,618 versus </a:t>
            </a:r>
            <a:r>
              <a:rPr lang="en-US" dirty="0"/>
              <a:t>$8,996 for laparoscopic hysterectomy (P  .001).</a:t>
            </a:r>
          </a:p>
          <a:p>
            <a:endParaRPr lang="en-US" dirty="0"/>
          </a:p>
        </p:txBody>
      </p:sp>
      <p:sp>
        <p:nvSpPr>
          <p:cNvPr id="5" name="Rectangle 4"/>
          <p:cNvSpPr/>
          <p:nvPr/>
        </p:nvSpPr>
        <p:spPr>
          <a:xfrm>
            <a:off x="1115616" y="4725144"/>
            <a:ext cx="7056784" cy="1200329"/>
          </a:xfrm>
          <a:prstGeom prst="rect">
            <a:avLst/>
          </a:prstGeom>
        </p:spPr>
        <p:txBody>
          <a:bodyPr wrap="square">
            <a:spAutoFit/>
          </a:bodyPr>
          <a:lstStyle/>
          <a:p>
            <a:r>
              <a:rPr lang="en-US" b="1" dirty="0"/>
              <a:t>Conclusion</a:t>
            </a:r>
          </a:p>
          <a:p>
            <a:r>
              <a:rPr lang="en-US" dirty="0"/>
              <a:t>Despite claims of decreased complications with robotic hysterectomy, we found </a:t>
            </a:r>
            <a:r>
              <a:rPr lang="en-US" b="1" dirty="0"/>
              <a:t>similar </a:t>
            </a:r>
            <a:r>
              <a:rPr lang="en-US" b="1" dirty="0" smtClean="0"/>
              <a:t>morbidity </a:t>
            </a:r>
            <a:r>
              <a:rPr lang="en-US" dirty="0" smtClean="0"/>
              <a:t>but </a:t>
            </a:r>
            <a:r>
              <a:rPr lang="en-US" b="1" dirty="0"/>
              <a:t>increased cost </a:t>
            </a:r>
            <a:r>
              <a:rPr lang="en-US" dirty="0"/>
              <a:t>compared with laparoscopic hysterectomy. </a:t>
            </a:r>
          </a:p>
        </p:txBody>
      </p:sp>
    </p:spTree>
    <p:extLst>
      <p:ext uri="{BB962C8B-B14F-4D97-AF65-F5344CB8AC3E}">
        <p14:creationId xmlns:p14="http://schemas.microsoft.com/office/powerpoint/2010/main" val="39241363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25</a:t>
            </a:fld>
            <a:endParaRPr lang="el-GR"/>
          </a:p>
        </p:txBody>
      </p:sp>
      <p:pic>
        <p:nvPicPr>
          <p:cNvPr id="4" name="Picture 3"/>
          <p:cNvPicPr>
            <a:picLocks noChangeAspect="1"/>
          </p:cNvPicPr>
          <p:nvPr/>
        </p:nvPicPr>
        <p:blipFill>
          <a:blip r:embed="rId2"/>
          <a:stretch>
            <a:fillRect/>
          </a:stretch>
        </p:blipFill>
        <p:spPr>
          <a:xfrm>
            <a:off x="965200" y="0"/>
            <a:ext cx="7207994" cy="6858000"/>
          </a:xfrm>
          <a:prstGeom prst="rect">
            <a:avLst/>
          </a:prstGeom>
        </p:spPr>
      </p:pic>
    </p:spTree>
    <p:extLst>
      <p:ext uri="{BB962C8B-B14F-4D97-AF65-F5344CB8AC3E}">
        <p14:creationId xmlns:p14="http://schemas.microsoft.com/office/powerpoint/2010/main" val="14803149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26</a:t>
            </a:fld>
            <a:endParaRPr lang="el-GR"/>
          </a:p>
        </p:txBody>
      </p:sp>
      <p:pic>
        <p:nvPicPr>
          <p:cNvPr id="3" name="Picture 2" descr="Screen Shot 2014-08-28 at 1.37.36 AM.pdf"/>
          <p:cNvPicPr>
            <a:picLocks noChangeAspect="1"/>
          </p:cNvPicPr>
          <p:nvPr/>
        </p:nvPicPr>
        <p:blipFill rotWithShape="1">
          <a:blip r:embed="rId2">
            <a:extLst>
              <a:ext uri="{28A0092B-C50C-407E-A947-70E740481C1C}">
                <a14:useLocalDpi xmlns:a14="http://schemas.microsoft.com/office/drawing/2010/main" val="0"/>
              </a:ext>
            </a:extLst>
          </a:blip>
          <a:srcRect t="27301" b="28342"/>
          <a:stretch/>
        </p:blipFill>
        <p:spPr>
          <a:xfrm>
            <a:off x="210578" y="692695"/>
            <a:ext cx="8969934" cy="5630489"/>
          </a:xfrm>
          <a:prstGeom prst="rect">
            <a:avLst/>
          </a:prstGeom>
        </p:spPr>
      </p:pic>
    </p:spTree>
    <p:extLst>
      <p:ext uri="{BB962C8B-B14F-4D97-AF65-F5344CB8AC3E}">
        <p14:creationId xmlns:p14="http://schemas.microsoft.com/office/powerpoint/2010/main" val="42313250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27</a:t>
            </a:fld>
            <a:endParaRPr lang="el-GR"/>
          </a:p>
        </p:txBody>
      </p:sp>
      <p:pic>
        <p:nvPicPr>
          <p:cNvPr id="3" name="Picture 2"/>
          <p:cNvPicPr>
            <a:picLocks noChangeAspect="1"/>
          </p:cNvPicPr>
          <p:nvPr/>
        </p:nvPicPr>
        <p:blipFill>
          <a:blip r:embed="rId2"/>
          <a:stretch>
            <a:fillRect/>
          </a:stretch>
        </p:blipFill>
        <p:spPr>
          <a:xfrm>
            <a:off x="395536" y="188640"/>
            <a:ext cx="5508104" cy="2034139"/>
          </a:xfrm>
          <a:prstGeom prst="rect">
            <a:avLst/>
          </a:prstGeom>
        </p:spPr>
      </p:pic>
      <p:pic>
        <p:nvPicPr>
          <p:cNvPr id="4" name="Picture 3"/>
          <p:cNvPicPr>
            <a:picLocks noChangeAspect="1"/>
          </p:cNvPicPr>
          <p:nvPr/>
        </p:nvPicPr>
        <p:blipFill>
          <a:blip r:embed="rId3"/>
          <a:stretch>
            <a:fillRect/>
          </a:stretch>
        </p:blipFill>
        <p:spPr>
          <a:xfrm>
            <a:off x="2555776" y="5949280"/>
            <a:ext cx="4393456" cy="617830"/>
          </a:xfrm>
          <a:prstGeom prst="rect">
            <a:avLst/>
          </a:prstGeom>
        </p:spPr>
      </p:pic>
      <p:pic>
        <p:nvPicPr>
          <p:cNvPr id="5" name="Picture 4"/>
          <p:cNvPicPr>
            <a:picLocks noChangeAspect="1"/>
          </p:cNvPicPr>
          <p:nvPr/>
        </p:nvPicPr>
        <p:blipFill>
          <a:blip r:embed="rId4"/>
          <a:stretch>
            <a:fillRect/>
          </a:stretch>
        </p:blipFill>
        <p:spPr>
          <a:xfrm>
            <a:off x="1259632" y="2132856"/>
            <a:ext cx="6835768" cy="2495150"/>
          </a:xfrm>
          <a:prstGeom prst="rect">
            <a:avLst/>
          </a:prstGeom>
        </p:spPr>
      </p:pic>
      <p:pic>
        <p:nvPicPr>
          <p:cNvPr id="6" name="Picture 5"/>
          <p:cNvPicPr>
            <a:picLocks noChangeAspect="1"/>
          </p:cNvPicPr>
          <p:nvPr/>
        </p:nvPicPr>
        <p:blipFill>
          <a:blip r:embed="rId5"/>
          <a:stretch>
            <a:fillRect/>
          </a:stretch>
        </p:blipFill>
        <p:spPr>
          <a:xfrm>
            <a:off x="539552" y="4653136"/>
            <a:ext cx="8316416" cy="1266285"/>
          </a:xfrm>
          <a:prstGeom prst="rect">
            <a:avLst/>
          </a:prstGeom>
        </p:spPr>
      </p:pic>
      <p:cxnSp>
        <p:nvCxnSpPr>
          <p:cNvPr id="8" name="Straight Connector 7"/>
          <p:cNvCxnSpPr/>
          <p:nvPr/>
        </p:nvCxnSpPr>
        <p:spPr>
          <a:xfrm>
            <a:off x="2915816" y="3573016"/>
            <a:ext cx="51125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12311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CD1E82-9EEC-EB46-9EE6-7A0F2932A7CF}" type="slidenum">
              <a:rPr lang="en-US" sz="1200">
                <a:solidFill>
                  <a:srgbClr val="FFFFFF"/>
                </a:solidFill>
                <a:latin typeface="Calisto MT" charset="0"/>
              </a:rPr>
              <a:pPr eaLnBrk="1" hangingPunct="1"/>
              <a:t>28</a:t>
            </a:fld>
            <a:endParaRPr lang="en-US" sz="1200">
              <a:solidFill>
                <a:srgbClr val="FFFFFF"/>
              </a:solidFill>
              <a:latin typeface="Calisto MT" charset="0"/>
            </a:endParaRPr>
          </a:p>
        </p:txBody>
      </p:sp>
      <p:sp>
        <p:nvSpPr>
          <p:cNvPr id="4" name="Content Placeholder 3"/>
          <p:cNvSpPr>
            <a:spLocks noGrp="1"/>
          </p:cNvSpPr>
          <p:nvPr>
            <p:ph idx="4294967295"/>
          </p:nvPr>
        </p:nvSpPr>
        <p:spPr>
          <a:xfrm>
            <a:off x="467544" y="3904456"/>
            <a:ext cx="6336704" cy="1180728"/>
          </a:xfrm>
        </p:spPr>
        <p:txBody>
          <a:bodyPr rtlCol="0">
            <a:normAutofit fontScale="85000" lnSpcReduction="10000"/>
          </a:bodyPr>
          <a:lstStyle/>
          <a:p>
            <a:pPr marL="0" indent="0" fontAlgn="auto">
              <a:spcAft>
                <a:spcPts val="0"/>
              </a:spcAft>
              <a:buNone/>
              <a:defRPr/>
            </a:pPr>
            <a:r>
              <a:rPr lang="en-US" dirty="0" smtClean="0">
                <a:effectLst>
                  <a:outerShdw blurRad="38100" dist="38100" dir="2700000" algn="tl">
                    <a:srgbClr val="212121"/>
                  </a:outerShdw>
                </a:effectLst>
                <a:latin typeface="Calisto MT" charset="0"/>
              </a:rPr>
              <a:t>Increased risk of vaginal cuff dehiscence  and evisceration during Robotic Surgery . </a:t>
            </a:r>
          </a:p>
          <a:p>
            <a:pPr fontAlgn="auto">
              <a:spcAft>
                <a:spcPts val="0"/>
              </a:spcAft>
              <a:buFont typeface="Arial"/>
              <a:buChar char="•"/>
              <a:defRPr/>
            </a:pPr>
            <a:endParaRPr lang="en-US" dirty="0" smtClean="0">
              <a:effectLst>
                <a:outerShdw blurRad="38100" dist="38100" dir="2700000" algn="tl">
                  <a:srgbClr val="212121"/>
                </a:outerShdw>
              </a:effectLst>
              <a:latin typeface="Calisto MT" charset="0"/>
            </a:endParaRPr>
          </a:p>
        </p:txBody>
      </p:sp>
      <p:pic>
        <p:nvPicPr>
          <p:cNvPr id="2" name="Picture 1"/>
          <p:cNvPicPr>
            <a:picLocks noChangeAspect="1"/>
          </p:cNvPicPr>
          <p:nvPr/>
        </p:nvPicPr>
        <p:blipFill>
          <a:blip r:embed="rId2"/>
          <a:stretch>
            <a:fillRect/>
          </a:stretch>
        </p:blipFill>
        <p:spPr>
          <a:xfrm>
            <a:off x="7020272" y="2564904"/>
            <a:ext cx="1818609" cy="2418750"/>
          </a:xfrm>
          <a:prstGeom prst="rect">
            <a:avLst/>
          </a:prstGeom>
        </p:spPr>
      </p:pic>
      <p:pic>
        <p:nvPicPr>
          <p:cNvPr id="6" name="Picture 5"/>
          <p:cNvPicPr>
            <a:picLocks noChangeAspect="1"/>
          </p:cNvPicPr>
          <p:nvPr/>
        </p:nvPicPr>
        <p:blipFill>
          <a:blip r:embed="rId3"/>
          <a:stretch>
            <a:fillRect/>
          </a:stretch>
        </p:blipFill>
        <p:spPr>
          <a:xfrm>
            <a:off x="539552" y="476672"/>
            <a:ext cx="5346700" cy="1511300"/>
          </a:xfrm>
          <a:prstGeom prst="rect">
            <a:avLst/>
          </a:prstGeom>
          <a:ln>
            <a:solidFill>
              <a:srgbClr val="FF0000"/>
            </a:solidFill>
          </a:ln>
        </p:spPr>
      </p:pic>
      <p:pic>
        <p:nvPicPr>
          <p:cNvPr id="7" name="Picture 6"/>
          <p:cNvPicPr>
            <a:picLocks noChangeAspect="1"/>
          </p:cNvPicPr>
          <p:nvPr/>
        </p:nvPicPr>
        <p:blipFill>
          <a:blip r:embed="rId4"/>
          <a:stretch>
            <a:fillRect/>
          </a:stretch>
        </p:blipFill>
        <p:spPr>
          <a:xfrm>
            <a:off x="7092280" y="260648"/>
            <a:ext cx="1400944" cy="1923963"/>
          </a:xfrm>
          <a:prstGeom prst="rect">
            <a:avLst/>
          </a:prstGeom>
        </p:spPr>
      </p:pic>
      <p:sp>
        <p:nvSpPr>
          <p:cNvPr id="8" name="Rectangle 7"/>
          <p:cNvSpPr/>
          <p:nvPr/>
        </p:nvSpPr>
        <p:spPr>
          <a:xfrm>
            <a:off x="539552" y="2564904"/>
            <a:ext cx="6624736" cy="646331"/>
          </a:xfrm>
          <a:prstGeom prst="rect">
            <a:avLst/>
          </a:prstGeom>
        </p:spPr>
        <p:txBody>
          <a:bodyPr wrap="square">
            <a:spAutoFit/>
          </a:bodyPr>
          <a:lstStyle/>
          <a:p>
            <a:r>
              <a:rPr lang="en-US" dirty="0"/>
              <a:t>Twenty-one of 510 patients were identified with vaginal cuff dehiscence (incidence 4.1%, 95% confidence interval 2.3–5.8%). </a:t>
            </a:r>
          </a:p>
        </p:txBody>
      </p:sp>
    </p:spTree>
    <p:extLst>
      <p:ext uri="{BB962C8B-B14F-4D97-AF65-F5344CB8AC3E}">
        <p14:creationId xmlns:p14="http://schemas.microsoft.com/office/powerpoint/2010/main" val="1543338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F1D1C4-C2D9-4231-9FB2-B2D9D97AA41D}" type="slidenum">
              <a:rPr lang="el-GR" smtClean="0"/>
              <a:pPr/>
              <a:t>29</a:t>
            </a:fld>
            <a:endParaRPr lang="el-GR"/>
          </a:p>
        </p:txBody>
      </p:sp>
      <p:pic>
        <p:nvPicPr>
          <p:cNvPr id="10" name="Picture 9"/>
          <p:cNvPicPr>
            <a:picLocks noChangeAspect="1"/>
          </p:cNvPicPr>
          <p:nvPr/>
        </p:nvPicPr>
        <p:blipFill>
          <a:blip r:embed="rId2"/>
          <a:stretch>
            <a:fillRect/>
          </a:stretch>
        </p:blipFill>
        <p:spPr>
          <a:xfrm>
            <a:off x="7398072" y="332656"/>
            <a:ext cx="1422400" cy="1905000"/>
          </a:xfrm>
          <a:prstGeom prst="rect">
            <a:avLst/>
          </a:prstGeom>
        </p:spPr>
      </p:pic>
      <p:pic>
        <p:nvPicPr>
          <p:cNvPr id="11" name="Picture 10"/>
          <p:cNvPicPr>
            <a:picLocks noChangeAspect="1"/>
          </p:cNvPicPr>
          <p:nvPr/>
        </p:nvPicPr>
        <p:blipFill>
          <a:blip r:embed="rId3"/>
          <a:stretch>
            <a:fillRect/>
          </a:stretch>
        </p:blipFill>
        <p:spPr>
          <a:xfrm>
            <a:off x="323528" y="260648"/>
            <a:ext cx="6300192" cy="1345391"/>
          </a:xfrm>
          <a:prstGeom prst="rect">
            <a:avLst/>
          </a:prstGeom>
        </p:spPr>
      </p:pic>
      <p:pic>
        <p:nvPicPr>
          <p:cNvPr id="2" name="Picture 1"/>
          <p:cNvPicPr>
            <a:picLocks noChangeAspect="1"/>
          </p:cNvPicPr>
          <p:nvPr/>
        </p:nvPicPr>
        <p:blipFill>
          <a:blip r:embed="rId4"/>
          <a:stretch>
            <a:fillRect/>
          </a:stretch>
        </p:blipFill>
        <p:spPr>
          <a:xfrm>
            <a:off x="1907704" y="1700808"/>
            <a:ext cx="4752528" cy="4065830"/>
          </a:xfrm>
          <a:prstGeom prst="rect">
            <a:avLst/>
          </a:prstGeom>
          <a:ln>
            <a:solidFill>
              <a:srgbClr val="FF0000"/>
            </a:solidFill>
          </a:ln>
        </p:spPr>
      </p:pic>
    </p:spTree>
    <p:extLst>
      <p:ext uri="{BB962C8B-B14F-4D97-AF65-F5344CB8AC3E}">
        <p14:creationId xmlns:p14="http://schemas.microsoft.com/office/powerpoint/2010/main" val="15449556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900"/>
          </a:xfrm>
        </p:spPr>
        <p:style>
          <a:lnRef idx="1">
            <a:schemeClr val="accent1"/>
          </a:lnRef>
          <a:fillRef idx="2">
            <a:schemeClr val="accent1"/>
          </a:fillRef>
          <a:effectRef idx="1">
            <a:schemeClr val="accent1"/>
          </a:effectRef>
          <a:fontRef idx="minor">
            <a:schemeClr val="dk1"/>
          </a:fontRef>
        </p:style>
        <p:txBody>
          <a:bodyPr rtlCol="0">
            <a:norm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Aft>
                <a:spcPts val="0"/>
              </a:spcAft>
              <a:defRPr/>
            </a:pPr>
            <a:r>
              <a:rPr lang="en-US" sz="4900">
                <a:solidFill>
                  <a:srgbClr val="000000"/>
                </a:solidFill>
                <a:effectLst>
                  <a:outerShdw blurRad="38100" dist="38100" dir="2700000" algn="tl">
                    <a:srgbClr val="FFFFFF"/>
                  </a:outerShdw>
                </a:effectLst>
                <a:latin typeface="Calisto MT" charset="0"/>
              </a:rPr>
              <a:t>When there is no evidence</a:t>
            </a:r>
            <a:endParaRPr lang="el-GR" sz="4900">
              <a:solidFill>
                <a:srgbClr val="000000"/>
              </a:solidFill>
              <a:effectLst>
                <a:outerShdw blurRad="38100" dist="38100" dir="2700000" algn="tl">
                  <a:srgbClr val="FFFFFF"/>
                </a:outerShdw>
              </a:effectLst>
              <a:latin typeface="Calisto MT" charset="0"/>
            </a:endParaRPr>
          </a:p>
        </p:txBody>
      </p:sp>
      <p:sp>
        <p:nvSpPr>
          <p:cNvPr id="3" name="Subtitle 2"/>
          <p:cNvSpPr>
            <a:spLocks noGrp="1"/>
          </p:cNvSpPr>
          <p:nvPr>
            <p:ph type="subTitle" idx="1"/>
          </p:nvPr>
        </p:nvSpPr>
        <p:spPr>
          <a:xfrm>
            <a:off x="685800" y="5257800"/>
            <a:ext cx="7770813" cy="874713"/>
          </a:xfrm>
        </p:spPr>
        <p:style>
          <a:lnRef idx="1">
            <a:schemeClr val="accent2"/>
          </a:lnRef>
          <a:fillRef idx="2">
            <a:schemeClr val="accent2"/>
          </a:fillRef>
          <a:effectRef idx="1">
            <a:schemeClr val="accent2"/>
          </a:effectRef>
          <a:fontRef idx="minor">
            <a:schemeClr val="dk1"/>
          </a:fontRef>
        </p:style>
        <p:txBody>
          <a:bodyPr rtlCol="0">
            <a:norm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Aft>
                <a:spcPts val="0"/>
              </a:spcAft>
              <a:buFont typeface="Arial"/>
              <a:buNone/>
              <a:defRPr/>
            </a:pPr>
            <a:r>
              <a:rPr lang="en-US" sz="2000" dirty="0">
                <a:solidFill>
                  <a:srgbClr val="000000"/>
                </a:solidFill>
                <a:latin typeface="Calisto MT" charset="0"/>
              </a:rPr>
              <a:t>At </a:t>
            </a:r>
            <a:r>
              <a:rPr lang="en-US" sz="2000" dirty="0" smtClean="0">
                <a:solidFill>
                  <a:srgbClr val="000000"/>
                </a:solidFill>
                <a:latin typeface="Calisto MT" charset="0"/>
              </a:rPr>
              <a:t> </a:t>
            </a:r>
            <a:r>
              <a:rPr lang="en-US" sz="2000" dirty="0">
                <a:solidFill>
                  <a:srgbClr val="000000"/>
                </a:solidFill>
                <a:latin typeface="Calisto MT" charset="0"/>
              </a:rPr>
              <a:t>least these should be common sense</a:t>
            </a:r>
            <a:endParaRPr lang="el-GR" sz="2000" dirty="0">
              <a:solidFill>
                <a:srgbClr val="000000"/>
              </a:solidFill>
              <a:latin typeface="Calisto MT" charset="0"/>
            </a:endParaRPr>
          </a:p>
        </p:txBody>
      </p:sp>
      <p:pic>
        <p:nvPicPr>
          <p:cNvPr id="6" name="Picture Placeholder 5"/>
          <p:cNvPicPr>
            <a:picLocks noGrp="1" noChangeAspect="1"/>
          </p:cNvPicPr>
          <p:nvPr>
            <p:ph type="pic" sz="quarter" idx="13"/>
          </p:nvPr>
        </p:nvPicPr>
        <p:blipFill>
          <a:blip r:embed="rId2"/>
          <a:srcRect t="2969" b="2969"/>
          <a:stretch>
            <a:fillRect/>
          </a:stretch>
        </p:blipFill>
        <p:spPr>
          <a:xfrm rot="21540000">
            <a:off x="2055813" y="423863"/>
            <a:ext cx="5032375" cy="3376612"/>
          </a:xfrm>
        </p:spPr>
      </p:pic>
      <p:sp>
        <p:nvSpPr>
          <p:cNvPr id="9220"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16A726-0B3B-894F-BB2F-8EA275C853F3}" type="slidenum">
              <a:rPr lang="en-US" sz="1200">
                <a:solidFill>
                  <a:srgbClr val="FFFFFF"/>
                </a:solidFill>
                <a:latin typeface="Calisto MT" charset="0"/>
              </a:rPr>
              <a:pPr eaLnBrk="1" hangingPunct="1"/>
              <a:t>3</a:t>
            </a:fld>
            <a:endParaRPr lang="en-US" sz="1200">
              <a:solidFill>
                <a:srgbClr val="FFFFFF"/>
              </a:solidFill>
              <a:latin typeface="Calisto MT" charset="0"/>
            </a:endParaRPr>
          </a:p>
        </p:txBody>
      </p:sp>
    </p:spTree>
    <p:extLst>
      <p:ext uri="{BB962C8B-B14F-4D97-AF65-F5344CB8AC3E}">
        <p14:creationId xmlns:p14="http://schemas.microsoft.com/office/powerpoint/2010/main" val="3878606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F1D1C4-C2D9-4231-9FB2-B2D9D97AA41D}" type="slidenum">
              <a:rPr lang="el-GR" smtClean="0"/>
              <a:pPr/>
              <a:t>30</a:t>
            </a:fld>
            <a:endParaRPr lang="el-GR"/>
          </a:p>
        </p:txBody>
      </p:sp>
      <p:pic>
        <p:nvPicPr>
          <p:cNvPr id="10" name="Picture 9"/>
          <p:cNvPicPr>
            <a:picLocks noChangeAspect="1"/>
          </p:cNvPicPr>
          <p:nvPr/>
        </p:nvPicPr>
        <p:blipFill>
          <a:blip r:embed="rId2"/>
          <a:stretch>
            <a:fillRect/>
          </a:stretch>
        </p:blipFill>
        <p:spPr>
          <a:xfrm>
            <a:off x="7398072" y="332656"/>
            <a:ext cx="1422400" cy="1905000"/>
          </a:xfrm>
          <a:prstGeom prst="rect">
            <a:avLst/>
          </a:prstGeom>
        </p:spPr>
      </p:pic>
      <p:pic>
        <p:nvPicPr>
          <p:cNvPr id="11" name="Picture 10"/>
          <p:cNvPicPr>
            <a:picLocks noChangeAspect="1"/>
          </p:cNvPicPr>
          <p:nvPr/>
        </p:nvPicPr>
        <p:blipFill>
          <a:blip r:embed="rId3"/>
          <a:stretch>
            <a:fillRect/>
          </a:stretch>
        </p:blipFill>
        <p:spPr>
          <a:xfrm>
            <a:off x="323528" y="260648"/>
            <a:ext cx="6300192" cy="1345391"/>
          </a:xfrm>
          <a:prstGeom prst="rect">
            <a:avLst/>
          </a:prstGeom>
        </p:spPr>
      </p:pic>
      <p:pic>
        <p:nvPicPr>
          <p:cNvPr id="3" name="Picture 2"/>
          <p:cNvPicPr>
            <a:picLocks noChangeAspect="1"/>
          </p:cNvPicPr>
          <p:nvPr/>
        </p:nvPicPr>
        <p:blipFill>
          <a:blip r:embed="rId4"/>
          <a:stretch>
            <a:fillRect/>
          </a:stretch>
        </p:blipFill>
        <p:spPr>
          <a:xfrm>
            <a:off x="25292" y="2276872"/>
            <a:ext cx="9144000" cy="3940370"/>
          </a:xfrm>
          <a:prstGeom prst="rect">
            <a:avLst/>
          </a:prstGeom>
        </p:spPr>
      </p:pic>
      <p:sp>
        <p:nvSpPr>
          <p:cNvPr id="8" name="Rounded Rectangle 7"/>
          <p:cNvSpPr/>
          <p:nvPr/>
        </p:nvSpPr>
        <p:spPr>
          <a:xfrm>
            <a:off x="323528" y="4509120"/>
            <a:ext cx="8568952" cy="28803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8459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F1D1C4-C2D9-4231-9FB2-B2D9D97AA41D}" type="slidenum">
              <a:rPr lang="el-GR" smtClean="0"/>
              <a:pPr/>
              <a:t>31</a:t>
            </a:fld>
            <a:endParaRPr lang="el-GR"/>
          </a:p>
        </p:txBody>
      </p:sp>
      <p:sp>
        <p:nvSpPr>
          <p:cNvPr id="4" name="3 - Ορθογώνιο"/>
          <p:cNvSpPr/>
          <p:nvPr/>
        </p:nvSpPr>
        <p:spPr>
          <a:xfrm>
            <a:off x="1331640" y="6093296"/>
            <a:ext cx="6984776" cy="461665"/>
          </a:xfrm>
          <a:prstGeom prst="rect">
            <a:avLst/>
          </a:prstGeom>
        </p:spPr>
        <p:txBody>
          <a:bodyPr wrap="square">
            <a:spAutoFit/>
          </a:bodyPr>
          <a:lstStyle/>
          <a:p>
            <a:r>
              <a:rPr lang="en-US" sz="1200" dirty="0" smtClean="0"/>
              <a:t>0. Gainsburg DM. Anesthetic concerns for robotic-assisted laparoscopic radical prostatectomy. </a:t>
            </a:r>
            <a:r>
              <a:rPr lang="en-US" sz="1200" i="1" dirty="0" smtClean="0"/>
              <a:t>Minerva </a:t>
            </a:r>
            <a:r>
              <a:rPr lang="en-US" sz="1200" i="1" dirty="0" err="1" smtClean="0"/>
              <a:t>Anestesiol</a:t>
            </a:r>
            <a:r>
              <a:rPr lang="en-US" sz="1200" dirty="0" smtClean="0"/>
              <a:t>. 2012;78:596– 604. </a:t>
            </a:r>
            <a:endParaRPr lang="el-GR" sz="1200" dirty="0"/>
          </a:p>
        </p:txBody>
      </p:sp>
      <p:pic>
        <p:nvPicPr>
          <p:cNvPr id="6" name="Picture 5"/>
          <p:cNvPicPr>
            <a:picLocks noChangeAspect="1"/>
          </p:cNvPicPr>
          <p:nvPr/>
        </p:nvPicPr>
        <p:blipFill>
          <a:blip r:embed="rId2"/>
          <a:stretch>
            <a:fillRect/>
          </a:stretch>
        </p:blipFill>
        <p:spPr>
          <a:xfrm>
            <a:off x="1115616" y="227557"/>
            <a:ext cx="7353027" cy="2265404"/>
          </a:xfrm>
          <a:prstGeom prst="rect">
            <a:avLst/>
          </a:prstGeom>
          <a:ln>
            <a:solidFill>
              <a:srgbClr val="FF0000"/>
            </a:solidFill>
          </a:ln>
        </p:spPr>
      </p:pic>
      <p:sp>
        <p:nvSpPr>
          <p:cNvPr id="7" name="Rectangle 6"/>
          <p:cNvSpPr/>
          <p:nvPr/>
        </p:nvSpPr>
        <p:spPr>
          <a:xfrm>
            <a:off x="827584" y="2690336"/>
            <a:ext cx="7632848" cy="2862323"/>
          </a:xfrm>
          <a:prstGeom prst="rect">
            <a:avLst/>
          </a:prstGeom>
        </p:spPr>
        <p:txBody>
          <a:bodyPr wrap="square">
            <a:spAutoFit/>
          </a:bodyPr>
          <a:lstStyle/>
          <a:p>
            <a:r>
              <a:rPr lang="en-US" dirty="0"/>
              <a:t>1. The significant anesthetic concerns of RALP</a:t>
            </a:r>
          </a:p>
          <a:p>
            <a:r>
              <a:rPr lang="en-US" dirty="0"/>
              <a:t>are the physiological effects of </a:t>
            </a:r>
            <a:r>
              <a:rPr lang="en-US" dirty="0" err="1" smtClean="0"/>
              <a:t>pneumoperitoneum</a:t>
            </a:r>
            <a:r>
              <a:rPr lang="en-US" dirty="0"/>
              <a:t> </a:t>
            </a:r>
            <a:r>
              <a:rPr lang="en-US" dirty="0" smtClean="0"/>
              <a:t>in </a:t>
            </a:r>
            <a:r>
              <a:rPr lang="en-US" dirty="0"/>
              <a:t>the </a:t>
            </a:r>
            <a:r>
              <a:rPr lang="en-US" dirty="0" err="1"/>
              <a:t>Trendelenburg</a:t>
            </a:r>
            <a:r>
              <a:rPr lang="en-US" dirty="0"/>
              <a:t> position,  </a:t>
            </a:r>
            <a:endParaRPr lang="en-US" dirty="0" smtClean="0"/>
          </a:p>
          <a:p>
            <a:endParaRPr lang="en-US" dirty="0" smtClean="0"/>
          </a:p>
          <a:p>
            <a:r>
              <a:rPr lang="en-US" b="1" dirty="0" smtClean="0"/>
              <a:t>Restricted access </a:t>
            </a:r>
            <a:r>
              <a:rPr lang="en-US" b="1" dirty="0"/>
              <a:t>to the patient </a:t>
            </a:r>
            <a:r>
              <a:rPr lang="en-US" dirty="0"/>
              <a:t>secondary to the </a:t>
            </a:r>
            <a:r>
              <a:rPr lang="en-US" dirty="0" smtClean="0"/>
              <a:t>robotic equipment </a:t>
            </a:r>
            <a:r>
              <a:rPr lang="en-US" dirty="0"/>
              <a:t>set over the patient, and </a:t>
            </a:r>
            <a:r>
              <a:rPr lang="en-US" dirty="0" smtClean="0"/>
              <a:t>prevention and</a:t>
            </a:r>
            <a:r>
              <a:rPr lang="en-US" dirty="0"/>
              <a:t>/or treatment of complications</a:t>
            </a:r>
            <a:r>
              <a:rPr lang="en-US" dirty="0" smtClean="0"/>
              <a:t>.</a:t>
            </a:r>
          </a:p>
          <a:p>
            <a:endParaRPr lang="en-US" dirty="0"/>
          </a:p>
          <a:p>
            <a:r>
              <a:rPr lang="en-US" dirty="0"/>
              <a:t>2. The non-surgical risks of RALP include</a:t>
            </a:r>
          </a:p>
          <a:p>
            <a:r>
              <a:rPr lang="en-US" dirty="0"/>
              <a:t>subcutaneous emphysema, brachial plexus injuries</a:t>
            </a:r>
            <a:r>
              <a:rPr lang="en-US" dirty="0" smtClean="0"/>
              <a:t>, corneal </a:t>
            </a:r>
            <a:r>
              <a:rPr lang="en-US" dirty="0"/>
              <a:t>abrasions, laryngeal edema, </a:t>
            </a:r>
            <a:r>
              <a:rPr lang="en-US" dirty="0" smtClean="0"/>
              <a:t>venous gas </a:t>
            </a:r>
            <a:r>
              <a:rPr lang="en-US" dirty="0"/>
              <a:t>embolisms, and </a:t>
            </a:r>
            <a:r>
              <a:rPr lang="en-US" b="1" dirty="0"/>
              <a:t>posterior ischemic </a:t>
            </a:r>
            <a:r>
              <a:rPr lang="en-US" b="1" dirty="0" smtClean="0"/>
              <a:t>optic neuropathy</a:t>
            </a:r>
            <a:r>
              <a:rPr lang="en-US" dirty="0"/>
              <a:t>.</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32</a:t>
            </a:fld>
            <a:endParaRPr lang="el-GR"/>
          </a:p>
        </p:txBody>
      </p:sp>
      <p:pic>
        <p:nvPicPr>
          <p:cNvPr id="4" name="Picture 3"/>
          <p:cNvPicPr>
            <a:picLocks noChangeAspect="1"/>
          </p:cNvPicPr>
          <p:nvPr/>
        </p:nvPicPr>
        <p:blipFill>
          <a:blip r:embed="rId2"/>
          <a:stretch>
            <a:fillRect/>
          </a:stretch>
        </p:blipFill>
        <p:spPr>
          <a:xfrm>
            <a:off x="1691680" y="188640"/>
            <a:ext cx="5623680" cy="6357204"/>
          </a:xfrm>
          <a:prstGeom prst="rect">
            <a:avLst/>
          </a:prstGeom>
        </p:spPr>
      </p:pic>
    </p:spTree>
    <p:extLst>
      <p:ext uri="{BB962C8B-B14F-4D97-AF65-F5344CB8AC3E}">
        <p14:creationId xmlns:p14="http://schemas.microsoft.com/office/powerpoint/2010/main" val="24488195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33</a:t>
            </a:fld>
            <a:endParaRPr lang="el-GR"/>
          </a:p>
        </p:txBody>
      </p:sp>
      <p:pic>
        <p:nvPicPr>
          <p:cNvPr id="3" name="Picture 2"/>
          <p:cNvPicPr>
            <a:picLocks noChangeAspect="1"/>
          </p:cNvPicPr>
          <p:nvPr/>
        </p:nvPicPr>
        <p:blipFill>
          <a:blip r:embed="rId2"/>
          <a:stretch>
            <a:fillRect/>
          </a:stretch>
        </p:blipFill>
        <p:spPr>
          <a:xfrm>
            <a:off x="0" y="393700"/>
            <a:ext cx="9144000" cy="6060201"/>
          </a:xfrm>
          <a:prstGeom prst="rect">
            <a:avLst/>
          </a:prstGeom>
        </p:spPr>
      </p:pic>
    </p:spTree>
    <p:extLst>
      <p:ext uri="{BB962C8B-B14F-4D97-AF65-F5344CB8AC3E}">
        <p14:creationId xmlns:p14="http://schemas.microsoft.com/office/powerpoint/2010/main" val="5120951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34</a:t>
            </a:fld>
            <a:endParaRPr lang="el-GR"/>
          </a:p>
        </p:txBody>
      </p:sp>
      <p:pic>
        <p:nvPicPr>
          <p:cNvPr id="3" name="Picture 2"/>
          <p:cNvPicPr>
            <a:picLocks noChangeAspect="1"/>
          </p:cNvPicPr>
          <p:nvPr/>
        </p:nvPicPr>
        <p:blipFill>
          <a:blip r:embed="rId2"/>
          <a:stretch>
            <a:fillRect/>
          </a:stretch>
        </p:blipFill>
        <p:spPr>
          <a:xfrm>
            <a:off x="0" y="736600"/>
            <a:ext cx="9144000" cy="5373858"/>
          </a:xfrm>
          <a:prstGeom prst="rect">
            <a:avLst/>
          </a:prstGeom>
        </p:spPr>
      </p:pic>
    </p:spTree>
    <p:extLst>
      <p:ext uri="{BB962C8B-B14F-4D97-AF65-F5344CB8AC3E}">
        <p14:creationId xmlns:p14="http://schemas.microsoft.com/office/powerpoint/2010/main" val="16509599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35</a:t>
            </a:fld>
            <a:endParaRPr lang="el-GR"/>
          </a:p>
        </p:txBody>
      </p:sp>
      <p:pic>
        <p:nvPicPr>
          <p:cNvPr id="3" name="Picture 2"/>
          <p:cNvPicPr>
            <a:picLocks noChangeAspect="1"/>
          </p:cNvPicPr>
          <p:nvPr/>
        </p:nvPicPr>
        <p:blipFill>
          <a:blip r:embed="rId2"/>
          <a:stretch>
            <a:fillRect/>
          </a:stretch>
        </p:blipFill>
        <p:spPr>
          <a:xfrm>
            <a:off x="0" y="1143000"/>
            <a:ext cx="9144000" cy="4564468"/>
          </a:xfrm>
          <a:prstGeom prst="rect">
            <a:avLst/>
          </a:prstGeom>
        </p:spPr>
      </p:pic>
    </p:spTree>
    <p:extLst>
      <p:ext uri="{BB962C8B-B14F-4D97-AF65-F5344CB8AC3E}">
        <p14:creationId xmlns:p14="http://schemas.microsoft.com/office/powerpoint/2010/main" val="8900007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TODAY </a:t>
            </a:r>
            <a:endParaRPr lang="en-US" dirty="0"/>
          </a:p>
        </p:txBody>
      </p:sp>
      <p:sp>
        <p:nvSpPr>
          <p:cNvPr id="11" name="Content Placeholder 10"/>
          <p:cNvSpPr>
            <a:spLocks noGrp="1"/>
          </p:cNvSpPr>
          <p:nvPr>
            <p:ph idx="1"/>
          </p:nvPr>
        </p:nvSpPr>
        <p:spPr/>
        <p:txBody>
          <a:bodyPr>
            <a:normAutofit/>
          </a:bodyPr>
          <a:lstStyle/>
          <a:p>
            <a:r>
              <a:rPr lang="en-US" sz="2800" dirty="0"/>
              <a:t>T</a:t>
            </a:r>
            <a:r>
              <a:rPr lang="en-US" sz="2800" dirty="0" smtClean="0"/>
              <a:t>here is no evidence to support  the use of robotic surgery for gynecological patients</a:t>
            </a:r>
          </a:p>
          <a:p>
            <a:pPr lvl="1"/>
            <a:r>
              <a:rPr lang="en-US" sz="2400" dirty="0" smtClean="0"/>
              <a:t>The use of robot is associated with increased costs and increased operating times.</a:t>
            </a:r>
          </a:p>
          <a:p>
            <a:pPr lvl="1"/>
            <a:r>
              <a:rPr lang="en-US" sz="2400" dirty="0" smtClean="0"/>
              <a:t>In addition there are specific complications associated with the use of the robot.</a:t>
            </a:r>
          </a:p>
          <a:p>
            <a:pPr lvl="1"/>
            <a:r>
              <a:rPr lang="en-US" sz="2400" dirty="0" smtClean="0"/>
              <a:t>The current technology in the robotic surgery is still </a:t>
            </a:r>
            <a:r>
              <a:rPr lang="en-US" sz="2400" b="1" dirty="0" smtClean="0"/>
              <a:t>primitive</a:t>
            </a:r>
            <a:r>
              <a:rPr lang="en-US" sz="2400" dirty="0" smtClean="0"/>
              <a:t> and for the past 10 years has not solved </a:t>
            </a:r>
            <a:r>
              <a:rPr lang="en-US" sz="2400" b="1" dirty="0" smtClean="0"/>
              <a:t>specific problems</a:t>
            </a:r>
          </a:p>
        </p:txBody>
      </p:sp>
      <p:sp>
        <p:nvSpPr>
          <p:cNvPr id="7" name="Slide Number Placeholder 6"/>
          <p:cNvSpPr>
            <a:spLocks noGrp="1"/>
          </p:cNvSpPr>
          <p:nvPr>
            <p:ph type="sldNum" sz="quarter" idx="12"/>
          </p:nvPr>
        </p:nvSpPr>
        <p:spPr/>
        <p:txBody>
          <a:bodyPr/>
          <a:lstStyle/>
          <a:p>
            <a:fld id="{D3F1D1C4-C2D9-4231-9FB2-B2D9D97AA41D}" type="slidenum">
              <a:rPr lang="el-GR" smtClean="0"/>
              <a:pPr/>
              <a:t>36</a:t>
            </a:fld>
            <a:endParaRPr lang="el-GR"/>
          </a:p>
        </p:txBody>
      </p:sp>
    </p:spTree>
    <p:extLst>
      <p:ext uri="{BB962C8B-B14F-4D97-AF65-F5344CB8AC3E}">
        <p14:creationId xmlns:p14="http://schemas.microsoft.com/office/powerpoint/2010/main" val="4129587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37</a:t>
            </a:fld>
            <a:endParaRPr lang="el-GR"/>
          </a:p>
        </p:txBody>
      </p:sp>
      <p:pic>
        <p:nvPicPr>
          <p:cNvPr id="3" name="Picture 2"/>
          <p:cNvPicPr>
            <a:picLocks noChangeAspect="1"/>
          </p:cNvPicPr>
          <p:nvPr/>
        </p:nvPicPr>
        <p:blipFill>
          <a:blip r:embed="rId3"/>
          <a:stretch>
            <a:fillRect/>
          </a:stretch>
        </p:blipFill>
        <p:spPr>
          <a:xfrm>
            <a:off x="755576" y="2060848"/>
            <a:ext cx="6230362" cy="4248472"/>
          </a:xfrm>
          <a:prstGeom prst="rect">
            <a:avLst/>
          </a:prstGeom>
          <a:ln>
            <a:solidFill>
              <a:srgbClr val="FF0000"/>
            </a:solidFill>
          </a:ln>
        </p:spPr>
      </p:pic>
      <p:pic>
        <p:nvPicPr>
          <p:cNvPr id="5" name="Picture 4"/>
          <p:cNvPicPr>
            <a:picLocks noChangeAspect="1"/>
          </p:cNvPicPr>
          <p:nvPr/>
        </p:nvPicPr>
        <p:blipFill>
          <a:blip r:embed="rId4"/>
          <a:stretch>
            <a:fillRect/>
          </a:stretch>
        </p:blipFill>
        <p:spPr>
          <a:xfrm>
            <a:off x="5364088" y="1412776"/>
            <a:ext cx="3451955" cy="2658740"/>
          </a:xfrm>
          <a:prstGeom prst="rect">
            <a:avLst/>
          </a:prstGeom>
        </p:spPr>
      </p:pic>
      <p:sp>
        <p:nvSpPr>
          <p:cNvPr id="6" name="TextBox 5"/>
          <p:cNvSpPr txBox="1"/>
          <p:nvPr/>
        </p:nvSpPr>
        <p:spPr>
          <a:xfrm>
            <a:off x="395536" y="404664"/>
            <a:ext cx="4913349" cy="1107996"/>
          </a:xfrm>
          <a:prstGeom prst="rect">
            <a:avLst/>
          </a:prstGeom>
          <a:noFill/>
        </p:spPr>
        <p:txBody>
          <a:bodyPr wrap="none" rtlCol="0">
            <a:spAutoFit/>
          </a:bodyPr>
          <a:lstStyle/>
          <a:p>
            <a:r>
              <a:rPr lang="el-GR" sz="6600" dirty="0"/>
              <a:t>  </a:t>
            </a:r>
            <a:r>
              <a:rPr lang="en-US" sz="6600" dirty="0" smtClean="0"/>
              <a:t>Evolution!!!! </a:t>
            </a:r>
            <a:endParaRPr lang="en-US" sz="6600" dirty="0"/>
          </a:p>
        </p:txBody>
      </p:sp>
    </p:spTree>
    <p:extLst>
      <p:ext uri="{BB962C8B-B14F-4D97-AF65-F5344CB8AC3E}">
        <p14:creationId xmlns:p14="http://schemas.microsoft.com/office/powerpoint/2010/main" val="36927749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algn="ctr" fontAlgn="auto">
              <a:spcAft>
                <a:spcPts val="0"/>
              </a:spcAft>
              <a:buFontTx/>
              <a:buNone/>
              <a:defRPr/>
            </a:pPr>
            <a:endParaRPr lang="en-US" dirty="0" smtClean="0">
              <a:solidFill>
                <a:srgbClr val="000000"/>
              </a:solidFill>
              <a:effectLst>
                <a:outerShdw blurRad="38100" dist="38100" dir="2700000" algn="tl">
                  <a:srgbClr val="FFFFFF"/>
                </a:outerShdw>
              </a:effectLst>
              <a:latin typeface="Calisto MT" charset="0"/>
            </a:endParaRPr>
          </a:p>
          <a:p>
            <a:pPr marL="0" indent="0" algn="ctr" fontAlgn="auto">
              <a:spcAft>
                <a:spcPts val="0"/>
              </a:spcAft>
              <a:buFontTx/>
              <a:buNone/>
              <a:defRPr/>
            </a:pPr>
            <a:endParaRPr lang="en-US" dirty="0" smtClean="0">
              <a:solidFill>
                <a:srgbClr val="000000"/>
              </a:solidFill>
              <a:effectLst>
                <a:outerShdw blurRad="38100" dist="38100" dir="2700000" algn="tl">
                  <a:srgbClr val="FFFFFF"/>
                </a:outerShdw>
              </a:effectLst>
              <a:latin typeface="Calisto MT" charset="0"/>
            </a:endParaRPr>
          </a:p>
          <a:p>
            <a:pPr marL="0" indent="0" algn="ctr" fontAlgn="auto">
              <a:spcAft>
                <a:spcPts val="0"/>
              </a:spcAft>
              <a:buFontTx/>
              <a:buChar char="•"/>
              <a:defRPr/>
            </a:pPr>
            <a:r>
              <a:rPr lang="en-US" sz="2000" dirty="0" smtClean="0">
                <a:latin typeface="Calisto MT" charset="0"/>
              </a:rPr>
              <a:t>We need better robots.</a:t>
            </a:r>
          </a:p>
          <a:p>
            <a:pPr marL="0" indent="0" algn="ctr" fontAlgn="auto">
              <a:spcAft>
                <a:spcPts val="0"/>
              </a:spcAft>
              <a:buFontTx/>
              <a:buChar char="•"/>
              <a:defRPr/>
            </a:pPr>
            <a:r>
              <a:rPr lang="en-US" sz="2000" dirty="0" smtClean="0">
                <a:latin typeface="Calisto MT" charset="0"/>
              </a:rPr>
              <a:t>The robotic  arms should be  mounted on the ceiling.</a:t>
            </a:r>
          </a:p>
          <a:p>
            <a:pPr marL="0" indent="0" algn="ctr" fontAlgn="auto">
              <a:spcAft>
                <a:spcPts val="0"/>
              </a:spcAft>
              <a:buFontTx/>
              <a:buChar char="•"/>
              <a:defRPr/>
            </a:pPr>
            <a:r>
              <a:rPr lang="en-US" sz="2000" dirty="0" smtClean="0">
                <a:latin typeface="Calisto MT" charset="0"/>
              </a:rPr>
              <a:t>Allocated robotic room in each hospital.</a:t>
            </a:r>
          </a:p>
          <a:p>
            <a:pPr marL="0" indent="0" algn="ctr" fontAlgn="auto">
              <a:spcAft>
                <a:spcPts val="0"/>
              </a:spcAft>
              <a:buFontTx/>
              <a:buChar char="•"/>
              <a:defRPr/>
            </a:pPr>
            <a:r>
              <a:rPr lang="en-US" sz="2000" dirty="0" smtClean="0">
                <a:latin typeface="Calisto MT" charset="0"/>
              </a:rPr>
              <a:t>Dedicated robotic personnel. </a:t>
            </a:r>
          </a:p>
          <a:p>
            <a:pPr marL="0" indent="0" algn="ctr" fontAlgn="auto">
              <a:spcAft>
                <a:spcPts val="0"/>
              </a:spcAft>
              <a:buFontTx/>
              <a:buChar char="•"/>
              <a:defRPr/>
            </a:pPr>
            <a:r>
              <a:rPr lang="en-US" sz="2000" dirty="0" smtClean="0">
                <a:latin typeface="Calisto MT" charset="0"/>
              </a:rPr>
              <a:t>Acquisition and  operational expenses should be reduced.</a:t>
            </a:r>
          </a:p>
          <a:p>
            <a:pPr marL="0" indent="0" algn="ctr" fontAlgn="auto">
              <a:spcAft>
                <a:spcPts val="0"/>
              </a:spcAft>
              <a:buFontTx/>
              <a:buChar char="•"/>
              <a:defRPr/>
            </a:pPr>
            <a:endParaRPr lang="en-US" sz="2000" u="sng" dirty="0">
              <a:latin typeface="Calisto MT" charset="0"/>
            </a:endParaRPr>
          </a:p>
          <a:p>
            <a:pPr marL="0" indent="0" algn="ctr" fontAlgn="auto">
              <a:spcAft>
                <a:spcPts val="0"/>
              </a:spcAft>
              <a:buFontTx/>
              <a:buChar char="•"/>
              <a:defRPr/>
            </a:pPr>
            <a:endParaRPr lang="en-US" sz="2000" u="sng" dirty="0" smtClean="0">
              <a:latin typeface="Calisto MT" charset="0"/>
            </a:endParaRPr>
          </a:p>
          <a:p>
            <a:pPr marL="0" indent="0" algn="ctr" fontAlgn="auto">
              <a:spcAft>
                <a:spcPts val="0"/>
              </a:spcAft>
              <a:buNone/>
              <a:defRPr/>
            </a:pPr>
            <a:r>
              <a:rPr lang="en-US" sz="4000" u="sng" dirty="0" smtClean="0">
                <a:latin typeface="Calisto MT" charset="0"/>
              </a:rPr>
              <a:t>Competition= Evolution </a:t>
            </a:r>
          </a:p>
        </p:txBody>
      </p:sp>
      <p:sp>
        <p:nvSpPr>
          <p:cNvPr id="327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A45C4D-806E-5443-8F92-CCA7F14657EC}" type="slidenum">
              <a:rPr lang="en-US" sz="1200">
                <a:solidFill>
                  <a:srgbClr val="FFFFFF"/>
                </a:solidFill>
                <a:latin typeface="Calisto MT" charset="0"/>
              </a:rPr>
              <a:pPr eaLnBrk="1" hangingPunct="1"/>
              <a:t>38</a:t>
            </a:fld>
            <a:endParaRPr lang="en-US" sz="1200">
              <a:solidFill>
                <a:srgbClr val="FFFFFF"/>
              </a:solidFill>
              <a:latin typeface="Calisto MT" charset="0"/>
            </a:endParaRPr>
          </a:p>
        </p:txBody>
      </p:sp>
      <p:sp>
        <p:nvSpPr>
          <p:cNvPr id="2" name="Title 1"/>
          <p:cNvSpPr>
            <a:spLocks noGrp="1"/>
          </p:cNvSpPr>
          <p:nvPr>
            <p:ph type="title"/>
          </p:nvPr>
        </p:nvSpPr>
        <p:spPr>
          <a:xfrm>
            <a:off x="457200" y="989856"/>
            <a:ext cx="8229600" cy="1143000"/>
          </a:xfrm>
        </p:spPr>
        <p:txBody>
          <a:bodyPr>
            <a:normAutofit fontScale="90000"/>
          </a:bodyPr>
          <a:lstStyle/>
          <a:p>
            <a:pPr>
              <a:defRPr/>
            </a:pPr>
            <a:r>
              <a:rPr lang="en-US" dirty="0">
                <a:solidFill>
                  <a:srgbClr val="000000"/>
                </a:solidFill>
                <a:effectLst>
                  <a:outerShdw blurRad="38100" dist="38100" dir="2700000" algn="tl">
                    <a:srgbClr val="FFFFFF"/>
                  </a:outerShdw>
                </a:effectLst>
                <a:latin typeface="Calisto MT" charset="0"/>
              </a:rPr>
              <a:t>However !!!!!!!</a:t>
            </a:r>
            <a:br>
              <a:rPr lang="en-US" dirty="0">
                <a:solidFill>
                  <a:srgbClr val="000000"/>
                </a:solidFill>
                <a:effectLst>
                  <a:outerShdw blurRad="38100" dist="38100" dir="2700000" algn="tl">
                    <a:srgbClr val="FFFFFF"/>
                  </a:outerShdw>
                </a:effectLst>
                <a:latin typeface="Calisto MT" charset="0"/>
              </a:rPr>
            </a:br>
            <a:r>
              <a:rPr lang="en-US" dirty="0">
                <a:solidFill>
                  <a:srgbClr val="000000"/>
                </a:solidFill>
                <a:effectLst>
                  <a:outerShdw blurRad="38100" dist="38100" dir="2700000" algn="tl">
                    <a:srgbClr val="FFFFFF"/>
                  </a:outerShdw>
                </a:effectLst>
                <a:latin typeface="Calisto MT" charset="0"/>
              </a:rPr>
              <a:t>Technology is here to stay:</a:t>
            </a:r>
            <a:br>
              <a:rPr lang="en-US" dirty="0">
                <a:solidFill>
                  <a:srgbClr val="000000"/>
                </a:solidFill>
                <a:effectLst>
                  <a:outerShdw blurRad="38100" dist="38100" dir="2700000" algn="tl">
                    <a:srgbClr val="FFFFFF"/>
                  </a:outerShdw>
                </a:effectLst>
                <a:latin typeface="Calisto MT" charset="0"/>
              </a:rPr>
            </a:br>
            <a:endParaRPr lang="en-US" dirty="0"/>
          </a:p>
        </p:txBody>
      </p:sp>
    </p:spTree>
    <p:extLst>
      <p:ext uri="{BB962C8B-B14F-4D97-AF65-F5344CB8AC3E}">
        <p14:creationId xmlns:p14="http://schemas.microsoft.com/office/powerpoint/2010/main" val="3900518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F1D1C4-C2D9-4231-9FB2-B2D9D97AA41D}" type="slidenum">
              <a:rPr lang="el-GR" smtClean="0"/>
              <a:pPr/>
              <a:t>39</a:t>
            </a:fld>
            <a:endParaRPr lang="el-GR"/>
          </a:p>
        </p:txBody>
      </p:sp>
      <p:pic>
        <p:nvPicPr>
          <p:cNvPr id="5" name="Picture 4"/>
          <p:cNvPicPr>
            <a:picLocks noChangeAspect="1"/>
          </p:cNvPicPr>
          <p:nvPr/>
        </p:nvPicPr>
        <p:blipFill rotWithShape="1">
          <a:blip r:embed="rId3"/>
          <a:srcRect l="18454" t="1" r="3206" b="67"/>
          <a:stretch/>
        </p:blipFill>
        <p:spPr>
          <a:xfrm>
            <a:off x="539552" y="4437112"/>
            <a:ext cx="2726595" cy="1989073"/>
          </a:xfrm>
          <a:prstGeom prst="rect">
            <a:avLst/>
          </a:prstGeom>
        </p:spPr>
      </p:pic>
      <p:pic>
        <p:nvPicPr>
          <p:cNvPr id="6" name="Picture 5"/>
          <p:cNvPicPr>
            <a:picLocks noChangeAspect="1"/>
          </p:cNvPicPr>
          <p:nvPr/>
        </p:nvPicPr>
        <p:blipFill rotWithShape="1">
          <a:blip r:embed="rId4"/>
          <a:srcRect l="15231" r="15243"/>
          <a:stretch/>
        </p:blipFill>
        <p:spPr>
          <a:xfrm>
            <a:off x="3923928" y="548680"/>
            <a:ext cx="4796101" cy="5256583"/>
          </a:xfrm>
          <a:prstGeom prst="rect">
            <a:avLst/>
          </a:prstGeom>
        </p:spPr>
      </p:pic>
      <p:pic>
        <p:nvPicPr>
          <p:cNvPr id="7" name="Picture 6"/>
          <p:cNvPicPr>
            <a:picLocks noChangeAspect="1"/>
          </p:cNvPicPr>
          <p:nvPr/>
        </p:nvPicPr>
        <p:blipFill rotWithShape="1">
          <a:blip r:embed="rId5"/>
          <a:srcRect l="6535" t="5404" r="7609" b="3925"/>
          <a:stretch/>
        </p:blipFill>
        <p:spPr>
          <a:xfrm>
            <a:off x="539552" y="548680"/>
            <a:ext cx="2555968" cy="3778950"/>
          </a:xfrm>
          <a:prstGeom prst="rect">
            <a:avLst/>
          </a:prstGeom>
        </p:spPr>
      </p:pic>
    </p:spTree>
    <p:extLst>
      <p:ext uri="{BB962C8B-B14F-4D97-AF65-F5344CB8AC3E}">
        <p14:creationId xmlns:p14="http://schemas.microsoft.com/office/powerpoint/2010/main" val="35573259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a:xfrm>
            <a:off x="457200" y="1600201"/>
            <a:ext cx="8229600" cy="3845024"/>
          </a:xfrm>
        </p:spPr>
        <p:txBody>
          <a:bodyPr>
            <a:normAutofit/>
          </a:bodyPr>
          <a:lstStyle/>
          <a:p>
            <a:r>
              <a:rPr lang="en-US" dirty="0" smtClean="0"/>
              <a:t>How many of you have seen the </a:t>
            </a:r>
            <a:r>
              <a:rPr lang="en-US" dirty="0" err="1" smtClean="0"/>
              <a:t>DaVinci</a:t>
            </a:r>
            <a:r>
              <a:rPr lang="en-US" dirty="0" smtClean="0"/>
              <a:t> System? </a:t>
            </a:r>
          </a:p>
          <a:p>
            <a:r>
              <a:rPr lang="en-US" dirty="0" smtClean="0"/>
              <a:t>How may have seen surgery with the </a:t>
            </a:r>
            <a:r>
              <a:rPr lang="en-US" dirty="0" err="1" smtClean="0"/>
              <a:t>DaVinci</a:t>
            </a:r>
            <a:r>
              <a:rPr lang="en-US" dirty="0" smtClean="0"/>
              <a:t>?  (real time….. in the room )</a:t>
            </a:r>
          </a:p>
          <a:p>
            <a:r>
              <a:rPr lang="en-US" dirty="0" smtClean="0"/>
              <a:t>How many have you done surgery with the </a:t>
            </a:r>
            <a:r>
              <a:rPr lang="en-US" dirty="0" err="1" smtClean="0"/>
              <a:t>DaVinci</a:t>
            </a:r>
            <a:r>
              <a:rPr lang="en-US" dirty="0"/>
              <a:t>?</a:t>
            </a:r>
            <a:r>
              <a:rPr lang="en-US" dirty="0" smtClean="0"/>
              <a:t> </a:t>
            </a:r>
          </a:p>
        </p:txBody>
      </p:sp>
      <p:sp>
        <p:nvSpPr>
          <p:cNvPr id="4" name="Slide Number Placeholder 3"/>
          <p:cNvSpPr>
            <a:spLocks noGrp="1"/>
          </p:cNvSpPr>
          <p:nvPr>
            <p:ph type="sldNum" sz="quarter" idx="12"/>
          </p:nvPr>
        </p:nvSpPr>
        <p:spPr/>
        <p:txBody>
          <a:bodyPr/>
          <a:lstStyle/>
          <a:p>
            <a:fld id="{D3F1D1C4-C2D9-4231-9FB2-B2D9D97AA41D}" type="slidenum">
              <a:rPr lang="el-GR" smtClean="0"/>
              <a:pPr/>
              <a:t>4</a:t>
            </a:fld>
            <a:endParaRPr lang="el-GR"/>
          </a:p>
        </p:txBody>
      </p:sp>
    </p:spTree>
    <p:extLst>
      <p:ext uri="{BB962C8B-B14F-4D97-AF65-F5344CB8AC3E}">
        <p14:creationId xmlns:p14="http://schemas.microsoft.com/office/powerpoint/2010/main" val="2471035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1833563"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97635" name="Picture 3" descr="IMG_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47838"/>
            <a:ext cx="4267200" cy="3205162"/>
          </a:xfrm>
          <a:prstGeom prst="rect">
            <a:avLst/>
          </a:prstGeom>
          <a:noFill/>
          <a:extLst>
            <a:ext uri="{909E8E84-426E-40dd-AFC4-6F175D3DCCD1}">
              <a14:hiddenFill xmlns:a14="http://schemas.microsoft.com/office/drawing/2010/main">
                <a:solidFill>
                  <a:srgbClr val="FFFFFF"/>
                </a:solidFill>
              </a14:hiddenFill>
            </a:ext>
          </a:extLst>
        </p:spPr>
      </p:pic>
      <p:pic>
        <p:nvPicPr>
          <p:cNvPr id="197636" name="Picture 4" descr="IMG_00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14750"/>
            <a:ext cx="368300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197637" name="Picture 5" descr="surgeries 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33400"/>
            <a:ext cx="3683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197638" name="Text Box 6"/>
          <p:cNvSpPr txBox="1">
            <a:spLocks noChangeArrowheads="1"/>
          </p:cNvSpPr>
          <p:nvPr/>
        </p:nvSpPr>
        <p:spPr bwMode="auto">
          <a:xfrm>
            <a:off x="457200" y="4876800"/>
            <a:ext cx="434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6000" b="1" i="1">
                <a:solidFill>
                  <a:srgbClr val="F0FA30"/>
                </a:solidFill>
                <a:effectLst>
                  <a:outerShdw blurRad="38100" dist="38100" dir="2700000" algn="tl">
                    <a:srgbClr val="000000"/>
                  </a:outerShdw>
                </a:effectLst>
              </a:rPr>
              <a:t>Thank you </a:t>
            </a:r>
            <a:endParaRPr lang="el-GR" sz="6000" b="1" i="1">
              <a:solidFill>
                <a:srgbClr val="F0FA30"/>
              </a:solidFill>
              <a:effectLst>
                <a:outerShdw blurRad="38100" dist="38100" dir="2700000" algn="tl">
                  <a:srgbClr val="000000"/>
                </a:outerShdw>
              </a:effectLst>
            </a:endParaRPr>
          </a:p>
        </p:txBody>
      </p:sp>
      <p:pic>
        <p:nvPicPr>
          <p:cNvPr id="197639" name="Picture 7" descr="JH symb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2400"/>
            <a:ext cx="1371600" cy="1277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3F1D1C4-C2D9-4231-9FB2-B2D9D97AA41D}" type="slidenum">
              <a:rPr lang="el-GR" smtClean="0"/>
              <a:pPr/>
              <a:t>40</a:t>
            </a:fld>
            <a:endParaRPr lang="el-GR"/>
          </a:p>
        </p:txBody>
      </p:sp>
    </p:spTree>
    <p:extLst>
      <p:ext uri="{BB962C8B-B14F-4D97-AF65-F5344CB8AC3E}">
        <p14:creationId xmlns:p14="http://schemas.microsoft.com/office/powerpoint/2010/main" val="41672742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F1D1C4-C2D9-4231-9FB2-B2D9D97AA41D}" type="slidenum">
              <a:rPr lang="el-GR" smtClean="0"/>
              <a:pPr/>
              <a:t>41</a:t>
            </a:fld>
            <a:endParaRPr lang="el-GR"/>
          </a:p>
        </p:txBody>
      </p:sp>
    </p:spTree>
    <p:extLst>
      <p:ext uri="{BB962C8B-B14F-4D97-AF65-F5344CB8AC3E}">
        <p14:creationId xmlns:p14="http://schemas.microsoft.com/office/powerpoint/2010/main" val="1963374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Grp="1" noChangeArrowheads="1"/>
          </p:cNvSpPr>
          <p:nvPr>
            <p:ph type="ctrTitle"/>
          </p:nvPr>
        </p:nvSpPr>
        <p:spPr/>
        <p:txBody>
          <a:bodyPr/>
          <a:lstStyle/>
          <a:p>
            <a:r>
              <a:rPr lang="en-US" dirty="0" smtClean="0"/>
              <a:t>Robotics: </a:t>
            </a:r>
            <a:r>
              <a:rPr lang="en-US" dirty="0"/>
              <a:t>the future</a:t>
            </a:r>
            <a:r>
              <a:rPr lang="en-US" dirty="0" smtClean="0"/>
              <a:t>?</a:t>
            </a:r>
            <a:endParaRPr lang="el-GR" dirty="0"/>
          </a:p>
        </p:txBody>
      </p:sp>
      <p:sp>
        <p:nvSpPr>
          <p:cNvPr id="207877" name="Rectangle 5"/>
          <p:cNvSpPr>
            <a:spLocks noGrp="1" noChangeArrowheads="1"/>
          </p:cNvSpPr>
          <p:nvPr>
            <p:ph type="subTitle" idx="1"/>
          </p:nvPr>
        </p:nvSpPr>
        <p:spPr/>
        <p:txBody>
          <a:bodyPr/>
          <a:lstStyle/>
          <a:p>
            <a:endParaRPr lang="el-GR"/>
          </a:p>
        </p:txBody>
      </p:sp>
      <p:sp>
        <p:nvSpPr>
          <p:cNvPr id="2" name="Slide Number Placeholder 1"/>
          <p:cNvSpPr>
            <a:spLocks noGrp="1"/>
          </p:cNvSpPr>
          <p:nvPr>
            <p:ph type="sldNum" sz="quarter" idx="12"/>
          </p:nvPr>
        </p:nvSpPr>
        <p:spPr/>
        <p:txBody>
          <a:bodyPr/>
          <a:lstStyle/>
          <a:p>
            <a:fld id="{D3F1D1C4-C2D9-4231-9FB2-B2D9D97AA41D}" type="slidenum">
              <a:rPr lang="el-GR" smtClean="0"/>
              <a:pPr/>
              <a:t>42</a:t>
            </a:fld>
            <a:endParaRPr lang="el-GR"/>
          </a:p>
        </p:txBody>
      </p:sp>
    </p:spTree>
    <p:extLst>
      <p:ext uri="{BB962C8B-B14F-4D97-AF65-F5344CB8AC3E}">
        <p14:creationId xmlns:p14="http://schemas.microsoft.com/office/powerpoint/2010/main" val="10943837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F1D1C4-C2D9-4231-9FB2-B2D9D97AA41D}" type="slidenum">
              <a:rPr lang="el-GR" smtClean="0"/>
              <a:pPr/>
              <a:t>43</a:t>
            </a:fld>
            <a:endParaRPr lang="el-GR"/>
          </a:p>
        </p:txBody>
      </p:sp>
      <p:sp>
        <p:nvSpPr>
          <p:cNvPr id="5" name="Rectangle 4"/>
          <p:cNvSpPr/>
          <p:nvPr/>
        </p:nvSpPr>
        <p:spPr>
          <a:xfrm>
            <a:off x="2051720" y="836712"/>
            <a:ext cx="5598368" cy="3139321"/>
          </a:xfrm>
          <a:prstGeom prst="rect">
            <a:avLst/>
          </a:prstGeom>
        </p:spPr>
        <p:txBody>
          <a:bodyPr wrap="square">
            <a:spAutoFit/>
          </a:bodyPr>
          <a:lstStyle/>
          <a:p>
            <a:r>
              <a:rPr lang="en-US" b="1" dirty="0"/>
              <a:t>Hysterectomies </a:t>
            </a:r>
            <a:r>
              <a:rPr lang="en-US" dirty="0"/>
              <a:t>– A Journal of the American Medical Association study found that robotic surgeries added $2,000 to the cost of the procedure, with no significant clinical advantages in pain, healing time or reducing complications compared to laparoscopic surgery. Intuitive Surgical states that the results should be compared to open surgeries, rather than other minimally-invasive techniques. However, a 2011 analysis published in the American Journal of Obstetrics &amp; Gynecology reported double the complication rate with robotic surgery compared to traditional surgery.</a:t>
            </a:r>
          </a:p>
        </p:txBody>
      </p:sp>
    </p:spTree>
    <p:extLst>
      <p:ext uri="{BB962C8B-B14F-4D97-AF65-F5344CB8AC3E}">
        <p14:creationId xmlns:p14="http://schemas.microsoft.com/office/powerpoint/2010/main" val="2304042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a:xfrm>
            <a:off x="467544" y="2204864"/>
            <a:ext cx="8229600" cy="3052936"/>
          </a:xfrm>
        </p:spPr>
        <p:txBody>
          <a:bodyPr>
            <a:normAutofit/>
          </a:bodyPr>
          <a:lstStyle/>
          <a:p>
            <a:r>
              <a:rPr lang="en-US" dirty="0" smtClean="0"/>
              <a:t>How many believe that robotic surgery is better than conventional laparoscopy </a:t>
            </a:r>
          </a:p>
          <a:p>
            <a:endParaRPr lang="en-US" dirty="0"/>
          </a:p>
          <a:p>
            <a:pPr marL="0" indent="0" algn="ctr">
              <a:buNone/>
            </a:pPr>
            <a:r>
              <a:rPr lang="en-US" dirty="0" smtClean="0"/>
              <a:t>TODAY ? </a:t>
            </a:r>
          </a:p>
          <a:p>
            <a:endParaRPr lang="en-US" dirty="0"/>
          </a:p>
        </p:txBody>
      </p:sp>
      <p:sp>
        <p:nvSpPr>
          <p:cNvPr id="4" name="Slide Number Placeholder 3"/>
          <p:cNvSpPr>
            <a:spLocks noGrp="1"/>
          </p:cNvSpPr>
          <p:nvPr>
            <p:ph type="sldNum" sz="quarter" idx="12"/>
          </p:nvPr>
        </p:nvSpPr>
        <p:spPr/>
        <p:txBody>
          <a:bodyPr/>
          <a:lstStyle/>
          <a:p>
            <a:fld id="{D3F1D1C4-C2D9-4231-9FB2-B2D9D97AA41D}" type="slidenum">
              <a:rPr lang="el-GR" smtClean="0"/>
              <a:pPr/>
              <a:t>44</a:t>
            </a:fld>
            <a:endParaRPr lang="el-GR"/>
          </a:p>
        </p:txBody>
      </p:sp>
    </p:spTree>
    <p:extLst>
      <p:ext uri="{BB962C8B-B14F-4D97-AF65-F5344CB8AC3E}">
        <p14:creationId xmlns:p14="http://schemas.microsoft.com/office/powerpoint/2010/main" val="1029453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peacehealth.org/Output%20Library/SERTEC-DaVinci-Robotic-Hysterectomy-400x200.jpg"/>
          <p:cNvPicPr>
            <a:picLocks noChangeAspect="1" noChangeArrowheads="1"/>
          </p:cNvPicPr>
          <p:nvPr/>
        </p:nvPicPr>
        <p:blipFill>
          <a:blip r:embed="rId2" cstate="print"/>
          <a:srcRect/>
          <a:stretch>
            <a:fillRect/>
          </a:stretch>
        </p:blipFill>
        <p:spPr bwMode="auto">
          <a:xfrm>
            <a:off x="1763688" y="980728"/>
            <a:ext cx="3819525" cy="1905000"/>
          </a:xfrm>
          <a:prstGeom prst="rect">
            <a:avLst/>
          </a:prstGeom>
          <a:noFill/>
        </p:spPr>
      </p:pic>
      <p:pic>
        <p:nvPicPr>
          <p:cNvPr id="2052" name="Picture 4" descr="http://www.intechopen.com/source/html/6517/media/image2.png"/>
          <p:cNvPicPr>
            <a:picLocks noChangeAspect="1" noChangeArrowheads="1"/>
          </p:cNvPicPr>
          <p:nvPr/>
        </p:nvPicPr>
        <p:blipFill>
          <a:blip r:embed="rId3" cstate="print"/>
          <a:srcRect/>
          <a:stretch>
            <a:fillRect/>
          </a:stretch>
        </p:blipFill>
        <p:spPr bwMode="auto">
          <a:xfrm>
            <a:off x="2051720" y="3501008"/>
            <a:ext cx="2458244" cy="2310750"/>
          </a:xfrm>
          <a:prstGeom prst="rect">
            <a:avLst/>
          </a:prstGeom>
          <a:noFill/>
        </p:spPr>
      </p:pic>
      <p:pic>
        <p:nvPicPr>
          <p:cNvPr id="2054" name="Picture 6" descr="http://www.thedavincilawsuit.com/wp-content/uploads/2012/09/davincihysterectomy.jpg"/>
          <p:cNvPicPr>
            <a:picLocks noChangeAspect="1" noChangeArrowheads="1"/>
          </p:cNvPicPr>
          <p:nvPr/>
        </p:nvPicPr>
        <p:blipFill>
          <a:blip r:embed="rId4" cstate="print"/>
          <a:srcRect/>
          <a:stretch>
            <a:fillRect/>
          </a:stretch>
        </p:blipFill>
        <p:spPr bwMode="auto">
          <a:xfrm>
            <a:off x="5940152" y="836712"/>
            <a:ext cx="2857500" cy="2162176"/>
          </a:xfrm>
          <a:prstGeom prst="rect">
            <a:avLst/>
          </a:prstGeom>
          <a:noFill/>
        </p:spPr>
      </p:pic>
      <p:sp>
        <p:nvSpPr>
          <p:cNvPr id="2" name="Slide Number Placeholder 1"/>
          <p:cNvSpPr>
            <a:spLocks noGrp="1"/>
          </p:cNvSpPr>
          <p:nvPr>
            <p:ph type="sldNum" sz="quarter" idx="12"/>
          </p:nvPr>
        </p:nvSpPr>
        <p:spPr/>
        <p:txBody>
          <a:bodyPr/>
          <a:lstStyle/>
          <a:p>
            <a:fld id="{D3F1D1C4-C2D9-4231-9FB2-B2D9D97AA41D}" type="slidenum">
              <a:rPr lang="el-GR" smtClean="0"/>
              <a:pPr/>
              <a:t>45</a:t>
            </a:fld>
            <a:endParaRPr lang="el-GR"/>
          </a:p>
        </p:txBody>
      </p:sp>
    </p:spTree>
    <p:extLst>
      <p:ext uri="{BB962C8B-B14F-4D97-AF65-F5344CB8AC3E}">
        <p14:creationId xmlns:p14="http://schemas.microsoft.com/office/powerpoint/2010/main" val="42484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descr="ORSetupforUrologyandGynecology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333375"/>
            <a:ext cx="5664200" cy="6191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3F1D1C4-C2D9-4231-9FB2-B2D9D97AA41D}" type="slidenum">
              <a:rPr lang="el-GR" smtClean="0"/>
              <a:pPr/>
              <a:t>46</a:t>
            </a:fld>
            <a:endParaRPr lang="el-GR"/>
          </a:p>
        </p:txBody>
      </p:sp>
    </p:spTree>
    <p:extLst>
      <p:ext uri="{BB962C8B-B14F-4D97-AF65-F5344CB8AC3E}">
        <p14:creationId xmlns:p14="http://schemas.microsoft.com/office/powerpoint/2010/main" val="339231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p:txBody>
          <a:bodyPr/>
          <a:lstStyle/>
          <a:p>
            <a:r>
              <a:rPr lang="en-US" dirty="0">
                <a:solidFill>
                  <a:srgbClr val="000000"/>
                </a:solidFill>
              </a:rPr>
              <a:t>Future of Robotic surgery </a:t>
            </a:r>
            <a:endParaRPr lang="el-GR" dirty="0">
              <a:solidFill>
                <a:srgbClr val="000000"/>
              </a:solidFill>
            </a:endParaRPr>
          </a:p>
        </p:txBody>
      </p:sp>
      <p:sp>
        <p:nvSpPr>
          <p:cNvPr id="217091" name="Rectangle 3"/>
          <p:cNvSpPr>
            <a:spLocks noGrp="1" noChangeArrowheads="1"/>
          </p:cNvSpPr>
          <p:nvPr>
            <p:ph type="body" idx="1"/>
          </p:nvPr>
        </p:nvSpPr>
        <p:spPr>
          <a:xfrm>
            <a:off x="1393304" y="2104256"/>
            <a:ext cx="6923112" cy="3196952"/>
          </a:xfrm>
        </p:spPr>
        <p:txBody>
          <a:bodyPr>
            <a:normAutofit fontScale="92500" lnSpcReduction="10000"/>
          </a:bodyPr>
          <a:lstStyle/>
          <a:p>
            <a:r>
              <a:rPr lang="en-US" sz="2400" dirty="0"/>
              <a:t>Reduce size and </a:t>
            </a:r>
            <a:r>
              <a:rPr lang="en-US" sz="2400" dirty="0" smtClean="0"/>
              <a:t>bulk of the instrument</a:t>
            </a:r>
            <a:endParaRPr lang="en-US" sz="2400" dirty="0"/>
          </a:p>
          <a:p>
            <a:r>
              <a:rPr lang="en-US" sz="2400" dirty="0"/>
              <a:t>Improve </a:t>
            </a:r>
            <a:r>
              <a:rPr lang="en-US" sz="2400" dirty="0" err="1"/>
              <a:t>haptics</a:t>
            </a:r>
            <a:r>
              <a:rPr lang="en-US" sz="2400" dirty="0"/>
              <a:t> and introduce palpation</a:t>
            </a:r>
          </a:p>
          <a:p>
            <a:r>
              <a:rPr lang="en-US" sz="2400" dirty="0"/>
              <a:t>Decrease/eliminate  delay in signal transmission</a:t>
            </a:r>
          </a:p>
          <a:p>
            <a:r>
              <a:rPr lang="en-US" sz="2400" dirty="0"/>
              <a:t>Use wireless transmission</a:t>
            </a:r>
          </a:p>
          <a:p>
            <a:r>
              <a:rPr lang="en-US" sz="2400" dirty="0"/>
              <a:t>Integration with real time  US, CT , MRI, PET </a:t>
            </a:r>
          </a:p>
          <a:p>
            <a:r>
              <a:rPr lang="en-US" sz="2400" dirty="0"/>
              <a:t>Space navigation and 3D positioning </a:t>
            </a:r>
          </a:p>
          <a:p>
            <a:r>
              <a:rPr lang="en-US" sz="2400" dirty="0"/>
              <a:t>Computer animation of 3D reconstruction</a:t>
            </a:r>
            <a:r>
              <a:rPr lang="en-US" sz="2400" dirty="0" smtClean="0"/>
              <a:t>.</a:t>
            </a:r>
          </a:p>
          <a:p>
            <a:r>
              <a:rPr lang="en-US" sz="2400" dirty="0" smtClean="0"/>
              <a:t>Make it less expensive </a:t>
            </a:r>
            <a:endParaRPr lang="en-US" sz="2400" dirty="0"/>
          </a:p>
          <a:p>
            <a:endParaRPr lang="el-GR" sz="2400" dirty="0"/>
          </a:p>
        </p:txBody>
      </p:sp>
      <p:sp>
        <p:nvSpPr>
          <p:cNvPr id="2" name="Slide Number Placeholder 1"/>
          <p:cNvSpPr>
            <a:spLocks noGrp="1"/>
          </p:cNvSpPr>
          <p:nvPr>
            <p:ph type="sldNum" sz="quarter" idx="12"/>
          </p:nvPr>
        </p:nvSpPr>
        <p:spPr/>
        <p:txBody>
          <a:bodyPr/>
          <a:lstStyle/>
          <a:p>
            <a:fld id="{D3F1D1C4-C2D9-4231-9FB2-B2D9D97AA41D}" type="slidenum">
              <a:rPr lang="el-GR" smtClean="0"/>
              <a:pPr/>
              <a:t>47</a:t>
            </a:fld>
            <a:endParaRPr lang="el-GR"/>
          </a:p>
        </p:txBody>
      </p:sp>
    </p:spTree>
    <p:extLst>
      <p:ext uri="{BB962C8B-B14F-4D97-AF65-F5344CB8AC3E}">
        <p14:creationId xmlns:p14="http://schemas.microsoft.com/office/powerpoint/2010/main" val="365242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5" name="Picture 9" descr="leonardo_da_vinci.jpg"/>
          <p:cNvPicPr>
            <a:picLocks noChangeAspect="1"/>
          </p:cNvPicPr>
          <p:nvPr/>
        </p:nvPicPr>
        <p:blipFill>
          <a:blip r:embed="rId2">
            <a:alphaModFix amt="27000"/>
            <a:extLst>
              <a:ext uri="{28A0092B-C50C-407E-A947-70E740481C1C}">
                <a14:useLocalDpi xmlns:a14="http://schemas.microsoft.com/office/drawing/2010/main" val="0"/>
              </a:ext>
            </a:extLst>
          </a:blip>
          <a:srcRect/>
          <a:stretch>
            <a:fillRect/>
          </a:stretch>
        </p:blipFill>
        <p:spPr bwMode="auto">
          <a:xfrm rot="-1597176">
            <a:off x="2413000" y="685800"/>
            <a:ext cx="4318000" cy="5473700"/>
          </a:xfrm>
          <a:prstGeom prst="rect">
            <a:avLst/>
          </a:prstGeom>
          <a:noFill/>
          <a:ln>
            <a:noFill/>
          </a:ln>
          <a:extLst>
            <a:ext uri="{909E8E84-426E-40dd-AFC4-6F175D3DCCD1}">
              <a14:hiddenFill xmlns:a14="http://schemas.microsoft.com/office/drawing/2010/main">
                <a:solidFill>
                  <a:srgbClr val="FFFFFF">
                    <a:alpha val="2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820863"/>
            <a:ext cx="7772400" cy="1522412"/>
          </a:xfrm>
        </p:spPr>
        <p:txBody>
          <a:bodyPr rtlCol="0">
            <a:normAutofit/>
          </a:bodyPr>
          <a:lstStyle/>
          <a:p>
            <a:pPr fontAlgn="auto">
              <a:spcAft>
                <a:spcPts val="0"/>
              </a:spcAft>
              <a:defRPr/>
            </a:pPr>
            <a:r>
              <a:rPr lang="en-US" smtClean="0">
                <a:effectLst>
                  <a:outerShdw blurRad="38100" dist="38100" dir="2700000" algn="tl">
                    <a:srgbClr val="212121"/>
                  </a:outerShdw>
                </a:effectLst>
                <a:latin typeface="Calisto MT" charset="0"/>
              </a:rPr>
              <a:t>Use of Robotics in Ovarian Surgery </a:t>
            </a:r>
          </a:p>
        </p:txBody>
      </p:sp>
      <p:sp>
        <p:nvSpPr>
          <p:cNvPr id="3" name="Subtitle 2"/>
          <p:cNvSpPr>
            <a:spLocks noGrp="1"/>
          </p:cNvSpPr>
          <p:nvPr>
            <p:ph type="subTitle" idx="1"/>
          </p:nvPr>
        </p:nvSpPr>
        <p:spPr>
          <a:xfrm>
            <a:off x="685800" y="4044950"/>
            <a:ext cx="7772400" cy="1458913"/>
          </a:xfrm>
        </p:spPr>
        <p:txBody>
          <a:bodyPr rtlCol="0">
            <a:noAutofit/>
          </a:bodyPr>
          <a:lstStyle/>
          <a:p>
            <a:pPr fontAlgn="auto">
              <a:spcAft>
                <a:spcPts val="0"/>
              </a:spcAft>
              <a:buFont typeface="Arial"/>
              <a:buNone/>
              <a:defRPr/>
            </a:pPr>
            <a:r>
              <a:rPr lang="en-US" sz="1600" smtClean="0">
                <a:solidFill>
                  <a:srgbClr val="FFFFFF"/>
                </a:solidFill>
                <a:effectLst>
                  <a:outerShdw blurRad="38100" dist="38100" dir="2700000" algn="tl">
                    <a:srgbClr val="212121"/>
                  </a:outerShdw>
                </a:effectLst>
                <a:latin typeface="Calisto MT" charset="0"/>
              </a:rPr>
              <a:t>Nikos F. Vlahos, FACOG, FACS</a:t>
            </a:r>
          </a:p>
          <a:p>
            <a:pPr fontAlgn="auto">
              <a:spcAft>
                <a:spcPts val="0"/>
              </a:spcAft>
              <a:buFont typeface="Arial"/>
              <a:buNone/>
              <a:defRPr/>
            </a:pPr>
            <a:r>
              <a:rPr lang="en-US" sz="1600" smtClean="0">
                <a:solidFill>
                  <a:srgbClr val="FFFFFF"/>
                </a:solidFill>
                <a:effectLst>
                  <a:outerShdw blurRad="38100" dist="38100" dir="2700000" algn="tl">
                    <a:srgbClr val="212121"/>
                  </a:outerShdw>
                </a:effectLst>
                <a:latin typeface="Calisto MT" charset="0"/>
              </a:rPr>
              <a:t>Associate Professor of Gynecology and Obstetrics,</a:t>
            </a:r>
          </a:p>
          <a:p>
            <a:pPr fontAlgn="auto">
              <a:spcAft>
                <a:spcPts val="0"/>
              </a:spcAft>
              <a:buFont typeface="Arial"/>
              <a:buNone/>
              <a:defRPr/>
            </a:pPr>
            <a:r>
              <a:rPr lang="en-US" sz="1600" smtClean="0">
                <a:solidFill>
                  <a:srgbClr val="FFFFFF"/>
                </a:solidFill>
                <a:effectLst>
                  <a:outerShdw blurRad="38100" dist="38100" dir="2700000" algn="tl">
                    <a:srgbClr val="212121"/>
                  </a:outerShdw>
                </a:effectLst>
                <a:latin typeface="Calisto MT" charset="0"/>
              </a:rPr>
              <a:t> Johns Hopkins Hospital School of Medicine</a:t>
            </a:r>
          </a:p>
          <a:p>
            <a:pPr fontAlgn="auto">
              <a:spcAft>
                <a:spcPts val="0"/>
              </a:spcAft>
              <a:buFont typeface="Arial"/>
              <a:buNone/>
              <a:defRPr/>
            </a:pPr>
            <a:r>
              <a:rPr lang="en-US" sz="1600" smtClean="0">
                <a:solidFill>
                  <a:srgbClr val="FFFFFF"/>
                </a:solidFill>
                <a:effectLst>
                  <a:outerShdw blurRad="38100" dist="38100" dir="2700000" algn="tl">
                    <a:srgbClr val="212121"/>
                  </a:outerShdw>
                </a:effectLst>
                <a:latin typeface="Calisto MT" charset="0"/>
              </a:rPr>
              <a:t>Associate Professor of Gynecology and Obstetrics,</a:t>
            </a:r>
          </a:p>
          <a:p>
            <a:pPr fontAlgn="auto">
              <a:spcAft>
                <a:spcPts val="0"/>
              </a:spcAft>
              <a:buFont typeface="Arial"/>
              <a:buNone/>
              <a:defRPr/>
            </a:pPr>
            <a:r>
              <a:rPr lang="en-US" sz="1600" smtClean="0">
                <a:solidFill>
                  <a:srgbClr val="FFFFFF"/>
                </a:solidFill>
                <a:effectLst>
                  <a:outerShdw blurRad="38100" dist="38100" dir="2700000" algn="tl">
                    <a:srgbClr val="212121"/>
                  </a:outerShdw>
                </a:effectLst>
                <a:latin typeface="Calisto MT" charset="0"/>
              </a:rPr>
              <a:t> University of Athens School of Medicine</a:t>
            </a:r>
          </a:p>
        </p:txBody>
      </p:sp>
      <p:sp>
        <p:nvSpPr>
          <p:cNvPr id="61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36AD67-E166-0248-A2B2-9BE2E676C4A8}" type="slidenum">
              <a:rPr lang="en-US" sz="1200">
                <a:solidFill>
                  <a:srgbClr val="FFFFFF"/>
                </a:solidFill>
                <a:latin typeface="Calisto MT" charset="0"/>
              </a:rPr>
              <a:pPr eaLnBrk="1" hangingPunct="1"/>
              <a:t>48</a:t>
            </a:fld>
            <a:endParaRPr lang="en-US" sz="1200">
              <a:solidFill>
                <a:srgbClr val="FFFFFF"/>
              </a:solidFill>
              <a:latin typeface="Calisto MT" charset="0"/>
            </a:endParaRPr>
          </a:p>
        </p:txBody>
      </p:sp>
    </p:spTree>
    <p:extLst>
      <p:ext uri="{BB962C8B-B14F-4D97-AF65-F5344CB8AC3E}">
        <p14:creationId xmlns:p14="http://schemas.microsoft.com/office/powerpoint/2010/main" val="26226952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Rectangle 3"/>
          <p:cNvSpPr>
            <a:spLocks noGrp="1" noChangeArrowheads="1"/>
          </p:cNvSpPr>
          <p:nvPr>
            <p:ph idx="1"/>
          </p:nvPr>
        </p:nvSpPr>
        <p:spPr>
          <a:xfrm>
            <a:off x="519113" y="1851025"/>
            <a:ext cx="8080375" cy="4114800"/>
          </a:xfrm>
        </p:spPr>
        <p:txBody>
          <a:bodyPr anchorCtr="1"/>
          <a:lstStyle/>
          <a:p>
            <a:pPr algn="ctr" eaLnBrk="1" hangingPunct="1">
              <a:lnSpc>
                <a:spcPct val="90000"/>
              </a:lnSpc>
              <a:spcBef>
                <a:spcPct val="45000"/>
              </a:spcBef>
              <a:buFontTx/>
              <a:buNone/>
            </a:pPr>
            <a:r>
              <a:rPr lang="en-US" sz="2800" i="1">
                <a:latin typeface="Book Antiqua" charset="0"/>
                <a:ea typeface="ＭＳ Ｐゴシック" charset="0"/>
                <a:cs typeface="ＭＳ Ｐゴシック" charset="0"/>
              </a:rPr>
              <a:t>Evidence-Based Medicine:</a:t>
            </a:r>
            <a:r>
              <a:rPr lang="el-GR" sz="2800" i="1">
                <a:latin typeface="Times New Roman" charset="0"/>
                <a:ea typeface="ＭＳ Ｐゴシック" charset="0"/>
                <a:cs typeface="ＭＳ Ｐゴシック" charset="0"/>
              </a:rPr>
              <a:t> </a:t>
            </a:r>
          </a:p>
          <a:p>
            <a:pPr algn="ctr" eaLnBrk="1" hangingPunct="1">
              <a:lnSpc>
                <a:spcPct val="90000"/>
              </a:lnSpc>
              <a:spcBef>
                <a:spcPct val="45000"/>
              </a:spcBef>
              <a:buFontTx/>
              <a:buNone/>
            </a:pPr>
            <a:r>
              <a:rPr lang="el-GR" sz="2800" i="1">
                <a:latin typeface="Times New Roman" charset="0"/>
                <a:ea typeface="ＭＳ Ｐゴシック" charset="0"/>
                <a:cs typeface="ＭＳ Ｐゴシック" charset="0"/>
              </a:rPr>
              <a:t>Επιστημονικά τεκμηριωμένη Άσκηση της Ιατρικής. </a:t>
            </a:r>
          </a:p>
          <a:p>
            <a:pPr algn="ctr" eaLnBrk="1" hangingPunct="1">
              <a:lnSpc>
                <a:spcPct val="90000"/>
              </a:lnSpc>
              <a:spcBef>
                <a:spcPct val="45000"/>
              </a:spcBef>
              <a:buFontTx/>
              <a:buNone/>
            </a:pPr>
            <a:r>
              <a:rPr lang="en-US" sz="2800" i="1">
                <a:latin typeface="Book Antiqua" charset="0"/>
                <a:ea typeface="ＭＳ Ｐゴシック" charset="0"/>
                <a:cs typeface="ＭＳ Ｐゴシック" charset="0"/>
              </a:rPr>
              <a:t> </a:t>
            </a:r>
            <a:r>
              <a:rPr lang="el-GR" sz="2800" i="1">
                <a:solidFill>
                  <a:srgbClr val="FFFF00"/>
                </a:solidFill>
                <a:latin typeface="Times New Roman" charset="0"/>
                <a:ea typeface="ＭＳ Ｐゴシック" charset="0"/>
                <a:cs typeface="ＭＳ Ｐゴシック" charset="0"/>
              </a:rPr>
              <a:t>Συνδυάζει τα καλύτερα βιβλιογραφικά δεδομένα με την κλινική εμπειρία του Ιατρού για να προσφέρει την καλύτερη δυνατή λύση στα προβλήματα του συγκεκριμένου ασθενούς</a:t>
            </a:r>
            <a:r>
              <a:rPr lang="el-GR" sz="2800" i="1">
                <a:latin typeface="Times New Roman" charset="0"/>
                <a:ea typeface="ＭＳ Ｐゴシック" charset="0"/>
                <a:cs typeface="ＭＳ Ｐゴシック" charset="0"/>
              </a:rPr>
              <a:t>. </a:t>
            </a:r>
          </a:p>
        </p:txBody>
      </p:sp>
      <p:sp>
        <p:nvSpPr>
          <p:cNvPr id="33794" name="4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4DD372-FEED-B141-8B46-575CCE5E8833}" type="slidenum">
              <a:rPr lang="el-GR" sz="1200">
                <a:solidFill>
                  <a:srgbClr val="FFFFFF"/>
                </a:solidFill>
                <a:latin typeface="Times New Roman" charset="0"/>
              </a:rPr>
              <a:pPr eaLnBrk="1" hangingPunct="1"/>
              <a:t>49</a:t>
            </a:fld>
            <a:endParaRPr lang="el-GR" sz="1200">
              <a:solidFill>
                <a:srgbClr val="FFFFFF"/>
              </a:solidFill>
              <a:latin typeface="Times New Roman" charset="0"/>
            </a:endParaRPr>
          </a:p>
        </p:txBody>
      </p:sp>
    </p:spTree>
    <p:extLst>
      <p:ext uri="{BB962C8B-B14F-4D97-AF65-F5344CB8AC3E}">
        <p14:creationId xmlns:p14="http://schemas.microsoft.com/office/powerpoint/2010/main" val="4219627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r>
              <a:rPr lang="en-US" dirty="0" smtClean="0"/>
              <a:t>How many believe that robotic surgery is better than conventional laparoscopy? </a:t>
            </a:r>
          </a:p>
          <a:p>
            <a:endParaRPr lang="en-US" dirty="0"/>
          </a:p>
        </p:txBody>
      </p:sp>
      <p:sp>
        <p:nvSpPr>
          <p:cNvPr id="4" name="Slide Number Placeholder 3"/>
          <p:cNvSpPr>
            <a:spLocks noGrp="1"/>
          </p:cNvSpPr>
          <p:nvPr>
            <p:ph type="sldNum" sz="quarter" idx="12"/>
          </p:nvPr>
        </p:nvSpPr>
        <p:spPr/>
        <p:txBody>
          <a:bodyPr/>
          <a:lstStyle/>
          <a:p>
            <a:fld id="{D3F1D1C4-C2D9-4231-9FB2-B2D9D97AA41D}" type="slidenum">
              <a:rPr lang="el-GR" smtClean="0"/>
              <a:pPr/>
              <a:t>5</a:t>
            </a:fld>
            <a:endParaRPr lang="el-GR"/>
          </a:p>
        </p:txBody>
      </p:sp>
    </p:spTree>
    <p:extLst>
      <p:ext uri="{BB962C8B-B14F-4D97-AF65-F5344CB8AC3E}">
        <p14:creationId xmlns:p14="http://schemas.microsoft.com/office/powerpoint/2010/main" val="161040352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3" name="Rectangle 5"/>
          <p:cNvSpPr>
            <a:spLocks noChangeArrowheads="1"/>
          </p:cNvSpPr>
          <p:nvPr/>
        </p:nvSpPr>
        <p:spPr bwMode="auto">
          <a:xfrm>
            <a:off x="336550" y="917575"/>
            <a:ext cx="8502650" cy="219075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lgn="ctr"/>
            <a:r>
              <a:rPr lang="en-US" sz="2000" b="1"/>
              <a:t>June 14, 2007</a:t>
            </a:r>
          </a:p>
          <a:p>
            <a:pPr algn="ctr"/>
            <a:endParaRPr lang="en-US" sz="2000" b="1">
              <a:hlinkClick r:id=""/>
            </a:endParaRPr>
          </a:p>
          <a:p>
            <a:pPr algn="ctr"/>
            <a:r>
              <a:rPr lang="en-US" sz="2000" b="1">
                <a:hlinkClick r:id=""/>
              </a:rPr>
              <a:t>Intuitive surgical purchases position tracking software</a:t>
            </a:r>
          </a:p>
          <a:p>
            <a:pPr algn="ctr"/>
            <a:endParaRPr lang="en-US" sz="2000"/>
          </a:p>
          <a:p>
            <a:pPr algn="ctr"/>
            <a:r>
              <a:rPr lang="en-US" sz="2000"/>
              <a:t>Luna Innovations Signs Multi-Year Development and Supply Agreement with Intuitive Luna's Sensing Technology to be Integrated into Intuitive's Surgical Products</a:t>
            </a:r>
          </a:p>
        </p:txBody>
      </p:sp>
      <p:sp>
        <p:nvSpPr>
          <p:cNvPr id="211974" name="Rectangle 6"/>
          <p:cNvSpPr>
            <a:spLocks noChangeArrowheads="1"/>
          </p:cNvSpPr>
          <p:nvPr/>
        </p:nvSpPr>
        <p:spPr bwMode="auto">
          <a:xfrm>
            <a:off x="304800" y="3657600"/>
            <a:ext cx="8534400" cy="249555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lgn="ctr"/>
            <a:r>
              <a:rPr lang="en-US" sz="2000" b="1"/>
              <a:t>June 10, 2007</a:t>
            </a:r>
          </a:p>
          <a:p>
            <a:pPr algn="ctr"/>
            <a:endParaRPr lang="en-US" sz="2000" b="1">
              <a:hlinkClick r:id=""/>
            </a:endParaRPr>
          </a:p>
          <a:p>
            <a:pPr algn="ctr"/>
            <a:r>
              <a:rPr lang="en-US" sz="2000" b="1">
                <a:hlinkClick r:id=""/>
              </a:rPr>
              <a:t>The Canadians are leading the way in telerobotic surgery</a:t>
            </a:r>
          </a:p>
          <a:p>
            <a:pPr algn="ctr"/>
            <a:r>
              <a:rPr lang="en-US" sz="2000">
                <a:hlinkClick r:id="rId2" tooltip="UroToday - Remote Telepresence Surgery: The Canadian Experience"/>
              </a:rPr>
              <a:t>UroToday - Remote Telepresence Surgery: The Canadian Experience</a:t>
            </a:r>
            <a:endParaRPr lang="en-US" sz="2000"/>
          </a:p>
          <a:p>
            <a:pPr algn="ctr"/>
            <a:endParaRPr lang="en-US" sz="2000"/>
          </a:p>
          <a:p>
            <a:pPr algn="ctr"/>
            <a:r>
              <a:rPr lang="en-US" sz="2000" i="1"/>
              <a:t>This important report from Canada presents 22 telerobotic general surgery laparoscopy cases performed by two surgeons over a distance of 400 kilometers; from a teaching hospital in Hamilton, Ontario to a community hospital in rural Northern Ontario.</a:t>
            </a:r>
            <a:r>
              <a:rPr lang="en-US" sz="2000"/>
              <a:t> </a:t>
            </a:r>
          </a:p>
        </p:txBody>
      </p:sp>
      <p:sp>
        <p:nvSpPr>
          <p:cNvPr id="2" name="Slide Number Placeholder 1"/>
          <p:cNvSpPr>
            <a:spLocks noGrp="1"/>
          </p:cNvSpPr>
          <p:nvPr>
            <p:ph type="sldNum" sz="quarter" idx="12"/>
          </p:nvPr>
        </p:nvSpPr>
        <p:spPr/>
        <p:txBody>
          <a:bodyPr/>
          <a:lstStyle/>
          <a:p>
            <a:fld id="{D3F1D1C4-C2D9-4231-9FB2-B2D9D97AA41D}" type="slidenum">
              <a:rPr lang="el-GR" smtClean="0"/>
              <a:pPr/>
              <a:t>50</a:t>
            </a:fld>
            <a:endParaRPr lang="el-GR"/>
          </a:p>
        </p:txBody>
      </p:sp>
    </p:spTree>
    <p:extLst>
      <p:ext uri="{BB962C8B-B14F-4D97-AF65-F5344CB8AC3E}">
        <p14:creationId xmlns:p14="http://schemas.microsoft.com/office/powerpoint/2010/main" val="2056338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13052" name="Group 60"/>
          <p:cNvGraphicFramePr>
            <a:graphicFrameLocks noGrp="1"/>
          </p:cNvGraphicFramePr>
          <p:nvPr/>
        </p:nvGraphicFramePr>
        <p:xfrm>
          <a:off x="762000" y="3048000"/>
          <a:ext cx="4721225" cy="2407920"/>
        </p:xfrm>
        <a:graphic>
          <a:graphicData uri="http://schemas.openxmlformats.org/drawingml/2006/table">
            <a:tbl>
              <a:tblPr/>
              <a:tblGrid>
                <a:gridCol w="1271588"/>
                <a:gridCol w="3449637"/>
              </a:tblGrid>
              <a:tr h="175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a:t>
                      </a:r>
                      <a:br>
                        <a:rPr kumimoji="0" lang="en-US" sz="2400" b="0" i="0" u="none" strike="noStrike" cap="none" normalizeH="0" baseline="0">
                          <a:ln>
                            <a:noFill/>
                          </a:ln>
                          <a:solidFill>
                            <a:schemeClr val="tx1"/>
                          </a:solidFill>
                          <a:effectLst/>
                          <a:latin typeface="Arial" charset="0"/>
                          <a:ea typeface="ＭＳ Ｐゴシック" charset="0"/>
                        </a:rPr>
                      </a:br>
                      <a:r>
                        <a:rPr kumimoji="0" lang="en-US" sz="2000" b="1" i="0" u="none" strike="noStrike" cap="none" normalizeH="0" baseline="0">
                          <a:ln>
                            <a:noFill/>
                          </a:ln>
                          <a:solidFill>
                            <a:schemeClr val="tx1"/>
                          </a:solidFill>
                          <a:effectLst/>
                          <a:latin typeface="Verdana" charset="0"/>
                          <a:ea typeface="ＭＳ Ｐゴシック" charset="0"/>
                        </a:rPr>
                        <a:t>More Than a Feeling</a:t>
                      </a:r>
                      <a:r>
                        <a:rPr kumimoji="0" lang="en-US" sz="1200" b="0" i="0" u="none" strike="noStrike" cap="none" normalizeH="0" baseline="0">
                          <a:ln>
                            <a:noFill/>
                          </a:ln>
                          <a:solidFill>
                            <a:schemeClr val="tx1"/>
                          </a:solidFill>
                          <a:effectLst/>
                          <a:latin typeface="Garamond"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charset="0"/>
                          <a:ea typeface="ＭＳ Ｐゴシック" charset="0"/>
                        </a:rPr>
                        <a:t>Allison Okamura's engineering lab infuses robots with a sense of touch, for the sake of health.</a:t>
                      </a:r>
                      <a:r>
                        <a:rPr kumimoji="0" lang="en-US" sz="1200" b="0" i="0" u="none" strike="noStrike" cap="none" normalizeH="0" baseline="0">
                          <a:ln>
                            <a:noFill/>
                          </a:ln>
                          <a:solidFill>
                            <a:schemeClr val="tx1"/>
                          </a:solidFill>
                          <a:effectLst/>
                          <a:latin typeface="Garamond" charset="0"/>
                          <a:ea typeface="ＭＳ Ｐゴシック" charset="0"/>
                        </a:rPr>
                        <a:t> </a:t>
                      </a:r>
                      <a:endParaRPr kumimoji="0" lang="en-US" sz="2400" b="0" i="0" u="none" strike="noStrike" cap="none" normalizeH="0" baseline="0">
                        <a:ln>
                          <a:noFill/>
                        </a:ln>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0"/>
                        </a:rPr>
                        <a:t>By </a:t>
                      </a:r>
                      <a:r>
                        <a:rPr kumimoji="0" lang="en-US" sz="1400" b="0" i="0" u="none" strike="noStrike" cap="none" normalizeH="0" baseline="0">
                          <a:ln>
                            <a:noFill/>
                          </a:ln>
                          <a:solidFill>
                            <a:schemeClr val="tx1"/>
                          </a:solidFill>
                          <a:effectLst/>
                          <a:latin typeface="Verdana" charset="0"/>
                          <a:ea typeface="ＭＳ Ｐゴシック" charset="0"/>
                          <a:hlinkClick r:id="rId2"/>
                        </a:rPr>
                        <a:t>Michael Anft</a:t>
                      </a:r>
                      <a:r>
                        <a:rPr kumimoji="0" lang="en-US" sz="1400" b="0" i="0" u="none" strike="noStrike" cap="none" normalizeH="0" baseline="0">
                          <a:ln>
                            <a:noFill/>
                          </a:ln>
                          <a:solidFill>
                            <a:schemeClr val="tx1"/>
                          </a:solidFill>
                          <a:effectLst/>
                          <a:latin typeface="Verdana" charset="0"/>
                          <a:ea typeface="ＭＳ Ｐゴシック" charset="0"/>
                        </a:rPr>
                        <a:t/>
                      </a:r>
                      <a:br>
                        <a:rPr kumimoji="0" lang="en-US" sz="1400" b="0" i="0" u="none" strike="noStrike" cap="none" normalizeH="0" baseline="0">
                          <a:ln>
                            <a:noFill/>
                          </a:ln>
                          <a:solidFill>
                            <a:schemeClr val="tx1"/>
                          </a:solidFill>
                          <a:effectLst/>
                          <a:latin typeface="Verdana" charset="0"/>
                          <a:ea typeface="ＭＳ Ｐゴシック" charset="0"/>
                        </a:rPr>
                      </a:br>
                      <a:r>
                        <a:rPr kumimoji="0" lang="en-US" sz="1400" b="0" i="0" u="none" strike="noStrike" cap="none" normalizeH="0" baseline="0">
                          <a:ln>
                            <a:noFill/>
                          </a:ln>
                          <a:solidFill>
                            <a:schemeClr val="tx1"/>
                          </a:solidFill>
                          <a:effectLst/>
                          <a:latin typeface="Verdana" charset="0"/>
                          <a:ea typeface="ＭＳ Ｐゴシック" charset="0"/>
                        </a:rPr>
                        <a:t>Illustration by </a:t>
                      </a:r>
                      <a:r>
                        <a:rPr kumimoji="0" lang="en-US" sz="1400" b="0" i="0" u="none" strike="noStrike" cap="none" normalizeH="0" baseline="0">
                          <a:ln>
                            <a:noFill/>
                          </a:ln>
                          <a:solidFill>
                            <a:schemeClr val="tx1"/>
                          </a:solidFill>
                          <a:effectLst/>
                          <a:latin typeface="Verdana" charset="0"/>
                          <a:ea typeface="ＭＳ Ｐゴシック" charset="0"/>
                          <a:hlinkClick r:id="rId3"/>
                        </a:rPr>
                        <a:t>Mike Ciesielski</a:t>
                      </a:r>
                      <a:r>
                        <a:rPr kumimoji="0" lang="en-US" sz="1200" b="0" i="0" u="none" strike="noStrike" cap="none" normalizeH="0" baseline="0">
                          <a:ln>
                            <a:noFill/>
                          </a:ln>
                          <a:solidFill>
                            <a:schemeClr val="tx1"/>
                          </a:solidFill>
                          <a:effectLst/>
                          <a:latin typeface="Garamond" charset="0"/>
                          <a:ea typeface="ＭＳ Ｐゴシック" charset="0"/>
                        </a:rPr>
                        <a:t> </a:t>
                      </a: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a:noFill/>
                    </a:lnL>
                    <a:lnR cap="flat">
                      <a:noFill/>
                    </a:lnR>
                    <a:lnT cap="flat">
                      <a:noFill/>
                    </a:lnT>
                    <a:lnB cap="flat">
                      <a:noFill/>
                    </a:lnB>
                    <a:lnTlToBr>
                      <a:noFill/>
                    </a:lnTlToBr>
                    <a:lnBlToTr>
                      <a:noFill/>
                    </a:lnBlToTr>
                    <a:noFill/>
                  </a:tcPr>
                </a:tc>
              </a:tr>
            </a:tbl>
          </a:graphicData>
        </a:graphic>
      </p:graphicFrame>
      <p:pic>
        <p:nvPicPr>
          <p:cNvPr id="212997" name="Picture 5" descr="rule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788" y="-174625"/>
            <a:ext cx="6858000" cy="66675"/>
          </a:xfrm>
          <a:prstGeom prst="rect">
            <a:avLst/>
          </a:prstGeom>
          <a:noFill/>
          <a:extLst>
            <a:ext uri="{909E8E84-426E-40dd-AFC4-6F175D3DCCD1}">
              <a14:hiddenFill xmlns:a14="http://schemas.microsoft.com/office/drawing/2010/main">
                <a:solidFill>
                  <a:srgbClr val="FFFFFF"/>
                </a:solidFill>
              </a14:hiddenFill>
            </a:ext>
          </a:extLst>
        </p:spPr>
      </p:pic>
      <p:pic>
        <p:nvPicPr>
          <p:cNvPr id="212999" name="Picture 7" descr="Johns Hopkins Magaz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828800"/>
            <a:ext cx="3857625" cy="906463"/>
          </a:xfrm>
          <a:prstGeom prst="rect">
            <a:avLst/>
          </a:prstGeom>
          <a:noFill/>
          <a:extLst>
            <a:ext uri="{909E8E84-426E-40dd-AFC4-6F175D3DCCD1}">
              <a14:hiddenFill xmlns:a14="http://schemas.microsoft.com/office/drawing/2010/main">
                <a:solidFill>
                  <a:srgbClr val="FFFFFF"/>
                </a:solidFill>
              </a14:hiddenFill>
            </a:ext>
          </a:extLst>
        </p:spPr>
      </p:pic>
      <p:pic>
        <p:nvPicPr>
          <p:cNvPr id="213035" name="Picture 43" descr="p43"/>
          <p:cNvPicPr>
            <a:picLocks noChangeAspect="1" noChangeArrowheads="1"/>
          </p:cNvPicPr>
          <p:nvPr/>
        </p:nvPicPr>
        <p:blipFill>
          <a:blip r:embed="rId7">
            <a:lum bright="30000"/>
            <a:extLst>
              <a:ext uri="{28A0092B-C50C-407E-A947-70E740481C1C}">
                <a14:useLocalDpi xmlns:a14="http://schemas.microsoft.com/office/drawing/2010/main" val="0"/>
              </a:ext>
            </a:extLst>
          </a:blip>
          <a:srcRect/>
          <a:stretch>
            <a:fillRect/>
          </a:stretch>
        </p:blipFill>
        <p:spPr bwMode="auto">
          <a:xfrm>
            <a:off x="5753100" y="1905000"/>
            <a:ext cx="2530475" cy="34432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3F1D1C4-C2D9-4231-9FB2-B2D9D97AA41D}" type="slidenum">
              <a:rPr lang="el-GR" smtClean="0"/>
              <a:pPr/>
              <a:t>51</a:t>
            </a:fld>
            <a:endParaRPr lang="el-GR"/>
          </a:p>
        </p:txBody>
      </p:sp>
    </p:spTree>
    <p:extLst>
      <p:ext uri="{BB962C8B-B14F-4D97-AF65-F5344CB8AC3E}">
        <p14:creationId xmlns:p14="http://schemas.microsoft.com/office/powerpoint/2010/main" val="219894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45" name="Picture 5" descr="pix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506413"/>
            <a:ext cx="114300" cy="171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5075" name="Group 35"/>
          <p:cNvGraphicFramePr>
            <a:graphicFrameLocks noGrp="1"/>
          </p:cNvGraphicFramePr>
          <p:nvPr/>
        </p:nvGraphicFramePr>
        <p:xfrm>
          <a:off x="4763" y="-506413"/>
          <a:ext cx="208280" cy="7872413"/>
        </p:xfrm>
        <a:graphic>
          <a:graphicData uri="http://schemas.openxmlformats.org/drawingml/2006/table">
            <a:tbl>
              <a:tblPr/>
              <a:tblGrid>
                <a:gridCol w="208280"/>
              </a:tblGrid>
              <a:tr h="20129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l-GR" sz="2800" b="0" i="0" u="none" strike="noStrike" cap="none" normalizeH="0" baseline="0">
                        <a:ln>
                          <a:noFill/>
                        </a:ln>
                        <a:solidFill>
                          <a:schemeClr val="tx1"/>
                        </a:solidFill>
                        <a:effectLst>
                          <a:outerShdw blurRad="38100" dist="38100" dir="2700000" algn="tl">
                            <a:srgbClr val="000000"/>
                          </a:outerShdw>
                        </a:effectLst>
                        <a:latin typeface="Garamond" charset="0"/>
                        <a:ea typeface="ＭＳ Ｐゴシック" charset="0"/>
                        <a:cs typeface="Arial" charset="0"/>
                      </a:endParaRPr>
                    </a:p>
                  </a:txBody>
                  <a:tcPr horzOverflow="overflow">
                    <a:lnL cap="flat">
                      <a:noFill/>
                    </a:lnL>
                    <a:lnR cap="flat">
                      <a:noFill/>
                    </a:lnR>
                    <a:lnT cap="flat">
                      <a:noFill/>
                    </a:lnT>
                    <a:lnB>
                      <a:noFill/>
                    </a:lnB>
                    <a:lnTlToBr>
                      <a:noFill/>
                    </a:lnTlToBr>
                    <a:lnBlToTr>
                      <a:noFill/>
                    </a:lnBlToTr>
                    <a:noFill/>
                  </a:tcPr>
                </a:tc>
              </a:tr>
              <a:tr h="5859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l-GR" sz="2800" b="0" i="0" u="none" strike="noStrike" cap="none" normalizeH="0" baseline="0">
                        <a:ln>
                          <a:noFill/>
                        </a:ln>
                        <a:solidFill>
                          <a:schemeClr val="tx1"/>
                        </a:solidFill>
                        <a:effectLst>
                          <a:outerShdw blurRad="38100" dist="38100" dir="2700000" algn="tl">
                            <a:srgbClr val="000000"/>
                          </a:outerShdw>
                        </a:effectLst>
                        <a:latin typeface="Garamond" charset="0"/>
                        <a:ea typeface="ＭＳ Ｐゴシック" charset="0"/>
                        <a:cs typeface="Arial" charset="0"/>
                      </a:endParaRPr>
                    </a:p>
                  </a:txBody>
                  <a:tcPr horzOverflow="overflow">
                    <a:lnL cap="flat">
                      <a:noFill/>
                    </a:lnL>
                    <a:lnR cap="flat">
                      <a:noFill/>
                    </a:lnR>
                    <a:lnT>
                      <a:noFill/>
                    </a:lnT>
                    <a:lnB cap="flat">
                      <a:noFill/>
                    </a:lnB>
                    <a:lnTlToBr>
                      <a:noFill/>
                    </a:lnTlToBr>
                    <a:lnBlToTr>
                      <a:noFill/>
                    </a:lnBlToTr>
                    <a:noFill/>
                  </a:tcPr>
                </a:tc>
              </a:tr>
            </a:tbl>
          </a:graphicData>
        </a:graphic>
      </p:graphicFrame>
      <p:graphicFrame>
        <p:nvGraphicFramePr>
          <p:cNvPr id="215081" name="Group 41"/>
          <p:cNvGraphicFramePr>
            <a:graphicFrameLocks noGrp="1"/>
          </p:cNvGraphicFramePr>
          <p:nvPr/>
        </p:nvGraphicFramePr>
        <p:xfrm>
          <a:off x="242888" y="136525"/>
          <a:ext cx="8520112" cy="1463039"/>
        </p:xfrm>
        <a:graphic>
          <a:graphicData uri="http://schemas.openxmlformats.org/drawingml/2006/table">
            <a:tbl>
              <a:tblPr/>
              <a:tblGrid>
                <a:gridCol w="8520112"/>
              </a:tblGrid>
              <a:tr h="1106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High-resolution touch sensor could be boon to cancer surgeons</a:t>
                      </a:r>
                      <a:endParaRPr kumimoji="0" lang="en-US" sz="1800" b="0" i="0" u="none" strike="noStrike" cap="none" normalizeH="0" baseline="0">
                        <a:ln>
                          <a:noFill/>
                        </a:ln>
                        <a:solidFill>
                          <a:schemeClr val="tx1"/>
                        </a:solidFill>
                        <a:effectLst/>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F0FA30"/>
                          </a:solidFill>
                          <a:effectLst/>
                          <a:latin typeface="Arial" charset="0"/>
                          <a:ea typeface="ＭＳ Ｐゴシック" charset="0"/>
                        </a:rPr>
                        <a:t>Released on 6/8/2006</a:t>
                      </a:r>
                      <a:br>
                        <a:rPr kumimoji="0" lang="en-US" sz="1800" b="0" i="0" u="none" strike="noStrike" cap="none" normalizeH="0" baseline="0">
                          <a:ln>
                            <a:noFill/>
                          </a:ln>
                          <a:solidFill>
                            <a:srgbClr val="F0FA30"/>
                          </a:solidFill>
                          <a:effectLst/>
                          <a:latin typeface="Arial" charset="0"/>
                          <a:ea typeface="ＭＳ Ｐゴシック" charset="0"/>
                        </a:rPr>
                      </a:br>
                      <a:r>
                        <a:rPr kumimoji="0" lang="en-US" sz="1800" b="0" i="0" u="none" strike="noStrike" cap="none" normalizeH="0" baseline="0">
                          <a:ln>
                            <a:noFill/>
                          </a:ln>
                          <a:solidFill>
                            <a:schemeClr val="tx1"/>
                          </a:solidFill>
                          <a:effectLst/>
                          <a:latin typeface="Arial" charset="0"/>
                          <a:ea typeface="ＭＳ Ｐゴシック" charset="0"/>
                        </a:rPr>
                        <a:t/>
                      </a:r>
                      <a:br>
                        <a:rPr kumimoji="0" lang="en-US" sz="1800" b="0" i="0" u="none" strike="noStrike" cap="none" normalizeH="0" baseline="0">
                          <a:ln>
                            <a:noFill/>
                          </a:ln>
                          <a:solidFill>
                            <a:schemeClr val="tx1"/>
                          </a:solidFill>
                          <a:effectLst/>
                          <a:latin typeface="Arial" charset="0"/>
                          <a:ea typeface="ＭＳ Ｐゴシック" charset="0"/>
                        </a:rPr>
                      </a:br>
                      <a:r>
                        <a:rPr kumimoji="0" lang="en-US" sz="1800" b="0" i="0" u="none" strike="noStrike" cap="none" normalizeH="0" baseline="0">
                          <a:ln>
                            <a:noFill/>
                          </a:ln>
                          <a:solidFill>
                            <a:schemeClr val="tx1"/>
                          </a:solidFill>
                          <a:effectLst/>
                          <a:latin typeface="Arial" charset="0"/>
                          <a:ea typeface="ＭＳ Ｐゴシック" charset="0"/>
                        </a:rPr>
                        <a:t>Office of University Communications</a:t>
                      </a:r>
                      <a:br>
                        <a:rPr kumimoji="0" lang="en-US" sz="1800" b="0" i="0" u="none" strike="noStrike" cap="none" normalizeH="0" baseline="0">
                          <a:ln>
                            <a:noFill/>
                          </a:ln>
                          <a:solidFill>
                            <a:schemeClr val="tx1"/>
                          </a:solidFill>
                          <a:effectLst/>
                          <a:latin typeface="Arial" charset="0"/>
                          <a:ea typeface="ＭＳ Ｐゴシック" charset="0"/>
                        </a:rPr>
                      </a:br>
                      <a:r>
                        <a:rPr kumimoji="0" lang="en-US" sz="1800" b="0" i="0" u="none" strike="noStrike" cap="none" normalizeH="0" baseline="0">
                          <a:ln>
                            <a:noFill/>
                          </a:ln>
                          <a:solidFill>
                            <a:schemeClr val="tx1"/>
                          </a:solidFill>
                          <a:effectLst/>
                          <a:latin typeface="Arial" charset="0"/>
                          <a:ea typeface="ＭＳ Ｐゴシック" charset="0"/>
                        </a:rPr>
                        <a:t>University of Nebraska-Lincoln</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215078" name="Group 38"/>
          <p:cNvGraphicFramePr>
            <a:graphicFrameLocks noGrp="1"/>
          </p:cNvGraphicFramePr>
          <p:nvPr/>
        </p:nvGraphicFramePr>
        <p:xfrm>
          <a:off x="14288" y="1506538"/>
          <a:ext cx="9124950" cy="5849938"/>
        </p:xfrm>
        <a:graphic>
          <a:graphicData uri="http://schemas.openxmlformats.org/drawingml/2006/table">
            <a:tbl>
              <a:tblPr/>
              <a:tblGrid>
                <a:gridCol w="9124950"/>
              </a:tblGrid>
              <a:tr h="5849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rgbClr val="F0FA30"/>
                          </a:solidFill>
                          <a:effectLst/>
                          <a:latin typeface="Arial" charset="0"/>
                          <a:ea typeface="ＭＳ Ｐゴシック" charset="0"/>
                        </a:rPr>
                        <a:t>Lincoln, Neb., June 8, 2006</a:t>
                      </a:r>
                      <a:r>
                        <a:rPr kumimoji="0" lang="en-US" sz="1600" b="0" i="0" u="none" strike="noStrike" cap="none" normalizeH="0" baseline="0">
                          <a:ln>
                            <a:noFill/>
                          </a:ln>
                          <a:solidFill>
                            <a:schemeClr val="tx1"/>
                          </a:solidFill>
                          <a:effectLst/>
                          <a:latin typeface="Arial" charset="0"/>
                          <a:ea typeface="ＭＳ Ｐゴシック" charset="0"/>
                        </a:rPr>
                        <a:t> -- One of the trickiest decisions facing a cancer surgeon today is where to stop cutting. The surgeon doesn't want to stop too soon and leave cancer cells in the patient's body, but he or she also doesn't want to take too many cells and do unnecessary damage to organs.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That decision could soon be made much easier, though, thanks to a high-resolution touch sensor developed by chemical engineers at the University of Nebraska-Lincoln that may allow surgeons to tell at the level of a single layer of cells whether or not they have excised a tumor in its entirety.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Ravi F. Saraf, and his doctoral student, Vivek Maheshwari, report in the June 9 issue of Science, the international weekly journal of science, that </a:t>
                      </a:r>
                      <a:r>
                        <a:rPr kumimoji="0" lang="en-US" sz="1600" b="0" i="0" u="sng" strike="noStrike" cap="none" normalizeH="0" baseline="0">
                          <a:ln>
                            <a:noFill/>
                          </a:ln>
                          <a:solidFill>
                            <a:srgbClr val="FFFF66"/>
                          </a:solidFill>
                          <a:effectLst/>
                          <a:latin typeface="Arial" charset="0"/>
                          <a:ea typeface="ＭＳ Ｐゴシック" charset="0"/>
                        </a:rPr>
                        <a:t>they have developed a self-assembling nanoparticle device that has touch sensitivity comparable to that of the human finger, a capability far beyond any mechanical devices now available. </a:t>
                      </a:r>
                      <a:br>
                        <a:rPr kumimoji="0" lang="en-US" sz="1600" b="0" i="0" u="sng" strike="noStrike" cap="none" normalizeH="0" baseline="0">
                          <a:ln>
                            <a:noFill/>
                          </a:ln>
                          <a:solidFill>
                            <a:srgbClr val="FFFF66"/>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"The touch resolution of the human finger is 40 microns (40 millionths of a meter)," said Saraf, the Lowell E. and Betty Anderson professor of chemical engineering. </a:t>
                      </a:r>
                      <a:r>
                        <a:rPr kumimoji="0" lang="en-US" sz="1600" b="0" i="0" u="sng" strike="noStrike" cap="none" normalizeH="0" baseline="0">
                          <a:ln>
                            <a:noFill/>
                          </a:ln>
                          <a:solidFill>
                            <a:srgbClr val="FFFF66"/>
                          </a:solidFill>
                          <a:effectLst/>
                          <a:latin typeface="Arial" charset="0"/>
                          <a:ea typeface="ＭＳ Ｐゴシック" charset="0"/>
                        </a:rPr>
                        <a:t>"Using nanoparticles, we can attain resolution close to human touch, which is about 50 times better than what is out there today."</a:t>
                      </a:r>
                      <a:r>
                        <a:rPr kumimoji="0" lang="en-US" sz="1600" b="0" i="0" u="none" strike="noStrike" cap="none" normalizeH="0" baseline="0">
                          <a:ln>
                            <a:noFill/>
                          </a:ln>
                          <a:solidFill>
                            <a:schemeClr val="tx1"/>
                          </a:solidFill>
                          <a:effectLst/>
                          <a:latin typeface="Arial" charset="0"/>
                          <a:ea typeface="ＭＳ Ｐゴシック" charset="0"/>
                        </a:rPr>
                        <a:t> </a:t>
                      </a:r>
                      <a:br>
                        <a:rPr kumimoji="0" lang="en-US" sz="1600" b="0" i="0" u="none" strike="noStrike" cap="none" normalizeH="0" baseline="0">
                          <a:ln>
                            <a:noFill/>
                          </a:ln>
                          <a:solidFill>
                            <a:schemeClr val="tx1"/>
                          </a:solidFill>
                          <a:effectLst/>
                          <a:latin typeface="Arial" charset="0"/>
                          <a:ea typeface="ＭＳ Ｐゴシック" charset="0"/>
                        </a:rPr>
                      </a:br>
                      <a:endParaRPr kumimoji="0" lang="en-US" sz="1600" b="0" i="0" u="none" strike="noStrike" cap="none" normalizeH="0" baseline="0">
                        <a:ln>
                          <a:noFill/>
                        </a:ln>
                        <a:solidFill>
                          <a:schemeClr val="tx1"/>
                        </a:solidFill>
                        <a:effectLst/>
                        <a:latin typeface="Arial" charset="0"/>
                        <a:ea typeface="ＭＳ Ｐゴシック"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fld id="{D3F1D1C4-C2D9-4231-9FB2-B2D9D97AA41D}" type="slidenum">
              <a:rPr lang="el-GR" smtClean="0"/>
              <a:pPr/>
              <a:t>52</a:t>
            </a:fld>
            <a:endParaRPr lang="el-GR"/>
          </a:p>
        </p:txBody>
      </p:sp>
    </p:spTree>
    <p:extLst>
      <p:ext uri="{BB962C8B-B14F-4D97-AF65-F5344CB8AC3E}">
        <p14:creationId xmlns:p14="http://schemas.microsoft.com/office/powerpoint/2010/main" val="565271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79" name="Rectangle 15"/>
          <p:cNvSpPr>
            <a:spLocks noChangeArrowheads="1"/>
          </p:cNvSpPr>
          <p:nvPr/>
        </p:nvSpPr>
        <p:spPr bwMode="auto">
          <a:xfrm>
            <a:off x="457200" y="1411288"/>
            <a:ext cx="3276600"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a:t>The silver robot is slightly larger than a lipstick tube and it</a:t>
            </a:r>
            <a:r>
              <a:rPr lang="ja-JP" altLang="en-US">
                <a:latin typeface="Arial"/>
              </a:rPr>
              <a:t>’</a:t>
            </a:r>
            <a:r>
              <a:rPr lang="en-US"/>
              <a:t>s got wheels to roam over a  liver or rumble through bumpy bowels inside the abdominal cavity of a pig — and someday maybe a person.</a:t>
            </a:r>
            <a:br>
              <a:rPr lang="en-US"/>
            </a:br>
            <a:r>
              <a:rPr lang="en-US"/>
              <a:t/>
            </a:r>
            <a:br>
              <a:rPr lang="en-US"/>
            </a:br>
            <a:r>
              <a:rPr lang="en-US"/>
              <a:t>Equipped with a video camera no bigger than a penny, the robot could allow a surgeon to search for bleeding or disease, even though he or she may be thousands of miles away. Surgical tools could be added to perform a biopsy or repair a blood vessel.</a:t>
            </a:r>
            <a:br>
              <a:rPr lang="en-US"/>
            </a:br>
            <a:endParaRPr lang="en-US"/>
          </a:p>
        </p:txBody>
      </p:sp>
      <p:pic>
        <p:nvPicPr>
          <p:cNvPr id="216084" name="Picture 20" descr="Story Photo">
            <a:hlinkClick r:id="" action="ppaction://noaction"/>
          </p:cNvPr>
          <p:cNvPicPr>
            <a:picLocks noChangeAspect="1" noChangeArrowheads="1"/>
          </p:cNvPicPr>
          <p:nvPr/>
        </p:nvPicPr>
        <p:blipFill>
          <a:blip r:embed="rId2">
            <a:lum bright="26000" contrast="2000"/>
            <a:extLst>
              <a:ext uri="{28A0092B-C50C-407E-A947-70E740481C1C}">
                <a14:useLocalDpi xmlns:a14="http://schemas.microsoft.com/office/drawing/2010/main" val="0"/>
              </a:ext>
            </a:extLst>
          </a:blip>
          <a:srcRect/>
          <a:stretch>
            <a:fillRect/>
          </a:stretch>
        </p:blipFill>
        <p:spPr bwMode="auto">
          <a:xfrm>
            <a:off x="3962400" y="1436688"/>
            <a:ext cx="4648200" cy="3516312"/>
          </a:xfrm>
          <a:prstGeom prst="rect">
            <a:avLst/>
          </a:prstGeom>
          <a:noFill/>
          <a:extLst>
            <a:ext uri="{909E8E84-426E-40dd-AFC4-6F175D3DCCD1}">
              <a14:hiddenFill xmlns:a14="http://schemas.microsoft.com/office/drawing/2010/main">
                <a:solidFill>
                  <a:srgbClr val="FFFFFF"/>
                </a:solidFill>
              </a14:hiddenFill>
            </a:ext>
          </a:extLst>
        </p:spPr>
      </p:pic>
      <p:sp>
        <p:nvSpPr>
          <p:cNvPr id="216085" name="Rectangle 21"/>
          <p:cNvSpPr>
            <a:spLocks noChangeArrowheads="1"/>
          </p:cNvSpPr>
          <p:nvPr/>
        </p:nvSpPr>
        <p:spPr bwMode="auto">
          <a:xfrm>
            <a:off x="304800" y="244475"/>
            <a:ext cx="86836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2800"/>
              <a:t>Researchers at the University of Nebraska-Lincoln have developed a tiny silver robot to aid in remote surgery. </a:t>
            </a:r>
          </a:p>
        </p:txBody>
      </p:sp>
      <p:sp>
        <p:nvSpPr>
          <p:cNvPr id="2" name="Slide Number Placeholder 1"/>
          <p:cNvSpPr>
            <a:spLocks noGrp="1"/>
          </p:cNvSpPr>
          <p:nvPr>
            <p:ph type="sldNum" sz="quarter" idx="12"/>
          </p:nvPr>
        </p:nvSpPr>
        <p:spPr/>
        <p:txBody>
          <a:bodyPr/>
          <a:lstStyle/>
          <a:p>
            <a:fld id="{D3F1D1C4-C2D9-4231-9FB2-B2D9D97AA41D}" type="slidenum">
              <a:rPr lang="el-GR" smtClean="0"/>
              <a:pPr/>
              <a:t>53</a:t>
            </a:fld>
            <a:endParaRPr lang="el-GR"/>
          </a:p>
        </p:txBody>
      </p:sp>
    </p:spTree>
    <p:extLst>
      <p:ext uri="{BB962C8B-B14F-4D97-AF65-F5344CB8AC3E}">
        <p14:creationId xmlns:p14="http://schemas.microsoft.com/office/powerpoint/2010/main" val="3516868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7" name="Picture 5" descr="Click on the image to watch the video in Windows Media form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218118" name="Rectangle 6"/>
          <p:cNvSpPr>
            <a:spLocks noChangeArrowheads="1"/>
          </p:cNvSpPr>
          <p:nvPr/>
        </p:nvSpPr>
        <p:spPr bwMode="auto">
          <a:xfrm>
            <a:off x="1066800" y="457200"/>
            <a:ext cx="71977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800" b="1"/>
              <a:t>Medical Robotics at Johns Hopkins University</a:t>
            </a:r>
            <a:r>
              <a:rPr lang="en-US" sz="2800"/>
              <a:t/>
            </a:r>
            <a:br>
              <a:rPr lang="en-US" sz="2800"/>
            </a:br>
            <a:r>
              <a:rPr lang="en-US" sz="2800" i="1"/>
              <a:t>A Peek into the Operating Room of the Future</a:t>
            </a:r>
            <a:r>
              <a:rPr lang="en-US" sz="2800"/>
              <a:t> </a:t>
            </a:r>
          </a:p>
        </p:txBody>
      </p:sp>
      <p:sp>
        <p:nvSpPr>
          <p:cNvPr id="2" name="Slide Number Placeholder 1"/>
          <p:cNvSpPr>
            <a:spLocks noGrp="1"/>
          </p:cNvSpPr>
          <p:nvPr>
            <p:ph type="sldNum" sz="quarter" idx="12"/>
          </p:nvPr>
        </p:nvSpPr>
        <p:spPr/>
        <p:txBody>
          <a:bodyPr/>
          <a:lstStyle/>
          <a:p>
            <a:fld id="{D3F1D1C4-C2D9-4231-9FB2-B2D9D97AA41D}" type="slidenum">
              <a:rPr lang="el-GR" smtClean="0"/>
              <a:pPr/>
              <a:t>54</a:t>
            </a:fld>
            <a:endParaRPr lang="el-GR"/>
          </a:p>
        </p:txBody>
      </p:sp>
    </p:spTree>
    <p:extLst>
      <p:ext uri="{BB962C8B-B14F-4D97-AF65-F5344CB8AC3E}">
        <p14:creationId xmlns:p14="http://schemas.microsoft.com/office/powerpoint/2010/main" val="18666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20" name="Rectangle 4"/>
          <p:cNvSpPr>
            <a:spLocks noChangeArrowheads="1"/>
          </p:cNvSpPr>
          <p:nvPr/>
        </p:nvSpPr>
        <p:spPr bwMode="auto">
          <a:xfrm>
            <a:off x="685800" y="765175"/>
            <a:ext cx="7945438" cy="249555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lgn="ctr"/>
            <a:r>
              <a:rPr lang="en-US" sz="2000" b="1"/>
              <a:t>November 12, 2006</a:t>
            </a:r>
          </a:p>
          <a:p>
            <a:pPr algn="ctr"/>
            <a:endParaRPr lang="en-US" sz="2000" b="1">
              <a:hlinkClick r:id=""/>
            </a:endParaRPr>
          </a:p>
          <a:p>
            <a:pPr algn="ctr"/>
            <a:r>
              <a:rPr lang="en-US" sz="2000" b="1">
                <a:hlinkClick r:id=""/>
              </a:rPr>
              <a:t>Truly "robotic" surgery in the future?</a:t>
            </a:r>
          </a:p>
          <a:p>
            <a:pPr algn="ctr"/>
            <a:r>
              <a:rPr lang="en-US" sz="2000">
                <a:hlinkClick r:id="rId2"/>
              </a:rPr>
              <a:t>MTB Europe - Robotic surgery guided by 3-D ultrasound scanner</a:t>
            </a:r>
            <a:endParaRPr lang="en-US" sz="2000"/>
          </a:p>
          <a:p>
            <a:pPr algn="ctr"/>
            <a:r>
              <a:rPr lang="en-US" sz="2000"/>
              <a:t> </a:t>
            </a:r>
          </a:p>
          <a:p>
            <a:pPr algn="ctr"/>
            <a:r>
              <a:rPr lang="en-US" sz="2000"/>
              <a:t>Durham, N.C. USA. Duke University engineers have shown that a three-dimensional ultrasound scanner they developed can successfully guide a surgical robot."</a:t>
            </a:r>
          </a:p>
        </p:txBody>
      </p:sp>
      <p:sp>
        <p:nvSpPr>
          <p:cNvPr id="2" name="Slide Number Placeholder 1"/>
          <p:cNvSpPr>
            <a:spLocks noGrp="1"/>
          </p:cNvSpPr>
          <p:nvPr>
            <p:ph type="sldNum" sz="quarter" idx="12"/>
          </p:nvPr>
        </p:nvSpPr>
        <p:spPr/>
        <p:txBody>
          <a:bodyPr/>
          <a:lstStyle/>
          <a:p>
            <a:fld id="{D3F1D1C4-C2D9-4231-9FB2-B2D9D97AA41D}" type="slidenum">
              <a:rPr lang="el-GR" smtClean="0"/>
              <a:pPr/>
              <a:t>55</a:t>
            </a:fld>
            <a:endParaRPr lang="el-GR"/>
          </a:p>
        </p:txBody>
      </p:sp>
    </p:spTree>
    <p:extLst>
      <p:ext uri="{BB962C8B-B14F-4D97-AF65-F5344CB8AC3E}">
        <p14:creationId xmlns:p14="http://schemas.microsoft.com/office/powerpoint/2010/main" val="97804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mtClean="0">
                <a:effectLst>
                  <a:outerShdw blurRad="38100" dist="38100" dir="2700000" algn="tl">
                    <a:srgbClr val="212121"/>
                  </a:outerShdw>
                </a:effectLst>
                <a:latin typeface="Calisto MT" charset="0"/>
              </a:rPr>
              <a:t>Evidence based medicine </a:t>
            </a:r>
          </a:p>
        </p:txBody>
      </p:sp>
      <p:graphicFrame>
        <p:nvGraphicFramePr>
          <p:cNvPr id="4" name="Content Placeholder 3"/>
          <p:cNvGraphicFramePr>
            <a:graphicFrameLocks noGrp="1"/>
          </p:cNvGraphicFramePr>
          <p:nvPr>
            <p:ph idx="1"/>
          </p:nvPr>
        </p:nvGraphicFramePr>
        <p:xfrm>
          <a:off x="457200" y="1646238"/>
          <a:ext cx="4035424"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B07C15-6B09-3C49-AC37-808295E8EA14}" type="slidenum">
              <a:rPr lang="en-US" sz="1200">
                <a:solidFill>
                  <a:srgbClr val="FFFFFF"/>
                </a:solidFill>
                <a:latin typeface="Calisto MT" charset="0"/>
              </a:rPr>
              <a:pPr eaLnBrk="1" hangingPunct="1"/>
              <a:t>56</a:t>
            </a:fld>
            <a:endParaRPr lang="en-US" sz="1200">
              <a:solidFill>
                <a:srgbClr val="FFFFFF"/>
              </a:solidFill>
              <a:latin typeface="Calisto MT" charset="0"/>
            </a:endParaRPr>
          </a:p>
        </p:txBody>
      </p:sp>
      <p:graphicFrame>
        <p:nvGraphicFramePr>
          <p:cNvPr id="5" name="Diagram 4"/>
          <p:cNvGraphicFramePr/>
          <p:nvPr/>
        </p:nvGraphicFramePr>
        <p:xfrm>
          <a:off x="4492624" y="1646238"/>
          <a:ext cx="4194176" cy="45259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16379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Ergonomics= </a:t>
            </a:r>
            <a:r>
              <a:rPr lang="en-US" dirty="0" err="1" smtClean="0"/>
              <a:t>ergon</a:t>
            </a:r>
            <a:r>
              <a:rPr lang="en-US" dirty="0" smtClean="0"/>
              <a:t>+ </a:t>
            </a:r>
            <a:r>
              <a:rPr lang="en-US" dirty="0" err="1" smtClean="0"/>
              <a:t>nomos</a:t>
            </a:r>
            <a:endParaRPr lang="en-US" dirty="0"/>
          </a:p>
        </p:txBody>
      </p:sp>
      <p:sp>
        <p:nvSpPr>
          <p:cNvPr id="3" name="Content Placeholder 2"/>
          <p:cNvSpPr>
            <a:spLocks noGrp="1"/>
          </p:cNvSpPr>
          <p:nvPr>
            <p:ph sz="half" idx="1"/>
          </p:nvPr>
        </p:nvSpPr>
        <p:spPr>
          <a:xfrm>
            <a:off x="1042005" y="5453839"/>
            <a:ext cx="7326595" cy="1107035"/>
          </a:xfrm>
        </p:spPr>
        <p:txBody>
          <a:bodyPr>
            <a:normAutofit/>
          </a:bodyPr>
          <a:lstStyle/>
          <a:p>
            <a:pPr marL="0" indent="0" algn="ctr">
              <a:buNone/>
            </a:pPr>
            <a:r>
              <a:rPr lang="en-US" sz="2000" dirty="0" smtClean="0"/>
              <a:t>The set  of  rules that control the interaction between the human and his environment, in order to make  the performance of tasks  safe, comfortable and efficient. </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921231385"/>
              </p:ext>
            </p:extLst>
          </p:nvPr>
        </p:nvGraphicFramePr>
        <p:xfrm>
          <a:off x="1367630" y="1258318"/>
          <a:ext cx="6659063"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3F1D1C4-C2D9-4231-9FB2-B2D9D97AA41D}" type="slidenum">
              <a:rPr lang="el-GR" smtClean="0"/>
              <a:pPr/>
              <a:t>6</a:t>
            </a:fld>
            <a:endParaRPr lang="el-GR"/>
          </a:p>
        </p:txBody>
      </p:sp>
    </p:spTree>
    <p:extLst>
      <p:ext uri="{BB962C8B-B14F-4D97-AF65-F5344CB8AC3E}">
        <p14:creationId xmlns:p14="http://schemas.microsoft.com/office/powerpoint/2010/main" val="37286449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9698" y="1196752"/>
            <a:ext cx="4951967" cy="5256584"/>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 This is not Ergonomics!!!</a:t>
            </a:r>
            <a:endParaRPr lang="en-US" dirty="0"/>
          </a:p>
        </p:txBody>
      </p:sp>
      <p:sp>
        <p:nvSpPr>
          <p:cNvPr id="2" name="Slide Number Placeholder 1"/>
          <p:cNvSpPr>
            <a:spLocks noGrp="1"/>
          </p:cNvSpPr>
          <p:nvPr>
            <p:ph type="sldNum" sz="quarter" idx="12"/>
          </p:nvPr>
        </p:nvSpPr>
        <p:spPr/>
        <p:txBody>
          <a:bodyPr/>
          <a:lstStyle/>
          <a:p>
            <a:fld id="{D3F1D1C4-C2D9-4231-9FB2-B2D9D97AA41D}" type="slidenum">
              <a:rPr lang="el-GR" smtClean="0"/>
              <a:pPr/>
              <a:t>7</a:t>
            </a:fld>
            <a:endParaRPr lang="el-GR"/>
          </a:p>
        </p:txBody>
      </p:sp>
    </p:spTree>
    <p:extLst>
      <p:ext uri="{BB962C8B-B14F-4D97-AF65-F5344CB8AC3E}">
        <p14:creationId xmlns:p14="http://schemas.microsoft.com/office/powerpoint/2010/main" val="21831913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My mission</a:t>
            </a:r>
            <a:endParaRPr lang="en-US" dirty="0"/>
          </a:p>
        </p:txBody>
      </p:sp>
      <p:sp>
        <p:nvSpPr>
          <p:cNvPr id="4" name="Content Placeholder 3"/>
          <p:cNvSpPr>
            <a:spLocks noGrp="1"/>
          </p:cNvSpPr>
          <p:nvPr>
            <p:ph idx="1"/>
          </p:nvPr>
        </p:nvSpPr>
        <p:spPr/>
        <p:txBody>
          <a:bodyPr/>
          <a:lstStyle/>
          <a:p>
            <a:r>
              <a:rPr lang="en-US" dirty="0" smtClean="0"/>
              <a:t>Use of  the robotic system for Gynecologic surgery </a:t>
            </a:r>
            <a:r>
              <a:rPr lang="en-US" u="sng" dirty="0" smtClean="0"/>
              <a:t>at this time is:   </a:t>
            </a:r>
          </a:p>
          <a:p>
            <a:pPr lvl="1"/>
            <a:r>
              <a:rPr lang="en-US" dirty="0" smtClean="0"/>
              <a:t>Waste of money!</a:t>
            </a:r>
          </a:p>
          <a:p>
            <a:pPr lvl="1"/>
            <a:r>
              <a:rPr lang="en-US" dirty="0" smtClean="0"/>
              <a:t>Waste of time!</a:t>
            </a:r>
          </a:p>
          <a:p>
            <a:pPr lvl="1"/>
            <a:r>
              <a:rPr lang="en-US" dirty="0" smtClean="0"/>
              <a:t>Does not offer any benefit to the patient!</a:t>
            </a:r>
          </a:p>
        </p:txBody>
      </p:sp>
      <p:sp>
        <p:nvSpPr>
          <p:cNvPr id="2" name="Slide Number Placeholder 1"/>
          <p:cNvSpPr>
            <a:spLocks noGrp="1"/>
          </p:cNvSpPr>
          <p:nvPr>
            <p:ph type="sldNum" sz="quarter" idx="12"/>
          </p:nvPr>
        </p:nvSpPr>
        <p:spPr/>
        <p:txBody>
          <a:bodyPr/>
          <a:lstStyle/>
          <a:p>
            <a:fld id="{D3F1D1C4-C2D9-4231-9FB2-B2D9D97AA41D}" type="slidenum">
              <a:rPr lang="el-GR" smtClean="0"/>
              <a:pPr/>
              <a:t>8</a:t>
            </a:fld>
            <a:endParaRPr lang="el-GR"/>
          </a:p>
        </p:txBody>
      </p:sp>
    </p:spTree>
    <p:extLst>
      <p:ext uri="{BB962C8B-B14F-4D97-AF65-F5344CB8AC3E}">
        <p14:creationId xmlns:p14="http://schemas.microsoft.com/office/powerpoint/2010/main" val="9691265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7"/>
            <a:ext cx="5907355" cy="18002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3" descr="davinci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64221" y="260648"/>
            <a:ext cx="2400266" cy="1800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a:xfrm>
            <a:off x="1115616" y="2276872"/>
            <a:ext cx="6984776" cy="1008112"/>
          </a:xfrm>
          <a:prstGeom prst="rect">
            <a:avLst/>
          </a:prstGeom>
          <a:ln>
            <a:solidFill>
              <a:srgbClr val="FF0000"/>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 Johns Hopkins Hospital</a:t>
            </a:r>
            <a:r>
              <a:rPr lang="el-GR" sz="1800" dirty="0" smtClean="0"/>
              <a:t>     </a:t>
            </a:r>
            <a:r>
              <a:rPr lang="en-US" sz="1800" dirty="0" smtClean="0"/>
              <a:t>(October 2003- March 2004) </a:t>
            </a:r>
          </a:p>
          <a:p>
            <a:r>
              <a:rPr lang="en-US" sz="1800" dirty="0" smtClean="0"/>
              <a:t>5 patients</a:t>
            </a:r>
            <a:r>
              <a:rPr lang="el-GR" sz="1800" dirty="0" smtClean="0"/>
              <a:t>  (</a:t>
            </a:r>
            <a:r>
              <a:rPr lang="en-US" sz="1400" dirty="0" smtClean="0"/>
              <a:t> 28 - 35 years of age.</a:t>
            </a:r>
          </a:p>
          <a:p>
            <a:r>
              <a:rPr lang="en-US" sz="1800" dirty="0" smtClean="0"/>
              <a:t>Four surgical ports </a:t>
            </a:r>
            <a:r>
              <a:rPr lang="el-GR" sz="1800" dirty="0" smtClean="0"/>
              <a:t>(</a:t>
            </a:r>
            <a:r>
              <a:rPr lang="en-US" sz="1400" dirty="0" smtClean="0"/>
              <a:t>12 mm, two 8 mm, 5 mm.</a:t>
            </a:r>
            <a:endParaRPr lang="en-US" sz="1400" dirty="0"/>
          </a:p>
        </p:txBody>
      </p:sp>
      <p:sp>
        <p:nvSpPr>
          <p:cNvPr id="4" name="Slide Number Placeholder 3"/>
          <p:cNvSpPr>
            <a:spLocks noGrp="1"/>
          </p:cNvSpPr>
          <p:nvPr>
            <p:ph type="sldNum" sz="quarter" idx="12"/>
          </p:nvPr>
        </p:nvSpPr>
        <p:spPr/>
        <p:txBody>
          <a:bodyPr/>
          <a:lstStyle/>
          <a:p>
            <a:fld id="{D3F1D1C4-C2D9-4231-9FB2-B2D9D97AA41D}" type="slidenum">
              <a:rPr lang="el-GR" smtClean="0"/>
              <a:pPr/>
              <a:t>9</a:t>
            </a:fld>
            <a:endParaRPr lang="el-GR"/>
          </a:p>
        </p:txBody>
      </p:sp>
    </p:spTree>
    <p:extLst>
      <p:ext uri="{BB962C8B-B14F-4D97-AF65-F5344CB8AC3E}">
        <p14:creationId xmlns:p14="http://schemas.microsoft.com/office/powerpoint/2010/main" val="4262846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4632</TotalTime>
  <Words>1891</Words>
  <Application>Microsoft Macintosh PowerPoint</Application>
  <PresentationFormat>On-screen Show (4:3)</PresentationFormat>
  <Paragraphs>272</Paragraphs>
  <Slides>56</Slides>
  <Notes>8</Notes>
  <HiddenSlides>13</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Θέμα του Office</vt:lpstr>
      <vt:lpstr>Conventional laparoscopy vs. Robotics</vt:lpstr>
      <vt:lpstr>Evidence Based Medicine</vt:lpstr>
      <vt:lpstr>When there is no evidence</vt:lpstr>
      <vt:lpstr>Quiz????</vt:lpstr>
      <vt:lpstr>Quiz????</vt:lpstr>
      <vt:lpstr>Ergonomics= ergon+ nomos</vt:lpstr>
      <vt:lpstr>PowerPoint Presentation</vt:lpstr>
      <vt:lpstr>My mission</vt:lpstr>
      <vt:lpstr>PowerPoint Presentation</vt:lpstr>
      <vt:lpstr>PowerPoint Presentation</vt:lpstr>
      <vt:lpstr>PowerPoint Presentation</vt:lpstr>
      <vt:lpstr>Use of Robotics in Ovarian Surgery </vt:lpstr>
      <vt:lpstr>Robotics vs Conventional laparoscopy</vt:lpstr>
      <vt:lpstr>Robotic adnexectomy compared with laparoscopy for adnexal mass.</vt:lpstr>
      <vt:lpstr>Robotic adnexectomy compared with laparoscopy for adnexal mass.</vt:lpstr>
      <vt:lpstr>PowerPoint Presentation</vt:lpstr>
      <vt:lpstr>Use of Robotics in Gyn Surgery </vt:lpstr>
      <vt:lpstr>Use of Robotics in Gynecologic Surgery </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vt:lpstr>
      <vt:lpstr>PowerPoint Presentation</vt:lpstr>
      <vt:lpstr>However !!!!!!! Technology is here to stay: </vt:lpstr>
      <vt:lpstr>PowerPoint Presentation</vt:lpstr>
      <vt:lpstr>PowerPoint Presentation</vt:lpstr>
      <vt:lpstr>PowerPoint Presentation</vt:lpstr>
      <vt:lpstr>Robotics: the future?</vt:lpstr>
      <vt:lpstr>PowerPoint Presentation</vt:lpstr>
      <vt:lpstr>Quiz????</vt:lpstr>
      <vt:lpstr>PowerPoint Presentation</vt:lpstr>
      <vt:lpstr>PowerPoint Presentation</vt:lpstr>
      <vt:lpstr>Future of Robotic surgery </vt:lpstr>
      <vt:lpstr>Use of Robotics in Ovarian Surgery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based medicine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cp:lastModifiedBy>Retina</cp:lastModifiedBy>
  <cp:revision>111</cp:revision>
  <cp:lastPrinted>2014-08-27T22:08:16Z</cp:lastPrinted>
  <dcterms:modified xsi:type="dcterms:W3CDTF">2017-12-14T08:18:06Z</dcterms:modified>
</cp:coreProperties>
</file>