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41"/>
  </p:notesMasterIdLst>
  <p:sldIdLst>
    <p:sldId id="256" r:id="rId2"/>
    <p:sldId id="679" r:id="rId3"/>
    <p:sldId id="675" r:id="rId4"/>
    <p:sldId id="676" r:id="rId5"/>
    <p:sldId id="67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678" r:id="rId15"/>
    <p:sldId id="266" r:id="rId16"/>
    <p:sldId id="267" r:id="rId17"/>
    <p:sldId id="268" r:id="rId18"/>
    <p:sldId id="269" r:id="rId19"/>
    <p:sldId id="674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1" r:id="rId31"/>
    <p:sldId id="282" r:id="rId32"/>
    <p:sldId id="283" r:id="rId33"/>
    <p:sldId id="284" r:id="rId34"/>
    <p:sldId id="285" r:id="rId35"/>
    <p:sldId id="680" r:id="rId36"/>
    <p:sldId id="681" r:id="rId37"/>
    <p:sldId id="682" r:id="rId38"/>
    <p:sldId id="683" r:id="rId39"/>
    <p:sldId id="280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3538"/>
    <a:srgbClr val="BB0D4F"/>
    <a:srgbClr val="EBEBEB"/>
    <a:srgbClr val="EA44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9" autoAdjust="0"/>
    <p:restoredTop sz="80660" autoAdjust="0"/>
  </p:normalViewPr>
  <p:slideViewPr>
    <p:cSldViewPr snapToGrid="0">
      <p:cViewPr varScale="1">
        <p:scale>
          <a:sx n="66" d="100"/>
          <a:sy n="66" d="100"/>
        </p:scale>
        <p:origin x="11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6A958-1DEC-49CD-BB37-A5E6EC8120D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7C7DE-5441-4F71-82E5-B98E0D108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1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35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05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2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70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19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84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86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58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l-GR" dirty="0"/>
              <a:t>υπερβολική χρήση συμπληρωμάτων  ψευδαργύρου έχει ως αποτέλεσμα να ανταγωνίζεται ο ψευδάργυρος την απορρόφηση του χαλκού και να προκαλείται αναιμία από έλλειψη χαλκού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8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39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33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02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11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72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84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5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51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982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54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17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60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6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l-GR" dirty="0"/>
              <a:t>σχέση </a:t>
            </a:r>
            <a:r>
              <a:rPr lang="en-US" dirty="0" err="1"/>
              <a:t>Ht</a:t>
            </a:r>
            <a:r>
              <a:rPr lang="en-US" dirty="0"/>
              <a:t>=3Hb</a:t>
            </a:r>
            <a:r>
              <a:rPr lang="el-GR" dirty="0"/>
              <a:t> ισχύει μόνο σε περιπτώσεις με φυσιολογικό όγκο ερυθροκυττάρων και είναι προσεγγιστική.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6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5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7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47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 methylene blue </a:t>
            </a:r>
            <a:r>
              <a:rPr lang="el-GR" dirty="0"/>
              <a:t>βάφει τ</a:t>
            </a:r>
            <a:r>
              <a:rPr lang="en-US" dirty="0"/>
              <a:t>o </a:t>
            </a:r>
            <a:r>
              <a:rPr lang="el-GR" dirty="0" err="1"/>
              <a:t>ριβοσωμικό</a:t>
            </a:r>
            <a:r>
              <a:rPr lang="el-GR" dirty="0"/>
              <a:t> </a:t>
            </a:r>
            <a:r>
              <a:rPr lang="en-US" dirty="0"/>
              <a:t>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7C7DE-5441-4F71-82E5-B98E0D1085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6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3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0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71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6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9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5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9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54" r:id="rId6"/>
    <p:sldLayoutId id="2147483750" r:id="rId7"/>
    <p:sldLayoutId id="2147483751" r:id="rId8"/>
    <p:sldLayoutId id="2147483752" r:id="rId9"/>
    <p:sldLayoutId id="2147483753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8">
            <a:extLst>
              <a:ext uri="{FF2B5EF4-FFF2-40B4-BE49-F238E27FC236}">
                <a16:creationId xmlns:a16="http://schemas.microsoft.com/office/drawing/2014/main" id="{41A06B62-8BB1-9677-4094-5FB84178B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DC80A-C8EC-48D2-A8CD-370954293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718" y="2331759"/>
            <a:ext cx="5472564" cy="2898400"/>
          </a:xfrm>
          <a:prstGeom prst="ellips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Αναιμίες</a:t>
            </a:r>
            <a:endParaRPr lang="en-US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F044B-E9AD-4216-B946-823DB5CA0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46" b="16794"/>
          <a:stretch/>
        </p:blipFill>
        <p:spPr>
          <a:xfrm>
            <a:off x="1" y="-2357"/>
            <a:ext cx="7872431" cy="4310904"/>
          </a:xfrm>
          <a:custGeom>
            <a:avLst/>
            <a:gdLst/>
            <a:ahLst/>
            <a:cxnLst/>
            <a:rect l="l" t="t" r="r" b="b"/>
            <a:pathLst>
              <a:path w="7872431" h="4310904">
                <a:moveTo>
                  <a:pt x="0" y="0"/>
                </a:moveTo>
                <a:lnTo>
                  <a:pt x="7872431" y="0"/>
                </a:lnTo>
                <a:lnTo>
                  <a:pt x="3042989" y="3788060"/>
                </a:lnTo>
                <a:cubicBezTo>
                  <a:pt x="2579199" y="4115583"/>
                  <a:pt x="2047750" y="4286391"/>
                  <a:pt x="1514750" y="4308448"/>
                </a:cubicBezTo>
                <a:cubicBezTo>
                  <a:pt x="1015062" y="4329127"/>
                  <a:pt x="514010" y="4219067"/>
                  <a:pt x="66064" y="3984830"/>
                </a:cubicBezTo>
                <a:lnTo>
                  <a:pt x="0" y="3947746"/>
                </a:lnTo>
                <a:close/>
              </a:path>
            </a:pathLst>
          </a:cu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0B16DF63-913F-4C8E-8756-33FC6487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420" y="128657"/>
            <a:ext cx="899778" cy="99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4 - Εικόνα" descr="LogoEnglish.png">
            <a:extLst>
              <a:ext uri="{FF2B5EF4-FFF2-40B4-BE49-F238E27FC236}">
                <a16:creationId xmlns:a16="http://schemas.microsoft.com/office/drawing/2014/main" id="{9C49D235-7F12-4976-8ED2-D7A12088D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68" y="754167"/>
            <a:ext cx="1061545" cy="99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397672F-613E-4701-BC1F-D87911BDB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4404" y="4551602"/>
            <a:ext cx="5793566" cy="1949116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Πανα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γιώτης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Δι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αμαντόπουλος</a:t>
            </a:r>
            <a:endParaRPr lang="el-G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Επίκουρος Καθηγητής Παθολογίας – Αιματολογίας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Ιατρική Σχολή, ΕΚΠΑ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Α΄ Πα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θολογική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Κλινική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ΓΝΑ Λα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ϊκό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43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E6CBDF-5C79-4EBA-98B8-4B3D04E60C2B}"/>
              </a:ext>
            </a:extLst>
          </p:cNvPr>
          <p:cNvSpPr/>
          <p:nvPr/>
        </p:nvSpPr>
        <p:spPr>
          <a:xfrm>
            <a:off x="765810" y="582317"/>
            <a:ext cx="8883836" cy="1131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82317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Μέση περιεκτικότητα αιμοσφαιρίνης ανά ερυθρό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(mean corpuscular hemoglobin – MCH)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7185152" cy="36776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Η μέση ποσότητα αιμοσφαιρίνης που περιέχεται σε κάθε ερυθρό αιμοσφαίριο (σε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pg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l-GR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MCH = Hb x 10 / RBC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Φυσιολογικό εύρος: 26-34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pg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Χαμηλή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MCH: 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αυξημένη περιοχή κεντρικής ωχρότητας στα ερυθρά (&gt;1/3 της διαμέτρου) – υποχρωμία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2" descr="Microcytosis and hypochromasia | Pathology Student">
            <a:extLst>
              <a:ext uri="{FF2B5EF4-FFF2-40B4-BE49-F238E27FC236}">
                <a16:creationId xmlns:a16="http://schemas.microsoft.com/office/drawing/2014/main" id="{BCD823A7-91B9-42E6-BD2B-109C64267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81" y="2771243"/>
            <a:ext cx="3305605" cy="241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26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A08B4C-5AB6-4450-BF2A-973D22B82733}"/>
              </a:ext>
            </a:extLst>
          </p:cNvPr>
          <p:cNvSpPr/>
          <p:nvPr/>
        </p:nvSpPr>
        <p:spPr>
          <a:xfrm>
            <a:off x="765810" y="474836"/>
            <a:ext cx="8883836" cy="1131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4836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Μέση πυκνότητα αιμοσφαιρίνης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(mean corpuscular hemoglobin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concentration – MCHC)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Η μέση συγκέντρωση αιμοσφαιρίνης εντός των ερυθρών (σε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g/dL)</a:t>
            </a:r>
            <a:endParaRPr lang="el-GR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MCHC = Hb x 100 /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Ht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Φυσιολογικό εύρος: 31-37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g/dL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Χαμηλή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MCHC: 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τυπική σιδηροπενικής αναιμίας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Υψηλή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MCHC: </a:t>
            </a: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σφαιροκυττάρωση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ή </a:t>
            </a: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αιμοσυγκόλληση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MCH = MCV x MCHC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30" name="Picture 6" descr="The peripheral blood film in severe iron deficiency anaemia. The cells... |  Download Scientific Diagram">
            <a:extLst>
              <a:ext uri="{FF2B5EF4-FFF2-40B4-BE49-F238E27FC236}">
                <a16:creationId xmlns:a16="http://schemas.microsoft.com/office/drawing/2014/main" id="{219FE6C8-0EA0-5577-ABAC-CC6F04CFA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1861783"/>
            <a:ext cx="5024437" cy="376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herocytes – hereditary spherocytosis">
            <a:extLst>
              <a:ext uri="{FF2B5EF4-FFF2-40B4-BE49-F238E27FC236}">
                <a16:creationId xmlns:a16="http://schemas.microsoft.com/office/drawing/2014/main" id="{F3D97D27-1525-7C19-841C-D3839A43F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56" y="2215896"/>
            <a:ext cx="3889521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magglutination Stock Photo 702203911 | Shutterstock">
            <a:extLst>
              <a:ext uri="{FF2B5EF4-FFF2-40B4-BE49-F238E27FC236}">
                <a16:creationId xmlns:a16="http://schemas.microsoft.com/office/drawing/2014/main" id="{FBBB97C8-409A-56EA-3A18-2DE77EEF7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 b="11785"/>
          <a:stretch/>
        </p:blipFill>
        <p:spPr bwMode="auto">
          <a:xfrm>
            <a:off x="3424239" y="2043245"/>
            <a:ext cx="4646238" cy="340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237B9A-DBA6-4D43-A95D-2A329303A6E6}"/>
              </a:ext>
            </a:extLst>
          </p:cNvPr>
          <p:cNvSpPr/>
          <p:nvPr/>
        </p:nvSpPr>
        <p:spPr>
          <a:xfrm>
            <a:off x="765810" y="347927"/>
            <a:ext cx="8883836" cy="1131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47927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Εύρος κατανομής ερυθρών αιμοσφαιρίων 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Red cell distribution width – RDW)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39696"/>
            <a:ext cx="5682343" cy="41701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Μέτρο της διακύμανσης του μεγέθους των ερυθρών αιμοσφαιρίων – αντανακλά τον βαθμό </a:t>
            </a:r>
            <a:r>
              <a:rPr lang="el-GR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ανισοκυττάρωσης</a:t>
            </a:r>
            <a:r>
              <a:rPr lang="el-G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στο επίχρισμα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RDW = (</a:t>
            </a:r>
            <a:r>
              <a:rPr lang="el-G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σταθερή απόκλιση/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MCV) x 100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Υψηλό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RDW</a:t>
            </a:r>
            <a:r>
              <a:rPr lang="el-G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: μεγάλη διακύμανση του μεγέθους των ερυθρών – σε ποικιλία αναιμιών (σιδηροπενία, έλλειψη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B12/</a:t>
            </a:r>
            <a:r>
              <a:rPr lang="el-GR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φυλλικού</a:t>
            </a:r>
            <a:r>
              <a:rPr lang="el-G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οξέος, ΜΔΣ, μετά από μετάγγιση)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1E658-3000-404A-9712-C96DDD2A7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6"/>
          <a:stretch/>
        </p:blipFill>
        <p:spPr>
          <a:xfrm>
            <a:off x="6340972" y="2134232"/>
            <a:ext cx="5748158" cy="359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B5D0B-426C-43CC-92F1-111ACE3AD604}"/>
              </a:ext>
            </a:extLst>
          </p:cNvPr>
          <p:cNvSpPr txBox="1"/>
          <p:nvPr/>
        </p:nvSpPr>
        <p:spPr>
          <a:xfrm>
            <a:off x="5806440" y="6487778"/>
            <a:ext cx="64741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Lippi G, </a:t>
            </a:r>
            <a:r>
              <a:rPr lang="en-US" sz="1100" dirty="0" err="1"/>
              <a:t>Plebani</a:t>
            </a:r>
            <a:r>
              <a:rPr lang="en-US" sz="1100" dirty="0"/>
              <a:t> M. Clinical Chemistry and Laboratory Medicine (CCLM). 2014;52(9): 1247-1249.</a:t>
            </a:r>
          </a:p>
        </p:txBody>
      </p:sp>
      <p:pic>
        <p:nvPicPr>
          <p:cNvPr id="2050" name="Picture 2" descr="Blood Smear with anisocytosis, poikilocytosis, polychromatophilia... |  Download Scientific Diagram">
            <a:extLst>
              <a:ext uri="{FF2B5EF4-FFF2-40B4-BE49-F238E27FC236}">
                <a16:creationId xmlns:a16="http://schemas.microsoft.com/office/drawing/2014/main" id="{5CBC03C1-A1E5-6367-9343-A6B7D30A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17" y="1928377"/>
            <a:ext cx="57150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morphic Population – A Laboratory Guide to Clinical Hematology">
            <a:extLst>
              <a:ext uri="{FF2B5EF4-FFF2-40B4-BE49-F238E27FC236}">
                <a16:creationId xmlns:a16="http://schemas.microsoft.com/office/drawing/2014/main" id="{E4B9A37A-37B5-7D82-839E-047245EF7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01" y="1301596"/>
            <a:ext cx="6666481" cy="49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03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633E94-2454-4C19-A61E-9BC5B4693F28}"/>
              </a:ext>
            </a:extLst>
          </p:cNvPr>
          <p:cNvSpPr/>
          <p:nvPr/>
        </p:nvSpPr>
        <p:spPr>
          <a:xfrm>
            <a:off x="762000" y="470871"/>
            <a:ext cx="5334000" cy="8703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/>
          </a:bodyPr>
          <a:lstStyle/>
          <a:p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Δικτυοερυθροκύτταρα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(ΔΕΚ)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14500"/>
            <a:ext cx="8370157" cy="506881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ΔΕΚ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στάδιο της ανάπτυξης των ερυθροκυττάρων ακριβώς πριν τα ώριμα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RBC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Παράγονται συνεχώς προς αντικατάσταση των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RBC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που καθαίρονται από την κυκλοφορία (1% του συνόλου/ημέρα). 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Παραμένουν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2-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3 ημέρες στο μυελό και 1 ημέρα στην κυκλοφορία (επί αναγκών – αναιμία – εγκαταλείπουν ταχύτερα το μυελό και παραμένουν στην κυκλοφορία για 2-3 ημέρες.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Ο αριθμός των ΔΕΚ αντανακλά τον ρυθμό παραγωγής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RBC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Μέτρηση: ως ποσοστό του συνόλου των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RBC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ή ως απόλυτος αριθμός</a:t>
            </a:r>
          </a:p>
          <a:p>
            <a:pPr marL="628650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Σε επίχρισμα: με χρώση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Wright-Giemsa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είναι μεγαλύτερα από τα ώριμα ερυθρά και εμφανίζουν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πολυχρωματοφιλία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χωρίς κεντρική περιοχή ωχρότητας</a:t>
            </a:r>
          </a:p>
          <a:p>
            <a:pPr marL="628650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Ακριβής μέτρηση: με έμβια χρώση με κυανό του μεθυλενίου (αναφέρονται ως ποσοστό επί του συνόλου των ερυθρών (ΦΤ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0.5-2%)</a:t>
            </a:r>
          </a:p>
          <a:p>
            <a:pPr marL="628650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Αυτόματοι αναλυτές: μετά από χρώση με φθορίζουσα χρωστική (όπως το πορτοκαλί της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θειαζόλης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που δεσμεύεται στο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RNA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των ΔΕΚ)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Η τιμή τους εξαρτάται από το επίπεδο της αιμοσφαιρίνης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Σε σταθερή κατάσταση: 1-2% (25.000 – 100.000/μ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L)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Επί αναιμίας: εφόσον ο μυελός είναι υγιής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αυξάνεται ο αριθμός των ΔΕΚ κατά 4-5 φορές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99820-0E33-493D-9815-762CB5F8F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95" y="1306879"/>
            <a:ext cx="2795145" cy="2122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7875A-3756-4806-AA4F-3E8E02FE1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408" y="3806738"/>
            <a:ext cx="3015720" cy="201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2B66C-4699-4154-8DC4-EC0B6C400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149" y="2605821"/>
            <a:ext cx="7844114" cy="2206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76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BB42525-D920-4D31-851C-CD40F7F4BD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446538"/>
              </p:ext>
            </p:extLst>
          </p:nvPr>
        </p:nvGraphicFramePr>
        <p:xfrm>
          <a:off x="1466850" y="1635103"/>
          <a:ext cx="96170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269">
                  <a:extLst>
                    <a:ext uri="{9D8B030D-6E8A-4147-A177-3AD203B41FA5}">
                      <a16:colId xmlns:a16="http://schemas.microsoft.com/office/drawing/2014/main" val="3062810788"/>
                    </a:ext>
                  </a:extLst>
                </a:gridCol>
                <a:gridCol w="2404269">
                  <a:extLst>
                    <a:ext uri="{9D8B030D-6E8A-4147-A177-3AD203B41FA5}">
                      <a16:colId xmlns:a16="http://schemas.microsoft.com/office/drawing/2014/main" val="1351801057"/>
                    </a:ext>
                  </a:extLst>
                </a:gridCol>
                <a:gridCol w="2404269">
                  <a:extLst>
                    <a:ext uri="{9D8B030D-6E8A-4147-A177-3AD203B41FA5}">
                      <a16:colId xmlns:a16="http://schemas.microsoft.com/office/drawing/2014/main" val="296115714"/>
                    </a:ext>
                  </a:extLst>
                </a:gridCol>
                <a:gridCol w="2404269">
                  <a:extLst>
                    <a:ext uri="{9D8B030D-6E8A-4147-A177-3AD203B41FA5}">
                      <a16:colId xmlns:a16="http://schemas.microsoft.com/office/drawing/2014/main" val="29782438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Μειωμένη παραγωγή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Αυξημένη καταστροφή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Απώλεια αίματος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Κατακράτηση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986624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B71F01-5C81-469A-B8E4-CA8A3014F28C}"/>
              </a:ext>
            </a:extLst>
          </p:cNvPr>
          <p:cNvSpPr/>
          <p:nvPr/>
        </p:nvSpPr>
        <p:spPr>
          <a:xfrm>
            <a:off x="765810" y="537210"/>
            <a:ext cx="6446520" cy="800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0B0A37-206E-473E-8D79-3C095F5962C0}"/>
              </a:ext>
            </a:extLst>
          </p:cNvPr>
          <p:cNvSpPr txBox="1">
            <a:spLocks/>
          </p:cNvSpPr>
          <p:nvPr/>
        </p:nvSpPr>
        <p:spPr>
          <a:xfrm>
            <a:off x="1066800" y="239417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Μηχανισμοί πρόκλησης αναιμίας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9698" name="Picture 2" descr="INFOGRAPHIC – 10 Ways You're Making Your Employees Less… | Quickbase">
            <a:extLst>
              <a:ext uri="{FF2B5EF4-FFF2-40B4-BE49-F238E27FC236}">
                <a16:creationId xmlns:a16="http://schemas.microsoft.com/office/drawing/2014/main" id="{0689F4D5-D585-499E-8BA8-ECB350DC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98" y="2127307"/>
            <a:ext cx="21431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A0321-26B9-495C-9FDF-78C27CD8C3FE}"/>
              </a:ext>
            </a:extLst>
          </p:cNvPr>
          <p:cNvSpPr/>
          <p:nvPr/>
        </p:nvSpPr>
        <p:spPr>
          <a:xfrm>
            <a:off x="765810" y="4469309"/>
            <a:ext cx="2995613" cy="13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Μειωμένη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EPO (</a:t>
            </a:r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ΧΝΝ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l-GR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Καταστολή </a:t>
            </a:r>
            <a:r>
              <a:rPr lang="el-G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ερυθροποίησης</a:t>
            </a:r>
            <a:endParaRPr lang="el-GR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Διήθηση μυελού</a:t>
            </a: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Ανεπάρκεια βιταμινών/μετάλλων</a:t>
            </a: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Διαταραγμένη σύνθεση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C63537-AB60-4C5F-AADE-784E1D4A6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8" t="7227" r="7062" b="29380"/>
          <a:stretch/>
        </p:blipFill>
        <p:spPr>
          <a:xfrm>
            <a:off x="4000500" y="2127307"/>
            <a:ext cx="2143125" cy="157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56468D-F9DD-43A2-AA37-DF87929AD8AF}"/>
              </a:ext>
            </a:extLst>
          </p:cNvPr>
          <p:cNvSpPr/>
          <p:nvPr/>
        </p:nvSpPr>
        <p:spPr>
          <a:xfrm>
            <a:off x="3909060" y="4202650"/>
            <a:ext cx="2354580" cy="983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Αιμόλυση</a:t>
            </a: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Α. Ενδαγγειακή</a:t>
            </a: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Β. </a:t>
            </a:r>
            <a:r>
              <a:rPr lang="el-G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Εξωαγγειακή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F7A10F-BC16-41EE-A0CE-C33A000BF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277" y="2143181"/>
            <a:ext cx="2127251" cy="212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B24E1C-0311-4259-BB1B-9BC8CD6256B6}"/>
              </a:ext>
            </a:extLst>
          </p:cNvPr>
          <p:cNvSpPr/>
          <p:nvPr/>
        </p:nvSpPr>
        <p:spPr>
          <a:xfrm>
            <a:off x="6411277" y="4475443"/>
            <a:ext cx="2127251" cy="983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Απώλεια αίματος</a:t>
            </a: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Α. Οξεία</a:t>
            </a: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Β. Χρόνια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DAC469-C597-4DF9-B3BD-C99438C6DC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31" b="50847"/>
          <a:stretch/>
        </p:blipFill>
        <p:spPr>
          <a:xfrm>
            <a:off x="8724969" y="2143181"/>
            <a:ext cx="2345681" cy="18536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5A5AB5-8128-4E8A-A89D-217A79F45E02}"/>
              </a:ext>
            </a:extLst>
          </p:cNvPr>
          <p:cNvSpPr/>
          <p:nvPr/>
        </p:nvSpPr>
        <p:spPr>
          <a:xfrm>
            <a:off x="8834183" y="4118718"/>
            <a:ext cx="2127251" cy="983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Κατακράτηση στο σπλήνα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48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27F59D-8212-4FF5-A3C4-872A1BFDDD42}"/>
              </a:ext>
            </a:extLst>
          </p:cNvPr>
          <p:cNvSpPr/>
          <p:nvPr/>
        </p:nvSpPr>
        <p:spPr>
          <a:xfrm>
            <a:off x="760095" y="239417"/>
            <a:ext cx="4370070" cy="12092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3756660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Συμπτώματα ασθενούς με αναιμία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95" y="1682496"/>
            <a:ext cx="4370070" cy="46588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Α. Συμπτώματα οφειλόμενα στην αναιμία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Οφειλόμενα στη διαταραγμένη απόδοση οξυγόνου στους ιστούς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Σχετιζόμενα με την ταχύτητα εγκατάστασης της αναιμίας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Β. Συμπτώματα σχετιζόμενα με το αίτιο της αναιμίας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Σιδηροπενία: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pica,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γωνιακή 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χειλίτιδα</a:t>
            </a:r>
            <a:endParaRPr lang="el-G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Έλλειψη Β12: περιφερική νευροπάθεια, 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νευροψυχιατρικά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συμπτώματα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Αιματολογικά νοσήματα: λοιμώξεις, αιμορραγίες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ανορεξία, απώλεια βάρους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3705B-BD42-41C8-835F-0F80AD94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E1B263-CED5-474B-9B83-2FF74775F155}"/>
              </a:ext>
            </a:extLst>
          </p:cNvPr>
          <p:cNvSpPr/>
          <p:nvPr/>
        </p:nvSpPr>
        <p:spPr>
          <a:xfrm>
            <a:off x="6259830" y="2748916"/>
            <a:ext cx="5006340" cy="29146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BB0D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ΚΟΠΩΣΗ              ΚΕΦΑΛΑΛΓΙΑ           ΩΧΡΟΤΗΤΑ</a:t>
            </a:r>
            <a:endParaRPr lang="en-US" b="1" dirty="0">
              <a:solidFill>
                <a:srgbClr val="BB0D4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6B7950-69EF-4D19-A003-C03ACFE7889A}"/>
              </a:ext>
            </a:extLst>
          </p:cNvPr>
          <p:cNvSpPr/>
          <p:nvPr/>
        </p:nvSpPr>
        <p:spPr>
          <a:xfrm>
            <a:off x="5524500" y="4387216"/>
            <a:ext cx="5829300" cy="29146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BB0D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ΠΡΟΚΑΡΔΙΟΙ ΠΑΛΜΟΙ    ΘΩΡΑΚΙΚΟ ΑΛΓΟΣ    ΨΥΧΡΑ ΑΚΡΑ</a:t>
            </a:r>
            <a:endParaRPr lang="en-US" b="1" dirty="0">
              <a:solidFill>
                <a:srgbClr val="BB0D4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B159B6-22CE-4F9A-87FC-E36A24213AB5}"/>
              </a:ext>
            </a:extLst>
          </p:cNvPr>
          <p:cNvSpPr/>
          <p:nvPr/>
        </p:nvSpPr>
        <p:spPr>
          <a:xfrm>
            <a:off x="6306532" y="6049892"/>
            <a:ext cx="5006340" cy="29146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BB0D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ΖΑΛΗ                   ΚΡΑΜΠΕΣ                ΑΫΠΝΙΑ</a:t>
            </a:r>
            <a:endParaRPr lang="en-US" b="1" dirty="0">
              <a:solidFill>
                <a:srgbClr val="BB0D4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60D55B-D110-4CC6-A984-66D038DD0ECF}"/>
              </a:ext>
            </a:extLst>
          </p:cNvPr>
          <p:cNvSpPr/>
          <p:nvPr/>
        </p:nvSpPr>
        <p:spPr>
          <a:xfrm>
            <a:off x="6553200" y="309797"/>
            <a:ext cx="4629150" cy="691200"/>
          </a:xfrm>
          <a:prstGeom prst="rect">
            <a:avLst/>
          </a:prstGeom>
          <a:solidFill>
            <a:srgbClr val="C03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ΣΥΜΠΤΩΜΑΤΑ ΑΝΑΙΜΙΑΣ</a:t>
            </a:r>
            <a:endParaRPr lang="en-US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4E1C83-8F3C-40EC-B0DD-5AB89C921FCA}"/>
              </a:ext>
            </a:extLst>
          </p:cNvPr>
          <p:cNvSpPr/>
          <p:nvPr/>
        </p:nvSpPr>
        <p:spPr>
          <a:xfrm>
            <a:off x="762000" y="516644"/>
            <a:ext cx="7364730" cy="8703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68780"/>
            <a:ext cx="8883836" cy="41485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Πολλές διαφορετικές προσεγγίσεις: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Κοινά χαρακτηριστικά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διακρίνουν τους ασθενείς σε κατηγορίες με βάση ορισμένα χαρακτηριστικά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ξεκινούν από το </a:t>
            </a:r>
            <a:r>
              <a:rPr lang="el-GR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ιστορικό</a:t>
            </a: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και την </a:t>
            </a:r>
            <a:r>
              <a:rPr lang="el-GR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αντικειμενική εξέταση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Αρχικά αναζητούνται προφανή αίτια από το ιστορικό: Οξεία απώλεια αίματος,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δυσαπορρόφηση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φάρμακα, γνωστές αιματολογικές διαταραχές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Στη συνέχεια αναζητούνται σημαντικά στοιχεία από τον αρχικό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παρακλινικό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έλεγχο: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κυτταροπενίες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λευκοκυττάρωση, στοιχεία νεφρικής δυσλειτουργίας ή φλεγμονής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Ταξινόμηση με βάση το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MCV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Ταξινόμηση με βάση τον αριθμό των ΔΕΚ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εάν δηλαδή υπάρχει πρόσφορη αύξηση των ΔΕΚ για τον βαθμό της αναιμίας)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92F30-2C9A-478C-AE1F-61713695B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2" b="12000"/>
          <a:stretch/>
        </p:blipFill>
        <p:spPr>
          <a:xfrm>
            <a:off x="9152201" y="377616"/>
            <a:ext cx="2836023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54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003549-8F8F-4CAF-8156-AFD0A86035A1}"/>
              </a:ext>
            </a:extLst>
          </p:cNvPr>
          <p:cNvSpPr/>
          <p:nvPr/>
        </p:nvSpPr>
        <p:spPr>
          <a:xfrm>
            <a:off x="762000" y="516644"/>
            <a:ext cx="7364730" cy="8703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98" y="1590158"/>
            <a:ext cx="7213133" cy="3677683"/>
          </a:xfrm>
        </p:spPr>
        <p:txBody>
          <a:bodyPr>
            <a:noAutofit/>
          </a:bodyPr>
          <a:lstStyle/>
          <a:p>
            <a:pPr marL="32004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Απαραίτητες πληροφορίες από το ιστορικό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Γνωστά υποκείμενα νοσήματα που μπορούν να προκαλέσουν αναιμία (ΧΝΑ, ΙΦΝΕ, αιματολογικά νοσήματα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κτλ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Γνωστό ιστορικό έλλειψης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G6PD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Οικογενειακό ιστορικό αιματολογικών παθήσεων (δρεπανοκυτταρική νόσος, θαλασσαιμία,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σφαιροκυττάρωση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κτλ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Παρούσα νόσος: αιμορραγία, λοίμωξη, συμπτώματα αιμόλυσης (σκούρα ούρα, ίκτερος), συμπτώματα νεφρικής νόσου, ηπατοπάθειας/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υπερσπληνισμού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Αίτια επίκτητων αναιμιών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Διατροφή (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vegan – </a:t>
            </a: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έλλειψη Β12)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Ταξίδια (παρασιτικές λοιμώξεις)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Χρονιότητα της αναιμίας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599E1-81DF-45E6-BE13-0B31E0B08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862" r="2874" b="7195"/>
          <a:stretch/>
        </p:blipFill>
        <p:spPr>
          <a:xfrm>
            <a:off x="9032282" y="424842"/>
            <a:ext cx="2087480" cy="1600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40064-3AAD-4E0D-AB4E-6B8793DB0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79" r="26820"/>
          <a:stretch/>
        </p:blipFill>
        <p:spPr>
          <a:xfrm>
            <a:off x="8934709" y="297157"/>
            <a:ext cx="1819334" cy="2225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19D3D-88CB-40E3-AE6D-003DEE3A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58" y="639475"/>
            <a:ext cx="2268218" cy="1511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A9653-3CB7-4FBE-932E-FC82F172F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409" y="4799032"/>
            <a:ext cx="2286000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5AD01-B90A-4C97-9498-0088CA9A7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4982" y="4471961"/>
            <a:ext cx="2730205" cy="1961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41597-C68E-475F-99AB-E4C8D87EF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5670" y="5063471"/>
            <a:ext cx="2619375" cy="174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F7312D-6C17-46A3-B3EE-BD1B3F96D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4689" y="4637386"/>
            <a:ext cx="4536757" cy="2191127"/>
          </a:xfrm>
          <a:prstGeom prst="rect">
            <a:avLst/>
          </a:prstGeom>
        </p:spPr>
      </p:pic>
      <p:pic>
        <p:nvPicPr>
          <p:cNvPr id="13316" name="Picture 4" descr="G6PD Deficiency Foods To Avoid And Medicines To Stay Away From">
            <a:extLst>
              <a:ext uri="{FF2B5EF4-FFF2-40B4-BE49-F238E27FC236}">
                <a16:creationId xmlns:a16="http://schemas.microsoft.com/office/drawing/2014/main" id="{829B08EF-F875-4540-A90A-2BE39C04C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 b="4842"/>
          <a:stretch/>
        </p:blipFill>
        <p:spPr bwMode="auto">
          <a:xfrm>
            <a:off x="8224148" y="2673414"/>
            <a:ext cx="2057840" cy="19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What is Sickle-Cell Disease?">
            <a:extLst>
              <a:ext uri="{FF2B5EF4-FFF2-40B4-BE49-F238E27FC236}">
                <a16:creationId xmlns:a16="http://schemas.microsoft.com/office/drawing/2014/main" id="{C7A0058A-89A3-4575-BCB9-7026A916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69" y="2865472"/>
            <a:ext cx="2466830" cy="164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68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29D7DA-30F0-4593-8A8F-575BA0697CE1}"/>
              </a:ext>
            </a:extLst>
          </p:cNvPr>
          <p:cNvSpPr/>
          <p:nvPr/>
        </p:nvSpPr>
        <p:spPr>
          <a:xfrm>
            <a:off x="796290" y="239416"/>
            <a:ext cx="7364730" cy="10636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Παρακλινικός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έλεγχος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2004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Σε πολλές περιπτώσεις η αναιμία είναι ήδη γνωστή κατά την προσέλευση (γενική εξέταση αίματος)</a:t>
            </a:r>
          </a:p>
          <a:p>
            <a:pPr marL="32004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Απαραίτητος αρχικός έλεγχος: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Γενική εξέταση αίματος</a:t>
            </a:r>
          </a:p>
          <a:p>
            <a:pPr marL="971550" lvl="1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Βαθμός αναιμίας</a:t>
            </a:r>
          </a:p>
          <a:p>
            <a:pPr marL="971550" lvl="1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Διαταραχές από τις υπόλοιπες σειρές</a:t>
            </a:r>
          </a:p>
          <a:p>
            <a:pPr marL="971550" lvl="1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ερυθροκυτταρικών δεικτών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Αριθμός ΔΕΚ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Βιοχημικό προφίλ (ηπατική και νεφρική λειτουργία)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Έλεγχος αιμόλυσης: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LDH,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χολερυθρίνη,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απτοσφαιρίνες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Έλεγχος ανεπαρκειών (σίδηρος, Β12, φυλλικό οξύ)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Δείκτες φλεγμονής (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CRP,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ΤΚΕ)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Επίχρισμα αίματος</a:t>
            </a:r>
          </a:p>
        </p:txBody>
      </p:sp>
    </p:spTree>
    <p:extLst>
      <p:ext uri="{BB962C8B-B14F-4D97-AF65-F5344CB8AC3E}">
        <p14:creationId xmlns:p14="http://schemas.microsoft.com/office/powerpoint/2010/main" val="2475233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19068E-EFEB-4AC5-BF5A-2D0F30567438}"/>
              </a:ext>
            </a:extLst>
          </p:cNvPr>
          <p:cNvSpPr/>
          <p:nvPr/>
        </p:nvSpPr>
        <p:spPr>
          <a:xfrm>
            <a:off x="762000" y="516644"/>
            <a:ext cx="5741670" cy="8703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BECDA618-FC81-4E79-AB24-76B806FF6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93" y="1840230"/>
            <a:ext cx="3035488" cy="384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>
            <a:extLst>
              <a:ext uri="{FF2B5EF4-FFF2-40B4-BE49-F238E27FC236}">
                <a16:creationId xmlns:a16="http://schemas.microsoft.com/office/drawing/2014/main" id="{7CFD43BE-825F-45DF-AD0D-7E31F6FD2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547" y="659419"/>
            <a:ext cx="7250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Επίχρισμα αίματος </a:t>
            </a:r>
            <a:r>
              <a:rPr lang="en-US" altLang="el-GR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l-GR" altLang="el-GR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l-GR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l-GR" altLang="el-GR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πλακάκι</a:t>
            </a:r>
            <a:r>
              <a:rPr lang="en-US" altLang="el-GR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endParaRPr lang="el-GR" altLang="el-GR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B6FD8-BD49-4887-A5E3-CABBAEAD9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157" y="2172144"/>
            <a:ext cx="4529685" cy="317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15F10-FEA0-4C2F-9E8C-B99D307F3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18" y="2172144"/>
            <a:ext cx="3305584" cy="2161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818F60-C3A8-4754-B957-E93ACC6E66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91" b="6429"/>
          <a:stretch/>
        </p:blipFill>
        <p:spPr>
          <a:xfrm>
            <a:off x="9325177" y="4467426"/>
            <a:ext cx="1990523" cy="216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99C4D-87B0-4040-8EB4-09A77D38E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10725912" cy="3677683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Στοιχεία φυσιολογίας</a:t>
            </a:r>
          </a:p>
          <a:p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Ορισμοί - Βασικές έννοιες: αιμοσφαιρίνη, αιματοκρίτης, ερυθροκυτταρικοί δείκτες</a:t>
            </a:r>
          </a:p>
          <a:p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Μηχανισμοί πρόκλησης αναιμίας</a:t>
            </a:r>
          </a:p>
          <a:p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Διερεύνηση ασθενούς με αναιμία</a:t>
            </a:r>
          </a:p>
          <a:p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Παραδείγματα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E57E8F-6DBC-4BD3-B36C-EB3B690B6778}"/>
              </a:ext>
            </a:extLst>
          </p:cNvPr>
          <p:cNvSpPr/>
          <p:nvPr/>
        </p:nvSpPr>
        <p:spPr>
          <a:xfrm>
            <a:off x="765810" y="537210"/>
            <a:ext cx="6446520" cy="800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5BBFA2-6220-446B-B152-E1F58FD7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/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Σκελετός μαθήματος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88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D45649-E059-438B-BAA4-1E9785808DBF}"/>
              </a:ext>
            </a:extLst>
          </p:cNvPr>
          <p:cNvSpPr/>
          <p:nvPr/>
        </p:nvSpPr>
        <p:spPr>
          <a:xfrm>
            <a:off x="796290" y="239416"/>
            <a:ext cx="7364730" cy="10636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Αρχική εκτίμηση με βάση την κλινική εικόνα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73936"/>
            <a:ext cx="8883836" cy="3677683"/>
          </a:xfrm>
        </p:spPr>
        <p:txBody>
          <a:bodyPr>
            <a:noAutofit/>
          </a:bodyPr>
          <a:lstStyle/>
          <a:p>
            <a:pPr marL="32004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Αναζητούνται συγκεκριμένα πρότυπα (με βάση την κλινική εικόνα, το ατομικό/οικογενειακό ιστορικό και τον αρχικό </a:t>
            </a: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παρακλινικό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έλεγχο)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Οξεία απώλεια αίματος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Συνήθως προφανές το αίτιο της αναιμίας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Βασική πρόκληση: ο εντοπισμός της εστίας της αιμορραγίας και η αντιμετώπισή της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Επιπλέον έλεγχος για: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Εντοπισμό της εστίας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Αναζήτηση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προδιαθεσικών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παραγόντων για αιμορραγία (διαταραχές πήξης,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θρομβοπενία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κίρρωση ήπατος)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Κύριος στόχος της αρχικής αντιμετώπισης: η διατήρηση της οξυγόνωσης των ιστών (χορήγηση υγρών και μεταγγίσεων ερυθρών αιμοσφαιρίων)</a:t>
            </a: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l-GR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56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BDF3E1-C463-4FC6-B60D-C8BE81A53056}"/>
              </a:ext>
            </a:extLst>
          </p:cNvPr>
          <p:cNvSpPr/>
          <p:nvPr/>
        </p:nvSpPr>
        <p:spPr>
          <a:xfrm>
            <a:off x="796290" y="239416"/>
            <a:ext cx="7364730" cy="10636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Αρχική εκτίμηση με βάση την κλινική εικόνα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051" y="1771159"/>
            <a:ext cx="8883836" cy="3677683"/>
          </a:xfrm>
        </p:spPr>
        <p:txBody>
          <a:bodyPr>
            <a:noAutofit/>
          </a:bodyPr>
          <a:lstStyle/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l-GR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Συγγενής αναιμία ή οικογενειακό ιστορικό αναιμίας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Ιστορικό χρόνιας αναιμίας (συνήθως από την παιδική ηλικία) – χρόνιες αιμολυτικές διαταραχές (επιδείνωση αναιμίας επί λοιμώξεων, ίκτερος, χολολιθίαση)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Οικογενειακό ιστορικό αναιμίας – προσοχή στα μέλη της οικογένειας με θετικό ιστορικό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Παρακλινικός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έλεγχος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Αιμόλυση (</a:t>
            </a:r>
            <a:r>
              <a:rPr lang="el-G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υπερχολερυθριναιμία</a:t>
            </a: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- έμμεση, αύξηση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LDH</a:t>
            </a: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αύξηση ΔΕΚ, χαμηλές </a:t>
            </a:r>
            <a:r>
              <a:rPr lang="el-G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απτοσφαιρίνες</a:t>
            </a: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) με αρνητική άμεση αντίδραση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Coombs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Επίχρισμα αίματος: πολλές φορές υπάρχουν χαρακτηριστικής μορφολογίας ερυθροκύτταρα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77240" lvl="1" indent="-457200">
              <a:lnSpc>
                <a:spcPct val="100000"/>
              </a:lnSpc>
              <a:spcBef>
                <a:spcPts val="0"/>
              </a:spcBef>
              <a:buAutoNum type="arabicPeriod" startAt="2"/>
            </a:pPr>
            <a:endParaRPr lang="el-GR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2D25C-E97D-42F6-8DC6-5995F2707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517" y="166188"/>
            <a:ext cx="3229238" cy="2419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A28A2-CBCC-45E0-A60F-DCED83298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184" y="579955"/>
            <a:ext cx="3429000" cy="226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6C09F-9EB7-43A6-8664-15AC393D4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569" y="1174940"/>
            <a:ext cx="3429000" cy="2324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AB1FCB-6835-45E3-9907-5FA2949E0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421" y="1718255"/>
            <a:ext cx="3429000" cy="2324100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460BBC78-D9D0-48EA-91BB-D93378790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4178"/>
              </p:ext>
            </p:extLst>
          </p:nvPr>
        </p:nvGraphicFramePr>
        <p:xfrm>
          <a:off x="1721874" y="3347230"/>
          <a:ext cx="8085013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5047">
                  <a:extLst>
                    <a:ext uri="{9D8B030D-6E8A-4147-A177-3AD203B41FA5}">
                      <a16:colId xmlns:a16="http://schemas.microsoft.com/office/drawing/2014/main" val="813675231"/>
                    </a:ext>
                  </a:extLst>
                </a:gridCol>
                <a:gridCol w="1453661">
                  <a:extLst>
                    <a:ext uri="{9D8B030D-6E8A-4147-A177-3AD203B41FA5}">
                      <a16:colId xmlns:a16="http://schemas.microsoft.com/office/drawing/2014/main" val="329649619"/>
                    </a:ext>
                  </a:extLst>
                </a:gridCol>
                <a:gridCol w="1426305">
                  <a:extLst>
                    <a:ext uri="{9D8B030D-6E8A-4147-A177-3AD203B41FA5}">
                      <a16:colId xmlns:a16="http://schemas.microsoft.com/office/drawing/2014/main" val="24906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Αιμόλυση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Ενδαγγειακή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Εξωαγγειακή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55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ΔΕΚ</a:t>
                      </a:r>
                    </a:p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Έμμεση χολερυθρίνη</a:t>
                      </a:r>
                    </a:p>
                    <a:p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LDH</a:t>
                      </a:r>
                    </a:p>
                    <a:p>
                      <a:r>
                        <a:rPr lang="el-GR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Απτοσφαιρίνες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Ελεύθερη αιμοσφαιρίνη πλάσματος</a:t>
                      </a:r>
                    </a:p>
                    <a:p>
                      <a:r>
                        <a:rPr lang="el-GR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Αιμοσιδηρίνη</a:t>
                      </a:r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ούρων</a:t>
                      </a:r>
                    </a:p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Αιμοσφαιρίνη ούρων</a:t>
                      </a:r>
                    </a:p>
                    <a:p>
                      <a:r>
                        <a:rPr lang="el-GR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Ινωδογόνο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D-dimers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↑↑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↓↓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↑↑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</a:t>
                      </a:r>
                    </a:p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</a:t>
                      </a: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↔/↓</a:t>
                      </a: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↔/↑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↔/↓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↔/↑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</a:t>
                      </a:r>
                    </a:p>
                    <a:p>
                      <a:pPr algn="ctr"/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36535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416FD9C-DBA5-4FCB-AAD6-9A32A1B90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9585" y="2125688"/>
            <a:ext cx="4248150" cy="2743200"/>
          </a:xfrm>
          <a:prstGeom prst="rect">
            <a:avLst/>
          </a:prstGeom>
        </p:spPr>
      </p:pic>
      <p:pic>
        <p:nvPicPr>
          <p:cNvPr id="10242" name="Picture 2" descr="Sickle cell disease – RBC morphology - 1.">
            <a:extLst>
              <a:ext uri="{FF2B5EF4-FFF2-40B4-BE49-F238E27FC236}">
                <a16:creationId xmlns:a16="http://schemas.microsoft.com/office/drawing/2014/main" id="{52A9CE68-C114-45AA-8666-C4332AB08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39" y="2585975"/>
            <a:ext cx="3567113" cy="28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5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DBF153-16AF-4EBE-9AD1-4B8BAAD20313}"/>
              </a:ext>
            </a:extLst>
          </p:cNvPr>
          <p:cNvSpPr/>
          <p:nvPr/>
        </p:nvSpPr>
        <p:spPr>
          <a:xfrm>
            <a:off x="796290" y="239416"/>
            <a:ext cx="7364730" cy="10636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Αρχική εκτίμηση με βάση την κλινική εικόνα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01118"/>
            <a:ext cx="8883836" cy="4637782"/>
          </a:xfrm>
        </p:spPr>
        <p:txBody>
          <a:bodyPr>
            <a:noAutofit/>
          </a:bodyPr>
          <a:lstStyle/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l-GR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Προεμμηνοπαυσιακές</a:t>
            </a:r>
            <a:r>
              <a:rPr lang="el-GR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γυναίκες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Πολύ συχνή η σιδηροπενική αναιμία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Αρνητικό ιστορικό/αντικειμενική εξέταση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Μελέτη αποθηκών σιδήρου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Οποιοδήποτε εύρημα που υποδηλώνει άλλο αίτιο αναιμίας πρέπει να λαμβάνεται υπόψη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451CF1-7FC5-4D38-91BC-D25259096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833725"/>
              </p:ext>
            </p:extLst>
          </p:nvPr>
        </p:nvGraphicFramePr>
        <p:xfrm>
          <a:off x="1913095" y="3159781"/>
          <a:ext cx="8127999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41889970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364568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30513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Εξετάσεις</a:t>
                      </a:r>
                      <a:endParaRPr lang="en-US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Σιδηροπενική αναιμία</a:t>
                      </a:r>
                      <a:endParaRPr lang="en-US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Αναιμία χρονίας νόσου</a:t>
                      </a:r>
                      <a:endParaRPr lang="en-US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304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Ht</a:t>
                      </a:r>
                      <a:endParaRPr lang="en-US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MCV</a:t>
                      </a:r>
                    </a:p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MCHC</a:t>
                      </a:r>
                    </a:p>
                    <a:p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Σίδηρος ορού</a:t>
                      </a:r>
                    </a:p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TIBC </a:t>
                      </a: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ορού</a:t>
                      </a:r>
                    </a:p>
                    <a:p>
                      <a:r>
                        <a:rPr lang="el-GR" sz="18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Φερριτίνη</a:t>
                      </a: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ορού</a:t>
                      </a:r>
                    </a:p>
                    <a:p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Σίδηρος μυελού</a:t>
                      </a:r>
                    </a:p>
                    <a:p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ΔΕΚ</a:t>
                      </a:r>
                      <a:endParaRPr lang="en-US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↓↓↓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↓↓↓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↓↓↓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↓↓↓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Απών</a:t>
                      </a:r>
                    </a:p>
                    <a:p>
                      <a:pPr algn="ctr"/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Συνήθως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↑↑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↔ ως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↑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↓</a:t>
                      </a:r>
                      <a:endParaRPr lang="el-GR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77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195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DA42FE-BEB3-4A8D-9675-0B6556C87D80}"/>
              </a:ext>
            </a:extLst>
          </p:cNvPr>
          <p:cNvSpPr/>
          <p:nvPr/>
        </p:nvSpPr>
        <p:spPr>
          <a:xfrm>
            <a:off x="796290" y="239416"/>
            <a:ext cx="7364730" cy="10636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Αρχική εκτίμηση με βάση την κλινική εικόνα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8883836" cy="4478887"/>
          </a:xfrm>
        </p:spPr>
        <p:txBody>
          <a:bodyPr>
            <a:noAutofit/>
          </a:bodyPr>
          <a:lstStyle/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l-GR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Ηλικιωμένοι ασθενείς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Η επίπτωση της αναιμίας αυξάνεται σημαντικά στους ηλικιωμένους – στους ηλικιωμένους </a:t>
            </a:r>
            <a:r>
              <a:rPr lang="el-G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δεν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πρέπει να αποδίδεται η αναιμία στο γήρας αλλά να αναζητείται πάντα υποκείμενο αίτιο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Κύρια αίτια</a:t>
            </a:r>
          </a:p>
          <a:p>
            <a:pPr marL="1028700" lvl="3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διαιτητικές ανεπάρκειες</a:t>
            </a:r>
          </a:p>
          <a:p>
            <a:pPr marL="1028700" lvl="3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ΧΝΑ</a:t>
            </a:r>
          </a:p>
          <a:p>
            <a:pPr marL="1028700" lvl="3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αναιμία χρονίας νόσου</a:t>
            </a:r>
          </a:p>
          <a:p>
            <a:pPr marL="1028700" lvl="3">
              <a:lnSpc>
                <a:spcPct val="100000"/>
              </a:lnSpc>
              <a:spcBef>
                <a:spcPts val="0"/>
              </a:spcBef>
            </a:pPr>
            <a:r>
              <a:rPr lang="el-G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μυελοδυσπλαστικά</a:t>
            </a: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σύνδρομα και άλλα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Βασικός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παρακλινικός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έλεγχος: κρεατινίνη ορού (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eGFR)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αποθήκες σιδήρου, βιταμίνη Β12, φυλλικό οξύ, ΤΚΕ/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CRP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Περαιτέρω έλεγχος: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ηλεκτροφόρηση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λευκωμάτων ορού, επίπεδα τεστοστερόνης,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μυελόγραμμα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οστεομυελική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βιοψία</a:t>
            </a:r>
          </a:p>
        </p:txBody>
      </p:sp>
    </p:spTree>
    <p:extLst>
      <p:ext uri="{BB962C8B-B14F-4D97-AF65-F5344CB8AC3E}">
        <p14:creationId xmlns:p14="http://schemas.microsoft.com/office/powerpoint/2010/main" val="576668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1763A9-FEBE-4ADF-8C8B-3977A51CFE42}"/>
              </a:ext>
            </a:extLst>
          </p:cNvPr>
          <p:cNvSpPr/>
          <p:nvPr/>
        </p:nvSpPr>
        <p:spPr>
          <a:xfrm>
            <a:off x="796290" y="239416"/>
            <a:ext cx="7364730" cy="10636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Αρχική εκτίμηση με βάση την κλινική εικόνα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5"/>
            </a:pPr>
            <a:r>
              <a:rPr lang="el-GR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Δυσαπορρόφηση</a:t>
            </a:r>
            <a:r>
              <a:rPr lang="el-GR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/υποσιτισμός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Χειρουργική επέμβαση στομάχου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υποσιτισμός/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νευρογενής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ανορεξία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συμπληρώματα ψευδαργύρου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Παρακλινικός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έλεγχος: αποθήκες σιδήρου, Β12, φυλλικό οξύ, χαλκός</a:t>
            </a:r>
          </a:p>
        </p:txBody>
      </p:sp>
    </p:spTree>
    <p:extLst>
      <p:ext uri="{BB962C8B-B14F-4D97-AF65-F5344CB8AC3E}">
        <p14:creationId xmlns:p14="http://schemas.microsoft.com/office/powerpoint/2010/main" val="3207879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D30CAD-A5C1-4CC7-B87D-EC1EA6CCA7D3}"/>
              </a:ext>
            </a:extLst>
          </p:cNvPr>
          <p:cNvSpPr/>
          <p:nvPr/>
        </p:nvSpPr>
        <p:spPr>
          <a:xfrm>
            <a:off x="796290" y="239416"/>
            <a:ext cx="7364730" cy="10636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Αρχική εκτίμηση με βάση την κλινική εικόνα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90" y="1834896"/>
            <a:ext cx="10233152" cy="4478887"/>
          </a:xfrm>
        </p:spPr>
        <p:txBody>
          <a:bodyPr>
            <a:noAutofit/>
          </a:bodyPr>
          <a:lstStyle/>
          <a:p>
            <a:pPr marL="77724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l-GR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Γνωστό υποκείμενο νόσημα</a:t>
            </a: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l-GR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αναιμία χρονίας νόσου)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Καρκίνος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ΧΝΑ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Ρευματικά νοσήματα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Υποθυρεοειδισμός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Χρόνιες λοιμώξεις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Συνήθως μέτρια μείωση αιμοσφαιρίνης, ερυθρά με φυσιολογικό μέγεθος αν και μπορεί να υπάρχει </a:t>
            </a: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μικροκυττάρωση</a:t>
            </a:r>
            <a:endParaRPr lang="el-GR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Μειωμένος σίδηρος, φυσιολογική ή αυξημένη </a:t>
            </a: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φερριτίνη</a:t>
            </a:r>
            <a:endParaRPr lang="el-GR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Εψιδίνη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: αυξημένη (αν και δεν είναι διαθέσιμη ευρέως)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Διερεύνηση: εστιάζει στον αποκλεισμό αναστρέψιμων παραγόντων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Αντιμετώπιση: εστιάζει στην αντιμετώπιση της υποκείμενης νόσου</a:t>
            </a:r>
          </a:p>
        </p:txBody>
      </p:sp>
    </p:spTree>
    <p:extLst>
      <p:ext uri="{BB962C8B-B14F-4D97-AF65-F5344CB8AC3E}">
        <p14:creationId xmlns:p14="http://schemas.microsoft.com/office/powerpoint/2010/main" val="3003034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E5EE97-4064-4EB7-B5F0-9BC6527173A7}"/>
              </a:ext>
            </a:extLst>
          </p:cNvPr>
          <p:cNvSpPr/>
          <p:nvPr/>
        </p:nvSpPr>
        <p:spPr>
          <a:xfrm>
            <a:off x="758190" y="313729"/>
            <a:ext cx="9312910" cy="10757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560" y="271854"/>
            <a:ext cx="9476742" cy="1043283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με βάση τη γενική αίματος και τον αριθμό των ΔΕΚ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8883836" cy="4478887"/>
          </a:xfrm>
        </p:spPr>
        <p:txBody>
          <a:bodyPr>
            <a:noAutofit/>
          </a:bodyPr>
          <a:lstStyle/>
          <a:p>
            <a:pPr marL="32004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Η γενική αίματος προσφέρει πληροφορίες για τα λευκά και τα αιμοπετάλια.</a:t>
            </a:r>
          </a:p>
          <a:p>
            <a:pPr marL="32004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Ο αριθμός των ΔΕΚ προσφέρει πληροφορίες σχετικά με την επάρκεια της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ερυθροποίησης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Οι πληροφορίες αυτές χρησιμοποιούνται για την καθοδήγηση του ελέγχου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Παγκυτταροπενία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Πάντοτε απαραίτητη η εκτίμηση επιχρίσματος αίματος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Ιδιαίτερα ευρήματα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Σοβαρή </a:t>
            </a:r>
            <a:r>
              <a:rPr lang="el-G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παγκυτταροπενία</a:t>
            </a:r>
            <a:endParaRPr lang="el-GR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Αναγνώριση βλαστών ή άωρων κυττάρων της μυελικής ή λεμφικής σειράς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Παθολογογικά</a:t>
            </a:r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λεμφοκύτταρα (τριχωτά κύτταρα,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LGL, </a:t>
            </a:r>
            <a:r>
              <a:rPr lang="el-G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προμυελοκύτταρα</a:t>
            </a:r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Λευκοερυθροβλαστική</a:t>
            </a:r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αντίδραση με ή χωρίς </a:t>
            </a:r>
            <a:r>
              <a:rPr lang="el-G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δακρυοκύτταρα</a:t>
            </a:r>
            <a:endParaRPr lang="el-GR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l-GR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6A080-3F53-4DE3-A366-93BD49E6E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00" y="3870920"/>
            <a:ext cx="342900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2A4CD-3ECA-4534-A9B7-A11789EC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537" y="3735683"/>
            <a:ext cx="2905125" cy="274320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44A8B15-6658-441A-9080-22AF305DA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48010"/>
              </p:ext>
            </p:extLst>
          </p:nvPr>
        </p:nvGraphicFramePr>
        <p:xfrm>
          <a:off x="1447765" y="3378200"/>
          <a:ext cx="8128002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549">
                  <a:extLst>
                    <a:ext uri="{9D8B030D-6E8A-4147-A177-3AD203B41FA5}">
                      <a16:colId xmlns:a16="http://schemas.microsoft.com/office/drawing/2014/main" val="2861925536"/>
                    </a:ext>
                  </a:extLst>
                </a:gridCol>
                <a:gridCol w="1805940">
                  <a:extLst>
                    <a:ext uri="{9D8B030D-6E8A-4147-A177-3AD203B41FA5}">
                      <a16:colId xmlns:a16="http://schemas.microsoft.com/office/drawing/2014/main" val="574460257"/>
                    </a:ext>
                  </a:extLst>
                </a:gridCol>
                <a:gridCol w="304512">
                  <a:extLst>
                    <a:ext uri="{9D8B030D-6E8A-4147-A177-3AD203B41FA5}">
                      <a16:colId xmlns:a16="http://schemas.microsoft.com/office/drawing/2014/main" val="2875743156"/>
                    </a:ext>
                  </a:extLst>
                </a:gridCol>
                <a:gridCol w="2084358">
                  <a:extLst>
                    <a:ext uri="{9D8B030D-6E8A-4147-A177-3AD203B41FA5}">
                      <a16:colId xmlns:a16="http://schemas.microsoft.com/office/drawing/2014/main" val="1509866846"/>
                    </a:ext>
                  </a:extLst>
                </a:gridCol>
                <a:gridCol w="624976">
                  <a:extLst>
                    <a:ext uri="{9D8B030D-6E8A-4147-A177-3AD203B41FA5}">
                      <a16:colId xmlns:a16="http://schemas.microsoft.com/office/drawing/2014/main" val="56312888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080873995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l-GR" sz="24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Παγκυτταροπενία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635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Μειωμένη παραγωγή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Αυξημένη καταστροφή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Κατακράτηση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139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Μυελική ανεπάρκεια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Διήθηση μυελού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Σήψη</a:t>
                      </a:r>
                    </a:p>
                    <a:p>
                      <a:pPr algn="ctr"/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Διάχυτη ενδαγγειακή πήξη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Υπερσπληνισμός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57104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l-GR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Απλαστική</a:t>
                      </a:r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l-GR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αναμία</a:t>
                      </a:r>
                      <a:endParaRPr lang="el-G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Φάρμακα</a:t>
                      </a:r>
                    </a:p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Λοιμώξεις</a:t>
                      </a:r>
                    </a:p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Διατροφικά αίτια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Λευχαιμία, ΜΔΣ, μεταστάσεις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5919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Ίνωση, Λοίμωξη, αποθήκευση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558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82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8883836" cy="4478887"/>
          </a:xfrm>
        </p:spPr>
        <p:txBody>
          <a:bodyPr>
            <a:noAutofit/>
          </a:bodyPr>
          <a:lstStyle/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Αριθμός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δικτυερυθροκυττάρων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(ΔΕΚ)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Ιδιαίτερη κλινική σημασία όταν τα ΔΕΚ είναι είτε</a:t>
            </a:r>
          </a:p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Α) πολύ αυξημένα (αιμόλυση, αιμορραγία)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Αιμόλυση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Υποκατάσταση βιταμίνης Β12, σιδήρου,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φυλλικού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ή χαλκού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Ανάκαμψη από αιμορραγία</a:t>
            </a:r>
          </a:p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Β) πολύ μειωμένα (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μυελοκαταστολή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Σιδηροπενία, χαμηλή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B12/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φυλλικό οξύ, χαλκός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Φάρμακα που καταστέλλουν το μυελό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Πρωτοπαθή  νοσήματα του μυελού (ΜΔΣ,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μυελοΐνωση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λευχαιμία)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Πρόσφατη αιμορραγία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B7414D-6DD3-4CAF-BE25-DD2A6CF51882}"/>
              </a:ext>
            </a:extLst>
          </p:cNvPr>
          <p:cNvSpPr/>
          <p:nvPr/>
        </p:nvSpPr>
        <p:spPr>
          <a:xfrm>
            <a:off x="758190" y="313729"/>
            <a:ext cx="9312910" cy="10757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D6BD40-DAE9-4CA1-8E7C-2FD583EFA699}"/>
              </a:ext>
            </a:extLst>
          </p:cNvPr>
          <p:cNvSpPr txBox="1">
            <a:spLocks/>
          </p:cNvSpPr>
          <p:nvPr/>
        </p:nvSpPr>
        <p:spPr>
          <a:xfrm>
            <a:off x="934560" y="271854"/>
            <a:ext cx="9476742" cy="10432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με βάση τη γενική αίματος και τον αριθμό των ΔΕΚ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1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42" y="1686306"/>
            <a:ext cx="5951982" cy="4478887"/>
          </a:xfrm>
        </p:spPr>
        <p:txBody>
          <a:bodyPr>
            <a:noAutofit/>
          </a:bodyPr>
          <a:lstStyle/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Αιμόλυση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Αυξημένα ΔΕΚ, απουσία απώλειας αίματος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Πρόσθετες διαταραχές</a:t>
            </a:r>
          </a:p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Αυξημένη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LDH/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μειωμένες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απτοσφαιρίνες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90% ειδικότητα για οξεία αιμόλυση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Φυσιολογική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LDH/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φυσιολογικές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απτοσφαιρίνες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92% ευαισθησία για τον αποκλεισμό αιμόλυσης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Μετά τη διάγνωση αιμόλυσης: έλεγχος για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αυτοάνοση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αιμόλυση: άμεση αντίδραση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Coombs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99C3CC-E9DD-4F96-96AE-FAB11956D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492990"/>
              </p:ext>
            </p:extLst>
          </p:nvPr>
        </p:nvGraphicFramePr>
        <p:xfrm>
          <a:off x="7371514" y="2139696"/>
          <a:ext cx="4539132" cy="4478886"/>
        </p:xfrm>
        <a:graphic>
          <a:graphicData uri="http://schemas.openxmlformats.org/drawingml/2006/table">
            <a:tbl>
              <a:tblPr/>
              <a:tblGrid>
                <a:gridCol w="2269566">
                  <a:extLst>
                    <a:ext uri="{9D8B030D-6E8A-4147-A177-3AD203B41FA5}">
                      <a16:colId xmlns:a16="http://schemas.microsoft.com/office/drawing/2014/main" val="1756784855"/>
                    </a:ext>
                  </a:extLst>
                </a:gridCol>
                <a:gridCol w="2269566">
                  <a:extLst>
                    <a:ext uri="{9D8B030D-6E8A-4147-A177-3AD203B41FA5}">
                      <a16:colId xmlns:a16="http://schemas.microsoft.com/office/drawing/2014/main" val="761737532"/>
                    </a:ext>
                  </a:extLst>
                </a:gridCol>
              </a:tblGrid>
              <a:tr h="242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effectLst/>
                        </a:rPr>
                        <a:t>Finding</a:t>
                      </a:r>
                    </a:p>
                  </a:txBody>
                  <a:tcPr marL="49670" marR="49670" marT="25870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effectLst/>
                        </a:rPr>
                        <a:t>Change in hemolytic anemia</a:t>
                      </a:r>
                    </a:p>
                  </a:txBody>
                  <a:tcPr marL="49670" marR="49670" marT="25870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022592"/>
                  </a:ext>
                </a:extLst>
              </a:tr>
              <a:tr h="422851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Anemia*</a:t>
                      </a:r>
                    </a:p>
                  </a:txBody>
                  <a:tcPr marL="49670" marR="49670" marT="24835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dirty="0">
                          <a:effectLst/>
                        </a:rPr>
                        <a:t>Decreased hemoglobin</a:t>
                      </a:r>
                    </a:p>
                    <a:p>
                      <a:pPr fontAlgn="t"/>
                      <a:r>
                        <a:rPr lang="en-US" sz="1000" dirty="0" err="1">
                          <a:effectLst/>
                        </a:rPr>
                        <a:t>Decreasd</a:t>
                      </a:r>
                      <a:r>
                        <a:rPr lang="en-US" sz="1000" dirty="0">
                          <a:effectLst/>
                        </a:rPr>
                        <a:t> hematocrit</a:t>
                      </a:r>
                    </a:p>
                  </a:txBody>
                  <a:tcPr marL="49670" marR="49670" marT="24835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176769"/>
                  </a:ext>
                </a:extLst>
              </a:tr>
              <a:tr h="422851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Bone marrow response/recovery</a:t>
                      </a:r>
                    </a:p>
                  </a:txBody>
                  <a:tcPr marL="49670" marR="49670" marT="24835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Increased reticulocyte count</a:t>
                      </a:r>
                    </a:p>
                    <a:p>
                      <a:pPr fontAlgn="t"/>
                      <a:r>
                        <a:rPr lang="en-US" sz="1000">
                          <a:effectLst/>
                        </a:rPr>
                        <a:t>Underestimation of HbA1C</a:t>
                      </a:r>
                    </a:p>
                  </a:txBody>
                  <a:tcPr marL="49670" marR="49670" marT="24835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796418"/>
                  </a:ext>
                </a:extLst>
              </a:tr>
              <a:tr h="1331850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Release of RBC contents</a:t>
                      </a:r>
                    </a:p>
                  </a:txBody>
                  <a:tcPr marL="49670" marR="49670" marT="24835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Increased LDH</a:t>
                      </a:r>
                    </a:p>
                    <a:p>
                      <a:pPr fontAlgn="t"/>
                      <a:r>
                        <a:rPr lang="en-US" sz="1000">
                          <a:effectLst/>
                        </a:rPr>
                        <a:t>Increased indirect bilirubin</a:t>
                      </a:r>
                    </a:p>
                    <a:p>
                      <a:pPr fontAlgn="t"/>
                      <a:r>
                        <a:rPr lang="en-US" sz="1000">
                          <a:effectLst/>
                        </a:rPr>
                        <a:t>Decreased haptoglobin</a:t>
                      </a:r>
                    </a:p>
                    <a:p>
                      <a:pPr fontAlgn="t"/>
                      <a:r>
                        <a:rPr lang="en-US" sz="1000">
                          <a:effectLst/>
                        </a:rPr>
                        <a:t>Hemoglobinemia in intravascular hemolysis</a:t>
                      </a:r>
                      <a:r>
                        <a:rPr lang="en-US" sz="1000" baseline="30000">
                          <a:effectLst/>
                        </a:rPr>
                        <a:t>¶</a:t>
                      </a:r>
                      <a:endParaRPr lang="en-US" sz="1000">
                        <a:effectLst/>
                      </a:endParaRPr>
                    </a:p>
                    <a:p>
                      <a:pPr fontAlgn="t"/>
                      <a:r>
                        <a:rPr lang="en-US" sz="1000">
                          <a:effectLst/>
                        </a:rPr>
                        <a:t>Hemoglobinuria in intravascular hemolysis</a:t>
                      </a:r>
                      <a:r>
                        <a:rPr lang="en-US" sz="1000" baseline="30000">
                          <a:effectLst/>
                        </a:rPr>
                        <a:t>¶</a:t>
                      </a:r>
                      <a:endParaRPr lang="en-US" sz="1000">
                        <a:effectLst/>
                      </a:endParaRPr>
                    </a:p>
                  </a:txBody>
                  <a:tcPr marL="49670" marR="49670" marT="24835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821761"/>
                  </a:ext>
                </a:extLst>
              </a:tr>
              <a:tr h="2059048">
                <a:tc>
                  <a:txBody>
                    <a:bodyPr/>
                    <a:lstStyle/>
                    <a:p>
                      <a:pPr fontAlgn="t"/>
                      <a:r>
                        <a:rPr lang="en-US" sz="1000" dirty="0">
                          <a:effectLst/>
                        </a:rPr>
                        <a:t>RBC morphology changes</a:t>
                      </a:r>
                      <a:r>
                        <a:rPr lang="el-GR" sz="1000" baseline="30000" dirty="0">
                          <a:effectLst/>
                        </a:rPr>
                        <a:t>Δ</a:t>
                      </a:r>
                      <a:endParaRPr lang="el-GR" sz="1000" dirty="0">
                        <a:effectLst/>
                      </a:endParaRPr>
                    </a:p>
                  </a:txBody>
                  <a:tcPr marL="49670" marR="49670" marT="24835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dirty="0">
                          <a:effectLst/>
                        </a:rPr>
                        <a:t>Spherocytes or </a:t>
                      </a:r>
                      <a:r>
                        <a:rPr lang="en-US" sz="1000" dirty="0" err="1">
                          <a:effectLst/>
                        </a:rPr>
                        <a:t>microspherocytes</a:t>
                      </a:r>
                      <a:r>
                        <a:rPr lang="en-US" sz="1000" dirty="0">
                          <a:effectLst/>
                        </a:rPr>
                        <a:t> in immune hemolysis</a:t>
                      </a:r>
                    </a:p>
                    <a:p>
                      <a:pPr fontAlgn="t"/>
                      <a:r>
                        <a:rPr lang="en-US" sz="1000" dirty="0">
                          <a:effectLst/>
                        </a:rPr>
                        <a:t>Schistocytes in microangiopathic hemolysis</a:t>
                      </a:r>
                    </a:p>
                    <a:p>
                      <a:pPr fontAlgn="t"/>
                      <a:r>
                        <a:rPr lang="en-US" sz="1000" dirty="0">
                          <a:effectLst/>
                        </a:rPr>
                        <a:t>Blister or bite cells in oxidant injury</a:t>
                      </a:r>
                    </a:p>
                    <a:p>
                      <a:pPr fontAlgn="t"/>
                      <a:r>
                        <a:rPr lang="en-US" sz="1000" dirty="0">
                          <a:effectLst/>
                        </a:rPr>
                        <a:t>Sickle cells in sickle cell disease</a:t>
                      </a:r>
                    </a:p>
                    <a:p>
                      <a:pPr fontAlgn="t"/>
                      <a:r>
                        <a:rPr lang="en-US" sz="1000" dirty="0">
                          <a:effectLst/>
                        </a:rPr>
                        <a:t>Target cells and teardrop cells in thalassemia</a:t>
                      </a:r>
                    </a:p>
                  </a:txBody>
                  <a:tcPr marL="49670" marR="49670" marT="24835" marB="2483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90551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B2C26C0-4A33-4D1E-823D-38FBA402B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008333"/>
              </p:ext>
            </p:extLst>
          </p:nvPr>
        </p:nvGraphicFramePr>
        <p:xfrm>
          <a:off x="6149500" y="1537768"/>
          <a:ext cx="5852922" cy="5156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2922">
                  <a:extLst>
                    <a:ext uri="{9D8B030D-6E8A-4147-A177-3AD203B41FA5}">
                      <a16:colId xmlns:a16="http://schemas.microsoft.com/office/drawing/2014/main" val="3736797393"/>
                    </a:ext>
                  </a:extLst>
                </a:gridCol>
              </a:tblGrid>
              <a:tr h="293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Μη ανοσολογικής αρχής</a:t>
                      </a:r>
                      <a:endParaRPr lang="en-US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47450"/>
                  </a:ext>
                </a:extLst>
              </a:tr>
              <a:tr h="293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Κληρονομικά</a:t>
                      </a:r>
                      <a:endParaRPr lang="en-US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08203"/>
                  </a:ext>
                </a:extLst>
              </a:tr>
              <a:tr h="65132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Ενζυμικές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ανεπάρκειες (</a:t>
                      </a: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G6PD, 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πυρουβική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κινάση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κτλ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Αιμοσφαιρινοπάθειες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(δρεπανοκυτταρική νόσος, θαλασσαιμία)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Μεμβρανικές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βλάβες (κληρονομική 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σφαιροκυττάρωση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ελλειπτοκυττάρωση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στοματοκυττάρωση</a:t>
                      </a:r>
                      <a:endParaRPr lang="en-US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791723"/>
                  </a:ext>
                </a:extLst>
              </a:tr>
              <a:tr h="293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Επίκτητα</a:t>
                      </a:r>
                      <a:endParaRPr lang="en-US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678792"/>
                  </a:ext>
                </a:extLst>
              </a:tr>
              <a:tr h="161625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Ηπατοπάθειες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Υπερσπληνισμός</a:t>
                      </a:r>
                      <a:endParaRPr lang="el-GR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Λοιμώξεις (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ελονοαία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μπαμπεσίωση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κλωστηριδιακές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λοιμώξεις)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Οξειδωτικοί παράγοντες (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δαψόνη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χρώσεις ανιλίνης)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Τοξίνες (μόλυβδος, χαλκός, δηλητήρια αραχνών)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Υπότονα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διαλύματα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Μικροαγγειοπαθητικές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αιμολυτικές αναιμίας (θρομβωτική θρομβοπενική πορφύρα, ουραιμικό αιμολυτικό σύνδρομο, προσθετικές βαλβίδες)</a:t>
                      </a:r>
                      <a:endParaRPr lang="en-US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389719"/>
                  </a:ext>
                </a:extLst>
              </a:tr>
              <a:tr h="293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8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Ανοσολογικής αρχής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18992"/>
                  </a:ext>
                </a:extLst>
              </a:tr>
              <a:tr h="10373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Αυτοάνοση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αιμολυτική αναιμία (από θερμά ή ψυχρά αντισώματα)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Φαρμακευτικής αρχής άνοση αιμόλυση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Αντιδράσεις σε μεταγγίσεις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Παροξυσμική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αιμοσφαιρινουρία εκ ψύχους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Νυχτερινή </a:t>
                      </a:r>
                      <a:r>
                        <a:rPr lang="el-GR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παροξυσμική</a:t>
                      </a:r>
                      <a:r>
                        <a:rPr lang="el-GR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αιμοσφαιρινουρία</a:t>
                      </a:r>
                      <a:endParaRPr lang="en-US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39464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0520EB-DE1D-427B-B930-619F467396CC}"/>
              </a:ext>
            </a:extLst>
          </p:cNvPr>
          <p:cNvSpPr/>
          <p:nvPr/>
        </p:nvSpPr>
        <p:spPr>
          <a:xfrm>
            <a:off x="758190" y="313729"/>
            <a:ext cx="9312910" cy="10757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D914AA-7A42-4F94-8723-5382F40077AA}"/>
              </a:ext>
            </a:extLst>
          </p:cNvPr>
          <p:cNvSpPr txBox="1">
            <a:spLocks/>
          </p:cNvSpPr>
          <p:nvPr/>
        </p:nvSpPr>
        <p:spPr>
          <a:xfrm>
            <a:off x="934560" y="271854"/>
            <a:ext cx="9476742" cy="10432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με βάση τη γενική αίματος και τον αριθμό των ΔΕΚ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3C1465-070F-4B77-9119-8BAD3E4B4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35" y="1463455"/>
            <a:ext cx="7226973" cy="4480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05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19F642-72E7-491C-B816-26EC87AB0681}"/>
              </a:ext>
            </a:extLst>
          </p:cNvPr>
          <p:cNvSpPr/>
          <p:nvPr/>
        </p:nvSpPr>
        <p:spPr>
          <a:xfrm>
            <a:off x="796290" y="239416"/>
            <a:ext cx="8883836" cy="13233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04159"/>
            <a:ext cx="7962900" cy="1071303"/>
          </a:xfrm>
        </p:spPr>
        <p:txBody>
          <a:bodyPr>
            <a:normAutofit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με βάση το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72" y="1830705"/>
            <a:ext cx="11020928" cy="4478887"/>
          </a:xfrm>
        </p:spPr>
        <p:txBody>
          <a:bodyPr>
            <a:noAutofit/>
          </a:bodyPr>
          <a:lstStyle/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Αυτή η προσέγγιση είναι χρήσιμη σε άτομα που κατά τα άλλα είναι καλά στα οποία η κλινική εξέταση και τα ευρήματα από τη γενική αίματος δεν υποδηλώνουν κάποια διάγνωση.</a:t>
            </a:r>
          </a:p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Ιδιαίτερα χρήσιμη επί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μικροκυττάρωσης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ή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μακροκυττάρωσης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E44B23AB-7FE2-40C3-B708-0E2CFD845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571219"/>
              </p:ext>
            </p:extLst>
          </p:nvPr>
        </p:nvGraphicFramePr>
        <p:xfrm>
          <a:off x="508000" y="3271564"/>
          <a:ext cx="11137742" cy="2460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4748">
                  <a:extLst>
                    <a:ext uri="{9D8B030D-6E8A-4147-A177-3AD203B41FA5}">
                      <a16:colId xmlns:a16="http://schemas.microsoft.com/office/drawing/2014/main" val="2951388524"/>
                    </a:ext>
                  </a:extLst>
                </a:gridCol>
                <a:gridCol w="4766053">
                  <a:extLst>
                    <a:ext uri="{9D8B030D-6E8A-4147-A177-3AD203B41FA5}">
                      <a16:colId xmlns:a16="http://schemas.microsoft.com/office/drawing/2014/main" val="3641865530"/>
                    </a:ext>
                  </a:extLst>
                </a:gridCol>
                <a:gridCol w="3136941">
                  <a:extLst>
                    <a:ext uri="{9D8B030D-6E8A-4147-A177-3AD203B41FA5}">
                      <a16:colId xmlns:a16="http://schemas.microsoft.com/office/drawing/2014/main" val="239369049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MCV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328581"/>
                  </a:ext>
                </a:extLst>
              </a:tr>
              <a:tr h="44908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&lt;80 </a:t>
                      </a:r>
                      <a:r>
                        <a:rPr lang="en-US" sz="2000" b="1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fL</a:t>
                      </a:r>
                      <a:endParaRPr lang="en-US" sz="20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80-100 </a:t>
                      </a:r>
                      <a:r>
                        <a:rPr lang="en-US" sz="2000" b="1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fL</a:t>
                      </a:r>
                      <a:endParaRPr lang="en-US" sz="20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&gt;100 </a:t>
                      </a:r>
                      <a:r>
                        <a:rPr lang="en-US" sz="2000" b="1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fL</a:t>
                      </a:r>
                      <a:endParaRPr lang="en-US" sz="20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031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Σιδηροπενία</a:t>
                      </a:r>
                    </a:p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Θαλασσαιμία</a:t>
                      </a:r>
                    </a:p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Αναιμία Χρονίας νόσου</a:t>
                      </a:r>
                      <a:endParaRPr lang="en-US" sz="20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Αναιμία χρονίας νόσου</a:t>
                      </a:r>
                    </a:p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Φάρμακα</a:t>
                      </a:r>
                    </a:p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ΧΝΑ</a:t>
                      </a:r>
                    </a:p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Αίτια </a:t>
                      </a:r>
                      <a:r>
                        <a:rPr lang="el-GR" sz="20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μικροκυττάρωση</a:t>
                      </a:r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/</a:t>
                      </a:r>
                      <a:r>
                        <a:rPr lang="el-GR" sz="20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μακροκυττάρωσης</a:t>
                      </a:r>
                      <a:endParaRPr lang="el-GR" sz="20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endParaRPr lang="en-US" sz="20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Έλλειψη </a:t>
                      </a:r>
                      <a:r>
                        <a:rPr lang="en-US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B12/</a:t>
                      </a:r>
                      <a:r>
                        <a:rPr lang="el-GR" sz="20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φυλλικού</a:t>
                      </a:r>
                      <a:endParaRPr lang="el-GR" sz="20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Ηπατοπάθεια, αλκοόλ</a:t>
                      </a:r>
                    </a:p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Υποθυρεοειδισμός</a:t>
                      </a:r>
                    </a:p>
                    <a:p>
                      <a:pPr algn="ctr"/>
                      <a:r>
                        <a:rPr lang="el-GR" sz="20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Δικτυοερυθροκυτάρωση</a:t>
                      </a:r>
                      <a:endParaRPr lang="el-GR" sz="20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el-GR" sz="2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ΜΔΣ</a:t>
                      </a:r>
                      <a:endParaRPr lang="en-US" sz="20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973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02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3225BB-0321-46AF-B28F-51326B5D2143}"/>
              </a:ext>
            </a:extLst>
          </p:cNvPr>
          <p:cNvSpPr/>
          <p:nvPr/>
        </p:nvSpPr>
        <p:spPr>
          <a:xfrm>
            <a:off x="765810" y="537210"/>
            <a:ext cx="6446520" cy="800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/>
          <a:lstStyle/>
          <a:p>
            <a:r>
              <a:rPr lang="el-GR">
                <a:latin typeface="Calibri Light" panose="020F0302020204030204" pitchFamily="34" charset="0"/>
                <a:cs typeface="Calibri Light" panose="020F0302020204030204" pitchFamily="34" charset="0"/>
              </a:rPr>
              <a:t>Ερυθροποίηση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556" name="Picture 4" descr="Erythropoiesis">
            <a:extLst>
              <a:ext uri="{FF2B5EF4-FFF2-40B4-BE49-F238E27FC236}">
                <a16:creationId xmlns:a16="http://schemas.microsoft.com/office/drawing/2014/main" id="{2FF93C35-E7D9-4F43-8479-3001E8A6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6" y="1711457"/>
            <a:ext cx="11375288" cy="319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85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80AD95-26A3-42ED-BA90-0AC012AF1336}"/>
              </a:ext>
            </a:extLst>
          </p:cNvPr>
          <p:cNvSpPr/>
          <p:nvPr/>
        </p:nvSpPr>
        <p:spPr>
          <a:xfrm>
            <a:off x="796290" y="525780"/>
            <a:ext cx="8587740" cy="10370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1323376"/>
          </a:xfrm>
        </p:spPr>
        <p:txBody>
          <a:bodyPr>
            <a:normAutofit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με βάση το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1300" y="1945386"/>
            <a:ext cx="9625329" cy="4478887"/>
          </a:xfrm>
        </p:spPr>
        <p:txBody>
          <a:bodyPr>
            <a:noAutofit/>
          </a:bodyPr>
          <a:lstStyle/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Μικροκυτταρική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αναιμία (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MCV &lt;80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685800" lvl="3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Έλεγχος αποθηκών σιδήρου σε όλους τους ασθενείς (για τη διάγνωση σιδηροπενικής αναιμίας και αναιμίας χρονίας νόσου)</a:t>
            </a:r>
          </a:p>
          <a:p>
            <a:pPr marL="1600200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Επί φυσιολογικών αποθηκών σιδήρου: έλεγχος για θαλασσαιμία (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ηλεκτροφόρηση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αιμοσφαιρίνης, γονιδιακός έλεγχος)</a:t>
            </a:r>
          </a:p>
          <a:p>
            <a:pPr marL="2400300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Επί φυσιολογικής αιμοσφαιρίνης: έλεγχος για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βασεόφιλη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στίξη: πιθανή δηλητηρίαση με μόλυβδο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63900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Σπάνιο αίτιο: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σιδηροβλαστική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αναιμία</a:t>
            </a:r>
            <a:endParaRPr lang="el-GR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EA24-4CEF-458D-8B99-EB976E89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4603308"/>
            <a:ext cx="2528571" cy="206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05C02E-C5D9-4860-822E-93128B2F2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240" y="3320916"/>
            <a:ext cx="5961143" cy="33123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FA60C6-C100-4339-A6C4-D931F018CE12}"/>
              </a:ext>
            </a:extLst>
          </p:cNvPr>
          <p:cNvSpPr/>
          <p:nvPr/>
        </p:nvSpPr>
        <p:spPr>
          <a:xfrm>
            <a:off x="9156700" y="3422516"/>
            <a:ext cx="1371600" cy="38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Αναιμία</a:t>
            </a: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FEB565-27CD-439B-A63E-174F17DFA833}"/>
              </a:ext>
            </a:extLst>
          </p:cNvPr>
          <p:cNvSpPr/>
          <p:nvPr/>
        </p:nvSpPr>
        <p:spPr>
          <a:xfrm>
            <a:off x="6972300" y="4784101"/>
            <a:ext cx="5676900" cy="38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Μικροκυτταρική</a:t>
            </a:r>
            <a:r>
              <a:rPr lang="el-GR" kern="9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Νορμοκυτταρική</a:t>
            </a:r>
            <a:r>
              <a:rPr lang="el-GR" kern="9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Μακροκυτταρική</a:t>
            </a:r>
            <a:endParaRPr lang="en-US" kern="9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BC22F6-793A-4B90-A1A6-C4CC18E9E7FB}"/>
              </a:ext>
            </a:extLst>
          </p:cNvPr>
          <p:cNvSpPr/>
          <p:nvPr/>
        </p:nvSpPr>
        <p:spPr>
          <a:xfrm>
            <a:off x="5471160" y="6163757"/>
            <a:ext cx="5676900" cy="38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Υπόχρωμη</a:t>
            </a:r>
            <a:r>
              <a:rPr lang="el-GR" kern="9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</a:t>
            </a:r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Νορμόχρωμη</a:t>
            </a:r>
            <a:r>
              <a:rPr lang="el-GR" kern="9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</a:t>
            </a:r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Υπέρχρωμη</a:t>
            </a:r>
            <a:endParaRPr lang="en-US" kern="9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37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8E6683-395A-4D72-85AD-0ED036C7FF13}"/>
              </a:ext>
            </a:extLst>
          </p:cNvPr>
          <p:cNvSpPr/>
          <p:nvPr/>
        </p:nvSpPr>
        <p:spPr>
          <a:xfrm>
            <a:off x="796290" y="525780"/>
            <a:ext cx="7261860" cy="10370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1323376"/>
          </a:xfrm>
        </p:spPr>
        <p:txBody>
          <a:bodyPr>
            <a:normAutofit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με βάση το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90" y="1849155"/>
            <a:ext cx="10309352" cy="4478887"/>
          </a:xfrm>
        </p:spPr>
        <p:txBody>
          <a:bodyPr>
            <a:noAutofit/>
          </a:bodyPr>
          <a:lstStyle/>
          <a:p>
            <a:pPr marL="233363" lvl="3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Μακροκυτταρική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αναιμία (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MCV &gt;100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33363" lvl="3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3363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Μεγαλοβλαστική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αναιμία -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ασυγχρονία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ωρίμανσης πυρήνα πρωτοπλάσματος</a:t>
            </a:r>
          </a:p>
          <a:p>
            <a:pPr marL="1030288" lvl="4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Ανεπάρκεια βιταμίνης Β1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030288" lvl="4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Ανεπάρκεια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φυλλικού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οξέος</a:t>
            </a:r>
          </a:p>
          <a:p>
            <a:pPr marL="1030288" lvl="4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Ανεπάρκεια χαλκού</a:t>
            </a:r>
          </a:p>
          <a:p>
            <a:pPr marL="1030288" lvl="4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Μυελοδυσπλαστικό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σύνδρομο</a:t>
            </a:r>
          </a:p>
          <a:p>
            <a:pPr marL="1030288" lvl="4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Απλαστική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αναιμία</a:t>
            </a:r>
          </a:p>
          <a:p>
            <a:pPr marL="1030288" lvl="4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Αναιμία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Blackfan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Diamond</a:t>
            </a:r>
          </a:p>
          <a:p>
            <a:pPr marL="1030288" lvl="4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Φάρμακα που εμπλέκονται στη σύνθεση του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DNA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(π.χ. μεθοτρεξάτη, τριμεθοπρίμη)</a:t>
            </a:r>
          </a:p>
          <a:p>
            <a:pPr marL="233363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Διαταραχές της μεμβράνης: ηπατοπάθεια, αλκοολισμός, υποθυρεοειδισμός,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στοματοκυττάρωση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3363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Δικτυοερυθροκυττάρωση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3363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Αιμοσυγκόλληση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(πλασματική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μακροκυττάρωση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BB4D4-DD5F-40CE-903B-BED4368FA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268" y="2871962"/>
            <a:ext cx="2912079" cy="187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 descr="Image">
            <a:extLst>
              <a:ext uri="{FF2B5EF4-FFF2-40B4-BE49-F238E27FC236}">
                <a16:creationId xmlns:a16="http://schemas.microsoft.com/office/drawing/2014/main" id="{A2B1E0F7-0FF3-4A61-913C-61CB2691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877" y="2920878"/>
            <a:ext cx="2832859" cy="177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2DA26-AE0E-4DDB-9DCB-2FAD59B8B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319" y="172933"/>
            <a:ext cx="3333750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5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725A6C-BE21-469F-AB55-BE605F4000AB}"/>
              </a:ext>
            </a:extLst>
          </p:cNvPr>
          <p:cNvSpPr/>
          <p:nvPr/>
        </p:nvSpPr>
        <p:spPr>
          <a:xfrm>
            <a:off x="796290" y="525780"/>
            <a:ext cx="7433310" cy="10370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1323376"/>
          </a:xfrm>
        </p:spPr>
        <p:txBody>
          <a:bodyPr>
            <a:normAutofit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με βάση το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24059"/>
            <a:ext cx="8883836" cy="4478887"/>
          </a:xfrm>
        </p:spPr>
        <p:txBody>
          <a:bodyPr>
            <a:noAutofit/>
          </a:bodyPr>
          <a:lstStyle/>
          <a:p>
            <a:pPr marL="233363" lvl="3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Μακροκυτταρική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αναιμία (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MCV &gt;100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33363" lvl="3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3363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Μέτρηση επιπέδων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B12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και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φυλλικού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οξέος</a:t>
            </a:r>
          </a:p>
          <a:p>
            <a:pPr marL="635000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Επί φυσιολογικών επιπέδων</a:t>
            </a:r>
          </a:p>
          <a:p>
            <a:pPr marL="817880" lvl="4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TSH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17880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επανεκτίμηση κατανάλωσης αλκοόλ</a:t>
            </a:r>
          </a:p>
          <a:p>
            <a:pPr marL="817880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μέτρηση επιπέδων χαλκού (ιδίως εάν συνυπάρχει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ουδετεροπενία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και νευροπάθεια)</a:t>
            </a:r>
          </a:p>
          <a:p>
            <a:pPr marL="817880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επιχρίσματος αίματος</a:t>
            </a:r>
          </a:p>
          <a:p>
            <a:pPr marL="1257300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Από το επίχρισμα:</a:t>
            </a:r>
          </a:p>
          <a:p>
            <a:pPr marL="1828800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Στοχοκυττάρωση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εκτίμηση ηπατικής λειτουργίας</a:t>
            </a:r>
          </a:p>
          <a:p>
            <a:pPr marL="1828800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Στοματοκυττάρωση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28800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Δυσπλασία: πιθανό ΜΔΣ –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οστεομυελική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βιοψία</a:t>
            </a:r>
          </a:p>
        </p:txBody>
      </p:sp>
    </p:spTree>
    <p:extLst>
      <p:ext uri="{BB962C8B-B14F-4D97-AF65-F5344CB8AC3E}">
        <p14:creationId xmlns:p14="http://schemas.microsoft.com/office/powerpoint/2010/main" val="1511975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93DD50-D2F7-44E7-B742-E565BA227974}"/>
              </a:ext>
            </a:extLst>
          </p:cNvPr>
          <p:cNvSpPr/>
          <p:nvPr/>
        </p:nvSpPr>
        <p:spPr>
          <a:xfrm>
            <a:off x="796290" y="525780"/>
            <a:ext cx="7296150" cy="10370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1323376"/>
          </a:xfrm>
        </p:spPr>
        <p:txBody>
          <a:bodyPr>
            <a:normAutofit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με βάση το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24059"/>
            <a:ext cx="10360152" cy="4478887"/>
          </a:xfrm>
        </p:spPr>
        <p:txBody>
          <a:bodyPr>
            <a:noAutofit/>
          </a:bodyPr>
          <a:lstStyle/>
          <a:p>
            <a:pPr marL="233363" lvl="3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Νορμοκυτταρική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(ή </a:t>
            </a: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ορθοκυτταρική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 αναιμία (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MCV 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80-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100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33363" lvl="3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3363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Η πιο συχνή σε άνδρες και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μετεμμηνοπαυσιακές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γυναίκες</a:t>
            </a:r>
          </a:p>
          <a:p>
            <a:pPr marL="233363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Μπορεί να είναι δυσχερής η διερεύνηση καθώς τα αίτια είναι περισσότερα και μπορεί τα ευρήματα να μην είναι ειδικά</a:t>
            </a:r>
          </a:p>
          <a:p>
            <a:pPr marL="233363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Αίτια:</a:t>
            </a:r>
          </a:p>
          <a:p>
            <a:pPr marL="416243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Συνδυασμός αιτίων (π.χ. έλλειψη σιδήρου και Β12 ή αιμολυτική αναιμία με ταυτόχρονη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μυελοκαταστολή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416243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Αναιμία χρονίας νόσου</a:t>
            </a:r>
          </a:p>
          <a:p>
            <a:pPr marL="416243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Χρόνια νεφρική νόσος</a:t>
            </a:r>
          </a:p>
          <a:p>
            <a:pPr marL="416243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Καρδιακή ανεπάρκεια</a:t>
            </a:r>
          </a:p>
          <a:p>
            <a:pPr marL="416243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Ενδοκρινικά αίτια (υποθυρεοειδισμός, ανεπάρκεια ανδρογόνων,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επινεφριδιακή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ανεπάρκεια)</a:t>
            </a:r>
          </a:p>
          <a:p>
            <a:pPr marL="416243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Συμπαγείς όγκοι, πολλαπλό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μυέλωμα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16243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Αιματολογικές κακοήθειες:  ΜΔΣ, ΟΜΛ</a:t>
            </a:r>
          </a:p>
          <a:p>
            <a:pPr marL="416243" lvl="4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Απώλεια αίματος: πρώιμη φάση</a:t>
            </a:r>
          </a:p>
        </p:txBody>
      </p:sp>
    </p:spTree>
    <p:extLst>
      <p:ext uri="{BB962C8B-B14F-4D97-AF65-F5344CB8AC3E}">
        <p14:creationId xmlns:p14="http://schemas.microsoft.com/office/powerpoint/2010/main" val="1041993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3A2DE3-44CC-48F9-878D-E42F0214B066}"/>
              </a:ext>
            </a:extLst>
          </p:cNvPr>
          <p:cNvSpPr/>
          <p:nvPr/>
        </p:nvSpPr>
        <p:spPr>
          <a:xfrm>
            <a:off x="796290" y="525780"/>
            <a:ext cx="7056120" cy="10370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1323376"/>
          </a:xfrm>
        </p:spPr>
        <p:txBody>
          <a:bodyPr>
            <a:normAutofit/>
          </a:bodyPr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Προσέγγιση του ασθενούς με αναιμία</a:t>
            </a:r>
            <a:b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με βάση το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24059"/>
            <a:ext cx="8883836" cy="4478887"/>
          </a:xfrm>
        </p:spPr>
        <p:txBody>
          <a:bodyPr>
            <a:noAutofit/>
          </a:bodyPr>
          <a:lstStyle/>
          <a:p>
            <a:pPr marL="233363" lvl="3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Νορμοκυτταρική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αναιμία (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MCV 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80-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100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33363" lvl="3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3363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ΔΕΚ και βιοχημικές εξετάσεις</a:t>
            </a:r>
          </a:p>
          <a:p>
            <a:pPr marL="635000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αποθηκών σιδήρου,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απτοσφαιρινών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CRP/TKE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092200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Ηλεκτροφόρηση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λευκωμάτων, ενδοκρινικός έλεγχος</a:t>
            </a:r>
          </a:p>
          <a:p>
            <a:pPr marL="1600200" lvl="3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Εκτίμηση μυελού των οστών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545EF8-D083-4109-9955-64F43CEDD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009" y="3306190"/>
            <a:ext cx="5961143" cy="33123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303E0D-719B-4823-9884-9B865611158A}"/>
              </a:ext>
            </a:extLst>
          </p:cNvPr>
          <p:cNvSpPr/>
          <p:nvPr/>
        </p:nvSpPr>
        <p:spPr>
          <a:xfrm>
            <a:off x="8460469" y="3407790"/>
            <a:ext cx="1371600" cy="38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Αναιμία</a:t>
            </a: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05A566-3265-4F5D-BD92-F487C2EE3E1F}"/>
              </a:ext>
            </a:extLst>
          </p:cNvPr>
          <p:cNvSpPr/>
          <p:nvPr/>
        </p:nvSpPr>
        <p:spPr>
          <a:xfrm>
            <a:off x="6276069" y="4769375"/>
            <a:ext cx="5676900" cy="38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Μικροκυτταρική</a:t>
            </a:r>
            <a:r>
              <a:rPr lang="el-GR" kern="9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Νορμοκυτταρική</a:t>
            </a:r>
            <a:r>
              <a:rPr lang="el-GR" kern="9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Μακροκυτταρική</a:t>
            </a:r>
            <a:endParaRPr lang="en-US" kern="9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AF84BD-DCCB-4AB1-9380-3808D2F90738}"/>
              </a:ext>
            </a:extLst>
          </p:cNvPr>
          <p:cNvSpPr/>
          <p:nvPr/>
        </p:nvSpPr>
        <p:spPr>
          <a:xfrm>
            <a:off x="4774929" y="6149031"/>
            <a:ext cx="5676900" cy="38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Υπόχρωμη</a:t>
            </a:r>
            <a:r>
              <a:rPr lang="el-GR" kern="9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</a:t>
            </a:r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Νορμόχρωμη</a:t>
            </a:r>
            <a:r>
              <a:rPr lang="el-GR" kern="9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</a:t>
            </a:r>
            <a:r>
              <a:rPr lang="el-GR" kern="9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Υπέρχρωμη</a:t>
            </a:r>
            <a:endParaRPr lang="en-US" kern="9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66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6DF7-42C2-4E13-835F-690EC677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50" y="159601"/>
            <a:ext cx="8886884" cy="953669"/>
          </a:xfrm>
        </p:spPr>
        <p:txBody>
          <a:bodyPr/>
          <a:lstStyle/>
          <a:p>
            <a:r>
              <a:rPr lang="el-GR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Παραδείγματα</a:t>
            </a:r>
            <a:endParaRPr lang="en-US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DD78426B-08A7-4B60-BBEC-1773EDC1A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22" y="636435"/>
            <a:ext cx="6577725" cy="5816600"/>
          </a:xfrm>
        </p:spPr>
      </p:pic>
    </p:spTree>
    <p:extLst>
      <p:ext uri="{BB962C8B-B14F-4D97-AF65-F5344CB8AC3E}">
        <p14:creationId xmlns:p14="http://schemas.microsoft.com/office/powerpoint/2010/main" val="4235761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6DF7-42C2-4E13-835F-690EC677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50" y="159601"/>
            <a:ext cx="8886884" cy="953669"/>
          </a:xfrm>
        </p:spPr>
        <p:txBody>
          <a:bodyPr/>
          <a:lstStyle/>
          <a:p>
            <a:r>
              <a:rPr lang="el-GR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Παραδείγματα</a:t>
            </a:r>
            <a:endParaRPr lang="en-US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1BD84C69-5F56-46AB-A0EE-2BE714025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49" y="-857250"/>
            <a:ext cx="5990446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41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6DF7-42C2-4E13-835F-690EC677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50" y="159601"/>
            <a:ext cx="8886884" cy="953669"/>
          </a:xfrm>
        </p:spPr>
        <p:txBody>
          <a:bodyPr/>
          <a:lstStyle/>
          <a:p>
            <a:r>
              <a:rPr lang="el-GR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Παραδείγματα</a:t>
            </a:r>
            <a:endParaRPr lang="en-US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Content Placeholder 6" descr="A picture containing table&#10;&#10;Description automatically generated">
            <a:extLst>
              <a:ext uri="{FF2B5EF4-FFF2-40B4-BE49-F238E27FC236}">
                <a16:creationId xmlns:a16="http://schemas.microsoft.com/office/drawing/2014/main" id="{19365DBA-76B7-4697-876A-7ADDAC375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30" y="159601"/>
            <a:ext cx="6560820" cy="6666035"/>
          </a:xfrm>
        </p:spPr>
      </p:pic>
    </p:spTree>
    <p:extLst>
      <p:ext uri="{BB962C8B-B14F-4D97-AF65-F5344CB8AC3E}">
        <p14:creationId xmlns:p14="http://schemas.microsoft.com/office/powerpoint/2010/main" val="738290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6DF7-42C2-4E13-835F-690EC677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50" y="159601"/>
            <a:ext cx="8886884" cy="953669"/>
          </a:xfrm>
        </p:spPr>
        <p:txBody>
          <a:bodyPr/>
          <a:lstStyle/>
          <a:p>
            <a:r>
              <a:rPr lang="el-GR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Παραδείγματα</a:t>
            </a:r>
            <a:endParaRPr lang="en-US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92DF1E15-36FB-4377-A0CE-4EFC1F1DD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17527"/>
            <a:ext cx="7684713" cy="67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96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B3AB1-E169-4A79-A87B-48F5ED625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BE3F4-5156-4890-9756-1BCEC19BA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What is The Iron Protocol? | The Iron Protocol">
            <a:extLst>
              <a:ext uri="{FF2B5EF4-FFF2-40B4-BE49-F238E27FC236}">
                <a16:creationId xmlns:a16="http://schemas.microsoft.com/office/drawing/2014/main" id="{E94D6488-C503-4557-A92C-CDF2FDB1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3ABA0D-A84C-498C-A8C9-BBCBD93F7787}"/>
              </a:ext>
            </a:extLst>
          </p:cNvPr>
          <p:cNvSpPr/>
          <p:nvPr/>
        </p:nvSpPr>
        <p:spPr>
          <a:xfrm rot="18564544">
            <a:off x="3075563" y="2365686"/>
            <a:ext cx="668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1ADCA2-C572-4A41-AD4C-45EE0AE3E45B}"/>
              </a:ext>
            </a:extLst>
          </p:cNvPr>
          <p:cNvSpPr/>
          <p:nvPr/>
        </p:nvSpPr>
        <p:spPr>
          <a:xfrm rot="2021273">
            <a:off x="8006319" y="2967335"/>
            <a:ext cx="705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06F683-244B-4AEC-A8E9-86F7F2B2C01A}"/>
              </a:ext>
            </a:extLst>
          </p:cNvPr>
          <p:cNvSpPr/>
          <p:nvPr/>
        </p:nvSpPr>
        <p:spPr>
          <a:xfrm rot="1001693">
            <a:off x="5163031" y="4334452"/>
            <a:ext cx="694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9F28DC-1DC7-4785-88BE-EBE65469C6A4}"/>
              </a:ext>
            </a:extLst>
          </p:cNvPr>
          <p:cNvSpPr/>
          <p:nvPr/>
        </p:nvSpPr>
        <p:spPr>
          <a:xfrm rot="20929135">
            <a:off x="1840450" y="5459494"/>
            <a:ext cx="39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A4E5DD-74EB-4D24-A674-9BCC3CEA2885}"/>
              </a:ext>
            </a:extLst>
          </p:cNvPr>
          <p:cNvSpPr/>
          <p:nvPr/>
        </p:nvSpPr>
        <p:spPr>
          <a:xfrm rot="16200000">
            <a:off x="9168181" y="2166753"/>
            <a:ext cx="39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940098-29A7-41FC-9F22-82BD27AE3CE6}"/>
              </a:ext>
            </a:extLst>
          </p:cNvPr>
          <p:cNvSpPr/>
          <p:nvPr/>
        </p:nvSpPr>
        <p:spPr>
          <a:xfrm rot="21117314">
            <a:off x="10227703" y="3455401"/>
            <a:ext cx="694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F6D34-61C1-4526-83E9-D9812574CAF1}"/>
              </a:ext>
            </a:extLst>
          </p:cNvPr>
          <p:cNvSpPr/>
          <p:nvPr/>
        </p:nvSpPr>
        <p:spPr>
          <a:xfrm>
            <a:off x="5174273" y="13511"/>
            <a:ext cx="797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1651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37E5F7-175D-46AA-8122-050BA9B57EF6}"/>
              </a:ext>
            </a:extLst>
          </p:cNvPr>
          <p:cNvSpPr/>
          <p:nvPr/>
        </p:nvSpPr>
        <p:spPr>
          <a:xfrm>
            <a:off x="765810" y="537210"/>
            <a:ext cx="8503920" cy="800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/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Παράγοντες που επηρεάζουν την 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ερυθροποίηση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228" y="1948070"/>
            <a:ext cx="4336542" cy="36776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Ερυθροποιητίνη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(epoetin – EPO)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ορμόνη που παράγεται στο νεφρό και διεγείρει την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ερυθροποίηση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Σίδηρος: το κύριο μέταλλο που απαιτείται για την παραγωγή της αιμοσφαιρίνης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14EC1-FB48-4660-86E4-3A12AB76B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42" y="1756445"/>
            <a:ext cx="5420601" cy="4060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29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26D800-F49B-4150-BB49-4A31FEDBB22B}"/>
              </a:ext>
            </a:extLst>
          </p:cNvPr>
          <p:cNvSpPr/>
          <p:nvPr/>
        </p:nvSpPr>
        <p:spPr>
          <a:xfrm>
            <a:off x="765810" y="537210"/>
            <a:ext cx="8502074" cy="800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/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Παράγοντες που επηρεάζουν την 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ερυθροποίηση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734379"/>
            <a:ext cx="8886884" cy="18842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Άλλες βιταμίνες, μέταλλα και ορμόνες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Βιταμίνη Β12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Φυλλικό οξύ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Θυροξίνη, ανδρογόνα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Χαλκός,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πυριδοξίνη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4511E-A3CC-4744-A9C9-17412DCA6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99950"/>
            <a:ext cx="11430000" cy="313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4101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086F86-07B7-4B3F-A5CB-F2B81991B556}"/>
              </a:ext>
            </a:extLst>
          </p:cNvPr>
          <p:cNvSpPr/>
          <p:nvPr/>
        </p:nvSpPr>
        <p:spPr>
          <a:xfrm>
            <a:off x="765810" y="537210"/>
            <a:ext cx="6446520" cy="800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/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Διερεύνηση ασθενούς με αναιμία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Από τα πιο συχνά προβλήματα στην κλινική πράξη.</a:t>
            </a:r>
          </a:p>
          <a:p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Η διάγνωση μπορεί να είναι σαφής σε ασθενείς με ένα εμφανές αίτιο αναιμίας ή πολύ δύσκολη με πολλά πιθανά αίτια να συμβάλλουν.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7E946-7393-4D58-B2FE-ACCF469D8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0" y="3975554"/>
            <a:ext cx="3405187" cy="2265997"/>
          </a:xfrm>
          <a:prstGeom prst="rect">
            <a:avLst/>
          </a:prstGeom>
        </p:spPr>
      </p:pic>
      <p:pic>
        <p:nvPicPr>
          <p:cNvPr id="28674" name="Picture 2" descr="Aerial View Of Big Highway Interchange With Traffic In Dubai Uae At Day  Stock Photo - Download Image Now - iStock">
            <a:extLst>
              <a:ext uri="{FF2B5EF4-FFF2-40B4-BE49-F238E27FC236}">
                <a16:creationId xmlns:a16="http://schemas.microsoft.com/office/drawing/2014/main" id="{6F4A2AAF-66B3-414A-A992-A6AFB908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62" y="3598523"/>
            <a:ext cx="4530090" cy="30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7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36912A-B82C-496F-8724-A451A29B0BB4}"/>
              </a:ext>
            </a:extLst>
          </p:cNvPr>
          <p:cNvSpPr/>
          <p:nvPr/>
        </p:nvSpPr>
        <p:spPr>
          <a:xfrm>
            <a:off x="765810" y="537210"/>
            <a:ext cx="9006840" cy="800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9417"/>
            <a:ext cx="8886884" cy="953669"/>
          </a:xfrm>
        </p:spPr>
        <p:txBody>
          <a:bodyPr/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Αναιμία – βασικές έννοιες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7682266" cy="3677683"/>
          </a:xfrm>
        </p:spPr>
        <p:txBody>
          <a:bodyPr>
            <a:normAutofit fontScale="92500" lnSpcReduction="10000"/>
          </a:bodyPr>
          <a:lstStyle/>
          <a:p>
            <a:r>
              <a:rPr lang="el-GR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Ορισμός: ελάττωση μίας ή περισσότερων βασικών παραμέτρων των ερυθροκυττάρων που λαμβάνονται από μία γενική εξέταση αίματος (αιματοκρίτης </a:t>
            </a:r>
            <a:r>
              <a:rPr lang="en-US" sz="2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Ht</a:t>
            </a:r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l-GR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αιμοσφαιρίνη </a:t>
            </a:r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Hb</a:t>
            </a:r>
            <a:r>
              <a:rPr lang="el-GR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αριθμός ερυθρών αιμοσφαιρίων –</a:t>
            </a:r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RBC)</a:t>
            </a:r>
            <a:endParaRPr lang="el-GR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Στον αναλυτή: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Ht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(%)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= [(RBC (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σε εκατομμύρια)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x MCV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(σε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)/10]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Άνδρες: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Hb &lt;13.6 g/dL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ή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&lt;40%</a:t>
            </a:r>
          </a:p>
          <a:p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Γυναίκες: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Hb &lt;11.9 g/dL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ή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&lt;35%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Η σχέση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Hb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και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είναι περίπου 1:3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084C0-9D7C-4498-9A98-0A235F8D3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114" y="1672066"/>
            <a:ext cx="2986496" cy="494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9F567C-CE98-4FD2-A6B7-70CB1BBF7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175" y="4146763"/>
            <a:ext cx="3324125" cy="247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580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46BC5C-DC96-4BD0-8D0D-9C1CF00DE67F}"/>
              </a:ext>
            </a:extLst>
          </p:cNvPr>
          <p:cNvSpPr/>
          <p:nvPr/>
        </p:nvSpPr>
        <p:spPr>
          <a:xfrm>
            <a:off x="765810" y="537210"/>
            <a:ext cx="8502074" cy="800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/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Παρεκκλίσεις από τις «φυσιολογικές» τιμές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EE4730A-B155-4440-AC15-F4D37C8FF8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586986"/>
              </p:ext>
            </p:extLst>
          </p:nvPr>
        </p:nvGraphicFramePr>
        <p:xfrm>
          <a:off x="1654175" y="1639618"/>
          <a:ext cx="8883650" cy="441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693">
                  <a:extLst>
                    <a:ext uri="{9D8B030D-6E8A-4147-A177-3AD203B41FA5}">
                      <a16:colId xmlns:a16="http://schemas.microsoft.com/office/drawing/2014/main" val="3639712764"/>
                    </a:ext>
                  </a:extLst>
                </a:gridCol>
                <a:gridCol w="5881957">
                  <a:extLst>
                    <a:ext uri="{9D8B030D-6E8A-4147-A177-3AD203B41FA5}">
                      <a16:colId xmlns:a16="http://schemas.microsoft.com/office/drawing/2014/main" val="289005161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Αίτια χαμηλότερων τιμών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043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Έντονη σωματική δραστηριότητα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Αναιμία από αραίωση (αύξηση του όγκου του πλάσματος, σιδηροπενία, αιμόλυση από άθληση - βάδιση)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83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Κύηση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Αύξηση του όγκου του πλάσματος («αναιμία από αραίωση» ή «φυσιολογική αναιμία»)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530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Ηλικιωμένοι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Συννοσηρότητες</a:t>
                      </a:r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χρόνια νεφρική βλάβη (μπορεί να συμβάλλουν)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74713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Αίτια υψηλότερων τιμών</a:t>
                      </a:r>
                      <a:endParaRPr lang="en-US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BB0D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467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Κάπνισμα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EA44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Λόγω </a:t>
                      </a:r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</a:t>
                      </a:r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που μειώνει την απόδοση του  οξυγόνου στους ιστούς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EA4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0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Φάρμακα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EA44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Ανδρογόνα και </a:t>
                      </a:r>
                      <a:r>
                        <a:rPr lang="en-US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SGLT2</a:t>
                      </a:r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αναστολείς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EA4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352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Αιμοσυμπύκνωση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EA44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Αφυδάτωση/υποογκαιμία από εμέτους/διάρροιες 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EA4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89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Μεγάλο υψόμετρο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EA44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Λόγω σχετικής υποξίας</a:t>
                      </a:r>
                      <a:endParaRPr lang="en-US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EA4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673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477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C8C51D-7C18-4C9D-9C32-4533F69C836C}"/>
              </a:ext>
            </a:extLst>
          </p:cNvPr>
          <p:cNvSpPr/>
          <p:nvPr/>
        </p:nvSpPr>
        <p:spPr>
          <a:xfrm>
            <a:off x="765810" y="537210"/>
            <a:ext cx="4926330" cy="800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B0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6F312-C818-4704-B814-E1523BB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9417"/>
            <a:ext cx="8886884" cy="953669"/>
          </a:xfrm>
        </p:spPr>
        <p:txBody>
          <a:bodyPr/>
          <a:lstStyle/>
          <a:p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Ερυθροκυτταρικοί δείκτες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4369-6A40-41F4-A9FF-2320C6A7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35103"/>
            <a:ext cx="8883836" cy="3330612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Περιγράφουν το μέγεθος των ερυθροκυττάρων, τη συγκέντρωση της αιμοσφαιρίνης και την ομοιογένεια του 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ερυθροκυτταρικού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πληθυσμού</a:t>
            </a: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885A8E-52CB-45F6-884B-53D8A1342308}"/>
              </a:ext>
            </a:extLst>
          </p:cNvPr>
          <p:cNvSpPr/>
          <p:nvPr/>
        </p:nvSpPr>
        <p:spPr>
          <a:xfrm>
            <a:off x="1066800" y="2488189"/>
            <a:ext cx="9883775" cy="2323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Μέσος όγκος ερυθρών (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mean corpuscular volume – MCV)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Υπολογίζεται από τους αυτόματους αναλυτές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σε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femtolitres [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])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MCV = 10 x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/RBC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Τα ερυθροκύτταρα σε ένα φυσιολογικό άτομο έχουν αδρά το ίδιο μέγεθος (όσο ο πυρήνας ενός ώριμου λεμφοκυττάρου)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Το φυσιολογικό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MCV (</a:t>
            </a:r>
            <a:r>
              <a:rPr lang="el-G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νορμοκυττάρωση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 είναι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80-100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Η αναιμία μπορεί να ταξινομηθεί με βάσει το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MCV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AF6B7-E81F-47C3-8325-3EF6A800C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859" y="387422"/>
            <a:ext cx="3495675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70B6F2-4158-4287-ABB2-DC8FCED08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841"/>
          <a:stretch/>
        </p:blipFill>
        <p:spPr>
          <a:xfrm>
            <a:off x="3994661" y="3022946"/>
            <a:ext cx="4001370" cy="264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509F5C-9317-4264-8D7A-1876D0FF2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250" y="3146761"/>
            <a:ext cx="3226873" cy="2394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0CCFA-8405-4A62-8AFB-4EDAA2CB1A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93" t="10456" r="3928" b="23833"/>
          <a:stretch/>
        </p:blipFill>
        <p:spPr>
          <a:xfrm>
            <a:off x="4322409" y="3407707"/>
            <a:ext cx="3342599" cy="192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1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b9e78bcd-5cce-45ac-8dcb-3aefa3ab771a"/>
</p:tagLst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30566</TotalTime>
  <Words>2663</Words>
  <Application>Microsoft Office PowerPoint</Application>
  <PresentationFormat>Ευρεία οθόνη</PresentationFormat>
  <Paragraphs>481</Paragraphs>
  <Slides>39</Slides>
  <Notes>31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Neue Haas Grotesk Text Pro</vt:lpstr>
      <vt:lpstr>SwellVTI</vt:lpstr>
      <vt:lpstr>Αναιμίες</vt:lpstr>
      <vt:lpstr>Σκελετός μαθήματος</vt:lpstr>
      <vt:lpstr>Ερυθροποίηση</vt:lpstr>
      <vt:lpstr>Παράγοντες που επηρεάζουν την ερυθροποίηση</vt:lpstr>
      <vt:lpstr>Παράγοντες που επηρεάζουν την ερυθροποίηση</vt:lpstr>
      <vt:lpstr>Διερεύνηση ασθενούς με αναιμία</vt:lpstr>
      <vt:lpstr>Αναιμία – βασικές έννοιες</vt:lpstr>
      <vt:lpstr>Παρεκκλίσεις από τις «φυσιολογικές» τιμές</vt:lpstr>
      <vt:lpstr>Ερυθροκυτταρικοί δείκτες</vt:lpstr>
      <vt:lpstr>Μέση περιεκτικότητα αιμοσφαιρίνης ανά ερυθρό (mean corpuscular hemoglobin – MCH)</vt:lpstr>
      <vt:lpstr>Μέση πυκνότητα αιμοσφαιρίνης (mean corpuscular hemoglobin concentration – MCHC)</vt:lpstr>
      <vt:lpstr>Εύρος κατανομής ερυθρών αιμοσφαιρίων  (Red cell distribution width – RDW)</vt:lpstr>
      <vt:lpstr>Δικτυοερυθροκύτταρα (ΔΕΚ)</vt:lpstr>
      <vt:lpstr>Παρουσίαση του PowerPoint</vt:lpstr>
      <vt:lpstr>Συμπτώματα ασθενούς με αναιμία</vt:lpstr>
      <vt:lpstr>Προσέγγιση του ασθενούς με αναιμία</vt:lpstr>
      <vt:lpstr>Προσέγγιση του ασθενούς με αναιμία</vt:lpstr>
      <vt:lpstr>Προσέγγιση του ασθενούς με αναιμία Παρακλινικός έλεγχος</vt:lpstr>
      <vt:lpstr>Παρουσίαση του PowerPoint</vt:lpstr>
      <vt:lpstr>Προσέγγιση του ασθενούς με αναιμία Αρχική εκτίμηση με βάση την κλινική εικόνα</vt:lpstr>
      <vt:lpstr>Προσέγγιση του ασθενούς με αναιμία Αρχική εκτίμηση με βάση την κλινική εικόνα</vt:lpstr>
      <vt:lpstr>Προσέγγιση του ασθενούς με αναιμία Αρχική εκτίμηση με βάση την κλινική εικόνα</vt:lpstr>
      <vt:lpstr>Προσέγγιση του ασθενούς με αναιμία Αρχική εκτίμηση με βάση την κλινική εικόνα</vt:lpstr>
      <vt:lpstr>Προσέγγιση του ασθενούς με αναιμία Αρχική εκτίμηση με βάση την κλινική εικόνα</vt:lpstr>
      <vt:lpstr>Προσέγγιση του ασθενούς με αναιμία Αρχική εκτίμηση με βάση την κλινική εικόνα</vt:lpstr>
      <vt:lpstr>Προσέγγιση του ασθενούς με αναιμία Εκτίμηση με βάση τη γενική αίματος και τον αριθμό των ΔΕΚ</vt:lpstr>
      <vt:lpstr>Παρουσίαση του PowerPoint</vt:lpstr>
      <vt:lpstr>Παρουσίαση του PowerPoint</vt:lpstr>
      <vt:lpstr>Προσέγγιση του ασθενούς με αναιμία Εκτίμηση με βάση το MCV</vt:lpstr>
      <vt:lpstr>Προσέγγιση του ασθενούς με αναιμία Εκτίμηση με βάση το MCV</vt:lpstr>
      <vt:lpstr>Προσέγγιση του ασθενούς με αναιμία Εκτίμηση με βάση το MCV</vt:lpstr>
      <vt:lpstr>Προσέγγιση του ασθενούς με αναιμία Εκτίμηση με βάση το MCV</vt:lpstr>
      <vt:lpstr>Προσέγγιση του ασθενούς με αναιμία Εκτίμηση με βάση το MCV</vt:lpstr>
      <vt:lpstr>Προσέγγιση του ασθενούς με αναιμία Εκτίμηση με βάση το MCV</vt:lpstr>
      <vt:lpstr>Παραδείγματα</vt:lpstr>
      <vt:lpstr>Παραδείγματα</vt:lpstr>
      <vt:lpstr>Παραδείγματα</vt:lpstr>
      <vt:lpstr>Παραδείγματα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Αναιμία</dc:title>
  <dc:creator>Panagiotis</dc:creator>
  <cp:lastModifiedBy>Helen Gogas</cp:lastModifiedBy>
  <cp:revision>71</cp:revision>
  <dcterms:created xsi:type="dcterms:W3CDTF">2022-12-18T15:58:18Z</dcterms:created>
  <dcterms:modified xsi:type="dcterms:W3CDTF">2025-01-16T11:39:41Z</dcterms:modified>
</cp:coreProperties>
</file>