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5.xml" ContentType="application/vnd.openxmlformats-officedocument.presentationml.notesSlide+xml"/>
  <Override PartName="/ppt/tags/tag42.xml" ContentType="application/vnd.openxmlformats-officedocument.presentationml.tags+xml"/>
  <Override PartName="/ppt/notesSlides/notesSlide6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8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9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notesSlides/notesSlide10.xml" ContentType="application/vnd.openxmlformats-officedocument.presentationml.notesSlide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9" r:id="rId2"/>
  </p:sldMasterIdLst>
  <p:notesMasterIdLst>
    <p:notesMasterId r:id="rId126"/>
  </p:notesMasterIdLst>
  <p:sldIdLst>
    <p:sldId id="256" r:id="rId3"/>
    <p:sldId id="342" r:id="rId4"/>
    <p:sldId id="268" r:id="rId5"/>
    <p:sldId id="269" r:id="rId6"/>
    <p:sldId id="257" r:id="rId7"/>
    <p:sldId id="258" r:id="rId8"/>
    <p:sldId id="447" r:id="rId9"/>
    <p:sldId id="357" r:id="rId10"/>
    <p:sldId id="556" r:id="rId11"/>
    <p:sldId id="448" r:id="rId12"/>
    <p:sldId id="266" r:id="rId13"/>
    <p:sldId id="333" r:id="rId14"/>
    <p:sldId id="330" r:id="rId15"/>
    <p:sldId id="338" r:id="rId16"/>
    <p:sldId id="334" r:id="rId17"/>
    <p:sldId id="340" r:id="rId18"/>
    <p:sldId id="270" r:id="rId19"/>
    <p:sldId id="308" r:id="rId20"/>
    <p:sldId id="279" r:id="rId21"/>
    <p:sldId id="446" r:id="rId22"/>
    <p:sldId id="278" r:id="rId23"/>
    <p:sldId id="280" r:id="rId24"/>
    <p:sldId id="276" r:id="rId25"/>
    <p:sldId id="275" r:id="rId26"/>
    <p:sldId id="539" r:id="rId27"/>
    <p:sldId id="271" r:id="rId28"/>
    <p:sldId id="351" r:id="rId29"/>
    <p:sldId id="391" r:id="rId30"/>
    <p:sldId id="352" r:id="rId31"/>
    <p:sldId id="525" r:id="rId32"/>
    <p:sldId id="472" r:id="rId33"/>
    <p:sldId id="526" r:id="rId34"/>
    <p:sldId id="527" r:id="rId35"/>
    <p:sldId id="350" r:id="rId36"/>
    <p:sldId id="354" r:id="rId37"/>
    <p:sldId id="353" r:id="rId38"/>
    <p:sldId id="427" r:id="rId39"/>
    <p:sldId id="528" r:id="rId40"/>
    <p:sldId id="439" r:id="rId41"/>
    <p:sldId id="524" r:id="rId42"/>
    <p:sldId id="530" r:id="rId43"/>
    <p:sldId id="355" r:id="rId44"/>
    <p:sldId id="531" r:id="rId45"/>
    <p:sldId id="532" r:id="rId46"/>
    <p:sldId id="356" r:id="rId47"/>
    <p:sldId id="533" r:id="rId48"/>
    <p:sldId id="534" r:id="rId49"/>
    <p:sldId id="285" r:id="rId50"/>
    <p:sldId id="428" r:id="rId51"/>
    <p:sldId id="287" r:id="rId52"/>
    <p:sldId id="294" r:id="rId53"/>
    <p:sldId id="295" r:id="rId54"/>
    <p:sldId id="501" r:id="rId55"/>
    <p:sldId id="536" r:id="rId56"/>
    <p:sldId id="298" r:id="rId57"/>
    <p:sldId id="392" r:id="rId58"/>
    <p:sldId id="463" r:id="rId59"/>
    <p:sldId id="429" r:id="rId60"/>
    <p:sldId id="302" r:id="rId61"/>
    <p:sldId id="460" r:id="rId62"/>
    <p:sldId id="456" r:id="rId63"/>
    <p:sldId id="457" r:id="rId64"/>
    <p:sldId id="337" r:id="rId65"/>
    <p:sldId id="348" r:id="rId66"/>
    <p:sldId id="542" r:id="rId67"/>
    <p:sldId id="431" r:id="rId68"/>
    <p:sldId id="332" r:id="rId69"/>
    <p:sldId id="434" r:id="rId70"/>
    <p:sldId id="435" r:id="rId71"/>
    <p:sldId id="433" r:id="rId72"/>
    <p:sldId id="458" r:id="rId73"/>
    <p:sldId id="491" r:id="rId74"/>
    <p:sldId id="477" r:id="rId75"/>
    <p:sldId id="493" r:id="rId76"/>
    <p:sldId id="494" r:id="rId77"/>
    <p:sldId id="495" r:id="rId78"/>
    <p:sldId id="303" r:id="rId79"/>
    <p:sldId id="459" r:id="rId80"/>
    <p:sldId id="474" r:id="rId81"/>
    <p:sldId id="469" r:id="rId82"/>
    <p:sldId id="315" r:id="rId83"/>
    <p:sldId id="464" r:id="rId84"/>
    <p:sldId id="465" r:id="rId85"/>
    <p:sldId id="467" r:id="rId86"/>
    <p:sldId id="482" r:id="rId87"/>
    <p:sldId id="504" r:id="rId88"/>
    <p:sldId id="503" r:id="rId89"/>
    <p:sldId id="483" r:id="rId90"/>
    <p:sldId id="320" r:id="rId91"/>
    <p:sldId id="322" r:id="rId92"/>
    <p:sldId id="559" r:id="rId93"/>
    <p:sldId id="512" r:id="rId94"/>
    <p:sldId id="489" r:id="rId95"/>
    <p:sldId id="558" r:id="rId96"/>
    <p:sldId id="513" r:id="rId97"/>
    <p:sldId id="329" r:id="rId98"/>
    <p:sldId id="324" r:id="rId99"/>
    <p:sldId id="321" r:id="rId100"/>
    <p:sldId id="515" r:id="rId101"/>
    <p:sldId id="517" r:id="rId102"/>
    <p:sldId id="486" r:id="rId103"/>
    <p:sldId id="561" r:id="rId104"/>
    <p:sldId id="560" r:id="rId105"/>
    <p:sldId id="518" r:id="rId106"/>
    <p:sldId id="562" r:id="rId107"/>
    <p:sldId id="516" r:id="rId108"/>
    <p:sldId id="314" r:id="rId109"/>
    <p:sldId id="545" r:id="rId110"/>
    <p:sldId id="487" r:id="rId111"/>
    <p:sldId id="546" r:id="rId112"/>
    <p:sldId id="547" r:id="rId113"/>
    <p:sldId id="548" r:id="rId114"/>
    <p:sldId id="549" r:id="rId115"/>
    <p:sldId id="520" r:id="rId116"/>
    <p:sldId id="550" r:id="rId117"/>
    <p:sldId id="521" r:id="rId118"/>
    <p:sldId id="551" r:id="rId119"/>
    <p:sldId id="552" r:id="rId120"/>
    <p:sldId id="443" r:id="rId121"/>
    <p:sldId id="502" r:id="rId122"/>
    <p:sldId id="554" r:id="rId123"/>
    <p:sldId id="555" r:id="rId124"/>
    <p:sldId id="476" r:id="rId125"/>
  </p:sldIdLst>
  <p:sldSz cx="9144000" cy="5715000" type="screen16x10"/>
  <p:notesSz cx="6858000" cy="9144000"/>
  <p:custDataLst>
    <p:tags r:id="rId127"/>
  </p:custDataLst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3BD445D-CD6E-47DB-8958-040DDF9C38B7}">
          <p14:sldIdLst>
            <p14:sldId id="256"/>
            <p14:sldId id="342"/>
            <p14:sldId id="268"/>
            <p14:sldId id="269"/>
            <p14:sldId id="257"/>
            <p14:sldId id="258"/>
            <p14:sldId id="447"/>
            <p14:sldId id="357"/>
          </p14:sldIdLst>
        </p14:section>
        <p14:section name="Summary Section" id="{9363D20A-E015-48DC-A469-90C70E61A182}">
          <p14:sldIdLst>
            <p14:sldId id="556"/>
          </p14:sldIdLst>
        </p14:section>
        <p14:section name="ΕΠΙΣΚΟΠΗΣΗ" id="{ADB556A2-B30D-43DD-B3F2-677887072CFC}">
          <p14:sldIdLst>
            <p14:sldId id="448"/>
            <p14:sldId id="266"/>
            <p14:sldId id="333"/>
            <p14:sldId id="330"/>
            <p14:sldId id="338"/>
            <p14:sldId id="334"/>
            <p14:sldId id="340"/>
            <p14:sldId id="270"/>
            <p14:sldId id="308"/>
            <p14:sldId id="279"/>
            <p14:sldId id="446"/>
            <p14:sldId id="278"/>
            <p14:sldId id="280"/>
            <p14:sldId id="276"/>
            <p14:sldId id="275"/>
            <p14:sldId id="539"/>
            <p14:sldId id="271"/>
            <p14:sldId id="351"/>
            <p14:sldId id="391"/>
            <p14:sldId id="352"/>
            <p14:sldId id="525"/>
            <p14:sldId id="472"/>
            <p14:sldId id="526"/>
            <p14:sldId id="527"/>
            <p14:sldId id="350"/>
            <p14:sldId id="354"/>
            <p14:sldId id="353"/>
            <p14:sldId id="427"/>
            <p14:sldId id="528"/>
            <p14:sldId id="439"/>
          </p14:sldIdLst>
        </p14:section>
        <p14:section name="ΨΗΛΑΦΗΣΗ" id="{D80780D4-E7B5-4D42-B535-6957CBD0CBE3}">
          <p14:sldIdLst>
            <p14:sldId id="524"/>
            <p14:sldId id="530"/>
            <p14:sldId id="355"/>
            <p14:sldId id="531"/>
            <p14:sldId id="532"/>
            <p14:sldId id="356"/>
            <p14:sldId id="533"/>
          </p14:sldIdLst>
        </p14:section>
        <p14:section name="ΕΠΙΚΡΟΥΣΗ" id="{DC7A0683-0032-430C-A3F4-9114ED18B6B7}">
          <p14:sldIdLst>
            <p14:sldId id="534"/>
            <p14:sldId id="285"/>
            <p14:sldId id="428"/>
            <p14:sldId id="287"/>
            <p14:sldId id="294"/>
            <p14:sldId id="295"/>
            <p14:sldId id="501"/>
          </p14:sldIdLst>
        </p14:section>
        <p14:section name="ΑΚΡΟΑΣΗ" id="{C8424A8D-1A35-4516-9FF5-D6C1C27C6C14}">
          <p14:sldIdLst>
            <p14:sldId id="536"/>
            <p14:sldId id="298"/>
            <p14:sldId id="392"/>
            <p14:sldId id="463"/>
            <p14:sldId id="429"/>
            <p14:sldId id="302"/>
            <p14:sldId id="460"/>
            <p14:sldId id="456"/>
            <p14:sldId id="457"/>
            <p14:sldId id="337"/>
            <p14:sldId id="348"/>
            <p14:sldId id="542"/>
            <p14:sldId id="431"/>
            <p14:sldId id="332"/>
            <p14:sldId id="434"/>
            <p14:sldId id="435"/>
            <p14:sldId id="433"/>
            <p14:sldId id="458"/>
            <p14:sldId id="491"/>
            <p14:sldId id="477"/>
            <p14:sldId id="493"/>
            <p14:sldId id="494"/>
            <p14:sldId id="495"/>
            <p14:sldId id="303"/>
            <p14:sldId id="459"/>
            <p14:sldId id="474"/>
            <p14:sldId id="469"/>
            <p14:sldId id="315"/>
            <p14:sldId id="464"/>
            <p14:sldId id="465"/>
            <p14:sldId id="467"/>
            <p14:sldId id="482"/>
            <p14:sldId id="504"/>
            <p14:sldId id="503"/>
            <p14:sldId id="483"/>
            <p14:sldId id="320"/>
            <p14:sldId id="322"/>
            <p14:sldId id="559"/>
            <p14:sldId id="512"/>
            <p14:sldId id="489"/>
            <p14:sldId id="558"/>
            <p14:sldId id="513"/>
            <p14:sldId id="329"/>
            <p14:sldId id="324"/>
            <p14:sldId id="321"/>
            <p14:sldId id="515"/>
            <p14:sldId id="517"/>
            <p14:sldId id="486"/>
            <p14:sldId id="561"/>
            <p14:sldId id="560"/>
            <p14:sldId id="518"/>
            <p14:sldId id="562"/>
            <p14:sldId id="516"/>
            <p14:sldId id="314"/>
            <p14:sldId id="545"/>
            <p14:sldId id="487"/>
            <p14:sldId id="546"/>
          </p14:sldIdLst>
        </p14:section>
        <p14:section name="ΕΞΩΘΩΡΑΚΙΚΑ ΣΗΜΕΙΑ ΠΝΕΥΜΟΝΙΚΩΝ ΝΟΣΗΜΑΤΩΝ" id="{694B523A-9037-424B-AAFC-840BF6F449A1}">
          <p14:sldIdLst>
            <p14:sldId id="547"/>
            <p14:sldId id="548"/>
            <p14:sldId id="549"/>
            <p14:sldId id="520"/>
            <p14:sldId id="550"/>
            <p14:sldId id="521"/>
            <p14:sldId id="551"/>
            <p14:sldId id="552"/>
          </p14:sldIdLst>
        </p14:section>
        <p14:section name="ΠΗΓΕΣ" id="{752AEDCF-816A-4480-880C-265B93B7DAFF}">
          <p14:sldIdLst>
            <p14:sldId id="443"/>
            <p14:sldId id="502"/>
            <p14:sldId id="554"/>
            <p14:sldId id="555"/>
            <p14:sldId id="4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5F4A99"/>
    <a:srgbClr val="E76737"/>
    <a:srgbClr val="A5A0A3"/>
    <a:srgbClr val="B7D25A"/>
    <a:srgbClr val="0000CC"/>
    <a:srgbClr val="3333CC"/>
    <a:srgbClr val="8EB4E3"/>
    <a:srgbClr val="99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9FA7AC-6BE9-42B5-8FA5-E4AD82B98366}" v="12" dt="2025-02-23T22:50:37.0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0692" autoAdjust="0"/>
  </p:normalViewPr>
  <p:slideViewPr>
    <p:cSldViewPr>
      <p:cViewPr varScale="1">
        <p:scale>
          <a:sx n="76" d="100"/>
          <a:sy n="76" d="100"/>
        </p:scale>
        <p:origin x="744" y="6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9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presProps" Target="presProp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viewProps" Target="view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theme" Target="theme/theme1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microsoft.com/office/2016/11/relationships/changesInfo" Target="changesInfos/changesInfo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tags" Target="tags/tag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il Samarkos" userId="9fadc3a2-0bf9-4d4c-a7df-e83f8f067d59" providerId="ADAL" clId="{149FA7AC-6BE9-42B5-8FA5-E4AD82B98366}"/>
    <pc:docChg chg="undo custSel addSld modSld sldOrd">
      <pc:chgData name="Michail Samarkos" userId="9fadc3a2-0bf9-4d4c-a7df-e83f8f067d59" providerId="ADAL" clId="{149FA7AC-6BE9-42B5-8FA5-E4AD82B98366}" dt="2025-02-24T06:40:42.814" v="146" actId="6549"/>
      <pc:docMkLst>
        <pc:docMk/>
      </pc:docMkLst>
      <pc:sldChg chg="modSp mod">
        <pc:chgData name="Michail Samarkos" userId="9fadc3a2-0bf9-4d4c-a7df-e83f8f067d59" providerId="ADAL" clId="{149FA7AC-6BE9-42B5-8FA5-E4AD82B98366}" dt="2025-02-24T06:40:42.814" v="146" actId="6549"/>
        <pc:sldMkLst>
          <pc:docMk/>
          <pc:sldMk cId="3711150989" sldId="256"/>
        </pc:sldMkLst>
        <pc:spChg chg="mod">
          <ac:chgData name="Michail Samarkos" userId="9fadc3a2-0bf9-4d4c-a7df-e83f8f067d59" providerId="ADAL" clId="{149FA7AC-6BE9-42B5-8FA5-E4AD82B98366}" dt="2025-02-24T06:40:42.814" v="146" actId="6549"/>
          <ac:spMkLst>
            <pc:docMk/>
            <pc:sldMk cId="3711150989" sldId="256"/>
            <ac:spMk id="3" creationId="{00000000-0000-0000-0000-000000000000}"/>
          </ac:spMkLst>
        </pc:spChg>
      </pc:sldChg>
      <pc:sldChg chg="mod modShow">
        <pc:chgData name="Michail Samarkos" userId="9fadc3a2-0bf9-4d4c-a7df-e83f8f067d59" providerId="ADAL" clId="{149FA7AC-6BE9-42B5-8FA5-E4AD82B98366}" dt="2025-02-23T22:52:32.638" v="66" actId="729"/>
        <pc:sldMkLst>
          <pc:docMk/>
          <pc:sldMk cId="1628155234" sldId="486"/>
        </pc:sldMkLst>
      </pc:sldChg>
      <pc:sldChg chg="addSp modSp mod modShow">
        <pc:chgData name="Michail Samarkos" userId="9fadc3a2-0bf9-4d4c-a7df-e83f8f067d59" providerId="ADAL" clId="{149FA7AC-6BE9-42B5-8FA5-E4AD82B98366}" dt="2025-02-23T22:52:41.913" v="67" actId="729"/>
        <pc:sldMkLst>
          <pc:docMk/>
          <pc:sldMk cId="3986907715" sldId="518"/>
        </pc:sldMkLst>
        <pc:spChg chg="mod">
          <ac:chgData name="Michail Samarkos" userId="9fadc3a2-0bf9-4d4c-a7df-e83f8f067d59" providerId="ADAL" clId="{149FA7AC-6BE9-42B5-8FA5-E4AD82B98366}" dt="2025-02-23T22:40:40.393" v="27" actId="20577"/>
          <ac:spMkLst>
            <pc:docMk/>
            <pc:sldMk cId="3986907715" sldId="518"/>
            <ac:spMk id="2" creationId="{EB536939-928D-40E2-A82D-7C8D3AF946F7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7" creationId="{74B72316-0E2C-4D26-9085-703C6196D89C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8" creationId="{F273157C-29B5-4813-9D4C-47C8F2543636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9" creationId="{1BE1EFC6-0BAC-4931-8BBD-6C97E851FA60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10" creationId="{FE9E4CAB-D555-46F9-A33F-913C0502FB7C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12" creationId="{D286020B-E78E-4486-AAA3-B845E589A337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13" creationId="{92FD823A-E2FC-4A53-9A52-CF68F21A04E7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14" creationId="{56C0711F-8811-4419-ABF5-B4184C8A795B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15" creationId="{508495F8-E120-403C-B943-42FA71EC5D33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16" creationId="{7DA9035B-BFB2-4E1C-9124-12B9BDE2AD7B}"/>
          </ac:spMkLst>
        </pc:spChg>
        <pc:spChg chg="mod">
          <ac:chgData name="Michail Samarkos" userId="9fadc3a2-0bf9-4d4c-a7df-e83f8f067d59" providerId="ADAL" clId="{149FA7AC-6BE9-42B5-8FA5-E4AD82B98366}" dt="2025-02-23T22:41:39.070" v="43" actId="164"/>
          <ac:spMkLst>
            <pc:docMk/>
            <pc:sldMk cId="3986907715" sldId="518"/>
            <ac:spMk id="17" creationId="{1D949A82-A221-459C-AFA0-D37A7E2E6FA7}"/>
          </ac:spMkLst>
        </pc:spChg>
      </pc:sldChg>
      <pc:sldChg chg="addSp delSp modSp add mod delAnim modAnim">
        <pc:chgData name="Michail Samarkos" userId="9fadc3a2-0bf9-4d4c-a7df-e83f8f067d59" providerId="ADAL" clId="{149FA7AC-6BE9-42B5-8FA5-E4AD82B98366}" dt="2025-02-23T22:39:15.899" v="21" actId="14100"/>
        <pc:sldMkLst>
          <pc:docMk/>
          <pc:sldMk cId="1610564453" sldId="561"/>
        </pc:sldMkLst>
        <pc:spChg chg="add del mod">
          <ac:chgData name="Michail Samarkos" userId="9fadc3a2-0bf9-4d4c-a7df-e83f8f067d59" providerId="ADAL" clId="{149FA7AC-6BE9-42B5-8FA5-E4AD82B98366}" dt="2025-02-23T22:38:06.792" v="2"/>
          <ac:spMkLst>
            <pc:docMk/>
            <pc:sldMk cId="1610564453" sldId="561"/>
            <ac:spMk id="4" creationId="{3F238844-1658-4846-C3A5-7358A3280EF7}"/>
          </ac:spMkLst>
        </pc:spChg>
        <pc:spChg chg="mod">
          <ac:chgData name="Michail Samarkos" userId="9fadc3a2-0bf9-4d4c-a7df-e83f8f067d59" providerId="ADAL" clId="{149FA7AC-6BE9-42B5-8FA5-E4AD82B98366}" dt="2025-02-23T22:38:52.173" v="20" actId="1038"/>
          <ac:spMkLst>
            <pc:docMk/>
            <pc:sldMk cId="1610564453" sldId="561"/>
            <ac:spMk id="19" creationId="{CE5CBE24-9C14-4D1A-A991-01F8F10F5C48}"/>
          </ac:spMkLst>
        </pc:spChg>
        <pc:spChg chg="mod">
          <ac:chgData name="Michail Samarkos" userId="9fadc3a2-0bf9-4d4c-a7df-e83f8f067d59" providerId="ADAL" clId="{149FA7AC-6BE9-42B5-8FA5-E4AD82B98366}" dt="2025-02-23T22:38:52.173" v="20" actId="1038"/>
          <ac:spMkLst>
            <pc:docMk/>
            <pc:sldMk cId="1610564453" sldId="561"/>
            <ac:spMk id="20" creationId="{E3A93415-1FCB-44DF-85F8-4185C6671A39}"/>
          </ac:spMkLst>
        </pc:spChg>
        <pc:grpChg chg="mod">
          <ac:chgData name="Michail Samarkos" userId="9fadc3a2-0bf9-4d4c-a7df-e83f8f067d59" providerId="ADAL" clId="{149FA7AC-6BE9-42B5-8FA5-E4AD82B98366}" dt="2025-02-23T22:39:15.899" v="21" actId="14100"/>
          <ac:grpSpMkLst>
            <pc:docMk/>
            <pc:sldMk cId="1610564453" sldId="561"/>
            <ac:grpSpMk id="18" creationId="{D59C9431-BFA4-472A-B9E9-0ABDCF36B59F}"/>
          </ac:grpSpMkLst>
        </pc:grpChg>
        <pc:picChg chg="del">
          <ac:chgData name="Michail Samarkos" userId="9fadc3a2-0bf9-4d4c-a7df-e83f8f067d59" providerId="ADAL" clId="{149FA7AC-6BE9-42B5-8FA5-E4AD82B98366}" dt="2025-02-23T22:37:11.013" v="1" actId="478"/>
          <ac:picMkLst>
            <pc:docMk/>
            <pc:sldMk cId="1610564453" sldId="561"/>
            <ac:picMk id="5" creationId="{B9208296-2D95-4E93-B5FF-E3AB9E3705E7}"/>
          </ac:picMkLst>
        </pc:picChg>
        <pc:picChg chg="add mod ord">
          <ac:chgData name="Michail Samarkos" userId="9fadc3a2-0bf9-4d4c-a7df-e83f8f067d59" providerId="ADAL" clId="{149FA7AC-6BE9-42B5-8FA5-E4AD82B98366}" dt="2025-02-23T22:38:33.608" v="5" actId="167"/>
          <ac:picMkLst>
            <pc:docMk/>
            <pc:sldMk cId="1610564453" sldId="561"/>
            <ac:picMk id="6" creationId="{65A5E113-CE89-715C-1CDC-15F6E9CD438F}"/>
          </ac:picMkLst>
        </pc:picChg>
      </pc:sldChg>
      <pc:sldChg chg="addSp delSp modSp add mod ord">
        <pc:chgData name="Michail Samarkos" userId="9fadc3a2-0bf9-4d4c-a7df-e83f8f067d59" providerId="ADAL" clId="{149FA7AC-6BE9-42B5-8FA5-E4AD82B98366}" dt="2025-02-23T22:42:17.950" v="65" actId="14100"/>
        <pc:sldMkLst>
          <pc:docMk/>
          <pc:sldMk cId="3106402095" sldId="562"/>
        </pc:sldMkLst>
        <pc:spChg chg="mod">
          <ac:chgData name="Michail Samarkos" userId="9fadc3a2-0bf9-4d4c-a7df-e83f8f067d59" providerId="ADAL" clId="{149FA7AC-6BE9-42B5-8FA5-E4AD82B98366}" dt="2025-02-23T22:40:49.747" v="28"/>
          <ac:spMkLst>
            <pc:docMk/>
            <pc:sldMk cId="3106402095" sldId="562"/>
            <ac:spMk id="2" creationId="{EB536939-928D-40E2-A82D-7C8D3AF946F7}"/>
          </ac:spMkLst>
        </pc:spChg>
        <pc:spChg chg="add mod">
          <ac:chgData name="Michail Samarkos" userId="9fadc3a2-0bf9-4d4c-a7df-e83f8f067d59" providerId="ADAL" clId="{149FA7AC-6BE9-42B5-8FA5-E4AD82B98366}" dt="2025-02-23T22:41:18.982" v="42" actId="1036"/>
          <ac:spMkLst>
            <pc:docMk/>
            <pc:sldMk cId="3106402095" sldId="562"/>
            <ac:spMk id="3" creationId="{C657FEEB-7127-C46F-9A64-4B916F1938D2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5" creationId="{9A86E426-2C11-3D4C-4094-6E97513BDC2C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15" creationId="{21BEEEBC-3AD1-7777-6636-9C624A86B72C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16" creationId="{B835B26E-6CCF-7210-A311-4A274B70B3C1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17" creationId="{892E4A47-EF9D-8EC0-0839-A8C7FDF873C8}"/>
          </ac:spMkLst>
        </pc:spChg>
        <pc:spChg chg="mod">
          <ac:chgData name="Michail Samarkos" userId="9fadc3a2-0bf9-4d4c-a7df-e83f8f067d59" providerId="ADAL" clId="{149FA7AC-6BE9-42B5-8FA5-E4AD82B98366}" dt="2025-02-23T22:40:56.534" v="35" actId="1035"/>
          <ac:spMkLst>
            <pc:docMk/>
            <pc:sldMk cId="3106402095" sldId="562"/>
            <ac:spMk id="19" creationId="{CE5CBE24-9C14-4D1A-A991-01F8F10F5C48}"/>
          </ac:spMkLst>
        </pc:spChg>
        <pc:spChg chg="mod">
          <ac:chgData name="Michail Samarkos" userId="9fadc3a2-0bf9-4d4c-a7df-e83f8f067d59" providerId="ADAL" clId="{149FA7AC-6BE9-42B5-8FA5-E4AD82B98366}" dt="2025-02-23T22:40:56.534" v="35" actId="1035"/>
          <ac:spMkLst>
            <pc:docMk/>
            <pc:sldMk cId="3106402095" sldId="562"/>
            <ac:spMk id="20" creationId="{E3A93415-1FCB-44DF-85F8-4185C6671A39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21" creationId="{85BB3DDC-6E39-9915-3D1D-DE135070D673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22" creationId="{6AEFA147-8ADB-1E46-6E07-BF31F9CB25F4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23" creationId="{E9A68779-BDA2-4E67-8419-3107639716E6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24" creationId="{F8D99BF1-74EF-CCF5-D544-C4885BEBB619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26" creationId="{86F4A68D-F36D-DAB5-8E9F-AAFF8E099783}"/>
          </ac:spMkLst>
        </pc:spChg>
        <pc:spChg chg="mod">
          <ac:chgData name="Michail Samarkos" userId="9fadc3a2-0bf9-4d4c-a7df-e83f8f067d59" providerId="ADAL" clId="{149FA7AC-6BE9-42B5-8FA5-E4AD82B98366}" dt="2025-02-23T22:41:50.465" v="45"/>
          <ac:spMkLst>
            <pc:docMk/>
            <pc:sldMk cId="3106402095" sldId="562"/>
            <ac:spMk id="27" creationId="{FC328B9C-ECD7-F394-DFB3-6946589775C2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29" creationId="{54FA1E34-1A01-8CDB-FDA9-12A8E383FCBD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30" creationId="{3FA303C2-6FC9-9862-588C-190227A60062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31" creationId="{0B839E71-19BA-6FC5-91A7-07CB02AF175C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33" creationId="{E1BC5F20-9404-D83C-8775-2A76BA4B53EB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34" creationId="{87E47F48-BC03-6A51-77AD-89B87071D217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35" creationId="{A9DAA9F9-1647-531D-5D05-B5A0E1975CBC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36" creationId="{95CD9744-1E9E-D1FD-7B87-483160939CF7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37" creationId="{5324FBE4-67CB-933D-C52B-FCE11299CD4E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38" creationId="{7AB62729-199D-9D0C-AD25-9FBA1A6A206D}"/>
          </ac:spMkLst>
        </pc:spChg>
        <pc:spChg chg="mod">
          <ac:chgData name="Michail Samarkos" userId="9fadc3a2-0bf9-4d4c-a7df-e83f8f067d59" providerId="ADAL" clId="{149FA7AC-6BE9-42B5-8FA5-E4AD82B98366}" dt="2025-02-23T22:41:51.528" v="46"/>
          <ac:spMkLst>
            <pc:docMk/>
            <pc:sldMk cId="3106402095" sldId="562"/>
            <ac:spMk id="39" creationId="{C6E27BD9-49D2-4D1A-A9FA-C79458684B93}"/>
          </ac:spMkLst>
        </pc:spChg>
        <pc:grpChg chg="mod">
          <ac:chgData name="Michail Samarkos" userId="9fadc3a2-0bf9-4d4c-a7df-e83f8f067d59" providerId="ADAL" clId="{149FA7AC-6BE9-42B5-8FA5-E4AD82B98366}" dt="2025-02-23T22:42:17.950" v="65" actId="14100"/>
          <ac:grpSpMkLst>
            <pc:docMk/>
            <pc:sldMk cId="3106402095" sldId="562"/>
            <ac:grpSpMk id="4" creationId="{4A3467C7-8AD8-8087-8236-0BDCC40D3747}"/>
          </ac:grpSpMkLst>
        </pc:grpChg>
        <pc:grpChg chg="del mod">
          <ac:chgData name="Michail Samarkos" userId="9fadc3a2-0bf9-4d4c-a7df-e83f8f067d59" providerId="ADAL" clId="{149FA7AC-6BE9-42B5-8FA5-E4AD82B98366}" dt="2025-02-23T22:41:47.812" v="44" actId="478"/>
          <ac:grpSpMkLst>
            <pc:docMk/>
            <pc:sldMk cId="3106402095" sldId="562"/>
            <ac:grpSpMk id="18" creationId="{D59C9431-BFA4-472A-B9E9-0ABDCF36B59F}"/>
          </ac:grpSpMkLst>
        </pc:grpChg>
        <pc:grpChg chg="mod">
          <ac:chgData name="Michail Samarkos" userId="9fadc3a2-0bf9-4d4c-a7df-e83f8f067d59" providerId="ADAL" clId="{149FA7AC-6BE9-42B5-8FA5-E4AD82B98366}" dt="2025-02-23T22:42:02.926" v="56" actId="1036"/>
          <ac:grpSpMkLst>
            <pc:docMk/>
            <pc:sldMk cId="3106402095" sldId="562"/>
            <ac:grpSpMk id="28" creationId="{E0768548-2477-3AE3-5B01-2FB4AC64AE1C}"/>
          </ac:grpSpMkLst>
        </pc:grpChg>
        <pc:picChg chg="mod">
          <ac:chgData name="Michail Samarkos" userId="9fadc3a2-0bf9-4d4c-a7df-e83f8f067d59" providerId="ADAL" clId="{149FA7AC-6BE9-42B5-8FA5-E4AD82B98366}" dt="2025-02-23T22:40:56.534" v="35" actId="1035"/>
          <ac:picMkLst>
            <pc:docMk/>
            <pc:sldMk cId="3106402095" sldId="562"/>
            <ac:picMk id="6" creationId="{65A5E113-CE89-715C-1CDC-15F6E9CD438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A3FB38-E2C5-4E0D-A91F-A427AD9AC418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659E5F7-F110-4CB4-83F2-78E957CA98C0}">
      <dgm:prSet phldrT="[Text]" custT="1"/>
      <dgm:spPr/>
      <dgm:t>
        <a:bodyPr/>
        <a:lstStyle/>
        <a:p>
          <a:r>
            <a:rPr lang="el-GR" sz="1800"/>
            <a:t>Επιφανειακή ανατομία του θώρακα</a:t>
          </a:r>
          <a:endParaRPr lang="el-GR" sz="1800" dirty="0"/>
        </a:p>
      </dgm:t>
    </dgm:pt>
    <dgm:pt modelId="{CB8633ED-4796-4F3D-8ABD-B6973A9821AF}" type="parTrans" cxnId="{A6A53112-2DEB-48F9-A8AD-1F55AA844152}">
      <dgm:prSet/>
      <dgm:spPr/>
      <dgm:t>
        <a:bodyPr/>
        <a:lstStyle/>
        <a:p>
          <a:endParaRPr lang="en-GB" sz="3200"/>
        </a:p>
      </dgm:t>
    </dgm:pt>
    <dgm:pt modelId="{A86A0F29-D697-4DA6-9F1F-EECC655EBAA2}" type="sibTrans" cxnId="{A6A53112-2DEB-48F9-A8AD-1F55AA844152}">
      <dgm:prSet/>
      <dgm:spPr/>
      <dgm:t>
        <a:bodyPr/>
        <a:lstStyle/>
        <a:p>
          <a:endParaRPr lang="en-GB" sz="3200"/>
        </a:p>
      </dgm:t>
    </dgm:pt>
    <dgm:pt modelId="{B7250E42-B13A-4186-94EF-EA631D74DA33}">
      <dgm:prSet phldrT="[Text]" custT="1"/>
      <dgm:spPr/>
      <dgm:t>
        <a:bodyPr/>
        <a:lstStyle/>
        <a:p>
          <a:r>
            <a:rPr lang="el-GR" sz="1800"/>
            <a:t>Επισκόπηση</a:t>
          </a:r>
          <a:endParaRPr lang="en-GB" sz="1800" dirty="0"/>
        </a:p>
      </dgm:t>
    </dgm:pt>
    <dgm:pt modelId="{10B43D35-0F42-46D4-8073-844118CDCECD}" type="parTrans" cxnId="{AE4E1F81-334C-4F83-988B-C47D000C8015}">
      <dgm:prSet/>
      <dgm:spPr/>
      <dgm:t>
        <a:bodyPr/>
        <a:lstStyle/>
        <a:p>
          <a:endParaRPr lang="en-GB" sz="3200"/>
        </a:p>
      </dgm:t>
    </dgm:pt>
    <dgm:pt modelId="{D228C673-5189-47D4-90BC-16DBF414C610}" type="sibTrans" cxnId="{AE4E1F81-334C-4F83-988B-C47D000C8015}">
      <dgm:prSet/>
      <dgm:spPr/>
      <dgm:t>
        <a:bodyPr/>
        <a:lstStyle/>
        <a:p>
          <a:endParaRPr lang="en-GB" sz="3200"/>
        </a:p>
      </dgm:t>
    </dgm:pt>
    <dgm:pt modelId="{28450670-12EF-4623-987B-C88D73EF5B72}">
      <dgm:prSet phldrT="[Text]" custT="1"/>
      <dgm:spPr/>
      <dgm:t>
        <a:bodyPr/>
        <a:lstStyle/>
        <a:p>
          <a:r>
            <a:rPr lang="el-GR" sz="1800"/>
            <a:t>Ψηλάφηση</a:t>
          </a:r>
          <a:endParaRPr lang="el-GR" sz="1800" dirty="0"/>
        </a:p>
      </dgm:t>
    </dgm:pt>
    <dgm:pt modelId="{B8DA6051-D7D2-4419-A6DB-D570D9080131}" type="parTrans" cxnId="{CD51F39B-0FBD-4CD5-BC3B-CA7A8EDA0459}">
      <dgm:prSet/>
      <dgm:spPr/>
      <dgm:t>
        <a:bodyPr/>
        <a:lstStyle/>
        <a:p>
          <a:endParaRPr lang="en-GB" sz="3200"/>
        </a:p>
      </dgm:t>
    </dgm:pt>
    <dgm:pt modelId="{B8C9EF15-D930-4E26-BA44-DC780FA507FA}" type="sibTrans" cxnId="{CD51F39B-0FBD-4CD5-BC3B-CA7A8EDA0459}">
      <dgm:prSet/>
      <dgm:spPr/>
      <dgm:t>
        <a:bodyPr/>
        <a:lstStyle/>
        <a:p>
          <a:endParaRPr lang="en-GB" sz="3200"/>
        </a:p>
      </dgm:t>
    </dgm:pt>
    <dgm:pt modelId="{F85BF148-893F-455E-AEEC-3A4B06988344}">
      <dgm:prSet phldrT="[Text]" custT="1"/>
      <dgm:spPr/>
      <dgm:t>
        <a:bodyPr/>
        <a:lstStyle/>
        <a:p>
          <a:r>
            <a:rPr lang="el-GR" sz="1800"/>
            <a:t>Τι υπάρχει από κάτω;</a:t>
          </a:r>
          <a:endParaRPr lang="el-GR" sz="1800" dirty="0"/>
        </a:p>
      </dgm:t>
    </dgm:pt>
    <dgm:pt modelId="{939F51C3-1917-42EF-9F25-6AF7C1219424}" type="parTrans" cxnId="{3514EE88-D716-4FB0-9678-310EC0439095}">
      <dgm:prSet/>
      <dgm:spPr/>
      <dgm:t>
        <a:bodyPr/>
        <a:lstStyle/>
        <a:p>
          <a:endParaRPr lang="en-GB" sz="3200"/>
        </a:p>
      </dgm:t>
    </dgm:pt>
    <dgm:pt modelId="{C9780C0C-9930-40B8-9999-7518EFCB1821}" type="sibTrans" cxnId="{3514EE88-D716-4FB0-9678-310EC0439095}">
      <dgm:prSet/>
      <dgm:spPr/>
      <dgm:t>
        <a:bodyPr/>
        <a:lstStyle/>
        <a:p>
          <a:endParaRPr lang="en-GB" sz="3200"/>
        </a:p>
      </dgm:t>
    </dgm:pt>
    <dgm:pt modelId="{0EEE317A-E176-40CB-A386-D2B27BF576CE}">
      <dgm:prSet phldrT="[Text]" custT="1"/>
      <dgm:spPr/>
      <dgm:t>
        <a:bodyPr/>
        <a:lstStyle/>
        <a:p>
          <a:r>
            <a:rPr lang="el-GR" sz="1800"/>
            <a:t>Επίκρουση</a:t>
          </a:r>
          <a:endParaRPr lang="el-GR" sz="1800" dirty="0"/>
        </a:p>
      </dgm:t>
    </dgm:pt>
    <dgm:pt modelId="{21378F3B-EC93-4663-85F5-1FAD1F49584E}" type="parTrans" cxnId="{A14DA56E-FF44-492A-A6E7-359181A78AD8}">
      <dgm:prSet/>
      <dgm:spPr/>
      <dgm:t>
        <a:bodyPr/>
        <a:lstStyle/>
        <a:p>
          <a:endParaRPr lang="en-GB" sz="3200"/>
        </a:p>
      </dgm:t>
    </dgm:pt>
    <dgm:pt modelId="{C6A34710-D769-42E3-B86E-5CE2F7BB3F1D}" type="sibTrans" cxnId="{A14DA56E-FF44-492A-A6E7-359181A78AD8}">
      <dgm:prSet/>
      <dgm:spPr/>
      <dgm:t>
        <a:bodyPr/>
        <a:lstStyle/>
        <a:p>
          <a:endParaRPr lang="en-GB" sz="3200"/>
        </a:p>
      </dgm:t>
    </dgm:pt>
    <dgm:pt modelId="{D3946FF7-52C8-4340-8C34-713F80B6E45A}">
      <dgm:prSet phldrT="[Text]" custT="1"/>
      <dgm:spPr/>
      <dgm:t>
        <a:bodyPr/>
        <a:lstStyle/>
        <a:p>
          <a:r>
            <a:rPr lang="el-GR" sz="1800"/>
            <a:t>Ακρόαση</a:t>
          </a:r>
          <a:endParaRPr lang="el-GR" sz="1800" dirty="0"/>
        </a:p>
      </dgm:t>
    </dgm:pt>
    <dgm:pt modelId="{5A92CB19-D601-4C9D-B67C-7F2F9C65364A}" type="parTrans" cxnId="{99F49004-D034-49C5-90A2-67321F57D406}">
      <dgm:prSet/>
      <dgm:spPr/>
      <dgm:t>
        <a:bodyPr/>
        <a:lstStyle/>
        <a:p>
          <a:endParaRPr lang="en-GB" sz="3200"/>
        </a:p>
      </dgm:t>
    </dgm:pt>
    <dgm:pt modelId="{E3E2F255-D20F-4FD6-8B8A-24554946F586}" type="sibTrans" cxnId="{99F49004-D034-49C5-90A2-67321F57D406}">
      <dgm:prSet/>
      <dgm:spPr/>
      <dgm:t>
        <a:bodyPr/>
        <a:lstStyle/>
        <a:p>
          <a:endParaRPr lang="en-GB" sz="3200"/>
        </a:p>
      </dgm:t>
    </dgm:pt>
    <dgm:pt modelId="{DBAD3ECE-36A4-492B-AA5C-D9F15CF3BBAD}">
      <dgm:prSet phldrT="[Text]" custT="1"/>
      <dgm:spPr/>
      <dgm:t>
        <a:bodyPr/>
        <a:lstStyle/>
        <a:p>
          <a:r>
            <a:rPr lang="el-GR" sz="1800"/>
            <a:t>Έκπτυξη ημιθωρακίων και φωνητικές δονήσεις</a:t>
          </a:r>
          <a:endParaRPr lang="el-GR" sz="1800" dirty="0"/>
        </a:p>
      </dgm:t>
    </dgm:pt>
    <dgm:pt modelId="{7AB60615-116F-4058-8F0C-9B607F9034BB}" type="parTrans" cxnId="{96E4FCC7-101C-4EA8-84E1-6CB60D96F934}">
      <dgm:prSet/>
      <dgm:spPr/>
      <dgm:t>
        <a:bodyPr/>
        <a:lstStyle/>
        <a:p>
          <a:endParaRPr lang="en-GB" sz="3200"/>
        </a:p>
      </dgm:t>
    </dgm:pt>
    <dgm:pt modelId="{E34D3518-2F2E-4A5F-B9B5-AB2F773FEC38}" type="sibTrans" cxnId="{96E4FCC7-101C-4EA8-84E1-6CB60D96F934}">
      <dgm:prSet/>
      <dgm:spPr/>
      <dgm:t>
        <a:bodyPr/>
        <a:lstStyle/>
        <a:p>
          <a:endParaRPr lang="en-GB" sz="3200"/>
        </a:p>
      </dgm:t>
    </dgm:pt>
    <dgm:pt modelId="{E093DA39-7442-4BA1-91E5-88F5425A8F45}">
      <dgm:prSet phldrT="[Text]" custT="1"/>
      <dgm:spPr/>
      <dgm:t>
        <a:bodyPr/>
        <a:lstStyle/>
        <a:p>
          <a:r>
            <a:rPr lang="el-GR" sz="1800"/>
            <a:t>Το σχήμα του θώρακα και οι αναπνευστικές κινήσεις</a:t>
          </a:r>
          <a:endParaRPr lang="en-GB" sz="1800" dirty="0"/>
        </a:p>
      </dgm:t>
    </dgm:pt>
    <dgm:pt modelId="{1C55EA05-4A5F-42E1-9684-8B3DEB43429F}" type="parTrans" cxnId="{BF0687C9-A13B-4457-A47E-D18FA9591599}">
      <dgm:prSet/>
      <dgm:spPr/>
      <dgm:t>
        <a:bodyPr/>
        <a:lstStyle/>
        <a:p>
          <a:endParaRPr lang="en-GB" sz="3200"/>
        </a:p>
      </dgm:t>
    </dgm:pt>
    <dgm:pt modelId="{41E7AED5-86D6-4D56-A9BF-D52BCE1234D2}" type="sibTrans" cxnId="{BF0687C9-A13B-4457-A47E-D18FA9591599}">
      <dgm:prSet/>
      <dgm:spPr/>
      <dgm:t>
        <a:bodyPr/>
        <a:lstStyle/>
        <a:p>
          <a:endParaRPr lang="en-GB" sz="3200"/>
        </a:p>
      </dgm:t>
    </dgm:pt>
    <dgm:pt modelId="{CBC921F6-4723-494F-8025-B8FB7F7DCEC9}">
      <dgm:prSet phldrT="[Text]" custT="1"/>
      <dgm:spPr/>
      <dgm:t>
        <a:bodyPr/>
        <a:lstStyle/>
        <a:p>
          <a:r>
            <a:rPr lang="el-GR" sz="1800"/>
            <a:t>Πως γίνεται; Τι πληροφορίες δίνει;</a:t>
          </a:r>
          <a:endParaRPr lang="el-GR" sz="1800" dirty="0"/>
        </a:p>
      </dgm:t>
    </dgm:pt>
    <dgm:pt modelId="{3087ED89-1739-453F-A4A9-661D0E736C5E}" type="parTrans" cxnId="{4A489310-A6DB-498C-8975-CF909D3BE51F}">
      <dgm:prSet/>
      <dgm:spPr/>
      <dgm:t>
        <a:bodyPr/>
        <a:lstStyle/>
        <a:p>
          <a:endParaRPr lang="en-GB" sz="3200"/>
        </a:p>
      </dgm:t>
    </dgm:pt>
    <dgm:pt modelId="{46539CD3-23B1-4D6E-BA47-DA596DA66232}" type="sibTrans" cxnId="{4A489310-A6DB-498C-8975-CF909D3BE51F}">
      <dgm:prSet/>
      <dgm:spPr/>
      <dgm:t>
        <a:bodyPr/>
        <a:lstStyle/>
        <a:p>
          <a:endParaRPr lang="en-GB" sz="3200"/>
        </a:p>
      </dgm:t>
    </dgm:pt>
    <dgm:pt modelId="{03FDB96A-35BB-403E-BAD5-18A9B7C3B458}">
      <dgm:prSet phldrT="[Text]" custT="1"/>
      <dgm:spPr/>
      <dgm:t>
        <a:bodyPr/>
        <a:lstStyle/>
        <a:p>
          <a:r>
            <a:rPr lang="el-GR" sz="1800"/>
            <a:t>Οι φυσιολογικοί αναπνευστικοί ήχοι</a:t>
          </a:r>
          <a:endParaRPr lang="el-GR" sz="1800" dirty="0"/>
        </a:p>
      </dgm:t>
    </dgm:pt>
    <dgm:pt modelId="{B11DF98C-A52D-485B-9544-124B580B872F}" type="parTrans" cxnId="{BD910CE0-55B9-4F20-91AE-8E8619752D4C}">
      <dgm:prSet/>
      <dgm:spPr/>
      <dgm:t>
        <a:bodyPr/>
        <a:lstStyle/>
        <a:p>
          <a:endParaRPr lang="en-GB" sz="3200"/>
        </a:p>
      </dgm:t>
    </dgm:pt>
    <dgm:pt modelId="{768FBEBE-2BA1-47BE-BB65-A91621D52308}" type="sibTrans" cxnId="{BD910CE0-55B9-4F20-91AE-8E8619752D4C}">
      <dgm:prSet/>
      <dgm:spPr/>
      <dgm:t>
        <a:bodyPr/>
        <a:lstStyle/>
        <a:p>
          <a:endParaRPr lang="en-GB" sz="3200"/>
        </a:p>
      </dgm:t>
    </dgm:pt>
    <dgm:pt modelId="{A97D2C04-7E3A-4E35-8C0A-12E6163427C1}">
      <dgm:prSet phldrT="[Text]" custT="1"/>
      <dgm:spPr/>
      <dgm:t>
        <a:bodyPr/>
        <a:lstStyle/>
        <a:p>
          <a:r>
            <a:rPr lang="el-GR" sz="1800" dirty="0"/>
            <a:t>Οι επιπρόσθετοι ήχοι</a:t>
          </a:r>
        </a:p>
      </dgm:t>
    </dgm:pt>
    <dgm:pt modelId="{809CB1CA-6C0E-4C47-921E-21B75335D6E9}" type="parTrans" cxnId="{CB55ACE3-5312-494A-AADE-6077FD70A57E}">
      <dgm:prSet/>
      <dgm:spPr/>
      <dgm:t>
        <a:bodyPr/>
        <a:lstStyle/>
        <a:p>
          <a:endParaRPr lang="en-GB" sz="3200"/>
        </a:p>
      </dgm:t>
    </dgm:pt>
    <dgm:pt modelId="{32D1D42B-5563-4C32-8C00-304248C69D5C}" type="sibTrans" cxnId="{CB55ACE3-5312-494A-AADE-6077FD70A57E}">
      <dgm:prSet/>
      <dgm:spPr/>
      <dgm:t>
        <a:bodyPr/>
        <a:lstStyle/>
        <a:p>
          <a:endParaRPr lang="en-GB" sz="3200"/>
        </a:p>
      </dgm:t>
    </dgm:pt>
    <dgm:pt modelId="{929995F8-8FA7-4A0B-8738-8C1833891417}" type="pres">
      <dgm:prSet presAssocID="{ACA3FB38-E2C5-4E0D-A91F-A427AD9AC418}" presName="linear" presStyleCnt="0">
        <dgm:presLayoutVars>
          <dgm:dir/>
          <dgm:animLvl val="lvl"/>
          <dgm:resizeHandles val="exact"/>
        </dgm:presLayoutVars>
      </dgm:prSet>
      <dgm:spPr/>
    </dgm:pt>
    <dgm:pt modelId="{E634E6F2-98B8-4D79-9A53-07ADEA92151B}" type="pres">
      <dgm:prSet presAssocID="{0659E5F7-F110-4CB4-83F2-78E957CA98C0}" presName="parentLin" presStyleCnt="0"/>
      <dgm:spPr/>
    </dgm:pt>
    <dgm:pt modelId="{7A92F560-3774-40E0-9713-41BE28419588}" type="pres">
      <dgm:prSet presAssocID="{0659E5F7-F110-4CB4-83F2-78E957CA98C0}" presName="parentLeftMargin" presStyleLbl="node1" presStyleIdx="0" presStyleCnt="5"/>
      <dgm:spPr/>
    </dgm:pt>
    <dgm:pt modelId="{689E203E-C7E6-400A-A463-27768825A14A}" type="pres">
      <dgm:prSet presAssocID="{0659E5F7-F110-4CB4-83F2-78E957CA98C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7F6FAF1-C73C-4AAB-A909-06C0B20DA00D}" type="pres">
      <dgm:prSet presAssocID="{0659E5F7-F110-4CB4-83F2-78E957CA98C0}" presName="negativeSpace" presStyleCnt="0"/>
      <dgm:spPr/>
    </dgm:pt>
    <dgm:pt modelId="{34010AF3-80AE-4D05-B758-5BF18EC14AA4}" type="pres">
      <dgm:prSet presAssocID="{0659E5F7-F110-4CB4-83F2-78E957CA98C0}" presName="childText" presStyleLbl="conFgAcc1" presStyleIdx="0" presStyleCnt="5">
        <dgm:presLayoutVars>
          <dgm:bulletEnabled val="1"/>
        </dgm:presLayoutVars>
      </dgm:prSet>
      <dgm:spPr/>
    </dgm:pt>
    <dgm:pt modelId="{9D0871D2-E545-41CD-8488-5B9BE3676976}" type="pres">
      <dgm:prSet presAssocID="{A86A0F29-D697-4DA6-9F1F-EECC655EBAA2}" presName="spaceBetweenRectangles" presStyleCnt="0"/>
      <dgm:spPr/>
    </dgm:pt>
    <dgm:pt modelId="{2102C4C7-BA2E-48AC-9702-40551A1F1B69}" type="pres">
      <dgm:prSet presAssocID="{B7250E42-B13A-4186-94EF-EA631D74DA33}" presName="parentLin" presStyleCnt="0"/>
      <dgm:spPr/>
    </dgm:pt>
    <dgm:pt modelId="{43BF2B91-58C7-42FB-8BA2-DB6C158CDAFD}" type="pres">
      <dgm:prSet presAssocID="{B7250E42-B13A-4186-94EF-EA631D74DA33}" presName="parentLeftMargin" presStyleLbl="node1" presStyleIdx="0" presStyleCnt="5"/>
      <dgm:spPr/>
    </dgm:pt>
    <dgm:pt modelId="{6A84F01B-04E3-4EDB-9C46-BC8DD5315FF9}" type="pres">
      <dgm:prSet presAssocID="{B7250E42-B13A-4186-94EF-EA631D74DA3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1C46B7D-68C7-427B-82E2-3B14310307F7}" type="pres">
      <dgm:prSet presAssocID="{B7250E42-B13A-4186-94EF-EA631D74DA33}" presName="negativeSpace" presStyleCnt="0"/>
      <dgm:spPr/>
    </dgm:pt>
    <dgm:pt modelId="{49ADD1C0-D315-4F8A-B223-D6834EB92D92}" type="pres">
      <dgm:prSet presAssocID="{B7250E42-B13A-4186-94EF-EA631D74DA33}" presName="childText" presStyleLbl="conFgAcc1" presStyleIdx="1" presStyleCnt="5">
        <dgm:presLayoutVars>
          <dgm:bulletEnabled val="1"/>
        </dgm:presLayoutVars>
      </dgm:prSet>
      <dgm:spPr/>
    </dgm:pt>
    <dgm:pt modelId="{8A390A5B-3601-4FD0-A91C-40B779E56BAC}" type="pres">
      <dgm:prSet presAssocID="{D228C673-5189-47D4-90BC-16DBF414C610}" presName="spaceBetweenRectangles" presStyleCnt="0"/>
      <dgm:spPr/>
    </dgm:pt>
    <dgm:pt modelId="{C07261F1-03D2-481F-A3B0-0781DE2E358D}" type="pres">
      <dgm:prSet presAssocID="{28450670-12EF-4623-987B-C88D73EF5B72}" presName="parentLin" presStyleCnt="0"/>
      <dgm:spPr/>
    </dgm:pt>
    <dgm:pt modelId="{EFC78E2C-795E-4DFC-A573-0D459D5F0A92}" type="pres">
      <dgm:prSet presAssocID="{28450670-12EF-4623-987B-C88D73EF5B72}" presName="parentLeftMargin" presStyleLbl="node1" presStyleIdx="1" presStyleCnt="5"/>
      <dgm:spPr/>
    </dgm:pt>
    <dgm:pt modelId="{EEDA32F5-2336-458D-BF44-328C186B7EE8}" type="pres">
      <dgm:prSet presAssocID="{28450670-12EF-4623-987B-C88D73EF5B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3C31D13-9DC4-494B-A858-D30450B3D47A}" type="pres">
      <dgm:prSet presAssocID="{28450670-12EF-4623-987B-C88D73EF5B72}" presName="negativeSpace" presStyleCnt="0"/>
      <dgm:spPr/>
    </dgm:pt>
    <dgm:pt modelId="{9BFCC8A4-81E7-4C34-BE11-DF7B6532C261}" type="pres">
      <dgm:prSet presAssocID="{28450670-12EF-4623-987B-C88D73EF5B72}" presName="childText" presStyleLbl="conFgAcc1" presStyleIdx="2" presStyleCnt="5">
        <dgm:presLayoutVars>
          <dgm:bulletEnabled val="1"/>
        </dgm:presLayoutVars>
      </dgm:prSet>
      <dgm:spPr/>
    </dgm:pt>
    <dgm:pt modelId="{68B0E452-8CB4-4DC3-9FBA-FA1601D9D156}" type="pres">
      <dgm:prSet presAssocID="{B8C9EF15-D930-4E26-BA44-DC780FA507FA}" presName="spaceBetweenRectangles" presStyleCnt="0"/>
      <dgm:spPr/>
    </dgm:pt>
    <dgm:pt modelId="{D53A7D41-63B2-4E35-8711-D76C2C267978}" type="pres">
      <dgm:prSet presAssocID="{0EEE317A-E176-40CB-A386-D2B27BF576CE}" presName="parentLin" presStyleCnt="0"/>
      <dgm:spPr/>
    </dgm:pt>
    <dgm:pt modelId="{937CAD12-ABE9-4571-8DB3-1F161F6730C8}" type="pres">
      <dgm:prSet presAssocID="{0EEE317A-E176-40CB-A386-D2B27BF576CE}" presName="parentLeftMargin" presStyleLbl="node1" presStyleIdx="2" presStyleCnt="5"/>
      <dgm:spPr/>
    </dgm:pt>
    <dgm:pt modelId="{324D0AB8-5E7A-4BE2-8091-0F521B5A456A}" type="pres">
      <dgm:prSet presAssocID="{0EEE317A-E176-40CB-A386-D2B27BF576C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15E2E79-7CE3-48F3-89A6-8C6E26807793}" type="pres">
      <dgm:prSet presAssocID="{0EEE317A-E176-40CB-A386-D2B27BF576CE}" presName="negativeSpace" presStyleCnt="0"/>
      <dgm:spPr/>
    </dgm:pt>
    <dgm:pt modelId="{7D3C021F-9949-4127-8A64-36112C429584}" type="pres">
      <dgm:prSet presAssocID="{0EEE317A-E176-40CB-A386-D2B27BF576CE}" presName="childText" presStyleLbl="conFgAcc1" presStyleIdx="3" presStyleCnt="5">
        <dgm:presLayoutVars>
          <dgm:bulletEnabled val="1"/>
        </dgm:presLayoutVars>
      </dgm:prSet>
      <dgm:spPr/>
    </dgm:pt>
    <dgm:pt modelId="{17F3B739-1081-48A6-9956-5D3FB6206137}" type="pres">
      <dgm:prSet presAssocID="{C6A34710-D769-42E3-B86E-5CE2F7BB3F1D}" presName="spaceBetweenRectangles" presStyleCnt="0"/>
      <dgm:spPr/>
    </dgm:pt>
    <dgm:pt modelId="{CDC7724D-047C-4343-8EEB-E670C4AB1AFE}" type="pres">
      <dgm:prSet presAssocID="{D3946FF7-52C8-4340-8C34-713F80B6E45A}" presName="parentLin" presStyleCnt="0"/>
      <dgm:spPr/>
    </dgm:pt>
    <dgm:pt modelId="{812E12D9-9F5A-4331-A2D2-596DF3C5CEFB}" type="pres">
      <dgm:prSet presAssocID="{D3946FF7-52C8-4340-8C34-713F80B6E45A}" presName="parentLeftMargin" presStyleLbl="node1" presStyleIdx="3" presStyleCnt="5"/>
      <dgm:spPr/>
    </dgm:pt>
    <dgm:pt modelId="{BB2811C8-E8E9-4AEA-8192-7C9FD2F58FB0}" type="pres">
      <dgm:prSet presAssocID="{D3946FF7-52C8-4340-8C34-713F80B6E45A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4131E25F-5AE0-475D-B4A6-C5AC00AF5F28}" type="pres">
      <dgm:prSet presAssocID="{D3946FF7-52C8-4340-8C34-713F80B6E45A}" presName="negativeSpace" presStyleCnt="0"/>
      <dgm:spPr/>
    </dgm:pt>
    <dgm:pt modelId="{C2CAADC7-5B08-4C40-BCF0-BE69FA096F20}" type="pres">
      <dgm:prSet presAssocID="{D3946FF7-52C8-4340-8C34-713F80B6E45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9F49004-D034-49C5-90A2-67321F57D406}" srcId="{ACA3FB38-E2C5-4E0D-A91F-A427AD9AC418}" destId="{D3946FF7-52C8-4340-8C34-713F80B6E45A}" srcOrd="4" destOrd="0" parTransId="{5A92CB19-D601-4C9D-B67C-7F2F9C65364A}" sibTransId="{E3E2F255-D20F-4FD6-8B8A-24554946F586}"/>
    <dgm:cxn modelId="{4965BF04-FD84-43A2-918A-8AF5F3601348}" type="presOf" srcId="{F85BF148-893F-455E-AEEC-3A4B06988344}" destId="{34010AF3-80AE-4D05-B758-5BF18EC14AA4}" srcOrd="0" destOrd="0" presId="urn:microsoft.com/office/officeart/2005/8/layout/list1"/>
    <dgm:cxn modelId="{4A489310-A6DB-498C-8975-CF909D3BE51F}" srcId="{0EEE317A-E176-40CB-A386-D2B27BF576CE}" destId="{CBC921F6-4723-494F-8025-B8FB7F7DCEC9}" srcOrd="0" destOrd="0" parTransId="{3087ED89-1739-453F-A4A9-661D0E736C5E}" sibTransId="{46539CD3-23B1-4D6E-BA47-DA596DA66232}"/>
    <dgm:cxn modelId="{A6A53112-2DEB-48F9-A8AD-1F55AA844152}" srcId="{ACA3FB38-E2C5-4E0D-A91F-A427AD9AC418}" destId="{0659E5F7-F110-4CB4-83F2-78E957CA98C0}" srcOrd="0" destOrd="0" parTransId="{CB8633ED-4796-4F3D-8ABD-B6973A9821AF}" sibTransId="{A86A0F29-D697-4DA6-9F1F-EECC655EBAA2}"/>
    <dgm:cxn modelId="{4A4A3D15-34FB-47DA-B08F-7379950260D8}" type="presOf" srcId="{E093DA39-7442-4BA1-91E5-88F5425A8F45}" destId="{49ADD1C0-D315-4F8A-B223-D6834EB92D92}" srcOrd="0" destOrd="0" presId="urn:microsoft.com/office/officeart/2005/8/layout/list1"/>
    <dgm:cxn modelId="{86F87719-3436-452C-B6ED-58331C960864}" type="presOf" srcId="{D3946FF7-52C8-4340-8C34-713F80B6E45A}" destId="{BB2811C8-E8E9-4AEA-8192-7C9FD2F58FB0}" srcOrd="1" destOrd="0" presId="urn:microsoft.com/office/officeart/2005/8/layout/list1"/>
    <dgm:cxn modelId="{FC89B027-FEDE-48CB-AE91-43A462545884}" type="presOf" srcId="{CBC921F6-4723-494F-8025-B8FB7F7DCEC9}" destId="{7D3C021F-9949-4127-8A64-36112C429584}" srcOrd="0" destOrd="0" presId="urn:microsoft.com/office/officeart/2005/8/layout/list1"/>
    <dgm:cxn modelId="{AABE5539-FA3A-40DB-8346-57AD78E7942E}" type="presOf" srcId="{B7250E42-B13A-4186-94EF-EA631D74DA33}" destId="{6A84F01B-04E3-4EDB-9C46-BC8DD5315FF9}" srcOrd="1" destOrd="0" presId="urn:microsoft.com/office/officeart/2005/8/layout/list1"/>
    <dgm:cxn modelId="{24AEC03B-2D20-4F4F-9E2E-89777AD26AD7}" type="presOf" srcId="{ACA3FB38-E2C5-4E0D-A91F-A427AD9AC418}" destId="{929995F8-8FA7-4A0B-8738-8C1833891417}" srcOrd="0" destOrd="0" presId="urn:microsoft.com/office/officeart/2005/8/layout/list1"/>
    <dgm:cxn modelId="{25065B5D-C729-408B-BB95-340698EC5132}" type="presOf" srcId="{0659E5F7-F110-4CB4-83F2-78E957CA98C0}" destId="{7A92F560-3774-40E0-9713-41BE28419588}" srcOrd="0" destOrd="0" presId="urn:microsoft.com/office/officeart/2005/8/layout/list1"/>
    <dgm:cxn modelId="{80EE9E43-1A42-4905-8B1B-445B515599DC}" type="presOf" srcId="{B7250E42-B13A-4186-94EF-EA631D74DA33}" destId="{43BF2B91-58C7-42FB-8BA2-DB6C158CDAFD}" srcOrd="0" destOrd="0" presId="urn:microsoft.com/office/officeart/2005/8/layout/list1"/>
    <dgm:cxn modelId="{A14DA56E-FF44-492A-A6E7-359181A78AD8}" srcId="{ACA3FB38-E2C5-4E0D-A91F-A427AD9AC418}" destId="{0EEE317A-E176-40CB-A386-D2B27BF576CE}" srcOrd="3" destOrd="0" parTransId="{21378F3B-EC93-4663-85F5-1FAD1F49584E}" sibTransId="{C6A34710-D769-42E3-B86E-5CE2F7BB3F1D}"/>
    <dgm:cxn modelId="{B9537275-35FD-47A0-9DE8-E9C22F15B933}" type="presOf" srcId="{0EEE317A-E176-40CB-A386-D2B27BF576CE}" destId="{937CAD12-ABE9-4571-8DB3-1F161F6730C8}" srcOrd="0" destOrd="0" presId="urn:microsoft.com/office/officeart/2005/8/layout/list1"/>
    <dgm:cxn modelId="{AE4E1F81-334C-4F83-988B-C47D000C8015}" srcId="{ACA3FB38-E2C5-4E0D-A91F-A427AD9AC418}" destId="{B7250E42-B13A-4186-94EF-EA631D74DA33}" srcOrd="1" destOrd="0" parTransId="{10B43D35-0F42-46D4-8073-844118CDCECD}" sibTransId="{D228C673-5189-47D4-90BC-16DBF414C610}"/>
    <dgm:cxn modelId="{99327885-E84F-4F0F-B1E1-42EAA4A9B15A}" type="presOf" srcId="{03FDB96A-35BB-403E-BAD5-18A9B7C3B458}" destId="{C2CAADC7-5B08-4C40-BCF0-BE69FA096F20}" srcOrd="0" destOrd="0" presId="urn:microsoft.com/office/officeart/2005/8/layout/list1"/>
    <dgm:cxn modelId="{3514EE88-D716-4FB0-9678-310EC0439095}" srcId="{0659E5F7-F110-4CB4-83F2-78E957CA98C0}" destId="{F85BF148-893F-455E-AEEC-3A4B06988344}" srcOrd="0" destOrd="0" parTransId="{939F51C3-1917-42EF-9F25-6AF7C1219424}" sibTransId="{C9780C0C-9930-40B8-9999-7518EFCB1821}"/>
    <dgm:cxn modelId="{CD51F39B-0FBD-4CD5-BC3B-CA7A8EDA0459}" srcId="{ACA3FB38-E2C5-4E0D-A91F-A427AD9AC418}" destId="{28450670-12EF-4623-987B-C88D73EF5B72}" srcOrd="2" destOrd="0" parTransId="{B8DA6051-D7D2-4419-A6DB-D570D9080131}" sibTransId="{B8C9EF15-D930-4E26-BA44-DC780FA507FA}"/>
    <dgm:cxn modelId="{6084E29E-5F87-4339-821F-2D8A4501D6BC}" type="presOf" srcId="{0EEE317A-E176-40CB-A386-D2B27BF576CE}" destId="{324D0AB8-5E7A-4BE2-8091-0F521B5A456A}" srcOrd="1" destOrd="0" presId="urn:microsoft.com/office/officeart/2005/8/layout/list1"/>
    <dgm:cxn modelId="{18CC15AA-2A11-4F12-8556-6675D73D9062}" type="presOf" srcId="{DBAD3ECE-36A4-492B-AA5C-D9F15CF3BBAD}" destId="{9BFCC8A4-81E7-4C34-BE11-DF7B6532C261}" srcOrd="0" destOrd="0" presId="urn:microsoft.com/office/officeart/2005/8/layout/list1"/>
    <dgm:cxn modelId="{A29495B8-283C-4154-B2F1-7460067FE2A9}" type="presOf" srcId="{28450670-12EF-4623-987B-C88D73EF5B72}" destId="{EEDA32F5-2336-458D-BF44-328C186B7EE8}" srcOrd="1" destOrd="0" presId="urn:microsoft.com/office/officeart/2005/8/layout/list1"/>
    <dgm:cxn modelId="{96E4FCC7-101C-4EA8-84E1-6CB60D96F934}" srcId="{28450670-12EF-4623-987B-C88D73EF5B72}" destId="{DBAD3ECE-36A4-492B-AA5C-D9F15CF3BBAD}" srcOrd="0" destOrd="0" parTransId="{7AB60615-116F-4058-8F0C-9B607F9034BB}" sibTransId="{E34D3518-2F2E-4A5F-B9B5-AB2F773FEC38}"/>
    <dgm:cxn modelId="{BF0687C9-A13B-4457-A47E-D18FA9591599}" srcId="{B7250E42-B13A-4186-94EF-EA631D74DA33}" destId="{E093DA39-7442-4BA1-91E5-88F5425A8F45}" srcOrd="0" destOrd="0" parTransId="{1C55EA05-4A5F-42E1-9684-8B3DEB43429F}" sibTransId="{41E7AED5-86D6-4D56-A9BF-D52BCE1234D2}"/>
    <dgm:cxn modelId="{463CB0DF-FC8A-49A5-B19E-A58A3FB2D10E}" type="presOf" srcId="{0659E5F7-F110-4CB4-83F2-78E957CA98C0}" destId="{689E203E-C7E6-400A-A463-27768825A14A}" srcOrd="1" destOrd="0" presId="urn:microsoft.com/office/officeart/2005/8/layout/list1"/>
    <dgm:cxn modelId="{BD910CE0-55B9-4F20-91AE-8E8619752D4C}" srcId="{D3946FF7-52C8-4340-8C34-713F80B6E45A}" destId="{03FDB96A-35BB-403E-BAD5-18A9B7C3B458}" srcOrd="0" destOrd="0" parTransId="{B11DF98C-A52D-485B-9544-124B580B872F}" sibTransId="{768FBEBE-2BA1-47BE-BB65-A91621D52308}"/>
    <dgm:cxn modelId="{CB55ACE3-5312-494A-AADE-6077FD70A57E}" srcId="{D3946FF7-52C8-4340-8C34-713F80B6E45A}" destId="{A97D2C04-7E3A-4E35-8C0A-12E6163427C1}" srcOrd="1" destOrd="0" parTransId="{809CB1CA-6C0E-4C47-921E-21B75335D6E9}" sibTransId="{32D1D42B-5563-4C32-8C00-304248C69D5C}"/>
    <dgm:cxn modelId="{EA16E9E9-F7E5-4971-9169-CB22F1C0A445}" type="presOf" srcId="{28450670-12EF-4623-987B-C88D73EF5B72}" destId="{EFC78E2C-795E-4DFC-A573-0D459D5F0A92}" srcOrd="0" destOrd="0" presId="urn:microsoft.com/office/officeart/2005/8/layout/list1"/>
    <dgm:cxn modelId="{4D8E60EE-2484-422A-B179-33E2CEC524EE}" type="presOf" srcId="{A97D2C04-7E3A-4E35-8C0A-12E6163427C1}" destId="{C2CAADC7-5B08-4C40-BCF0-BE69FA096F20}" srcOrd="0" destOrd="1" presId="urn:microsoft.com/office/officeart/2005/8/layout/list1"/>
    <dgm:cxn modelId="{007BC6F3-9C2F-4FCB-A321-73E0685995DB}" type="presOf" srcId="{D3946FF7-52C8-4340-8C34-713F80B6E45A}" destId="{812E12D9-9F5A-4331-A2D2-596DF3C5CEFB}" srcOrd="0" destOrd="0" presId="urn:microsoft.com/office/officeart/2005/8/layout/list1"/>
    <dgm:cxn modelId="{A76EFFA4-7510-4B8F-B188-48E28E82FF3E}" type="presParOf" srcId="{929995F8-8FA7-4A0B-8738-8C1833891417}" destId="{E634E6F2-98B8-4D79-9A53-07ADEA92151B}" srcOrd="0" destOrd="0" presId="urn:microsoft.com/office/officeart/2005/8/layout/list1"/>
    <dgm:cxn modelId="{7D9D7B63-3ACB-4FD9-B2BD-D39D9969D661}" type="presParOf" srcId="{E634E6F2-98B8-4D79-9A53-07ADEA92151B}" destId="{7A92F560-3774-40E0-9713-41BE28419588}" srcOrd="0" destOrd="0" presId="urn:microsoft.com/office/officeart/2005/8/layout/list1"/>
    <dgm:cxn modelId="{B58E543E-5849-47C8-9B10-3873BA2850B8}" type="presParOf" srcId="{E634E6F2-98B8-4D79-9A53-07ADEA92151B}" destId="{689E203E-C7E6-400A-A463-27768825A14A}" srcOrd="1" destOrd="0" presId="urn:microsoft.com/office/officeart/2005/8/layout/list1"/>
    <dgm:cxn modelId="{5CF20B3D-87D6-4CBD-AF79-6BDF2D6220B5}" type="presParOf" srcId="{929995F8-8FA7-4A0B-8738-8C1833891417}" destId="{97F6FAF1-C73C-4AAB-A909-06C0B20DA00D}" srcOrd="1" destOrd="0" presId="urn:microsoft.com/office/officeart/2005/8/layout/list1"/>
    <dgm:cxn modelId="{2773525A-09B7-4466-9A8D-00584BB88BBD}" type="presParOf" srcId="{929995F8-8FA7-4A0B-8738-8C1833891417}" destId="{34010AF3-80AE-4D05-B758-5BF18EC14AA4}" srcOrd="2" destOrd="0" presId="urn:microsoft.com/office/officeart/2005/8/layout/list1"/>
    <dgm:cxn modelId="{FF72FECC-1B2B-4052-BAE5-54F272FECEEE}" type="presParOf" srcId="{929995F8-8FA7-4A0B-8738-8C1833891417}" destId="{9D0871D2-E545-41CD-8488-5B9BE3676976}" srcOrd="3" destOrd="0" presId="urn:microsoft.com/office/officeart/2005/8/layout/list1"/>
    <dgm:cxn modelId="{48450169-AA9C-41E5-9738-7E908ABF1366}" type="presParOf" srcId="{929995F8-8FA7-4A0B-8738-8C1833891417}" destId="{2102C4C7-BA2E-48AC-9702-40551A1F1B69}" srcOrd="4" destOrd="0" presId="urn:microsoft.com/office/officeart/2005/8/layout/list1"/>
    <dgm:cxn modelId="{4BEF2F2F-68EA-40D1-8515-DBF7061FEE14}" type="presParOf" srcId="{2102C4C7-BA2E-48AC-9702-40551A1F1B69}" destId="{43BF2B91-58C7-42FB-8BA2-DB6C158CDAFD}" srcOrd="0" destOrd="0" presId="urn:microsoft.com/office/officeart/2005/8/layout/list1"/>
    <dgm:cxn modelId="{F4C36199-B20B-4BC4-8F7B-9B5A291579C0}" type="presParOf" srcId="{2102C4C7-BA2E-48AC-9702-40551A1F1B69}" destId="{6A84F01B-04E3-4EDB-9C46-BC8DD5315FF9}" srcOrd="1" destOrd="0" presId="urn:microsoft.com/office/officeart/2005/8/layout/list1"/>
    <dgm:cxn modelId="{F378DA31-1595-4527-993E-D6A311D5B3D9}" type="presParOf" srcId="{929995F8-8FA7-4A0B-8738-8C1833891417}" destId="{F1C46B7D-68C7-427B-82E2-3B14310307F7}" srcOrd="5" destOrd="0" presId="urn:microsoft.com/office/officeart/2005/8/layout/list1"/>
    <dgm:cxn modelId="{0E9FB3D0-FF45-49AB-8175-B9FB90ABCB40}" type="presParOf" srcId="{929995F8-8FA7-4A0B-8738-8C1833891417}" destId="{49ADD1C0-D315-4F8A-B223-D6834EB92D92}" srcOrd="6" destOrd="0" presId="urn:microsoft.com/office/officeart/2005/8/layout/list1"/>
    <dgm:cxn modelId="{392FEE17-3B16-4B59-BA76-8F2C0B6E2523}" type="presParOf" srcId="{929995F8-8FA7-4A0B-8738-8C1833891417}" destId="{8A390A5B-3601-4FD0-A91C-40B779E56BAC}" srcOrd="7" destOrd="0" presId="urn:microsoft.com/office/officeart/2005/8/layout/list1"/>
    <dgm:cxn modelId="{0AD4E65A-D452-4800-8D2D-7FEF51A336B5}" type="presParOf" srcId="{929995F8-8FA7-4A0B-8738-8C1833891417}" destId="{C07261F1-03D2-481F-A3B0-0781DE2E358D}" srcOrd="8" destOrd="0" presId="urn:microsoft.com/office/officeart/2005/8/layout/list1"/>
    <dgm:cxn modelId="{DF235821-E5D7-4301-B6B3-E98F0FF36C37}" type="presParOf" srcId="{C07261F1-03D2-481F-A3B0-0781DE2E358D}" destId="{EFC78E2C-795E-4DFC-A573-0D459D5F0A92}" srcOrd="0" destOrd="0" presId="urn:microsoft.com/office/officeart/2005/8/layout/list1"/>
    <dgm:cxn modelId="{ADA85E83-2F54-45FC-A655-DC412E308F22}" type="presParOf" srcId="{C07261F1-03D2-481F-A3B0-0781DE2E358D}" destId="{EEDA32F5-2336-458D-BF44-328C186B7EE8}" srcOrd="1" destOrd="0" presId="urn:microsoft.com/office/officeart/2005/8/layout/list1"/>
    <dgm:cxn modelId="{3312520D-8F10-4624-97BE-1EFCF7E0E972}" type="presParOf" srcId="{929995F8-8FA7-4A0B-8738-8C1833891417}" destId="{93C31D13-9DC4-494B-A858-D30450B3D47A}" srcOrd="9" destOrd="0" presId="urn:microsoft.com/office/officeart/2005/8/layout/list1"/>
    <dgm:cxn modelId="{1457CE4D-B1BD-4551-990D-294605482C49}" type="presParOf" srcId="{929995F8-8FA7-4A0B-8738-8C1833891417}" destId="{9BFCC8A4-81E7-4C34-BE11-DF7B6532C261}" srcOrd="10" destOrd="0" presId="urn:microsoft.com/office/officeart/2005/8/layout/list1"/>
    <dgm:cxn modelId="{C3828C01-637E-4AAA-B1D1-46DF235B3E6C}" type="presParOf" srcId="{929995F8-8FA7-4A0B-8738-8C1833891417}" destId="{68B0E452-8CB4-4DC3-9FBA-FA1601D9D156}" srcOrd="11" destOrd="0" presId="urn:microsoft.com/office/officeart/2005/8/layout/list1"/>
    <dgm:cxn modelId="{F31B7255-7A3D-4973-B0A6-4D2A673236D4}" type="presParOf" srcId="{929995F8-8FA7-4A0B-8738-8C1833891417}" destId="{D53A7D41-63B2-4E35-8711-D76C2C267978}" srcOrd="12" destOrd="0" presId="urn:microsoft.com/office/officeart/2005/8/layout/list1"/>
    <dgm:cxn modelId="{79F9DD07-9696-4A4C-902A-494B9D4DFBAC}" type="presParOf" srcId="{D53A7D41-63B2-4E35-8711-D76C2C267978}" destId="{937CAD12-ABE9-4571-8DB3-1F161F6730C8}" srcOrd="0" destOrd="0" presId="urn:microsoft.com/office/officeart/2005/8/layout/list1"/>
    <dgm:cxn modelId="{4EE9E299-8C6C-4369-A24E-7AE2B0B5C4C8}" type="presParOf" srcId="{D53A7D41-63B2-4E35-8711-D76C2C267978}" destId="{324D0AB8-5E7A-4BE2-8091-0F521B5A456A}" srcOrd="1" destOrd="0" presId="urn:microsoft.com/office/officeart/2005/8/layout/list1"/>
    <dgm:cxn modelId="{DB72903F-6F2F-4D95-84E6-CDD11BF7B982}" type="presParOf" srcId="{929995F8-8FA7-4A0B-8738-8C1833891417}" destId="{415E2E79-7CE3-48F3-89A6-8C6E26807793}" srcOrd="13" destOrd="0" presId="urn:microsoft.com/office/officeart/2005/8/layout/list1"/>
    <dgm:cxn modelId="{1472D7FA-8FF9-4BE3-9960-D4BE89DFAB76}" type="presParOf" srcId="{929995F8-8FA7-4A0B-8738-8C1833891417}" destId="{7D3C021F-9949-4127-8A64-36112C429584}" srcOrd="14" destOrd="0" presId="urn:microsoft.com/office/officeart/2005/8/layout/list1"/>
    <dgm:cxn modelId="{A5E4CB7F-8FEF-441C-AE8E-2224878B5BD4}" type="presParOf" srcId="{929995F8-8FA7-4A0B-8738-8C1833891417}" destId="{17F3B739-1081-48A6-9956-5D3FB6206137}" srcOrd="15" destOrd="0" presId="urn:microsoft.com/office/officeart/2005/8/layout/list1"/>
    <dgm:cxn modelId="{1C680F17-364D-46CB-A69B-3BEBB4DDC9D6}" type="presParOf" srcId="{929995F8-8FA7-4A0B-8738-8C1833891417}" destId="{CDC7724D-047C-4343-8EEB-E670C4AB1AFE}" srcOrd="16" destOrd="0" presId="urn:microsoft.com/office/officeart/2005/8/layout/list1"/>
    <dgm:cxn modelId="{D53701AC-B5AF-4639-90A1-5511DBDEA854}" type="presParOf" srcId="{CDC7724D-047C-4343-8EEB-E670C4AB1AFE}" destId="{812E12D9-9F5A-4331-A2D2-596DF3C5CEFB}" srcOrd="0" destOrd="0" presId="urn:microsoft.com/office/officeart/2005/8/layout/list1"/>
    <dgm:cxn modelId="{70511B0F-5033-459C-9661-D0F715B1A341}" type="presParOf" srcId="{CDC7724D-047C-4343-8EEB-E670C4AB1AFE}" destId="{BB2811C8-E8E9-4AEA-8192-7C9FD2F58FB0}" srcOrd="1" destOrd="0" presId="urn:microsoft.com/office/officeart/2005/8/layout/list1"/>
    <dgm:cxn modelId="{6FAD01A3-37FE-4BDB-A702-07ACE9830C6B}" type="presParOf" srcId="{929995F8-8FA7-4A0B-8738-8C1833891417}" destId="{4131E25F-5AE0-475D-B4A6-C5AC00AF5F28}" srcOrd="17" destOrd="0" presId="urn:microsoft.com/office/officeart/2005/8/layout/list1"/>
    <dgm:cxn modelId="{36DD5350-5E38-4B97-A97B-12296939B06E}" type="presParOf" srcId="{929995F8-8FA7-4A0B-8738-8C1833891417}" destId="{C2CAADC7-5B08-4C40-BCF0-BE69FA096F20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1ED1CC-8B81-4B3F-8B4D-1447E9B12D8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051D2DA-92BB-4B95-969B-D72E9EDC9B24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l-GR" sz="1800" dirty="0" err="1"/>
            <a:t>Κυφοσκολίωση</a:t>
          </a:r>
          <a:endParaRPr lang="en-GB" sz="1800" dirty="0"/>
        </a:p>
      </dgm:t>
    </dgm:pt>
    <dgm:pt modelId="{FFD411B5-77BA-444F-BE56-F3ABFB563734}" type="parTrans" cxnId="{2ED26C1A-672B-4268-9D44-B1E1B4E938EB}">
      <dgm:prSet/>
      <dgm:spPr/>
      <dgm:t>
        <a:bodyPr/>
        <a:lstStyle/>
        <a:p>
          <a:endParaRPr lang="en-GB"/>
        </a:p>
      </dgm:t>
    </dgm:pt>
    <dgm:pt modelId="{14253101-5FE6-4625-8060-82A1E238DE66}" type="sibTrans" cxnId="{2ED26C1A-672B-4268-9D44-B1E1B4E938EB}">
      <dgm:prSet/>
      <dgm:spPr/>
      <dgm:t>
        <a:bodyPr/>
        <a:lstStyle/>
        <a:p>
          <a:endParaRPr lang="en-GB"/>
        </a:p>
      </dgm:t>
    </dgm:pt>
    <dgm:pt modelId="{B3780886-26C4-41E7-A354-7136A8F3487D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l-GR" sz="1800" dirty="0" err="1"/>
            <a:t>Πιθοειδής</a:t>
          </a:r>
          <a:r>
            <a:rPr lang="el-GR" sz="1800" dirty="0"/>
            <a:t> θώρακας</a:t>
          </a:r>
          <a:endParaRPr lang="en-GB" sz="1800" dirty="0"/>
        </a:p>
      </dgm:t>
    </dgm:pt>
    <dgm:pt modelId="{0902C391-F26C-4DF6-B0E3-303B05167CA7}" type="parTrans" cxnId="{077B5982-DE0D-44A7-9762-78CD81AF91AE}">
      <dgm:prSet/>
      <dgm:spPr/>
      <dgm:t>
        <a:bodyPr/>
        <a:lstStyle/>
        <a:p>
          <a:endParaRPr lang="en-GB"/>
        </a:p>
      </dgm:t>
    </dgm:pt>
    <dgm:pt modelId="{148808FC-E92E-47FE-8DED-276E7BE02416}" type="sibTrans" cxnId="{077B5982-DE0D-44A7-9762-78CD81AF91AE}">
      <dgm:prSet/>
      <dgm:spPr/>
      <dgm:t>
        <a:bodyPr/>
        <a:lstStyle/>
        <a:p>
          <a:endParaRPr lang="en-GB"/>
        </a:p>
      </dgm:t>
    </dgm:pt>
    <dgm:pt modelId="{5873BDFD-CDB1-4495-B023-2618E9F5318B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1800" i="1" dirty="0">
              <a:solidFill>
                <a:schemeClr val="bg1"/>
              </a:solidFill>
            </a:rPr>
            <a:t>Pectus carinatum </a:t>
          </a:r>
          <a:r>
            <a:rPr lang="el-GR" sz="1800" i="1" dirty="0">
              <a:solidFill>
                <a:schemeClr val="bg1"/>
              </a:solidFill>
            </a:rPr>
            <a:t>(θώρακας πτηνού)</a:t>
          </a:r>
          <a:endParaRPr lang="en-GB" sz="1800" dirty="0">
            <a:solidFill>
              <a:schemeClr val="bg1"/>
            </a:solidFill>
          </a:endParaRPr>
        </a:p>
      </dgm:t>
    </dgm:pt>
    <dgm:pt modelId="{80B7EE6E-509E-4399-82E5-EA2248E64719}" type="parTrans" cxnId="{3679C244-30FE-4892-86DC-6EC7FF6469EC}">
      <dgm:prSet/>
      <dgm:spPr/>
      <dgm:t>
        <a:bodyPr/>
        <a:lstStyle/>
        <a:p>
          <a:endParaRPr lang="en-GB"/>
        </a:p>
      </dgm:t>
    </dgm:pt>
    <dgm:pt modelId="{6A144CFA-5176-4856-A8BA-8E65ABA8C0AD}" type="sibTrans" cxnId="{3679C244-30FE-4892-86DC-6EC7FF6469EC}">
      <dgm:prSet/>
      <dgm:spPr/>
      <dgm:t>
        <a:bodyPr/>
        <a:lstStyle/>
        <a:p>
          <a:endParaRPr lang="en-GB"/>
        </a:p>
      </dgm:t>
    </dgm:pt>
    <dgm:pt modelId="{466C268D-9EF9-49ED-AFC0-FF5E20B85FE4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1800" i="1" dirty="0"/>
            <a:t>Pectus excavatum</a:t>
          </a:r>
          <a:r>
            <a:rPr lang="el-GR" sz="1800" i="1" dirty="0"/>
            <a:t> </a:t>
          </a:r>
          <a:r>
            <a:rPr lang="el-GR" sz="1800" i="1" dirty="0">
              <a:solidFill>
                <a:schemeClr val="bg1"/>
              </a:solidFill>
            </a:rPr>
            <a:t>(θώρακας των υποδηματοποιών)</a:t>
          </a:r>
          <a:endParaRPr lang="en-GB" sz="1800" dirty="0"/>
        </a:p>
      </dgm:t>
    </dgm:pt>
    <dgm:pt modelId="{62DC926E-3F72-4EA8-8108-AFA77ECBD4BF}" type="parTrans" cxnId="{1B814509-BD3D-4166-897E-16A088D421AD}">
      <dgm:prSet/>
      <dgm:spPr/>
      <dgm:t>
        <a:bodyPr/>
        <a:lstStyle/>
        <a:p>
          <a:endParaRPr lang="en-GB"/>
        </a:p>
      </dgm:t>
    </dgm:pt>
    <dgm:pt modelId="{7C55A503-D9A5-4D71-B99C-7CD64FAFA38C}" type="sibTrans" cxnId="{1B814509-BD3D-4166-897E-16A088D421AD}">
      <dgm:prSet/>
      <dgm:spPr/>
      <dgm:t>
        <a:bodyPr/>
        <a:lstStyle/>
        <a:p>
          <a:endParaRPr lang="en-GB"/>
        </a:p>
      </dgm:t>
    </dgm:pt>
    <dgm:pt modelId="{8900743D-942E-42E7-AFC5-A084F5060B22}">
      <dgm:prSet phldrT="[Text]"/>
      <dgm:spPr>
        <a:ln w="12700">
          <a:solidFill>
            <a:schemeClr val="accent1"/>
          </a:solidFill>
        </a:ln>
      </dgm:spPr>
      <dgm:t>
        <a:bodyPr/>
        <a:lstStyle/>
        <a:p>
          <a:r>
            <a:rPr lang="el-GR"/>
            <a:t>Διαταραχή της φυσιολογικής κύρτωσης της θωρακικής σπονδυλικής στήλης σε οβελιαίο (κύφωση) ή στεφανιαίο (σκολίωση) επίπεδο</a:t>
          </a:r>
          <a:endParaRPr lang="en-GB" dirty="0"/>
        </a:p>
      </dgm:t>
    </dgm:pt>
    <dgm:pt modelId="{9D5DFCBD-8841-429A-B425-D81400530DC9}" type="parTrans" cxnId="{E957EF98-113F-4D30-9F4E-A083CB19CBE6}">
      <dgm:prSet/>
      <dgm:spPr/>
      <dgm:t>
        <a:bodyPr/>
        <a:lstStyle/>
        <a:p>
          <a:endParaRPr lang="en-GB"/>
        </a:p>
      </dgm:t>
    </dgm:pt>
    <dgm:pt modelId="{F5C41939-7329-4F07-99E7-641024D01002}" type="sibTrans" cxnId="{E957EF98-113F-4D30-9F4E-A083CB19CBE6}">
      <dgm:prSet/>
      <dgm:spPr/>
      <dgm:t>
        <a:bodyPr/>
        <a:lstStyle/>
        <a:p>
          <a:endParaRPr lang="en-GB"/>
        </a:p>
      </dgm:t>
    </dgm:pt>
    <dgm:pt modelId="{AA54E692-424C-4605-8884-A9B15A05DF85}">
      <dgm:prSet phldrT="[Text]"/>
      <dgm:spPr>
        <a:ln w="12700">
          <a:solidFill>
            <a:schemeClr val="accent1"/>
          </a:solidFill>
        </a:ln>
      </dgm:spPr>
      <dgm:t>
        <a:bodyPr/>
        <a:lstStyle/>
        <a:p>
          <a:r>
            <a:rPr lang="el-GR" i="1"/>
            <a:t>Άυξηση της προσθιοπισθίας διαμέτρου του θώρακα</a:t>
          </a:r>
          <a:endParaRPr lang="en-GB" dirty="0"/>
        </a:p>
      </dgm:t>
    </dgm:pt>
    <dgm:pt modelId="{AF578EF1-E66D-4662-AB2E-41206BE5BB0A}" type="parTrans" cxnId="{CA9B36AC-952F-48F0-8658-D64919158689}">
      <dgm:prSet/>
      <dgm:spPr/>
      <dgm:t>
        <a:bodyPr/>
        <a:lstStyle/>
        <a:p>
          <a:endParaRPr lang="en-GB"/>
        </a:p>
      </dgm:t>
    </dgm:pt>
    <dgm:pt modelId="{0CA156DB-3334-4312-9558-21F0D72C9682}" type="sibTrans" cxnId="{CA9B36AC-952F-48F0-8658-D64919158689}">
      <dgm:prSet/>
      <dgm:spPr/>
      <dgm:t>
        <a:bodyPr/>
        <a:lstStyle/>
        <a:p>
          <a:endParaRPr lang="en-GB"/>
        </a:p>
      </dgm:t>
    </dgm:pt>
    <dgm:pt modelId="{EED27765-EA38-4AEF-BB93-A483CB7E4842}">
      <dgm:prSet phldrT="[Text]"/>
      <dgm:spPr>
        <a:ln w="12700">
          <a:solidFill>
            <a:schemeClr val="accent1"/>
          </a:solidFill>
        </a:ln>
      </dgm:spPr>
      <dgm:t>
        <a:bodyPr/>
        <a:lstStyle/>
        <a:p>
          <a:r>
            <a:rPr lang="el-GR" i="1" dirty="0">
              <a:solidFill>
                <a:srgbClr val="8064A2">
                  <a:lumMod val="50000"/>
                </a:srgbClr>
              </a:solidFill>
            </a:rPr>
            <a:t>Προβολή του στέρνου και των πλευρικών χόνδρων</a:t>
          </a:r>
          <a:endParaRPr lang="en-GB" dirty="0"/>
        </a:p>
      </dgm:t>
    </dgm:pt>
    <dgm:pt modelId="{E9B2BDAD-BBCD-429D-96F1-A152A5249285}" type="parTrans" cxnId="{72FF77E6-1F6B-41BB-9FEF-7922E2009757}">
      <dgm:prSet/>
      <dgm:spPr/>
      <dgm:t>
        <a:bodyPr/>
        <a:lstStyle/>
        <a:p>
          <a:endParaRPr lang="en-GB"/>
        </a:p>
      </dgm:t>
    </dgm:pt>
    <dgm:pt modelId="{ACA199CC-ABFC-4EB7-B748-01571238578D}" type="sibTrans" cxnId="{72FF77E6-1F6B-41BB-9FEF-7922E2009757}">
      <dgm:prSet/>
      <dgm:spPr/>
      <dgm:t>
        <a:bodyPr/>
        <a:lstStyle/>
        <a:p>
          <a:endParaRPr lang="en-GB"/>
        </a:p>
      </dgm:t>
    </dgm:pt>
    <dgm:pt modelId="{B95503CD-1D1C-4B6F-846D-E1ACEBA624F0}">
      <dgm:prSet phldrT="[Text]"/>
      <dgm:spPr>
        <a:ln w="12700">
          <a:solidFill>
            <a:schemeClr val="accent1"/>
          </a:solidFill>
        </a:ln>
      </dgm:spPr>
      <dgm:t>
        <a:bodyPr/>
        <a:lstStyle/>
        <a:p>
          <a:r>
            <a:rPr lang="el-GR" i="1" dirty="0">
              <a:solidFill>
                <a:srgbClr val="8064A2">
                  <a:lumMod val="50000"/>
                </a:srgbClr>
              </a:solidFill>
            </a:rPr>
            <a:t>Εισολκή του στέρνου</a:t>
          </a:r>
          <a:endParaRPr lang="en-GB" dirty="0"/>
        </a:p>
      </dgm:t>
    </dgm:pt>
    <dgm:pt modelId="{C644462E-2D02-40E2-92A7-F4094DFE6BC4}" type="parTrans" cxnId="{27093C78-1CBE-41F4-B3CF-CBDC511B473D}">
      <dgm:prSet/>
      <dgm:spPr/>
      <dgm:t>
        <a:bodyPr/>
        <a:lstStyle/>
        <a:p>
          <a:endParaRPr lang="en-GB"/>
        </a:p>
      </dgm:t>
    </dgm:pt>
    <dgm:pt modelId="{F3D99047-31DA-43D4-8C92-0E7F206296F3}" type="sibTrans" cxnId="{27093C78-1CBE-41F4-B3CF-CBDC511B473D}">
      <dgm:prSet/>
      <dgm:spPr/>
      <dgm:t>
        <a:bodyPr/>
        <a:lstStyle/>
        <a:p>
          <a:endParaRPr lang="en-GB"/>
        </a:p>
      </dgm:t>
    </dgm:pt>
    <dgm:pt modelId="{CD8DFEB1-C55D-4B81-984E-1EA5D1AB7FA1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l-GR" sz="1800" dirty="0"/>
            <a:t>«Χαλαρός» θώρακας</a:t>
          </a:r>
          <a:endParaRPr lang="en-GB" sz="1800" dirty="0"/>
        </a:p>
      </dgm:t>
    </dgm:pt>
    <dgm:pt modelId="{158414C6-1533-481B-851A-12EBE47B2E54}" type="parTrans" cxnId="{81B9174B-F62D-404E-9C74-FC8C5D0E0C5A}">
      <dgm:prSet/>
      <dgm:spPr/>
      <dgm:t>
        <a:bodyPr/>
        <a:lstStyle/>
        <a:p>
          <a:endParaRPr lang="en-GB"/>
        </a:p>
      </dgm:t>
    </dgm:pt>
    <dgm:pt modelId="{8B44A58A-5D48-495A-AAED-6F947F54DE18}" type="sibTrans" cxnId="{81B9174B-F62D-404E-9C74-FC8C5D0E0C5A}">
      <dgm:prSet/>
      <dgm:spPr/>
      <dgm:t>
        <a:bodyPr/>
        <a:lstStyle/>
        <a:p>
          <a:endParaRPr lang="en-GB"/>
        </a:p>
      </dgm:t>
    </dgm:pt>
    <dgm:pt modelId="{23758292-03D2-4357-B6E8-4072E929CF7E}">
      <dgm:prSet phldrT="[Text]"/>
      <dgm:spPr>
        <a:ln w="12700">
          <a:solidFill>
            <a:schemeClr val="accent1"/>
          </a:solidFill>
        </a:ln>
      </dgm:spPr>
      <dgm:t>
        <a:bodyPr/>
        <a:lstStyle/>
        <a:p>
          <a:r>
            <a:rPr lang="el-GR" dirty="0"/>
            <a:t>Παράδοξη κινητικότητα ενός μέρους του θωρακικού τοιχώματος μετά από πολλαπλά κατάγματα πλευρών</a:t>
          </a:r>
          <a:endParaRPr lang="en-GB" dirty="0"/>
        </a:p>
      </dgm:t>
    </dgm:pt>
    <dgm:pt modelId="{E1B7D0DD-D549-4277-BF0A-86D8C7F5DFDF}" type="parTrans" cxnId="{1A054016-19CD-4F83-81C2-B481B4AEBD79}">
      <dgm:prSet/>
      <dgm:spPr/>
      <dgm:t>
        <a:bodyPr/>
        <a:lstStyle/>
        <a:p>
          <a:endParaRPr lang="en-GB"/>
        </a:p>
      </dgm:t>
    </dgm:pt>
    <dgm:pt modelId="{A8F71F71-33BC-4D9C-BD0E-03AD2A13B6E7}" type="sibTrans" cxnId="{1A054016-19CD-4F83-81C2-B481B4AEBD79}">
      <dgm:prSet/>
      <dgm:spPr/>
      <dgm:t>
        <a:bodyPr/>
        <a:lstStyle/>
        <a:p>
          <a:endParaRPr lang="en-GB"/>
        </a:p>
      </dgm:t>
    </dgm:pt>
    <dgm:pt modelId="{25A0FA81-9EBE-41FB-94B5-6425516BDA79}" type="pres">
      <dgm:prSet presAssocID="{231ED1CC-8B81-4B3F-8B4D-1447E9B12D8C}" presName="linear" presStyleCnt="0">
        <dgm:presLayoutVars>
          <dgm:dir/>
          <dgm:animLvl val="lvl"/>
          <dgm:resizeHandles val="exact"/>
        </dgm:presLayoutVars>
      </dgm:prSet>
      <dgm:spPr/>
    </dgm:pt>
    <dgm:pt modelId="{C3652A19-A59B-4BE1-8EF0-832093A7590D}" type="pres">
      <dgm:prSet presAssocID="{3051D2DA-92BB-4B95-969B-D72E9EDC9B24}" presName="parentLin" presStyleCnt="0"/>
      <dgm:spPr/>
    </dgm:pt>
    <dgm:pt modelId="{F69CF055-A390-4B6F-961C-25268BB58CF6}" type="pres">
      <dgm:prSet presAssocID="{3051D2DA-92BB-4B95-969B-D72E9EDC9B24}" presName="parentLeftMargin" presStyleLbl="node1" presStyleIdx="0" presStyleCnt="5"/>
      <dgm:spPr/>
    </dgm:pt>
    <dgm:pt modelId="{ECBAE883-A116-4FE5-9135-EA4C089B30E1}" type="pres">
      <dgm:prSet presAssocID="{3051D2DA-92BB-4B95-969B-D72E9EDC9B2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29CF623-6843-435A-8DFB-8A89684F871B}" type="pres">
      <dgm:prSet presAssocID="{3051D2DA-92BB-4B95-969B-D72E9EDC9B24}" presName="negativeSpace" presStyleCnt="0"/>
      <dgm:spPr/>
    </dgm:pt>
    <dgm:pt modelId="{FA1C0406-4523-4E19-A013-F86E9582F6F8}" type="pres">
      <dgm:prSet presAssocID="{3051D2DA-92BB-4B95-969B-D72E9EDC9B24}" presName="childText" presStyleLbl="conFgAcc1" presStyleIdx="0" presStyleCnt="5">
        <dgm:presLayoutVars>
          <dgm:bulletEnabled val="1"/>
        </dgm:presLayoutVars>
      </dgm:prSet>
      <dgm:spPr/>
    </dgm:pt>
    <dgm:pt modelId="{1E33A223-DD75-4BE8-AF3F-F5E79451BF48}" type="pres">
      <dgm:prSet presAssocID="{14253101-5FE6-4625-8060-82A1E238DE66}" presName="spaceBetweenRectangles" presStyleCnt="0"/>
      <dgm:spPr/>
    </dgm:pt>
    <dgm:pt modelId="{8712E609-E912-4151-B0B6-C383D5F43EEF}" type="pres">
      <dgm:prSet presAssocID="{B3780886-26C4-41E7-A354-7136A8F3487D}" presName="parentLin" presStyleCnt="0"/>
      <dgm:spPr/>
    </dgm:pt>
    <dgm:pt modelId="{CFA281F2-83E8-4D14-B15C-D0C8A6E20C29}" type="pres">
      <dgm:prSet presAssocID="{B3780886-26C4-41E7-A354-7136A8F3487D}" presName="parentLeftMargin" presStyleLbl="node1" presStyleIdx="0" presStyleCnt="5"/>
      <dgm:spPr/>
    </dgm:pt>
    <dgm:pt modelId="{5EC76F6D-1955-4DFA-A578-A568ACB52EEC}" type="pres">
      <dgm:prSet presAssocID="{B3780886-26C4-41E7-A354-7136A8F3487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161D19D-F630-4893-9CD8-9F6359373919}" type="pres">
      <dgm:prSet presAssocID="{B3780886-26C4-41E7-A354-7136A8F3487D}" presName="negativeSpace" presStyleCnt="0"/>
      <dgm:spPr/>
    </dgm:pt>
    <dgm:pt modelId="{0D5C655E-C049-4273-8AD2-7C32365B582C}" type="pres">
      <dgm:prSet presAssocID="{B3780886-26C4-41E7-A354-7136A8F3487D}" presName="childText" presStyleLbl="conFgAcc1" presStyleIdx="1" presStyleCnt="5">
        <dgm:presLayoutVars>
          <dgm:bulletEnabled val="1"/>
        </dgm:presLayoutVars>
      </dgm:prSet>
      <dgm:spPr/>
    </dgm:pt>
    <dgm:pt modelId="{DF7FAC28-BAEF-44A9-A24B-93C8EA6FE70E}" type="pres">
      <dgm:prSet presAssocID="{148808FC-E92E-47FE-8DED-276E7BE02416}" presName="spaceBetweenRectangles" presStyleCnt="0"/>
      <dgm:spPr/>
    </dgm:pt>
    <dgm:pt modelId="{EA5FFF8D-779B-46B3-BE48-7F3FB0D5F0C8}" type="pres">
      <dgm:prSet presAssocID="{5873BDFD-CDB1-4495-B023-2618E9F5318B}" presName="parentLin" presStyleCnt="0"/>
      <dgm:spPr/>
    </dgm:pt>
    <dgm:pt modelId="{2227AD54-CD93-41B0-940A-B07C8513063E}" type="pres">
      <dgm:prSet presAssocID="{5873BDFD-CDB1-4495-B023-2618E9F5318B}" presName="parentLeftMargin" presStyleLbl="node1" presStyleIdx="1" presStyleCnt="5"/>
      <dgm:spPr/>
    </dgm:pt>
    <dgm:pt modelId="{CFEFC5F1-3443-4D83-8123-62739B8395CF}" type="pres">
      <dgm:prSet presAssocID="{5873BDFD-CDB1-4495-B023-2618E9F5318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4ECF577-B616-4148-9F36-6DFC4FB9E3B7}" type="pres">
      <dgm:prSet presAssocID="{5873BDFD-CDB1-4495-B023-2618E9F5318B}" presName="negativeSpace" presStyleCnt="0"/>
      <dgm:spPr/>
    </dgm:pt>
    <dgm:pt modelId="{5A466AA6-603F-42A6-86B9-34EFA6FACAAA}" type="pres">
      <dgm:prSet presAssocID="{5873BDFD-CDB1-4495-B023-2618E9F5318B}" presName="childText" presStyleLbl="conFgAcc1" presStyleIdx="2" presStyleCnt="5">
        <dgm:presLayoutVars>
          <dgm:bulletEnabled val="1"/>
        </dgm:presLayoutVars>
      </dgm:prSet>
      <dgm:spPr/>
    </dgm:pt>
    <dgm:pt modelId="{2719E94D-66FB-43C7-A4CA-486436F2B2BD}" type="pres">
      <dgm:prSet presAssocID="{6A144CFA-5176-4856-A8BA-8E65ABA8C0AD}" presName="spaceBetweenRectangles" presStyleCnt="0"/>
      <dgm:spPr/>
    </dgm:pt>
    <dgm:pt modelId="{27659A7B-E07F-4393-8E9E-C93819B464BF}" type="pres">
      <dgm:prSet presAssocID="{466C268D-9EF9-49ED-AFC0-FF5E20B85FE4}" presName="parentLin" presStyleCnt="0"/>
      <dgm:spPr/>
    </dgm:pt>
    <dgm:pt modelId="{E17E8E10-6E9C-4DCB-8018-778E427A9250}" type="pres">
      <dgm:prSet presAssocID="{466C268D-9EF9-49ED-AFC0-FF5E20B85FE4}" presName="parentLeftMargin" presStyleLbl="node1" presStyleIdx="2" presStyleCnt="5"/>
      <dgm:spPr/>
    </dgm:pt>
    <dgm:pt modelId="{BA0EB7B4-A03C-4E5E-B7CE-72C696039CE5}" type="pres">
      <dgm:prSet presAssocID="{466C268D-9EF9-49ED-AFC0-FF5E20B85FE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B6B76D5-2C0B-4A5C-86D9-30649BAA93C4}" type="pres">
      <dgm:prSet presAssocID="{466C268D-9EF9-49ED-AFC0-FF5E20B85FE4}" presName="negativeSpace" presStyleCnt="0"/>
      <dgm:spPr/>
    </dgm:pt>
    <dgm:pt modelId="{81FF8ADF-BBA8-4484-9CE8-0F0A2DB4D9F2}" type="pres">
      <dgm:prSet presAssocID="{466C268D-9EF9-49ED-AFC0-FF5E20B85FE4}" presName="childText" presStyleLbl="conFgAcc1" presStyleIdx="3" presStyleCnt="5">
        <dgm:presLayoutVars>
          <dgm:bulletEnabled val="1"/>
        </dgm:presLayoutVars>
      </dgm:prSet>
      <dgm:spPr/>
    </dgm:pt>
    <dgm:pt modelId="{2B72AE39-8FD5-4C01-B329-68D610C152A1}" type="pres">
      <dgm:prSet presAssocID="{7C55A503-D9A5-4D71-B99C-7CD64FAFA38C}" presName="spaceBetweenRectangles" presStyleCnt="0"/>
      <dgm:spPr/>
    </dgm:pt>
    <dgm:pt modelId="{C5019D76-DF53-4319-916C-36354C1C1E2F}" type="pres">
      <dgm:prSet presAssocID="{CD8DFEB1-C55D-4B81-984E-1EA5D1AB7FA1}" presName="parentLin" presStyleCnt="0"/>
      <dgm:spPr/>
    </dgm:pt>
    <dgm:pt modelId="{EF1890B9-E31C-4679-BC7B-C10FD8D3A051}" type="pres">
      <dgm:prSet presAssocID="{CD8DFEB1-C55D-4B81-984E-1EA5D1AB7FA1}" presName="parentLeftMargin" presStyleLbl="node1" presStyleIdx="3" presStyleCnt="5"/>
      <dgm:spPr/>
    </dgm:pt>
    <dgm:pt modelId="{7C54727F-C48D-4F3E-897D-52F4332DC940}" type="pres">
      <dgm:prSet presAssocID="{CD8DFEB1-C55D-4B81-984E-1EA5D1AB7FA1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34C555F7-39D7-4163-92DD-2D52EE5CE76E}" type="pres">
      <dgm:prSet presAssocID="{CD8DFEB1-C55D-4B81-984E-1EA5D1AB7FA1}" presName="negativeSpace" presStyleCnt="0"/>
      <dgm:spPr/>
    </dgm:pt>
    <dgm:pt modelId="{1F857A25-1434-4548-AC0F-253853EB4346}" type="pres">
      <dgm:prSet presAssocID="{CD8DFEB1-C55D-4B81-984E-1EA5D1AB7FA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B814509-BD3D-4166-897E-16A088D421AD}" srcId="{231ED1CC-8B81-4B3F-8B4D-1447E9B12D8C}" destId="{466C268D-9EF9-49ED-AFC0-FF5E20B85FE4}" srcOrd="3" destOrd="0" parTransId="{62DC926E-3F72-4EA8-8108-AFA77ECBD4BF}" sibTransId="{7C55A503-D9A5-4D71-B99C-7CD64FAFA38C}"/>
    <dgm:cxn modelId="{1A054016-19CD-4F83-81C2-B481B4AEBD79}" srcId="{CD8DFEB1-C55D-4B81-984E-1EA5D1AB7FA1}" destId="{23758292-03D2-4357-B6E8-4072E929CF7E}" srcOrd="0" destOrd="0" parTransId="{E1B7D0DD-D549-4277-BF0A-86D8C7F5DFDF}" sibTransId="{A8F71F71-33BC-4D9C-BD0E-03AD2A13B6E7}"/>
    <dgm:cxn modelId="{6F3E7216-8FAF-4303-B17B-DD1B45303628}" type="presOf" srcId="{AA54E692-424C-4605-8884-A9B15A05DF85}" destId="{0D5C655E-C049-4273-8AD2-7C32365B582C}" srcOrd="0" destOrd="0" presId="urn:microsoft.com/office/officeart/2005/8/layout/list1"/>
    <dgm:cxn modelId="{5D6E2C18-8681-47D5-A958-1A7CFC758687}" type="presOf" srcId="{3051D2DA-92BB-4B95-969B-D72E9EDC9B24}" destId="{F69CF055-A390-4B6F-961C-25268BB58CF6}" srcOrd="0" destOrd="0" presId="urn:microsoft.com/office/officeart/2005/8/layout/list1"/>
    <dgm:cxn modelId="{2ED26C1A-672B-4268-9D44-B1E1B4E938EB}" srcId="{231ED1CC-8B81-4B3F-8B4D-1447E9B12D8C}" destId="{3051D2DA-92BB-4B95-969B-D72E9EDC9B24}" srcOrd="0" destOrd="0" parTransId="{FFD411B5-77BA-444F-BE56-F3ABFB563734}" sibTransId="{14253101-5FE6-4625-8060-82A1E238DE66}"/>
    <dgm:cxn modelId="{D8D3333A-92D8-4769-B5F2-AC89942534B7}" type="presOf" srcId="{23758292-03D2-4357-B6E8-4072E929CF7E}" destId="{1F857A25-1434-4548-AC0F-253853EB4346}" srcOrd="0" destOrd="0" presId="urn:microsoft.com/office/officeart/2005/8/layout/list1"/>
    <dgm:cxn modelId="{65908C42-7AD1-4783-AF60-BE07C7E0CF6A}" type="presOf" srcId="{5873BDFD-CDB1-4495-B023-2618E9F5318B}" destId="{CFEFC5F1-3443-4D83-8123-62739B8395CF}" srcOrd="1" destOrd="0" presId="urn:microsoft.com/office/officeart/2005/8/layout/list1"/>
    <dgm:cxn modelId="{355C1743-862A-4C90-AB3A-AEF811E76299}" type="presOf" srcId="{CD8DFEB1-C55D-4B81-984E-1EA5D1AB7FA1}" destId="{7C54727F-C48D-4F3E-897D-52F4332DC940}" srcOrd="1" destOrd="0" presId="urn:microsoft.com/office/officeart/2005/8/layout/list1"/>
    <dgm:cxn modelId="{3679C244-30FE-4892-86DC-6EC7FF6469EC}" srcId="{231ED1CC-8B81-4B3F-8B4D-1447E9B12D8C}" destId="{5873BDFD-CDB1-4495-B023-2618E9F5318B}" srcOrd="2" destOrd="0" parTransId="{80B7EE6E-509E-4399-82E5-EA2248E64719}" sibTransId="{6A144CFA-5176-4856-A8BA-8E65ABA8C0AD}"/>
    <dgm:cxn modelId="{81B9174B-F62D-404E-9C74-FC8C5D0E0C5A}" srcId="{231ED1CC-8B81-4B3F-8B4D-1447E9B12D8C}" destId="{CD8DFEB1-C55D-4B81-984E-1EA5D1AB7FA1}" srcOrd="4" destOrd="0" parTransId="{158414C6-1533-481B-851A-12EBE47B2E54}" sibTransId="{8B44A58A-5D48-495A-AAED-6F947F54DE18}"/>
    <dgm:cxn modelId="{27093C78-1CBE-41F4-B3CF-CBDC511B473D}" srcId="{466C268D-9EF9-49ED-AFC0-FF5E20B85FE4}" destId="{B95503CD-1D1C-4B6F-846D-E1ACEBA624F0}" srcOrd="0" destOrd="0" parTransId="{C644462E-2D02-40E2-92A7-F4094DFE6BC4}" sibTransId="{F3D99047-31DA-43D4-8C92-0E7F206296F3}"/>
    <dgm:cxn modelId="{DA2A4A7D-9960-4CCC-9CBF-1A82ABE601E8}" type="presOf" srcId="{B3780886-26C4-41E7-A354-7136A8F3487D}" destId="{5EC76F6D-1955-4DFA-A578-A568ACB52EEC}" srcOrd="1" destOrd="0" presId="urn:microsoft.com/office/officeart/2005/8/layout/list1"/>
    <dgm:cxn modelId="{077B5982-DE0D-44A7-9762-78CD81AF91AE}" srcId="{231ED1CC-8B81-4B3F-8B4D-1447E9B12D8C}" destId="{B3780886-26C4-41E7-A354-7136A8F3487D}" srcOrd="1" destOrd="0" parTransId="{0902C391-F26C-4DF6-B0E3-303B05167CA7}" sibTransId="{148808FC-E92E-47FE-8DED-276E7BE02416}"/>
    <dgm:cxn modelId="{F4C38089-F4DE-409E-AF4D-563CEE6D839C}" type="presOf" srcId="{5873BDFD-CDB1-4495-B023-2618E9F5318B}" destId="{2227AD54-CD93-41B0-940A-B07C8513063E}" srcOrd="0" destOrd="0" presId="urn:microsoft.com/office/officeart/2005/8/layout/list1"/>
    <dgm:cxn modelId="{DBFBEE8B-C6AE-488C-A21F-810C20E6FF56}" type="presOf" srcId="{231ED1CC-8B81-4B3F-8B4D-1447E9B12D8C}" destId="{25A0FA81-9EBE-41FB-94B5-6425516BDA79}" srcOrd="0" destOrd="0" presId="urn:microsoft.com/office/officeart/2005/8/layout/list1"/>
    <dgm:cxn modelId="{E957EF98-113F-4D30-9F4E-A083CB19CBE6}" srcId="{3051D2DA-92BB-4B95-969B-D72E9EDC9B24}" destId="{8900743D-942E-42E7-AFC5-A084F5060B22}" srcOrd="0" destOrd="0" parTransId="{9D5DFCBD-8841-429A-B425-D81400530DC9}" sibTransId="{F5C41939-7329-4F07-99E7-641024D01002}"/>
    <dgm:cxn modelId="{9646729E-64B9-4F8B-BB64-677A17640675}" type="presOf" srcId="{3051D2DA-92BB-4B95-969B-D72E9EDC9B24}" destId="{ECBAE883-A116-4FE5-9135-EA4C089B30E1}" srcOrd="1" destOrd="0" presId="urn:microsoft.com/office/officeart/2005/8/layout/list1"/>
    <dgm:cxn modelId="{CA9B36AC-952F-48F0-8658-D64919158689}" srcId="{B3780886-26C4-41E7-A354-7136A8F3487D}" destId="{AA54E692-424C-4605-8884-A9B15A05DF85}" srcOrd="0" destOrd="0" parTransId="{AF578EF1-E66D-4662-AB2E-41206BE5BB0A}" sibTransId="{0CA156DB-3334-4312-9558-21F0D72C9682}"/>
    <dgm:cxn modelId="{102C63B2-BA23-4835-920C-814C73B85AAC}" type="presOf" srcId="{B3780886-26C4-41E7-A354-7136A8F3487D}" destId="{CFA281F2-83E8-4D14-B15C-D0C8A6E20C29}" srcOrd="0" destOrd="0" presId="urn:microsoft.com/office/officeart/2005/8/layout/list1"/>
    <dgm:cxn modelId="{550444B9-42D0-480C-B50D-2D82B4083CBA}" type="presOf" srcId="{466C268D-9EF9-49ED-AFC0-FF5E20B85FE4}" destId="{E17E8E10-6E9C-4DCB-8018-778E427A9250}" srcOrd="0" destOrd="0" presId="urn:microsoft.com/office/officeart/2005/8/layout/list1"/>
    <dgm:cxn modelId="{FB54D7C6-6E3D-4BCB-BBC4-8CE27B00A4CD}" type="presOf" srcId="{466C268D-9EF9-49ED-AFC0-FF5E20B85FE4}" destId="{BA0EB7B4-A03C-4E5E-B7CE-72C696039CE5}" srcOrd="1" destOrd="0" presId="urn:microsoft.com/office/officeart/2005/8/layout/list1"/>
    <dgm:cxn modelId="{8E4631CF-514F-475E-A60E-C2F3EDB3002D}" type="presOf" srcId="{8900743D-942E-42E7-AFC5-A084F5060B22}" destId="{FA1C0406-4523-4E19-A013-F86E9582F6F8}" srcOrd="0" destOrd="0" presId="urn:microsoft.com/office/officeart/2005/8/layout/list1"/>
    <dgm:cxn modelId="{C677D6D9-1038-49FC-8D34-516B3312B06C}" type="presOf" srcId="{B95503CD-1D1C-4B6F-846D-E1ACEBA624F0}" destId="{81FF8ADF-BBA8-4484-9CE8-0F0A2DB4D9F2}" srcOrd="0" destOrd="0" presId="urn:microsoft.com/office/officeart/2005/8/layout/list1"/>
    <dgm:cxn modelId="{72FF77E6-1F6B-41BB-9FEF-7922E2009757}" srcId="{5873BDFD-CDB1-4495-B023-2618E9F5318B}" destId="{EED27765-EA38-4AEF-BB93-A483CB7E4842}" srcOrd="0" destOrd="0" parTransId="{E9B2BDAD-BBCD-429D-96F1-A152A5249285}" sibTransId="{ACA199CC-ABFC-4EB7-B748-01571238578D}"/>
    <dgm:cxn modelId="{6836D9EA-8E42-46F3-AA83-DD9B12B8366B}" type="presOf" srcId="{EED27765-EA38-4AEF-BB93-A483CB7E4842}" destId="{5A466AA6-603F-42A6-86B9-34EFA6FACAAA}" srcOrd="0" destOrd="0" presId="urn:microsoft.com/office/officeart/2005/8/layout/list1"/>
    <dgm:cxn modelId="{85151FF3-05E8-4308-B719-0EB6ED0EDB9C}" type="presOf" srcId="{CD8DFEB1-C55D-4B81-984E-1EA5D1AB7FA1}" destId="{EF1890B9-E31C-4679-BC7B-C10FD8D3A051}" srcOrd="0" destOrd="0" presId="urn:microsoft.com/office/officeart/2005/8/layout/list1"/>
    <dgm:cxn modelId="{A6F069E1-B706-43EF-9E39-9566369ACDC7}" type="presParOf" srcId="{25A0FA81-9EBE-41FB-94B5-6425516BDA79}" destId="{C3652A19-A59B-4BE1-8EF0-832093A7590D}" srcOrd="0" destOrd="0" presId="urn:microsoft.com/office/officeart/2005/8/layout/list1"/>
    <dgm:cxn modelId="{DA3618DD-9401-425C-A385-4A2AD57DA18B}" type="presParOf" srcId="{C3652A19-A59B-4BE1-8EF0-832093A7590D}" destId="{F69CF055-A390-4B6F-961C-25268BB58CF6}" srcOrd="0" destOrd="0" presId="urn:microsoft.com/office/officeart/2005/8/layout/list1"/>
    <dgm:cxn modelId="{39ABF710-C273-49A8-9CFD-DDFB3720AD0B}" type="presParOf" srcId="{C3652A19-A59B-4BE1-8EF0-832093A7590D}" destId="{ECBAE883-A116-4FE5-9135-EA4C089B30E1}" srcOrd="1" destOrd="0" presId="urn:microsoft.com/office/officeart/2005/8/layout/list1"/>
    <dgm:cxn modelId="{C5307940-5117-430F-B36E-7E3C350A696F}" type="presParOf" srcId="{25A0FA81-9EBE-41FB-94B5-6425516BDA79}" destId="{F29CF623-6843-435A-8DFB-8A89684F871B}" srcOrd="1" destOrd="0" presId="urn:microsoft.com/office/officeart/2005/8/layout/list1"/>
    <dgm:cxn modelId="{0BD9891B-634F-432C-B62C-C16FEE6617A2}" type="presParOf" srcId="{25A0FA81-9EBE-41FB-94B5-6425516BDA79}" destId="{FA1C0406-4523-4E19-A013-F86E9582F6F8}" srcOrd="2" destOrd="0" presId="urn:microsoft.com/office/officeart/2005/8/layout/list1"/>
    <dgm:cxn modelId="{493E83B4-92AE-474F-BF23-9FB418A4D37D}" type="presParOf" srcId="{25A0FA81-9EBE-41FB-94B5-6425516BDA79}" destId="{1E33A223-DD75-4BE8-AF3F-F5E79451BF48}" srcOrd="3" destOrd="0" presId="urn:microsoft.com/office/officeart/2005/8/layout/list1"/>
    <dgm:cxn modelId="{534CC845-0A7B-4299-9072-2646E96D36E1}" type="presParOf" srcId="{25A0FA81-9EBE-41FB-94B5-6425516BDA79}" destId="{8712E609-E912-4151-B0B6-C383D5F43EEF}" srcOrd="4" destOrd="0" presId="urn:microsoft.com/office/officeart/2005/8/layout/list1"/>
    <dgm:cxn modelId="{A94FFFB5-ED9E-454C-91A6-FC31F18780E8}" type="presParOf" srcId="{8712E609-E912-4151-B0B6-C383D5F43EEF}" destId="{CFA281F2-83E8-4D14-B15C-D0C8A6E20C29}" srcOrd="0" destOrd="0" presId="urn:microsoft.com/office/officeart/2005/8/layout/list1"/>
    <dgm:cxn modelId="{AD48F434-2689-4225-A6EF-2702DE914FF7}" type="presParOf" srcId="{8712E609-E912-4151-B0B6-C383D5F43EEF}" destId="{5EC76F6D-1955-4DFA-A578-A568ACB52EEC}" srcOrd="1" destOrd="0" presId="urn:microsoft.com/office/officeart/2005/8/layout/list1"/>
    <dgm:cxn modelId="{5D0B1C0A-3ADF-458D-B36D-74DA9EF7AFE5}" type="presParOf" srcId="{25A0FA81-9EBE-41FB-94B5-6425516BDA79}" destId="{C161D19D-F630-4893-9CD8-9F6359373919}" srcOrd="5" destOrd="0" presId="urn:microsoft.com/office/officeart/2005/8/layout/list1"/>
    <dgm:cxn modelId="{BF206337-76D9-4A3A-99AD-F5B78BC9674A}" type="presParOf" srcId="{25A0FA81-9EBE-41FB-94B5-6425516BDA79}" destId="{0D5C655E-C049-4273-8AD2-7C32365B582C}" srcOrd="6" destOrd="0" presId="urn:microsoft.com/office/officeart/2005/8/layout/list1"/>
    <dgm:cxn modelId="{5E581C9E-AE30-4DA2-A995-BFE0349DF363}" type="presParOf" srcId="{25A0FA81-9EBE-41FB-94B5-6425516BDA79}" destId="{DF7FAC28-BAEF-44A9-A24B-93C8EA6FE70E}" srcOrd="7" destOrd="0" presId="urn:microsoft.com/office/officeart/2005/8/layout/list1"/>
    <dgm:cxn modelId="{0FE95726-A958-400F-B1B9-1C5B798030C7}" type="presParOf" srcId="{25A0FA81-9EBE-41FB-94B5-6425516BDA79}" destId="{EA5FFF8D-779B-46B3-BE48-7F3FB0D5F0C8}" srcOrd="8" destOrd="0" presId="urn:microsoft.com/office/officeart/2005/8/layout/list1"/>
    <dgm:cxn modelId="{D7B1B19C-517C-4822-9B5C-32439832E1CF}" type="presParOf" srcId="{EA5FFF8D-779B-46B3-BE48-7F3FB0D5F0C8}" destId="{2227AD54-CD93-41B0-940A-B07C8513063E}" srcOrd="0" destOrd="0" presId="urn:microsoft.com/office/officeart/2005/8/layout/list1"/>
    <dgm:cxn modelId="{B6B3B172-F0B4-4462-A792-855E2DF7ACBB}" type="presParOf" srcId="{EA5FFF8D-779B-46B3-BE48-7F3FB0D5F0C8}" destId="{CFEFC5F1-3443-4D83-8123-62739B8395CF}" srcOrd="1" destOrd="0" presId="urn:microsoft.com/office/officeart/2005/8/layout/list1"/>
    <dgm:cxn modelId="{377B3048-DD0D-441D-B42C-4FEDE77860A5}" type="presParOf" srcId="{25A0FA81-9EBE-41FB-94B5-6425516BDA79}" destId="{54ECF577-B616-4148-9F36-6DFC4FB9E3B7}" srcOrd="9" destOrd="0" presId="urn:microsoft.com/office/officeart/2005/8/layout/list1"/>
    <dgm:cxn modelId="{543C23B5-AB53-449E-82E2-862DE9B3F3CA}" type="presParOf" srcId="{25A0FA81-9EBE-41FB-94B5-6425516BDA79}" destId="{5A466AA6-603F-42A6-86B9-34EFA6FACAAA}" srcOrd="10" destOrd="0" presId="urn:microsoft.com/office/officeart/2005/8/layout/list1"/>
    <dgm:cxn modelId="{12303E49-5967-4D12-BDDB-ADA172FB57F4}" type="presParOf" srcId="{25A0FA81-9EBE-41FB-94B5-6425516BDA79}" destId="{2719E94D-66FB-43C7-A4CA-486436F2B2BD}" srcOrd="11" destOrd="0" presId="urn:microsoft.com/office/officeart/2005/8/layout/list1"/>
    <dgm:cxn modelId="{DD87E214-7BE7-4015-B960-A0F5EA557C76}" type="presParOf" srcId="{25A0FA81-9EBE-41FB-94B5-6425516BDA79}" destId="{27659A7B-E07F-4393-8E9E-C93819B464BF}" srcOrd="12" destOrd="0" presId="urn:microsoft.com/office/officeart/2005/8/layout/list1"/>
    <dgm:cxn modelId="{3818BB83-2828-44BE-970E-CCAF0998D8DD}" type="presParOf" srcId="{27659A7B-E07F-4393-8E9E-C93819B464BF}" destId="{E17E8E10-6E9C-4DCB-8018-778E427A9250}" srcOrd="0" destOrd="0" presId="urn:microsoft.com/office/officeart/2005/8/layout/list1"/>
    <dgm:cxn modelId="{A2EF7750-F555-4448-A145-68115E2DB542}" type="presParOf" srcId="{27659A7B-E07F-4393-8E9E-C93819B464BF}" destId="{BA0EB7B4-A03C-4E5E-B7CE-72C696039CE5}" srcOrd="1" destOrd="0" presId="urn:microsoft.com/office/officeart/2005/8/layout/list1"/>
    <dgm:cxn modelId="{5155AA6A-3E9A-439F-9FDE-F5BB999F4381}" type="presParOf" srcId="{25A0FA81-9EBE-41FB-94B5-6425516BDA79}" destId="{AB6B76D5-2C0B-4A5C-86D9-30649BAA93C4}" srcOrd="13" destOrd="0" presId="urn:microsoft.com/office/officeart/2005/8/layout/list1"/>
    <dgm:cxn modelId="{E839795B-16AE-490C-825D-57442652EFCD}" type="presParOf" srcId="{25A0FA81-9EBE-41FB-94B5-6425516BDA79}" destId="{81FF8ADF-BBA8-4484-9CE8-0F0A2DB4D9F2}" srcOrd="14" destOrd="0" presId="urn:microsoft.com/office/officeart/2005/8/layout/list1"/>
    <dgm:cxn modelId="{B988A5B6-1E7D-4FCD-BB17-8E5C4BDD8E8D}" type="presParOf" srcId="{25A0FA81-9EBE-41FB-94B5-6425516BDA79}" destId="{2B72AE39-8FD5-4C01-B329-68D610C152A1}" srcOrd="15" destOrd="0" presId="urn:microsoft.com/office/officeart/2005/8/layout/list1"/>
    <dgm:cxn modelId="{DDE514B7-7C18-443B-A4C2-87E8ED9A624B}" type="presParOf" srcId="{25A0FA81-9EBE-41FB-94B5-6425516BDA79}" destId="{C5019D76-DF53-4319-916C-36354C1C1E2F}" srcOrd="16" destOrd="0" presId="urn:microsoft.com/office/officeart/2005/8/layout/list1"/>
    <dgm:cxn modelId="{F782B818-A197-4B7F-918A-46AAD98BB3C0}" type="presParOf" srcId="{C5019D76-DF53-4319-916C-36354C1C1E2F}" destId="{EF1890B9-E31C-4679-BC7B-C10FD8D3A051}" srcOrd="0" destOrd="0" presId="urn:microsoft.com/office/officeart/2005/8/layout/list1"/>
    <dgm:cxn modelId="{01ED4DA2-2246-453B-999A-CCA471CFF252}" type="presParOf" srcId="{C5019D76-DF53-4319-916C-36354C1C1E2F}" destId="{7C54727F-C48D-4F3E-897D-52F4332DC940}" srcOrd="1" destOrd="0" presId="urn:microsoft.com/office/officeart/2005/8/layout/list1"/>
    <dgm:cxn modelId="{69AE3FE0-7C90-47EC-862C-108873C27EB4}" type="presParOf" srcId="{25A0FA81-9EBE-41FB-94B5-6425516BDA79}" destId="{34C555F7-39D7-4163-92DD-2D52EE5CE76E}" srcOrd="17" destOrd="0" presId="urn:microsoft.com/office/officeart/2005/8/layout/list1"/>
    <dgm:cxn modelId="{6424A634-5C9C-4FB2-AE37-E370FC24C10F}" type="presParOf" srcId="{25A0FA81-9EBE-41FB-94B5-6425516BDA79}" destId="{1F857A25-1434-4548-AC0F-253853EB434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38A06D-2609-4B0B-AA5D-541E4F48211A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50A176-6BC3-4619-803E-BDFA3FF59404}">
      <dgm:prSet/>
      <dgm:spPr/>
      <dgm:t>
        <a:bodyPr/>
        <a:lstStyle/>
        <a:p>
          <a:r>
            <a:rPr lang="el-GR"/>
            <a:t>Συχνότητα αναπνοών</a:t>
          </a:r>
          <a:endParaRPr lang="en-US"/>
        </a:p>
      </dgm:t>
    </dgm:pt>
    <dgm:pt modelId="{7651497A-2811-45E9-B00C-1D30C09814A4}" type="parTrans" cxnId="{9A4D4F8C-94C2-4E66-8AA6-7314445717A1}">
      <dgm:prSet/>
      <dgm:spPr/>
      <dgm:t>
        <a:bodyPr/>
        <a:lstStyle/>
        <a:p>
          <a:endParaRPr lang="en-US"/>
        </a:p>
      </dgm:t>
    </dgm:pt>
    <dgm:pt modelId="{16BC5484-EFCB-40AE-BDB7-4999876E72A6}" type="sibTrans" cxnId="{9A4D4F8C-94C2-4E66-8AA6-7314445717A1}">
      <dgm:prSet/>
      <dgm:spPr/>
      <dgm:t>
        <a:bodyPr/>
        <a:lstStyle/>
        <a:p>
          <a:endParaRPr lang="en-US"/>
        </a:p>
      </dgm:t>
    </dgm:pt>
    <dgm:pt modelId="{7C000280-544B-4902-AFBD-C3EB4DC67289}">
      <dgm:prSet/>
      <dgm:spPr/>
      <dgm:t>
        <a:bodyPr/>
        <a:lstStyle/>
        <a:p>
          <a:r>
            <a:rPr lang="el-GR" dirty="0"/>
            <a:t>Φυσιολογική συχνότητα: 16-20</a:t>
          </a:r>
          <a:r>
            <a:rPr lang="en-GB" dirty="0"/>
            <a:t>/min</a:t>
          </a:r>
          <a:endParaRPr lang="en-US" dirty="0"/>
        </a:p>
      </dgm:t>
    </dgm:pt>
    <dgm:pt modelId="{B4AECCB2-FB0C-4DC8-88E8-5C82F82EC7E2}" type="parTrans" cxnId="{E24B2075-D17A-4B68-B012-7B131DC1ECD2}">
      <dgm:prSet/>
      <dgm:spPr/>
      <dgm:t>
        <a:bodyPr/>
        <a:lstStyle/>
        <a:p>
          <a:endParaRPr lang="en-US"/>
        </a:p>
      </dgm:t>
    </dgm:pt>
    <dgm:pt modelId="{6205643A-C8F4-4E07-B044-BFB357B1B43E}" type="sibTrans" cxnId="{E24B2075-D17A-4B68-B012-7B131DC1ECD2}">
      <dgm:prSet/>
      <dgm:spPr/>
      <dgm:t>
        <a:bodyPr/>
        <a:lstStyle/>
        <a:p>
          <a:endParaRPr lang="en-US"/>
        </a:p>
      </dgm:t>
    </dgm:pt>
    <dgm:pt modelId="{F9E36D4F-884F-4BE8-B895-AAA659BF7216}">
      <dgm:prSet/>
      <dgm:spPr/>
      <dgm:t>
        <a:bodyPr/>
        <a:lstStyle/>
        <a:p>
          <a:r>
            <a:rPr lang="el-GR"/>
            <a:t>Ταχύπνοια: &gt;25/</a:t>
          </a:r>
          <a:r>
            <a:rPr lang="en-GB"/>
            <a:t>min – </a:t>
          </a:r>
          <a:r>
            <a:rPr lang="el-GR"/>
            <a:t>πυρετός, παρόξυνση άσθματος ή ΧΑΠ, πνευμονία, πνευμονικό οίδημα, πνευμονική εμβολή, διάμεσες πνευμονοπάθειες</a:t>
          </a:r>
          <a:endParaRPr lang="en-US"/>
        </a:p>
      </dgm:t>
    </dgm:pt>
    <dgm:pt modelId="{420AA059-C3F2-4008-91A8-36E967E64295}" type="parTrans" cxnId="{683D1308-93E5-42FE-9EA4-B391C07A0526}">
      <dgm:prSet/>
      <dgm:spPr/>
      <dgm:t>
        <a:bodyPr/>
        <a:lstStyle/>
        <a:p>
          <a:endParaRPr lang="en-US"/>
        </a:p>
      </dgm:t>
    </dgm:pt>
    <dgm:pt modelId="{28D4F4CD-36A4-4DEC-8183-BA5378EEE5FB}" type="sibTrans" cxnId="{683D1308-93E5-42FE-9EA4-B391C07A0526}">
      <dgm:prSet/>
      <dgm:spPr/>
      <dgm:t>
        <a:bodyPr/>
        <a:lstStyle/>
        <a:p>
          <a:endParaRPr lang="en-US"/>
        </a:p>
      </dgm:t>
    </dgm:pt>
    <dgm:pt modelId="{E8E17217-3AEA-494B-AD6E-53F652E8AEC6}">
      <dgm:prSet/>
      <dgm:spPr/>
      <dgm:t>
        <a:bodyPr/>
        <a:lstStyle/>
        <a:p>
          <a:r>
            <a:rPr lang="el-GR"/>
            <a:t>Βραδύπνοια: &lt;10</a:t>
          </a:r>
          <a:r>
            <a:rPr lang="en-GB"/>
            <a:t>/min</a:t>
          </a:r>
          <a:r>
            <a:rPr lang="el-GR"/>
            <a:t>: κατασταλτικά ΚΝΣ, ενδοκράνια υπέρταση, ουραιμία</a:t>
          </a:r>
          <a:endParaRPr lang="en-US"/>
        </a:p>
      </dgm:t>
    </dgm:pt>
    <dgm:pt modelId="{F7E9E009-037B-42B3-97B7-277FE2F2A7CF}" type="parTrans" cxnId="{8EA0686C-440B-4FD3-8962-5FE1BF753B14}">
      <dgm:prSet/>
      <dgm:spPr/>
      <dgm:t>
        <a:bodyPr/>
        <a:lstStyle/>
        <a:p>
          <a:endParaRPr lang="en-US"/>
        </a:p>
      </dgm:t>
    </dgm:pt>
    <dgm:pt modelId="{CF2F08B9-186B-4E36-8D92-601B0AB87B3E}" type="sibTrans" cxnId="{8EA0686C-440B-4FD3-8962-5FE1BF753B14}">
      <dgm:prSet/>
      <dgm:spPr/>
      <dgm:t>
        <a:bodyPr/>
        <a:lstStyle/>
        <a:p>
          <a:endParaRPr lang="en-US"/>
        </a:p>
      </dgm:t>
    </dgm:pt>
    <dgm:pt modelId="{D24A53DE-BD96-4A80-B3CE-01B739EEA413}">
      <dgm:prSet/>
      <dgm:spPr/>
      <dgm:t>
        <a:bodyPr/>
        <a:lstStyle/>
        <a:p>
          <a:r>
            <a:rPr lang="el-GR"/>
            <a:t>Εύρος αναπνοών</a:t>
          </a:r>
          <a:endParaRPr lang="en-US"/>
        </a:p>
      </dgm:t>
    </dgm:pt>
    <dgm:pt modelId="{A1A1476B-DF77-4A83-94BE-F1C3697712EB}" type="parTrans" cxnId="{19A04C8C-9A08-48B9-92B4-74FD35D6758E}">
      <dgm:prSet/>
      <dgm:spPr/>
      <dgm:t>
        <a:bodyPr/>
        <a:lstStyle/>
        <a:p>
          <a:endParaRPr lang="en-US"/>
        </a:p>
      </dgm:t>
    </dgm:pt>
    <dgm:pt modelId="{A9615ED9-1E66-4DC6-9E69-F5130686CB4A}" type="sibTrans" cxnId="{19A04C8C-9A08-48B9-92B4-74FD35D6758E}">
      <dgm:prSet/>
      <dgm:spPr/>
      <dgm:t>
        <a:bodyPr/>
        <a:lstStyle/>
        <a:p>
          <a:endParaRPr lang="en-US"/>
        </a:p>
      </dgm:t>
    </dgm:pt>
    <dgm:pt modelId="{7CB774AC-5AD6-44E3-87B3-F2AE24E3F1CA}">
      <dgm:prSet/>
      <dgm:spPr/>
      <dgm:t>
        <a:bodyPr/>
        <a:lstStyle/>
        <a:p>
          <a:r>
            <a:rPr lang="el-GR"/>
            <a:t>Μειωμένο εύρος: Επιπόλαια αναπνοή – συνήθως συνοδεύει ταχύπνοια</a:t>
          </a:r>
          <a:endParaRPr lang="en-US"/>
        </a:p>
      </dgm:t>
    </dgm:pt>
    <dgm:pt modelId="{DE79DD5A-ED19-4D05-B13B-57121B5FC30D}" type="parTrans" cxnId="{23821930-B13D-4ED9-8280-582CD04F04FA}">
      <dgm:prSet/>
      <dgm:spPr/>
      <dgm:t>
        <a:bodyPr/>
        <a:lstStyle/>
        <a:p>
          <a:endParaRPr lang="en-US"/>
        </a:p>
      </dgm:t>
    </dgm:pt>
    <dgm:pt modelId="{F60B0890-DE68-490B-924C-52AE4B09224F}" type="sibTrans" cxnId="{23821930-B13D-4ED9-8280-582CD04F04FA}">
      <dgm:prSet/>
      <dgm:spPr/>
      <dgm:t>
        <a:bodyPr/>
        <a:lstStyle/>
        <a:p>
          <a:endParaRPr lang="en-US"/>
        </a:p>
      </dgm:t>
    </dgm:pt>
    <dgm:pt modelId="{11820487-E4C5-4B8E-A6B5-8AEBC9D32968}">
      <dgm:prSet/>
      <dgm:spPr/>
      <dgm:t>
        <a:bodyPr/>
        <a:lstStyle/>
        <a:p>
          <a:r>
            <a:rPr lang="el-GR"/>
            <a:t>Αυξημένο εύρος: Υπέρπνοια</a:t>
          </a:r>
          <a:endParaRPr lang="en-US"/>
        </a:p>
      </dgm:t>
    </dgm:pt>
    <dgm:pt modelId="{72C0AEED-E6BB-4406-8D27-EA443E104F4D}" type="parTrans" cxnId="{E82CC4FC-7A0F-49C7-9734-DD4DB7AA0839}">
      <dgm:prSet/>
      <dgm:spPr/>
      <dgm:t>
        <a:bodyPr/>
        <a:lstStyle/>
        <a:p>
          <a:endParaRPr lang="en-US"/>
        </a:p>
      </dgm:t>
    </dgm:pt>
    <dgm:pt modelId="{AE0DC219-7F78-49AB-9438-9D7605E1EF50}" type="sibTrans" cxnId="{E82CC4FC-7A0F-49C7-9734-DD4DB7AA0839}">
      <dgm:prSet/>
      <dgm:spPr/>
      <dgm:t>
        <a:bodyPr/>
        <a:lstStyle/>
        <a:p>
          <a:endParaRPr lang="en-US"/>
        </a:p>
      </dgm:t>
    </dgm:pt>
    <dgm:pt modelId="{904BB3C1-B73F-42EB-A986-5A5F8CF9AFA8}">
      <dgm:prSet/>
      <dgm:spPr/>
      <dgm:t>
        <a:bodyPr/>
        <a:lstStyle/>
        <a:p>
          <a:r>
            <a:rPr lang="el-GR" dirty="0"/>
            <a:t>Ρυθμός αναπνοών</a:t>
          </a:r>
          <a:endParaRPr lang="en-US" dirty="0"/>
        </a:p>
      </dgm:t>
    </dgm:pt>
    <dgm:pt modelId="{950D3911-CB61-4300-AA33-A4EF17523EFF}" type="parTrans" cxnId="{DAECEBE8-C2A9-4FFE-9E68-19093F78BA33}">
      <dgm:prSet/>
      <dgm:spPr/>
      <dgm:t>
        <a:bodyPr/>
        <a:lstStyle/>
        <a:p>
          <a:endParaRPr lang="en-US"/>
        </a:p>
      </dgm:t>
    </dgm:pt>
    <dgm:pt modelId="{7AE91BD6-1707-497C-A918-0BCD4558FC7F}" type="sibTrans" cxnId="{DAECEBE8-C2A9-4FFE-9E68-19093F78BA33}">
      <dgm:prSet/>
      <dgm:spPr/>
      <dgm:t>
        <a:bodyPr/>
        <a:lstStyle/>
        <a:p>
          <a:endParaRPr lang="en-US"/>
        </a:p>
      </dgm:t>
    </dgm:pt>
    <dgm:pt modelId="{2D9752BF-F06A-4569-A426-B3B1D3AE5F28}">
      <dgm:prSet/>
      <dgm:spPr/>
      <dgm:t>
        <a:bodyPr/>
        <a:lstStyle/>
        <a:p>
          <a:r>
            <a:rPr lang="el-GR" dirty="0"/>
            <a:t>Περιοδική αναπνοή</a:t>
          </a:r>
          <a:endParaRPr lang="en-US" dirty="0"/>
        </a:p>
      </dgm:t>
    </dgm:pt>
    <dgm:pt modelId="{CA694249-EEA1-490E-A08D-1B8DD06F5313}" type="parTrans" cxnId="{7BA6824F-D491-4E2D-9563-8875D6E4B8EF}">
      <dgm:prSet/>
      <dgm:spPr/>
      <dgm:t>
        <a:bodyPr/>
        <a:lstStyle/>
        <a:p>
          <a:endParaRPr lang="en-GB"/>
        </a:p>
      </dgm:t>
    </dgm:pt>
    <dgm:pt modelId="{0E26318A-3A0E-496B-AA67-635A5E7D883E}" type="sibTrans" cxnId="{7BA6824F-D491-4E2D-9563-8875D6E4B8EF}">
      <dgm:prSet/>
      <dgm:spPr/>
      <dgm:t>
        <a:bodyPr/>
        <a:lstStyle/>
        <a:p>
          <a:endParaRPr lang="en-GB"/>
        </a:p>
      </dgm:t>
    </dgm:pt>
    <dgm:pt modelId="{3483FD8E-46EE-4A8C-94C0-D09060AC01FB}">
      <dgm:prSet/>
      <dgm:spPr/>
      <dgm:t>
        <a:bodyPr/>
        <a:lstStyle/>
        <a:p>
          <a:r>
            <a:rPr lang="el-GR" dirty="0"/>
            <a:t>Αταξική αναπνοή</a:t>
          </a:r>
          <a:endParaRPr lang="en-US" dirty="0"/>
        </a:p>
      </dgm:t>
    </dgm:pt>
    <dgm:pt modelId="{2203A031-30F2-4551-8D76-F408BD10A3FE}" type="parTrans" cxnId="{955BFD07-15FB-4A3A-9BCE-F6263758178D}">
      <dgm:prSet/>
      <dgm:spPr/>
      <dgm:t>
        <a:bodyPr/>
        <a:lstStyle/>
        <a:p>
          <a:endParaRPr lang="en-GB"/>
        </a:p>
      </dgm:t>
    </dgm:pt>
    <dgm:pt modelId="{6C73A3CA-5B47-43F0-A2E3-695EB7363C28}" type="sibTrans" cxnId="{955BFD07-15FB-4A3A-9BCE-F6263758178D}">
      <dgm:prSet/>
      <dgm:spPr/>
      <dgm:t>
        <a:bodyPr/>
        <a:lstStyle/>
        <a:p>
          <a:endParaRPr lang="en-GB"/>
        </a:p>
      </dgm:t>
    </dgm:pt>
    <dgm:pt modelId="{27987DBF-17A4-4223-85C3-2504BA5F7D5A}" type="pres">
      <dgm:prSet presAssocID="{9338A06D-2609-4B0B-AA5D-541E4F48211A}" presName="linear" presStyleCnt="0">
        <dgm:presLayoutVars>
          <dgm:dir/>
          <dgm:animLvl val="lvl"/>
          <dgm:resizeHandles val="exact"/>
        </dgm:presLayoutVars>
      </dgm:prSet>
      <dgm:spPr/>
    </dgm:pt>
    <dgm:pt modelId="{9B635897-C35B-495B-AF51-C0E8B25723DD}" type="pres">
      <dgm:prSet presAssocID="{6050A176-6BC3-4619-803E-BDFA3FF59404}" presName="parentLin" presStyleCnt="0"/>
      <dgm:spPr/>
    </dgm:pt>
    <dgm:pt modelId="{525E7651-BB3B-41D5-9406-DFD42EDD0C2B}" type="pres">
      <dgm:prSet presAssocID="{6050A176-6BC3-4619-803E-BDFA3FF59404}" presName="parentLeftMargin" presStyleLbl="node1" presStyleIdx="0" presStyleCnt="3"/>
      <dgm:spPr/>
    </dgm:pt>
    <dgm:pt modelId="{A8D5890E-3C55-4E57-9D4A-D9631DB5B2EC}" type="pres">
      <dgm:prSet presAssocID="{6050A176-6BC3-4619-803E-BDFA3FF5940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BAA2528-2889-4401-A7AD-B2B1149353C8}" type="pres">
      <dgm:prSet presAssocID="{6050A176-6BC3-4619-803E-BDFA3FF59404}" presName="negativeSpace" presStyleCnt="0"/>
      <dgm:spPr/>
    </dgm:pt>
    <dgm:pt modelId="{AA4BEC8F-80DD-4DA7-BC14-77194E64D435}" type="pres">
      <dgm:prSet presAssocID="{6050A176-6BC3-4619-803E-BDFA3FF59404}" presName="childText" presStyleLbl="conFgAcc1" presStyleIdx="0" presStyleCnt="3">
        <dgm:presLayoutVars>
          <dgm:bulletEnabled val="1"/>
        </dgm:presLayoutVars>
      </dgm:prSet>
      <dgm:spPr/>
    </dgm:pt>
    <dgm:pt modelId="{E39CD6A4-C18D-45EC-AB26-71BDE254A2A0}" type="pres">
      <dgm:prSet presAssocID="{16BC5484-EFCB-40AE-BDB7-4999876E72A6}" presName="spaceBetweenRectangles" presStyleCnt="0"/>
      <dgm:spPr/>
    </dgm:pt>
    <dgm:pt modelId="{E1C235F6-25F2-4350-8151-3030B1B8574D}" type="pres">
      <dgm:prSet presAssocID="{D24A53DE-BD96-4A80-B3CE-01B739EEA413}" presName="parentLin" presStyleCnt="0"/>
      <dgm:spPr/>
    </dgm:pt>
    <dgm:pt modelId="{A7009BB4-9602-4016-8E04-201261422521}" type="pres">
      <dgm:prSet presAssocID="{D24A53DE-BD96-4A80-B3CE-01B739EEA413}" presName="parentLeftMargin" presStyleLbl="node1" presStyleIdx="0" presStyleCnt="3"/>
      <dgm:spPr/>
    </dgm:pt>
    <dgm:pt modelId="{03D265B0-81F7-4B66-8B5C-619ED3D6EDB4}" type="pres">
      <dgm:prSet presAssocID="{D24A53DE-BD96-4A80-B3CE-01B739EEA41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0A166AC-41BB-41FE-B20D-92F2C5D7F4CA}" type="pres">
      <dgm:prSet presAssocID="{D24A53DE-BD96-4A80-B3CE-01B739EEA413}" presName="negativeSpace" presStyleCnt="0"/>
      <dgm:spPr/>
    </dgm:pt>
    <dgm:pt modelId="{7470DC59-2493-4FD1-B8E6-543F3EE2AE8C}" type="pres">
      <dgm:prSet presAssocID="{D24A53DE-BD96-4A80-B3CE-01B739EEA413}" presName="childText" presStyleLbl="conFgAcc1" presStyleIdx="1" presStyleCnt="3">
        <dgm:presLayoutVars>
          <dgm:bulletEnabled val="1"/>
        </dgm:presLayoutVars>
      </dgm:prSet>
      <dgm:spPr/>
    </dgm:pt>
    <dgm:pt modelId="{9BF7C116-ABE3-4FE7-8F91-4A1F04CB8063}" type="pres">
      <dgm:prSet presAssocID="{A9615ED9-1E66-4DC6-9E69-F5130686CB4A}" presName="spaceBetweenRectangles" presStyleCnt="0"/>
      <dgm:spPr/>
    </dgm:pt>
    <dgm:pt modelId="{D9629EE9-B928-4622-8C91-856918B8B8DD}" type="pres">
      <dgm:prSet presAssocID="{904BB3C1-B73F-42EB-A986-5A5F8CF9AFA8}" presName="parentLin" presStyleCnt="0"/>
      <dgm:spPr/>
    </dgm:pt>
    <dgm:pt modelId="{99A6B536-7A59-4390-837A-8B1D5FD5DCDD}" type="pres">
      <dgm:prSet presAssocID="{904BB3C1-B73F-42EB-A986-5A5F8CF9AFA8}" presName="parentLeftMargin" presStyleLbl="node1" presStyleIdx="1" presStyleCnt="3"/>
      <dgm:spPr/>
    </dgm:pt>
    <dgm:pt modelId="{B9477327-A6D7-4014-B629-2F46A235003B}" type="pres">
      <dgm:prSet presAssocID="{904BB3C1-B73F-42EB-A986-5A5F8CF9AFA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68360FB-1827-42ED-8DF2-F69393EDDD86}" type="pres">
      <dgm:prSet presAssocID="{904BB3C1-B73F-42EB-A986-5A5F8CF9AFA8}" presName="negativeSpace" presStyleCnt="0"/>
      <dgm:spPr/>
    </dgm:pt>
    <dgm:pt modelId="{EE07F0EC-1FDF-4DDE-B505-4F3D9BBCF630}" type="pres">
      <dgm:prSet presAssocID="{904BB3C1-B73F-42EB-A986-5A5F8CF9AFA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55BFD07-15FB-4A3A-9BCE-F6263758178D}" srcId="{904BB3C1-B73F-42EB-A986-5A5F8CF9AFA8}" destId="{3483FD8E-46EE-4A8C-94C0-D09060AC01FB}" srcOrd="1" destOrd="0" parTransId="{2203A031-30F2-4551-8D76-F408BD10A3FE}" sibTransId="{6C73A3CA-5B47-43F0-A2E3-695EB7363C28}"/>
    <dgm:cxn modelId="{683D1308-93E5-42FE-9EA4-B391C07A0526}" srcId="{6050A176-6BC3-4619-803E-BDFA3FF59404}" destId="{F9E36D4F-884F-4BE8-B895-AAA659BF7216}" srcOrd="1" destOrd="0" parTransId="{420AA059-C3F2-4008-91A8-36E967E64295}" sibTransId="{28D4F4CD-36A4-4DEC-8183-BA5378EEE5FB}"/>
    <dgm:cxn modelId="{23821930-B13D-4ED9-8280-582CD04F04FA}" srcId="{D24A53DE-BD96-4A80-B3CE-01B739EEA413}" destId="{7CB774AC-5AD6-44E3-87B3-F2AE24E3F1CA}" srcOrd="0" destOrd="0" parTransId="{DE79DD5A-ED19-4D05-B13B-57121B5FC30D}" sibTransId="{F60B0890-DE68-490B-924C-52AE4B09224F}"/>
    <dgm:cxn modelId="{D8EB463D-D7E2-4C78-A7E1-B34C88612D26}" type="presOf" srcId="{D24A53DE-BD96-4A80-B3CE-01B739EEA413}" destId="{03D265B0-81F7-4B66-8B5C-619ED3D6EDB4}" srcOrd="1" destOrd="0" presId="urn:microsoft.com/office/officeart/2005/8/layout/list1"/>
    <dgm:cxn modelId="{A3B56A62-6A87-4481-B197-7FC515FCF25C}" type="presOf" srcId="{3483FD8E-46EE-4A8C-94C0-D09060AC01FB}" destId="{EE07F0EC-1FDF-4DDE-B505-4F3D9BBCF630}" srcOrd="0" destOrd="1" presId="urn:microsoft.com/office/officeart/2005/8/layout/list1"/>
    <dgm:cxn modelId="{CA755442-184C-4185-8815-9002128F7FB7}" type="presOf" srcId="{D24A53DE-BD96-4A80-B3CE-01B739EEA413}" destId="{A7009BB4-9602-4016-8E04-201261422521}" srcOrd="0" destOrd="0" presId="urn:microsoft.com/office/officeart/2005/8/layout/list1"/>
    <dgm:cxn modelId="{90AF7649-3129-4F19-A3D0-B424B1293756}" type="presOf" srcId="{904BB3C1-B73F-42EB-A986-5A5F8CF9AFA8}" destId="{B9477327-A6D7-4014-B629-2F46A235003B}" srcOrd="1" destOrd="0" presId="urn:microsoft.com/office/officeart/2005/8/layout/list1"/>
    <dgm:cxn modelId="{EF55DB49-F590-4487-9FE3-43BD7CCD1153}" type="presOf" srcId="{F9E36D4F-884F-4BE8-B895-AAA659BF7216}" destId="{AA4BEC8F-80DD-4DA7-BC14-77194E64D435}" srcOrd="0" destOrd="1" presId="urn:microsoft.com/office/officeart/2005/8/layout/list1"/>
    <dgm:cxn modelId="{8EA0686C-440B-4FD3-8962-5FE1BF753B14}" srcId="{6050A176-6BC3-4619-803E-BDFA3FF59404}" destId="{E8E17217-3AEA-494B-AD6E-53F652E8AEC6}" srcOrd="2" destOrd="0" parTransId="{F7E9E009-037B-42B3-97B7-277FE2F2A7CF}" sibTransId="{CF2F08B9-186B-4E36-8D92-601B0AB87B3E}"/>
    <dgm:cxn modelId="{2FE4096E-8CAF-42D1-8204-C2FD7B0E06D9}" type="presOf" srcId="{6050A176-6BC3-4619-803E-BDFA3FF59404}" destId="{A8D5890E-3C55-4E57-9D4A-D9631DB5B2EC}" srcOrd="1" destOrd="0" presId="urn:microsoft.com/office/officeart/2005/8/layout/list1"/>
    <dgm:cxn modelId="{7BA6824F-D491-4E2D-9563-8875D6E4B8EF}" srcId="{904BB3C1-B73F-42EB-A986-5A5F8CF9AFA8}" destId="{2D9752BF-F06A-4569-A426-B3B1D3AE5F28}" srcOrd="0" destOrd="0" parTransId="{CA694249-EEA1-490E-A08D-1B8DD06F5313}" sibTransId="{0E26318A-3A0E-496B-AA67-635A5E7D883E}"/>
    <dgm:cxn modelId="{E24B2075-D17A-4B68-B012-7B131DC1ECD2}" srcId="{6050A176-6BC3-4619-803E-BDFA3FF59404}" destId="{7C000280-544B-4902-AFBD-C3EB4DC67289}" srcOrd="0" destOrd="0" parTransId="{B4AECCB2-FB0C-4DC8-88E8-5C82F82EC7E2}" sibTransId="{6205643A-C8F4-4E07-B044-BFB357B1B43E}"/>
    <dgm:cxn modelId="{19A04C8C-9A08-48B9-92B4-74FD35D6758E}" srcId="{9338A06D-2609-4B0B-AA5D-541E4F48211A}" destId="{D24A53DE-BD96-4A80-B3CE-01B739EEA413}" srcOrd="1" destOrd="0" parTransId="{A1A1476B-DF77-4A83-94BE-F1C3697712EB}" sibTransId="{A9615ED9-1E66-4DC6-9E69-F5130686CB4A}"/>
    <dgm:cxn modelId="{9A4D4F8C-94C2-4E66-8AA6-7314445717A1}" srcId="{9338A06D-2609-4B0B-AA5D-541E4F48211A}" destId="{6050A176-6BC3-4619-803E-BDFA3FF59404}" srcOrd="0" destOrd="0" parTransId="{7651497A-2811-45E9-B00C-1D30C09814A4}" sibTransId="{16BC5484-EFCB-40AE-BDB7-4999876E72A6}"/>
    <dgm:cxn modelId="{4DEDB19B-D915-4982-A964-F91EA729136E}" type="presOf" srcId="{11820487-E4C5-4B8E-A6B5-8AEBC9D32968}" destId="{7470DC59-2493-4FD1-B8E6-543F3EE2AE8C}" srcOrd="0" destOrd="1" presId="urn:microsoft.com/office/officeart/2005/8/layout/list1"/>
    <dgm:cxn modelId="{B72059AF-FBA5-4146-AA6B-F649F4790A01}" type="presOf" srcId="{2D9752BF-F06A-4569-A426-B3B1D3AE5F28}" destId="{EE07F0EC-1FDF-4DDE-B505-4F3D9BBCF630}" srcOrd="0" destOrd="0" presId="urn:microsoft.com/office/officeart/2005/8/layout/list1"/>
    <dgm:cxn modelId="{DFBF56B1-7703-4A0A-8642-A1B171C98AFE}" type="presOf" srcId="{7C000280-544B-4902-AFBD-C3EB4DC67289}" destId="{AA4BEC8F-80DD-4DA7-BC14-77194E64D435}" srcOrd="0" destOrd="0" presId="urn:microsoft.com/office/officeart/2005/8/layout/list1"/>
    <dgm:cxn modelId="{499BF6B4-B849-48D8-84FB-ACDA1511E439}" type="presOf" srcId="{6050A176-6BC3-4619-803E-BDFA3FF59404}" destId="{525E7651-BB3B-41D5-9406-DFD42EDD0C2B}" srcOrd="0" destOrd="0" presId="urn:microsoft.com/office/officeart/2005/8/layout/list1"/>
    <dgm:cxn modelId="{002DB9B8-6BF9-4C8C-8444-A37D1229CBD3}" type="presOf" srcId="{9338A06D-2609-4B0B-AA5D-541E4F48211A}" destId="{27987DBF-17A4-4223-85C3-2504BA5F7D5A}" srcOrd="0" destOrd="0" presId="urn:microsoft.com/office/officeart/2005/8/layout/list1"/>
    <dgm:cxn modelId="{259F8DD1-57FF-4CCF-8D49-B5645B868529}" type="presOf" srcId="{904BB3C1-B73F-42EB-A986-5A5F8CF9AFA8}" destId="{99A6B536-7A59-4390-837A-8B1D5FD5DCDD}" srcOrd="0" destOrd="0" presId="urn:microsoft.com/office/officeart/2005/8/layout/list1"/>
    <dgm:cxn modelId="{DD1A77E8-B9A2-4FA1-A7A1-17A50C83290B}" type="presOf" srcId="{7CB774AC-5AD6-44E3-87B3-F2AE24E3F1CA}" destId="{7470DC59-2493-4FD1-B8E6-543F3EE2AE8C}" srcOrd="0" destOrd="0" presId="urn:microsoft.com/office/officeart/2005/8/layout/list1"/>
    <dgm:cxn modelId="{DAECEBE8-C2A9-4FFE-9E68-19093F78BA33}" srcId="{9338A06D-2609-4B0B-AA5D-541E4F48211A}" destId="{904BB3C1-B73F-42EB-A986-5A5F8CF9AFA8}" srcOrd="2" destOrd="0" parTransId="{950D3911-CB61-4300-AA33-A4EF17523EFF}" sibTransId="{7AE91BD6-1707-497C-A918-0BCD4558FC7F}"/>
    <dgm:cxn modelId="{EC3BEEE9-CA95-46D6-979A-0B29F06E2210}" type="presOf" srcId="{E8E17217-3AEA-494B-AD6E-53F652E8AEC6}" destId="{AA4BEC8F-80DD-4DA7-BC14-77194E64D435}" srcOrd="0" destOrd="2" presId="urn:microsoft.com/office/officeart/2005/8/layout/list1"/>
    <dgm:cxn modelId="{E82CC4FC-7A0F-49C7-9734-DD4DB7AA0839}" srcId="{D24A53DE-BD96-4A80-B3CE-01B739EEA413}" destId="{11820487-E4C5-4B8E-A6B5-8AEBC9D32968}" srcOrd="1" destOrd="0" parTransId="{72C0AEED-E6BB-4406-8D27-EA443E104F4D}" sibTransId="{AE0DC219-7F78-49AB-9438-9D7605E1EF50}"/>
    <dgm:cxn modelId="{4BF88BAC-13D6-4AEF-A0C8-70ACB968A3F0}" type="presParOf" srcId="{27987DBF-17A4-4223-85C3-2504BA5F7D5A}" destId="{9B635897-C35B-495B-AF51-C0E8B25723DD}" srcOrd="0" destOrd="0" presId="urn:microsoft.com/office/officeart/2005/8/layout/list1"/>
    <dgm:cxn modelId="{B808FE01-F626-4617-AAD5-0613F6E7A2C9}" type="presParOf" srcId="{9B635897-C35B-495B-AF51-C0E8B25723DD}" destId="{525E7651-BB3B-41D5-9406-DFD42EDD0C2B}" srcOrd="0" destOrd="0" presId="urn:microsoft.com/office/officeart/2005/8/layout/list1"/>
    <dgm:cxn modelId="{DFDE4D0B-7B8D-431F-B31C-67625E7E9990}" type="presParOf" srcId="{9B635897-C35B-495B-AF51-C0E8B25723DD}" destId="{A8D5890E-3C55-4E57-9D4A-D9631DB5B2EC}" srcOrd="1" destOrd="0" presId="urn:microsoft.com/office/officeart/2005/8/layout/list1"/>
    <dgm:cxn modelId="{7E896D42-2EAA-46EF-A59A-FDC2E53296DF}" type="presParOf" srcId="{27987DBF-17A4-4223-85C3-2504BA5F7D5A}" destId="{DBAA2528-2889-4401-A7AD-B2B1149353C8}" srcOrd="1" destOrd="0" presId="urn:microsoft.com/office/officeart/2005/8/layout/list1"/>
    <dgm:cxn modelId="{BBFC7998-E8A7-47C9-BA0A-3D8F50FBCE2F}" type="presParOf" srcId="{27987DBF-17A4-4223-85C3-2504BA5F7D5A}" destId="{AA4BEC8F-80DD-4DA7-BC14-77194E64D435}" srcOrd="2" destOrd="0" presId="urn:microsoft.com/office/officeart/2005/8/layout/list1"/>
    <dgm:cxn modelId="{6F18CD05-CB38-4609-BACB-9D93CFBCB7BF}" type="presParOf" srcId="{27987DBF-17A4-4223-85C3-2504BA5F7D5A}" destId="{E39CD6A4-C18D-45EC-AB26-71BDE254A2A0}" srcOrd="3" destOrd="0" presId="urn:microsoft.com/office/officeart/2005/8/layout/list1"/>
    <dgm:cxn modelId="{41943325-FB02-4C90-9E87-FC1F494C5F10}" type="presParOf" srcId="{27987DBF-17A4-4223-85C3-2504BA5F7D5A}" destId="{E1C235F6-25F2-4350-8151-3030B1B8574D}" srcOrd="4" destOrd="0" presId="urn:microsoft.com/office/officeart/2005/8/layout/list1"/>
    <dgm:cxn modelId="{7EE3382B-8F43-47AB-9934-18C4DC5A47C9}" type="presParOf" srcId="{E1C235F6-25F2-4350-8151-3030B1B8574D}" destId="{A7009BB4-9602-4016-8E04-201261422521}" srcOrd="0" destOrd="0" presId="urn:microsoft.com/office/officeart/2005/8/layout/list1"/>
    <dgm:cxn modelId="{C27A9DEF-1B31-4F91-A049-CB51A35E63C7}" type="presParOf" srcId="{E1C235F6-25F2-4350-8151-3030B1B8574D}" destId="{03D265B0-81F7-4B66-8B5C-619ED3D6EDB4}" srcOrd="1" destOrd="0" presId="urn:microsoft.com/office/officeart/2005/8/layout/list1"/>
    <dgm:cxn modelId="{186272DD-C2D9-418B-8F59-5D77DDF922D7}" type="presParOf" srcId="{27987DBF-17A4-4223-85C3-2504BA5F7D5A}" destId="{C0A166AC-41BB-41FE-B20D-92F2C5D7F4CA}" srcOrd="5" destOrd="0" presId="urn:microsoft.com/office/officeart/2005/8/layout/list1"/>
    <dgm:cxn modelId="{C5859FBF-78B7-4456-9046-6695C9AFD7B6}" type="presParOf" srcId="{27987DBF-17A4-4223-85C3-2504BA5F7D5A}" destId="{7470DC59-2493-4FD1-B8E6-543F3EE2AE8C}" srcOrd="6" destOrd="0" presId="urn:microsoft.com/office/officeart/2005/8/layout/list1"/>
    <dgm:cxn modelId="{E90DF245-E4E1-44DC-934B-98C2D90D7F00}" type="presParOf" srcId="{27987DBF-17A4-4223-85C3-2504BA5F7D5A}" destId="{9BF7C116-ABE3-4FE7-8F91-4A1F04CB8063}" srcOrd="7" destOrd="0" presId="urn:microsoft.com/office/officeart/2005/8/layout/list1"/>
    <dgm:cxn modelId="{BD5A8F51-D6AC-4759-9247-4BFD9709042B}" type="presParOf" srcId="{27987DBF-17A4-4223-85C3-2504BA5F7D5A}" destId="{D9629EE9-B928-4622-8C91-856918B8B8DD}" srcOrd="8" destOrd="0" presId="urn:microsoft.com/office/officeart/2005/8/layout/list1"/>
    <dgm:cxn modelId="{64749972-4EC6-49AC-AF86-0D177C3BBEA0}" type="presParOf" srcId="{D9629EE9-B928-4622-8C91-856918B8B8DD}" destId="{99A6B536-7A59-4390-837A-8B1D5FD5DCDD}" srcOrd="0" destOrd="0" presId="urn:microsoft.com/office/officeart/2005/8/layout/list1"/>
    <dgm:cxn modelId="{3CFF40DA-C1F2-467F-B01E-0DAE35B98CCB}" type="presParOf" srcId="{D9629EE9-B928-4622-8C91-856918B8B8DD}" destId="{B9477327-A6D7-4014-B629-2F46A235003B}" srcOrd="1" destOrd="0" presId="urn:microsoft.com/office/officeart/2005/8/layout/list1"/>
    <dgm:cxn modelId="{105155DB-FD0A-4343-AF15-CC0465EC8BD7}" type="presParOf" srcId="{27987DBF-17A4-4223-85C3-2504BA5F7D5A}" destId="{668360FB-1827-42ED-8DF2-F69393EDDD86}" srcOrd="9" destOrd="0" presId="urn:microsoft.com/office/officeart/2005/8/layout/list1"/>
    <dgm:cxn modelId="{DFA8ABC0-72F6-4F7B-A659-DEFB8A624924}" type="presParOf" srcId="{27987DBF-17A4-4223-85C3-2504BA5F7D5A}" destId="{EE07F0EC-1FDF-4DDE-B505-4F3D9BBCF63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1FAC73-DEB2-4E06-982D-06FA5D6A8786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898C788-97BA-4332-A82E-E7739754923C}">
      <dgm:prSet phldrT="[Text]" custT="1"/>
      <dgm:spPr/>
      <dgm:t>
        <a:bodyPr/>
        <a:lstStyle/>
        <a:p>
          <a:r>
            <a:rPr lang="en-GB" sz="1800" dirty="0" err="1"/>
            <a:t>Kussmaul</a:t>
          </a:r>
          <a:r>
            <a:rPr lang="el-GR" sz="1800" dirty="0"/>
            <a:t>: ταχύπνοια με μεγάλο εύρος αναπνοής</a:t>
          </a:r>
          <a:endParaRPr lang="en-GB" sz="1800" dirty="0"/>
        </a:p>
      </dgm:t>
    </dgm:pt>
    <dgm:pt modelId="{03153CD0-9EAF-4742-81EA-2AB1A13AA1F5}" type="parTrans" cxnId="{C1ACE651-512D-4C67-B800-AC7D46C8AF9B}">
      <dgm:prSet/>
      <dgm:spPr/>
      <dgm:t>
        <a:bodyPr/>
        <a:lstStyle/>
        <a:p>
          <a:endParaRPr lang="en-GB" sz="4000"/>
        </a:p>
      </dgm:t>
    </dgm:pt>
    <dgm:pt modelId="{2664C90C-91C4-4753-B81A-1C85AC79E65A}" type="sibTrans" cxnId="{C1ACE651-512D-4C67-B800-AC7D46C8AF9B}">
      <dgm:prSet/>
      <dgm:spPr/>
      <dgm:t>
        <a:bodyPr/>
        <a:lstStyle/>
        <a:p>
          <a:endParaRPr lang="en-GB" sz="4000"/>
        </a:p>
      </dgm:t>
    </dgm:pt>
    <dgm:pt modelId="{044B38FF-C065-4D1D-87E9-78D64EE6EE48}">
      <dgm:prSet custT="1"/>
      <dgm:spPr/>
      <dgm:t>
        <a:bodyPr/>
        <a:lstStyle/>
        <a:p>
          <a:r>
            <a:rPr lang="el-GR" sz="1800"/>
            <a:t>Μεταβολική οξέωση – συνήθως διαβητική κετοξέωση</a:t>
          </a:r>
          <a:endParaRPr lang="el-GR" sz="1800" dirty="0"/>
        </a:p>
      </dgm:t>
    </dgm:pt>
    <dgm:pt modelId="{7DE6CCDE-3D05-46D8-A965-306299FFBE33}" type="parTrans" cxnId="{D93D4049-EBF4-4BFE-9EDA-7CC1B79F61CB}">
      <dgm:prSet/>
      <dgm:spPr/>
      <dgm:t>
        <a:bodyPr/>
        <a:lstStyle/>
        <a:p>
          <a:endParaRPr lang="en-GB" sz="4000"/>
        </a:p>
      </dgm:t>
    </dgm:pt>
    <dgm:pt modelId="{95A08156-450C-4E10-A533-1FEED1564C04}" type="sibTrans" cxnId="{D93D4049-EBF4-4BFE-9EDA-7CC1B79F61CB}">
      <dgm:prSet/>
      <dgm:spPr/>
      <dgm:t>
        <a:bodyPr/>
        <a:lstStyle/>
        <a:p>
          <a:endParaRPr lang="en-GB" sz="4000"/>
        </a:p>
      </dgm:t>
    </dgm:pt>
    <dgm:pt modelId="{A99D4142-DE28-4A09-9CAB-769C0BCE041A}">
      <dgm:prSet custT="1"/>
      <dgm:spPr/>
      <dgm:t>
        <a:bodyPr/>
        <a:lstStyle/>
        <a:p>
          <a:r>
            <a:rPr lang="en-GB" sz="1800"/>
            <a:t>Cheynne-Stokes</a:t>
          </a:r>
          <a:r>
            <a:rPr lang="el-GR" sz="1800"/>
            <a:t>: περιοδική αναπνοή με άπνοια</a:t>
          </a:r>
          <a:endParaRPr lang="el-GR" sz="1800" dirty="0"/>
        </a:p>
      </dgm:t>
    </dgm:pt>
    <dgm:pt modelId="{BC9378AF-B137-45E2-BFA7-90A8D4FA3417}" type="parTrans" cxnId="{60363607-2D1D-4CF8-9271-BC260A3B689C}">
      <dgm:prSet/>
      <dgm:spPr/>
      <dgm:t>
        <a:bodyPr/>
        <a:lstStyle/>
        <a:p>
          <a:endParaRPr lang="en-GB" sz="4000"/>
        </a:p>
      </dgm:t>
    </dgm:pt>
    <dgm:pt modelId="{30A59423-3245-4895-AA38-2C9CCFF01AF1}" type="sibTrans" cxnId="{60363607-2D1D-4CF8-9271-BC260A3B689C}">
      <dgm:prSet/>
      <dgm:spPr/>
      <dgm:t>
        <a:bodyPr/>
        <a:lstStyle/>
        <a:p>
          <a:endParaRPr lang="en-GB" sz="4000"/>
        </a:p>
      </dgm:t>
    </dgm:pt>
    <dgm:pt modelId="{0B0610CD-9B7E-4294-B1FF-94132792A757}">
      <dgm:prSet custT="1"/>
      <dgm:spPr/>
      <dgm:t>
        <a:bodyPr/>
        <a:lstStyle/>
        <a:p>
          <a:r>
            <a:rPr lang="el-GR" sz="1800"/>
            <a:t>Καρδιακή ανεπάρκεια, εκτεταμένη εγκεφαλική βλάβη</a:t>
          </a:r>
          <a:endParaRPr lang="el-GR" sz="1800" dirty="0"/>
        </a:p>
      </dgm:t>
    </dgm:pt>
    <dgm:pt modelId="{1D506C7F-B3DD-4665-9846-E73468442707}" type="parTrans" cxnId="{AC40B819-BED9-4345-99DE-0308B7EBF148}">
      <dgm:prSet/>
      <dgm:spPr/>
      <dgm:t>
        <a:bodyPr/>
        <a:lstStyle/>
        <a:p>
          <a:endParaRPr lang="en-GB" sz="4000"/>
        </a:p>
      </dgm:t>
    </dgm:pt>
    <dgm:pt modelId="{5DD3495B-7E2D-4CF3-8A25-025887C94265}" type="sibTrans" cxnId="{AC40B819-BED9-4345-99DE-0308B7EBF148}">
      <dgm:prSet/>
      <dgm:spPr/>
      <dgm:t>
        <a:bodyPr/>
        <a:lstStyle/>
        <a:p>
          <a:endParaRPr lang="en-GB" sz="4000"/>
        </a:p>
      </dgm:t>
    </dgm:pt>
    <dgm:pt modelId="{FF02109D-6409-4BBE-93DE-38D1BAFE5C4D}">
      <dgm:prSet custT="1"/>
      <dgm:spPr/>
      <dgm:t>
        <a:bodyPr/>
        <a:lstStyle/>
        <a:p>
          <a:r>
            <a:rPr lang="en-GB" sz="1800"/>
            <a:t>Biot</a:t>
          </a:r>
          <a:r>
            <a:rPr lang="el-GR" sz="1800"/>
            <a:t>: «αταξική αναπνοή»</a:t>
          </a:r>
          <a:endParaRPr lang="el-GR" sz="1800" dirty="0"/>
        </a:p>
      </dgm:t>
    </dgm:pt>
    <dgm:pt modelId="{4E946F62-276C-4999-9AF2-306E67143857}" type="parTrans" cxnId="{5554111B-111E-4B91-8BBE-88F4C68BB3BC}">
      <dgm:prSet/>
      <dgm:spPr/>
      <dgm:t>
        <a:bodyPr/>
        <a:lstStyle/>
        <a:p>
          <a:endParaRPr lang="en-GB" sz="4000"/>
        </a:p>
      </dgm:t>
    </dgm:pt>
    <dgm:pt modelId="{68BEBE50-E314-4AD2-B305-89D7D71F0355}" type="sibTrans" cxnId="{5554111B-111E-4B91-8BBE-88F4C68BB3BC}">
      <dgm:prSet/>
      <dgm:spPr/>
      <dgm:t>
        <a:bodyPr/>
        <a:lstStyle/>
        <a:p>
          <a:endParaRPr lang="en-GB" sz="4000"/>
        </a:p>
      </dgm:t>
    </dgm:pt>
    <dgm:pt modelId="{8ABEC245-1E18-4106-A784-BE6671348B4D}">
      <dgm:prSet custT="1"/>
      <dgm:spPr/>
      <dgm:t>
        <a:bodyPr/>
        <a:lstStyle/>
        <a:p>
          <a:r>
            <a:rPr lang="el-GR" sz="1800"/>
            <a:t>Αποφρακτική αναπνοή: φυσιολογικά η εκπνοή διαρκεί ελαφρά περισσότερο από την εισπνοή (1,2:1)</a:t>
          </a:r>
          <a:endParaRPr lang="el-GR" sz="1800" dirty="0"/>
        </a:p>
      </dgm:t>
    </dgm:pt>
    <dgm:pt modelId="{57767BA6-766E-4728-BC92-026DE01AB734}" type="parTrans" cxnId="{7E6B946F-14DD-4193-8D56-72FAC0D90DAC}">
      <dgm:prSet/>
      <dgm:spPr/>
      <dgm:t>
        <a:bodyPr/>
        <a:lstStyle/>
        <a:p>
          <a:endParaRPr lang="en-GB" sz="4000"/>
        </a:p>
      </dgm:t>
    </dgm:pt>
    <dgm:pt modelId="{C6A2D7E9-4CC9-4558-BB62-59A7AFA1041B}" type="sibTrans" cxnId="{7E6B946F-14DD-4193-8D56-72FAC0D90DAC}">
      <dgm:prSet/>
      <dgm:spPr/>
      <dgm:t>
        <a:bodyPr/>
        <a:lstStyle/>
        <a:p>
          <a:endParaRPr lang="en-GB" sz="4000"/>
        </a:p>
      </dgm:t>
    </dgm:pt>
    <dgm:pt modelId="{C0328C92-9551-4A4F-907D-21C9E4CC78CB}">
      <dgm:prSet custT="1"/>
      <dgm:spPr/>
      <dgm:t>
        <a:bodyPr/>
        <a:lstStyle/>
        <a:p>
          <a:r>
            <a:rPr lang="el-GR" sz="1800"/>
            <a:t>Σε ορισμένα νοσήματα υπάρχει παρατεταμένη εκπνοή: ΧΑΠ, άσθμα</a:t>
          </a:r>
          <a:endParaRPr lang="el-GR" sz="1800" dirty="0"/>
        </a:p>
      </dgm:t>
    </dgm:pt>
    <dgm:pt modelId="{68AAB756-F655-4439-BF8D-2A85162885DF}" type="parTrans" cxnId="{2FC5948B-6976-42EC-BBD4-5470F4EFD740}">
      <dgm:prSet/>
      <dgm:spPr/>
      <dgm:t>
        <a:bodyPr/>
        <a:lstStyle/>
        <a:p>
          <a:endParaRPr lang="en-GB" sz="4000"/>
        </a:p>
      </dgm:t>
    </dgm:pt>
    <dgm:pt modelId="{467D6A54-F7E1-46D0-9E8F-F5714B3967E3}" type="sibTrans" cxnId="{2FC5948B-6976-42EC-BBD4-5470F4EFD740}">
      <dgm:prSet/>
      <dgm:spPr/>
      <dgm:t>
        <a:bodyPr/>
        <a:lstStyle/>
        <a:p>
          <a:endParaRPr lang="en-GB" sz="4000"/>
        </a:p>
      </dgm:t>
    </dgm:pt>
    <dgm:pt modelId="{E3B46EEA-36A1-45DE-910E-729EFB282D69}" type="pres">
      <dgm:prSet presAssocID="{751FAC73-DEB2-4E06-982D-06FA5D6A8786}" presName="linear" presStyleCnt="0">
        <dgm:presLayoutVars>
          <dgm:dir/>
          <dgm:animLvl val="lvl"/>
          <dgm:resizeHandles val="exact"/>
        </dgm:presLayoutVars>
      </dgm:prSet>
      <dgm:spPr/>
    </dgm:pt>
    <dgm:pt modelId="{4CA58B44-0E61-440D-8D2F-86EB28F17FEF}" type="pres">
      <dgm:prSet presAssocID="{5898C788-97BA-4332-A82E-E7739754923C}" presName="parentLin" presStyleCnt="0"/>
      <dgm:spPr/>
    </dgm:pt>
    <dgm:pt modelId="{7653FDB8-E84A-409D-95CF-ACC4757FA4EA}" type="pres">
      <dgm:prSet presAssocID="{5898C788-97BA-4332-A82E-E7739754923C}" presName="parentLeftMargin" presStyleLbl="node1" presStyleIdx="0" presStyleCnt="4"/>
      <dgm:spPr/>
    </dgm:pt>
    <dgm:pt modelId="{CADFBDB5-ABD3-4653-8B12-45AF22457635}" type="pres">
      <dgm:prSet presAssocID="{5898C788-97BA-4332-A82E-E7739754923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93E1CA2-0311-4AD2-85B6-68872CF4C9FB}" type="pres">
      <dgm:prSet presAssocID="{5898C788-97BA-4332-A82E-E7739754923C}" presName="negativeSpace" presStyleCnt="0"/>
      <dgm:spPr/>
    </dgm:pt>
    <dgm:pt modelId="{A04588DC-54DF-44F7-902B-39776F9EB9A1}" type="pres">
      <dgm:prSet presAssocID="{5898C788-97BA-4332-A82E-E7739754923C}" presName="childText" presStyleLbl="conFgAcc1" presStyleIdx="0" presStyleCnt="4">
        <dgm:presLayoutVars>
          <dgm:bulletEnabled val="1"/>
        </dgm:presLayoutVars>
      </dgm:prSet>
      <dgm:spPr/>
    </dgm:pt>
    <dgm:pt modelId="{7F569BEB-15ED-4977-A929-97F179146F1E}" type="pres">
      <dgm:prSet presAssocID="{2664C90C-91C4-4753-B81A-1C85AC79E65A}" presName="spaceBetweenRectangles" presStyleCnt="0"/>
      <dgm:spPr/>
    </dgm:pt>
    <dgm:pt modelId="{BCEAF77B-76FB-41B3-A32B-DB08A90F2B1B}" type="pres">
      <dgm:prSet presAssocID="{A99D4142-DE28-4A09-9CAB-769C0BCE041A}" presName="parentLin" presStyleCnt="0"/>
      <dgm:spPr/>
    </dgm:pt>
    <dgm:pt modelId="{1F859940-07D3-4148-8048-3E2638AF1359}" type="pres">
      <dgm:prSet presAssocID="{A99D4142-DE28-4A09-9CAB-769C0BCE041A}" presName="parentLeftMargin" presStyleLbl="node1" presStyleIdx="0" presStyleCnt="4"/>
      <dgm:spPr/>
    </dgm:pt>
    <dgm:pt modelId="{27C210AA-FD52-4AD4-B125-0297C428A48E}" type="pres">
      <dgm:prSet presAssocID="{A99D4142-DE28-4A09-9CAB-769C0BCE041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8B58A92-77CC-4653-AF92-783C5CAF9BA6}" type="pres">
      <dgm:prSet presAssocID="{A99D4142-DE28-4A09-9CAB-769C0BCE041A}" presName="negativeSpace" presStyleCnt="0"/>
      <dgm:spPr/>
    </dgm:pt>
    <dgm:pt modelId="{B56FFBC3-D89E-4A07-B9DE-084860CC9183}" type="pres">
      <dgm:prSet presAssocID="{A99D4142-DE28-4A09-9CAB-769C0BCE041A}" presName="childText" presStyleLbl="conFgAcc1" presStyleIdx="1" presStyleCnt="4">
        <dgm:presLayoutVars>
          <dgm:bulletEnabled val="1"/>
        </dgm:presLayoutVars>
      </dgm:prSet>
      <dgm:spPr/>
    </dgm:pt>
    <dgm:pt modelId="{BC3E16D0-BC8D-43AD-9545-DF2DA289F0B3}" type="pres">
      <dgm:prSet presAssocID="{30A59423-3245-4895-AA38-2C9CCFF01AF1}" presName="spaceBetweenRectangles" presStyleCnt="0"/>
      <dgm:spPr/>
    </dgm:pt>
    <dgm:pt modelId="{66750D2D-30FB-46EB-8CCC-31EA8E0A7271}" type="pres">
      <dgm:prSet presAssocID="{FF02109D-6409-4BBE-93DE-38D1BAFE5C4D}" presName="parentLin" presStyleCnt="0"/>
      <dgm:spPr/>
    </dgm:pt>
    <dgm:pt modelId="{675492DC-780B-4D55-B935-A6997A650DE1}" type="pres">
      <dgm:prSet presAssocID="{FF02109D-6409-4BBE-93DE-38D1BAFE5C4D}" presName="parentLeftMargin" presStyleLbl="node1" presStyleIdx="1" presStyleCnt="4"/>
      <dgm:spPr/>
    </dgm:pt>
    <dgm:pt modelId="{216D2DBC-2193-4EE1-9620-C47BB7CBF219}" type="pres">
      <dgm:prSet presAssocID="{FF02109D-6409-4BBE-93DE-38D1BAFE5C4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0219BDC-2FF8-4245-ADCA-1E6680D1C1F9}" type="pres">
      <dgm:prSet presAssocID="{FF02109D-6409-4BBE-93DE-38D1BAFE5C4D}" presName="negativeSpace" presStyleCnt="0"/>
      <dgm:spPr/>
    </dgm:pt>
    <dgm:pt modelId="{84D5A057-C7C0-46C9-877F-791EBE5F0307}" type="pres">
      <dgm:prSet presAssocID="{FF02109D-6409-4BBE-93DE-38D1BAFE5C4D}" presName="childText" presStyleLbl="conFgAcc1" presStyleIdx="2" presStyleCnt="4">
        <dgm:presLayoutVars>
          <dgm:bulletEnabled val="1"/>
        </dgm:presLayoutVars>
      </dgm:prSet>
      <dgm:spPr/>
    </dgm:pt>
    <dgm:pt modelId="{320726F9-2FD4-45BA-A601-559E4A879A19}" type="pres">
      <dgm:prSet presAssocID="{68BEBE50-E314-4AD2-B305-89D7D71F0355}" presName="spaceBetweenRectangles" presStyleCnt="0"/>
      <dgm:spPr/>
    </dgm:pt>
    <dgm:pt modelId="{D7C61678-B039-4304-AF96-4F42279F875C}" type="pres">
      <dgm:prSet presAssocID="{8ABEC245-1E18-4106-A784-BE6671348B4D}" presName="parentLin" presStyleCnt="0"/>
      <dgm:spPr/>
    </dgm:pt>
    <dgm:pt modelId="{E40E1A9A-AD6C-4338-9FD0-96F8EB813AFC}" type="pres">
      <dgm:prSet presAssocID="{8ABEC245-1E18-4106-A784-BE6671348B4D}" presName="parentLeftMargin" presStyleLbl="node1" presStyleIdx="2" presStyleCnt="4"/>
      <dgm:spPr/>
    </dgm:pt>
    <dgm:pt modelId="{64938C40-24F7-40BC-B10B-255EAA0085B4}" type="pres">
      <dgm:prSet presAssocID="{8ABEC245-1E18-4106-A784-BE6671348B4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9679261-04C2-45B2-A522-41115ED6151F}" type="pres">
      <dgm:prSet presAssocID="{8ABEC245-1E18-4106-A784-BE6671348B4D}" presName="negativeSpace" presStyleCnt="0"/>
      <dgm:spPr/>
    </dgm:pt>
    <dgm:pt modelId="{C1FE968A-5B81-43FE-A43F-D4856D24BFDE}" type="pres">
      <dgm:prSet presAssocID="{8ABEC245-1E18-4106-A784-BE6671348B4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0363607-2D1D-4CF8-9271-BC260A3B689C}" srcId="{751FAC73-DEB2-4E06-982D-06FA5D6A8786}" destId="{A99D4142-DE28-4A09-9CAB-769C0BCE041A}" srcOrd="1" destOrd="0" parTransId="{BC9378AF-B137-45E2-BFA7-90A8D4FA3417}" sibTransId="{30A59423-3245-4895-AA38-2C9CCFF01AF1}"/>
    <dgm:cxn modelId="{BAE7CF08-832B-4F34-94CB-A113F4656675}" type="presOf" srcId="{0B0610CD-9B7E-4294-B1FF-94132792A757}" destId="{B56FFBC3-D89E-4A07-B9DE-084860CC9183}" srcOrd="0" destOrd="0" presId="urn:microsoft.com/office/officeart/2005/8/layout/list1"/>
    <dgm:cxn modelId="{AC40B819-BED9-4345-99DE-0308B7EBF148}" srcId="{A99D4142-DE28-4A09-9CAB-769C0BCE041A}" destId="{0B0610CD-9B7E-4294-B1FF-94132792A757}" srcOrd="0" destOrd="0" parTransId="{1D506C7F-B3DD-4665-9846-E73468442707}" sibTransId="{5DD3495B-7E2D-4CF3-8A25-025887C94265}"/>
    <dgm:cxn modelId="{5554111B-111E-4B91-8BBE-88F4C68BB3BC}" srcId="{751FAC73-DEB2-4E06-982D-06FA5D6A8786}" destId="{FF02109D-6409-4BBE-93DE-38D1BAFE5C4D}" srcOrd="2" destOrd="0" parTransId="{4E946F62-276C-4999-9AF2-306E67143857}" sibTransId="{68BEBE50-E314-4AD2-B305-89D7D71F0355}"/>
    <dgm:cxn modelId="{8CB69020-F4F4-449F-91AE-2C6C6BCCB8D4}" type="presOf" srcId="{A99D4142-DE28-4A09-9CAB-769C0BCE041A}" destId="{1F859940-07D3-4148-8048-3E2638AF1359}" srcOrd="0" destOrd="0" presId="urn:microsoft.com/office/officeart/2005/8/layout/list1"/>
    <dgm:cxn modelId="{E63E3A32-4D18-45CE-9EE1-855BB0C8B9AD}" type="presOf" srcId="{8ABEC245-1E18-4106-A784-BE6671348B4D}" destId="{E40E1A9A-AD6C-4338-9FD0-96F8EB813AFC}" srcOrd="0" destOrd="0" presId="urn:microsoft.com/office/officeart/2005/8/layout/list1"/>
    <dgm:cxn modelId="{F0458632-4DB6-4796-BFA9-5D760C25EB6E}" type="presOf" srcId="{8ABEC245-1E18-4106-A784-BE6671348B4D}" destId="{64938C40-24F7-40BC-B10B-255EAA0085B4}" srcOrd="1" destOrd="0" presId="urn:microsoft.com/office/officeart/2005/8/layout/list1"/>
    <dgm:cxn modelId="{31316743-9A03-46D2-BDE8-777D9D65BDF1}" type="presOf" srcId="{A99D4142-DE28-4A09-9CAB-769C0BCE041A}" destId="{27C210AA-FD52-4AD4-B125-0297C428A48E}" srcOrd="1" destOrd="0" presId="urn:microsoft.com/office/officeart/2005/8/layout/list1"/>
    <dgm:cxn modelId="{D93D4049-EBF4-4BFE-9EDA-7CC1B79F61CB}" srcId="{5898C788-97BA-4332-A82E-E7739754923C}" destId="{044B38FF-C065-4D1D-87E9-78D64EE6EE48}" srcOrd="0" destOrd="0" parTransId="{7DE6CCDE-3D05-46D8-A965-306299FFBE33}" sibTransId="{95A08156-450C-4E10-A533-1FEED1564C04}"/>
    <dgm:cxn modelId="{7E6B946F-14DD-4193-8D56-72FAC0D90DAC}" srcId="{751FAC73-DEB2-4E06-982D-06FA5D6A8786}" destId="{8ABEC245-1E18-4106-A784-BE6671348B4D}" srcOrd="3" destOrd="0" parTransId="{57767BA6-766E-4728-BC92-026DE01AB734}" sibTransId="{C6A2D7E9-4CC9-4558-BB62-59A7AFA1041B}"/>
    <dgm:cxn modelId="{C1ACE651-512D-4C67-B800-AC7D46C8AF9B}" srcId="{751FAC73-DEB2-4E06-982D-06FA5D6A8786}" destId="{5898C788-97BA-4332-A82E-E7739754923C}" srcOrd="0" destOrd="0" parTransId="{03153CD0-9EAF-4742-81EA-2AB1A13AA1F5}" sibTransId="{2664C90C-91C4-4753-B81A-1C85AC79E65A}"/>
    <dgm:cxn modelId="{2FC5948B-6976-42EC-BBD4-5470F4EFD740}" srcId="{8ABEC245-1E18-4106-A784-BE6671348B4D}" destId="{C0328C92-9551-4A4F-907D-21C9E4CC78CB}" srcOrd="0" destOrd="0" parTransId="{68AAB756-F655-4439-BF8D-2A85162885DF}" sibTransId="{467D6A54-F7E1-46D0-9E8F-F5714B3967E3}"/>
    <dgm:cxn modelId="{104BE098-C07A-4F69-A903-9B9F36D5AF0C}" type="presOf" srcId="{FF02109D-6409-4BBE-93DE-38D1BAFE5C4D}" destId="{216D2DBC-2193-4EE1-9620-C47BB7CBF219}" srcOrd="1" destOrd="0" presId="urn:microsoft.com/office/officeart/2005/8/layout/list1"/>
    <dgm:cxn modelId="{16FE8BAA-BB32-4661-A8FC-E56A5D7F6E57}" type="presOf" srcId="{751FAC73-DEB2-4E06-982D-06FA5D6A8786}" destId="{E3B46EEA-36A1-45DE-910E-729EFB282D69}" srcOrd="0" destOrd="0" presId="urn:microsoft.com/office/officeart/2005/8/layout/list1"/>
    <dgm:cxn modelId="{B2E3BAAB-CF94-4ED8-8DA3-A81D09E445DA}" type="presOf" srcId="{C0328C92-9551-4A4F-907D-21C9E4CC78CB}" destId="{C1FE968A-5B81-43FE-A43F-D4856D24BFDE}" srcOrd="0" destOrd="0" presId="urn:microsoft.com/office/officeart/2005/8/layout/list1"/>
    <dgm:cxn modelId="{09C91DCE-DE70-44BC-A915-86C5A044EC35}" type="presOf" srcId="{5898C788-97BA-4332-A82E-E7739754923C}" destId="{7653FDB8-E84A-409D-95CF-ACC4757FA4EA}" srcOrd="0" destOrd="0" presId="urn:microsoft.com/office/officeart/2005/8/layout/list1"/>
    <dgm:cxn modelId="{2CFD49E7-E52A-4A85-AD03-C393C4577855}" type="presOf" srcId="{044B38FF-C065-4D1D-87E9-78D64EE6EE48}" destId="{A04588DC-54DF-44F7-902B-39776F9EB9A1}" srcOrd="0" destOrd="0" presId="urn:microsoft.com/office/officeart/2005/8/layout/list1"/>
    <dgm:cxn modelId="{6D5773F8-7BA8-43D3-8468-CE4BC2735A13}" type="presOf" srcId="{5898C788-97BA-4332-A82E-E7739754923C}" destId="{CADFBDB5-ABD3-4653-8B12-45AF22457635}" srcOrd="1" destOrd="0" presId="urn:microsoft.com/office/officeart/2005/8/layout/list1"/>
    <dgm:cxn modelId="{865343FB-D2AD-4474-B476-F7C0C2A48B9B}" type="presOf" srcId="{FF02109D-6409-4BBE-93DE-38D1BAFE5C4D}" destId="{675492DC-780B-4D55-B935-A6997A650DE1}" srcOrd="0" destOrd="0" presId="urn:microsoft.com/office/officeart/2005/8/layout/list1"/>
    <dgm:cxn modelId="{95209133-AA55-4000-B96D-887DD470EF60}" type="presParOf" srcId="{E3B46EEA-36A1-45DE-910E-729EFB282D69}" destId="{4CA58B44-0E61-440D-8D2F-86EB28F17FEF}" srcOrd="0" destOrd="0" presId="urn:microsoft.com/office/officeart/2005/8/layout/list1"/>
    <dgm:cxn modelId="{FE23B9A3-3BE6-4F5A-8BF4-4756091311CC}" type="presParOf" srcId="{4CA58B44-0E61-440D-8D2F-86EB28F17FEF}" destId="{7653FDB8-E84A-409D-95CF-ACC4757FA4EA}" srcOrd="0" destOrd="0" presId="urn:microsoft.com/office/officeart/2005/8/layout/list1"/>
    <dgm:cxn modelId="{828E7AC9-5453-4C48-8A1F-86D29A665ED3}" type="presParOf" srcId="{4CA58B44-0E61-440D-8D2F-86EB28F17FEF}" destId="{CADFBDB5-ABD3-4653-8B12-45AF22457635}" srcOrd="1" destOrd="0" presId="urn:microsoft.com/office/officeart/2005/8/layout/list1"/>
    <dgm:cxn modelId="{C44DEC5F-DBF7-4DA2-A30A-10D33B6F1C7F}" type="presParOf" srcId="{E3B46EEA-36A1-45DE-910E-729EFB282D69}" destId="{893E1CA2-0311-4AD2-85B6-68872CF4C9FB}" srcOrd="1" destOrd="0" presId="urn:microsoft.com/office/officeart/2005/8/layout/list1"/>
    <dgm:cxn modelId="{14225079-9795-415E-9405-B58DF436D84F}" type="presParOf" srcId="{E3B46EEA-36A1-45DE-910E-729EFB282D69}" destId="{A04588DC-54DF-44F7-902B-39776F9EB9A1}" srcOrd="2" destOrd="0" presId="urn:microsoft.com/office/officeart/2005/8/layout/list1"/>
    <dgm:cxn modelId="{20B6A8EA-2E55-44E2-AD27-906407B295AA}" type="presParOf" srcId="{E3B46EEA-36A1-45DE-910E-729EFB282D69}" destId="{7F569BEB-15ED-4977-A929-97F179146F1E}" srcOrd="3" destOrd="0" presId="urn:microsoft.com/office/officeart/2005/8/layout/list1"/>
    <dgm:cxn modelId="{7F8AA4C8-4110-4225-9CFF-E6CE677FC597}" type="presParOf" srcId="{E3B46EEA-36A1-45DE-910E-729EFB282D69}" destId="{BCEAF77B-76FB-41B3-A32B-DB08A90F2B1B}" srcOrd="4" destOrd="0" presId="urn:microsoft.com/office/officeart/2005/8/layout/list1"/>
    <dgm:cxn modelId="{D6A480A4-2322-4849-8411-BEA56985591F}" type="presParOf" srcId="{BCEAF77B-76FB-41B3-A32B-DB08A90F2B1B}" destId="{1F859940-07D3-4148-8048-3E2638AF1359}" srcOrd="0" destOrd="0" presId="urn:microsoft.com/office/officeart/2005/8/layout/list1"/>
    <dgm:cxn modelId="{FE3C23C6-FEDE-4F25-8DC8-B81310352A45}" type="presParOf" srcId="{BCEAF77B-76FB-41B3-A32B-DB08A90F2B1B}" destId="{27C210AA-FD52-4AD4-B125-0297C428A48E}" srcOrd="1" destOrd="0" presId="urn:microsoft.com/office/officeart/2005/8/layout/list1"/>
    <dgm:cxn modelId="{98D4C86A-4575-4914-8FE1-FD5A61E91730}" type="presParOf" srcId="{E3B46EEA-36A1-45DE-910E-729EFB282D69}" destId="{C8B58A92-77CC-4653-AF92-783C5CAF9BA6}" srcOrd="5" destOrd="0" presId="urn:microsoft.com/office/officeart/2005/8/layout/list1"/>
    <dgm:cxn modelId="{633BB4F3-60AA-4DBD-B6AD-81AA31A60C7D}" type="presParOf" srcId="{E3B46EEA-36A1-45DE-910E-729EFB282D69}" destId="{B56FFBC3-D89E-4A07-B9DE-084860CC9183}" srcOrd="6" destOrd="0" presId="urn:microsoft.com/office/officeart/2005/8/layout/list1"/>
    <dgm:cxn modelId="{7F43AADE-C085-4391-B00F-314149FF9A81}" type="presParOf" srcId="{E3B46EEA-36A1-45DE-910E-729EFB282D69}" destId="{BC3E16D0-BC8D-43AD-9545-DF2DA289F0B3}" srcOrd="7" destOrd="0" presId="urn:microsoft.com/office/officeart/2005/8/layout/list1"/>
    <dgm:cxn modelId="{627F9888-7079-41F2-AB2B-7D1A67C1BA1C}" type="presParOf" srcId="{E3B46EEA-36A1-45DE-910E-729EFB282D69}" destId="{66750D2D-30FB-46EB-8CCC-31EA8E0A7271}" srcOrd="8" destOrd="0" presId="urn:microsoft.com/office/officeart/2005/8/layout/list1"/>
    <dgm:cxn modelId="{69889DD7-0D91-4687-A4CF-26E25EB73F51}" type="presParOf" srcId="{66750D2D-30FB-46EB-8CCC-31EA8E0A7271}" destId="{675492DC-780B-4D55-B935-A6997A650DE1}" srcOrd="0" destOrd="0" presId="urn:microsoft.com/office/officeart/2005/8/layout/list1"/>
    <dgm:cxn modelId="{405AB97A-6C74-4149-8E01-2F63CCA0B8E5}" type="presParOf" srcId="{66750D2D-30FB-46EB-8CCC-31EA8E0A7271}" destId="{216D2DBC-2193-4EE1-9620-C47BB7CBF219}" srcOrd="1" destOrd="0" presId="urn:microsoft.com/office/officeart/2005/8/layout/list1"/>
    <dgm:cxn modelId="{0C037EEA-D75D-4B1B-A3B4-3A0C818B0A94}" type="presParOf" srcId="{E3B46EEA-36A1-45DE-910E-729EFB282D69}" destId="{10219BDC-2FF8-4245-ADCA-1E6680D1C1F9}" srcOrd="9" destOrd="0" presId="urn:microsoft.com/office/officeart/2005/8/layout/list1"/>
    <dgm:cxn modelId="{5A8FCDDB-1190-4CD8-A197-BAA94A5B2E64}" type="presParOf" srcId="{E3B46EEA-36A1-45DE-910E-729EFB282D69}" destId="{84D5A057-C7C0-46C9-877F-791EBE5F0307}" srcOrd="10" destOrd="0" presId="urn:microsoft.com/office/officeart/2005/8/layout/list1"/>
    <dgm:cxn modelId="{5E023A40-3068-4887-B2E9-08204669C411}" type="presParOf" srcId="{E3B46EEA-36A1-45DE-910E-729EFB282D69}" destId="{320726F9-2FD4-45BA-A601-559E4A879A19}" srcOrd="11" destOrd="0" presId="urn:microsoft.com/office/officeart/2005/8/layout/list1"/>
    <dgm:cxn modelId="{B27A2372-C3C4-4061-A535-E456D033ABB4}" type="presParOf" srcId="{E3B46EEA-36A1-45DE-910E-729EFB282D69}" destId="{D7C61678-B039-4304-AF96-4F42279F875C}" srcOrd="12" destOrd="0" presId="urn:microsoft.com/office/officeart/2005/8/layout/list1"/>
    <dgm:cxn modelId="{A4987442-674C-4F05-BEC4-8DB6932B03FB}" type="presParOf" srcId="{D7C61678-B039-4304-AF96-4F42279F875C}" destId="{E40E1A9A-AD6C-4338-9FD0-96F8EB813AFC}" srcOrd="0" destOrd="0" presId="urn:microsoft.com/office/officeart/2005/8/layout/list1"/>
    <dgm:cxn modelId="{DC1F1D70-9074-416A-9BD9-1B65C285FE48}" type="presParOf" srcId="{D7C61678-B039-4304-AF96-4F42279F875C}" destId="{64938C40-24F7-40BC-B10B-255EAA0085B4}" srcOrd="1" destOrd="0" presId="urn:microsoft.com/office/officeart/2005/8/layout/list1"/>
    <dgm:cxn modelId="{7C41EFA3-F9B0-43A7-91A4-5F594D085932}" type="presParOf" srcId="{E3B46EEA-36A1-45DE-910E-729EFB282D69}" destId="{A9679261-04C2-45B2-A522-41115ED6151F}" srcOrd="13" destOrd="0" presId="urn:microsoft.com/office/officeart/2005/8/layout/list1"/>
    <dgm:cxn modelId="{2A5115D5-16E0-49FA-9EE0-3E4582F49895}" type="presParOf" srcId="{E3B46EEA-36A1-45DE-910E-729EFB282D69}" destId="{C1FE968A-5B81-43FE-A43F-D4856D24BFD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73E678-362F-4459-A7B8-C6873DEE6323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F84CF5F-C7AA-4034-9CFB-2DA0889644FB}">
      <dgm:prSet/>
      <dgm:spPr/>
      <dgm:t>
        <a:bodyPr/>
        <a:lstStyle/>
        <a:p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επιπρόσθετων ήχων </a:t>
          </a:r>
          <a:r>
            <a: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(adventitious sounds)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F506A2-F64D-4EC8-8C69-13BBF42972D1}" type="parTrans" cxnId="{647AA96A-C308-49E7-9145-0CAF76FE8262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EC7928-847B-4890-A848-68590B87C9ED}" type="sibTrans" cxnId="{647AA96A-C308-49E7-9145-0CAF76FE8262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CC306F-A6E5-4EB7-9268-10AAD0D70B9E}">
      <dgm:prSet/>
      <dgm:spPr/>
      <dgm:t>
        <a:bodyPr/>
        <a:lstStyle/>
        <a:p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ήχων απήχησης φωνής (ακροαστικό αντίστοιχο των φωνητικών δονήσεων)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3F923F-89F2-4260-B007-E96755CC2848}" type="parTrans" cxnId="{1CFA6CD8-92D8-4603-B020-CC307577A4A5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93F0E6D-6B76-472D-A217-47E11FE723D7}" type="sibTrans" cxnId="{1CFA6CD8-92D8-4603-B020-CC307577A4A5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0849A7-1C5B-4CED-812C-83D1C2E174C6}">
      <dgm:prSet/>
      <dgm:spPr/>
      <dgm:t>
        <a:bodyPr/>
        <a:lstStyle/>
        <a:p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φυσιολογικών ήχων αναπνοής (</a:t>
          </a:r>
          <a:r>
            <a: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breath sounds</a:t>
          </a:r>
          <a:r>
            <a: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956443-E3FB-4DAF-86A2-5448E40CA697}" type="sibTrans" cxnId="{5A045C7F-D4A7-4B49-8EEE-353690B2F5EE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4263D6-2000-45B0-A2C5-6D1E1740E2B1}" type="parTrans" cxnId="{5A045C7F-D4A7-4B49-8EEE-353690B2F5EE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072BA47-592A-41BB-88EC-5908BC35A356}" type="pres">
      <dgm:prSet presAssocID="{9273E678-362F-4459-A7B8-C6873DEE6323}" presName="linear" presStyleCnt="0">
        <dgm:presLayoutVars>
          <dgm:animLvl val="lvl"/>
          <dgm:resizeHandles val="exact"/>
        </dgm:presLayoutVars>
      </dgm:prSet>
      <dgm:spPr/>
    </dgm:pt>
    <dgm:pt modelId="{BB9BD427-8365-4A5B-8FAE-3581ED44279E}" type="pres">
      <dgm:prSet presAssocID="{BD0849A7-1C5B-4CED-812C-83D1C2E174C6}" presName="parentText" presStyleLbl="node1" presStyleIdx="0" presStyleCnt="3" custScaleY="102539">
        <dgm:presLayoutVars>
          <dgm:chMax val="0"/>
          <dgm:bulletEnabled val="1"/>
        </dgm:presLayoutVars>
      </dgm:prSet>
      <dgm:spPr/>
    </dgm:pt>
    <dgm:pt modelId="{C28685B7-50D5-40DD-860A-F4D508FB7CB6}" type="pres">
      <dgm:prSet presAssocID="{79956443-E3FB-4DAF-86A2-5448E40CA697}" presName="spacer" presStyleCnt="0"/>
      <dgm:spPr/>
    </dgm:pt>
    <dgm:pt modelId="{03D78559-B481-4101-9D0B-2DA19258F51D}" type="pres">
      <dgm:prSet presAssocID="{8F84CF5F-C7AA-4034-9CFB-2DA0889644F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1518B4B-CD95-4438-BED2-039498039504}" type="pres">
      <dgm:prSet presAssocID="{E2EC7928-847B-4890-A848-68590B87C9ED}" presName="spacer" presStyleCnt="0"/>
      <dgm:spPr/>
    </dgm:pt>
    <dgm:pt modelId="{961C459B-77B5-48AC-BC96-62272B1A2693}" type="pres">
      <dgm:prSet presAssocID="{78CC306F-A6E5-4EB7-9268-10AAD0D70B9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7342415-06E5-491D-AA7C-A5A035D8419C}" type="presOf" srcId="{78CC306F-A6E5-4EB7-9268-10AAD0D70B9E}" destId="{961C459B-77B5-48AC-BC96-62272B1A2693}" srcOrd="0" destOrd="0" presId="urn:microsoft.com/office/officeart/2005/8/layout/vList2"/>
    <dgm:cxn modelId="{647AA96A-C308-49E7-9145-0CAF76FE8262}" srcId="{9273E678-362F-4459-A7B8-C6873DEE6323}" destId="{8F84CF5F-C7AA-4034-9CFB-2DA0889644FB}" srcOrd="1" destOrd="0" parTransId="{66F506A2-F64D-4EC8-8C69-13BBF42972D1}" sibTransId="{E2EC7928-847B-4890-A848-68590B87C9ED}"/>
    <dgm:cxn modelId="{B60E7074-CDCB-49DB-87A7-CA9066F6C23D}" type="presOf" srcId="{BD0849A7-1C5B-4CED-812C-83D1C2E174C6}" destId="{BB9BD427-8365-4A5B-8FAE-3581ED44279E}" srcOrd="0" destOrd="0" presId="urn:microsoft.com/office/officeart/2005/8/layout/vList2"/>
    <dgm:cxn modelId="{C28E3F7F-9F18-4CA8-B450-AB7B9D9C7C39}" type="presOf" srcId="{9273E678-362F-4459-A7B8-C6873DEE6323}" destId="{7072BA47-592A-41BB-88EC-5908BC35A356}" srcOrd="0" destOrd="0" presId="urn:microsoft.com/office/officeart/2005/8/layout/vList2"/>
    <dgm:cxn modelId="{5A045C7F-D4A7-4B49-8EEE-353690B2F5EE}" srcId="{9273E678-362F-4459-A7B8-C6873DEE6323}" destId="{BD0849A7-1C5B-4CED-812C-83D1C2E174C6}" srcOrd="0" destOrd="0" parTransId="{CC4263D6-2000-45B0-A2C5-6D1E1740E2B1}" sibTransId="{79956443-E3FB-4DAF-86A2-5448E40CA697}"/>
    <dgm:cxn modelId="{1C25D1AE-9F18-4513-8CA5-D979B6A835C4}" type="presOf" srcId="{8F84CF5F-C7AA-4034-9CFB-2DA0889644FB}" destId="{03D78559-B481-4101-9D0B-2DA19258F51D}" srcOrd="0" destOrd="0" presId="urn:microsoft.com/office/officeart/2005/8/layout/vList2"/>
    <dgm:cxn modelId="{1CFA6CD8-92D8-4603-B020-CC307577A4A5}" srcId="{9273E678-362F-4459-A7B8-C6873DEE6323}" destId="{78CC306F-A6E5-4EB7-9268-10AAD0D70B9E}" srcOrd="2" destOrd="0" parTransId="{503F923F-89F2-4260-B007-E96755CC2848}" sibTransId="{D93F0E6D-6B76-472D-A217-47E11FE723D7}"/>
    <dgm:cxn modelId="{44FAB0C3-027F-466F-9D22-2FD350E8CE49}" type="presParOf" srcId="{7072BA47-592A-41BB-88EC-5908BC35A356}" destId="{BB9BD427-8365-4A5B-8FAE-3581ED44279E}" srcOrd="0" destOrd="0" presId="urn:microsoft.com/office/officeart/2005/8/layout/vList2"/>
    <dgm:cxn modelId="{A6304736-D017-4A09-8E2F-315AB00BE38E}" type="presParOf" srcId="{7072BA47-592A-41BB-88EC-5908BC35A356}" destId="{C28685B7-50D5-40DD-860A-F4D508FB7CB6}" srcOrd="1" destOrd="0" presId="urn:microsoft.com/office/officeart/2005/8/layout/vList2"/>
    <dgm:cxn modelId="{787B062B-A680-45E1-A1C0-8893E3B80DFC}" type="presParOf" srcId="{7072BA47-592A-41BB-88EC-5908BC35A356}" destId="{03D78559-B481-4101-9D0B-2DA19258F51D}" srcOrd="2" destOrd="0" presId="urn:microsoft.com/office/officeart/2005/8/layout/vList2"/>
    <dgm:cxn modelId="{2EA13355-F22D-482C-8C6E-6448B76EE4D8}" type="presParOf" srcId="{7072BA47-592A-41BB-88EC-5908BC35A356}" destId="{81518B4B-CD95-4438-BED2-039498039504}" srcOrd="3" destOrd="0" presId="urn:microsoft.com/office/officeart/2005/8/layout/vList2"/>
    <dgm:cxn modelId="{E0E3596D-AA08-4618-995F-47748AF73258}" type="presParOf" srcId="{7072BA47-592A-41BB-88EC-5908BC35A356}" destId="{961C459B-77B5-48AC-BC96-62272B1A269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10AF3-80AE-4D05-B758-5BF18EC14AA4}">
      <dsp:nvSpPr>
        <dsp:cNvPr id="0" name=""/>
        <dsp:cNvSpPr/>
      </dsp:nvSpPr>
      <dsp:spPr>
        <a:xfrm>
          <a:off x="0" y="163395"/>
          <a:ext cx="8229600" cy="62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29108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/>
            <a:t>Τι υπάρχει από κάτω;</a:t>
          </a:r>
          <a:endParaRPr lang="el-GR" sz="1800" kern="1200" dirty="0"/>
        </a:p>
      </dsp:txBody>
      <dsp:txXfrm>
        <a:off x="0" y="163395"/>
        <a:ext cx="8229600" cy="623700"/>
      </dsp:txXfrm>
    </dsp:sp>
    <dsp:sp modelId="{689E203E-C7E6-400A-A463-27768825A14A}">
      <dsp:nvSpPr>
        <dsp:cNvPr id="0" name=""/>
        <dsp:cNvSpPr/>
      </dsp:nvSpPr>
      <dsp:spPr>
        <a:xfrm>
          <a:off x="411480" y="1035"/>
          <a:ext cx="5760720" cy="3247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/>
            <a:t>Επιφανειακή ανατομία του θώρακα</a:t>
          </a:r>
          <a:endParaRPr lang="el-GR" sz="1800" kern="1200" dirty="0"/>
        </a:p>
      </dsp:txBody>
      <dsp:txXfrm>
        <a:off x="427332" y="16887"/>
        <a:ext cx="5729016" cy="293016"/>
      </dsp:txXfrm>
    </dsp:sp>
    <dsp:sp modelId="{49ADD1C0-D315-4F8A-B223-D6834EB92D92}">
      <dsp:nvSpPr>
        <dsp:cNvPr id="0" name=""/>
        <dsp:cNvSpPr/>
      </dsp:nvSpPr>
      <dsp:spPr>
        <a:xfrm>
          <a:off x="0" y="1008855"/>
          <a:ext cx="8229600" cy="62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29108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/>
            <a:t>Το σχήμα του θώρακα και οι αναπνευστικές κινήσεις</a:t>
          </a:r>
          <a:endParaRPr lang="en-GB" sz="1800" kern="1200" dirty="0"/>
        </a:p>
      </dsp:txBody>
      <dsp:txXfrm>
        <a:off x="0" y="1008855"/>
        <a:ext cx="8229600" cy="623700"/>
      </dsp:txXfrm>
    </dsp:sp>
    <dsp:sp modelId="{6A84F01B-04E3-4EDB-9C46-BC8DD5315FF9}">
      <dsp:nvSpPr>
        <dsp:cNvPr id="0" name=""/>
        <dsp:cNvSpPr/>
      </dsp:nvSpPr>
      <dsp:spPr>
        <a:xfrm>
          <a:off x="411480" y="846495"/>
          <a:ext cx="5760720" cy="3247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/>
            <a:t>Επισκόπηση</a:t>
          </a:r>
          <a:endParaRPr lang="en-GB" sz="1800" kern="1200" dirty="0"/>
        </a:p>
      </dsp:txBody>
      <dsp:txXfrm>
        <a:off x="427332" y="862347"/>
        <a:ext cx="5729016" cy="293016"/>
      </dsp:txXfrm>
    </dsp:sp>
    <dsp:sp modelId="{9BFCC8A4-81E7-4C34-BE11-DF7B6532C261}">
      <dsp:nvSpPr>
        <dsp:cNvPr id="0" name=""/>
        <dsp:cNvSpPr/>
      </dsp:nvSpPr>
      <dsp:spPr>
        <a:xfrm>
          <a:off x="0" y="1854315"/>
          <a:ext cx="8229600" cy="62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29108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/>
            <a:t>Έκπτυξη ημιθωρακίων και φωνητικές δονήσεις</a:t>
          </a:r>
          <a:endParaRPr lang="el-GR" sz="1800" kern="1200" dirty="0"/>
        </a:p>
      </dsp:txBody>
      <dsp:txXfrm>
        <a:off x="0" y="1854315"/>
        <a:ext cx="8229600" cy="623700"/>
      </dsp:txXfrm>
    </dsp:sp>
    <dsp:sp modelId="{EEDA32F5-2336-458D-BF44-328C186B7EE8}">
      <dsp:nvSpPr>
        <dsp:cNvPr id="0" name=""/>
        <dsp:cNvSpPr/>
      </dsp:nvSpPr>
      <dsp:spPr>
        <a:xfrm>
          <a:off x="411480" y="1691955"/>
          <a:ext cx="5760720" cy="3247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/>
            <a:t>Ψηλάφηση</a:t>
          </a:r>
          <a:endParaRPr lang="el-GR" sz="1800" kern="1200" dirty="0"/>
        </a:p>
      </dsp:txBody>
      <dsp:txXfrm>
        <a:off x="427332" y="1707807"/>
        <a:ext cx="5729016" cy="293016"/>
      </dsp:txXfrm>
    </dsp:sp>
    <dsp:sp modelId="{7D3C021F-9949-4127-8A64-36112C429584}">
      <dsp:nvSpPr>
        <dsp:cNvPr id="0" name=""/>
        <dsp:cNvSpPr/>
      </dsp:nvSpPr>
      <dsp:spPr>
        <a:xfrm>
          <a:off x="0" y="2699775"/>
          <a:ext cx="8229600" cy="62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29108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/>
            <a:t>Πως γίνεται; Τι πληροφορίες δίνει;</a:t>
          </a:r>
          <a:endParaRPr lang="el-GR" sz="1800" kern="1200" dirty="0"/>
        </a:p>
      </dsp:txBody>
      <dsp:txXfrm>
        <a:off x="0" y="2699775"/>
        <a:ext cx="8229600" cy="623700"/>
      </dsp:txXfrm>
    </dsp:sp>
    <dsp:sp modelId="{324D0AB8-5E7A-4BE2-8091-0F521B5A456A}">
      <dsp:nvSpPr>
        <dsp:cNvPr id="0" name=""/>
        <dsp:cNvSpPr/>
      </dsp:nvSpPr>
      <dsp:spPr>
        <a:xfrm>
          <a:off x="411480" y="2537415"/>
          <a:ext cx="5760720" cy="3247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/>
            <a:t>Επίκρουση</a:t>
          </a:r>
          <a:endParaRPr lang="el-GR" sz="1800" kern="1200" dirty="0"/>
        </a:p>
      </dsp:txBody>
      <dsp:txXfrm>
        <a:off x="427332" y="2553267"/>
        <a:ext cx="5729016" cy="293016"/>
      </dsp:txXfrm>
    </dsp:sp>
    <dsp:sp modelId="{C2CAADC7-5B08-4C40-BCF0-BE69FA096F20}">
      <dsp:nvSpPr>
        <dsp:cNvPr id="0" name=""/>
        <dsp:cNvSpPr/>
      </dsp:nvSpPr>
      <dsp:spPr>
        <a:xfrm>
          <a:off x="0" y="3545235"/>
          <a:ext cx="8229600" cy="9182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229108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/>
            <a:t>Οι φυσιολογικοί αναπνευστικοί ήχοι</a:t>
          </a:r>
          <a:endParaRPr lang="el-G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 dirty="0"/>
            <a:t>Οι επιπρόσθετοι ήχοι</a:t>
          </a:r>
        </a:p>
      </dsp:txBody>
      <dsp:txXfrm>
        <a:off x="0" y="3545235"/>
        <a:ext cx="8229600" cy="918225"/>
      </dsp:txXfrm>
    </dsp:sp>
    <dsp:sp modelId="{BB2811C8-E8E9-4AEA-8192-7C9FD2F58FB0}">
      <dsp:nvSpPr>
        <dsp:cNvPr id="0" name=""/>
        <dsp:cNvSpPr/>
      </dsp:nvSpPr>
      <dsp:spPr>
        <a:xfrm>
          <a:off x="411480" y="3382875"/>
          <a:ext cx="5760720" cy="3247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/>
            <a:t>Ακρόαση</a:t>
          </a:r>
          <a:endParaRPr lang="el-GR" sz="1800" kern="1200" dirty="0"/>
        </a:p>
      </dsp:txBody>
      <dsp:txXfrm>
        <a:off x="427332" y="3398727"/>
        <a:ext cx="5729016" cy="293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1C0406-4523-4E19-A013-F86E9582F6F8}">
      <dsp:nvSpPr>
        <dsp:cNvPr id="0" name=""/>
        <dsp:cNvSpPr/>
      </dsp:nvSpPr>
      <dsp:spPr>
        <a:xfrm>
          <a:off x="0" y="345702"/>
          <a:ext cx="8229600" cy="737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70764" rIns="63870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300" kern="1200"/>
            <a:t>Διαταραχή της φυσιολογικής κύρτωσης της θωρακικής σπονδυλικής στήλης σε οβελιαίο (κύφωση) ή στεφανιαίο (σκολίωση) επίπεδο</a:t>
          </a:r>
          <a:endParaRPr lang="en-GB" sz="1300" kern="1200" dirty="0"/>
        </a:p>
      </dsp:txBody>
      <dsp:txXfrm>
        <a:off x="0" y="345702"/>
        <a:ext cx="8229600" cy="737100"/>
      </dsp:txXfrm>
    </dsp:sp>
    <dsp:sp modelId="{ECBAE883-A116-4FE5-9135-EA4C089B30E1}">
      <dsp:nvSpPr>
        <dsp:cNvPr id="0" name=""/>
        <dsp:cNvSpPr/>
      </dsp:nvSpPr>
      <dsp:spPr>
        <a:xfrm>
          <a:off x="411480" y="153822"/>
          <a:ext cx="5760720" cy="383760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 err="1"/>
            <a:t>Κυφοσκολίωση</a:t>
          </a:r>
          <a:endParaRPr lang="en-GB" sz="1800" kern="1200" dirty="0"/>
        </a:p>
      </dsp:txBody>
      <dsp:txXfrm>
        <a:off x="430214" y="172556"/>
        <a:ext cx="5723252" cy="346292"/>
      </dsp:txXfrm>
    </dsp:sp>
    <dsp:sp modelId="{0D5C655E-C049-4273-8AD2-7C32365B582C}">
      <dsp:nvSpPr>
        <dsp:cNvPr id="0" name=""/>
        <dsp:cNvSpPr/>
      </dsp:nvSpPr>
      <dsp:spPr>
        <a:xfrm>
          <a:off x="0" y="1344882"/>
          <a:ext cx="8229600" cy="552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70764" rIns="63870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300" i="1" kern="1200"/>
            <a:t>Άυξηση της προσθιοπισθίας διαμέτρου του θώρακα</a:t>
          </a:r>
          <a:endParaRPr lang="en-GB" sz="1300" kern="1200" dirty="0"/>
        </a:p>
      </dsp:txBody>
      <dsp:txXfrm>
        <a:off x="0" y="1344882"/>
        <a:ext cx="8229600" cy="552825"/>
      </dsp:txXfrm>
    </dsp:sp>
    <dsp:sp modelId="{5EC76F6D-1955-4DFA-A578-A568ACB52EEC}">
      <dsp:nvSpPr>
        <dsp:cNvPr id="0" name=""/>
        <dsp:cNvSpPr/>
      </dsp:nvSpPr>
      <dsp:spPr>
        <a:xfrm>
          <a:off x="411480" y="1153002"/>
          <a:ext cx="5760720" cy="383760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 err="1"/>
            <a:t>Πιθοειδής</a:t>
          </a:r>
          <a:r>
            <a:rPr lang="el-GR" sz="1800" kern="1200" dirty="0"/>
            <a:t> θώρακας</a:t>
          </a:r>
          <a:endParaRPr lang="en-GB" sz="1800" kern="1200" dirty="0"/>
        </a:p>
      </dsp:txBody>
      <dsp:txXfrm>
        <a:off x="430214" y="1171736"/>
        <a:ext cx="5723252" cy="346292"/>
      </dsp:txXfrm>
    </dsp:sp>
    <dsp:sp modelId="{5A466AA6-603F-42A6-86B9-34EFA6FACAAA}">
      <dsp:nvSpPr>
        <dsp:cNvPr id="0" name=""/>
        <dsp:cNvSpPr/>
      </dsp:nvSpPr>
      <dsp:spPr>
        <a:xfrm>
          <a:off x="0" y="2159787"/>
          <a:ext cx="8229600" cy="552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70764" rIns="63870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300" i="1" kern="1200" dirty="0">
              <a:solidFill>
                <a:srgbClr val="8064A2">
                  <a:lumMod val="50000"/>
                </a:srgbClr>
              </a:solidFill>
            </a:rPr>
            <a:t>Προβολή του στέρνου και των πλευρικών χόνδρων</a:t>
          </a:r>
          <a:endParaRPr lang="en-GB" sz="1300" kern="1200" dirty="0"/>
        </a:p>
      </dsp:txBody>
      <dsp:txXfrm>
        <a:off x="0" y="2159787"/>
        <a:ext cx="8229600" cy="552825"/>
      </dsp:txXfrm>
    </dsp:sp>
    <dsp:sp modelId="{CFEFC5F1-3443-4D83-8123-62739B8395CF}">
      <dsp:nvSpPr>
        <dsp:cNvPr id="0" name=""/>
        <dsp:cNvSpPr/>
      </dsp:nvSpPr>
      <dsp:spPr>
        <a:xfrm>
          <a:off x="411480" y="1967907"/>
          <a:ext cx="5760720" cy="383760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i="1" kern="1200" dirty="0">
              <a:solidFill>
                <a:schemeClr val="bg1"/>
              </a:solidFill>
            </a:rPr>
            <a:t>Pectus carinatum </a:t>
          </a:r>
          <a:r>
            <a:rPr lang="el-GR" sz="1800" i="1" kern="1200" dirty="0">
              <a:solidFill>
                <a:schemeClr val="bg1"/>
              </a:solidFill>
            </a:rPr>
            <a:t>(θώρακας πτηνού)</a:t>
          </a:r>
          <a:endParaRPr lang="en-GB" sz="1800" kern="1200" dirty="0">
            <a:solidFill>
              <a:schemeClr val="bg1"/>
            </a:solidFill>
          </a:endParaRPr>
        </a:p>
      </dsp:txBody>
      <dsp:txXfrm>
        <a:off x="430214" y="1986641"/>
        <a:ext cx="5723252" cy="346292"/>
      </dsp:txXfrm>
    </dsp:sp>
    <dsp:sp modelId="{81FF8ADF-BBA8-4484-9CE8-0F0A2DB4D9F2}">
      <dsp:nvSpPr>
        <dsp:cNvPr id="0" name=""/>
        <dsp:cNvSpPr/>
      </dsp:nvSpPr>
      <dsp:spPr>
        <a:xfrm>
          <a:off x="0" y="2974692"/>
          <a:ext cx="8229600" cy="552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70764" rIns="63870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300" i="1" kern="1200" dirty="0">
              <a:solidFill>
                <a:srgbClr val="8064A2">
                  <a:lumMod val="50000"/>
                </a:srgbClr>
              </a:solidFill>
            </a:rPr>
            <a:t>Εισολκή του στέρνου</a:t>
          </a:r>
          <a:endParaRPr lang="en-GB" sz="1300" kern="1200" dirty="0"/>
        </a:p>
      </dsp:txBody>
      <dsp:txXfrm>
        <a:off x="0" y="2974692"/>
        <a:ext cx="8229600" cy="552825"/>
      </dsp:txXfrm>
    </dsp:sp>
    <dsp:sp modelId="{BA0EB7B4-A03C-4E5E-B7CE-72C696039CE5}">
      <dsp:nvSpPr>
        <dsp:cNvPr id="0" name=""/>
        <dsp:cNvSpPr/>
      </dsp:nvSpPr>
      <dsp:spPr>
        <a:xfrm>
          <a:off x="411480" y="2782812"/>
          <a:ext cx="5760720" cy="383760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i="1" kern="1200" dirty="0"/>
            <a:t>Pectus excavatum</a:t>
          </a:r>
          <a:r>
            <a:rPr lang="el-GR" sz="1800" i="1" kern="1200" dirty="0"/>
            <a:t> </a:t>
          </a:r>
          <a:r>
            <a:rPr lang="el-GR" sz="1800" i="1" kern="1200" dirty="0">
              <a:solidFill>
                <a:schemeClr val="bg1"/>
              </a:solidFill>
            </a:rPr>
            <a:t>(θώρακας των υποδηματοποιών)</a:t>
          </a:r>
          <a:endParaRPr lang="en-GB" sz="1800" kern="1200" dirty="0"/>
        </a:p>
      </dsp:txBody>
      <dsp:txXfrm>
        <a:off x="430214" y="2801546"/>
        <a:ext cx="5723252" cy="346292"/>
      </dsp:txXfrm>
    </dsp:sp>
    <dsp:sp modelId="{1F857A25-1434-4548-AC0F-253853EB4346}">
      <dsp:nvSpPr>
        <dsp:cNvPr id="0" name=""/>
        <dsp:cNvSpPr/>
      </dsp:nvSpPr>
      <dsp:spPr>
        <a:xfrm>
          <a:off x="0" y="3789597"/>
          <a:ext cx="8229600" cy="737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70764" rIns="63870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300" kern="1200" dirty="0"/>
            <a:t>Παράδοξη κινητικότητα ενός μέρους του θωρακικού τοιχώματος μετά από πολλαπλά κατάγματα πλευρών</a:t>
          </a:r>
          <a:endParaRPr lang="en-GB" sz="1300" kern="1200" dirty="0"/>
        </a:p>
      </dsp:txBody>
      <dsp:txXfrm>
        <a:off x="0" y="3789597"/>
        <a:ext cx="8229600" cy="737100"/>
      </dsp:txXfrm>
    </dsp:sp>
    <dsp:sp modelId="{7C54727F-C48D-4F3E-897D-52F4332DC940}">
      <dsp:nvSpPr>
        <dsp:cNvPr id="0" name=""/>
        <dsp:cNvSpPr/>
      </dsp:nvSpPr>
      <dsp:spPr>
        <a:xfrm>
          <a:off x="411480" y="3597717"/>
          <a:ext cx="5760720" cy="383760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«Χαλαρός» θώρακας</a:t>
          </a:r>
          <a:endParaRPr lang="en-GB" sz="1800" kern="1200" dirty="0"/>
        </a:p>
      </dsp:txBody>
      <dsp:txXfrm>
        <a:off x="430214" y="3616451"/>
        <a:ext cx="5723252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BEC8F-80DD-4DA7-BC14-77194E64D435}">
      <dsp:nvSpPr>
        <dsp:cNvPr id="0" name=""/>
        <dsp:cNvSpPr/>
      </dsp:nvSpPr>
      <dsp:spPr>
        <a:xfrm>
          <a:off x="0" y="260957"/>
          <a:ext cx="8229600" cy="143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Φυσιολογική συχνότητα: 16-20</a:t>
          </a:r>
          <a:r>
            <a:rPr lang="en-GB" sz="1600" kern="1200" dirty="0"/>
            <a:t>/min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/>
            <a:t>Ταχύπνοια: &gt;25/</a:t>
          </a:r>
          <a:r>
            <a:rPr lang="en-GB" sz="1600" kern="1200"/>
            <a:t>min – </a:t>
          </a:r>
          <a:r>
            <a:rPr lang="el-GR" sz="1600" kern="1200"/>
            <a:t>πυρετός, παρόξυνση άσθματος ή ΧΑΠ, πνευμονία, πνευμονικό οίδημα, πνευμονική εμβολή, διάμεσες πνευμονοπάθειες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/>
            <a:t>Βραδύπνοια: &lt;10</a:t>
          </a:r>
          <a:r>
            <a:rPr lang="en-GB" sz="1600" kern="1200"/>
            <a:t>/min</a:t>
          </a:r>
          <a:r>
            <a:rPr lang="el-GR" sz="1600" kern="1200"/>
            <a:t>: κατασταλτικά ΚΝΣ, ενδοκράνια υπέρταση, ουραιμία</a:t>
          </a:r>
          <a:endParaRPr lang="en-US" sz="1600" kern="1200"/>
        </a:p>
      </dsp:txBody>
      <dsp:txXfrm>
        <a:off x="0" y="260957"/>
        <a:ext cx="8229600" cy="1436400"/>
      </dsp:txXfrm>
    </dsp:sp>
    <dsp:sp modelId="{A8D5890E-3C55-4E57-9D4A-D9631DB5B2EC}">
      <dsp:nvSpPr>
        <dsp:cNvPr id="0" name=""/>
        <dsp:cNvSpPr/>
      </dsp:nvSpPr>
      <dsp:spPr>
        <a:xfrm>
          <a:off x="411480" y="24797"/>
          <a:ext cx="576072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/>
            <a:t>Συχνότητα αναπνοών</a:t>
          </a:r>
          <a:endParaRPr lang="en-US" sz="1600" kern="1200"/>
        </a:p>
      </dsp:txBody>
      <dsp:txXfrm>
        <a:off x="434537" y="47854"/>
        <a:ext cx="5714606" cy="426206"/>
      </dsp:txXfrm>
    </dsp:sp>
    <dsp:sp modelId="{7470DC59-2493-4FD1-B8E6-543F3EE2AE8C}">
      <dsp:nvSpPr>
        <dsp:cNvPr id="0" name=""/>
        <dsp:cNvSpPr/>
      </dsp:nvSpPr>
      <dsp:spPr>
        <a:xfrm>
          <a:off x="0" y="2019918"/>
          <a:ext cx="82296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/>
            <a:t>Μειωμένο εύρος: Επιπόλαια αναπνοή – συνήθως συνοδεύει ταχύπνοια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/>
            <a:t>Αυξημένο εύρος: Υπέρπνοια</a:t>
          </a:r>
          <a:endParaRPr lang="en-US" sz="1600" kern="1200"/>
        </a:p>
      </dsp:txBody>
      <dsp:txXfrm>
        <a:off x="0" y="2019918"/>
        <a:ext cx="8229600" cy="932400"/>
      </dsp:txXfrm>
    </dsp:sp>
    <dsp:sp modelId="{03D265B0-81F7-4B66-8B5C-619ED3D6EDB4}">
      <dsp:nvSpPr>
        <dsp:cNvPr id="0" name=""/>
        <dsp:cNvSpPr/>
      </dsp:nvSpPr>
      <dsp:spPr>
        <a:xfrm>
          <a:off x="411480" y="1783757"/>
          <a:ext cx="576072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/>
            <a:t>Εύρος αναπνοών</a:t>
          </a:r>
          <a:endParaRPr lang="en-US" sz="1600" kern="1200"/>
        </a:p>
      </dsp:txBody>
      <dsp:txXfrm>
        <a:off x="434537" y="1806814"/>
        <a:ext cx="5714606" cy="426206"/>
      </dsp:txXfrm>
    </dsp:sp>
    <dsp:sp modelId="{EE07F0EC-1FDF-4DDE-B505-4F3D9BBCF630}">
      <dsp:nvSpPr>
        <dsp:cNvPr id="0" name=""/>
        <dsp:cNvSpPr/>
      </dsp:nvSpPr>
      <dsp:spPr>
        <a:xfrm>
          <a:off x="0" y="3274877"/>
          <a:ext cx="82296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33248" rIns="63870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Περιοδική αναπνοή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Αταξική αναπνοή</a:t>
          </a:r>
          <a:endParaRPr lang="en-US" sz="1600" kern="1200" dirty="0"/>
        </a:p>
      </dsp:txBody>
      <dsp:txXfrm>
        <a:off x="0" y="3274877"/>
        <a:ext cx="8229600" cy="932400"/>
      </dsp:txXfrm>
    </dsp:sp>
    <dsp:sp modelId="{B9477327-A6D7-4014-B629-2F46A235003B}">
      <dsp:nvSpPr>
        <dsp:cNvPr id="0" name=""/>
        <dsp:cNvSpPr/>
      </dsp:nvSpPr>
      <dsp:spPr>
        <a:xfrm>
          <a:off x="411480" y="3038717"/>
          <a:ext cx="5760720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Ρυθμός αναπνοών</a:t>
          </a:r>
          <a:endParaRPr lang="en-US" sz="1600" kern="1200" dirty="0"/>
        </a:p>
      </dsp:txBody>
      <dsp:txXfrm>
        <a:off x="434537" y="3061774"/>
        <a:ext cx="5714606" cy="426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588DC-54DF-44F7-902B-39776F9EB9A1}">
      <dsp:nvSpPr>
        <dsp:cNvPr id="0" name=""/>
        <dsp:cNvSpPr/>
      </dsp:nvSpPr>
      <dsp:spPr>
        <a:xfrm>
          <a:off x="0" y="283421"/>
          <a:ext cx="8229600" cy="778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95732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/>
            <a:t>Μεταβολική οξέωση – συνήθως διαβητική κετοξέωση</a:t>
          </a:r>
          <a:endParaRPr lang="el-GR" sz="1800" kern="1200" dirty="0"/>
        </a:p>
      </dsp:txBody>
      <dsp:txXfrm>
        <a:off x="0" y="283421"/>
        <a:ext cx="8229600" cy="778050"/>
      </dsp:txXfrm>
    </dsp:sp>
    <dsp:sp modelId="{CADFBDB5-ABD3-4653-8B12-45AF22457635}">
      <dsp:nvSpPr>
        <dsp:cNvPr id="0" name=""/>
        <dsp:cNvSpPr/>
      </dsp:nvSpPr>
      <dsp:spPr>
        <a:xfrm>
          <a:off x="411480" y="2981"/>
          <a:ext cx="5760720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/>
            <a:t>Kussmaul</a:t>
          </a:r>
          <a:r>
            <a:rPr lang="el-GR" sz="1800" kern="1200" dirty="0"/>
            <a:t>: ταχύπνοια με μεγάλο εύρος αναπνοής</a:t>
          </a:r>
          <a:endParaRPr lang="en-GB" sz="1800" kern="1200" dirty="0"/>
        </a:p>
      </dsp:txBody>
      <dsp:txXfrm>
        <a:off x="438860" y="30361"/>
        <a:ext cx="5705960" cy="506120"/>
      </dsp:txXfrm>
    </dsp:sp>
    <dsp:sp modelId="{B56FFBC3-D89E-4A07-B9DE-084860CC9183}">
      <dsp:nvSpPr>
        <dsp:cNvPr id="0" name=""/>
        <dsp:cNvSpPr/>
      </dsp:nvSpPr>
      <dsp:spPr>
        <a:xfrm>
          <a:off x="0" y="1444511"/>
          <a:ext cx="8229600" cy="778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95732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/>
            <a:t>Καρδιακή ανεπάρκεια, εκτεταμένη εγκεφαλική βλάβη</a:t>
          </a:r>
          <a:endParaRPr lang="el-GR" sz="1800" kern="1200" dirty="0"/>
        </a:p>
      </dsp:txBody>
      <dsp:txXfrm>
        <a:off x="0" y="1444511"/>
        <a:ext cx="8229600" cy="778050"/>
      </dsp:txXfrm>
    </dsp:sp>
    <dsp:sp modelId="{27C210AA-FD52-4AD4-B125-0297C428A48E}">
      <dsp:nvSpPr>
        <dsp:cNvPr id="0" name=""/>
        <dsp:cNvSpPr/>
      </dsp:nvSpPr>
      <dsp:spPr>
        <a:xfrm>
          <a:off x="411480" y="1164071"/>
          <a:ext cx="5760720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Cheynne-Stokes</a:t>
          </a:r>
          <a:r>
            <a:rPr lang="el-GR" sz="1800" kern="1200"/>
            <a:t>: περιοδική αναπνοή με άπνοια</a:t>
          </a:r>
          <a:endParaRPr lang="el-GR" sz="1800" kern="1200" dirty="0"/>
        </a:p>
      </dsp:txBody>
      <dsp:txXfrm>
        <a:off x="438860" y="1191451"/>
        <a:ext cx="5705960" cy="506120"/>
      </dsp:txXfrm>
    </dsp:sp>
    <dsp:sp modelId="{84D5A057-C7C0-46C9-877F-791EBE5F0307}">
      <dsp:nvSpPr>
        <dsp:cNvPr id="0" name=""/>
        <dsp:cNvSpPr/>
      </dsp:nvSpPr>
      <dsp:spPr>
        <a:xfrm>
          <a:off x="0" y="2605601"/>
          <a:ext cx="82296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6D2DBC-2193-4EE1-9620-C47BB7CBF219}">
      <dsp:nvSpPr>
        <dsp:cNvPr id="0" name=""/>
        <dsp:cNvSpPr/>
      </dsp:nvSpPr>
      <dsp:spPr>
        <a:xfrm>
          <a:off x="411480" y="2325161"/>
          <a:ext cx="5760720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Biot</a:t>
          </a:r>
          <a:r>
            <a:rPr lang="el-GR" sz="1800" kern="1200"/>
            <a:t>: «αταξική αναπνοή»</a:t>
          </a:r>
          <a:endParaRPr lang="el-GR" sz="1800" kern="1200" dirty="0"/>
        </a:p>
      </dsp:txBody>
      <dsp:txXfrm>
        <a:off x="438860" y="2352541"/>
        <a:ext cx="5705960" cy="506120"/>
      </dsp:txXfrm>
    </dsp:sp>
    <dsp:sp modelId="{C1FE968A-5B81-43FE-A43F-D4856D24BFDE}">
      <dsp:nvSpPr>
        <dsp:cNvPr id="0" name=""/>
        <dsp:cNvSpPr/>
      </dsp:nvSpPr>
      <dsp:spPr>
        <a:xfrm>
          <a:off x="0" y="3467441"/>
          <a:ext cx="8229600" cy="778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95732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/>
            <a:t>Σε ορισμένα νοσήματα υπάρχει παρατεταμένη εκπνοή: ΧΑΠ, άσθμα</a:t>
          </a:r>
          <a:endParaRPr lang="el-GR" sz="1800" kern="1200" dirty="0"/>
        </a:p>
      </dsp:txBody>
      <dsp:txXfrm>
        <a:off x="0" y="3467441"/>
        <a:ext cx="8229600" cy="778050"/>
      </dsp:txXfrm>
    </dsp:sp>
    <dsp:sp modelId="{64938C40-24F7-40BC-B10B-255EAA0085B4}">
      <dsp:nvSpPr>
        <dsp:cNvPr id="0" name=""/>
        <dsp:cNvSpPr/>
      </dsp:nvSpPr>
      <dsp:spPr>
        <a:xfrm>
          <a:off x="411480" y="3187001"/>
          <a:ext cx="5760720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/>
            <a:t>Αποφρακτική αναπνοή: φυσιολογικά η εκπνοή διαρκεί ελαφρά περισσότερο από την εισπνοή (1,2:1)</a:t>
          </a:r>
          <a:endParaRPr lang="el-GR" sz="1800" kern="1200" dirty="0"/>
        </a:p>
      </dsp:txBody>
      <dsp:txXfrm>
        <a:off x="438860" y="3214381"/>
        <a:ext cx="5705960" cy="5061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BD427-8365-4A5B-8FAE-3581ED44279E}">
      <dsp:nvSpPr>
        <dsp:cNvPr id="0" name=""/>
        <dsp:cNvSpPr/>
      </dsp:nvSpPr>
      <dsp:spPr>
        <a:xfrm>
          <a:off x="0" y="357068"/>
          <a:ext cx="4038600" cy="126194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φυσιολογικών ήχων αναπνοής (</a:t>
          </a:r>
          <a:r>
            <a:rPr lang="en-GB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breath sounds</a:t>
          </a:r>
          <a:r>
            <a:rPr lang="el-GR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n-US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603" y="418671"/>
        <a:ext cx="3915394" cy="1138735"/>
      </dsp:txXfrm>
    </dsp:sp>
    <dsp:sp modelId="{03D78559-B481-4101-9D0B-2DA19258F51D}">
      <dsp:nvSpPr>
        <dsp:cNvPr id="0" name=""/>
        <dsp:cNvSpPr/>
      </dsp:nvSpPr>
      <dsp:spPr>
        <a:xfrm>
          <a:off x="0" y="1682369"/>
          <a:ext cx="4038600" cy="1230693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επιπρόσθετων ήχων </a:t>
          </a:r>
          <a:r>
            <a:rPr lang="en-GB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(adventitious sounds)</a:t>
          </a:r>
          <a:endParaRPr lang="en-US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077" y="1742446"/>
        <a:ext cx="3918446" cy="1110539"/>
      </dsp:txXfrm>
    </dsp:sp>
    <dsp:sp modelId="{961C459B-77B5-48AC-BC96-62272B1A2693}">
      <dsp:nvSpPr>
        <dsp:cNvPr id="0" name=""/>
        <dsp:cNvSpPr/>
      </dsp:nvSpPr>
      <dsp:spPr>
        <a:xfrm>
          <a:off x="0" y="2976423"/>
          <a:ext cx="4038600" cy="1230693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Ακρόαση ήχων απήχησης φωνής (ακροαστικό αντίστοιχο των φωνητικών δονήσεων)</a:t>
          </a:r>
          <a:endParaRPr lang="en-US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077" y="3036500"/>
        <a:ext cx="3918446" cy="1110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7970E-9F5B-4D62-976B-CA199AD83E82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258EA-38FB-419A-96D8-87B9DC2EA0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77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9258EA-38FB-419A-96D8-87B9DC2EA08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750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9258EA-38FB-419A-96D8-87B9DC2EA08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481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258EA-38FB-419A-96D8-87B9DC2EA08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549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9258EA-38FB-419A-96D8-87B9DC2EA087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546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9258EA-38FB-419A-96D8-87B9DC2EA087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24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9258EA-38FB-419A-96D8-87B9DC2EA087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688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9258EA-38FB-419A-96D8-87B9DC2EA087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373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9258EA-38FB-419A-96D8-87B9DC2EA087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994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9258EA-38FB-419A-96D8-87B9DC2EA087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268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These figures assume that central cyanosis begins to appear when 2.38 g/</a:t>
            </a:r>
            <a:r>
              <a:rPr lang="en-GB" dirty="0" err="1"/>
              <a:t>dL</a:t>
            </a:r>
            <a:r>
              <a:rPr lang="en-GB" dirty="0"/>
              <a:t> deoxygenated </a:t>
            </a:r>
            <a:r>
              <a:rPr lang="en-GB" dirty="0" err="1"/>
              <a:t>hemoglobin</a:t>
            </a:r>
            <a:r>
              <a:rPr lang="en-GB" dirty="0"/>
              <a:t> accumulates in arterial blood (see the text for calculations). The corresponding pO2 was obtained from standard </a:t>
            </a:r>
            <a:r>
              <a:rPr lang="en-GB" dirty="0" err="1"/>
              <a:t>hemoglobin</a:t>
            </a:r>
            <a:r>
              <a:rPr lang="en-GB" dirty="0"/>
              <a:t> dissociation curves for oxygen.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9258EA-38FB-419A-96D8-87B9DC2EA087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57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59352" y="121196"/>
            <a:ext cx="5976938" cy="170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68580" bIns="6858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ΕΘΝΙΚΟ ΚΑΙ ΚΑΠΟΔΙΣΤΡΙΑΚΟ ΠΑΝΕΠΙΣΤΗΜΙΟ ΑΘΗΝΩΝ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ΙΑΤΡΙΚΗ ΣΧΟΛΗ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Α' ΠΑΘΟΛΟΓΙΚΗ ΚΛΙΝΙΚΗ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sz="16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Διευθυντής: Καθηγήτρια</a:t>
            </a:r>
            <a:r>
              <a:rPr lang="el-GR" sz="1600" b="1" cap="none" spc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Ε.Ι. Γκόγκα</a:t>
            </a:r>
            <a:endParaRPr lang="el-GR" sz="16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3" y="469900"/>
            <a:ext cx="100806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1" y="398463"/>
            <a:ext cx="8636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992521"/>
            <a:ext cx="7772400" cy="1225021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721596"/>
            <a:ext cx="6400800" cy="14605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1667" b="0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 dirty="0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6094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25000"/>
              <a:buFont typeface="Arial" pitchFamily="34" charset="0"/>
              <a:buChar char="•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746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30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8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5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4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3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1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0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9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939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10" name="2 - Θέση περιεχομένου"/>
          <p:cNvSpPr>
            <a:spLocks noGrp="1"/>
          </p:cNvSpPr>
          <p:nvPr>
            <p:ph sz="half" idx="13"/>
          </p:nvPr>
        </p:nvSpPr>
        <p:spPr>
          <a:xfrm>
            <a:off x="4644008" y="1345334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6" name="4 - Θέση ημερομηνίας"/>
          <p:cNvSpPr>
            <a:spLocks noGrp="1"/>
          </p:cNvSpPr>
          <p:nvPr>
            <p:ph type="dt" sz="half" idx="14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9E9055FB-4751-403F-90BF-3A3A298775C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7" name="5 - Θέση υποσέλιδου"/>
          <p:cNvSpPr>
            <a:spLocks noGrp="1"/>
          </p:cNvSpPr>
          <p:nvPr>
            <p:ph type="ftr" sz="quarter" idx="15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8" name="6 - Θέση αριθμού διαφάνειας"/>
          <p:cNvSpPr>
            <a:spLocks noGrp="1"/>
          </p:cNvSpPr>
          <p:nvPr>
            <p:ph type="sldNum" sz="quarter" idx="16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AC423FE-188A-4D02-86E7-387FE4616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43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>
              <a:buNone/>
              <a:defRPr sz="1500" b="1"/>
            </a:lvl2pPr>
            <a:lvl3pPr marL="685773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1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50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 sz="135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31" y="1279261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>
              <a:buNone/>
              <a:defRPr sz="1500" b="1"/>
            </a:lvl2pPr>
            <a:lvl3pPr marL="685773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1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9E9055FB-4751-403F-90BF-3A3A298775C1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0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AC423FE-188A-4D02-86E7-387FE4616C8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3 - Θέση περιεχομένου"/>
          <p:cNvSpPr>
            <a:spLocks noGrp="1"/>
          </p:cNvSpPr>
          <p:nvPr>
            <p:ph sz="half" idx="13"/>
          </p:nvPr>
        </p:nvSpPr>
        <p:spPr>
          <a:xfrm>
            <a:off x="4645029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50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 sz="135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7563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4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5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6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723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1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4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5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7213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b="1" cap="none" spc="50">
                <a:ln w="11430"/>
                <a:solidFill>
                  <a:srgbClr val="00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 hasCustomPrompt="1"/>
          </p:nvPr>
        </p:nvSpPr>
        <p:spPr>
          <a:xfrm>
            <a:off x="457200" y="1333501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defRPr sz="2800"/>
            </a:lvl1pPr>
            <a:lvl2pPr marL="742950" indent="-28575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4648200" y="1333501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defRPr sz="2800"/>
            </a:lvl1pPr>
            <a:lvl2pPr marL="742950" indent="-28575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ECE9648B-992E-4D54-B19D-26A9FAC214B1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541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b="1" cap="none" spc="50">
                <a:ln w="11430"/>
                <a:solidFill>
                  <a:srgbClr val="00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0066"/>
              </a:buClr>
              <a:buSzPct val="110000"/>
              <a:buFont typeface="Wingdings" pitchFamily="2" charset="2"/>
              <a:buChar char="§"/>
              <a:defRPr sz="2400"/>
            </a:lvl1pPr>
            <a:lvl2pPr>
              <a:buClr>
                <a:srgbClr val="FF0000"/>
              </a:buClr>
              <a:buSzPct val="115000"/>
              <a:buFont typeface="Arial" pitchFamily="34" charset="0"/>
              <a:buChar char="•"/>
              <a:defRPr sz="2000"/>
            </a:lvl2pPr>
            <a:lvl3pPr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33" y="1279261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66"/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33" y="1812396"/>
            <a:ext cx="4041775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ECE9648B-992E-4D54-B19D-26A9FAC214B1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6962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/>
          <a:lstStyle/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572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6963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E9648B-992E-4D54-B19D-26A9FAC214B1}" type="datetimeFigureOut"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24/2/2025</a:t>
            </a:fld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2" y="5296963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6963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A214A3-AC39-43E2-88B8-32108CE0EBC2}" type="slidenum"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1 - Τίτλος">
            <a:extLst>
              <a:ext uri="{FF2B5EF4-FFF2-40B4-BE49-F238E27FC236}">
                <a16:creationId xmlns:a16="http://schemas.microsoft.com/office/drawing/2014/main" id="{5A6A8970-AF29-439E-8BC5-FE4CCCB5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10" name="2 - Θέση περιεχομένου">
            <a:extLst>
              <a:ext uri="{FF2B5EF4-FFF2-40B4-BE49-F238E27FC236}">
                <a16:creationId xmlns:a16="http://schemas.microsoft.com/office/drawing/2014/main" id="{F41F7AB8-158C-4B22-91F6-94907DF1722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350756"/>
            <a:ext cx="8225410" cy="174782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11" name="2 - Θέση περιεχομένου">
            <a:extLst>
              <a:ext uri="{FF2B5EF4-FFF2-40B4-BE49-F238E27FC236}">
                <a16:creationId xmlns:a16="http://schemas.microsoft.com/office/drawing/2014/main" id="{B56BB1E3-FC1A-498C-AEDD-20F6D4CD015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7200" y="1438501"/>
            <a:ext cx="8225410" cy="174782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0F1AD49-1D3A-4791-9355-078F69A3D0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3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043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3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25000"/>
              <a:buFont typeface="Arial" pitchFamily="34" charset="0"/>
              <a:buChar char="•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2" y="5297489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4949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3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>
              <a:buNone/>
              <a:defRPr sz="1500" b="1"/>
            </a:lvl2pPr>
            <a:lvl3pPr marL="685773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1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812398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33" y="1279262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>
              <a:buNone/>
              <a:defRPr sz="1500" b="1"/>
            </a:lvl2pPr>
            <a:lvl3pPr marL="685773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1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9E9055FB-4751-403F-90BF-3A3A298775C1}" type="datetimeFigureOut">
              <a:rPr lang="en-GB" smtClean="0"/>
              <a:pPr/>
              <a:t>24/02/2025</a:t>
            </a:fld>
            <a:endParaRPr lang="en-GB"/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2" y="5297489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FAC423FE-188A-4D02-86E7-387FE4616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3 - Θέση περιεχομένου"/>
          <p:cNvSpPr>
            <a:spLocks noGrp="1"/>
          </p:cNvSpPr>
          <p:nvPr>
            <p:ph sz="half" idx="13"/>
          </p:nvPr>
        </p:nvSpPr>
        <p:spPr>
          <a:xfrm>
            <a:off x="4645029" y="1812398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1872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59352" y="121197"/>
            <a:ext cx="5976938" cy="170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68580" bIns="6858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ΕΘΝΙΚΟ ΚΑΙ ΚΑΠΟΔΙΣΤΡΙΑΚΟ ΠΑΝΕΠΙΣΤΗΜΙΟ ΑΘΗΝΩΝ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ΙΑΤΡΙΚΗ ΣΧΟΛΗ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Α' ΠΑΘΟΛΟΓΙΚΗ ΚΛΙΝΙΚΗ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sz="16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6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Διευθυντής: Καθηγήτρια</a:t>
            </a:r>
            <a:r>
              <a:rPr lang="el-GR" sz="1600" b="1" cap="none" spc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Ε.Ι. Γκόγκα</a:t>
            </a:r>
            <a:endParaRPr lang="el-GR" sz="16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5" y="469902"/>
            <a:ext cx="100806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1" y="398465"/>
            <a:ext cx="8636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992522"/>
            <a:ext cx="7772400" cy="1225021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2" y="3721596"/>
            <a:ext cx="6400800" cy="14605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1667" b="0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 dirty="0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ECE9648B-992E-4D54-B19D-26A9FAC214B1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2" y="5297489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9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01A214A3-AC39-43E2-88B8-32108CE0EBC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2673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59352" y="121196"/>
            <a:ext cx="5976938" cy="170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61722" bIns="61722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4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ΕΘΝΙΚΟ ΚΑΙ ΚΑΠΟΔΙΣΤΡΙΑΚΟ ΠΑΝΕΠΙΣΤΗΜΙΟ ΑΘΗΝΩΝ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4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ΙΑΤΡΙΚΗ ΣΧΟΛΗ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4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Α' ΠΑΘΟΛΟΓΙΚΗ ΚΛΙΝΙΚΗ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sz="144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44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Διευθυντής: Καθηγήτρια</a:t>
            </a:r>
            <a:r>
              <a:rPr lang="el-GR" sz="1440" b="1" cap="none" spc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Ε.Ι. Γκόγκα</a:t>
            </a:r>
            <a:endParaRPr lang="el-GR" sz="144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4" y="469900"/>
            <a:ext cx="100806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1" y="398463"/>
            <a:ext cx="8636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992522"/>
            <a:ext cx="7772400" cy="1225021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721596"/>
            <a:ext cx="6400800" cy="14605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1500" b="0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0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17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2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34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42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51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60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68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 dirty="0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394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25000"/>
              <a:buFont typeface="Arial" pitchFamily="34" charset="0"/>
              <a:buChar char="•"/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695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270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308597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196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793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39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2988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58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18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781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570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231449" indent="-231449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9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01471" indent="-192874">
              <a:buClr>
                <a:srgbClr val="C00000"/>
              </a:buClr>
              <a:buSzPct val="120000"/>
              <a:buFont typeface="Arial" pitchFamily="34" charset="0"/>
              <a:buChar char="•"/>
              <a:defRPr sz="162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10" name="2 - Θέση περιεχομένου"/>
          <p:cNvSpPr>
            <a:spLocks noGrp="1"/>
          </p:cNvSpPr>
          <p:nvPr>
            <p:ph sz="half" idx="13"/>
          </p:nvPr>
        </p:nvSpPr>
        <p:spPr>
          <a:xfrm>
            <a:off x="4644008" y="1345335"/>
            <a:ext cx="4038600" cy="3771636"/>
          </a:xfrm>
          <a:prstGeom prst="rect">
            <a:avLst/>
          </a:prstGeom>
        </p:spPr>
        <p:txBody>
          <a:bodyPr>
            <a:normAutofit/>
          </a:bodyPr>
          <a:lstStyle>
            <a:lvl1pPr marL="231449" indent="-231449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9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01471" indent="-192874">
              <a:buClr>
                <a:srgbClr val="C00000"/>
              </a:buClr>
              <a:buSzPct val="120000"/>
              <a:buFont typeface="Arial" pitchFamily="34" charset="0"/>
              <a:buChar char="•"/>
              <a:defRPr sz="162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6" name="4 - Θέση ημερομηνίας"/>
          <p:cNvSpPr>
            <a:spLocks noGrp="1"/>
          </p:cNvSpPr>
          <p:nvPr>
            <p:ph type="dt" sz="half" idx="14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7" name="5 - Θέση υποσέλιδου"/>
          <p:cNvSpPr>
            <a:spLocks noGrp="1"/>
          </p:cNvSpPr>
          <p:nvPr>
            <p:ph type="ftr" sz="quarter" idx="15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8" name="6 - Θέση αριθμού διαφάνειας"/>
          <p:cNvSpPr>
            <a:spLocks noGrp="1"/>
          </p:cNvSpPr>
          <p:nvPr>
            <p:ph type="sldNum" sz="quarter" idx="16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519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2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08597" indent="0">
              <a:buNone/>
              <a:defRPr sz="1350" b="1"/>
            </a:lvl2pPr>
            <a:lvl3pPr marL="617196" indent="0">
              <a:buNone/>
              <a:defRPr sz="1215" b="1"/>
            </a:lvl3pPr>
            <a:lvl4pPr marL="925793" indent="0">
              <a:buNone/>
              <a:defRPr sz="1080" b="1"/>
            </a:lvl4pPr>
            <a:lvl5pPr marL="1234391" indent="0">
              <a:buNone/>
              <a:defRPr sz="1080" b="1"/>
            </a:lvl5pPr>
            <a:lvl6pPr marL="1542988" indent="0">
              <a:buNone/>
              <a:defRPr sz="1080" b="1"/>
            </a:lvl6pPr>
            <a:lvl7pPr marL="1851587" indent="0">
              <a:buNone/>
              <a:defRPr sz="1080" b="1"/>
            </a:lvl7pPr>
            <a:lvl8pPr marL="2160184" indent="0">
              <a:buNone/>
              <a:defRPr sz="1080" b="1"/>
            </a:lvl8pPr>
            <a:lvl9pPr marL="2468781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62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None/>
              <a:defRPr sz="1080"/>
            </a:lvl4pPr>
            <a:lvl5pPr>
              <a:buNone/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32" y="1279261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20" b="1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08597" indent="0">
              <a:buNone/>
              <a:defRPr sz="1350" b="1"/>
            </a:lvl2pPr>
            <a:lvl3pPr marL="617196" indent="0">
              <a:buNone/>
              <a:defRPr sz="1215" b="1"/>
            </a:lvl3pPr>
            <a:lvl4pPr marL="925793" indent="0">
              <a:buNone/>
              <a:defRPr sz="1080" b="1"/>
            </a:lvl4pPr>
            <a:lvl5pPr marL="1234391" indent="0">
              <a:buNone/>
              <a:defRPr sz="1080" b="1"/>
            </a:lvl5pPr>
            <a:lvl6pPr marL="1542988" indent="0">
              <a:buNone/>
              <a:defRPr sz="1080" b="1"/>
            </a:lvl6pPr>
            <a:lvl7pPr marL="1851587" indent="0">
              <a:buNone/>
              <a:defRPr sz="1080" b="1"/>
            </a:lvl7pPr>
            <a:lvl8pPr marL="2160184" indent="0">
              <a:buNone/>
              <a:defRPr sz="1080" b="1"/>
            </a:lvl8pPr>
            <a:lvl9pPr marL="2468781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9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0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3 - Θέση περιεχομένου"/>
          <p:cNvSpPr>
            <a:spLocks noGrp="1"/>
          </p:cNvSpPr>
          <p:nvPr>
            <p:ph sz="half" idx="13"/>
          </p:nvPr>
        </p:nvSpPr>
        <p:spPr>
          <a:xfrm>
            <a:off x="4645029" y="1812396"/>
            <a:ext cx="4040188" cy="32927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62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215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buNone/>
              <a:defRPr sz="1080"/>
            </a:lvl4pPr>
            <a:lvl5pPr>
              <a:buNone/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2228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4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9160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2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F07CF427-2E9F-4FA0-A605-099700182C9D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4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5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7B945E24-4DA1-4B63-A9B0-2727025211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65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5296963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E9648B-992E-4D54-B19D-26A9FAC214B1}" type="datetimeFigureOut"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24/2/2025</a:t>
            </a:fld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2" y="5296963"/>
            <a:ext cx="2895600" cy="30427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5296963"/>
            <a:ext cx="2133600" cy="30427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A214A3-AC39-43E2-88B8-32108CE0EBC2}" type="slidenum">
              <a:rPr kumimoji="0" lang="el-GR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8" name="1 - Τίτλος">
            <a:extLst>
              <a:ext uri="{FF2B5EF4-FFF2-40B4-BE49-F238E27FC236}">
                <a16:creationId xmlns:a16="http://schemas.microsoft.com/office/drawing/2014/main" id="{5A6A8970-AF29-439E-8BC5-FE4CCCB5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10" name="2 - Θέση περιεχομένου">
            <a:extLst>
              <a:ext uri="{FF2B5EF4-FFF2-40B4-BE49-F238E27FC236}">
                <a16:creationId xmlns:a16="http://schemas.microsoft.com/office/drawing/2014/main" id="{F41F7AB8-158C-4B22-91F6-94907DF1722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350756"/>
            <a:ext cx="8225410" cy="174782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11" name="2 - Θέση περιεχομένου">
            <a:extLst>
              <a:ext uri="{FF2B5EF4-FFF2-40B4-BE49-F238E27FC236}">
                <a16:creationId xmlns:a16="http://schemas.microsoft.com/office/drawing/2014/main" id="{B56BB1E3-FC1A-498C-AEDD-20F6D4CD015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7200" y="1438501"/>
            <a:ext cx="8225410" cy="1747826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557190" indent="-214304">
              <a:buClr>
                <a:srgbClr val="C00000"/>
              </a:buClr>
              <a:buSzPct val="120000"/>
              <a:buFont typeface="Arial" pitchFamily="34" charset="0"/>
              <a:buChar char="•"/>
              <a:defRPr sz="18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5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35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0F1AD49-1D3A-4791-9355-078F69A3D0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3" y="193675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850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172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886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773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659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545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65" indent="-25716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0" indent="-21430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6" indent="-1714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2" indent="-1714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8" indent="-1714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5" indent="-171443" algn="l" defTabSz="68577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68577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68577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3" indent="-171443" algn="l" defTabSz="68577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3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1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0" algn="l" defTabSz="68577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61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5pPr>
      <a:lvl6pPr marL="308597"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6pPr>
      <a:lvl7pPr marL="617196"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7pPr>
      <a:lvl8pPr marL="925793"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8pPr>
      <a:lvl9pPr marL="1234391" algn="ctr" rtl="0" eaLnBrk="1" fontAlgn="base" hangingPunct="1">
        <a:spcBef>
          <a:spcPct val="0"/>
        </a:spcBef>
        <a:spcAft>
          <a:spcPct val="0"/>
        </a:spcAft>
        <a:defRPr sz="297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31449" indent="-23144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01471" indent="-19287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771494" indent="-15429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92" indent="-15429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88690" indent="-154299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697288" indent="-154299" algn="l" defTabSz="617196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05885" indent="-154299" algn="l" defTabSz="617196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14482" indent="-154299" algn="l" defTabSz="617196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623080" indent="-154299" algn="l" defTabSz="617196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597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196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793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391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2988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587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184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781" algn="l" defTabSz="617196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hyperlink" Target="http://hdl.handle.net/11419/436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hyperlink" Target="http://hdl.handle.net/11419/436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hyperlink" Target="http://hdl.handle.net/11419/436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hyperlink" Target="http://hdl.handle.net/11419/436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hdl.handle.net/11419/4364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19.xml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slide" Target="slide11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slide" Target="slide54.xml"/><Relationship Id="rId5" Type="http://schemas.openxmlformats.org/officeDocument/2006/relationships/image" Target="../media/image13.png"/><Relationship Id="rId10" Type="http://schemas.openxmlformats.org/officeDocument/2006/relationships/slide" Target="slide47.xml"/><Relationship Id="rId4" Type="http://schemas.openxmlformats.org/officeDocument/2006/relationships/image" Target="../media/image12.png"/><Relationship Id="rId9" Type="http://schemas.openxmlformats.org/officeDocument/2006/relationships/slide" Target="slide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12.xml"/><Relationship Id="rId7" Type="http://schemas.openxmlformats.org/officeDocument/2006/relationships/image" Target="../media/image20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slide" Target="slide15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slide" Target="slide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hyperlink" Target="https://teachmesurgery.com/general/presentations/cardiothoracic-incisions/" TargetMode="Externa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4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hyperlink" Target="http://hdl.handle.net/11419/4364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7" Type="http://schemas.openxmlformats.org/officeDocument/2006/relationships/image" Target="../media/image37.png"/><Relationship Id="rId2" Type="http://schemas.openxmlformats.org/officeDocument/2006/relationships/video" Target="NULL" TargetMode="External"/><Relationship Id="rId1" Type="http://schemas.openxmlformats.org/officeDocument/2006/relationships/tags" Target="../tags/tag29.xml"/><Relationship Id="rId6" Type="http://schemas.openxmlformats.org/officeDocument/2006/relationships/hyperlink" Target="http://archive.student.bmj.com/issues/07/02/education/52.php" TargetMode="External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slide" Target="slide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3.xml"/><Relationship Id="rId4" Type="http://schemas.openxmlformats.org/officeDocument/2006/relationships/hyperlink" Target="https://www.rcplondon.ac.uk/projects/outputs/national-early-warning-score-news-2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5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.xml"/><Relationship Id="rId5" Type="http://schemas.openxmlformats.org/officeDocument/2006/relationships/hyperlink" Target="http://hdl.handle.net/11419/4364" TargetMode="Externa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7" Type="http://schemas.openxmlformats.org/officeDocument/2006/relationships/image" Target="../media/image48.svg"/><Relationship Id="rId2" Type="http://schemas.microsoft.com/office/2007/relationships/media" Target="../media/media2.mp4"/><Relationship Id="rId1" Type="http://schemas.openxmlformats.org/officeDocument/2006/relationships/tags" Target="../tags/tag38.xml"/><Relationship Id="rId6" Type="http://schemas.openxmlformats.org/officeDocument/2006/relationships/image" Target="../media/image47.png"/><Relationship Id="rId5" Type="http://schemas.openxmlformats.org/officeDocument/2006/relationships/image" Target="../media/image50.png"/><Relationship Id="rId4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40.xml"/><Relationship Id="rId5" Type="http://schemas.openxmlformats.org/officeDocument/2006/relationships/image" Target="../media/image50.png"/><Relationship Id="rId4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1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hyperlink" Target="https://www.blf.org.uk/support-for-you/breathlessness/how-to-manage-breathlessness/positions-for-obstructive-lung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4.xml"/><Relationship Id="rId4" Type="http://schemas.openxmlformats.org/officeDocument/2006/relationships/image" Target="../media/image59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6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1.xml"/><Relationship Id="rId4" Type="http://schemas.openxmlformats.org/officeDocument/2006/relationships/image" Target="../media/image66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video" Target="../media/media3.mp4"/><Relationship Id="rId7" Type="http://schemas.openxmlformats.org/officeDocument/2006/relationships/hyperlink" Target="https://www.youtube.com/watch?v=48nzLXnEHvg" TargetMode="External"/><Relationship Id="rId2" Type="http://schemas.microsoft.com/office/2007/relationships/media" Target="../media/media3.mp4"/><Relationship Id="rId1" Type="http://schemas.openxmlformats.org/officeDocument/2006/relationships/tags" Target="../tags/tag53.xml"/><Relationship Id="rId6" Type="http://schemas.openxmlformats.org/officeDocument/2006/relationships/hyperlink" Target="http://stanfordmedicine25.stanford.edu/" TargetMode="External"/><Relationship Id="rId5" Type="http://schemas.openxmlformats.org/officeDocument/2006/relationships/image" Target="../media/image70.png"/><Relationship Id="rId10" Type="http://schemas.openxmlformats.org/officeDocument/2006/relationships/image" Target="../media/image72.png"/><Relationship Id="rId4" Type="http://schemas.openxmlformats.org/officeDocument/2006/relationships/slideLayout" Target="../slideLayouts/slideLayout11.xml"/><Relationship Id="rId9" Type="http://schemas.openxmlformats.org/officeDocument/2006/relationships/hyperlink" Target="http://http/stanfordmedicine25.stanford.edu/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5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19155458/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5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13" Type="http://schemas.openxmlformats.org/officeDocument/2006/relationships/image" Target="../media/image79.png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12" Type="http://schemas.openxmlformats.org/officeDocument/2006/relationships/audio" Target="../media/audio3.wav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56.xml"/><Relationship Id="rId6" Type="http://schemas.openxmlformats.org/officeDocument/2006/relationships/audio" Target="../media/audio1.wav"/><Relationship Id="rId11" Type="http://schemas.openxmlformats.org/officeDocument/2006/relationships/image" Target="../media/image78.svg"/><Relationship Id="rId5" Type="http://schemas.openxmlformats.org/officeDocument/2006/relationships/image" Target="../media/image74.svg"/><Relationship Id="rId10" Type="http://schemas.openxmlformats.org/officeDocument/2006/relationships/image" Target="../media/image77.png"/><Relationship Id="rId4" Type="http://schemas.openxmlformats.org/officeDocument/2006/relationships/image" Target="../media/image47.png"/><Relationship Id="rId9" Type="http://schemas.openxmlformats.org/officeDocument/2006/relationships/audio" Target="../media/audio2.wav"/><Relationship Id="rId14" Type="http://schemas.openxmlformats.org/officeDocument/2006/relationships/image" Target="../media/image80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7.xml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8.xml"/><Relationship Id="rId4" Type="http://schemas.openxmlformats.org/officeDocument/2006/relationships/image" Target="../media/image83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hyperlink" Target="https://doi.org/10.1371/journal.pone.0193972" TargetMode="Externa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hdl.handle.net/11419/4364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62.xml"/><Relationship Id="rId4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jm.org/doi/full/10.1056/NEJMra1302901#t=article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64.xml"/><Relationship Id="rId4" Type="http://schemas.openxmlformats.org/officeDocument/2006/relationships/image" Target="../media/image9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video" Target="../media/media4.mp4"/><Relationship Id="rId7" Type="http://schemas.openxmlformats.org/officeDocument/2006/relationships/hyperlink" Target="https://en.wikipedia.org/wiki/Ren%C3%A9_Laennec" TargetMode="External"/><Relationship Id="rId2" Type="http://schemas.microsoft.com/office/2007/relationships/media" Target="../media/media4.mp4"/><Relationship Id="rId1" Type="http://schemas.openxmlformats.org/officeDocument/2006/relationships/tags" Target="../tags/tag65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6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tags" Target="../tags/tag79.xml"/><Relationship Id="rId18" Type="http://schemas.openxmlformats.org/officeDocument/2006/relationships/audio" Target="../media/audio5.wav"/><Relationship Id="rId3" Type="http://schemas.openxmlformats.org/officeDocument/2006/relationships/tags" Target="../tags/tag69.xml"/><Relationship Id="rId21" Type="http://schemas.openxmlformats.org/officeDocument/2006/relationships/image" Target="../media/image48.svg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17" Type="http://schemas.openxmlformats.org/officeDocument/2006/relationships/audio" Target="../media/audio4.wav"/><Relationship Id="rId2" Type="http://schemas.openxmlformats.org/officeDocument/2006/relationships/tags" Target="../tags/tag68.xml"/><Relationship Id="rId16" Type="http://schemas.openxmlformats.org/officeDocument/2006/relationships/image" Target="../media/image93.png"/><Relationship Id="rId20" Type="http://schemas.openxmlformats.org/officeDocument/2006/relationships/image" Target="../media/image47.png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5" Type="http://schemas.openxmlformats.org/officeDocument/2006/relationships/notesSlide" Target="../notesSlides/notesSlide9.xml"/><Relationship Id="rId10" Type="http://schemas.openxmlformats.org/officeDocument/2006/relationships/tags" Target="../tags/tag76.xml"/><Relationship Id="rId19" Type="http://schemas.openxmlformats.org/officeDocument/2006/relationships/audio" Target="../media/audio6.wav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video" Target="../media/media5.mp4"/><Relationship Id="rId7" Type="http://schemas.openxmlformats.org/officeDocument/2006/relationships/image" Target="../media/image48.svg"/><Relationship Id="rId2" Type="http://schemas.microsoft.com/office/2007/relationships/media" Target="../media/media5.mp4"/><Relationship Id="rId1" Type="http://schemas.openxmlformats.org/officeDocument/2006/relationships/tags" Target="../tags/tag80.xml"/><Relationship Id="rId6" Type="http://schemas.openxmlformats.org/officeDocument/2006/relationships/image" Target="../media/image47.png"/><Relationship Id="rId5" Type="http://schemas.openxmlformats.org/officeDocument/2006/relationships/image" Target="../media/image94.png"/><Relationship Id="rId4" Type="http://schemas.openxmlformats.org/officeDocument/2006/relationships/slideLayout" Target="../slideLayouts/slideLayout21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video" Target="../media/media5.mp4"/><Relationship Id="rId7" Type="http://schemas.openxmlformats.org/officeDocument/2006/relationships/image" Target="../media/image47.png"/><Relationship Id="rId2" Type="http://schemas.microsoft.com/office/2007/relationships/media" Target="../media/media5.mp4"/><Relationship Id="rId1" Type="http://schemas.openxmlformats.org/officeDocument/2006/relationships/tags" Target="../tags/tag8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slideLayout" Target="../slideLayouts/slideLayout21.xml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48.svg"/><Relationship Id="rId2" Type="http://schemas.openxmlformats.org/officeDocument/2006/relationships/video" Target="NULL" TargetMode="External"/><Relationship Id="rId1" Type="http://schemas.openxmlformats.org/officeDocument/2006/relationships/tags" Target="../tags/tag82.xml"/><Relationship Id="rId6" Type="http://schemas.openxmlformats.org/officeDocument/2006/relationships/image" Target="../media/image47.png"/><Relationship Id="rId5" Type="http://schemas.openxmlformats.org/officeDocument/2006/relationships/image" Target="../media/image96.png"/><Relationship Id="rId4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microsoft.com/office/2007/relationships/media" Target="../media/media6.mp4"/><Relationship Id="rId7" Type="http://schemas.openxmlformats.org/officeDocument/2006/relationships/image" Target="../media/image47.png"/><Relationship Id="rId2" Type="http://schemas.openxmlformats.org/officeDocument/2006/relationships/video" Target="NULL" TargetMode="External"/><Relationship Id="rId1" Type="http://schemas.openxmlformats.org/officeDocument/2006/relationships/tags" Target="../tags/tag8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7" Type="http://schemas.openxmlformats.org/officeDocument/2006/relationships/image" Target="../media/image48.svg"/><Relationship Id="rId2" Type="http://schemas.openxmlformats.org/officeDocument/2006/relationships/video" Target="NULL" TargetMode="External"/><Relationship Id="rId1" Type="http://schemas.openxmlformats.org/officeDocument/2006/relationships/tags" Target="../tags/tag84.xml"/><Relationship Id="rId6" Type="http://schemas.openxmlformats.org/officeDocument/2006/relationships/image" Target="../media/image47.png"/><Relationship Id="rId5" Type="http://schemas.openxmlformats.org/officeDocument/2006/relationships/image" Target="../media/image98.png"/><Relationship Id="rId4" Type="http://schemas.openxmlformats.org/officeDocument/2006/relationships/slideLayout" Target="../slideLayouts/slideLayout2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microsoft.com/office/2007/relationships/media" Target="../media/media7.mp4"/><Relationship Id="rId7" Type="http://schemas.openxmlformats.org/officeDocument/2006/relationships/image" Target="../media/image47.png"/><Relationship Id="rId2" Type="http://schemas.openxmlformats.org/officeDocument/2006/relationships/video" Target="NULL" TargetMode="External"/><Relationship Id="rId1" Type="http://schemas.openxmlformats.org/officeDocument/2006/relationships/tags" Target="../tags/tag85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slideLayout" Target="../slideLayouts/slideLayout2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video" Target="../media/media8.mp4"/><Relationship Id="rId7" Type="http://schemas.openxmlformats.org/officeDocument/2006/relationships/image" Target="../media/image48.svg"/><Relationship Id="rId2" Type="http://schemas.microsoft.com/office/2007/relationships/media" Target="../media/media8.mp4"/><Relationship Id="rId1" Type="http://schemas.openxmlformats.org/officeDocument/2006/relationships/tags" Target="../tags/tag86.xml"/><Relationship Id="rId6" Type="http://schemas.openxmlformats.org/officeDocument/2006/relationships/image" Target="../media/image47.png"/><Relationship Id="rId5" Type="http://schemas.openxmlformats.org/officeDocument/2006/relationships/image" Target="../media/image100.png"/><Relationship Id="rId4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7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88.xml"/><Relationship Id="rId6" Type="http://schemas.openxmlformats.org/officeDocument/2006/relationships/audio" Target="../media/audio3.wav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video" Target="../media/media9.mp4"/><Relationship Id="rId7" Type="http://schemas.openxmlformats.org/officeDocument/2006/relationships/image" Target="../media/image48.svg"/><Relationship Id="rId2" Type="http://schemas.microsoft.com/office/2007/relationships/media" Target="../media/media9.mp4"/><Relationship Id="rId1" Type="http://schemas.openxmlformats.org/officeDocument/2006/relationships/tags" Target="../tags/tag89.xml"/><Relationship Id="rId6" Type="http://schemas.openxmlformats.org/officeDocument/2006/relationships/image" Target="../media/image47.png"/><Relationship Id="rId5" Type="http://schemas.openxmlformats.org/officeDocument/2006/relationships/image" Target="../media/image104.png"/><Relationship Id="rId4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video" Target="../media/media9.mp4"/><Relationship Id="rId7" Type="http://schemas.openxmlformats.org/officeDocument/2006/relationships/image" Target="../media/image48.svg"/><Relationship Id="rId2" Type="http://schemas.microsoft.com/office/2007/relationships/media" Target="../media/media9.mp4"/><Relationship Id="rId1" Type="http://schemas.openxmlformats.org/officeDocument/2006/relationships/tags" Target="../tags/tag91.xml"/><Relationship Id="rId6" Type="http://schemas.openxmlformats.org/officeDocument/2006/relationships/image" Target="../media/image47.png"/><Relationship Id="rId5" Type="http://schemas.openxmlformats.org/officeDocument/2006/relationships/image" Target="../media/image104.png"/><Relationship Id="rId4" Type="http://schemas.openxmlformats.org/officeDocument/2006/relationships/slideLayout" Target="../slideLayouts/slideLayout1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9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9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gr/books?id=TtTTeKls2bUC&amp;pg=PR5&amp;redir_esc=y#v=onepage&amp;q&amp;f=false" TargetMode="External"/><Relationship Id="rId7" Type="http://schemas.openxmlformats.org/officeDocument/2006/relationships/image" Target="../media/image109.sv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5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hyperlink" Target="https://www.nejm.org/doi/full/10.1056/NEJMra1302901" TargetMode="Externa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7.xml"/><Relationship Id="rId6" Type="http://schemas.openxmlformats.org/officeDocument/2006/relationships/image" Target="../media/image112.png"/><Relationship Id="rId5" Type="http://schemas.openxmlformats.org/officeDocument/2006/relationships/hyperlink" Target="https://www.nejm.org/doi/full/10.1056/NEJMra1302901" TargetMode="External"/><Relationship Id="rId4" Type="http://schemas.openxmlformats.org/officeDocument/2006/relationships/image" Target="../media/image11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8.xml"/><Relationship Id="rId6" Type="http://schemas.openxmlformats.org/officeDocument/2006/relationships/hyperlink" Target="https://www.nejm.org/doi/full/10.1056/NEJMra1302901" TargetMode="External"/><Relationship Id="rId5" Type="http://schemas.openxmlformats.org/officeDocument/2006/relationships/image" Target="../media/image114.png"/><Relationship Id="rId4" Type="http://schemas.openxmlformats.org/officeDocument/2006/relationships/image" Target="../media/image11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9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video" Target="../media/media10.mp4"/><Relationship Id="rId7" Type="http://schemas.openxmlformats.org/officeDocument/2006/relationships/image" Target="../media/image48.svg"/><Relationship Id="rId2" Type="http://schemas.microsoft.com/office/2007/relationships/media" Target="../media/media10.mp4"/><Relationship Id="rId1" Type="http://schemas.openxmlformats.org/officeDocument/2006/relationships/tags" Target="../tags/tag101.xml"/><Relationship Id="rId6" Type="http://schemas.openxmlformats.org/officeDocument/2006/relationships/image" Target="../media/image47.png"/><Relationship Id="rId5" Type="http://schemas.openxmlformats.org/officeDocument/2006/relationships/image" Target="../media/image119.png"/><Relationship Id="rId4" Type="http://schemas.openxmlformats.org/officeDocument/2006/relationships/slideLayout" Target="../slideLayouts/slideLayout21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video" Target="../media/media11.mp4"/><Relationship Id="rId7" Type="http://schemas.openxmlformats.org/officeDocument/2006/relationships/image" Target="../media/image47.png"/><Relationship Id="rId2" Type="http://schemas.microsoft.com/office/2007/relationships/media" Target="../media/media11.mp4"/><Relationship Id="rId1" Type="http://schemas.openxmlformats.org/officeDocument/2006/relationships/tags" Target="../tags/tag102.xml"/><Relationship Id="rId6" Type="http://schemas.openxmlformats.org/officeDocument/2006/relationships/hyperlink" Target="https://www.youtube.com/channel/UCzEbKuIze4AI1523_AWiK4w" TargetMode="External"/><Relationship Id="rId5" Type="http://schemas.openxmlformats.org/officeDocument/2006/relationships/image" Target="../media/image120.png"/><Relationship Id="rId4" Type="http://schemas.openxmlformats.org/officeDocument/2006/relationships/slideLayout" Target="../slideLayouts/slideLayout2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video" Target="../media/media12.mp4"/><Relationship Id="rId7" Type="http://schemas.openxmlformats.org/officeDocument/2006/relationships/image" Target="../media/image48.svg"/><Relationship Id="rId2" Type="http://schemas.microsoft.com/office/2007/relationships/media" Target="../media/media12.mp4"/><Relationship Id="rId1" Type="http://schemas.openxmlformats.org/officeDocument/2006/relationships/tags" Target="../tags/tag104.xml"/><Relationship Id="rId6" Type="http://schemas.openxmlformats.org/officeDocument/2006/relationships/image" Target="../media/image47.png"/><Relationship Id="rId5" Type="http://schemas.openxmlformats.org/officeDocument/2006/relationships/image" Target="../media/image121.png"/><Relationship Id="rId4" Type="http://schemas.openxmlformats.org/officeDocument/2006/relationships/slideLayout" Target="../slideLayouts/slideLayout2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5.xml"/><Relationship Id="rId4" Type="http://schemas.openxmlformats.org/officeDocument/2006/relationships/image" Target="../media/image109.sv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6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video" Target="../media/media13.mp4"/><Relationship Id="rId7" Type="http://schemas.openxmlformats.org/officeDocument/2006/relationships/image" Target="../media/image3.png"/><Relationship Id="rId2" Type="http://schemas.microsoft.com/office/2007/relationships/media" Target="../media/media13.mp4"/><Relationship Id="rId1" Type="http://schemas.openxmlformats.org/officeDocument/2006/relationships/tags" Target="../tags/tag107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slideLayout" Target="../slideLayouts/slideLayout2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video" Target="../media/media14.mp4"/><Relationship Id="rId7" Type="http://schemas.openxmlformats.org/officeDocument/2006/relationships/image" Target="../media/image48.svg"/><Relationship Id="rId2" Type="http://schemas.microsoft.com/office/2007/relationships/media" Target="../media/media14.mp4"/><Relationship Id="rId1" Type="http://schemas.openxmlformats.org/officeDocument/2006/relationships/tags" Target="../tags/tag108.xml"/><Relationship Id="rId6" Type="http://schemas.openxmlformats.org/officeDocument/2006/relationships/image" Target="../media/image47.png"/><Relationship Id="rId5" Type="http://schemas.openxmlformats.org/officeDocument/2006/relationships/image" Target="../media/image123.png"/><Relationship Id="rId4" Type="http://schemas.openxmlformats.org/officeDocument/2006/relationships/slideLayout" Target="../slideLayouts/slideLayout21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video" Target="../media/media15.mp4"/><Relationship Id="rId7" Type="http://schemas.openxmlformats.org/officeDocument/2006/relationships/image" Target="../media/image48.svg"/><Relationship Id="rId2" Type="http://schemas.microsoft.com/office/2007/relationships/media" Target="../media/media15.mp4"/><Relationship Id="rId1" Type="http://schemas.openxmlformats.org/officeDocument/2006/relationships/tags" Target="../tags/tag109.xml"/><Relationship Id="rId6" Type="http://schemas.openxmlformats.org/officeDocument/2006/relationships/image" Target="../media/image47.png"/><Relationship Id="rId5" Type="http://schemas.openxmlformats.org/officeDocument/2006/relationships/image" Target="../media/image124.png"/><Relationship Id="rId4" Type="http://schemas.openxmlformats.org/officeDocument/2006/relationships/slideLayout" Target="../slideLayouts/slideLayout21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video" Target="../media/media15.mp4"/><Relationship Id="rId7" Type="http://schemas.openxmlformats.org/officeDocument/2006/relationships/image" Target="../media/image48.svg"/><Relationship Id="rId2" Type="http://schemas.microsoft.com/office/2007/relationships/media" Target="../media/media15.mp4"/><Relationship Id="rId1" Type="http://schemas.openxmlformats.org/officeDocument/2006/relationships/tags" Target="../tags/tag110.xml"/><Relationship Id="rId6" Type="http://schemas.openxmlformats.org/officeDocument/2006/relationships/image" Target="../media/image47.png"/><Relationship Id="rId5" Type="http://schemas.openxmlformats.org/officeDocument/2006/relationships/image" Target="../media/image124.png"/><Relationship Id="rId4" Type="http://schemas.openxmlformats.org/officeDocument/2006/relationships/slideLayout" Target="../slideLayouts/slideLayout2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video" Target="../media/media16.mp4"/><Relationship Id="rId7" Type="http://schemas.openxmlformats.org/officeDocument/2006/relationships/image" Target="../media/image48.svg"/><Relationship Id="rId2" Type="http://schemas.microsoft.com/office/2007/relationships/media" Target="../media/media16.mp4"/><Relationship Id="rId1" Type="http://schemas.openxmlformats.org/officeDocument/2006/relationships/tags" Target="../tags/tag111.xml"/><Relationship Id="rId6" Type="http://schemas.openxmlformats.org/officeDocument/2006/relationships/image" Target="../media/image47.png"/><Relationship Id="rId5" Type="http://schemas.openxmlformats.org/officeDocument/2006/relationships/image" Target="../media/image125.png"/><Relationship Id="rId4" Type="http://schemas.openxmlformats.org/officeDocument/2006/relationships/slideLayout" Target="../slideLayouts/slideLayout2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1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15.xml"/><Relationship Id="rId6" Type="http://schemas.openxmlformats.org/officeDocument/2006/relationships/audio" Target="../media/audio3.wav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1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7.mp4"/><Relationship Id="rId7" Type="http://schemas.openxmlformats.org/officeDocument/2006/relationships/image" Target="../media/image48.svg"/><Relationship Id="rId2" Type="http://schemas.microsoft.com/office/2007/relationships/media" Target="../media/media17.mp4"/><Relationship Id="rId1" Type="http://schemas.openxmlformats.org/officeDocument/2006/relationships/tags" Target="../tags/tag117.xml"/><Relationship Id="rId6" Type="http://schemas.openxmlformats.org/officeDocument/2006/relationships/image" Target="../media/image47.png"/><Relationship Id="rId5" Type="http://schemas.openxmlformats.org/officeDocument/2006/relationships/image" Target="../media/image127.png"/><Relationship Id="rId4" Type="http://schemas.openxmlformats.org/officeDocument/2006/relationships/slideLayout" Target="../slideLayouts/slideLayout2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video" Target="../media/media18.mp4"/><Relationship Id="rId7" Type="http://schemas.openxmlformats.org/officeDocument/2006/relationships/image" Target="../media/image48.svg"/><Relationship Id="rId2" Type="http://schemas.microsoft.com/office/2007/relationships/media" Target="../media/media18.mp4"/><Relationship Id="rId1" Type="http://schemas.openxmlformats.org/officeDocument/2006/relationships/tags" Target="../tags/tag118.xml"/><Relationship Id="rId6" Type="http://schemas.openxmlformats.org/officeDocument/2006/relationships/image" Target="../media/image47.png"/><Relationship Id="rId5" Type="http://schemas.openxmlformats.org/officeDocument/2006/relationships/image" Target="../media/image128.png"/><Relationship Id="rId4" Type="http://schemas.openxmlformats.org/officeDocument/2006/relationships/slideLayout" Target="../slideLayouts/slideLayout2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19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7.mp4"/><Relationship Id="rId7" Type="http://schemas.openxmlformats.org/officeDocument/2006/relationships/image" Target="../media/image48.svg"/><Relationship Id="rId2" Type="http://schemas.microsoft.com/office/2007/relationships/media" Target="../media/media17.mp4"/><Relationship Id="rId1" Type="http://schemas.openxmlformats.org/officeDocument/2006/relationships/tags" Target="../tags/tag120.xml"/><Relationship Id="rId6" Type="http://schemas.openxmlformats.org/officeDocument/2006/relationships/image" Target="../media/image47.png"/><Relationship Id="rId5" Type="http://schemas.openxmlformats.org/officeDocument/2006/relationships/image" Target="../media/image127.png"/><Relationship Id="rId4" Type="http://schemas.openxmlformats.org/officeDocument/2006/relationships/slideLayout" Target="../slideLayouts/slideLayout2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video" Target="../media/media18.mp4"/><Relationship Id="rId7" Type="http://schemas.openxmlformats.org/officeDocument/2006/relationships/image" Target="../media/image48.svg"/><Relationship Id="rId2" Type="http://schemas.microsoft.com/office/2007/relationships/media" Target="../media/media18.mp4"/><Relationship Id="rId1" Type="http://schemas.openxmlformats.org/officeDocument/2006/relationships/tags" Target="../tags/tag121.xml"/><Relationship Id="rId6" Type="http://schemas.openxmlformats.org/officeDocument/2006/relationships/image" Target="../media/image47.png"/><Relationship Id="rId5" Type="http://schemas.openxmlformats.org/officeDocument/2006/relationships/image" Target="../media/image128.png"/><Relationship Id="rId4" Type="http://schemas.openxmlformats.org/officeDocument/2006/relationships/slideLayout" Target="../slideLayouts/slideLayout2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2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2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oracicmedicine.org/article.asp?issn=1817-1737;year=2015;volume=10;issue=3;spage=158;epage=168;aulast=Sarkar" TargetMode="Externa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24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video" Target="../media/media19.mp4"/><Relationship Id="rId7" Type="http://schemas.openxmlformats.org/officeDocument/2006/relationships/hyperlink" Target="https://www.nejm.org/doi/full/10.1056/NEJMra1302901" TargetMode="External"/><Relationship Id="rId2" Type="http://schemas.microsoft.com/office/2007/relationships/media" Target="../media/media19.mp4"/><Relationship Id="rId1" Type="http://schemas.openxmlformats.org/officeDocument/2006/relationships/tags" Target="../tags/tag125.xml"/><Relationship Id="rId6" Type="http://schemas.openxmlformats.org/officeDocument/2006/relationships/image" Target="../media/image3.png"/><Relationship Id="rId5" Type="http://schemas.openxmlformats.org/officeDocument/2006/relationships/image" Target="../media/image130.pn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48.sv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2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27.xml"/><Relationship Id="rId4" Type="http://schemas.openxmlformats.org/officeDocument/2006/relationships/image" Target="../media/image132.sv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8.xml"/><Relationship Id="rId4" Type="http://schemas.openxmlformats.org/officeDocument/2006/relationships/hyperlink" Target="https://www.ncbi.nlm.nih.gov/books/NBK482247/" TargetMode="Externa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29.xml"/><Relationship Id="rId4" Type="http://schemas.openxmlformats.org/officeDocument/2006/relationships/image" Target="../media/image134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0.xml"/><Relationship Id="rId4" Type="http://schemas.openxmlformats.org/officeDocument/2006/relationships/image" Target="../media/image136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1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32.xml"/><Relationship Id="rId4" Type="http://schemas.openxmlformats.org/officeDocument/2006/relationships/image" Target="../media/image141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3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video" Target="../media/media20.mp4"/><Relationship Id="rId2" Type="http://schemas.microsoft.com/office/2007/relationships/media" Target="../media/media20.mp4"/><Relationship Id="rId1" Type="http://schemas.openxmlformats.org/officeDocument/2006/relationships/tags" Target="../tags/tag134.xml"/><Relationship Id="rId6" Type="http://schemas.openxmlformats.org/officeDocument/2006/relationships/hyperlink" Target="https://pubmed.ncbi.nlm.nih.gov/27089111/?from_term=asterixis&amp;from_pos=2" TargetMode="External"/><Relationship Id="rId5" Type="http://schemas.openxmlformats.org/officeDocument/2006/relationships/image" Target="../media/image142.png"/><Relationship Id="rId4" Type="http://schemas.openxmlformats.org/officeDocument/2006/relationships/slideLayout" Target="../slideLayouts/slideLayout1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35.xml"/><Relationship Id="rId4" Type="http://schemas.openxmlformats.org/officeDocument/2006/relationships/image" Target="../media/image144.svg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mazon.com/Rational-Clinical-Examination-Evidence-Based-Diagnosis/dp/0071590307" TargetMode="External"/><Relationship Id="rId3" Type="http://schemas.openxmlformats.org/officeDocument/2006/relationships/hyperlink" Target="https://shop.lww.com/Bates--Guide-to-Physical-Examination-and-History-Taking/p/9781469893419" TargetMode="External"/><Relationship Id="rId7" Type="http://schemas.openxmlformats.org/officeDocument/2006/relationships/hyperlink" Target="https://global.oup.com/academic/product/oxford-handbook-of-clinical-examination-and-practical-skills-9780199593972?cc=gr&amp;lang=en&amp;" TargetMode="External"/><Relationship Id="rId12" Type="http://schemas.openxmlformats.org/officeDocument/2006/relationships/hyperlink" Target="http://www.universitystudiopress.gr/general/bookTitle.asp?tblCode=2271-17" TargetMode="Externa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36.xml"/><Relationship Id="rId6" Type="http://schemas.openxmlformats.org/officeDocument/2006/relationships/hyperlink" Target="https://www.elsevierhealth.com.au/talley-and-oconnors-clinical-examination-2-volume-set-9780729542593.html" TargetMode="External"/><Relationship Id="rId11" Type="http://schemas.openxmlformats.org/officeDocument/2006/relationships/hyperlink" Target="http://www.parisianouj.gr/index.php?target=products&amp;product_id=32957" TargetMode="External"/><Relationship Id="rId5" Type="http://schemas.openxmlformats.org/officeDocument/2006/relationships/hyperlink" Target="https://www.mhprofessional.com/9780071814478-usa-degowins-diagnostic-examination-tenth-edition-group" TargetMode="External"/><Relationship Id="rId10" Type="http://schemas.openxmlformats.org/officeDocument/2006/relationships/hyperlink" Target="https://repository.kallipos.gr/handle/11419/4364" TargetMode="External"/><Relationship Id="rId4" Type="http://schemas.openxmlformats.org/officeDocument/2006/relationships/hyperlink" Target="https://www.elsevier.com/books/macleods-clinical-examination/innes/978-0-7020-6993-2" TargetMode="External"/><Relationship Id="rId9" Type="http://schemas.openxmlformats.org/officeDocument/2006/relationships/hyperlink" Target="https://www.eu.elsevierhealth.com/evidence-based-physical-diagnosis-9780323392761.html" TargetMode="External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37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38.xml"/><Relationship Id="rId4" Type="http://schemas.openxmlformats.org/officeDocument/2006/relationships/hyperlink" Target="https://eclass.uoa.gr/courses/MED1529/" TargetMode="External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playlist?list=PLLKSXV1ibO86qgE2y9cMqNFmh6LfOa8RM" TargetMode="External"/><Relationship Id="rId3" Type="http://schemas.openxmlformats.org/officeDocument/2006/relationships/hyperlink" Target="https://www.practicalclinicalskills.com/lung-sounds" TargetMode="External"/><Relationship Id="rId7" Type="http://schemas.openxmlformats.org/officeDocument/2006/relationships/hyperlink" Target="http://www.med.ucla.edu/wilkes/inex.htm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39.xml"/><Relationship Id="rId6" Type="http://schemas.openxmlformats.org/officeDocument/2006/relationships/hyperlink" Target="http://depts.washington.edu/physdx/pulmonary/tech.html" TargetMode="External"/><Relationship Id="rId11" Type="http://schemas.openxmlformats.org/officeDocument/2006/relationships/hyperlink" Target="https://www.ers-education.org/e-learning/reference-database-of-respiratory-sounds.aspx" TargetMode="External"/><Relationship Id="rId5" Type="http://schemas.openxmlformats.org/officeDocument/2006/relationships/hyperlink" Target="http://www.rale.ca/" TargetMode="External"/><Relationship Id="rId10" Type="http://schemas.openxmlformats.org/officeDocument/2006/relationships/hyperlink" Target="http://stanfordmedicine25.stanford.edu/" TargetMode="External"/><Relationship Id="rId4" Type="http://schemas.openxmlformats.org/officeDocument/2006/relationships/hyperlink" Target="https://www.easyauscultation.com/" TargetMode="External"/><Relationship Id="rId9" Type="http://schemas.openxmlformats.org/officeDocument/2006/relationships/hyperlink" Target="https://play.google.com/store/apps/details?id=com.healthacademy.littmanneducation&amp;hl=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ΚΛΙΝΙΚΗ ΕΞΕΤΑΣΗ ΤΟΥ ΑΝΑΠΝΕΥΣΤΙΚΟΥ ΣΥΣΤΗΜΑΤΟΣ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73264"/>
            <a:ext cx="6400800" cy="1460500"/>
          </a:xfrm>
        </p:spPr>
        <p:txBody>
          <a:bodyPr/>
          <a:lstStyle/>
          <a:p>
            <a:r>
              <a:rPr lang="el-GR" sz="1600" dirty="0"/>
              <a:t>Μ. Σαμάρκος</a:t>
            </a:r>
          </a:p>
          <a:p>
            <a:r>
              <a:rPr lang="el-GR" sz="1600" dirty="0"/>
              <a:t>Καθηγητής Παθολογίας</a:t>
            </a:r>
            <a:r>
              <a:rPr lang="en-US" sz="1600" dirty="0"/>
              <a:t> – </a:t>
            </a:r>
            <a:r>
              <a:rPr lang="el-GR" sz="1600" dirty="0"/>
              <a:t>Λοιμώξεων</a:t>
            </a:r>
          </a:p>
          <a:p>
            <a:r>
              <a:rPr lang="el-GR" sz="1600" dirty="0"/>
              <a:t>24 Φεβρουαρίου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B12089-A07E-4E8C-A480-1C99D8E884DA}"/>
              </a:ext>
            </a:extLst>
          </p:cNvPr>
          <p:cNvSpPr txBox="1"/>
          <p:nvPr/>
        </p:nvSpPr>
        <p:spPr>
          <a:xfrm>
            <a:off x="685800" y="3145532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rgbClr val="C00000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ΕΠΕΙΔΗ ΘΑ ΕΧΟΥΜΕ ΑΚΡΟΑΣΗ ΠΝΕΥΜΟΝΙΚΩΝ ΗΧΩΝ  ΧΡΗΣΙΜΟΠΟΙΕΙΣΤΕ ΑΚΟΥΣΤΙΚΑ ΚΑΙ ΌΧΙ ΤΑ ΗΧΕΙΑ ΤΟΥ ΥΠΟΛΟΓΙΣΤΗ</a:t>
            </a:r>
            <a:endParaRPr lang="en-GB" dirty="0">
              <a:solidFill>
                <a:srgbClr val="C00000"/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15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8F6C-FB4D-4D3F-8B6E-F04B4D52C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Εκπαιδευτικοί στόχοι</a:t>
            </a: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383249C-2BBE-462A-876C-3220262CC7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6058149"/>
              </p:ext>
            </p:extLst>
          </p:nvPr>
        </p:nvGraphicFramePr>
        <p:xfrm>
          <a:off x="457200" y="985292"/>
          <a:ext cx="822960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4159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Οδηγά σημεία</a:t>
            </a:r>
            <a:r>
              <a:rPr lang="en-GB" dirty="0"/>
              <a:t> </a:t>
            </a:r>
            <a:r>
              <a:rPr lang="el-GR" dirty="0"/>
              <a:t>στο θώρακα</a:t>
            </a:r>
            <a:br>
              <a:rPr lang="el-GR" dirty="0"/>
            </a:br>
            <a:r>
              <a:rPr lang="el-GR" sz="2400" i="1" dirty="0"/>
              <a:t>Πρόσθια επιφάνεια</a:t>
            </a:r>
            <a:endParaRPr lang="en-GB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0255" y="1173832"/>
            <a:ext cx="5543489" cy="3771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9AF345-85B5-4B54-86B1-033853E4AFA5}"/>
              </a:ext>
            </a:extLst>
          </p:cNvPr>
          <p:cNvSpPr txBox="1"/>
          <p:nvPr/>
        </p:nvSpPr>
        <p:spPr>
          <a:xfrm>
            <a:off x="3408246" y="5441523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http://hdl.handle.net/11419/4364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GB" sz="1200" b="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5356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Οδηγά σημεία</a:t>
            </a:r>
            <a:r>
              <a:rPr lang="en-GB" dirty="0"/>
              <a:t> </a:t>
            </a:r>
            <a:r>
              <a:rPr lang="el-GR" dirty="0"/>
              <a:t>στο θώρακα</a:t>
            </a:r>
            <a:br>
              <a:rPr lang="el-GR" dirty="0"/>
            </a:br>
            <a:r>
              <a:rPr lang="el-GR" sz="2400" i="1" dirty="0"/>
              <a:t>Οπίσθια επιφάνεια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58284" y="1173832"/>
            <a:ext cx="3827431" cy="3771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B9A897-8340-48DE-85CE-9A4F445A8FA3}"/>
              </a:ext>
            </a:extLst>
          </p:cNvPr>
          <p:cNvSpPr txBox="1"/>
          <p:nvPr/>
        </p:nvSpPr>
        <p:spPr>
          <a:xfrm>
            <a:off x="3408246" y="5441523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http://hdl.handle.net/11419/4364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GB" sz="1200" b="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6615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Επιφανειακή ανατομία θώρακα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6388" y="985292"/>
            <a:ext cx="6031224" cy="3771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FC0040-2A87-4A70-8450-F050E93402C3}"/>
              </a:ext>
            </a:extLst>
          </p:cNvPr>
          <p:cNvSpPr txBox="1"/>
          <p:nvPr/>
        </p:nvSpPr>
        <p:spPr>
          <a:xfrm>
            <a:off x="3408246" y="5441523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http://hdl.handle.net/11419/4364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GB" sz="1200" b="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59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Επιφανειακή ανατομία θώρακα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67890" y="957808"/>
            <a:ext cx="5008220" cy="3771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20A27A-52CE-4275-B719-72E934743963}"/>
              </a:ext>
            </a:extLst>
          </p:cNvPr>
          <p:cNvSpPr txBox="1"/>
          <p:nvPr/>
        </p:nvSpPr>
        <p:spPr>
          <a:xfrm>
            <a:off x="3408246" y="5441523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http://hdl.handle.net/11419/4364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GB" sz="1200" b="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6056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</p:spPr>
        <p:txBody>
          <a:bodyPr>
            <a:normAutofit/>
          </a:bodyPr>
          <a:lstStyle/>
          <a:p>
            <a:r>
              <a:rPr lang="el-GR" dirty="0"/>
              <a:t>Θέση εξέτασης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Ασθενής σε ημικαθιστή θέση (ανάκλιση 45</a:t>
            </a:r>
            <a:r>
              <a:rPr lang="el-GR" baseline="30000" dirty="0"/>
              <a:t>ο</a:t>
            </a:r>
            <a:r>
              <a:rPr lang="el-GR" dirty="0"/>
              <a:t> από το επίπεδο της εξεταστικής κλίνης)</a:t>
            </a:r>
          </a:p>
          <a:p>
            <a:pPr lvl="1"/>
            <a:r>
              <a:rPr lang="el-GR" sz="1890"/>
              <a:t>Έλεγχος προσθίου θώρακα</a:t>
            </a:r>
          </a:p>
          <a:p>
            <a:r>
              <a:rPr lang="el-GR" dirty="0"/>
              <a:t>Ασθενής καθιστός στην εξεταστική κλίνη</a:t>
            </a:r>
          </a:p>
          <a:p>
            <a:pPr lvl="1"/>
            <a:r>
              <a:rPr lang="el-GR" sz="1890"/>
              <a:t>Έλεγχος οπισθίου θώρακα</a:t>
            </a:r>
          </a:p>
          <a:p>
            <a:r>
              <a:rPr lang="el-GR" dirty="0"/>
              <a:t>Αφαιρούνται τα ρούχα</a:t>
            </a:r>
          </a:p>
          <a:p>
            <a:r>
              <a:rPr lang="el-GR" dirty="0"/>
              <a:t>Αλληλουχία εξέτασης: επισκόπηση, ψηλάφηση, επίκρουση, ακρόαση</a:t>
            </a:r>
          </a:p>
          <a:p>
            <a:endParaRPr lang="en-GB" dirty="0"/>
          </a:p>
        </p:txBody>
      </p:sp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E29619C1-C86D-44E1-BB69-3C0A38F3F7D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 rotWithShape="1">
          <a:blip r:embed="rId3"/>
          <a:srcRect r="3632" b="2"/>
          <a:stretch/>
        </p:blipFill>
        <p:spPr>
          <a:xfrm>
            <a:off x="4643438" y="1345665"/>
            <a:ext cx="4038600" cy="3769796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131325-DCCD-4EB9-8D03-1807A7F90109}"/>
              </a:ext>
            </a:extLst>
          </p:cNvPr>
          <p:cNvSpPr txBox="1"/>
          <p:nvPr/>
        </p:nvSpPr>
        <p:spPr>
          <a:xfrm>
            <a:off x="6213341" y="5438001"/>
            <a:ext cx="29150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McLeods Clinical Examination 13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(2013)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6501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Σειρά εξέτασης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2C01B1-44C8-48E5-A36C-D6C8E47B6A0B}"/>
              </a:ext>
            </a:extLst>
          </p:cNvPr>
          <p:cNvSpPr txBox="1"/>
          <p:nvPr/>
        </p:nvSpPr>
        <p:spPr>
          <a:xfrm>
            <a:off x="3408246" y="5441527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http://hdl.handle.net/11419/4364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58B45A-C373-42F8-90AE-350940C7A4CD}"/>
              </a:ext>
            </a:extLst>
          </p:cNvPr>
          <p:cNvSpPr/>
          <p:nvPr/>
        </p:nvSpPr>
        <p:spPr>
          <a:xfrm>
            <a:off x="2394508" y="2447365"/>
            <a:ext cx="432048" cy="22810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97B20A-9E9A-4AF3-8864-A8DB88054B15}"/>
              </a:ext>
            </a:extLst>
          </p:cNvPr>
          <p:cNvSpPr/>
          <p:nvPr/>
        </p:nvSpPr>
        <p:spPr>
          <a:xfrm>
            <a:off x="5796136" y="2272930"/>
            <a:ext cx="432048" cy="22810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DC1B8B8-9760-49C8-904E-C52D9B35E0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54845" y="841276"/>
            <a:ext cx="7234310" cy="37719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5A0CC61-9E56-4628-80B4-4F974F7565FD}"/>
              </a:ext>
            </a:extLst>
          </p:cNvPr>
          <p:cNvSpPr/>
          <p:nvPr/>
        </p:nvSpPr>
        <p:spPr>
          <a:xfrm>
            <a:off x="2336752" y="2447365"/>
            <a:ext cx="558812" cy="2281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41993E-DA08-47A3-9FE7-1C7EDA722B36}"/>
              </a:ext>
            </a:extLst>
          </p:cNvPr>
          <p:cNvSpPr/>
          <p:nvPr/>
        </p:nvSpPr>
        <p:spPr>
          <a:xfrm>
            <a:off x="5732754" y="2272930"/>
            <a:ext cx="558812" cy="2281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F016EC-692A-4FA4-94C5-3632E9AEC2BA}"/>
              </a:ext>
            </a:extLst>
          </p:cNvPr>
          <p:cNvSpPr txBox="1"/>
          <p:nvPr/>
        </p:nvSpPr>
        <p:spPr>
          <a:xfrm>
            <a:off x="963607" y="4765741"/>
            <a:ext cx="722554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Σε όλα τα στάδια της εξέτασης του αναπνευστικού (ψηλάφηση, επίκρουση και ακρόαση) ακολουθούμε την παραπάνω σειρά εξέτασης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483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25000" decel="2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0139 L 0.08368 0.00138 L 0.08559 0.05444 L 0.0007 0.05444 L -0.00503 0.11305 L 0.08646 0.11166 L 0.09583 0.17055 L -0.0125 0.1675 L -0.02187 0.22805 L 0.10729 0.225 " pathEditMode="fixed" rAng="0" ptsTypes="AAAAAAAAA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2" y="11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306 L 0.08177 -0.00194 L 0.08177 0.05139 L -0.00018 0.05278 L 0.00138 0.09806 L 0.08524 0.09806 L 0.08437 0.1525 L 0.00225 0.15139 L 0.00225 0.20056 L 0.08263 0.19917 L 0.08263 0.25667 L 0.00312 0.2525 L 0.00312 0.2525 " pathEditMode="relative" ptsTypes="AAAAAAAAAAAAA"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7F53-0F62-44F7-BC4C-0D31A0F09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5" name="Summary Zoom 4">
                <a:extLst>
                  <a:ext uri="{FF2B5EF4-FFF2-40B4-BE49-F238E27FC236}">
                    <a16:creationId xmlns:a16="http://schemas.microsoft.com/office/drawing/2014/main" id="{75C890F7-CC59-425E-BC64-38D39F4D7DD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32342679"/>
                  </p:ext>
                </p:extLst>
              </p:nvPr>
            </p:nvGraphicFramePr>
            <p:xfrm>
              <a:off x="457200" y="1333500"/>
              <a:ext cx="8229600" cy="3771900"/>
            </p:xfrm>
            <a:graphic>
              <a:graphicData uri="http://schemas.microsoft.com/office/powerpoint/2016/summaryzoom">
                <psuz:summaryZm>
                  <psuz:summaryZmObj sectionId="{ADB556A2-B30D-43DD-B3F2-677887072CFC}">
                    <psuz:zmPr id="{54886145-A1F0-4001-8ED9-100E9CF5CEA3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08610" y="291465"/>
                          <a:ext cx="2468880" cy="15430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D80780D4-E7B5-4D42-B535-6957CBD0CBE3}">
                    <psuz:zmPr id="{6340A0E1-BD78-4EE3-B09C-4A63F14E6666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2880360" y="291465"/>
                          <a:ext cx="2468880" cy="15430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DC7A0683-0032-430C-A3F4-9114ED18B6B7}">
                    <psuz:zmPr id="{18F4832B-4171-43A4-BB1D-4E5B7E44B74B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452110" y="291465"/>
                          <a:ext cx="2468880" cy="15430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C8424A8D-1A35-4516-9FF5-D6C1C27C6C14}">
                    <psuz:zmPr id="{B34D6732-ED5E-41C1-AC3B-C3AA29DD656B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308610" y="1937385"/>
                          <a:ext cx="2468880" cy="15430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694B523A-9037-424B-AAFC-840BF6F449A1}">
                    <psuz:zmPr id="{3F108951-3049-454F-B813-2BBCA9BBB98E}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2880360" y="1937385"/>
                          <a:ext cx="2468880" cy="15430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752AEDCF-816A-4480-880C-265B93B7DAFF}">
                    <psuz:zmPr id="{1F0D1E1A-1D70-4F32-97A7-C1681677A661}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452110" y="1937385"/>
                          <a:ext cx="2468880" cy="15430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5" name="Summary Zoom 4">
                <a:extLst>
                  <a:ext uri="{FF2B5EF4-FFF2-40B4-BE49-F238E27FC236}">
                    <a16:creationId xmlns:a16="http://schemas.microsoft.com/office/drawing/2014/main" id="{75C890F7-CC59-425E-BC64-38D39F4D7DD0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457200" y="1333500"/>
                <a:ext cx="8229600" cy="3771900"/>
                <a:chOff x="457200" y="1333500"/>
                <a:chExt cx="8229600" cy="3771900"/>
              </a:xfrm>
            </p:grpSpPr>
            <p:pic>
              <p:nvPicPr>
                <p:cNvPr id="3" name="Picture 3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65810" y="1624965"/>
                  <a:ext cx="2468880" cy="1543050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4" name="Picture 4">
                  <a:hlinkClick r:id="rId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337560" y="1624965"/>
                  <a:ext cx="2468880" cy="1543050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6" name="Picture 6">
                  <a:hlinkClick r:id="rId10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909310" y="1624965"/>
                  <a:ext cx="2468880" cy="1543050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7" name="Picture 7">
                  <a:hlinkClick r:id="rId11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65810" y="3270885"/>
                  <a:ext cx="2468880" cy="1543050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8" name="Picture 8">
                  <a:hlinkClick r:id="rId12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37560" y="3270885"/>
                  <a:ext cx="2468880" cy="1543050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9" name="Picture 9">
                  <a:hlinkClick r:id="rId13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09310" y="3270885"/>
                  <a:ext cx="2468880" cy="1543050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407795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ΕΠΙΣΚΟΠΗΣΗ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Graphic 2" descr="Eyes">
            <a:extLst>
              <a:ext uri="{FF2B5EF4-FFF2-40B4-BE49-F238E27FC236}">
                <a16:creationId xmlns:a16="http://schemas.microsoft.com/office/drawing/2014/main" id="{32063407-5183-4011-94C6-8282F7D3B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313" y="1869081"/>
            <a:ext cx="1803336" cy="1803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2542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Επιφανειακές αλλοιώσεις στον θώρακα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Ουλές</a:t>
            </a:r>
          </a:p>
          <a:p>
            <a:pPr lvl="1"/>
            <a:r>
              <a:rPr lang="el-GR" dirty="0"/>
              <a:t>Στερνοτομή: συνήθως για καρδιοχειρουργικές επεμβάσεις</a:t>
            </a:r>
          </a:p>
          <a:p>
            <a:pPr lvl="1"/>
            <a:r>
              <a:rPr lang="el-GR" dirty="0"/>
              <a:t>Πλάγια τομή: μπορεί να μην είναι ιδιαίτερα ορατή ακόμα και αν έχει γίνει πνευμονεκτομή</a:t>
            </a:r>
          </a:p>
          <a:p>
            <a:r>
              <a:rPr lang="el-GR" dirty="0"/>
              <a:t>Δέρμα</a:t>
            </a:r>
          </a:p>
          <a:p>
            <a:pPr lvl="1"/>
            <a:r>
              <a:rPr lang="el-GR" dirty="0"/>
              <a:t>Επίφλεβο: σύνδρομο άνω κοίλης φλέβας</a:t>
            </a:r>
          </a:p>
          <a:p>
            <a:pPr lvl="1"/>
            <a:r>
              <a:rPr lang="el-GR" dirty="0"/>
              <a:t>Αραχνοειδείς σπίλοι: κίρρωση ήπατος</a:t>
            </a:r>
            <a:endParaRPr lang="en-GB" dirty="0"/>
          </a:p>
          <a:p>
            <a:pPr lvl="1"/>
            <a:r>
              <a:rPr lang="el-GR" dirty="0"/>
              <a:t>Φυσαλλιδώδες εξάνθημα με κατανομή νευροτομίου: έρπης ζωστήρ</a:t>
            </a:r>
          </a:p>
          <a:p>
            <a:pPr lvl="1"/>
            <a:endParaRPr lang="en-GB" dirty="0"/>
          </a:p>
        </p:txBody>
      </p:sp>
      <p:pic>
        <p:nvPicPr>
          <p:cNvPr id="6" name="Graphic 5" descr="Information">
            <a:hlinkClick r:id="rId3" action="ppaction://hlinksldjump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509F2903-EE9C-4E61-911E-E47C56FB98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47664" y="1333500"/>
            <a:ext cx="457200" cy="457200"/>
          </a:xfrm>
          <a:prstGeom prst="rect">
            <a:avLst/>
          </a:prstGeom>
        </p:spPr>
      </p:pic>
      <p:pic>
        <p:nvPicPr>
          <p:cNvPr id="7" name="Graphic 6" descr="Information">
            <a:hlinkClick r:id="rId6" action="ppaction://hlinksldjump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B822DCBB-C751-4156-83EB-48B668C1F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30182" y="3276449"/>
            <a:ext cx="457200" cy="457200"/>
          </a:xfrm>
          <a:prstGeom prst="rect">
            <a:avLst/>
          </a:prstGeom>
        </p:spPr>
      </p:pic>
      <p:pic>
        <p:nvPicPr>
          <p:cNvPr id="8" name="Graphic 7" descr="Information">
            <a:hlinkClick r:id="rId8" action="ppaction://hlinksldjump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595F8501-5852-4EBD-96FE-5ECD07EA6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20072" y="3671812"/>
            <a:ext cx="457200" cy="457200"/>
          </a:xfrm>
          <a:prstGeom prst="rect">
            <a:avLst/>
          </a:prstGeom>
        </p:spPr>
      </p:pic>
      <p:pic>
        <p:nvPicPr>
          <p:cNvPr id="9" name="Graphic 8" descr="Information">
            <a:hlinkClick r:id="rId9" action="ppaction://hlinksldjump" highlightClick="1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180EEF0C-6D66-4D0F-A46A-879FD44A4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12897" y="4009186"/>
            <a:ext cx="457200" cy="457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009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B21E684B-3C3D-4BB0-901F-A2011B47E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30866" y="1026509"/>
            <a:ext cx="5299063" cy="4236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A096E5-2B5F-4950-B1C3-46B1D2678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6"/>
            <a:ext cx="7787208" cy="952500"/>
          </a:xfrm>
        </p:spPr>
        <p:txBody>
          <a:bodyPr/>
          <a:lstStyle/>
          <a:p>
            <a:r>
              <a:rPr lang="el-GR" dirty="0"/>
              <a:t>Συνήθεις </a:t>
            </a:r>
            <a:r>
              <a:rPr lang="el-GR" dirty="0" err="1"/>
              <a:t>καρδιοθωρακικές</a:t>
            </a:r>
            <a:r>
              <a:rPr lang="el-GR" dirty="0"/>
              <a:t> χειρουργικές τομές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4071F0-4788-42BE-A4E0-2CFC8F7C7EED}"/>
              </a:ext>
            </a:extLst>
          </p:cNvPr>
          <p:cNvSpPr/>
          <p:nvPr/>
        </p:nvSpPr>
        <p:spPr>
          <a:xfrm>
            <a:off x="7431438" y="2798998"/>
            <a:ext cx="16706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Μέση </a:t>
            </a:r>
            <a:r>
              <a:rPr lang="el-G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στερνοτομή</a:t>
            </a:r>
            <a:endParaRPr lang="en-GB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633633A-561F-475E-A897-0B3F5FBA6894}"/>
              </a:ext>
            </a:extLst>
          </p:cNvPr>
          <p:cNvCxnSpPr>
            <a:stCxn id="7" idx="1"/>
          </p:cNvCxnSpPr>
          <p:nvPr/>
        </p:nvCxnSpPr>
        <p:spPr>
          <a:xfrm flipH="1">
            <a:off x="5983688" y="2968275"/>
            <a:ext cx="1447750" cy="442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2F44743-E996-4974-8359-6755DB49C309}"/>
              </a:ext>
            </a:extLst>
          </p:cNvPr>
          <p:cNvSpPr/>
          <p:nvPr/>
        </p:nvSpPr>
        <p:spPr>
          <a:xfrm>
            <a:off x="6815885" y="3458031"/>
            <a:ext cx="22862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Μασχαλιαία </a:t>
            </a:r>
            <a:r>
              <a:rPr lang="el-G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θωρακοτομή</a:t>
            </a:r>
            <a:endParaRPr lang="en-GB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4E1EAA-BCCF-49FA-9CB0-0D3A3171359C}"/>
              </a:ext>
            </a:extLst>
          </p:cNvPr>
          <p:cNvSpPr/>
          <p:nvPr/>
        </p:nvSpPr>
        <p:spPr>
          <a:xfrm>
            <a:off x="7421820" y="1851708"/>
            <a:ext cx="16802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Ουλή βηματοδότη</a:t>
            </a:r>
            <a:endParaRPr lang="en-GB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D0AA94A-C7F3-4DDA-BE89-9A900F8CDB43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127705" y="2020985"/>
            <a:ext cx="1294115" cy="3324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DDC3953-72C8-4B49-9514-88EB1A3E85AD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759552" y="2857500"/>
            <a:ext cx="2056333" cy="7698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20BBB76-E1AE-40AF-86C5-6843B1746FAD}"/>
              </a:ext>
            </a:extLst>
          </p:cNvPr>
          <p:cNvSpPr/>
          <p:nvPr/>
        </p:nvSpPr>
        <p:spPr>
          <a:xfrm>
            <a:off x="6500094" y="4236044"/>
            <a:ext cx="26019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Προσθιοπλάγια</a:t>
            </a:r>
            <a:r>
              <a:rPr lang="el-G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l-G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θωρακοτομή</a:t>
            </a:r>
            <a:endParaRPr lang="en-GB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CC8DFBF-B90F-4A88-AA08-190DCF23E2DB}"/>
              </a:ext>
            </a:extLst>
          </p:cNvPr>
          <p:cNvCxnSpPr>
            <a:cxnSpLocks/>
          </p:cNvCxnSpPr>
          <p:nvPr/>
        </p:nvCxnSpPr>
        <p:spPr>
          <a:xfrm flipH="1" flipV="1">
            <a:off x="5220072" y="3876573"/>
            <a:ext cx="1280023" cy="5287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CC1B5E9-B99F-4C05-86E2-D888DA602DD2}"/>
              </a:ext>
            </a:extLst>
          </p:cNvPr>
          <p:cNvSpPr/>
          <p:nvPr/>
        </p:nvSpPr>
        <p:spPr>
          <a:xfrm>
            <a:off x="107504" y="1851708"/>
            <a:ext cx="2512226" cy="338554"/>
          </a:xfrm>
          <a:prstGeom prst="rect">
            <a:avLst/>
          </a:prstGeom>
          <a:solidFill>
            <a:srgbClr val="FFFFFF">
              <a:alpha val="69020"/>
            </a:srgbClr>
          </a:solidFill>
        </p:spPr>
        <p:txBody>
          <a:bodyPr wrap="none">
            <a:spAutoFit/>
          </a:bodyPr>
          <a:lstStyle/>
          <a:p>
            <a:r>
              <a:rPr lang="el-G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Οπισθιοπλάγια</a:t>
            </a:r>
            <a:r>
              <a:rPr lang="el-G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l-G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θωρακοτομή</a:t>
            </a:r>
            <a:endParaRPr lang="en-GB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0B642F9-E1F2-486E-B77A-59F974277742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1363617" y="2190262"/>
            <a:ext cx="1262401" cy="12591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7671EE5-BEDA-40B8-B6A3-7D457BF5C39C}"/>
              </a:ext>
            </a:extLst>
          </p:cNvPr>
          <p:cNvSpPr/>
          <p:nvPr/>
        </p:nvSpPr>
        <p:spPr>
          <a:xfrm>
            <a:off x="2709498" y="5423155"/>
            <a:ext cx="63925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b="0" dirty="0">
                <a:latin typeface="Calibri Light" panose="020F0302020204030204" pitchFamily="34" charset="0"/>
                <a:cs typeface="Calibri Light" panose="020F0302020204030204" pitchFamily="34" charset="0"/>
                <a:hlinkClick r:id="rId5"/>
              </a:rPr>
              <a:t>https://teachmesurgery.com/general/presentations/cardiothoracic-incisions/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GB" sz="1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2007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34424-E8EC-40F3-8EE5-4B79A3F3C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4A038D-F4CB-4DFD-BF6D-C6544FB120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5536" y="140242"/>
            <a:ext cx="7648415" cy="53004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50CB1D-0FF9-4980-BD0E-A6331425987A}"/>
              </a:ext>
            </a:extLst>
          </p:cNvPr>
          <p:cNvSpPr/>
          <p:nvPr/>
        </p:nvSpPr>
        <p:spPr>
          <a:xfrm>
            <a:off x="7651284" y="5440725"/>
            <a:ext cx="14927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200" b="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BMJ 2016;354:i3905 </a:t>
            </a:r>
            <a:endParaRPr lang="en-GB" sz="1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431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DCC8-BCCA-4FC7-8DA8-0B8450A5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Σύνδρομο άνω κοίλης φλέβας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46BF523-5859-498C-9AEB-270A9A7CAE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00063"/>
            <a:ext cx="3682752" cy="3197598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Α - Κλινικά ευρήματα: οίδημα προσώπου, πληθωρικό προσωπείο, διάταση </a:t>
            </a:r>
            <a:r>
              <a:rPr lang="el-GR" dirty="0" err="1"/>
              <a:t>σφαγιτίδων</a:t>
            </a:r>
            <a:r>
              <a:rPr lang="el-GR" dirty="0"/>
              <a:t> και έντονη διαγραφή αγγείων του ανώτερου μέρους του θώρακα και του προσώπου.</a:t>
            </a:r>
            <a:endParaRPr lang="en-GB" dirty="0"/>
          </a:p>
          <a:p>
            <a:r>
              <a:rPr lang="el-GR" dirty="0"/>
              <a:t>Β – Αγγειακή ανατομία του θώρακα: εμφανίζεται ο όγκος να πιέζει την άνω κοίλη φλέβα</a:t>
            </a:r>
          </a:p>
          <a:p>
            <a:r>
              <a:rPr lang="el-GR" dirty="0"/>
              <a:t>Σε ~80% των περιπτώσεων οφείλεται σε κακοήθεις όγκους (μη </a:t>
            </a:r>
            <a:r>
              <a:rPr lang="el-GR" dirty="0" err="1"/>
              <a:t>μικροκυτταρικός</a:t>
            </a:r>
            <a:r>
              <a:rPr lang="el-GR" dirty="0"/>
              <a:t> και </a:t>
            </a:r>
            <a:r>
              <a:rPr lang="el-GR" dirty="0" err="1"/>
              <a:t>μικροκυτταρικός</a:t>
            </a:r>
            <a:r>
              <a:rPr lang="el-GR" dirty="0"/>
              <a:t> καρκίνος πνεύμονα, λεμφώματα</a:t>
            </a:r>
          </a:p>
          <a:p>
            <a:r>
              <a:rPr lang="el-GR" dirty="0"/>
              <a:t>Στο ~20% των περιπτώσεων οφείλεται σε θρόμβωση, συνήθως από κεντρικούς φλεβικούς καθετήρες.</a:t>
            </a:r>
          </a:p>
          <a:p>
            <a:pPr lvl="1"/>
            <a:endParaRPr lang="el-GR" dirty="0"/>
          </a:p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AB564C-F14A-4476-82E6-884EFE4E73F6}"/>
              </a:ext>
            </a:extLst>
          </p:cNvPr>
          <p:cNvSpPr/>
          <p:nvPr/>
        </p:nvSpPr>
        <p:spPr>
          <a:xfrm>
            <a:off x="6785662" y="5420867"/>
            <a:ext cx="23583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N </a:t>
            </a:r>
            <a:r>
              <a:rPr lang="en-GB" sz="1200" b="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Engl</a:t>
            </a:r>
            <a:r>
              <a:rPr lang="en-GB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J Med 2007; 356:1862-1869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9F597A7-53E0-46DB-972D-B70642C880D9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4252886" y="1100062"/>
            <a:ext cx="4783610" cy="42385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B640DA1-215A-448E-9872-C24DBC42484D}"/>
              </a:ext>
            </a:extLst>
          </p:cNvPr>
          <p:cNvSpPr/>
          <p:nvPr/>
        </p:nvSpPr>
        <p:spPr>
          <a:xfrm>
            <a:off x="457200" y="4350491"/>
            <a:ext cx="3682752" cy="101566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Το σύνδρομο άνω κοίλης αποτελεί ΕΠΕΙΓΟΥΣΑ ΟΓΚΟΛΟΓΙΚΗ ΚΑΤΑΣΤΑΣΗ</a:t>
            </a:r>
            <a:endParaRPr lang="en-GB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5434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21196"/>
            <a:ext cx="7787208" cy="952500"/>
          </a:xfrm>
        </p:spPr>
        <p:txBody>
          <a:bodyPr/>
          <a:lstStyle/>
          <a:p>
            <a:r>
              <a:rPr lang="el-GR" sz="2800" dirty="0"/>
              <a:t>Ένας ασθενής με σύνδρομο άνω κοίλης φλέβας</a:t>
            </a:r>
            <a:endParaRPr lang="en-GB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640B28-7119-4074-A6D3-CFEF1336ECEA}"/>
              </a:ext>
            </a:extLst>
          </p:cNvPr>
          <p:cNvSpPr/>
          <p:nvPr/>
        </p:nvSpPr>
        <p:spPr>
          <a:xfrm>
            <a:off x="7146337" y="5420867"/>
            <a:ext cx="19976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N </a:t>
            </a:r>
            <a:r>
              <a:rPr lang="en-GB" sz="1200" b="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Engl</a:t>
            </a:r>
            <a:r>
              <a:rPr lang="en-GB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J Med 2014;371:1142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9A0-1604-40B4-AE52-66CA77B00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7322" y="913284"/>
            <a:ext cx="4766279" cy="3460308"/>
          </a:xfrm>
        </p:spPr>
        <p:txBody>
          <a:bodyPr>
            <a:noAutofit/>
          </a:bodyPr>
          <a:lstStyle/>
          <a:p>
            <a:r>
              <a:rPr lang="el-GR" sz="1400" i="1" dirty="0"/>
              <a:t>Άνδρας 59 ετών με υπέρταση και νόσο </a:t>
            </a:r>
            <a:r>
              <a:rPr lang="en-GB" sz="1400" i="1" dirty="0"/>
              <a:t>Crohn</a:t>
            </a:r>
            <a:r>
              <a:rPr lang="el-GR" sz="1400" i="1" dirty="0"/>
              <a:t> με συρίγγια βρέθηκε αναίσθητος στο σπίτι του. Είχε μόνιμο κεντρικό φλεβικό καθετήρα και ελάμβανε θεραπεία με  </a:t>
            </a:r>
            <a:r>
              <a:rPr lang="en-GB" sz="1400" i="1" dirty="0"/>
              <a:t>infliximab</a:t>
            </a:r>
            <a:r>
              <a:rPr lang="el-GR" sz="1400" i="1" dirty="0"/>
              <a:t> (</a:t>
            </a:r>
            <a:r>
              <a:rPr lang="en-GB" sz="1400" i="1" dirty="0"/>
              <a:t>anti-TNF-a). </a:t>
            </a:r>
            <a:r>
              <a:rPr lang="el-GR" sz="1400" i="1" dirty="0"/>
              <a:t>Στο παρελθόν είχε λάβει </a:t>
            </a:r>
            <a:r>
              <a:rPr lang="el-GR" sz="1400" i="1" dirty="0" err="1"/>
              <a:t>σουλφασαλαζίνη</a:t>
            </a:r>
            <a:r>
              <a:rPr lang="el-GR" sz="1400" i="1" dirty="0"/>
              <a:t>, </a:t>
            </a:r>
            <a:r>
              <a:rPr lang="el-GR" sz="1400" i="1" dirty="0" err="1"/>
              <a:t>κορτικοστεροειδή</a:t>
            </a:r>
            <a:r>
              <a:rPr lang="el-GR" sz="1400" i="1" dirty="0"/>
              <a:t>, </a:t>
            </a:r>
            <a:r>
              <a:rPr lang="el-GR" sz="1400" i="1" dirty="0" err="1"/>
              <a:t>μεθοτρεξάτη</a:t>
            </a:r>
            <a:r>
              <a:rPr lang="el-GR" sz="1400" i="1" dirty="0"/>
              <a:t> και </a:t>
            </a:r>
            <a:r>
              <a:rPr lang="el-GR" sz="1400" i="1" dirty="0" err="1"/>
              <a:t>αζαθειοπρίνη</a:t>
            </a:r>
            <a:r>
              <a:rPr lang="el-GR" sz="1400" i="1" dirty="0"/>
              <a:t>. </a:t>
            </a:r>
          </a:p>
          <a:p>
            <a:r>
              <a:rPr lang="el-GR" sz="1400" i="1" dirty="0"/>
              <a:t>Ο ασθενής </a:t>
            </a:r>
            <a:r>
              <a:rPr lang="el-GR" sz="1400" i="1" dirty="0" err="1"/>
              <a:t>διασωληνώθηκε</a:t>
            </a:r>
            <a:r>
              <a:rPr lang="el-GR" sz="1400" i="1" dirty="0"/>
              <a:t> από τους </a:t>
            </a:r>
            <a:r>
              <a:rPr lang="el-GR" sz="1400" i="1" dirty="0" err="1"/>
              <a:t>διασώστες</a:t>
            </a:r>
            <a:r>
              <a:rPr lang="el-GR" sz="1400" i="1" dirty="0"/>
              <a:t> και μεταφέρθηκε στο Τμήμα Επειγόντων. Ήταν σταθερός αλλά εμφάνιζε έντονη κυάνωση στο άνω μέρος του κορμού, τα άνω άκρα, τον τράχηλο και την κεφαλή. </a:t>
            </a:r>
            <a:r>
              <a:rPr lang="el-GR" sz="1400" b="1" i="1" dirty="0">
                <a:solidFill>
                  <a:srgbClr val="C00000"/>
                </a:solidFill>
              </a:rPr>
              <a:t>Η </a:t>
            </a:r>
            <a:r>
              <a:rPr lang="el-GR" sz="1400" b="1" i="1" dirty="0" err="1">
                <a:solidFill>
                  <a:srgbClr val="C00000"/>
                </a:solidFill>
              </a:rPr>
              <a:t>φλεβογραφία</a:t>
            </a:r>
            <a:r>
              <a:rPr lang="el-GR" sz="1400" b="1" i="1" dirty="0">
                <a:solidFill>
                  <a:srgbClr val="C00000"/>
                </a:solidFill>
              </a:rPr>
              <a:t> έδειξε απόφραξη της άνω κοίλης φλέβας</a:t>
            </a:r>
            <a:r>
              <a:rPr lang="el-GR" sz="1400" i="1" dirty="0"/>
              <a:t>. </a:t>
            </a:r>
          </a:p>
          <a:p>
            <a:r>
              <a:rPr lang="el-GR" sz="1400" i="1" dirty="0"/>
              <a:t>Έγινε </a:t>
            </a:r>
            <a:r>
              <a:rPr lang="el-GR" sz="1400" i="1" dirty="0" err="1"/>
              <a:t>θρομβόλυση</a:t>
            </a:r>
            <a:r>
              <a:rPr lang="el-GR" sz="1400" i="1" dirty="0"/>
              <a:t> και τοποθετήθηκε μεταλλικό </a:t>
            </a:r>
            <a:r>
              <a:rPr lang="en-GB" sz="1400" i="1" dirty="0"/>
              <a:t>stent</a:t>
            </a:r>
            <a:r>
              <a:rPr lang="el-GR" sz="1400" i="1" dirty="0"/>
              <a:t> στην άνω κοίλη. Μετά από 2 εβδομάδες νοσηλείας ο ασθενής εξήλθε με μοναδική υπολειμματική βλάβη μείωση της οπτικής οξύτητας στο δεξιό οφθαλμό (20/200) εξαιτίας της παρατεταμένης συμφόρησης των φλεβών του αμφιβληστροειδή. </a:t>
            </a:r>
          </a:p>
          <a:p>
            <a:endParaRPr lang="en-GB" sz="1400" i="1" dirty="0"/>
          </a:p>
        </p:txBody>
      </p:sp>
      <p:pic>
        <p:nvPicPr>
          <p:cNvPr id="7" name="Picture 2" descr="Figure">
            <a:extLst>
              <a:ext uri="{FF2B5EF4-FFF2-40B4-BE49-F238E27FC236}">
                <a16:creationId xmlns:a16="http://schemas.microsoft.com/office/drawing/2014/main" id="{DEEFB6AE-D3FF-44C5-B0F3-7D21F8C17A4D}"/>
              </a:ext>
            </a:extLst>
          </p:cNvPr>
          <p:cNvPicPr>
            <a:picLocks noGrp="1" noChangeAspect="1" noChangeArrowheads="1"/>
          </p:cNvPicPr>
          <p:nvPr>
            <p:ph sz="half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3656" y="1150983"/>
            <a:ext cx="375576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D55828-AD5C-4870-8E06-E3DC84A82156}"/>
              </a:ext>
            </a:extLst>
          </p:cNvPr>
          <p:cNvSpPr/>
          <p:nvPr/>
        </p:nvSpPr>
        <p:spPr>
          <a:xfrm>
            <a:off x="1259632" y="409228"/>
            <a:ext cx="81430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l-GR" sz="16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0C11A93-4718-4BC4-946E-547E4066AD78}"/>
              </a:ext>
            </a:extLst>
          </p:cNvPr>
          <p:cNvSpPr txBox="1">
            <a:spLocks/>
          </p:cNvSpPr>
          <p:nvPr/>
        </p:nvSpPr>
        <p:spPr>
          <a:xfrm>
            <a:off x="283598" y="4450879"/>
            <a:ext cx="8369424" cy="1009133"/>
          </a:xfrm>
          <a:prstGeom prst="rect">
            <a:avLst/>
          </a:prstGeom>
        </p:spPr>
        <p:txBody>
          <a:bodyPr>
            <a:normAutofit/>
          </a:bodyPr>
          <a:lstStyle>
            <a:lvl1pPr marL="257165" indent="-2571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57190" indent="-214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857216" indent="-171443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200102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542988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885875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61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47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33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400" b="0" i="1" dirty="0"/>
              <a:t>Το  σύνδρομο άνω κοίλης φλέβας (δηλαδή η απόφραξη της άνω κοίλης) συνήθως οφείλεται σε πίεση εκ των έξω από νεοπλάσματα (πχ καρκίνος πνεύμονα ή λεμφώματα) αλλά μπορεί να προκληθεί και από θρόμβωση της φλέβας από </a:t>
            </a:r>
            <a:r>
              <a:rPr lang="el-GR" sz="1400" b="0" i="1" dirty="0" err="1"/>
              <a:t>ενδαγγειακούς</a:t>
            </a:r>
            <a:r>
              <a:rPr lang="el-GR" sz="1400" b="0" i="1" dirty="0"/>
              <a:t> καθετήρες.</a:t>
            </a:r>
          </a:p>
          <a:p>
            <a:endParaRPr lang="en-GB" sz="1400" b="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7332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9D44C4-6732-4253-9FE4-34CEDE5EE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6"/>
            <a:ext cx="7715200" cy="952500"/>
          </a:xfrm>
        </p:spPr>
        <p:txBody>
          <a:bodyPr/>
          <a:lstStyle/>
          <a:p>
            <a:r>
              <a:rPr lang="el-GR" sz="2800" dirty="0"/>
              <a:t>Απεικονιστικά ευρήματα συνδρόμου άνω κοίλης</a:t>
            </a:r>
            <a:endParaRPr lang="en-GB" sz="28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963E801-C183-4BF5-AC26-866A1E8D6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1574" y="841276"/>
            <a:ext cx="6694557" cy="3771900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793452D-A743-4E5D-8C3D-2D89033B3018}"/>
              </a:ext>
            </a:extLst>
          </p:cNvPr>
          <p:cNvSpPr/>
          <p:nvPr/>
        </p:nvSpPr>
        <p:spPr>
          <a:xfrm rot="1107515">
            <a:off x="1796321" y="1668191"/>
            <a:ext cx="504056" cy="288032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765676-E97D-42DD-89E0-B977DDF301F7}"/>
              </a:ext>
            </a:extLst>
          </p:cNvPr>
          <p:cNvSpPr txBox="1"/>
          <p:nvPr/>
        </p:nvSpPr>
        <p:spPr>
          <a:xfrm>
            <a:off x="1038605" y="4658440"/>
            <a:ext cx="3724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A: 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Ακτινογραφία θώρακος – </a:t>
            </a:r>
            <a:r>
              <a:rPr lang="el-GR" sz="1400" dirty="0" err="1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μικροκυτταρικός</a:t>
            </a:r>
            <a:r>
              <a:rPr lang="el-G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καρκίνος πνεύμονα (βέλος)</a:t>
            </a:r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5912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Σύνδρομο άνω κοίλης φλέβας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85616" y="841276"/>
            <a:ext cx="5772768" cy="40324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04449" y="5440725"/>
            <a:ext cx="23395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200" b="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 </a:t>
            </a:r>
            <a:r>
              <a:rPr lang="en-GB" sz="1200" b="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Adv</a:t>
            </a:r>
            <a:r>
              <a:rPr lang="en-GB" sz="1200" b="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200" b="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Pract</a:t>
            </a:r>
            <a:r>
              <a:rPr lang="en-GB" sz="1200" b="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200" b="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Oncol</a:t>
            </a:r>
            <a:r>
              <a:rPr lang="en-GB" sz="1200" b="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2012;3:385–387 </a:t>
            </a:r>
            <a:endParaRPr lang="en-GB" sz="12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121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Αραχνοειδείς σπίλοι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4906888" cy="3771636"/>
          </a:xfrm>
        </p:spPr>
        <p:txBody>
          <a:bodyPr>
            <a:normAutofit/>
          </a:bodyPr>
          <a:lstStyle/>
          <a:p>
            <a:r>
              <a:rPr lang="el-GR" dirty="0"/>
              <a:t>Κεντρική ερυθρότητα με «αραχνοειδείς» προσεκβολές</a:t>
            </a:r>
          </a:p>
          <a:p>
            <a:r>
              <a:rPr lang="el-GR" dirty="0"/>
              <a:t>Εξαφανίζονται κατά την πίεση της κεντρικής περιοχής</a:t>
            </a:r>
          </a:p>
          <a:p>
            <a:r>
              <a:rPr lang="el-GR" dirty="0"/>
              <a:t>Αξιολογούνται σαν παθολογικό εύρημα αν είναι &gt;5 σε αριθμό</a:t>
            </a:r>
          </a:p>
          <a:p>
            <a:pPr lvl="1"/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1405460"/>
            <a:ext cx="3272201" cy="3627716"/>
          </a:xfrm>
          <a:prstGeom prst="rect">
            <a:avLst/>
          </a:prstGeom>
          <a:ln>
            <a:noFill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264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Έρπης ζωστήρ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95536" y="1517602"/>
            <a:ext cx="4456157" cy="34271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5756-0A4C-48F6-AC27-D68002D9A43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04048" y="1345334"/>
            <a:ext cx="3678560" cy="3771636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Οφείλεται στον ιό </a:t>
            </a:r>
            <a:r>
              <a:rPr lang="el-GR" dirty="0" err="1"/>
              <a:t>ανεμευλογιάς</a:t>
            </a:r>
            <a:r>
              <a:rPr lang="el-GR" dirty="0"/>
              <a:t> – ζωστήρα (</a:t>
            </a:r>
            <a:r>
              <a:rPr lang="en-GB" dirty="0"/>
              <a:t>Varicella – zoster virus)</a:t>
            </a:r>
            <a:endParaRPr lang="el-GR" dirty="0"/>
          </a:p>
          <a:p>
            <a:r>
              <a:rPr lang="el-GR" dirty="0"/>
              <a:t>Αποτελεί τοπική αναζωπύρωση της λοίμωξης</a:t>
            </a:r>
          </a:p>
          <a:p>
            <a:r>
              <a:rPr lang="el-GR" dirty="0" err="1"/>
              <a:t>Φυσαλλιδώδες</a:t>
            </a:r>
            <a:r>
              <a:rPr lang="el-GR" dirty="0"/>
              <a:t> συρρέον εξάνθημα που έχει κατανομή </a:t>
            </a:r>
            <a:r>
              <a:rPr lang="el-GR" dirty="0" err="1"/>
              <a:t>νευροτομίου</a:t>
            </a:r>
            <a:endParaRPr lang="el-GR" dirty="0"/>
          </a:p>
          <a:p>
            <a:r>
              <a:rPr lang="el-GR" dirty="0"/>
              <a:t>Συνοδεύεται από άλγος και διαταραχές αισθητικότητας στην περιοχή του εξανθήματος.</a:t>
            </a:r>
          </a:p>
          <a:p>
            <a:r>
              <a:rPr lang="el-GR" dirty="0"/>
              <a:t>Το εξάνθημα είναι χαρακτηριστικά </a:t>
            </a:r>
            <a:r>
              <a:rPr lang="el-GR" dirty="0" err="1"/>
              <a:t>ετερόπλευρο</a:t>
            </a:r>
            <a:r>
              <a:rPr lang="el-GR" dirty="0"/>
              <a:t>, δεν ξεπερνάει τη μέση γραμμή.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310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9BCCB-5581-479C-8CB5-85C9B39E7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Ανωμαλίες στο σχήμα του θώρακα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59F777-7DC1-400F-ABCD-A31253A48E1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769268"/>
          <a:ext cx="82296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8899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Κυφοσκωλίωση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97260"/>
            <a:ext cx="5328592" cy="469457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677A52-2A0E-4C5D-949F-BA0A6F5A16A3}"/>
              </a:ext>
            </a:extLst>
          </p:cNvPr>
          <p:cNvSpPr txBox="1"/>
          <p:nvPr/>
        </p:nvSpPr>
        <p:spPr>
          <a:xfrm>
            <a:off x="3408246" y="5441523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http://hdl.handle.net/11419/4364</a:t>
            </a:r>
            <a:r>
              <a:rPr lang="el-GR" sz="12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GB" sz="1200" b="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619DE3-E0E7-43A4-B74B-9FE38F0EAADE}"/>
              </a:ext>
            </a:extLst>
          </p:cNvPr>
          <p:cNvSpPr txBox="1"/>
          <p:nvPr/>
        </p:nvSpPr>
        <p:spPr>
          <a:xfrm>
            <a:off x="6272331" y="1274833"/>
            <a:ext cx="2520280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Είναι σημαντικό η </a:t>
            </a:r>
            <a:r>
              <a:rPr lang="el-GR" sz="1600" dirty="0" err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κυφοσκολίωση</a:t>
            </a:r>
            <a:r>
              <a:rPr lang="el-GR" sz="16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να διαγνωστεί έγκαιρα, ώστε να αποφευχθούν τα μηχανικά προβλήματα στη σπονδυλική στήλη.</a:t>
            </a:r>
          </a:p>
          <a:p>
            <a:pPr algn="ctr"/>
            <a:r>
              <a:rPr lang="el-GR" sz="16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Σημαντικού βαθμού </a:t>
            </a:r>
            <a:r>
              <a:rPr lang="el-GR" sz="1600" dirty="0" err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κυφοσκολίωση</a:t>
            </a:r>
            <a:r>
              <a:rPr lang="el-GR" sz="16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μπορεί να οδηγήσει σε περιοριστικού τύπου αναπνευστική δυσλειτουργία με επιπτώσεις όπως πνευμονική υπέρταση και χρόνια πνευμονική καρδία.</a:t>
            </a:r>
            <a:endParaRPr lang="en-GB" sz="1600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384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Πιθοειδής θώρακας</a:t>
            </a:r>
            <a:endParaRPr lang="en-GB" dirty="0"/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913284"/>
            <a:ext cx="4258816" cy="3590462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5338224" y="913285"/>
            <a:ext cx="2830864" cy="35442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F4B60D-702C-4BCC-BA4E-3AF099309039}"/>
              </a:ext>
            </a:extLst>
          </p:cNvPr>
          <p:cNvSpPr txBox="1"/>
          <p:nvPr/>
        </p:nvSpPr>
        <p:spPr>
          <a:xfrm>
            <a:off x="543196" y="4513684"/>
            <a:ext cx="8229600" cy="911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buClr>
                <a:srgbClr val="4BACC6">
                  <a:lumMod val="75000"/>
                </a:srgbClr>
              </a:buClr>
              <a:buSzPct val="115000"/>
            </a:pPr>
            <a:r>
              <a:rPr lang="el-GR" b="0" i="1" dirty="0" err="1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Πιθοειδής</a:t>
            </a:r>
            <a:r>
              <a:rPr lang="el-GR" b="0" i="1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θώρακας</a:t>
            </a:r>
            <a:r>
              <a:rPr lang="en-GB" b="0" i="1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en-GB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l-GR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συγκριτικά αυξημένη </a:t>
            </a:r>
            <a:r>
              <a:rPr lang="el-GR" b="0" dirty="0" err="1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προσθιοπίσθια</a:t>
            </a:r>
            <a:r>
              <a:rPr lang="el-GR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διάμετρος</a:t>
            </a:r>
          </a:p>
          <a:p>
            <a:pPr marL="557190" lvl="1" indent="-214304">
              <a:spcBef>
                <a:spcPct val="20000"/>
              </a:spcBef>
              <a:buClr>
                <a:srgbClr val="C00000"/>
              </a:buClr>
              <a:buSzPct val="125000"/>
              <a:buFont typeface="Arial" pitchFamily="34" charset="0"/>
              <a:buChar char="•"/>
            </a:pPr>
            <a:r>
              <a:rPr lang="el-GR" sz="1600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Ένδειξη υπερπλήρωσης του πνεύμονα – συνήθως σε χρόνια αποφρακτική πνευμονοπάθεια</a:t>
            </a:r>
          </a:p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0925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Pectus </a:t>
            </a:r>
            <a:r>
              <a:rPr lang="en-GB" i="1" dirty="0" err="1"/>
              <a:t>carinatum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39552" y="1252884"/>
            <a:ext cx="3596208" cy="3209231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110" y="1290932"/>
            <a:ext cx="4223895" cy="31711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F382D7-8F1B-49EE-87B7-F00219D06CF9}"/>
              </a:ext>
            </a:extLst>
          </p:cNvPr>
          <p:cNvSpPr/>
          <p:nvPr/>
        </p:nvSpPr>
        <p:spPr>
          <a:xfrm>
            <a:off x="426739" y="4619122"/>
            <a:ext cx="82772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buClr>
                <a:srgbClr val="4BACC6">
                  <a:lumMod val="75000"/>
                </a:srgbClr>
              </a:buClr>
              <a:buSzPct val="115000"/>
            </a:pPr>
            <a:r>
              <a:rPr lang="en-GB" sz="1800" b="0" i="1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Pectus carinatum </a:t>
            </a:r>
            <a:r>
              <a:rPr lang="el-GR" sz="1800" b="0" i="1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(θώρακας πτηνού)</a:t>
            </a:r>
            <a:r>
              <a:rPr lang="en-GB" sz="1800" b="0" i="1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l-GR" sz="1800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προβολή του στέρνου και των πλευρικών χόνδρων </a:t>
            </a:r>
          </a:p>
          <a:p>
            <a:pPr marL="557190" lvl="1" indent="-214304">
              <a:spcBef>
                <a:spcPts val="0"/>
              </a:spcBef>
              <a:buClr>
                <a:srgbClr val="C00000"/>
              </a:buClr>
              <a:buSzPct val="125000"/>
              <a:buFont typeface="Arial" pitchFamily="34" charset="0"/>
              <a:buChar char="•"/>
            </a:pPr>
            <a:r>
              <a:rPr lang="el-GR" sz="1600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Χρόνια αύξηση αναπνευστικής προσπάθειας στην παιδική ηλικία – άσθμα, ραχίτιδα</a:t>
            </a:r>
            <a:endParaRPr lang="en-GB" sz="1600" b="0" dirty="0">
              <a:solidFill>
                <a:srgbClr val="8064A2">
                  <a:lumMod val="50000"/>
                </a:srgb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661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Pectus </a:t>
            </a:r>
            <a:r>
              <a:rPr lang="en-GB" i="1" dirty="0" err="1"/>
              <a:t>excavatum</a:t>
            </a:r>
            <a:endParaRPr lang="en-GB" dirty="0"/>
          </a:p>
        </p:txBody>
      </p:sp>
      <p:pic>
        <p:nvPicPr>
          <p:cNvPr id="23" name="Content Placeholder 2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 rot="10800000">
            <a:off x="251519" y="1243003"/>
            <a:ext cx="4032448" cy="3414802"/>
          </a:xfrm>
          <a:prstGeom prst="rect">
            <a:avLst/>
          </a:prstGeom>
        </p:spPr>
      </p:pic>
      <p:pic>
        <p:nvPicPr>
          <p:cNvPr id="24" name="Content Placeholder 23"/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4499992" y="1249125"/>
            <a:ext cx="4560015" cy="34200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9AADD9-1ECD-41AD-B4D8-EBB84BC2383B}"/>
              </a:ext>
            </a:extLst>
          </p:cNvPr>
          <p:cNvSpPr/>
          <p:nvPr/>
        </p:nvSpPr>
        <p:spPr>
          <a:xfrm>
            <a:off x="506212" y="4648548"/>
            <a:ext cx="8208912" cy="91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4BACC6">
                  <a:lumMod val="75000"/>
                </a:srgbClr>
              </a:buClr>
              <a:buSzPct val="115000"/>
            </a:pPr>
            <a:r>
              <a:rPr lang="en-GB" sz="1800" b="0" i="1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Pectus excavatum</a:t>
            </a:r>
            <a:r>
              <a:rPr lang="el-GR" sz="1800" b="0" i="1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(θώρακας των υποδηματοποιών)</a:t>
            </a:r>
            <a:r>
              <a:rPr lang="en-GB" sz="1800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l-GR" sz="1800" b="0" dirty="0" err="1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Εισολκή</a:t>
            </a:r>
            <a:r>
              <a:rPr lang="el-GR" sz="1800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του στέρνου</a:t>
            </a:r>
          </a:p>
          <a:p>
            <a:pPr marL="557190" lvl="1" indent="-214304">
              <a:spcBef>
                <a:spcPct val="20000"/>
              </a:spcBef>
              <a:buClr>
                <a:srgbClr val="C00000"/>
              </a:buClr>
              <a:buSzPct val="125000"/>
              <a:buFont typeface="Arial" pitchFamily="34" charset="0"/>
              <a:buChar char="•"/>
            </a:pPr>
            <a:r>
              <a:rPr lang="el-GR" sz="1600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Διαταραχή κατά την ανάπτυξη. Έχει κλινική σημασία μόνο αν είναι μεγάλου βαθμού</a:t>
            </a:r>
            <a:r>
              <a:rPr lang="en-GB" sz="1600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l-GR" sz="1600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και </a:t>
            </a:r>
            <a:r>
              <a:rPr lang="el-GR" sz="1600" b="0" dirty="0" err="1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παρεκτοπίζει</a:t>
            </a:r>
            <a:r>
              <a:rPr lang="el-GR" sz="1600" b="0" dirty="0">
                <a:solidFill>
                  <a:srgbClr val="8064A2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υποκείμενες δομές.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4091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DA4DED9-3F51-46F8-A5E3-83BFD404D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18771" y="749174"/>
            <a:ext cx="5689446" cy="29978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«Χαλαρός» θώρακας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155BDD-08F0-4880-A013-D31D12935B64}"/>
              </a:ext>
            </a:extLst>
          </p:cNvPr>
          <p:cNvSpPr/>
          <p:nvPr/>
        </p:nvSpPr>
        <p:spPr>
          <a:xfrm>
            <a:off x="647564" y="3662192"/>
            <a:ext cx="7848872" cy="1692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5000"/>
              <a:buFontTx/>
              <a:buNone/>
              <a:tabLst/>
              <a:defRPr/>
            </a:pPr>
            <a:r>
              <a:rPr kumimoji="0" lang="el-GR" sz="1999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Παράδοξη κινητικότητα θωρακικού τοιχώματος (</a:t>
            </a:r>
            <a:r>
              <a:rPr kumimoji="0" lang="en-GB" sz="1999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Flail chest</a:t>
            </a:r>
            <a:r>
              <a:rPr kumimoji="0" lang="el-GR" sz="1999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</a:t>
            </a:r>
            <a:endParaRPr kumimoji="0" lang="en-GB" sz="1999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557190" marR="0" lvl="1" indent="-21430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tabLst/>
              <a:defRPr/>
            </a:pPr>
            <a:r>
              <a:rPr kumimoji="0" lang="el-GR" sz="1999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Σε κατάγματα σε δύο σημεία μίας ή περισσότερων πλευρών ένα τμήμα του θωρακικού τοιχώματος εμφανίζει εισολκή κατά την εισπνοή και προβάλλει κατά την εκπνοή</a:t>
            </a:r>
            <a:r>
              <a:rPr kumimoji="0" lang="en-GB" sz="1999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l-GR" sz="1999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δηλαδή κινείται αντίθετα από το φυσιολογικό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B21B81-2EDA-4500-98B2-8073DE714907}"/>
              </a:ext>
            </a:extLst>
          </p:cNvPr>
          <p:cNvSpPr txBox="1"/>
          <p:nvPr/>
        </p:nvSpPr>
        <p:spPr>
          <a:xfrm>
            <a:off x="4571999" y="5245520"/>
            <a:ext cx="4564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Προσαρμοσμένο από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Mechanisms of clinical signs, 2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(2016)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http://archive.student.bmj.com/issues/07/02/education/52.php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3" name="Flail chest">
            <a:hlinkClick r:id="" action="ppaction://media"/>
            <a:extLst>
              <a:ext uri="{FF2B5EF4-FFF2-40B4-BE49-F238E27FC236}">
                <a16:creationId xmlns:a16="http://schemas.microsoft.com/office/drawing/2014/main" id="{46706A29-1407-48DA-921D-01FD5FB848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1144" end="189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08217" y="1284863"/>
            <a:ext cx="2578583" cy="21487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025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</p:spPr>
        <p:txBody>
          <a:bodyPr>
            <a:normAutofit/>
          </a:bodyPr>
          <a:lstStyle/>
          <a:p>
            <a:r>
              <a:rPr lang="el-GR" dirty="0"/>
              <a:t>Αναπνευστικές κινήσεις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DEDAB04-7B83-4FF4-A516-74806BD054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7469376"/>
              </p:ext>
            </p:extLst>
          </p:nvPr>
        </p:nvGraphicFramePr>
        <p:xfrm>
          <a:off x="457200" y="1073696"/>
          <a:ext cx="8229600" cy="4232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96034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B2F6C-5D29-49BD-A1DE-213F4B7A1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Ταχύπνοια – ένα σημαντικό κλινικό εύρημα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D7EE4-3E36-4036-9F17-D5C13A667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ταχύπνοια συνδέεται με σοβαρές παθολογικές καταστάσεις</a:t>
            </a:r>
          </a:p>
          <a:p>
            <a:pPr lvl="1"/>
            <a:r>
              <a:rPr lang="el-GR" dirty="0" err="1"/>
              <a:t>Υποξαιμία</a:t>
            </a:r>
            <a:endParaRPr lang="el-GR" dirty="0"/>
          </a:p>
          <a:p>
            <a:pPr lvl="1"/>
            <a:r>
              <a:rPr lang="el-GR" dirty="0"/>
              <a:t>Μεταβολική οξέωση (</a:t>
            </a:r>
            <a:r>
              <a:rPr lang="el-GR" dirty="0" err="1"/>
              <a:t>βλ</a:t>
            </a:r>
            <a:r>
              <a:rPr lang="el-GR" dirty="0"/>
              <a:t> παθολογικοί ρυθμοί αναπνοής)</a:t>
            </a:r>
          </a:p>
          <a:p>
            <a:pPr lvl="1"/>
            <a:r>
              <a:rPr lang="el-GR" dirty="0"/>
              <a:t>Σήψη</a:t>
            </a:r>
          </a:p>
          <a:p>
            <a:r>
              <a:rPr lang="el-GR" dirty="0"/>
              <a:t>Αποτελεί ένα από τα 3 </a:t>
            </a:r>
            <a:r>
              <a:rPr lang="el-GR" dirty="0">
                <a:hlinkClick r:id="rId3" action="ppaction://hlinksldjump"/>
              </a:rPr>
              <a:t>κριτήρια </a:t>
            </a:r>
            <a:r>
              <a:rPr lang="en-GB" dirty="0" err="1">
                <a:hlinkClick r:id="rId3" action="ppaction://hlinksldjump"/>
              </a:rPr>
              <a:t>qSOFA</a:t>
            </a:r>
            <a:r>
              <a:rPr lang="en-GB" dirty="0">
                <a:hlinkClick r:id="rId3" action="ppaction://hlinksldjump"/>
              </a:rPr>
              <a:t> </a:t>
            </a:r>
            <a:r>
              <a:rPr lang="el-GR" dirty="0"/>
              <a:t>για πιθανή σήψη </a:t>
            </a:r>
          </a:p>
          <a:p>
            <a:r>
              <a:rPr lang="el-GR" dirty="0"/>
              <a:t>Περιλαμβάνεται στο </a:t>
            </a:r>
            <a:r>
              <a:rPr lang="en-GB" dirty="0">
                <a:hlinkClick r:id="rId4" action="ppaction://hlinksldjump"/>
              </a:rPr>
              <a:t>NEWS</a:t>
            </a:r>
            <a:r>
              <a:rPr lang="el-GR" dirty="0">
                <a:hlinkClick r:id="rId4" action="ppaction://hlinksldjump"/>
              </a:rPr>
              <a:t> </a:t>
            </a:r>
            <a:r>
              <a:rPr lang="en-GB" dirty="0">
                <a:hlinkClick r:id="rId4" action="ppaction://hlinksldjump"/>
              </a:rPr>
              <a:t>score</a:t>
            </a:r>
            <a:r>
              <a:rPr lang="el-GR" dirty="0">
                <a:hlinkClick r:id="rId4" action="ppaction://hlinksldjump"/>
              </a:rPr>
              <a:t> </a:t>
            </a:r>
            <a:r>
              <a:rPr lang="el-GR" dirty="0"/>
              <a:t> με μεγάλη βαθμολογία</a:t>
            </a:r>
          </a:p>
          <a:p>
            <a:r>
              <a:rPr lang="el-GR" dirty="0"/>
              <a:t>Πρακτικά η μόνη περίπτωση στην οποία η ταχύπνοια δεν αποτελεί εκδήλωση σοβαρού νοσήματος είναι η κρίση πανικού.</a:t>
            </a:r>
            <a:endParaRPr lang="en-GB" dirty="0"/>
          </a:p>
        </p:txBody>
      </p:sp>
      <p:pic>
        <p:nvPicPr>
          <p:cNvPr id="5" name="Graphic 4" descr="Information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3FDE112-645F-4C36-8A28-6D8279073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4966" y="2889342"/>
            <a:ext cx="457200" cy="457200"/>
          </a:xfrm>
          <a:prstGeom prst="rect">
            <a:avLst/>
          </a:prstGeom>
        </p:spPr>
      </p:pic>
      <p:pic>
        <p:nvPicPr>
          <p:cNvPr id="6" name="Graphic 5" descr="Information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519A885-F7F4-432F-A0F0-9A16C04A59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4966" y="3366813"/>
            <a:ext cx="457200" cy="457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574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001516"/>
            <a:ext cx="5558912" cy="21071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841276"/>
            <a:ext cx="5558912" cy="23762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DFA023-12A7-4A38-BE7A-11BC92A62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qSOFA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C83E23-DBE8-4AFB-811B-7678E3E6DA26}"/>
              </a:ext>
            </a:extLst>
          </p:cNvPr>
          <p:cNvSpPr/>
          <p:nvPr/>
        </p:nvSpPr>
        <p:spPr>
          <a:xfrm>
            <a:off x="6228184" y="1345332"/>
            <a:ext cx="25922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ΚΡΙΤΗΡΙΑ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qSOFA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Συχνότητα αναπνοών ≥ 22/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min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Διαταραχή επιπέδου συνείδησης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Συστολική αρτηριακή πίεση ≤ 100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mm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Hg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Όταν υπάρχουν 2/3 κριτήρια υπάρχει σημαντική πιθανότητα σήψης</a:t>
            </a:r>
          </a:p>
        </p:txBody>
      </p:sp>
      <p:sp>
        <p:nvSpPr>
          <p:cNvPr id="8" name="3 - Ορθογώνιο">
            <a:extLst>
              <a:ext uri="{FF2B5EF4-FFF2-40B4-BE49-F238E27FC236}">
                <a16:creationId xmlns:a16="http://schemas.microsoft.com/office/drawing/2014/main" id="{6D466033-24D8-40F5-9325-548C3BF79E27}"/>
              </a:ext>
            </a:extLst>
          </p:cNvPr>
          <p:cNvSpPr/>
          <p:nvPr/>
        </p:nvSpPr>
        <p:spPr>
          <a:xfrm>
            <a:off x="7500898" y="5413020"/>
            <a:ext cx="16379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JAMA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2016;315:801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-10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105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CC79F-6731-4668-A777-3C1F80367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</p:spPr>
        <p:txBody>
          <a:bodyPr>
            <a:normAutofit/>
          </a:bodyPr>
          <a:lstStyle/>
          <a:p>
            <a:r>
              <a:rPr lang="en-GB" dirty="0"/>
              <a:t>National Early Warning Score (NEWS)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30D31C-A52F-4223-9E1E-97442BF8E8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528" y="1345332"/>
            <a:ext cx="3322712" cy="37716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1600" dirty="0"/>
              <a:t>Το </a:t>
            </a:r>
            <a:r>
              <a:rPr lang="en-GB" sz="1600" dirty="0"/>
              <a:t>NEWS</a:t>
            </a:r>
            <a:r>
              <a:rPr lang="el-GR" sz="1600" dirty="0"/>
              <a:t> βασίζεται σε ένα απλό σύστημα αθροίσματος της βαθμολογίας διαφόρων φυσιολογικών παραμέτρων οι οποίες παρακολουθούνται συνήθως στους νοσηλευόμενους ασθενείς.</a:t>
            </a:r>
          </a:p>
          <a:p>
            <a:pPr lvl="1">
              <a:lnSpc>
                <a:spcPct val="90000"/>
              </a:lnSpc>
            </a:pPr>
            <a:r>
              <a:rPr lang="el-GR" sz="1600" dirty="0"/>
              <a:t>Συχνότητα αναπνοών</a:t>
            </a:r>
          </a:p>
          <a:p>
            <a:pPr lvl="1">
              <a:lnSpc>
                <a:spcPct val="90000"/>
              </a:lnSpc>
            </a:pPr>
            <a:r>
              <a:rPr lang="el-GR" sz="1600" dirty="0"/>
              <a:t>Κορεσμός αίματος σε οξυγόνο (</a:t>
            </a:r>
            <a:r>
              <a:rPr lang="en-GB" sz="1600" dirty="0"/>
              <a:t>SaO2)</a:t>
            </a:r>
          </a:p>
          <a:p>
            <a:pPr lvl="1">
              <a:lnSpc>
                <a:spcPct val="90000"/>
              </a:lnSpc>
            </a:pPr>
            <a:r>
              <a:rPr lang="el-GR" sz="1600" dirty="0"/>
              <a:t>Συστολική αρτηριακή πίεση</a:t>
            </a:r>
          </a:p>
          <a:p>
            <a:pPr lvl="1">
              <a:lnSpc>
                <a:spcPct val="90000"/>
              </a:lnSpc>
            </a:pPr>
            <a:r>
              <a:rPr lang="el-GR" sz="1600" dirty="0"/>
              <a:t>Καρδιακή συχνότητα</a:t>
            </a:r>
          </a:p>
          <a:p>
            <a:pPr lvl="1">
              <a:lnSpc>
                <a:spcPct val="90000"/>
              </a:lnSpc>
            </a:pPr>
            <a:r>
              <a:rPr lang="el-GR" sz="1600" dirty="0"/>
              <a:t>Επίπεδο συνείδησης ή εμφάνιση σύγχυσης</a:t>
            </a:r>
          </a:p>
          <a:p>
            <a:pPr lvl="1">
              <a:lnSpc>
                <a:spcPct val="90000"/>
              </a:lnSpc>
            </a:pPr>
            <a:r>
              <a:rPr lang="el-GR" sz="1600" dirty="0"/>
              <a:t>Θερμοκρασία</a:t>
            </a:r>
            <a:endParaRPr lang="en-GB" sz="1600" dirty="0"/>
          </a:p>
          <a:p>
            <a:pPr>
              <a:lnSpc>
                <a:spcPct val="90000"/>
              </a:lnSpc>
            </a:pPr>
            <a:endParaRPr lang="en-GB" sz="16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1D1EA65-02EC-4DDD-8D55-104FF77F4409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3646240" y="1416929"/>
            <a:ext cx="5256243" cy="3442838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1D938F6-5C04-46CB-9A7B-D028BB45F9C5}"/>
              </a:ext>
            </a:extLst>
          </p:cNvPr>
          <p:cNvSpPr/>
          <p:nvPr/>
        </p:nvSpPr>
        <p:spPr>
          <a:xfrm>
            <a:off x="4824124" y="967080"/>
            <a:ext cx="29004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SAlbert-Bold"/>
                <a:ea typeface="+mn-ea"/>
                <a:cs typeface="+mn-cs"/>
              </a:rPr>
              <a:t>The NEWS scoring system</a:t>
            </a:r>
            <a:endParaRPr kumimoji="0" lang="en-GB" sz="1999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7270E6-37B8-4F8F-9148-2EAEF05EA66F}"/>
              </a:ext>
            </a:extLst>
          </p:cNvPr>
          <p:cNvSpPr txBox="1"/>
          <p:nvPr/>
        </p:nvSpPr>
        <p:spPr>
          <a:xfrm>
            <a:off x="3744124" y="5429425"/>
            <a:ext cx="5399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4"/>
              </a:rPr>
              <a:t>https://www.rcplondon.ac.uk/projects/outputs/national-early-warning-score-news-2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1538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Παθολογικοί ρυθμοί αναπνοής</a:t>
            </a:r>
            <a:br>
              <a:rPr lang="el-GR" dirty="0">
                <a:solidFill>
                  <a:srgbClr val="FF00FF"/>
                </a:solidFill>
              </a:rPr>
            </a:br>
            <a:endParaRPr lang="en-GB" dirty="0">
              <a:solidFill>
                <a:srgbClr val="FF00FF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EA9814-AB84-47A4-B957-D478FF5791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1795754"/>
              </p:ext>
            </p:extLst>
          </p:nvPr>
        </p:nvGraphicFramePr>
        <p:xfrm>
          <a:off x="457200" y="1129308"/>
          <a:ext cx="822960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50312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BEE22-59B5-46D7-A5F5-26398ABD9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Αναπνοή </a:t>
            </a:r>
            <a:r>
              <a:rPr lang="en-GB" dirty="0" err="1"/>
              <a:t>Kussmaul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FD2F54-0C7B-4832-957E-342D4AE15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199" y="825972"/>
            <a:ext cx="4277665" cy="2909189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Η αναπνοή </a:t>
            </a:r>
            <a:r>
              <a:rPr lang="el-GR" dirty="0" err="1"/>
              <a:t>Kussmaul</a:t>
            </a:r>
            <a:r>
              <a:rPr lang="el-GR" dirty="0"/>
              <a:t> είναι κανονική, βαθιά και συνήθως γρήγορη αναπνοή. </a:t>
            </a:r>
          </a:p>
          <a:p>
            <a:pPr lvl="1"/>
            <a:r>
              <a:rPr lang="el-GR" dirty="0"/>
              <a:t>Ορισμένοι ασθενείς με αναπνοή </a:t>
            </a:r>
            <a:r>
              <a:rPr lang="el-GR" dirty="0" err="1"/>
              <a:t>Kussmaul</a:t>
            </a:r>
            <a:r>
              <a:rPr lang="el-GR" dirty="0"/>
              <a:t> μπορεί να έχουν φυσιολογική συχνότητα αναπνοών</a:t>
            </a:r>
          </a:p>
          <a:p>
            <a:r>
              <a:rPr lang="el-GR" dirty="0"/>
              <a:t>Χαρακτηρίζεται από αυξημένο </a:t>
            </a:r>
            <a:r>
              <a:rPr lang="el-GR" dirty="0" err="1"/>
              <a:t>αναπνεόμενο</a:t>
            </a:r>
            <a:r>
              <a:rPr lang="el-GR" dirty="0"/>
              <a:t> όγκο (</a:t>
            </a:r>
            <a:r>
              <a:rPr lang="el-GR" dirty="0" err="1"/>
              <a:t>tidal</a:t>
            </a:r>
            <a:r>
              <a:rPr lang="el-GR" dirty="0"/>
              <a:t> </a:t>
            </a:r>
            <a:r>
              <a:rPr lang="el-GR" dirty="0" err="1"/>
              <a:t>volume</a:t>
            </a:r>
            <a:r>
              <a:rPr lang="el-GR" dirty="0"/>
              <a:t>) με αποτέλεσμα κυψελιδικό υπεραερισμό και αυξημένη αποβολή CO2.</a:t>
            </a:r>
          </a:p>
          <a:p>
            <a:r>
              <a:rPr lang="el-GR" dirty="0"/>
              <a:t>Αποτελεί απόκριση σε οποιοδήποτε τύπο οξείας μεταβολικής οξέωσης: διαβητική </a:t>
            </a:r>
            <a:r>
              <a:rPr lang="el-GR" dirty="0" err="1"/>
              <a:t>κετοξέωση</a:t>
            </a:r>
            <a:r>
              <a:rPr lang="el-GR" dirty="0"/>
              <a:t>, γαλακτική οξέωση, δηλητηρίαση με σαλικυλικά (οξέα)</a:t>
            </a:r>
          </a:p>
          <a:p>
            <a:r>
              <a:rPr lang="el-GR" dirty="0"/>
              <a:t>Ασθενείς με αναπνευστικά ή καρδιακά νοσήματα μπορεί επίσης να </a:t>
            </a:r>
            <a:r>
              <a:rPr lang="el-GR" dirty="0" err="1"/>
              <a:t>υπεραερίζουν</a:t>
            </a:r>
            <a:r>
              <a:rPr lang="el-GR" dirty="0"/>
              <a:t>, όχι για να αποβάλλουν CO2 αλλά για να προσλάβουν περισσότερο Ο2.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B5C2B-4F88-4D55-9EF5-42BD041F3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45538" y="825971"/>
            <a:ext cx="3951935" cy="533136"/>
          </a:xfrm>
        </p:spPr>
        <p:txBody>
          <a:bodyPr/>
          <a:lstStyle/>
          <a:p>
            <a:r>
              <a:rPr lang="el-GR" dirty="0" err="1"/>
              <a:t>Παθοφυσιολογικός</a:t>
            </a:r>
            <a:r>
              <a:rPr lang="el-GR" dirty="0"/>
              <a:t> μηχανισμός</a:t>
            </a:r>
            <a:endParaRPr lang="en-GB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90F79C0-FBC3-4C37-B278-E34D3D810082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4845538" y="1359634"/>
            <a:ext cx="3951935" cy="38150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687421-40F9-4F2A-BC3D-F9BC4C37271F}"/>
              </a:ext>
            </a:extLst>
          </p:cNvPr>
          <p:cNvSpPr txBox="1"/>
          <p:nvPr/>
        </p:nvSpPr>
        <p:spPr>
          <a:xfrm>
            <a:off x="1587856" y="5246694"/>
            <a:ext cx="7543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Mechanisms of clinical signs, 2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(2016)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Shapira’s Art &amp; Science of Bedside Diagnosis, 5th Ed (2019)</a:t>
            </a:r>
          </a:p>
        </p:txBody>
      </p: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A17785AA-3414-4C50-97F0-EED92FE0B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757" y="3573620"/>
            <a:ext cx="3457047" cy="20947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6477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23528" y="481240"/>
            <a:ext cx="4038600" cy="26163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Άλλοι παθολογικοί ρυθμοί αναπνοής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C91655-2ABD-491C-9A7B-D36364710213}"/>
              </a:ext>
            </a:extLst>
          </p:cNvPr>
          <p:cNvSpPr txBox="1"/>
          <p:nvPr/>
        </p:nvSpPr>
        <p:spPr>
          <a:xfrm>
            <a:off x="4650164" y="1080759"/>
            <a:ext cx="4648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1481FC9-4B51-4100-BE34-1C403C6F937F}"/>
              </a:ext>
            </a:extLst>
          </p:cNvPr>
          <p:cNvSpPr txBox="1">
            <a:spLocks/>
          </p:cNvSpPr>
          <p:nvPr/>
        </p:nvSpPr>
        <p:spPr>
          <a:xfrm>
            <a:off x="4283968" y="841279"/>
            <a:ext cx="4402832" cy="2016225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57165" indent="-2571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57190" indent="-214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857216" indent="-171443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200102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542988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885875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61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47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33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Χαρακτηρίζεται από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περιόδους άπνοιας 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ορισμένης διάρκειας που εναλλάσσονται με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περιόδους </a:t>
            </a:r>
            <a:r>
              <a:rPr kumimoji="0" lang="el-G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υπέρπνοιας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με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προοδευτικά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αυξανόμενο και στη συνέχεια μειούμενο εύρος αναπνοής </a:t>
            </a: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Χαρακτηρίζει κυρίως την καρδιακή ανεπάρκεια, αλλά μπορεί να αποτελεί εκδήλωση εγκεφαλικής βλάβης με </a:t>
            </a:r>
            <a:r>
              <a:rPr kumimoji="0" lang="el-G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ενδοκράνια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υπέρταση και λήψη φαρμάκων ή ουσιών που καταστέλλουν το κέντρο της αναπνοής.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AB82DB0-BA12-49CD-903A-5DEE2A8236E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62128" y="3001516"/>
            <a:ext cx="4309540" cy="2532431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Χαρακτηρίζεται από </a:t>
            </a:r>
            <a:r>
              <a:rPr lang="el-GR" b="1" dirty="0">
                <a:solidFill>
                  <a:srgbClr val="C00000"/>
                </a:solidFill>
              </a:rPr>
              <a:t>περιόδους άπνοιας </a:t>
            </a:r>
            <a:r>
              <a:rPr lang="el-GR" dirty="0"/>
              <a:t>που εναλλάσσονται με </a:t>
            </a:r>
            <a:r>
              <a:rPr lang="el-GR" b="1" dirty="0">
                <a:solidFill>
                  <a:srgbClr val="C00000"/>
                </a:solidFill>
              </a:rPr>
              <a:t>περιόδους κανονικών βαθιών αναπνοών</a:t>
            </a:r>
            <a:r>
              <a:rPr lang="el-GR" dirty="0"/>
              <a:t>.</a:t>
            </a:r>
          </a:p>
          <a:p>
            <a:r>
              <a:rPr lang="el-GR" dirty="0"/>
              <a:t>Οι περίοδοι άπνοιας ξεκινούν </a:t>
            </a:r>
            <a:r>
              <a:rPr lang="el-GR" b="1" dirty="0">
                <a:solidFill>
                  <a:srgbClr val="C00000"/>
                </a:solidFill>
              </a:rPr>
              <a:t>απότομα</a:t>
            </a:r>
            <a:r>
              <a:rPr lang="el-GR" dirty="0"/>
              <a:t> (στην αναπνοή </a:t>
            </a:r>
            <a:r>
              <a:rPr lang="en-GB" dirty="0" err="1"/>
              <a:t>Cheynne</a:t>
            </a:r>
            <a:r>
              <a:rPr lang="en-GB" dirty="0"/>
              <a:t>-Stokes</a:t>
            </a:r>
            <a:r>
              <a:rPr lang="el-GR" dirty="0"/>
              <a:t> έχουμε προοδευτική μείωση του εύρους της αναπνοής και τελικά άπνοια)</a:t>
            </a:r>
          </a:p>
          <a:p>
            <a:r>
              <a:rPr lang="el-GR" dirty="0"/>
              <a:t>Μπορεί να οφείλεται σε μηνιγγίτιδα ή άλλες λοιμώξεις του ΚΝΣ (πχ φυματιώδης μηνιγγίτιδα), σε καταστολή του αναπνευστικού κέντρου (πχ από φάρμακα) ή σε βλάβη του ΚΝΣ, συνήθως στο επίπεδο του προμήκη μυελού</a:t>
            </a:r>
          </a:p>
        </p:txBody>
      </p: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DCEDB75B-CE5B-417D-A007-52987856B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146" y="3001515"/>
            <a:ext cx="4168140" cy="26136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795B7F-654E-41E0-A856-193083E58C38}"/>
              </a:ext>
            </a:extLst>
          </p:cNvPr>
          <p:cNvSpPr txBox="1"/>
          <p:nvPr/>
        </p:nvSpPr>
        <p:spPr>
          <a:xfrm>
            <a:off x="3408246" y="5441527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5"/>
              </a:rPr>
              <a:t>http://hdl.handle.net/11419/4364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1641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42F164-AE66-4D4E-B4A8-5F3DA32F6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3M</a:t>
            </a:r>
            <a:r>
              <a:rPr lang="en-GB" baseline="30000" dirty="0"/>
              <a:t>TM</a:t>
            </a:r>
            <a:r>
              <a:rPr lang="en-GB" dirty="0"/>
              <a:t> </a:t>
            </a:r>
            <a:r>
              <a:rPr lang="en-GB" dirty="0" err="1"/>
              <a:t>Littmann</a:t>
            </a:r>
            <a:r>
              <a:rPr lang="en-GB" dirty="0"/>
              <a:t>® </a:t>
            </a:r>
            <a:r>
              <a:rPr lang="en-GB" dirty="0" err="1"/>
              <a:t>StethAssist</a:t>
            </a:r>
            <a:r>
              <a:rPr lang="en-GB" baseline="30000" dirty="0" err="1"/>
              <a:t>TM</a:t>
            </a:r>
            <a:r>
              <a:rPr lang="en-GB" dirty="0"/>
              <a:t> Interface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2F8BCE-6672-493A-804D-568D82EC2960}"/>
              </a:ext>
            </a:extLst>
          </p:cNvPr>
          <p:cNvSpPr/>
          <p:nvPr/>
        </p:nvSpPr>
        <p:spPr>
          <a:xfrm>
            <a:off x="1187050" y="4853019"/>
            <a:ext cx="7339869" cy="707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999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Πρέπει να χρησιμοποιήσετε ακουστικά για τους πνευμονικούς ήχους (Μην τους ακούτε από τα ηχεία του υπολογιστή ).</a:t>
            </a:r>
            <a:endParaRPr kumimoji="0" lang="en-GB" sz="1999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E5469F-ED1B-4AAB-87AD-7DC4F9E8016F}"/>
              </a:ext>
            </a:extLst>
          </p:cNvPr>
          <p:cNvSpPr txBox="1"/>
          <p:nvPr/>
        </p:nvSpPr>
        <p:spPr>
          <a:xfrm>
            <a:off x="524985" y="634641"/>
            <a:ext cx="75876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Τα περισσότερα ακροαστικά ευρήματα που θα χρησιμοποιηθούν προέρχονται από ηχογραφήσεις πραγματικών ασθενών από την Α’ Παθολογική Κλινική του ΓΝΑ «Λαϊκό», Ιατρική Σχολή ΕΚΠΑ.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Οι ηχογραφήσεις έγιναν με ακουστικά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Littmann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3200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με τη χρήση του λογισμικού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StethAssist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Παρακάτω βλέπετε τη 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διεπιφάνεια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(interface)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του λογισμικού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1" name="Graphic 10" descr="Headphones">
            <a:extLst>
              <a:ext uri="{FF2B5EF4-FFF2-40B4-BE49-F238E27FC236}">
                <a16:creationId xmlns:a16="http://schemas.microsoft.com/office/drawing/2014/main" id="{D89DB232-A271-44F3-A6E9-C52369706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319" y="4749634"/>
            <a:ext cx="914400" cy="91440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9470ED-8BE0-4880-B02F-10F5EC642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57200" y="1895558"/>
            <a:ext cx="8229600" cy="2647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94907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heynee-Stokes respiration wide">
            <a:hlinkClick r:id="" action="ppaction://media"/>
            <a:extLst>
              <a:ext uri="{FF2B5EF4-FFF2-40B4-BE49-F238E27FC236}">
                <a16:creationId xmlns:a16="http://schemas.microsoft.com/office/drawing/2014/main" id="{60F5E77D-9C3F-49E9-BF25-CC0BBF56BFDF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1017997"/>
            <a:ext cx="8207518" cy="2777891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638CD25-38EE-475F-902A-CF51A273C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4" y="121197"/>
            <a:ext cx="6897477" cy="952500"/>
          </a:xfrm>
        </p:spPr>
        <p:txBody>
          <a:bodyPr/>
          <a:lstStyle/>
          <a:p>
            <a:r>
              <a:rPr lang="el-GR" sz="2800" dirty="0"/>
              <a:t>ΑΣΚΗΣΗ</a:t>
            </a:r>
            <a:br>
              <a:rPr lang="el-GR" sz="2800" dirty="0"/>
            </a:br>
            <a:r>
              <a:rPr lang="el-GR" sz="2800" dirty="0"/>
              <a:t>Αναγνωρίστε τον παθολογικό ρυθμό αναπνοής</a:t>
            </a:r>
            <a:br>
              <a:rPr lang="el-GR" sz="2800" dirty="0"/>
            </a:br>
            <a:endParaRPr lang="en-GB" sz="2800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E90634A-8359-4F6B-8E6E-F22AF45E684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865612"/>
            <a:ext cx="8225410" cy="1232969"/>
          </a:xfrm>
        </p:spPr>
        <p:txBody>
          <a:bodyPr>
            <a:normAutofit fontScale="92500" lnSpcReduction="20000"/>
          </a:bodyPr>
          <a:lstStyle/>
          <a:p>
            <a:r>
              <a:rPr lang="el-GR" sz="2000" dirty="0"/>
              <a:t>Γυναίκα ασθενής, 83 ετών</a:t>
            </a:r>
          </a:p>
          <a:p>
            <a:r>
              <a:rPr lang="el-GR" sz="2000" dirty="0"/>
              <a:t>Νοσηλεύεται εξαιτίας ληθαργικής κατάστασης.</a:t>
            </a:r>
          </a:p>
          <a:p>
            <a:r>
              <a:rPr lang="el-GR" sz="2000" dirty="0"/>
              <a:t>Έχει ιστορικό χρόνιας ηπατίτιδας</a:t>
            </a:r>
            <a:r>
              <a:rPr lang="en-GB" sz="2000" dirty="0"/>
              <a:t> C </a:t>
            </a:r>
            <a:r>
              <a:rPr lang="el-GR" sz="2000" dirty="0"/>
              <a:t>με ηπατική κίρρωση</a:t>
            </a:r>
            <a:endParaRPr lang="en-GB" sz="2000" dirty="0"/>
          </a:p>
          <a:p>
            <a:r>
              <a:rPr lang="el-GR" sz="2000" dirty="0"/>
              <a:t>Πιθανή διάγνωση: ηπατική εγκεφαλοπάθεια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139B3-D2EE-430F-8ECA-91588B96AE09}"/>
              </a:ext>
            </a:extLst>
          </p:cNvPr>
          <p:cNvSpPr/>
          <p:nvPr/>
        </p:nvSpPr>
        <p:spPr>
          <a:xfrm>
            <a:off x="5499478" y="2399397"/>
            <a:ext cx="1080120" cy="186949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66BD81-4E91-434B-8532-CEC5EBEA8D49}"/>
              </a:ext>
            </a:extLst>
          </p:cNvPr>
          <p:cNvSpPr/>
          <p:nvPr/>
        </p:nvSpPr>
        <p:spPr>
          <a:xfrm>
            <a:off x="3275856" y="2393608"/>
            <a:ext cx="1080120" cy="186949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8" name="Graphic 7" descr="Headphones">
            <a:extLst>
              <a:ext uri="{FF2B5EF4-FFF2-40B4-BE49-F238E27FC236}">
                <a16:creationId xmlns:a16="http://schemas.microsoft.com/office/drawing/2014/main" id="{DB5CFA3D-A372-4118-BC7C-CE6304486B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200" y="249557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897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84AC96-E705-4B94-B229-3816D41C9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ΕΡΩΤΗΣΗ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62CCF0-AE2C-4458-AD63-C50091AB3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Ποιος είναι ο ρυθμός αναπνοής της ασθενούς;</a:t>
            </a:r>
          </a:p>
          <a:p>
            <a:pPr marL="757225" lvl="1" indent="-457200">
              <a:buFont typeface="+mj-lt"/>
              <a:buAutoNum type="alphaUcPeriod"/>
            </a:pPr>
            <a:r>
              <a:rPr lang="el-GR" dirty="0"/>
              <a:t>Αναπνοή </a:t>
            </a:r>
            <a:r>
              <a:rPr lang="en-GB" dirty="0" err="1"/>
              <a:t>Kussmaul</a:t>
            </a:r>
            <a:endParaRPr lang="en-GB" dirty="0"/>
          </a:p>
          <a:p>
            <a:pPr marL="757225" lvl="1" indent="-457200">
              <a:buFont typeface="+mj-lt"/>
              <a:buAutoNum type="alphaUcPeriod"/>
            </a:pPr>
            <a:r>
              <a:rPr lang="el-GR" dirty="0"/>
              <a:t>Αναπνοή </a:t>
            </a:r>
            <a:r>
              <a:rPr lang="en-GB" dirty="0" err="1"/>
              <a:t>Cheynne</a:t>
            </a:r>
            <a:r>
              <a:rPr lang="en-GB" dirty="0"/>
              <a:t>-Stokes</a:t>
            </a:r>
          </a:p>
          <a:p>
            <a:pPr marL="757225" lvl="1" indent="-457200">
              <a:buFont typeface="+mj-lt"/>
              <a:buAutoNum type="alphaUcPeriod"/>
            </a:pPr>
            <a:r>
              <a:rPr lang="el-GR" dirty="0"/>
              <a:t>Αναπνοή </a:t>
            </a:r>
            <a:r>
              <a:rPr lang="en-GB" dirty="0" err="1"/>
              <a:t>Biot</a:t>
            </a:r>
            <a:endParaRPr lang="en-GB" dirty="0"/>
          </a:p>
          <a:p>
            <a:pPr marL="757225" lvl="1" indent="-457200">
              <a:buFont typeface="+mj-lt"/>
              <a:buAutoNum type="alphaUcPeriod"/>
            </a:pPr>
            <a:r>
              <a:rPr lang="el-GR" dirty="0" err="1"/>
              <a:t>Βραδύπνοια</a:t>
            </a:r>
            <a:endParaRPr lang="el-GR" dirty="0"/>
          </a:p>
          <a:p>
            <a:pPr marL="757225" lvl="1" indent="-457200">
              <a:buFont typeface="+mj-lt"/>
              <a:buAutoNum type="alphaUcPeriod"/>
            </a:pPr>
            <a:r>
              <a:rPr lang="el-GR" dirty="0"/>
              <a:t>Φυσιολογική αναπνοή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1686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heynee-Stokes respiration wide">
            <a:hlinkClick r:id="" action="ppaction://media"/>
            <a:extLst>
              <a:ext uri="{FF2B5EF4-FFF2-40B4-BE49-F238E27FC236}">
                <a16:creationId xmlns:a16="http://schemas.microsoft.com/office/drawing/2014/main" id="{B84990F9-FF53-4D69-98E6-D4FB9186AD9F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1037337"/>
            <a:ext cx="8276235" cy="28014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69EA59-3FC0-4B1E-8B8E-12954B84E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Παθολογικός ρυθμός αναπνοής</a:t>
            </a:r>
            <a:br>
              <a:rPr lang="el-GR" sz="2800" dirty="0"/>
            </a:br>
            <a:r>
              <a:rPr lang="el-GR" sz="2800" b="1" dirty="0"/>
              <a:t>ΑΝΑΛΥΣΗ</a:t>
            </a:r>
            <a:endParaRPr lang="en-GB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CCF30-1DA3-4B2D-9C00-FECE617835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886564"/>
            <a:ext cx="8225410" cy="151785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l-GR" b="1" dirty="0">
                <a:solidFill>
                  <a:srgbClr val="0070C0"/>
                </a:solidFill>
              </a:rPr>
              <a:t>ΑΝΑΠΝΟΗ </a:t>
            </a:r>
            <a:r>
              <a:rPr lang="en-GB" b="1" dirty="0">
                <a:solidFill>
                  <a:srgbClr val="0070C0"/>
                </a:solidFill>
              </a:rPr>
              <a:t>CHEYNNE-STOKES</a:t>
            </a:r>
          </a:p>
          <a:p>
            <a:r>
              <a:rPr lang="el-GR" dirty="0"/>
              <a:t>Περίοδος άπνοιας: η πρώτη αναπνοή ακούγεται περίπου στο 6</a:t>
            </a:r>
            <a:r>
              <a:rPr lang="el-GR" baseline="30000" dirty="0"/>
              <a:t>ο</a:t>
            </a:r>
            <a:r>
              <a:rPr lang="el-GR" dirty="0"/>
              <a:t> δευτερόλεπτο</a:t>
            </a:r>
          </a:p>
          <a:p>
            <a:r>
              <a:rPr lang="el-GR" dirty="0"/>
              <a:t>Προοδευτική αύξηση του εύρους της αναπνοής</a:t>
            </a:r>
          </a:p>
          <a:p>
            <a:r>
              <a:rPr lang="el-GR" dirty="0"/>
              <a:t>Μέγιστο εύρος: περίπου στο 16</a:t>
            </a:r>
            <a:r>
              <a:rPr lang="el-GR" baseline="30000" dirty="0"/>
              <a:t>ο</a:t>
            </a:r>
            <a:r>
              <a:rPr lang="el-GR" dirty="0"/>
              <a:t> δευτερόλεπτο</a:t>
            </a:r>
          </a:p>
          <a:p>
            <a:r>
              <a:rPr lang="el-GR" dirty="0"/>
              <a:t>Προοδευτική μείωση του εύρους της αναπνοής: στο 27</a:t>
            </a:r>
            <a:r>
              <a:rPr lang="el-GR" baseline="30000" dirty="0"/>
              <a:t>ο</a:t>
            </a:r>
            <a:r>
              <a:rPr lang="el-GR" dirty="0"/>
              <a:t> δευτερόλεπτο ακούγεται η τελευταία αναπνοή.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12DB3B-6354-4720-A3D6-6AC415E71E8B}"/>
              </a:ext>
            </a:extLst>
          </p:cNvPr>
          <p:cNvSpPr/>
          <p:nvPr/>
        </p:nvSpPr>
        <p:spPr>
          <a:xfrm>
            <a:off x="5499478" y="2399397"/>
            <a:ext cx="1080120" cy="186949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AC5411-9EBF-4AC3-9DD9-838B2C24DE96}"/>
              </a:ext>
            </a:extLst>
          </p:cNvPr>
          <p:cNvSpPr/>
          <p:nvPr/>
        </p:nvSpPr>
        <p:spPr>
          <a:xfrm>
            <a:off x="3275856" y="2393608"/>
            <a:ext cx="1080120" cy="186949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511F6D-3A8B-4140-9189-D893CE914EEE}"/>
              </a:ext>
            </a:extLst>
          </p:cNvPr>
          <p:cNvGrpSpPr/>
          <p:nvPr/>
        </p:nvGrpSpPr>
        <p:grpSpPr>
          <a:xfrm>
            <a:off x="4067944" y="3033446"/>
            <a:ext cx="3989243" cy="230426"/>
            <a:chOff x="4067944" y="3033446"/>
            <a:chExt cx="3989243" cy="230426"/>
          </a:xfrm>
        </p:grpSpPr>
        <p:sp>
          <p:nvSpPr>
            <p:cNvPr id="9" name="Arrow: Down 8">
              <a:extLst>
                <a:ext uri="{FF2B5EF4-FFF2-40B4-BE49-F238E27FC236}">
                  <a16:creationId xmlns:a16="http://schemas.microsoft.com/office/drawing/2014/main" id="{D3B43639-7ADC-4DA4-9E06-EC612424450A}"/>
                </a:ext>
              </a:extLst>
            </p:cNvPr>
            <p:cNvSpPr/>
            <p:nvPr/>
          </p:nvSpPr>
          <p:spPr>
            <a:xfrm>
              <a:off x="4067944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" name="Arrow: Down 11">
              <a:extLst>
                <a:ext uri="{FF2B5EF4-FFF2-40B4-BE49-F238E27FC236}">
                  <a16:creationId xmlns:a16="http://schemas.microsoft.com/office/drawing/2014/main" id="{88172C8F-6A92-4CA9-97DD-2CE15D2A4D1E}"/>
                </a:ext>
              </a:extLst>
            </p:cNvPr>
            <p:cNvSpPr/>
            <p:nvPr/>
          </p:nvSpPr>
          <p:spPr>
            <a:xfrm>
              <a:off x="5911349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BD31BBDC-0011-44E0-A30B-6B2E2D643560}"/>
                </a:ext>
              </a:extLst>
            </p:cNvPr>
            <p:cNvSpPr/>
            <p:nvPr/>
          </p:nvSpPr>
          <p:spPr>
            <a:xfrm>
              <a:off x="7566856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2" name="Arrow: Down 21">
              <a:extLst>
                <a:ext uri="{FF2B5EF4-FFF2-40B4-BE49-F238E27FC236}">
                  <a16:creationId xmlns:a16="http://schemas.microsoft.com/office/drawing/2014/main" id="{BCD0DC7D-5499-439F-B067-86CF67AF6778}"/>
                </a:ext>
              </a:extLst>
            </p:cNvPr>
            <p:cNvSpPr/>
            <p:nvPr/>
          </p:nvSpPr>
          <p:spPr>
            <a:xfrm>
              <a:off x="4494838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3" name="Arrow: Down 22">
              <a:extLst>
                <a:ext uri="{FF2B5EF4-FFF2-40B4-BE49-F238E27FC236}">
                  <a16:creationId xmlns:a16="http://schemas.microsoft.com/office/drawing/2014/main" id="{EE5875DE-2E97-44CF-A56A-66E81708065A}"/>
                </a:ext>
              </a:extLst>
            </p:cNvPr>
            <p:cNvSpPr/>
            <p:nvPr/>
          </p:nvSpPr>
          <p:spPr>
            <a:xfrm>
              <a:off x="4808164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4" name="Arrow: Down 23">
              <a:extLst>
                <a:ext uri="{FF2B5EF4-FFF2-40B4-BE49-F238E27FC236}">
                  <a16:creationId xmlns:a16="http://schemas.microsoft.com/office/drawing/2014/main" id="{F19E15F7-ED99-4B8B-8081-43DC31C88A28}"/>
                </a:ext>
              </a:extLst>
            </p:cNvPr>
            <p:cNvSpPr/>
            <p:nvPr/>
          </p:nvSpPr>
          <p:spPr>
            <a:xfrm>
              <a:off x="5148064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5" name="Arrow: Down 24">
              <a:extLst>
                <a:ext uri="{FF2B5EF4-FFF2-40B4-BE49-F238E27FC236}">
                  <a16:creationId xmlns:a16="http://schemas.microsoft.com/office/drawing/2014/main" id="{B5B90710-1B3D-4D08-922A-50985C6A9EC1}"/>
                </a:ext>
              </a:extLst>
            </p:cNvPr>
            <p:cNvSpPr/>
            <p:nvPr/>
          </p:nvSpPr>
          <p:spPr>
            <a:xfrm>
              <a:off x="5485039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6" name="Arrow: Down 25">
              <a:extLst>
                <a:ext uri="{FF2B5EF4-FFF2-40B4-BE49-F238E27FC236}">
                  <a16:creationId xmlns:a16="http://schemas.microsoft.com/office/drawing/2014/main" id="{0AE4255B-D493-4BE0-892B-38F0C2619B7A}"/>
                </a:ext>
              </a:extLst>
            </p:cNvPr>
            <p:cNvSpPr/>
            <p:nvPr/>
          </p:nvSpPr>
          <p:spPr>
            <a:xfrm>
              <a:off x="6346429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7" name="Arrow: Down 26">
              <a:extLst>
                <a:ext uri="{FF2B5EF4-FFF2-40B4-BE49-F238E27FC236}">
                  <a16:creationId xmlns:a16="http://schemas.microsoft.com/office/drawing/2014/main" id="{65B09190-F606-4C71-BF8C-D9ECAE0C064A}"/>
                </a:ext>
              </a:extLst>
            </p:cNvPr>
            <p:cNvSpPr/>
            <p:nvPr/>
          </p:nvSpPr>
          <p:spPr>
            <a:xfrm>
              <a:off x="6896723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8" name="Arrow: Down 27">
              <a:extLst>
                <a:ext uri="{FF2B5EF4-FFF2-40B4-BE49-F238E27FC236}">
                  <a16:creationId xmlns:a16="http://schemas.microsoft.com/office/drawing/2014/main" id="{D5C89B09-A164-494F-AD8D-66BB40FC1627}"/>
                </a:ext>
              </a:extLst>
            </p:cNvPr>
            <p:cNvSpPr/>
            <p:nvPr/>
          </p:nvSpPr>
          <p:spPr>
            <a:xfrm>
              <a:off x="7188585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9" name="Arrow: Down 28">
              <a:extLst>
                <a:ext uri="{FF2B5EF4-FFF2-40B4-BE49-F238E27FC236}">
                  <a16:creationId xmlns:a16="http://schemas.microsoft.com/office/drawing/2014/main" id="{BF3C4B66-93AC-47D7-85E7-E72E2D0CFB7B}"/>
                </a:ext>
              </a:extLst>
            </p:cNvPr>
            <p:cNvSpPr/>
            <p:nvPr/>
          </p:nvSpPr>
          <p:spPr>
            <a:xfrm>
              <a:off x="6638291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0" name="Arrow: Down 29">
              <a:extLst>
                <a:ext uri="{FF2B5EF4-FFF2-40B4-BE49-F238E27FC236}">
                  <a16:creationId xmlns:a16="http://schemas.microsoft.com/office/drawing/2014/main" id="{EDFE5D4D-6B5B-45E9-BCC5-C0E27AF3AE54}"/>
                </a:ext>
              </a:extLst>
            </p:cNvPr>
            <p:cNvSpPr/>
            <p:nvPr/>
          </p:nvSpPr>
          <p:spPr>
            <a:xfrm>
              <a:off x="7884368" y="3033446"/>
              <a:ext cx="172819" cy="23042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8358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C357F24-56C3-4DD1-895E-BA980A457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7"/>
            <a:ext cx="7723193" cy="952500"/>
          </a:xfrm>
        </p:spPr>
        <p:txBody>
          <a:bodyPr/>
          <a:lstStyle/>
          <a:p>
            <a:r>
              <a:rPr lang="el-GR" dirty="0"/>
              <a:t>Δύσπνοια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DFE04A-E47C-435E-9261-4DFDDD3900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2322" y="769268"/>
            <a:ext cx="4474840" cy="4606339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Δύσπνοια είναι το αίσθημα της "έλλειψης αρκετού αέρα" και είναι το πιο συνηθισμένο σύμπτωμα από το αναπνευστικό.</a:t>
            </a:r>
          </a:p>
          <a:p>
            <a:r>
              <a:rPr lang="el-GR" dirty="0"/>
              <a:t>Η δύσπνοια έχει σημαντικό υποκειμενικό στοιχείο και έτσι είναι ιδιαίτερα δύσκολο να </a:t>
            </a:r>
            <a:r>
              <a:rPr lang="el-GR" dirty="0" err="1"/>
              <a:t>ποσοτικοποιηθεί</a:t>
            </a:r>
            <a:r>
              <a:rPr lang="el-GR" dirty="0"/>
              <a:t>.</a:t>
            </a:r>
          </a:p>
          <a:p>
            <a:r>
              <a:rPr lang="el-GR" dirty="0"/>
              <a:t>Η δύσπνοια μπορεί να οφείλεται σε καρδιαγγειακές ή αναπνευστικές παθήσεις ή να αποτελεί εκδήλωση ψυχολογικής πίεσης.</a:t>
            </a:r>
          </a:p>
          <a:p>
            <a:endParaRPr lang="el-GR" dirty="0"/>
          </a:p>
          <a:p>
            <a:r>
              <a:rPr lang="el-GR" dirty="0"/>
              <a:t>Τα αναπνευστικά νοσήματα προκαλούν δύσπνοια με διάφορους μηχανισμούς</a:t>
            </a:r>
          </a:p>
          <a:p>
            <a:pPr marL="757225" lvl="1" indent="-457200">
              <a:buFont typeface="+mj-lt"/>
              <a:buAutoNum type="alphaUcPeriod"/>
            </a:pPr>
            <a:r>
              <a:rPr lang="el-GR" dirty="0"/>
              <a:t>Διέγερση των </a:t>
            </a:r>
            <a:r>
              <a:rPr lang="el-GR" dirty="0" err="1"/>
              <a:t>ενδοπνευμονικών</a:t>
            </a:r>
            <a:r>
              <a:rPr lang="el-GR" dirty="0"/>
              <a:t> απαγωγών νεύρων εξαιτίας φλεγμονής του διαμέσου ιστού ή </a:t>
            </a:r>
            <a:r>
              <a:rPr lang="el-GR" dirty="0" err="1"/>
              <a:t>θρομβοεμβολισμού</a:t>
            </a:r>
            <a:r>
              <a:rPr lang="el-GR" dirty="0"/>
              <a:t>.</a:t>
            </a:r>
          </a:p>
          <a:p>
            <a:pPr marL="757225" lvl="1" indent="-457200">
              <a:buFont typeface="+mj-lt"/>
              <a:buAutoNum type="alphaUcPeriod"/>
            </a:pPr>
            <a:r>
              <a:rPr lang="el-GR" dirty="0"/>
              <a:t>Μηχανική φόρτιση των αναπνευστικών μυών από απόφραξη των αεραγωγών ή από μειωμένη ενδοτικότητα του πνεύμονα εξαιτίας </a:t>
            </a:r>
            <a:r>
              <a:rPr lang="el-GR" dirty="0" err="1"/>
              <a:t>ίνωσης</a:t>
            </a:r>
            <a:endParaRPr lang="el-GR" dirty="0"/>
          </a:p>
          <a:p>
            <a:pPr marL="757225" lvl="1" indent="-457200">
              <a:buFont typeface="+mj-lt"/>
              <a:buAutoNum type="alphaUcPeriod"/>
            </a:pPr>
            <a:r>
              <a:rPr lang="el-GR" dirty="0" err="1"/>
              <a:t>Υποξία</a:t>
            </a:r>
            <a:r>
              <a:rPr lang="el-GR" dirty="0"/>
              <a:t> εξαιτίας διαταραχής του λόγου αερισμού/αιμάτωση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F15665C-C2BA-4314-B3E7-436FB2AC21CE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4789620" y="985292"/>
            <a:ext cx="4155920" cy="3107183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5DC927-E65D-4039-9FD3-CAC3622E015F}"/>
              </a:ext>
            </a:extLst>
          </p:cNvPr>
          <p:cNvSpPr txBox="1"/>
          <p:nvPr/>
        </p:nvSpPr>
        <p:spPr>
          <a:xfrm>
            <a:off x="4787162" y="4081636"/>
            <a:ext cx="4155920" cy="12939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Η κλίμακα δύσπνοιας του Συμβούλιου Ιατρικής Έρευνας  (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Medical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Research Council MRC-UK) αποτελεί ένα χρήσιμο και αξιολογημένο τρόπο ποσοτικοποίησης του βαθμού της δύσπνοιας του ασθενούς.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77593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/>
              <a:t>Αναπνευστικό έργο</a:t>
            </a:r>
            <a:endParaRPr lang="en-GB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49840" y="1048674"/>
            <a:ext cx="4400550" cy="2686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092" y="1048674"/>
            <a:ext cx="3128829" cy="434796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7085A7-6B81-41E4-804F-3BE709AA81E0}"/>
              </a:ext>
            </a:extLst>
          </p:cNvPr>
          <p:cNvSpPr/>
          <p:nvPr/>
        </p:nvSpPr>
        <p:spPr>
          <a:xfrm>
            <a:off x="364118" y="3734728"/>
            <a:ext cx="4855957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5000"/>
              <a:buFont typeface="Wingdings" pitchFamily="2" charset="2"/>
              <a:buChar char="§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Σημεία αυξημένου αναπνευστικού έργου</a:t>
            </a:r>
          </a:p>
          <a:p>
            <a:pPr marL="557190" marR="0" lvl="1" indent="-21430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Επιστράτευση επικουρικών μυών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557190" marR="0" lvl="1" indent="-21430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Εισολκή μεσοπλευρίων διαστημάτων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94B71BF-500B-421A-85E9-785B9FB8774D}"/>
              </a:ext>
            </a:extLst>
          </p:cNvPr>
          <p:cNvSpPr/>
          <p:nvPr/>
        </p:nvSpPr>
        <p:spPr>
          <a:xfrm>
            <a:off x="498603" y="4662201"/>
            <a:ext cx="4186808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5725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Χαρακτηριστική στάση: ο ασθενής είναι καθιστός με τα άνω άκρα σταθεροποιημένα στα πόδια του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D0F9E9-BD5A-4938-93CE-352BD021A99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685411" y="4000560"/>
            <a:ext cx="642809" cy="95108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637230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close up of a logo&#10;&#10;Description automatically generated">
            <a:extLst>
              <a:ext uri="{FF2B5EF4-FFF2-40B4-BE49-F238E27FC236}">
                <a16:creationId xmlns:a16="http://schemas.microsoft.com/office/drawing/2014/main" id="{EAE4DD3F-C9D0-4C73-9F50-D335B23793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007" y="1742520"/>
            <a:ext cx="2590145" cy="3771900"/>
          </a:xfrm>
        </p:spPr>
      </p:pic>
      <p:pic>
        <p:nvPicPr>
          <p:cNvPr id="8" name="Content Placeholder 7" descr="A picture containing table&#10;&#10;Description automatically generated">
            <a:extLst>
              <a:ext uri="{FF2B5EF4-FFF2-40B4-BE49-F238E27FC236}">
                <a16:creationId xmlns:a16="http://schemas.microsoft.com/office/drawing/2014/main" id="{623BFBEF-B54A-421A-91D2-57A9F633AC3C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272" y="2319778"/>
            <a:ext cx="3124200" cy="3048000"/>
          </a:xfrm>
        </p:spPr>
      </p:pic>
      <p:pic>
        <p:nvPicPr>
          <p:cNvPr id="12" name="Picture 11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B1E1020-AD1A-4B63-898C-A67BF6DBD8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95778"/>
            <a:ext cx="2638425" cy="457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9C95A74-A776-453B-B260-1F90A1A3E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121197"/>
            <a:ext cx="6920761" cy="952500"/>
          </a:xfrm>
        </p:spPr>
        <p:txBody>
          <a:bodyPr/>
          <a:lstStyle/>
          <a:p>
            <a:r>
              <a:rPr lang="el-GR" sz="2800" dirty="0"/>
              <a:t>Στάσεις ανακούφισης ασθενών με δύσπνοια από χρόνια αποφρακτική πνευμονοπάθεια</a:t>
            </a:r>
            <a:endParaRPr lang="en-GB" sz="2800" dirty="0"/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8677E475-EEF9-4E7A-AEA2-6E28DA7D7B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35" y="311692"/>
            <a:ext cx="610266" cy="8957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1415CE-55A2-4705-9194-2255B7ECADAD}"/>
              </a:ext>
            </a:extLst>
          </p:cNvPr>
          <p:cNvSpPr txBox="1"/>
          <p:nvPr/>
        </p:nvSpPr>
        <p:spPr>
          <a:xfrm>
            <a:off x="6210133" y="5438001"/>
            <a:ext cx="2943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7"/>
              </a:rPr>
              <a:t>Positions for obstructive lung conditions BLF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89E888-4A21-47F6-BBF9-3AF873993BE6}"/>
              </a:ext>
            </a:extLst>
          </p:cNvPr>
          <p:cNvSpPr txBox="1"/>
          <p:nvPr/>
        </p:nvSpPr>
        <p:spPr>
          <a:xfrm>
            <a:off x="3026442" y="1219300"/>
            <a:ext cx="55911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Οι στάσεις αυτές δίνουν τη δυνατότητα στους ασθενείς να επιστρατεύσουν τους επικουρικούς αναπνευστικούς μυς, να βελτιώσουν τον αερισμό και έτσι να μειώσουν το αίσθημα της δύσπνοιας 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04455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ΨΗΛΑΦΗΣΗ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Graphic 4" descr="Raised hand">
            <a:extLst>
              <a:ext uri="{FF2B5EF4-FFF2-40B4-BE49-F238E27FC236}">
                <a16:creationId xmlns:a16="http://schemas.microsoft.com/office/drawing/2014/main" id="{28101B02-AE1D-4913-A271-BE148A51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4173" y="1993236"/>
            <a:ext cx="1681336" cy="1681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26888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l-GR" dirty="0"/>
              <a:t>Θέση τραχείας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l-GR" dirty="0"/>
              <a:t>Θέση τραχείας: έλεγχος με δύο δάκτυλα</a:t>
            </a:r>
          </a:p>
          <a:p>
            <a:pPr lvl="1"/>
            <a:r>
              <a:rPr lang="el-GR" dirty="0"/>
              <a:t>Μπορεί να είναι δυσάρεστο για τον ασθενή – μην πιέζετε υπερβολικά</a:t>
            </a:r>
          </a:p>
          <a:p>
            <a:r>
              <a:rPr lang="el-GR" dirty="0"/>
              <a:t>Απώθηση τραχείας:</a:t>
            </a:r>
          </a:p>
          <a:p>
            <a:pPr lvl="1"/>
            <a:r>
              <a:rPr lang="el-GR" dirty="0"/>
              <a:t>Μάζα, μεγάλη πλευριτική συλλογή, πνευμοθώρακας</a:t>
            </a:r>
          </a:p>
          <a:p>
            <a:r>
              <a:rPr lang="el-GR" dirty="0"/>
              <a:t>Έλξη τραχείας: </a:t>
            </a:r>
          </a:p>
          <a:p>
            <a:pPr lvl="1"/>
            <a:r>
              <a:rPr lang="el-GR" dirty="0"/>
              <a:t>Πνευμονεκτομή, </a:t>
            </a:r>
            <a:r>
              <a:rPr lang="el-GR" dirty="0" err="1"/>
              <a:t>ίνωση</a:t>
            </a:r>
            <a:r>
              <a:rPr lang="el-GR" dirty="0"/>
              <a:t>, μαζική </a:t>
            </a:r>
            <a:r>
              <a:rPr lang="el-GR" dirty="0" err="1"/>
              <a:t>ατελεκτασία</a:t>
            </a:r>
            <a:r>
              <a:rPr lang="el-GR" dirty="0"/>
              <a:t> πνεύμονα (πχ απόφραξη κύριου βρόγχου)</a:t>
            </a:r>
            <a:endParaRPr lang="en-GB" dirty="0"/>
          </a:p>
        </p:txBody>
      </p:sp>
      <p:pic>
        <p:nvPicPr>
          <p:cNvPr id="8" name="Content Placeholder 3"/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5199458" y="1344613"/>
            <a:ext cx="2926559" cy="3771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87856" y="5434258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Oxford Handbook of Clinical Examination and Practical Skills, 2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(2014)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2808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7FB1-4017-4CEE-A533-60A58C4A0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Μετατόπιση τραχείας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777D05D-BDE1-40E5-8EFE-27B4B0358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4580"/>
            <a:ext cx="4040188" cy="645102"/>
          </a:xfrm>
        </p:spPr>
        <p:txBody>
          <a:bodyPr/>
          <a:lstStyle/>
          <a:p>
            <a:r>
              <a:rPr lang="el-GR" dirty="0"/>
              <a:t>ΕΛΞΗ ΤΡΑΧΕΙΑΣ ΠΡΟΣ ΤΑ ΔΕΞΙΑ</a:t>
            </a:r>
          </a:p>
          <a:p>
            <a:r>
              <a:rPr lang="el-GR" dirty="0">
                <a:solidFill>
                  <a:schemeClr val="tx1"/>
                </a:solidFill>
              </a:rPr>
              <a:t>Πλήρης </a:t>
            </a:r>
            <a:r>
              <a:rPr lang="el-GR" dirty="0" err="1">
                <a:solidFill>
                  <a:schemeClr val="tx1"/>
                </a:solidFill>
              </a:rPr>
              <a:t>ατελεκτασία</a:t>
            </a:r>
            <a:r>
              <a:rPr lang="el-GR" dirty="0">
                <a:solidFill>
                  <a:schemeClr val="tx1"/>
                </a:solidFill>
              </a:rPr>
              <a:t> δεξιού πνεύμονα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4BD72C6-C372-4C16-84CC-1E08A3F205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6254" y="2085305"/>
            <a:ext cx="3622080" cy="329247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F421E2F-A236-4795-A563-3A37DB062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33" y="1073696"/>
            <a:ext cx="4041775" cy="1011082"/>
          </a:xfrm>
        </p:spPr>
        <p:txBody>
          <a:bodyPr/>
          <a:lstStyle/>
          <a:p>
            <a:r>
              <a:rPr lang="el-GR" dirty="0"/>
              <a:t>ΑΠΩΘΗΣΗ ΤΡΑΧΕΙΑΣ ΠΡΟΣ ΤΑ ΔΕΞΙΑ</a:t>
            </a:r>
          </a:p>
          <a:p>
            <a:r>
              <a:rPr lang="el-GR" dirty="0" err="1">
                <a:solidFill>
                  <a:schemeClr val="tx1"/>
                </a:solidFill>
              </a:rPr>
              <a:t>Νεοπλασματική</a:t>
            </a:r>
            <a:r>
              <a:rPr lang="el-GR" dirty="0">
                <a:solidFill>
                  <a:schemeClr val="tx1"/>
                </a:solidFill>
              </a:rPr>
              <a:t> μάζα και υπεζοκωτική </a:t>
            </a:r>
            <a:r>
              <a:rPr lang="el-GR">
                <a:solidFill>
                  <a:schemeClr val="tx1"/>
                </a:solidFill>
              </a:rPr>
              <a:t>συλλογή αριστερού </a:t>
            </a:r>
            <a:r>
              <a:rPr lang="el-GR" dirty="0" err="1">
                <a:solidFill>
                  <a:schemeClr val="tx1"/>
                </a:solidFill>
              </a:rPr>
              <a:t>ημιθωρακίου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267F3AE-4BA2-4F9A-9D56-E6639C2938BD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4847615" y="2085305"/>
            <a:ext cx="3635008" cy="3292475"/>
          </a:xfrm>
          <a:prstGeom prst="rect">
            <a:avLst/>
          </a:prstGeom>
        </p:spPr>
      </p:pic>
      <p:sp>
        <p:nvSpPr>
          <p:cNvPr id="16" name="Arrow: Up 15">
            <a:extLst>
              <a:ext uri="{FF2B5EF4-FFF2-40B4-BE49-F238E27FC236}">
                <a16:creationId xmlns:a16="http://schemas.microsoft.com/office/drawing/2014/main" id="{5F90CA30-2849-426E-9C95-B5A2EC46088D}"/>
              </a:ext>
            </a:extLst>
          </p:cNvPr>
          <p:cNvSpPr/>
          <p:nvPr/>
        </p:nvSpPr>
        <p:spPr>
          <a:xfrm rot="18446220">
            <a:off x="2333276" y="2605166"/>
            <a:ext cx="288032" cy="432048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118B0F5C-AE96-4E94-8895-3CA7FCFD1321}"/>
              </a:ext>
            </a:extLst>
          </p:cNvPr>
          <p:cNvSpPr/>
          <p:nvPr/>
        </p:nvSpPr>
        <p:spPr>
          <a:xfrm rot="18446220">
            <a:off x="6703281" y="2641475"/>
            <a:ext cx="288032" cy="432048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61098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l-GR" dirty="0"/>
              <a:t>Έκπτυξη ημιθωρακίων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l-GR" dirty="0"/>
              <a:t>Συμμετρία στην έκπτυξη των ημιθωρακίων</a:t>
            </a:r>
          </a:p>
          <a:p>
            <a:pPr lvl="1"/>
            <a:r>
              <a:rPr lang="el-GR" dirty="0"/>
              <a:t>Ασυμετρία – μπορεί να είναι ορατή και με την επισκόπηση</a:t>
            </a:r>
            <a:endParaRPr lang="en-GB" dirty="0"/>
          </a:p>
          <a:p>
            <a:r>
              <a:rPr lang="el-GR" dirty="0"/>
              <a:t>Μειωμένη έκπτυξη</a:t>
            </a:r>
          </a:p>
          <a:p>
            <a:pPr lvl="1"/>
            <a:r>
              <a:rPr lang="el-GR" dirty="0"/>
              <a:t>Χρόνια ίνωση πνεύμονα</a:t>
            </a:r>
          </a:p>
          <a:p>
            <a:pPr lvl="1"/>
            <a:r>
              <a:rPr lang="el-GR" dirty="0"/>
              <a:t>Παχυπλευρίτιδα (ίνωση υπεζοκώτα)</a:t>
            </a:r>
          </a:p>
          <a:p>
            <a:pPr lvl="1"/>
            <a:r>
              <a:rPr lang="el-GR" dirty="0"/>
              <a:t>Υπεζοκωτική συλλογή</a:t>
            </a:r>
          </a:p>
          <a:p>
            <a:pPr lvl="1"/>
            <a:r>
              <a:rPr lang="el-GR" dirty="0"/>
              <a:t>Λοβώδης πνευμονία</a:t>
            </a:r>
          </a:p>
          <a:p>
            <a:pPr lvl="1"/>
            <a:r>
              <a:rPr lang="el-GR" dirty="0"/>
              <a:t>Πλευριτικό άλγος</a:t>
            </a:r>
          </a:p>
          <a:p>
            <a:pPr lvl="1"/>
            <a:r>
              <a:rPr lang="el-GR" dirty="0"/>
              <a:t>Ετερόπλευρη βρογχική απόφραξη</a:t>
            </a:r>
          </a:p>
          <a:p>
            <a:pPr lvl="1"/>
            <a:r>
              <a:rPr lang="el-GR" dirty="0"/>
              <a:t>Παράλυση ημιδιαφράγματος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4643438" y="1733129"/>
            <a:ext cx="4038600" cy="29948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BD05A4-BAB8-4C10-A9E3-5C77A17E4F35}"/>
              </a:ext>
            </a:extLst>
          </p:cNvPr>
          <p:cNvSpPr txBox="1"/>
          <p:nvPr/>
        </p:nvSpPr>
        <p:spPr>
          <a:xfrm>
            <a:off x="1607244" y="5434257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Bates’ guide to physical examination and history taking, 12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(2017)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9804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121197"/>
            <a:ext cx="5552609" cy="952500"/>
          </a:xfrm>
        </p:spPr>
        <p:txBody>
          <a:bodyPr>
            <a:normAutofit fontScale="90000"/>
          </a:bodyPr>
          <a:lstStyle/>
          <a:p>
            <a:r>
              <a:rPr lang="el-GR" dirty="0"/>
              <a:t>Φωνητικές δονήσεις</a:t>
            </a:r>
            <a:br>
              <a:rPr lang="el-GR" dirty="0"/>
            </a:br>
            <a:r>
              <a:rPr lang="en-GB" sz="2700" i="1" dirty="0"/>
              <a:t>(Tactile fremitus)</a:t>
            </a:r>
            <a:endParaRPr lang="en-GB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3"/>
          </p:nvPr>
        </p:nvSpPr>
        <p:spPr>
          <a:xfrm>
            <a:off x="2915816" y="1345334"/>
            <a:ext cx="5766794" cy="37716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dirty="0"/>
              <a:t>Οι δονήσεις του θωρακικού τοιχώματος όταν ο ασθενής μιλάει</a:t>
            </a:r>
          </a:p>
          <a:p>
            <a:pPr lvl="1">
              <a:lnSpc>
                <a:spcPct val="90000"/>
              </a:lnSpc>
            </a:pPr>
            <a:r>
              <a:rPr lang="el-GR" sz="2100" dirty="0"/>
              <a:t>Αντιστοιχούν στον </a:t>
            </a:r>
            <a:r>
              <a:rPr lang="el-GR" sz="2100" b="1" dirty="0">
                <a:solidFill>
                  <a:srgbClr val="C00000"/>
                </a:solidFill>
              </a:rPr>
              <a:t>ήχο απήχησης φωνής</a:t>
            </a:r>
            <a:r>
              <a:rPr lang="en-GB" sz="2100" b="1" dirty="0">
                <a:solidFill>
                  <a:srgbClr val="C00000"/>
                </a:solidFill>
              </a:rPr>
              <a:t> (</a:t>
            </a:r>
            <a:r>
              <a:rPr lang="en-GB" sz="2100" b="1" i="1" dirty="0">
                <a:solidFill>
                  <a:srgbClr val="C00000"/>
                </a:solidFill>
              </a:rPr>
              <a:t>vocal resonance)</a:t>
            </a:r>
            <a:r>
              <a:rPr lang="el-GR" sz="2100" dirty="0"/>
              <a:t> που εξετάζεται ακροαστικά</a:t>
            </a:r>
          </a:p>
          <a:p>
            <a:pPr lvl="1">
              <a:lnSpc>
                <a:spcPct val="90000"/>
              </a:lnSpc>
            </a:pPr>
            <a:r>
              <a:rPr lang="el-GR" sz="2100" dirty="0"/>
              <a:t>Ζητάμε από τον ασθενή να προφέρει λέξεις με ρινικά σύμφωνα (πχ τριάντα</a:t>
            </a:r>
            <a:r>
              <a:rPr lang="en-GB" sz="2100" dirty="0"/>
              <a:t>-</a:t>
            </a:r>
            <a:r>
              <a:rPr lang="el-GR" sz="2100" dirty="0"/>
              <a:t>τρία)</a:t>
            </a:r>
          </a:p>
          <a:p>
            <a:pPr>
              <a:lnSpc>
                <a:spcPct val="90000"/>
              </a:lnSpc>
            </a:pPr>
            <a:r>
              <a:rPr lang="el-GR" dirty="0"/>
              <a:t>Εξετάζονται είτε με το </a:t>
            </a:r>
            <a:r>
              <a:rPr lang="el-GR" dirty="0" err="1"/>
              <a:t>θέναρ</a:t>
            </a:r>
            <a:r>
              <a:rPr lang="el-GR" dirty="0"/>
              <a:t> ή με το </a:t>
            </a:r>
            <a:r>
              <a:rPr lang="el-GR" dirty="0" err="1"/>
              <a:t>ωλένιο</a:t>
            </a:r>
            <a:r>
              <a:rPr lang="el-GR" dirty="0"/>
              <a:t> χείλος της παλάμης</a:t>
            </a:r>
          </a:p>
          <a:p>
            <a:pPr>
              <a:lnSpc>
                <a:spcPct val="90000"/>
              </a:lnSpc>
            </a:pPr>
            <a:r>
              <a:rPr lang="el-GR" dirty="0"/>
              <a:t>Ιδιαίτερη σημασία έχει η ανεύρεση ασυμμετρίας (πχ </a:t>
            </a:r>
            <a:r>
              <a:rPr lang="el-GR" dirty="0" err="1"/>
              <a:t>ετερόπλευρης</a:t>
            </a:r>
            <a:r>
              <a:rPr lang="el-GR" dirty="0"/>
              <a:t> μείωσης ή αύξησης) των φωνητικών δονήσεων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20D6AFB-CC5A-49BB-B9D3-B5CF68FF3E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39552" y="109440"/>
            <a:ext cx="1962184" cy="54961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4CE794-85EA-47BB-B0F3-3D90F47FBFD8}"/>
              </a:ext>
            </a:extLst>
          </p:cNvPr>
          <p:cNvSpPr txBox="1"/>
          <p:nvPr/>
        </p:nvSpPr>
        <p:spPr>
          <a:xfrm>
            <a:off x="3117032" y="5443569"/>
            <a:ext cx="6026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Atlas of Adult Physical Diagnosis, 1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2006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97723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Φωνητικές δονήσεις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FACCA-1D7B-4364-92F9-458C053CF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913284"/>
            <a:ext cx="4040188" cy="533136"/>
          </a:xfrm>
        </p:spPr>
        <p:txBody>
          <a:bodyPr/>
          <a:lstStyle/>
          <a:p>
            <a:r>
              <a:rPr lang="el-GR" dirty="0"/>
              <a:t>ΜΕΙΩΜΕΝΕΣ ΦΩΝΗΤΙΚΕΣ ΔΟΝΗΣΕΙΣ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5544"/>
            <a:ext cx="4040188" cy="2090204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Παχύ θωρακικό τοίχωμα, παχυπλευρίτιδα</a:t>
            </a:r>
          </a:p>
          <a:p>
            <a:r>
              <a:rPr lang="el-GR" dirty="0"/>
              <a:t>Υπεζοκωτική συλλογή</a:t>
            </a:r>
          </a:p>
          <a:p>
            <a:r>
              <a:rPr lang="el-GR" dirty="0"/>
              <a:t>Πνευμοθώρακας</a:t>
            </a:r>
          </a:p>
          <a:p>
            <a:r>
              <a:rPr lang="el-GR" dirty="0"/>
              <a:t>Εμφύσημα</a:t>
            </a:r>
          </a:p>
          <a:p>
            <a:r>
              <a:rPr lang="el-GR" dirty="0"/>
              <a:t>Απόφραξη βρόγχου</a:t>
            </a:r>
          </a:p>
          <a:p>
            <a:r>
              <a:rPr lang="el-GR" dirty="0"/>
              <a:t>Νεόπλασμα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779007-41C5-40D0-A8DE-11B173139A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77265" y="913284"/>
            <a:ext cx="4041775" cy="533136"/>
          </a:xfrm>
        </p:spPr>
        <p:txBody>
          <a:bodyPr/>
          <a:lstStyle/>
          <a:p>
            <a:r>
              <a:rPr lang="el-GR" dirty="0"/>
              <a:t>ΑΥΞΗΜΕΝΕΣ ΦΩΝΗΤΙΚΕΣ ΔΟΝΗΣΕΙΣ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BE81BD-E967-47FD-AA94-293A85FE305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45029" y="1495544"/>
            <a:ext cx="4040188" cy="3292740"/>
          </a:xfrm>
        </p:spPr>
        <p:txBody>
          <a:bodyPr/>
          <a:lstStyle/>
          <a:p>
            <a:r>
              <a:rPr lang="el-GR" dirty="0"/>
              <a:t>Πνευμονία ή φλεγμονή γύρω από ένα πνευμονικό απόστημα</a:t>
            </a:r>
          </a:p>
          <a:p>
            <a:pPr lvl="1"/>
            <a:r>
              <a:rPr lang="el-GR" dirty="0"/>
              <a:t>Αυξημένη μετάδοση δονήσεων διαμέσου της πύκνωσης</a:t>
            </a:r>
          </a:p>
          <a:p>
            <a:pPr lvl="1"/>
            <a:r>
              <a:rPr lang="el-GR" dirty="0"/>
              <a:t>Αν η πνευμονία συνοδεύεται από απόφραξη βρόγχου οι φωνητικές δονήσεις μπορεί να είναι ΜΕΙΩΜΕΝΕΣ</a:t>
            </a:r>
          </a:p>
          <a:p>
            <a:endParaRPr lang="en-GB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3F1835E0-38E6-4693-A0BC-C592AEBB807F}"/>
              </a:ext>
            </a:extLst>
          </p:cNvPr>
          <p:cNvSpPr txBox="1">
            <a:spLocks/>
          </p:cNvSpPr>
          <p:nvPr/>
        </p:nvSpPr>
        <p:spPr>
          <a:xfrm>
            <a:off x="466998" y="3591742"/>
            <a:ext cx="8208912" cy="18580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anchor="t">
            <a:noAutofit/>
          </a:bodyPr>
          <a:lstStyle>
            <a:lvl1pPr marL="257165" indent="-2571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57190" indent="-214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15000"/>
              <a:buFont typeface="Arial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857216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200102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88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75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61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47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33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ΠΑΘΟΦΥΣΙΟΛΟΓΙΑ ΤΩΝ ΜΕΙΩΜΕΝΩΝ ΦΩΝΗΤΙΚΩΝ ΔΟΝΗΣΕΩΝ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Οι φωνητικές δονήσεις μεταδίδονται από τον αέρα του βρογχικού δένδρου προς τα πνευμονικά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διαφραγμάτια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και τον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υπεζοκώτα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 Light"/>
                <a:cs typeface="Calibri Light"/>
              </a:rPr>
              <a:t>Οι φωνητικές δονήσεις μειώνονται όταν υπάρχει καταστροφή του πνευμονικού ιστού (πχ εμφύσημα), όταν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 Light"/>
                <a:cs typeface="Calibri Light"/>
              </a:rPr>
              <a:t>παχύνεται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 Light"/>
                <a:cs typeface="Calibri Light"/>
              </a:rPr>
              <a:t> ο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 Light"/>
                <a:cs typeface="Calibri Light"/>
              </a:rPr>
              <a:t>υπεζοκώτας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 Light"/>
                <a:cs typeface="Calibri Light"/>
              </a:rPr>
              <a:t> ή όταν ο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 Light"/>
                <a:cs typeface="Calibri Light"/>
              </a:rPr>
              <a:t>υπεζοκώτας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 Light"/>
                <a:cs typeface="Calibri Light"/>
              </a:rPr>
              <a:t> δεν είναι σε επαφή με το θωρακικό τοίχωμα επειδή υπάρχει αέρας (πνευμοθώρακας) ή υγρό (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 Light"/>
                <a:cs typeface="Calibri Light"/>
              </a:rPr>
              <a:t>υπεζοκωτική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 Light"/>
                <a:cs typeface="Calibri Light"/>
              </a:rPr>
              <a:t> συλλογή</a:t>
            </a:r>
            <a:r>
              <a:rPr lang="el-GR" sz="1600" b="0" dirty="0">
                <a:solidFill>
                  <a:srgbClr val="8064A2"/>
                </a:solidFill>
                <a:latin typeface="Calibri Light"/>
                <a:cs typeface="Calibri Light"/>
              </a:rPr>
              <a:t>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01941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Υπόλοιπη ψηλάφηση θώρακος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Θέση καρδιακής ώσης:</a:t>
            </a:r>
          </a:p>
          <a:p>
            <a:pPr lvl="1"/>
            <a:r>
              <a:rPr lang="el-GR" dirty="0"/>
              <a:t>Ελέγχεται η μετατόπιση του κατώτερου μεσοθωρακίου γιατί μετατοπίζεται σύστοιχα. </a:t>
            </a:r>
          </a:p>
          <a:p>
            <a:pPr lvl="1"/>
            <a:r>
              <a:rPr lang="el-GR" dirty="0"/>
              <a:t>Με ασθενή σε ημικατακεκλιμένη θέση η καρδιακή ώση ψηλαφάται στο ΑΡ 5</a:t>
            </a:r>
            <a:r>
              <a:rPr lang="el-GR" baseline="30000" dirty="0"/>
              <a:t>ο</a:t>
            </a:r>
            <a:r>
              <a:rPr lang="el-GR" dirty="0"/>
              <a:t> μεσοπλεύριο διάστημα επί της μεσοκλειδικής γραμμής. Π.χ μετατόπιση προς τα αριστερά μπορεί να σημαίνει ατελεκτασία του ΑΡ πνεύμονα ή υπεζωκοτική συλλογή δεξιά.</a:t>
            </a:r>
          </a:p>
          <a:p>
            <a:r>
              <a:rPr lang="el-GR" dirty="0"/>
              <a:t>Ψηλάφηση για παρουσία διογκωμένων λεμφαδένων στις υπερκλείδιες χώρες και τις μασχαλιαίες κοιλότητες </a:t>
            </a:r>
          </a:p>
          <a:p>
            <a:r>
              <a:rPr lang="el-GR" dirty="0"/>
              <a:t>Ψηλάφηση μαστών</a:t>
            </a: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72534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ΕΠΙΚΡΟΥΣΗ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Graphic 4" descr="Gavel">
            <a:extLst>
              <a:ext uri="{FF2B5EF4-FFF2-40B4-BE49-F238E27FC236}">
                <a16:creationId xmlns:a16="http://schemas.microsoft.com/office/drawing/2014/main" id="{1C36563B-7672-48C6-9CF8-D03998800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313" y="2070148"/>
            <a:ext cx="1609328" cy="1609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38485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Τεχνική έμμεσης επίκρουσης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572004" y="1417344"/>
            <a:ext cx="4287685" cy="3597495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3"/>
          </p:nvPr>
        </p:nvPicPr>
        <p:blipFill>
          <a:blip r:embed="rId5"/>
          <a:stretch>
            <a:fillRect/>
          </a:stretch>
        </p:blipFill>
        <p:spPr>
          <a:xfrm>
            <a:off x="503913" y="755369"/>
            <a:ext cx="3276000" cy="2159962"/>
          </a:xfrm>
          <a:prstGeom prst="rect">
            <a:avLst/>
          </a:prstGeom>
        </p:spPr>
      </p:pic>
      <p:pic>
        <p:nvPicPr>
          <p:cNvPr id="9" name="Content Placeholder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913" y="3049985"/>
            <a:ext cx="3276000" cy="22496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B3E87A-AA21-4196-9D48-F087B9DBC98E}"/>
              </a:ext>
            </a:extLst>
          </p:cNvPr>
          <p:cNvSpPr txBox="1"/>
          <p:nvPr/>
        </p:nvSpPr>
        <p:spPr>
          <a:xfrm>
            <a:off x="1597196" y="5434257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Oxford Handbook of Clinical Examination and Practical Skills, 2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(2014)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84406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F2D306C-E818-47C9-BD34-3CF5C4E3E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Τεχνική έμμεσης επίκρουσης</a:t>
            </a:r>
            <a:endParaRPr lang="en-GB" dirty="0"/>
          </a:p>
        </p:txBody>
      </p:sp>
      <p:pic>
        <p:nvPicPr>
          <p:cNvPr id="8" name="Percussion of the Chest (Stanford Medicine 25)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6E7776EB-FFA5-4AEB-9235-E5301E5C9D94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4996" y="700882"/>
            <a:ext cx="7467600" cy="420052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34360A-923B-4E6B-8EBA-D15BFE7BC8F5}"/>
              </a:ext>
            </a:extLst>
          </p:cNvPr>
          <p:cNvSpPr txBox="1"/>
          <p:nvPr/>
        </p:nvSpPr>
        <p:spPr>
          <a:xfrm>
            <a:off x="1034982" y="5245390"/>
            <a:ext cx="81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Stanford Medicine 25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http://stanfordmedicine25.stanford.edu/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Δείτε το πλήρες βίντεο στο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7"/>
              </a:rPr>
              <a:t>https://www.youtube.com/watch?v=48nzLXnEHvg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91BAF4-8FC5-4711-9E2A-BC96E88924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4281" y="813593"/>
            <a:ext cx="935939" cy="864493"/>
          </a:xfrm>
          <a:prstGeom prst="rect">
            <a:avLst/>
          </a:prstGeom>
        </p:spPr>
      </p:pic>
      <p:pic>
        <p:nvPicPr>
          <p:cNvPr id="11" name="Picture 10">
            <a:hlinkClick r:id="rId9" highlightClick="1"/>
            <a:extLst>
              <a:ext uri="{FF2B5EF4-FFF2-40B4-BE49-F238E27FC236}">
                <a16:creationId xmlns:a16="http://schemas.microsoft.com/office/drawing/2014/main" id="{C4AD02F2-42CA-4E60-8DEF-9939BD32D1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1" y="4916576"/>
            <a:ext cx="3754760" cy="6062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469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Επικρουστικοί ήχοι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57514"/>
          </a:xfrm>
        </p:spPr>
        <p:txBody>
          <a:bodyPr>
            <a:normAutofit/>
          </a:bodyPr>
          <a:lstStyle/>
          <a:p>
            <a:r>
              <a:rPr lang="el-GR" dirty="0"/>
              <a:t>Η επίκρουση προκαλεί δονήσεις στο θωρακικό τοίχωμα και τους υποκείμενους ιστούς και παράγει ακουστούς ήχους</a:t>
            </a:r>
            <a:endParaRPr lang="en-GB" dirty="0"/>
          </a:p>
          <a:p>
            <a:pPr lvl="1"/>
            <a:r>
              <a:rPr lang="el-GR" dirty="0"/>
              <a:t>Υπάρχουν δύο θεωρίες για τη δημιουργία του ήχου επίκρουσης: </a:t>
            </a:r>
            <a:r>
              <a:rPr lang="en-GB" dirty="0"/>
              <a:t>topographic percussion vs cage resonance theory</a:t>
            </a:r>
            <a:endParaRPr lang="el-GR" dirty="0"/>
          </a:p>
          <a:p>
            <a:r>
              <a:rPr lang="el-GR" dirty="0"/>
              <a:t>Η επίκρουση μπορεί να διακρίνει τη φύση του υποκείμενου ιστού</a:t>
            </a:r>
          </a:p>
          <a:p>
            <a:pPr lvl="1"/>
            <a:r>
              <a:rPr lang="el-GR" dirty="0"/>
              <a:t>Αέρας</a:t>
            </a:r>
          </a:p>
          <a:p>
            <a:pPr lvl="1"/>
            <a:r>
              <a:rPr lang="el-GR" dirty="0"/>
              <a:t>Φυσιολογικός πνεύμονας</a:t>
            </a:r>
          </a:p>
          <a:p>
            <a:pPr lvl="1"/>
            <a:r>
              <a:rPr lang="el-GR" dirty="0"/>
              <a:t>Συμπαγής ιστός</a:t>
            </a:r>
          </a:p>
          <a:p>
            <a:pPr lvl="1"/>
            <a:r>
              <a:rPr lang="el-GR" dirty="0"/>
              <a:t>Υγρό</a:t>
            </a:r>
          </a:p>
          <a:p>
            <a:r>
              <a:rPr lang="el-GR" dirty="0"/>
              <a:t>Οι δονήσεις της επίκρουσης δυεισδύουν μόν</a:t>
            </a:r>
            <a:r>
              <a:rPr lang="en-GB" dirty="0"/>
              <a:t>o</a:t>
            </a:r>
            <a:r>
              <a:rPr lang="el-GR" dirty="0"/>
              <a:t> 5-7 </a:t>
            </a:r>
            <a:r>
              <a:rPr lang="en-GB" dirty="0"/>
              <a:t>cm </a:t>
            </a:r>
            <a:r>
              <a:rPr lang="el-GR" dirty="0"/>
              <a:t>στο θώρακα</a:t>
            </a:r>
          </a:p>
          <a:p>
            <a:pPr lvl="1"/>
            <a:r>
              <a:rPr lang="el-GR" dirty="0"/>
              <a:t>Δεν μπορεί να διακρίνει τη φύση εν τω βάθει βλαβών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567C0D-3D44-453B-BC10-818C2D9BF148}"/>
              </a:ext>
            </a:extLst>
          </p:cNvPr>
          <p:cNvSpPr txBox="1"/>
          <p:nvPr/>
        </p:nvSpPr>
        <p:spPr>
          <a:xfrm>
            <a:off x="1607244" y="5434257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Evidence-based physical diagnosis, 4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(2017) Dis Mon 1995;41:641–92.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07395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Επικρουστικοί</a:t>
            </a:r>
            <a:r>
              <a:rPr lang="el-GR" dirty="0"/>
              <a:t> ήχοι</a:t>
            </a:r>
            <a:r>
              <a:rPr lang="en-GB" dirty="0"/>
              <a:t> –</a:t>
            </a:r>
            <a:r>
              <a:rPr lang="el-GR" dirty="0"/>
              <a:t> ποιοι είναι;</a:t>
            </a:r>
            <a:r>
              <a:rPr lang="en-GB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41276"/>
            <a:ext cx="8229600" cy="3600400"/>
          </a:xfrm>
        </p:spPr>
        <p:txBody>
          <a:bodyPr>
            <a:normAutofit fontScale="85000" lnSpcReduction="20000"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Αμβλύς</a:t>
            </a:r>
            <a:r>
              <a:rPr lang="en-GB" b="1" dirty="0">
                <a:solidFill>
                  <a:srgbClr val="C00000"/>
                </a:solidFill>
              </a:rPr>
              <a:t> (dullness)</a:t>
            </a:r>
            <a:r>
              <a:rPr lang="el-GR" b="1" dirty="0">
                <a:solidFill>
                  <a:srgbClr val="C00000"/>
                </a:solidFill>
              </a:rPr>
              <a:t>: </a:t>
            </a:r>
            <a:r>
              <a:rPr lang="el-GR" dirty="0"/>
              <a:t>ο ήχος που παράγεται από την επίκρουση συμπαγούς οργάνου (ήπαρ ή τετρακέφαλος μυς)</a:t>
            </a:r>
          </a:p>
          <a:p>
            <a:pPr lvl="1"/>
            <a:r>
              <a:rPr lang="en-GB" dirty="0"/>
              <a:t>Y</a:t>
            </a:r>
            <a:r>
              <a:rPr lang="el-GR" dirty="0" err="1"/>
              <a:t>πεζοκωτική</a:t>
            </a:r>
            <a:r>
              <a:rPr lang="el-GR" dirty="0"/>
              <a:t> συλλογή</a:t>
            </a:r>
            <a:r>
              <a:rPr lang="en-GB" dirty="0"/>
              <a:t>, </a:t>
            </a:r>
            <a:r>
              <a:rPr lang="el-GR" dirty="0"/>
              <a:t>πνευμονική πύκνωση, παχυπλευρίτιδα, νεόπλασμα, πνευμονικό απόστημα</a:t>
            </a:r>
            <a:endParaRPr lang="en-GB" dirty="0"/>
          </a:p>
          <a:p>
            <a:pPr lvl="1"/>
            <a:r>
              <a:rPr lang="el-GR" dirty="0"/>
              <a:t>Στη βιβλιογραφία ορισμένοι διακρίνουν τον ήχο του ήπατος (</a:t>
            </a:r>
            <a:r>
              <a:rPr lang="en-GB" dirty="0"/>
              <a:t>dull)</a:t>
            </a:r>
            <a:r>
              <a:rPr lang="el-GR" dirty="0"/>
              <a:t> από τον ήχο του τετρακεφάλου (</a:t>
            </a:r>
            <a:r>
              <a:rPr lang="en-GB" dirty="0"/>
              <a:t>flat)</a:t>
            </a:r>
            <a:endParaRPr lang="el-GR" dirty="0"/>
          </a:p>
          <a:p>
            <a:r>
              <a:rPr lang="el-GR" b="1" dirty="0">
                <a:solidFill>
                  <a:srgbClr val="C00000"/>
                </a:solidFill>
              </a:rPr>
              <a:t>Σαφής πνευμονικός (</a:t>
            </a:r>
            <a:r>
              <a:rPr lang="en-GB" b="1" dirty="0">
                <a:solidFill>
                  <a:srgbClr val="C00000"/>
                </a:solidFill>
              </a:rPr>
              <a:t>resonance)</a:t>
            </a:r>
            <a:r>
              <a:rPr lang="el-GR" b="1" dirty="0">
                <a:solidFill>
                  <a:srgbClr val="C00000"/>
                </a:solidFill>
              </a:rPr>
              <a:t>: </a:t>
            </a:r>
            <a:r>
              <a:rPr lang="el-GR" dirty="0"/>
              <a:t>ο ήχος που παράγεται από την επίκρουση φυσιολογικού πνεύμονα</a:t>
            </a:r>
          </a:p>
          <a:p>
            <a:r>
              <a:rPr lang="el-GR" b="1" dirty="0">
                <a:solidFill>
                  <a:srgbClr val="C00000"/>
                </a:solidFill>
              </a:rPr>
              <a:t>Τυμπανικός</a:t>
            </a:r>
            <a:r>
              <a:rPr lang="en-GB" b="1" dirty="0">
                <a:solidFill>
                  <a:srgbClr val="C00000"/>
                </a:solidFill>
              </a:rPr>
              <a:t> (</a:t>
            </a:r>
            <a:r>
              <a:rPr lang="en-GB" b="1" dirty="0" err="1">
                <a:solidFill>
                  <a:srgbClr val="C00000"/>
                </a:solidFill>
              </a:rPr>
              <a:t>tympany</a:t>
            </a:r>
            <a:r>
              <a:rPr lang="en-GB" b="1" dirty="0">
                <a:solidFill>
                  <a:srgbClr val="C00000"/>
                </a:solidFill>
              </a:rPr>
              <a:t>)</a:t>
            </a:r>
            <a:r>
              <a:rPr lang="el-GR" b="1" dirty="0">
                <a:solidFill>
                  <a:srgbClr val="C00000"/>
                </a:solidFill>
              </a:rPr>
              <a:t>: </a:t>
            </a:r>
            <a:r>
              <a:rPr lang="el-GR" dirty="0"/>
              <a:t>ο ήχος που παράγεται από την επίκρουση κοιλότητας με αέρα</a:t>
            </a:r>
          </a:p>
          <a:p>
            <a:pPr lvl="1"/>
            <a:r>
              <a:rPr lang="el-GR" dirty="0"/>
              <a:t>Πνευμοθώρακας, εντερική έλικα με αέρα</a:t>
            </a:r>
          </a:p>
          <a:p>
            <a:pPr lvl="1"/>
            <a:r>
              <a:rPr lang="el-GR" dirty="0"/>
              <a:t>Ο ήχος που παράγεται από την επίκρουση υπερπληρωμένου πνεύμονα (πχ εμφύσημα, ΧΑΠ, άσθμα)  μοιάζει με τον τυμπανικό και από ορισμένους ονομάζεται </a:t>
            </a:r>
            <a:r>
              <a:rPr lang="el-GR" b="1" dirty="0">
                <a:solidFill>
                  <a:srgbClr val="C00000"/>
                </a:solidFill>
              </a:rPr>
              <a:t>υπερσαφής πνευμονικός ήχος (</a:t>
            </a:r>
            <a:r>
              <a:rPr lang="en-GB" b="1" dirty="0">
                <a:solidFill>
                  <a:srgbClr val="C00000"/>
                </a:solidFill>
              </a:rPr>
              <a:t>hyperresonance)</a:t>
            </a:r>
            <a:r>
              <a:rPr lang="el-GR" b="1" dirty="0">
                <a:solidFill>
                  <a:srgbClr val="C00000"/>
                </a:solidFill>
              </a:rPr>
              <a:t> </a:t>
            </a:r>
          </a:p>
          <a:p>
            <a:endParaRPr lang="el-GR" dirty="0"/>
          </a:p>
          <a:p>
            <a:endParaRPr lang="en-GB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4702721-4645-472D-B1FD-450EEE566EEA}"/>
              </a:ext>
            </a:extLst>
          </p:cNvPr>
          <p:cNvSpPr/>
          <p:nvPr/>
        </p:nvSpPr>
        <p:spPr>
          <a:xfrm>
            <a:off x="539552" y="4225652"/>
            <a:ext cx="8229600" cy="11918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Η ΔΙΑΓΝΩΣΤΙΚΗ ΑΞΙΑ ΤΗΣ ΕΠΙΚΡΟΥΣΤΙΚΗΣ ΑΜΒΛΥΤΗΤΑΣ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Η επικρουστική αμβλύτητα αποτελεί το πιο χρήσιμο κλινικό σημείο για την ανίχνευση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υπεζοκωτικής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συλλογής με ευαισθησία 73%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ειδικότητα 91%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LR(+) 8.7 &amp; LR(-) 0.31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Δείτε: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Does this patient have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a pleural effusion?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JAMA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 2009;301:309-317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77815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Επικρουστικοί</a:t>
            </a:r>
            <a:r>
              <a:rPr lang="el-GR" dirty="0"/>
              <a:t> ήχοι</a:t>
            </a:r>
            <a:r>
              <a:rPr lang="en-GB" dirty="0"/>
              <a:t> –</a:t>
            </a:r>
            <a:r>
              <a:rPr lang="el-GR" dirty="0"/>
              <a:t> πως διακρίνονται;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967461"/>
            <a:ext cx="8229600" cy="36104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39552" y="2713484"/>
            <a:ext cx="7920880" cy="576064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999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E3DA66-1B20-42CE-84E3-23FA44ADC2B8}"/>
              </a:ext>
            </a:extLst>
          </p:cNvPr>
          <p:cNvSpPr txBox="1"/>
          <p:nvPr/>
        </p:nvSpPr>
        <p:spPr>
          <a:xfrm>
            <a:off x="1607244" y="5434257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Evidence-based physical diagnosis, 4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(2017)</a:t>
            </a:r>
          </a:p>
        </p:txBody>
      </p:sp>
      <p:pic>
        <p:nvPicPr>
          <p:cNvPr id="11" name="Graphic 10" descr="Headphones">
            <a:extLst>
              <a:ext uri="{FF2B5EF4-FFF2-40B4-BE49-F238E27FC236}">
                <a16:creationId xmlns:a16="http://schemas.microsoft.com/office/drawing/2014/main" id="{01FC8C9C-3602-4730-9009-1C3ED7B9E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6659" y="111130"/>
            <a:ext cx="640080" cy="640080"/>
          </a:xfrm>
          <a:prstGeom prst="rect">
            <a:avLst/>
          </a:prstGeom>
        </p:spPr>
      </p:pic>
      <p:pic>
        <p:nvPicPr>
          <p:cNvPr id="12" name="Graphic 11" descr="Headphones">
            <a:hlinkClick r:id="" action="ppaction://noaction" highlightClick="1">
              <a:snd r:embed="rId6" name="Tympanic-1.wav"/>
            </a:hlinkClick>
            <a:extLst>
              <a:ext uri="{FF2B5EF4-FFF2-40B4-BE49-F238E27FC236}">
                <a16:creationId xmlns:a16="http://schemas.microsoft.com/office/drawing/2014/main" id="{35471B7A-75C9-408A-84C5-273819AED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32725" y="4582035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Headphones">
            <a:hlinkClick r:id="" action="ppaction://noaction" highlightClick="1">
              <a:snd r:embed="rId9" name="Resonance-1.wav"/>
            </a:hlinkClick>
            <a:extLst>
              <a:ext uri="{FF2B5EF4-FFF2-40B4-BE49-F238E27FC236}">
                <a16:creationId xmlns:a16="http://schemas.microsoft.com/office/drawing/2014/main" id="{4D1D5F2E-83E6-4AD4-8642-F4A5A20126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37130" y="4582035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Headphones">
            <a:hlinkClick r:id="" action="ppaction://noaction" highlightClick="1">
              <a:snd r:embed="rId12" name="Dullness-2.wav"/>
            </a:hlinkClick>
            <a:extLst>
              <a:ext uri="{FF2B5EF4-FFF2-40B4-BE49-F238E27FC236}">
                <a16:creationId xmlns:a16="http://schemas.microsoft.com/office/drawing/2014/main" id="{EC418A27-32F7-482A-AE1C-94DA6DC297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26489" y="4582035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19238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Έλεγχος κινητικότητας διαφράγματος</a:t>
            </a:r>
            <a:endParaRPr lang="en-GB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B381C9-4FF3-4430-9466-7C815D242233}"/>
              </a:ext>
            </a:extLst>
          </p:cNvPr>
          <p:cNvSpPr txBox="1"/>
          <p:nvPr/>
        </p:nvSpPr>
        <p:spPr>
          <a:xfrm>
            <a:off x="1607244" y="5434257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Bates’ guide to physical examination and history taking, 12</a:t>
            </a:r>
            <a:r>
              <a:rPr kumimoji="0" lang="en-GB" sz="12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(2017)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329B0-2A81-4DF4-B79E-E65E9CA91871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Βρίσκουμε </a:t>
            </a:r>
            <a:r>
              <a:rPr lang="el-GR" dirty="0" err="1"/>
              <a:t>επικρουστικά</a:t>
            </a:r>
            <a:r>
              <a:rPr lang="el-GR" dirty="0"/>
              <a:t> το όριο της αμβλύτητας (που αντιστοιχεί στη θέση του διαφράγματος) στη </a:t>
            </a:r>
            <a:r>
              <a:rPr lang="el-GR" b="1" u="sng" dirty="0">
                <a:solidFill>
                  <a:srgbClr val="C00000"/>
                </a:solidFill>
              </a:rPr>
              <a:t>βαθιά εισπνοή </a:t>
            </a:r>
            <a:r>
              <a:rPr lang="el-GR" dirty="0"/>
              <a:t>και στη </a:t>
            </a:r>
            <a:r>
              <a:rPr lang="el-GR" b="1" u="sng" dirty="0">
                <a:solidFill>
                  <a:srgbClr val="C00000"/>
                </a:solidFill>
              </a:rPr>
              <a:t>βαθιά εκπνοή</a:t>
            </a:r>
          </a:p>
          <a:p>
            <a:pPr lvl="1"/>
            <a:r>
              <a:rPr lang="el-GR" dirty="0"/>
              <a:t>Φυσιολογικά η απόσταση πρέπει να είναι </a:t>
            </a:r>
            <a:r>
              <a:rPr lang="en-GB" dirty="0"/>
              <a:t>3-5,5</a:t>
            </a:r>
            <a:r>
              <a:rPr lang="el-GR" dirty="0"/>
              <a:t> </a:t>
            </a:r>
            <a:r>
              <a:rPr lang="en-GB" dirty="0"/>
              <a:t> cm</a:t>
            </a:r>
          </a:p>
          <a:p>
            <a:endParaRPr lang="en-GB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85B096B-83C4-4461-B8A4-AE374ABBD7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94397" y="1333500"/>
            <a:ext cx="3964206" cy="3771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41028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ΑΚΡΟΑΣΗ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Graphic 5" descr="Stethoscope">
            <a:extLst>
              <a:ext uri="{FF2B5EF4-FFF2-40B4-BE49-F238E27FC236}">
                <a16:creationId xmlns:a16="http://schemas.microsoft.com/office/drawing/2014/main" id="{57A10F88-6853-46E4-BCBA-186AB6A84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597" y="1991130"/>
            <a:ext cx="1681336" cy="1681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80647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21196"/>
            <a:ext cx="8229600" cy="952500"/>
          </a:xfrm>
        </p:spPr>
        <p:txBody>
          <a:bodyPr>
            <a:normAutofit/>
          </a:bodyPr>
          <a:lstStyle/>
          <a:p>
            <a:r>
              <a:rPr lang="el-GR" dirty="0"/>
              <a:t>Τι περιλαμβάνει η ακρόαση του θώρακα;</a:t>
            </a:r>
            <a:endParaRPr lang="en-GB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1BC032-5D9C-4622-B319-C264B631EDB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44008" y="1344251"/>
            <a:ext cx="4038600" cy="3946769"/>
          </a:xfrm>
          <a:prstGeom prst="roundRect">
            <a:avLst>
              <a:gd name="adj" fmla="val 609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l-GR" b="1" u="sng" dirty="0"/>
              <a:t>ΜΕΡΙΚΕΣ ΤΕΧΝΙΚΕΣ ΣΥΜΒΟΥΛΕΣ</a:t>
            </a:r>
          </a:p>
          <a:p>
            <a:r>
              <a:rPr lang="el-GR" dirty="0"/>
              <a:t>Χρησιμοποιούμε το διάφραγμα του στηθοσκοπίου </a:t>
            </a:r>
          </a:p>
          <a:p>
            <a:pPr lvl="1"/>
            <a:r>
              <a:rPr lang="el-GR" dirty="0"/>
              <a:t>Το στηθοσκόπιο τοποθετείται πάνω στο δέρμα (όχι πάνω σε ρούχα)</a:t>
            </a:r>
          </a:p>
          <a:p>
            <a:r>
              <a:rPr lang="el-GR" dirty="0"/>
              <a:t>Στη διάρκεια της εξέτασης ο ασθενής πρέπει να αναπνέει βαθιά αλλά όχι γρήγορα</a:t>
            </a:r>
          </a:p>
          <a:p>
            <a:pPr lvl="1"/>
            <a:r>
              <a:rPr lang="el-GR" dirty="0"/>
              <a:t>Δεν παρατείνουμε την εξέταση – μπορεί να προκληθεί αίσθημα ζάλης στον ασθενή (αναπνευστική αλκάλωση)</a:t>
            </a:r>
          </a:p>
          <a:p>
            <a:pPr lvl="1"/>
            <a:r>
              <a:rPr lang="el-GR" dirty="0"/>
              <a:t>Δείχνουμε στον ασθενή πως θέλουμε να αναπνέει</a:t>
            </a:r>
          </a:p>
          <a:p>
            <a:r>
              <a:rPr lang="el-GR" dirty="0"/>
              <a:t>Πριν ξεκινήσουμε την ακρόαση ζητάμε από τον ασθενή να βήξει μερικές φορές</a:t>
            </a:r>
          </a:p>
          <a:p>
            <a:pPr lvl="1"/>
            <a:r>
              <a:rPr lang="el-GR" dirty="0"/>
              <a:t>Έτσι απομακρύνονται εκκρίματα από τους βρόγχους και αποκαθίστανται </a:t>
            </a:r>
            <a:r>
              <a:rPr lang="el-GR" dirty="0" err="1"/>
              <a:t>μικροατελεκτασίες</a:t>
            </a:r>
            <a:endParaRPr lang="el-GR" dirty="0"/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0E987DB3-FBD3-4836-8DBD-E66ACF041F53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984738"/>
          <a:ext cx="4038600" cy="4564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446451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783561" y="766171"/>
            <a:ext cx="5576877" cy="41826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σωστή θέση του στηθοσκοπίου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E1ABC-BB94-4D12-8D3F-462212B1DEC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61684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House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B7C18FB7-DE38-4274-96E5-CDD91BF9E5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55947" y="700267"/>
            <a:ext cx="4144046" cy="3273689"/>
          </a:xfrm>
          <a:prstGeom prst="rect">
            <a:avLst/>
          </a:prstGeom>
        </p:spPr>
      </p:pic>
      <p:sp>
        <p:nvSpPr>
          <p:cNvPr id="6" name="Right Arrow 4">
            <a:extLst>
              <a:ext uri="{FF2B5EF4-FFF2-40B4-BE49-F238E27FC236}">
                <a16:creationId xmlns:a16="http://schemas.microsoft.com/office/drawing/2014/main" id="{41A1D1D4-CCD7-4A10-BB81-78D38BAB9791}"/>
              </a:ext>
            </a:extLst>
          </p:cNvPr>
          <p:cNvSpPr/>
          <p:nvPr/>
        </p:nvSpPr>
        <p:spPr>
          <a:xfrm rot="1265247">
            <a:off x="1667029" y="1845052"/>
            <a:ext cx="293624" cy="33742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999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9B5509-8B20-4F0E-900D-83AB6765A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68" y="4165577"/>
            <a:ext cx="4149526" cy="1250488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DD5D5BC-E891-4B4F-AACD-F4346855425F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5"/>
          <a:stretch>
            <a:fillRect/>
          </a:stretch>
        </p:blipFill>
        <p:spPr>
          <a:xfrm>
            <a:off x="4833729" y="3440668"/>
            <a:ext cx="4038600" cy="18182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64C066-830A-4BE5-A525-65D066D942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9538" y="2989242"/>
            <a:ext cx="3105068" cy="4204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8DA23DD-8C00-41EF-961E-DF701684B6B6}"/>
              </a:ext>
            </a:extLst>
          </p:cNvPr>
          <p:cNvSpPr txBox="1"/>
          <p:nvPr/>
        </p:nvSpPr>
        <p:spPr>
          <a:xfrm>
            <a:off x="4876165" y="5436526"/>
            <a:ext cx="42678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PLOS ONE |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7"/>
              </a:rPr>
              <a:t>https://doi.org/10.1371/journal.pone.0193972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2018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34120C-9774-43E6-872A-D3AF67A3E1D7}"/>
              </a:ext>
            </a:extLst>
          </p:cNvPr>
          <p:cNvSpPr txBox="1"/>
          <p:nvPr/>
        </p:nvSpPr>
        <p:spPr>
          <a:xfrm>
            <a:off x="4876165" y="1094542"/>
            <a:ext cx="38106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Calibri Light" panose="020F0302020204030204" pitchFamily="34" charset="0"/>
              </a:rPr>
              <a:t>Ο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Calibri Light" panose="020F0302020204030204" pitchFamily="34" charset="0"/>
              </a:rPr>
              <a:t>Dr Gregory House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Calibri Light" panose="020F0302020204030204" pitchFamily="34" charset="0"/>
              </a:rPr>
              <a:t> μπορεί να μην χρειάζεται να φοράει τα ακουστικά του στη σωστή θέση…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Calibri Light" panose="020F0302020204030204" pitchFamily="34" charset="0"/>
              </a:rPr>
              <a:t>Εσείς πρέπει να μάθετε να τα φοράτε σωστά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25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Σειρά εξέτασης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2C01B1-44C8-48E5-A36C-D6C8E47B6A0B}"/>
              </a:ext>
            </a:extLst>
          </p:cNvPr>
          <p:cNvSpPr txBox="1"/>
          <p:nvPr/>
        </p:nvSpPr>
        <p:spPr>
          <a:xfrm>
            <a:off x="3408246" y="5441527"/>
            <a:ext cx="572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Λήψη ιστορικού και κλινική εξέταση στην παθολογία.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http://hdl.handle.net/11419/4364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58B45A-C373-42F8-90AE-350940C7A4CD}"/>
              </a:ext>
            </a:extLst>
          </p:cNvPr>
          <p:cNvSpPr/>
          <p:nvPr/>
        </p:nvSpPr>
        <p:spPr>
          <a:xfrm>
            <a:off x="2394508" y="2447365"/>
            <a:ext cx="432048" cy="22810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97B20A-9E9A-4AF3-8864-A8DB88054B15}"/>
              </a:ext>
            </a:extLst>
          </p:cNvPr>
          <p:cNvSpPr/>
          <p:nvPr/>
        </p:nvSpPr>
        <p:spPr>
          <a:xfrm>
            <a:off x="5796136" y="2272930"/>
            <a:ext cx="432048" cy="22810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DC1B8B8-9760-49C8-904E-C52D9B35E0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54845" y="841276"/>
            <a:ext cx="7234310" cy="37719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5A0CC61-9E56-4628-80B4-4F974F7565FD}"/>
              </a:ext>
            </a:extLst>
          </p:cNvPr>
          <p:cNvSpPr/>
          <p:nvPr/>
        </p:nvSpPr>
        <p:spPr>
          <a:xfrm>
            <a:off x="2336752" y="2447365"/>
            <a:ext cx="558812" cy="2281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41993E-DA08-47A3-9FE7-1C7EDA722B36}"/>
              </a:ext>
            </a:extLst>
          </p:cNvPr>
          <p:cNvSpPr/>
          <p:nvPr/>
        </p:nvSpPr>
        <p:spPr>
          <a:xfrm>
            <a:off x="5732754" y="2272930"/>
            <a:ext cx="558812" cy="2281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F016EC-692A-4FA4-94C5-3632E9AEC2BA}"/>
              </a:ext>
            </a:extLst>
          </p:cNvPr>
          <p:cNvSpPr txBox="1"/>
          <p:nvPr/>
        </p:nvSpPr>
        <p:spPr>
          <a:xfrm>
            <a:off x="963607" y="4765741"/>
            <a:ext cx="7225548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Σε όλα τα στάδια της εξέτασης του αναπνευστικού (ψηλάφηση, επίκρουση και ακρόαση) ακολουθούμε την παραπάνω σειρά εξέτασης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855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25000" decel="2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0139 L 0.08368 0.00138 L 0.08559 0.05444 L 0.0007 0.05444 L -0.00503 0.11305 L 0.08646 0.11166 L 0.09583 0.17055 L -0.0125 0.1675 L -0.02187 0.22805 L 0.10729 0.225 " pathEditMode="relative" rAng="0" ptsTypes="AAAAAAAAA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2" y="11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0" presetClass="path" presetSubtype="0" accel="25000" decel="2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-0.00111 L 0.07916 -0.00111 L 0.08107 0.05167 L 0.00277 0.04861 L 0.00086 0.09833 L 0.08593 0.09972 L 0.08298 0.1525 L 4.72222E-6 0.15111 L 0.00277 0.20694 L 0.08489 0.20083 L 0.08298 0.25528 L 0.00086 0.25361 L 0.00086 0.25389 L 0.00086 0.25361 " pathEditMode="relative" rAng="0" ptsTypes="AAAAAAAAAAAAAA"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7" y="12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/>
              <a:t>Φυσιολογικοί αναπνευστικοί ήχοι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5332"/>
            <a:ext cx="6696744" cy="4104455"/>
          </a:xfrm>
        </p:spPr>
        <p:txBody>
          <a:bodyPr>
            <a:normAutofit fontScale="85000" lnSpcReduction="10000"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Κυψελιδικός ήχος: </a:t>
            </a:r>
          </a:p>
          <a:p>
            <a:pPr lvl="1"/>
            <a:r>
              <a:rPr lang="el-GR" dirty="0"/>
              <a:t>Παράγεται από τις κυψελίδες</a:t>
            </a:r>
          </a:p>
          <a:p>
            <a:pPr lvl="1"/>
            <a:r>
              <a:rPr lang="el-GR" dirty="0"/>
              <a:t>Κυρίως εισπνευστικός ήχος, χωρίς παύση μεταξύ εισπνοής και εκπνοής, μικρή διάρκεια εκπνευστικής φάσης</a:t>
            </a:r>
          </a:p>
          <a:p>
            <a:pPr lvl="2"/>
            <a:r>
              <a:rPr lang="en-GB" dirty="0"/>
              <a:t>Laennec: </a:t>
            </a:r>
            <a:r>
              <a:rPr lang="el-GR" dirty="0"/>
              <a:t>«το θρόισμα των φύλλων στο απαλό αεράκι» </a:t>
            </a:r>
          </a:p>
          <a:p>
            <a:pPr lvl="1"/>
            <a:r>
              <a:rPr lang="el-GR" dirty="0"/>
              <a:t>Ακροάται φυσιολογικά σε όλη την έκταση του θώρακα εκτός από την περιοχή του στέρνου και τη μεσοπλάτια χώρα</a:t>
            </a:r>
          </a:p>
          <a:p>
            <a:r>
              <a:rPr lang="el-GR" b="1" dirty="0">
                <a:solidFill>
                  <a:srgbClr val="C00000"/>
                </a:solidFill>
              </a:rPr>
              <a:t>Βρογχικός ήχος: </a:t>
            </a:r>
          </a:p>
          <a:p>
            <a:pPr lvl="1"/>
            <a:r>
              <a:rPr lang="el-GR" dirty="0"/>
              <a:t>Παράγεται από μεγάλους βρόγχους</a:t>
            </a:r>
          </a:p>
          <a:p>
            <a:pPr lvl="1"/>
            <a:r>
              <a:rPr lang="el-GR" dirty="0"/>
              <a:t>Κυρίως εκπνευστικός ήχος, τραχύς, «παύλα» μεταξύ εισπνοής και εκπνοής, μικρότερη διάρκεια εισπνευστικής φάσης</a:t>
            </a:r>
          </a:p>
          <a:p>
            <a:pPr lvl="2"/>
            <a:r>
              <a:rPr lang="el-GR" dirty="0"/>
              <a:t> Ήχος αέρα που περνάει μέσα από σωλήνα</a:t>
            </a:r>
          </a:p>
          <a:p>
            <a:pPr lvl="1"/>
            <a:r>
              <a:rPr lang="el-GR" dirty="0"/>
              <a:t>Ακροάται φυσιολογικά πάνω από την τραχεία και τη δεξιά κορυφή</a:t>
            </a:r>
          </a:p>
          <a:p>
            <a:pPr lvl="1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047" y="1921396"/>
            <a:ext cx="2436019" cy="25806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50167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Χαρακτηριστικά των φυσιολογικών ήχων αναπνοής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745133-90C9-4EEF-9A5B-FBD1F22C004F}"/>
              </a:ext>
            </a:extLst>
          </p:cNvPr>
          <p:cNvSpPr txBox="1"/>
          <p:nvPr/>
        </p:nvSpPr>
        <p:spPr>
          <a:xfrm>
            <a:off x="7017624" y="5432542"/>
            <a:ext cx="2122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N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Engl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/>
              </a:rPr>
              <a:t> J  Med 2014;370:744-51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D49447-0CF4-4223-8E6C-45129F0E200C}"/>
              </a:ext>
            </a:extLst>
          </p:cNvPr>
          <p:cNvSpPr txBox="1"/>
          <p:nvPr/>
        </p:nvSpPr>
        <p:spPr>
          <a:xfrm>
            <a:off x="746950" y="4875758"/>
            <a:ext cx="7643192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Η κύρια διαφορά μεταξύ του κυψελιδικού και του βρογχικού ήχου είναι η </a:t>
            </a:r>
            <a:r>
              <a:rPr kumimoji="0" lang="el-GR" sz="1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μικρότερη ένταση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και η </a:t>
            </a:r>
            <a:r>
              <a:rPr kumimoji="0" lang="el-GR" sz="1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μικρότερη διάρκεια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της εκπνευστικής φάσης του κυψελιδικού ήχου 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2F62915-8E9B-4592-9269-D1D7D97F6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53643" y="1073697"/>
            <a:ext cx="7836713" cy="3771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059F3F-C7CF-4032-A4D0-9DD04CE3C652}"/>
              </a:ext>
            </a:extLst>
          </p:cNvPr>
          <p:cNvSpPr txBox="1"/>
          <p:nvPr/>
        </p:nvSpPr>
        <p:spPr>
          <a:xfrm>
            <a:off x="6259244" y="2672772"/>
            <a:ext cx="148309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Κυψελιδικός ήχος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C99F0D-EAED-42B9-9968-EEA96F2A33B0}"/>
              </a:ext>
            </a:extLst>
          </p:cNvPr>
          <p:cNvSpPr txBox="1"/>
          <p:nvPr/>
        </p:nvSpPr>
        <p:spPr>
          <a:xfrm>
            <a:off x="5940152" y="3808363"/>
            <a:ext cx="200728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Βρογχικός ήχος αναπνοής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474F93-CE88-407B-84F9-EC842A227029}"/>
              </a:ext>
            </a:extLst>
          </p:cNvPr>
          <p:cNvSpPr txBox="1"/>
          <p:nvPr/>
        </p:nvSpPr>
        <p:spPr>
          <a:xfrm>
            <a:off x="6259244" y="1495481"/>
            <a:ext cx="1449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Τραχειακός ήχος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06172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3ADE5B3-6B05-4B7F-87A0-E78C0DBCC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Πως ακούγονται οι αναπνευστικοί ήχοι</a:t>
            </a:r>
            <a:r>
              <a:rPr lang="en-GB" dirty="0"/>
              <a:t>;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4D617F-E55C-4BFE-9ABE-B8D652937E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409897" y="1834352"/>
            <a:ext cx="2625228" cy="3150274"/>
          </a:xfrm>
          <a:prstGeom prst="rect">
            <a:avLst/>
          </a:prstGeom>
        </p:spPr>
      </p:pic>
      <p:pic>
        <p:nvPicPr>
          <p:cNvPr id="28" name="Rustling leaves (2)">
            <a:hlinkClick r:id="" action="ppaction://media"/>
            <a:extLst>
              <a:ext uri="{FF2B5EF4-FFF2-40B4-BE49-F238E27FC236}">
                <a16:creationId xmlns:a16="http://schemas.microsoft.com/office/drawing/2014/main" id="{CD51BF61-7A49-4B3A-A68A-D07D243F4142}"/>
              </a:ext>
            </a:extLst>
          </p:cNvPr>
          <p:cNvPicPr>
            <a:picLocks noGrp="1" noChangeAspect="1"/>
          </p:cNvPicPr>
          <p:nvPr>
            <p:ph sz="half" idx="13"/>
            <a:videoFile r:link="rId3"/>
            <p:extLst>
              <p:ext uri="{DAA4B4D4-6D71-4841-9C94-3DE7FCFB9230}">
                <p14:media xmlns:p14="http://schemas.microsoft.com/office/powerpoint/2010/main" r:embed="rId2">
                  <p14:fade in="1000"/>
                </p14:media>
              </p:ext>
            </p:extLst>
          </p:nvPr>
        </p:nvPicPr>
        <p:blipFill>
          <a:blip r:embed="rId6">
            <a:lum bright="33000" contrast="49000"/>
          </a:blip>
          <a:stretch>
            <a:fillRect/>
          </a:stretch>
        </p:blipFill>
        <p:spPr>
          <a:xfrm>
            <a:off x="4048001" y="1311304"/>
            <a:ext cx="4686102" cy="3711672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9C2BCB0-1E06-4CA2-ABD1-3660DA04ADF3}"/>
              </a:ext>
            </a:extLst>
          </p:cNvPr>
          <p:cNvSpPr txBox="1"/>
          <p:nvPr/>
        </p:nvSpPr>
        <p:spPr>
          <a:xfrm>
            <a:off x="923350" y="4984626"/>
            <a:ext cx="1598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7"/>
              </a:rPr>
              <a:t>Rene Laennec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5F404529-0333-44AE-9536-0633B2CE679C}"/>
              </a:ext>
            </a:extLst>
          </p:cNvPr>
          <p:cNvSpPr/>
          <p:nvPr/>
        </p:nvSpPr>
        <p:spPr>
          <a:xfrm>
            <a:off x="2338216" y="686855"/>
            <a:ext cx="3171427" cy="1861006"/>
          </a:xfrm>
          <a:prstGeom prst="wedgeEllipseCallout">
            <a:avLst>
              <a:gd name="adj1" fmla="val -48191"/>
              <a:gd name="adj2" fmla="val 69676"/>
            </a:avLst>
          </a:prstGeom>
          <a:solidFill>
            <a:srgbClr val="FFFFFF">
              <a:alpha val="50196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Calibri Light" panose="020F0302020204030204" pitchFamily="34" charset="0"/>
              </a:rPr>
              <a:t>Αχ… το θρόισμα των φύλλων στο απαλό αεράκι το φθινόπωρο…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677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02C6FD-AD4C-485B-BBB8-F36FABBA341C}"/>
              </a:ext>
            </a:extLst>
          </p:cNvPr>
          <p:cNvSpPr txBox="1"/>
          <p:nvPr/>
        </p:nvSpPr>
        <p:spPr>
          <a:xfrm>
            <a:off x="893992" y="2257335"/>
            <a:ext cx="7356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6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Calibri Light" panose="020F0302020204030204" pitchFamily="34" charset="0"/>
              </a:rPr>
              <a:t>Μήπως είναι καλύτερα να τους ακούσετε μόνοι σας;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80592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DCD09-CF34-46C8-9D4D-D8CA7B3E7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666" y="121196"/>
            <a:ext cx="6965741" cy="952500"/>
          </a:xfrm>
        </p:spPr>
        <p:txBody>
          <a:bodyPr/>
          <a:lstStyle/>
          <a:p>
            <a:r>
              <a:rPr lang="el-GR" sz="2800" dirty="0"/>
              <a:t>Ήχοι αναπνοής στο φυσιολογικό θώρακα</a:t>
            </a:r>
            <a:endParaRPr lang="en-GB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E42814-95DB-43F1-B03F-C5B42505D8A9}"/>
              </a:ext>
            </a:extLst>
          </p:cNvPr>
          <p:cNvSpPr txBox="1"/>
          <p:nvPr/>
        </p:nvSpPr>
        <p:spPr>
          <a:xfrm>
            <a:off x="1607244" y="5253166"/>
            <a:ext cx="7543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Προσαρμοσμένο από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Auscultation skills, 5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(2013), &amp; DeGowin’s Physical Diagnosis, 9th Ed (2009)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Ηχογραφήσεις </a:t>
            </a:r>
            <a:r>
              <a:rPr kumimoji="0" lang="el-G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φυσιολογικών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ατόμων με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Littmann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® 3200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35949D8-FD63-4E5E-A217-B97AA905427E}"/>
              </a:ext>
            </a:extLst>
          </p:cNvPr>
          <p:cNvGrpSpPr/>
          <p:nvPr/>
        </p:nvGrpSpPr>
        <p:grpSpPr>
          <a:xfrm>
            <a:off x="3851920" y="4166321"/>
            <a:ext cx="2213085" cy="1067447"/>
            <a:chOff x="3851920" y="4039374"/>
            <a:chExt cx="2213085" cy="106744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C236BA-9DE1-4D28-84BF-109BC152E55B}"/>
                </a:ext>
              </a:extLst>
            </p:cNvPr>
            <p:cNvSpPr txBox="1"/>
            <p:nvPr/>
          </p:nvSpPr>
          <p:spPr>
            <a:xfrm>
              <a:off x="4432827" y="4039374"/>
              <a:ext cx="15376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8064A2">
                      <a:lumMod val="50000"/>
                    </a:srgbClr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Τραχειακός ήχος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40AA03-7594-42EE-8CD7-101ABB602CF5}"/>
                </a:ext>
              </a:extLst>
            </p:cNvPr>
            <p:cNvSpPr txBox="1"/>
            <p:nvPr/>
          </p:nvSpPr>
          <p:spPr>
            <a:xfrm>
              <a:off x="4432827" y="4768267"/>
              <a:ext cx="16321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8064A2">
                      <a:lumMod val="50000"/>
                    </a:srgbClr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Κυψελιδικός ήχος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D632EF2-051F-4257-BE9A-3C0D29B71C59}"/>
                </a:ext>
              </a:extLst>
            </p:cNvPr>
            <p:cNvSpPr txBox="1"/>
            <p:nvPr/>
          </p:nvSpPr>
          <p:spPr>
            <a:xfrm>
              <a:off x="4432827" y="4403820"/>
              <a:ext cx="14253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8064A2">
                      <a:lumMod val="50000"/>
                    </a:srgbClr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Βρογχικός ήχος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EE9D28C-EE35-4310-B68E-001BA792AA36}"/>
                </a:ext>
              </a:extLst>
            </p:cNvPr>
            <p:cNvSpPr/>
            <p:nvPr/>
          </p:nvSpPr>
          <p:spPr>
            <a:xfrm>
              <a:off x="3851920" y="4044405"/>
              <a:ext cx="580907" cy="307777"/>
            </a:xfrm>
            <a:prstGeom prst="rect">
              <a:avLst/>
            </a:prstGeom>
            <a:solidFill>
              <a:srgbClr val="B7D25A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EA54C78-35B0-4AB5-B487-6985FF3C7A08}"/>
                </a:ext>
              </a:extLst>
            </p:cNvPr>
            <p:cNvSpPr/>
            <p:nvPr/>
          </p:nvSpPr>
          <p:spPr>
            <a:xfrm>
              <a:off x="3851920" y="4414493"/>
              <a:ext cx="580907" cy="307777"/>
            </a:xfrm>
            <a:prstGeom prst="rect">
              <a:avLst/>
            </a:prstGeom>
            <a:solidFill>
              <a:srgbClr val="5F4A99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DD2A2CA-E081-4051-812F-178B32304B13}"/>
                </a:ext>
              </a:extLst>
            </p:cNvPr>
            <p:cNvSpPr/>
            <p:nvPr/>
          </p:nvSpPr>
          <p:spPr>
            <a:xfrm>
              <a:off x="3851920" y="4784582"/>
              <a:ext cx="580907" cy="307777"/>
            </a:xfrm>
            <a:prstGeom prst="rect">
              <a:avLst/>
            </a:prstGeom>
            <a:solidFill>
              <a:srgbClr val="E76737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7D16D2B-B3F6-413E-843E-DA554CB5A77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42446" y="4370517"/>
            <a:ext cx="18057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Για να ακούσετε τον ήχο κάνετε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click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στην αντίστοιχη περιοχή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0441284-44DF-4562-A323-9E7A25AE92E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9841" y="1184243"/>
            <a:ext cx="7547229" cy="2887790"/>
          </a:xfrm>
          <a:prstGeom prst="rect">
            <a:avLst/>
          </a:prstGeom>
        </p:spPr>
      </p:pic>
      <p:sp>
        <p:nvSpPr>
          <p:cNvPr id="5" name="Oval 4">
            <a:hlinkClick r:id="" action="ppaction://noaction" highlightClick="1">
              <a:snd r:embed="rId17" name="Tracheal sound+3.wav"/>
            </a:hlinkClick>
            <a:extLst>
              <a:ext uri="{FF2B5EF4-FFF2-40B4-BE49-F238E27FC236}">
                <a16:creationId xmlns:a16="http://schemas.microsoft.com/office/drawing/2014/main" id="{531504E3-06D0-446B-93D5-C8BA4DE9762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585154" y="1541534"/>
            <a:ext cx="196170" cy="307777"/>
          </a:xfrm>
          <a:custGeom>
            <a:avLst/>
            <a:gdLst>
              <a:gd name="connsiteX0" fmla="*/ 0 w 288032"/>
              <a:gd name="connsiteY0" fmla="*/ 216024 h 432048"/>
              <a:gd name="connsiteX1" fmla="*/ 144016 w 288032"/>
              <a:gd name="connsiteY1" fmla="*/ 0 h 432048"/>
              <a:gd name="connsiteX2" fmla="*/ 288032 w 288032"/>
              <a:gd name="connsiteY2" fmla="*/ 216024 h 432048"/>
              <a:gd name="connsiteX3" fmla="*/ 144016 w 288032"/>
              <a:gd name="connsiteY3" fmla="*/ 432048 h 432048"/>
              <a:gd name="connsiteX4" fmla="*/ 0 w 288032"/>
              <a:gd name="connsiteY4" fmla="*/ 216024 h 432048"/>
              <a:gd name="connsiteX0" fmla="*/ 0 w 267077"/>
              <a:gd name="connsiteY0" fmla="*/ 216024 h 432048"/>
              <a:gd name="connsiteX1" fmla="*/ 144016 w 267077"/>
              <a:gd name="connsiteY1" fmla="*/ 0 h 432048"/>
              <a:gd name="connsiteX2" fmla="*/ 267077 w 267077"/>
              <a:gd name="connsiteY2" fmla="*/ 217929 h 432048"/>
              <a:gd name="connsiteX3" fmla="*/ 144016 w 267077"/>
              <a:gd name="connsiteY3" fmla="*/ 432048 h 432048"/>
              <a:gd name="connsiteX4" fmla="*/ 0 w 267077"/>
              <a:gd name="connsiteY4" fmla="*/ 216024 h 432048"/>
              <a:gd name="connsiteX0" fmla="*/ 0 w 244217"/>
              <a:gd name="connsiteY0" fmla="*/ 216024 h 432048"/>
              <a:gd name="connsiteX1" fmla="*/ 121156 w 244217"/>
              <a:gd name="connsiteY1" fmla="*/ 0 h 432048"/>
              <a:gd name="connsiteX2" fmla="*/ 244217 w 244217"/>
              <a:gd name="connsiteY2" fmla="*/ 217929 h 432048"/>
              <a:gd name="connsiteX3" fmla="*/ 121156 w 244217"/>
              <a:gd name="connsiteY3" fmla="*/ 432048 h 432048"/>
              <a:gd name="connsiteX4" fmla="*/ 0 w 244217"/>
              <a:gd name="connsiteY4" fmla="*/ 216024 h 432048"/>
              <a:gd name="connsiteX0" fmla="*/ 1833 w 246050"/>
              <a:gd name="connsiteY0" fmla="*/ 224656 h 440680"/>
              <a:gd name="connsiteX1" fmla="*/ 54908 w 246050"/>
              <a:gd name="connsiteY1" fmla="*/ 61193 h 440680"/>
              <a:gd name="connsiteX2" fmla="*/ 122989 w 246050"/>
              <a:gd name="connsiteY2" fmla="*/ 8632 h 440680"/>
              <a:gd name="connsiteX3" fmla="*/ 246050 w 246050"/>
              <a:gd name="connsiteY3" fmla="*/ 226561 h 440680"/>
              <a:gd name="connsiteX4" fmla="*/ 122989 w 246050"/>
              <a:gd name="connsiteY4" fmla="*/ 440680 h 440680"/>
              <a:gd name="connsiteX5" fmla="*/ 1833 w 246050"/>
              <a:gd name="connsiteY5" fmla="*/ 224656 h 440680"/>
              <a:gd name="connsiteX0" fmla="*/ 1833 w 247219"/>
              <a:gd name="connsiteY0" fmla="*/ 216024 h 432048"/>
              <a:gd name="connsiteX1" fmla="*/ 54908 w 247219"/>
              <a:gd name="connsiteY1" fmla="*/ 52561 h 432048"/>
              <a:gd name="connsiteX2" fmla="*/ 122989 w 247219"/>
              <a:gd name="connsiteY2" fmla="*/ 0 h 432048"/>
              <a:gd name="connsiteX3" fmla="*/ 186353 w 247219"/>
              <a:gd name="connsiteY3" fmla="*/ 52561 h 432048"/>
              <a:gd name="connsiteX4" fmla="*/ 246050 w 247219"/>
              <a:gd name="connsiteY4" fmla="*/ 217929 h 432048"/>
              <a:gd name="connsiteX5" fmla="*/ 122989 w 247219"/>
              <a:gd name="connsiteY5" fmla="*/ 432048 h 432048"/>
              <a:gd name="connsiteX6" fmla="*/ 1833 w 247219"/>
              <a:gd name="connsiteY6" fmla="*/ 216024 h 432048"/>
              <a:gd name="connsiteX0" fmla="*/ 1833 w 247447"/>
              <a:gd name="connsiteY0" fmla="*/ 216024 h 432048"/>
              <a:gd name="connsiteX1" fmla="*/ 54908 w 247447"/>
              <a:gd name="connsiteY1" fmla="*/ 52561 h 432048"/>
              <a:gd name="connsiteX2" fmla="*/ 122989 w 247447"/>
              <a:gd name="connsiteY2" fmla="*/ 0 h 432048"/>
              <a:gd name="connsiteX3" fmla="*/ 186353 w 247447"/>
              <a:gd name="connsiteY3" fmla="*/ 52561 h 432048"/>
              <a:gd name="connsiteX4" fmla="*/ 246050 w 247447"/>
              <a:gd name="connsiteY4" fmla="*/ 217929 h 432048"/>
              <a:gd name="connsiteX5" fmla="*/ 122989 w 247447"/>
              <a:gd name="connsiteY5" fmla="*/ 432048 h 432048"/>
              <a:gd name="connsiteX6" fmla="*/ 1833 w 247447"/>
              <a:gd name="connsiteY6" fmla="*/ 216024 h 432048"/>
              <a:gd name="connsiteX0" fmla="*/ 1833 w 247983"/>
              <a:gd name="connsiteY0" fmla="*/ 216466 h 432490"/>
              <a:gd name="connsiteX1" fmla="*/ 54908 w 247983"/>
              <a:gd name="connsiteY1" fmla="*/ 53003 h 432490"/>
              <a:gd name="connsiteX2" fmla="*/ 122989 w 247983"/>
              <a:gd name="connsiteY2" fmla="*/ 442 h 432490"/>
              <a:gd name="connsiteX3" fmla="*/ 199688 w 247983"/>
              <a:gd name="connsiteY3" fmla="*/ 39668 h 432490"/>
              <a:gd name="connsiteX4" fmla="*/ 246050 w 247983"/>
              <a:gd name="connsiteY4" fmla="*/ 218371 h 432490"/>
              <a:gd name="connsiteX5" fmla="*/ 122989 w 247983"/>
              <a:gd name="connsiteY5" fmla="*/ 432490 h 432490"/>
              <a:gd name="connsiteX6" fmla="*/ 1833 w 247983"/>
              <a:gd name="connsiteY6" fmla="*/ 216466 h 432490"/>
              <a:gd name="connsiteX0" fmla="*/ 4633 w 250783"/>
              <a:gd name="connsiteY0" fmla="*/ 216088 h 432112"/>
              <a:gd name="connsiteX1" fmla="*/ 34848 w 250783"/>
              <a:gd name="connsiteY1" fmla="*/ 43100 h 432112"/>
              <a:gd name="connsiteX2" fmla="*/ 125789 w 250783"/>
              <a:gd name="connsiteY2" fmla="*/ 64 h 432112"/>
              <a:gd name="connsiteX3" fmla="*/ 202488 w 250783"/>
              <a:gd name="connsiteY3" fmla="*/ 39290 h 432112"/>
              <a:gd name="connsiteX4" fmla="*/ 248850 w 250783"/>
              <a:gd name="connsiteY4" fmla="*/ 217993 h 432112"/>
              <a:gd name="connsiteX5" fmla="*/ 125789 w 250783"/>
              <a:gd name="connsiteY5" fmla="*/ 432112 h 432112"/>
              <a:gd name="connsiteX6" fmla="*/ 4633 w 250783"/>
              <a:gd name="connsiteY6" fmla="*/ 216088 h 432112"/>
              <a:gd name="connsiteX0" fmla="*/ 4759 w 250909"/>
              <a:gd name="connsiteY0" fmla="*/ 216088 h 418777"/>
              <a:gd name="connsiteX1" fmla="*/ 34974 w 250909"/>
              <a:gd name="connsiteY1" fmla="*/ 43100 h 418777"/>
              <a:gd name="connsiteX2" fmla="*/ 125915 w 250909"/>
              <a:gd name="connsiteY2" fmla="*/ 64 h 418777"/>
              <a:gd name="connsiteX3" fmla="*/ 202614 w 250909"/>
              <a:gd name="connsiteY3" fmla="*/ 39290 h 418777"/>
              <a:gd name="connsiteX4" fmla="*/ 248976 w 250909"/>
              <a:gd name="connsiteY4" fmla="*/ 217993 h 418777"/>
              <a:gd name="connsiteX5" fmla="*/ 127820 w 250909"/>
              <a:gd name="connsiteY5" fmla="*/ 418777 h 418777"/>
              <a:gd name="connsiteX6" fmla="*/ 4759 w 250909"/>
              <a:gd name="connsiteY6" fmla="*/ 216088 h 418777"/>
              <a:gd name="connsiteX0" fmla="*/ 182 w 246332"/>
              <a:gd name="connsiteY0" fmla="*/ 216088 h 424555"/>
              <a:gd name="connsiteX1" fmla="*/ 30397 w 246332"/>
              <a:gd name="connsiteY1" fmla="*/ 43100 h 424555"/>
              <a:gd name="connsiteX2" fmla="*/ 121338 w 246332"/>
              <a:gd name="connsiteY2" fmla="*/ 64 h 424555"/>
              <a:gd name="connsiteX3" fmla="*/ 198037 w 246332"/>
              <a:gd name="connsiteY3" fmla="*/ 39290 h 424555"/>
              <a:gd name="connsiteX4" fmla="*/ 244399 w 246332"/>
              <a:gd name="connsiteY4" fmla="*/ 217993 h 424555"/>
              <a:gd name="connsiteX5" fmla="*/ 123243 w 246332"/>
              <a:gd name="connsiteY5" fmla="*/ 418777 h 424555"/>
              <a:gd name="connsiteX6" fmla="*/ 41239 w 246332"/>
              <a:gd name="connsiteY6" fmla="*/ 356662 h 424555"/>
              <a:gd name="connsiteX7" fmla="*/ 182 w 246332"/>
              <a:gd name="connsiteY7" fmla="*/ 216088 h 424555"/>
              <a:gd name="connsiteX0" fmla="*/ 182 w 246332"/>
              <a:gd name="connsiteY0" fmla="*/ 216088 h 418907"/>
              <a:gd name="connsiteX1" fmla="*/ 30397 w 246332"/>
              <a:gd name="connsiteY1" fmla="*/ 43100 h 418907"/>
              <a:gd name="connsiteX2" fmla="*/ 121338 w 246332"/>
              <a:gd name="connsiteY2" fmla="*/ 64 h 418907"/>
              <a:gd name="connsiteX3" fmla="*/ 198037 w 246332"/>
              <a:gd name="connsiteY3" fmla="*/ 39290 h 418907"/>
              <a:gd name="connsiteX4" fmla="*/ 244399 w 246332"/>
              <a:gd name="connsiteY4" fmla="*/ 217993 h 418907"/>
              <a:gd name="connsiteX5" fmla="*/ 205068 w 246332"/>
              <a:gd name="connsiteY5" fmla="*/ 368092 h 418907"/>
              <a:gd name="connsiteX6" fmla="*/ 123243 w 246332"/>
              <a:gd name="connsiteY6" fmla="*/ 418777 h 418907"/>
              <a:gd name="connsiteX7" fmla="*/ 41239 w 246332"/>
              <a:gd name="connsiteY7" fmla="*/ 356662 h 418907"/>
              <a:gd name="connsiteX8" fmla="*/ 182 w 246332"/>
              <a:gd name="connsiteY8" fmla="*/ 216088 h 418907"/>
              <a:gd name="connsiteX0" fmla="*/ 182 w 224846"/>
              <a:gd name="connsiteY0" fmla="*/ 216088 h 418907"/>
              <a:gd name="connsiteX1" fmla="*/ 30397 w 224846"/>
              <a:gd name="connsiteY1" fmla="*/ 43100 h 418907"/>
              <a:gd name="connsiteX2" fmla="*/ 121338 w 224846"/>
              <a:gd name="connsiteY2" fmla="*/ 64 h 418907"/>
              <a:gd name="connsiteX3" fmla="*/ 198037 w 224846"/>
              <a:gd name="connsiteY3" fmla="*/ 39290 h 418907"/>
              <a:gd name="connsiteX4" fmla="*/ 219634 w 224846"/>
              <a:gd name="connsiteY4" fmla="*/ 223708 h 418907"/>
              <a:gd name="connsiteX5" fmla="*/ 205068 w 224846"/>
              <a:gd name="connsiteY5" fmla="*/ 368092 h 418907"/>
              <a:gd name="connsiteX6" fmla="*/ 123243 w 224846"/>
              <a:gd name="connsiteY6" fmla="*/ 418777 h 418907"/>
              <a:gd name="connsiteX7" fmla="*/ 41239 w 224846"/>
              <a:gd name="connsiteY7" fmla="*/ 356662 h 418907"/>
              <a:gd name="connsiteX8" fmla="*/ 182 w 224846"/>
              <a:gd name="connsiteY8" fmla="*/ 216088 h 418907"/>
              <a:gd name="connsiteX0" fmla="*/ 182 w 220622"/>
              <a:gd name="connsiteY0" fmla="*/ 216088 h 418907"/>
              <a:gd name="connsiteX1" fmla="*/ 30397 w 220622"/>
              <a:gd name="connsiteY1" fmla="*/ 43100 h 418907"/>
              <a:gd name="connsiteX2" fmla="*/ 121338 w 220622"/>
              <a:gd name="connsiteY2" fmla="*/ 64 h 418907"/>
              <a:gd name="connsiteX3" fmla="*/ 198037 w 220622"/>
              <a:gd name="connsiteY3" fmla="*/ 39290 h 418907"/>
              <a:gd name="connsiteX4" fmla="*/ 219634 w 220622"/>
              <a:gd name="connsiteY4" fmla="*/ 223708 h 418907"/>
              <a:gd name="connsiteX5" fmla="*/ 205068 w 220622"/>
              <a:gd name="connsiteY5" fmla="*/ 368092 h 418907"/>
              <a:gd name="connsiteX6" fmla="*/ 123243 w 220622"/>
              <a:gd name="connsiteY6" fmla="*/ 418777 h 418907"/>
              <a:gd name="connsiteX7" fmla="*/ 41239 w 220622"/>
              <a:gd name="connsiteY7" fmla="*/ 356662 h 418907"/>
              <a:gd name="connsiteX8" fmla="*/ 182 w 220622"/>
              <a:gd name="connsiteY8" fmla="*/ 216088 h 418907"/>
              <a:gd name="connsiteX0" fmla="*/ 8232 w 200097"/>
              <a:gd name="connsiteY0" fmla="*/ 225613 h 418907"/>
              <a:gd name="connsiteX1" fmla="*/ 9872 w 200097"/>
              <a:gd name="connsiteY1" fmla="*/ 43100 h 418907"/>
              <a:gd name="connsiteX2" fmla="*/ 100813 w 200097"/>
              <a:gd name="connsiteY2" fmla="*/ 64 h 418907"/>
              <a:gd name="connsiteX3" fmla="*/ 177512 w 200097"/>
              <a:gd name="connsiteY3" fmla="*/ 39290 h 418907"/>
              <a:gd name="connsiteX4" fmla="*/ 199109 w 200097"/>
              <a:gd name="connsiteY4" fmla="*/ 223708 h 418907"/>
              <a:gd name="connsiteX5" fmla="*/ 184543 w 200097"/>
              <a:gd name="connsiteY5" fmla="*/ 368092 h 418907"/>
              <a:gd name="connsiteX6" fmla="*/ 102718 w 200097"/>
              <a:gd name="connsiteY6" fmla="*/ 418777 h 418907"/>
              <a:gd name="connsiteX7" fmla="*/ 20714 w 200097"/>
              <a:gd name="connsiteY7" fmla="*/ 356662 h 418907"/>
              <a:gd name="connsiteX8" fmla="*/ 8232 w 200097"/>
              <a:gd name="connsiteY8" fmla="*/ 225613 h 418907"/>
              <a:gd name="connsiteX0" fmla="*/ 4305 w 196170"/>
              <a:gd name="connsiteY0" fmla="*/ 226084 h 419378"/>
              <a:gd name="connsiteX1" fmla="*/ 11660 w 196170"/>
              <a:gd name="connsiteY1" fmla="*/ 55001 h 419378"/>
              <a:gd name="connsiteX2" fmla="*/ 96886 w 196170"/>
              <a:gd name="connsiteY2" fmla="*/ 535 h 419378"/>
              <a:gd name="connsiteX3" fmla="*/ 173585 w 196170"/>
              <a:gd name="connsiteY3" fmla="*/ 39761 h 419378"/>
              <a:gd name="connsiteX4" fmla="*/ 195182 w 196170"/>
              <a:gd name="connsiteY4" fmla="*/ 224179 h 419378"/>
              <a:gd name="connsiteX5" fmla="*/ 180616 w 196170"/>
              <a:gd name="connsiteY5" fmla="*/ 368563 h 419378"/>
              <a:gd name="connsiteX6" fmla="*/ 98791 w 196170"/>
              <a:gd name="connsiteY6" fmla="*/ 419248 h 419378"/>
              <a:gd name="connsiteX7" fmla="*/ 16787 w 196170"/>
              <a:gd name="connsiteY7" fmla="*/ 357133 h 419378"/>
              <a:gd name="connsiteX8" fmla="*/ 4305 w 196170"/>
              <a:gd name="connsiteY8" fmla="*/ 226084 h 419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170" h="419378">
                <a:moveTo>
                  <a:pt x="4305" y="226084"/>
                </a:moveTo>
                <a:cubicBezTo>
                  <a:pt x="3451" y="175729"/>
                  <a:pt x="-8533" y="91005"/>
                  <a:pt x="11660" y="55001"/>
                </a:cubicBezTo>
                <a:cubicBezTo>
                  <a:pt x="31853" y="18997"/>
                  <a:pt x="69899" y="3075"/>
                  <a:pt x="96886" y="535"/>
                </a:cubicBezTo>
                <a:cubicBezTo>
                  <a:pt x="123873" y="-2005"/>
                  <a:pt x="153075" y="3440"/>
                  <a:pt x="173585" y="39761"/>
                </a:cubicBezTo>
                <a:cubicBezTo>
                  <a:pt x="203620" y="70367"/>
                  <a:pt x="194948" y="158391"/>
                  <a:pt x="195182" y="224179"/>
                </a:cubicBezTo>
                <a:cubicBezTo>
                  <a:pt x="193179" y="274534"/>
                  <a:pt x="200809" y="335099"/>
                  <a:pt x="180616" y="368563"/>
                </a:cubicBezTo>
                <a:cubicBezTo>
                  <a:pt x="160423" y="402027"/>
                  <a:pt x="126096" y="421153"/>
                  <a:pt x="98791" y="419248"/>
                </a:cubicBezTo>
                <a:cubicBezTo>
                  <a:pt x="71486" y="417343"/>
                  <a:pt x="37297" y="390914"/>
                  <a:pt x="16787" y="357133"/>
                </a:cubicBezTo>
                <a:cubicBezTo>
                  <a:pt x="-3723" y="323352"/>
                  <a:pt x="5159" y="276439"/>
                  <a:pt x="4305" y="226084"/>
                </a:cubicBezTo>
                <a:close/>
              </a:path>
            </a:pathLst>
          </a:custGeom>
          <a:solidFill>
            <a:srgbClr val="99FF33">
              <a:alpha val="50196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2A3AB71-E98E-4F09-A192-D02CCE57A3CF}"/>
              </a:ext>
            </a:extLst>
          </p:cNvPr>
          <p:cNvSpPr/>
          <p:nvPr/>
        </p:nvSpPr>
        <p:spPr>
          <a:xfrm>
            <a:off x="2160501" y="1550920"/>
            <a:ext cx="282433" cy="307777"/>
          </a:xfrm>
          <a:custGeom>
            <a:avLst/>
            <a:gdLst>
              <a:gd name="connsiteX0" fmla="*/ 4303 w 282433"/>
              <a:gd name="connsiteY0" fmla="*/ 83820 h 438150"/>
              <a:gd name="connsiteX1" fmla="*/ 4303 w 282433"/>
              <a:gd name="connsiteY1" fmla="*/ 83820 h 438150"/>
              <a:gd name="connsiteX2" fmla="*/ 8113 w 282433"/>
              <a:gd name="connsiteY2" fmla="*/ 118110 h 438150"/>
              <a:gd name="connsiteX3" fmla="*/ 493 w 282433"/>
              <a:gd name="connsiteY3" fmla="*/ 152400 h 438150"/>
              <a:gd name="connsiteX4" fmla="*/ 493 w 282433"/>
              <a:gd name="connsiteY4" fmla="*/ 259080 h 438150"/>
              <a:gd name="connsiteX5" fmla="*/ 65263 w 282433"/>
              <a:gd name="connsiteY5" fmla="*/ 381000 h 438150"/>
              <a:gd name="connsiteX6" fmla="*/ 156703 w 282433"/>
              <a:gd name="connsiteY6" fmla="*/ 422910 h 438150"/>
              <a:gd name="connsiteX7" fmla="*/ 229093 w 282433"/>
              <a:gd name="connsiteY7" fmla="*/ 438150 h 438150"/>
              <a:gd name="connsiteX8" fmla="*/ 263383 w 282433"/>
              <a:gd name="connsiteY8" fmla="*/ 419100 h 438150"/>
              <a:gd name="connsiteX9" fmla="*/ 282433 w 282433"/>
              <a:gd name="connsiteY9" fmla="*/ 346710 h 438150"/>
              <a:gd name="connsiteX10" fmla="*/ 282433 w 282433"/>
              <a:gd name="connsiteY10" fmla="*/ 274320 h 438150"/>
              <a:gd name="connsiteX11" fmla="*/ 282433 w 282433"/>
              <a:gd name="connsiteY11" fmla="*/ 224790 h 438150"/>
              <a:gd name="connsiteX12" fmla="*/ 259573 w 282433"/>
              <a:gd name="connsiteY12" fmla="*/ 175260 h 438150"/>
              <a:gd name="connsiteX13" fmla="*/ 259573 w 282433"/>
              <a:gd name="connsiteY13" fmla="*/ 140970 h 438150"/>
              <a:gd name="connsiteX14" fmla="*/ 248143 w 282433"/>
              <a:gd name="connsiteY14" fmla="*/ 80010 h 438150"/>
              <a:gd name="connsiteX15" fmla="*/ 244333 w 282433"/>
              <a:gd name="connsiteY15" fmla="*/ 38100 h 438150"/>
              <a:gd name="connsiteX16" fmla="*/ 213853 w 282433"/>
              <a:gd name="connsiteY16" fmla="*/ 0 h 438150"/>
              <a:gd name="connsiteX17" fmla="*/ 122413 w 282433"/>
              <a:gd name="connsiteY17" fmla="*/ 11430 h 438150"/>
              <a:gd name="connsiteX18" fmla="*/ 65263 w 282433"/>
              <a:gd name="connsiteY18" fmla="*/ 38100 h 438150"/>
              <a:gd name="connsiteX19" fmla="*/ 4303 w 282433"/>
              <a:gd name="connsiteY19" fmla="*/ 8382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2433" h="438150">
                <a:moveTo>
                  <a:pt x="4303" y="83820"/>
                </a:moveTo>
                <a:lnTo>
                  <a:pt x="4303" y="83820"/>
                </a:lnTo>
                <a:cubicBezTo>
                  <a:pt x="5573" y="95250"/>
                  <a:pt x="8113" y="106610"/>
                  <a:pt x="8113" y="118110"/>
                </a:cubicBezTo>
                <a:cubicBezTo>
                  <a:pt x="8113" y="173829"/>
                  <a:pt x="1962" y="105378"/>
                  <a:pt x="493" y="152400"/>
                </a:cubicBezTo>
                <a:cubicBezTo>
                  <a:pt x="-618" y="187943"/>
                  <a:pt x="493" y="223520"/>
                  <a:pt x="493" y="259080"/>
                </a:cubicBezTo>
                <a:lnTo>
                  <a:pt x="65263" y="381000"/>
                </a:lnTo>
                <a:lnTo>
                  <a:pt x="156703" y="422910"/>
                </a:lnTo>
                <a:lnTo>
                  <a:pt x="229093" y="438150"/>
                </a:lnTo>
                <a:lnTo>
                  <a:pt x="263383" y="419100"/>
                </a:lnTo>
                <a:lnTo>
                  <a:pt x="282433" y="346710"/>
                </a:lnTo>
                <a:lnTo>
                  <a:pt x="282433" y="274320"/>
                </a:lnTo>
                <a:lnTo>
                  <a:pt x="282433" y="224790"/>
                </a:lnTo>
                <a:lnTo>
                  <a:pt x="259573" y="175260"/>
                </a:lnTo>
                <a:lnTo>
                  <a:pt x="259573" y="140970"/>
                </a:lnTo>
                <a:lnTo>
                  <a:pt x="248143" y="80010"/>
                </a:lnTo>
                <a:lnTo>
                  <a:pt x="244333" y="38100"/>
                </a:lnTo>
                <a:lnTo>
                  <a:pt x="213853" y="0"/>
                </a:lnTo>
                <a:lnTo>
                  <a:pt x="122413" y="11430"/>
                </a:lnTo>
                <a:lnTo>
                  <a:pt x="65263" y="38100"/>
                </a:lnTo>
                <a:lnTo>
                  <a:pt x="4303" y="83820"/>
                </a:lnTo>
                <a:close/>
              </a:path>
            </a:pathLst>
          </a:custGeom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0" name="Freeform: Shape 9">
            <a:hlinkClick r:id="" action="ppaction://noaction" highlightClick="1">
              <a:snd r:embed="rId18" name="Normal vesicular sound+3.wav"/>
            </a:hlinkClick>
            <a:extLst>
              <a:ext uri="{FF2B5EF4-FFF2-40B4-BE49-F238E27FC236}">
                <a16:creationId xmlns:a16="http://schemas.microsoft.com/office/drawing/2014/main" id="{D3D7457E-A8E8-4B91-B188-503E2D379EA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726928" y="1909078"/>
            <a:ext cx="867146" cy="1282772"/>
          </a:xfrm>
          <a:custGeom>
            <a:avLst/>
            <a:gdLst>
              <a:gd name="connsiteX0" fmla="*/ 785004 w 785004"/>
              <a:gd name="connsiteY0" fmla="*/ 276045 h 1302588"/>
              <a:gd name="connsiteX1" fmla="*/ 785004 w 785004"/>
              <a:gd name="connsiteY1" fmla="*/ 595222 h 1302588"/>
              <a:gd name="connsiteX2" fmla="*/ 759125 w 785004"/>
              <a:gd name="connsiteY2" fmla="*/ 802256 h 1302588"/>
              <a:gd name="connsiteX3" fmla="*/ 759125 w 785004"/>
              <a:gd name="connsiteY3" fmla="*/ 992038 h 1302588"/>
              <a:gd name="connsiteX4" fmla="*/ 681487 w 785004"/>
              <a:gd name="connsiteY4" fmla="*/ 1164566 h 1302588"/>
              <a:gd name="connsiteX5" fmla="*/ 508959 w 785004"/>
              <a:gd name="connsiteY5" fmla="*/ 1233577 h 1302588"/>
              <a:gd name="connsiteX6" fmla="*/ 370936 w 785004"/>
              <a:gd name="connsiteY6" fmla="*/ 1293962 h 1302588"/>
              <a:gd name="connsiteX7" fmla="*/ 120770 w 785004"/>
              <a:gd name="connsiteY7" fmla="*/ 1302588 h 1302588"/>
              <a:gd name="connsiteX8" fmla="*/ 0 w 785004"/>
              <a:gd name="connsiteY8" fmla="*/ 1242204 h 1302588"/>
              <a:gd name="connsiteX9" fmla="*/ 0 w 785004"/>
              <a:gd name="connsiteY9" fmla="*/ 1104181 h 1302588"/>
              <a:gd name="connsiteX10" fmla="*/ 0 w 785004"/>
              <a:gd name="connsiteY10" fmla="*/ 871268 h 1302588"/>
              <a:gd name="connsiteX11" fmla="*/ 17253 w 785004"/>
              <a:gd name="connsiteY11" fmla="*/ 681487 h 1302588"/>
              <a:gd name="connsiteX12" fmla="*/ 34506 w 785004"/>
              <a:gd name="connsiteY12" fmla="*/ 439947 h 1302588"/>
              <a:gd name="connsiteX13" fmla="*/ 51759 w 785004"/>
              <a:gd name="connsiteY13" fmla="*/ 362309 h 1302588"/>
              <a:gd name="connsiteX14" fmla="*/ 181155 w 785004"/>
              <a:gd name="connsiteY14" fmla="*/ 224287 h 1302588"/>
              <a:gd name="connsiteX15" fmla="*/ 310551 w 785004"/>
              <a:gd name="connsiteY15" fmla="*/ 86264 h 1302588"/>
              <a:gd name="connsiteX16" fmla="*/ 491706 w 785004"/>
              <a:gd name="connsiteY16" fmla="*/ 0 h 1302588"/>
              <a:gd name="connsiteX17" fmla="*/ 646982 w 785004"/>
              <a:gd name="connsiteY17" fmla="*/ 69011 h 1302588"/>
              <a:gd name="connsiteX18" fmla="*/ 767751 w 785004"/>
              <a:gd name="connsiteY18" fmla="*/ 163902 h 1302588"/>
              <a:gd name="connsiteX19" fmla="*/ 785004 w 785004"/>
              <a:gd name="connsiteY19" fmla="*/ 276045 h 1302588"/>
              <a:gd name="connsiteX0" fmla="*/ 785004 w 785004"/>
              <a:gd name="connsiteY0" fmla="*/ 276045 h 1302588"/>
              <a:gd name="connsiteX1" fmla="*/ 785004 w 785004"/>
              <a:gd name="connsiteY1" fmla="*/ 595222 h 1302588"/>
              <a:gd name="connsiteX2" fmla="*/ 759125 w 785004"/>
              <a:gd name="connsiteY2" fmla="*/ 802256 h 1302588"/>
              <a:gd name="connsiteX3" fmla="*/ 759125 w 785004"/>
              <a:gd name="connsiteY3" fmla="*/ 992038 h 1302588"/>
              <a:gd name="connsiteX4" fmla="*/ 681487 w 785004"/>
              <a:gd name="connsiteY4" fmla="*/ 1164566 h 1302588"/>
              <a:gd name="connsiteX5" fmla="*/ 505149 w 785004"/>
              <a:gd name="connsiteY5" fmla="*/ 1241197 h 1302588"/>
              <a:gd name="connsiteX6" fmla="*/ 370936 w 785004"/>
              <a:gd name="connsiteY6" fmla="*/ 1293962 h 1302588"/>
              <a:gd name="connsiteX7" fmla="*/ 120770 w 785004"/>
              <a:gd name="connsiteY7" fmla="*/ 1302588 h 1302588"/>
              <a:gd name="connsiteX8" fmla="*/ 0 w 785004"/>
              <a:gd name="connsiteY8" fmla="*/ 1242204 h 1302588"/>
              <a:gd name="connsiteX9" fmla="*/ 0 w 785004"/>
              <a:gd name="connsiteY9" fmla="*/ 1104181 h 1302588"/>
              <a:gd name="connsiteX10" fmla="*/ 0 w 785004"/>
              <a:gd name="connsiteY10" fmla="*/ 871268 h 1302588"/>
              <a:gd name="connsiteX11" fmla="*/ 17253 w 785004"/>
              <a:gd name="connsiteY11" fmla="*/ 681487 h 1302588"/>
              <a:gd name="connsiteX12" fmla="*/ 34506 w 785004"/>
              <a:gd name="connsiteY12" fmla="*/ 439947 h 1302588"/>
              <a:gd name="connsiteX13" fmla="*/ 51759 w 785004"/>
              <a:gd name="connsiteY13" fmla="*/ 362309 h 1302588"/>
              <a:gd name="connsiteX14" fmla="*/ 181155 w 785004"/>
              <a:gd name="connsiteY14" fmla="*/ 224287 h 1302588"/>
              <a:gd name="connsiteX15" fmla="*/ 310551 w 785004"/>
              <a:gd name="connsiteY15" fmla="*/ 86264 h 1302588"/>
              <a:gd name="connsiteX16" fmla="*/ 491706 w 785004"/>
              <a:gd name="connsiteY16" fmla="*/ 0 h 1302588"/>
              <a:gd name="connsiteX17" fmla="*/ 646982 w 785004"/>
              <a:gd name="connsiteY17" fmla="*/ 69011 h 1302588"/>
              <a:gd name="connsiteX18" fmla="*/ 767751 w 785004"/>
              <a:gd name="connsiteY18" fmla="*/ 163902 h 1302588"/>
              <a:gd name="connsiteX19" fmla="*/ 785004 w 785004"/>
              <a:gd name="connsiteY19" fmla="*/ 276045 h 1302588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81487 w 785004"/>
              <a:gd name="connsiteY4" fmla="*/ 1164566 h 1438742"/>
              <a:gd name="connsiteX5" fmla="*/ 505149 w 785004"/>
              <a:gd name="connsiteY5" fmla="*/ 124119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81487 w 785004"/>
              <a:gd name="connsiteY4" fmla="*/ 1164566 h 1438742"/>
              <a:gd name="connsiteX5" fmla="*/ 600399 w 785004"/>
              <a:gd name="connsiteY5" fmla="*/ 129072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96727 w 785004"/>
              <a:gd name="connsiteY4" fmla="*/ 1236956 h 1438742"/>
              <a:gd name="connsiteX5" fmla="*/ 600399 w 785004"/>
              <a:gd name="connsiteY5" fmla="*/ 129072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96727 w 785004"/>
              <a:gd name="connsiteY4" fmla="*/ 1236956 h 1438742"/>
              <a:gd name="connsiteX5" fmla="*/ 596589 w 785004"/>
              <a:gd name="connsiteY5" fmla="*/ 133644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35634 w 786132"/>
              <a:gd name="connsiteY12" fmla="*/ 439947 h 1408262"/>
              <a:gd name="connsiteX13" fmla="*/ 52887 w 786132"/>
              <a:gd name="connsiteY13" fmla="*/ 36230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35634 w 786132"/>
              <a:gd name="connsiteY12" fmla="*/ 439947 h 1408262"/>
              <a:gd name="connsiteX13" fmla="*/ 98607 w 786132"/>
              <a:gd name="connsiteY13" fmla="*/ 34706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77544 w 786132"/>
              <a:gd name="connsiteY12" fmla="*/ 485667 h 1408262"/>
              <a:gd name="connsiteX13" fmla="*/ 98607 w 786132"/>
              <a:gd name="connsiteY13" fmla="*/ 34706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77544 w 786132"/>
              <a:gd name="connsiteY12" fmla="*/ 485667 h 1408262"/>
              <a:gd name="connsiteX13" fmla="*/ 117657 w 786132"/>
              <a:gd name="connsiteY13" fmla="*/ 35087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68879 w 786132"/>
              <a:gd name="connsiteY18" fmla="*/ 160092 h 1404452"/>
              <a:gd name="connsiteX19" fmla="*/ 786132 w 786132"/>
              <a:gd name="connsiteY19" fmla="*/ 272235 h 1404452"/>
              <a:gd name="connsiteX0" fmla="*/ 78613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19349 w 786132"/>
              <a:gd name="connsiteY18" fmla="*/ 141042 h 1404452"/>
              <a:gd name="connsiteX19" fmla="*/ 786132 w 786132"/>
              <a:gd name="connsiteY19" fmla="*/ 272235 h 1404452"/>
              <a:gd name="connsiteX0" fmla="*/ 76327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19349 w 786132"/>
              <a:gd name="connsiteY18" fmla="*/ 141042 h 1404452"/>
              <a:gd name="connsiteX19" fmla="*/ 763272 w 786132"/>
              <a:gd name="connsiteY19" fmla="*/ 272235 h 1404452"/>
              <a:gd name="connsiteX0" fmla="*/ 763272 w 763272"/>
              <a:gd name="connsiteY0" fmla="*/ 272235 h 1404452"/>
              <a:gd name="connsiteX1" fmla="*/ 759462 w 763272"/>
              <a:gd name="connsiteY1" fmla="*/ 599032 h 1404452"/>
              <a:gd name="connsiteX2" fmla="*/ 760253 w 763272"/>
              <a:gd name="connsiteY2" fmla="*/ 798446 h 1404452"/>
              <a:gd name="connsiteX3" fmla="*/ 760253 w 763272"/>
              <a:gd name="connsiteY3" fmla="*/ 988228 h 1404452"/>
              <a:gd name="connsiteX4" fmla="*/ 697855 w 763272"/>
              <a:gd name="connsiteY4" fmla="*/ 1233146 h 1404452"/>
              <a:gd name="connsiteX5" fmla="*/ 597717 w 763272"/>
              <a:gd name="connsiteY5" fmla="*/ 1332637 h 1404452"/>
              <a:gd name="connsiteX6" fmla="*/ 356824 w 763272"/>
              <a:gd name="connsiteY6" fmla="*/ 1404452 h 1404452"/>
              <a:gd name="connsiteX7" fmla="*/ 121898 w 763272"/>
              <a:gd name="connsiteY7" fmla="*/ 1298778 h 1404452"/>
              <a:gd name="connsiteX8" fmla="*/ 16368 w 763272"/>
              <a:gd name="connsiteY8" fmla="*/ 1200294 h 1404452"/>
              <a:gd name="connsiteX9" fmla="*/ 1128 w 763272"/>
              <a:gd name="connsiteY9" fmla="*/ 1100371 h 1404452"/>
              <a:gd name="connsiteX10" fmla="*/ 1128 w 763272"/>
              <a:gd name="connsiteY10" fmla="*/ 867458 h 1404452"/>
              <a:gd name="connsiteX11" fmla="*/ 18381 w 763272"/>
              <a:gd name="connsiteY11" fmla="*/ 677677 h 1404452"/>
              <a:gd name="connsiteX12" fmla="*/ 77544 w 763272"/>
              <a:gd name="connsiteY12" fmla="*/ 481857 h 1404452"/>
              <a:gd name="connsiteX13" fmla="*/ 117657 w 763272"/>
              <a:gd name="connsiteY13" fmla="*/ 347069 h 1404452"/>
              <a:gd name="connsiteX14" fmla="*/ 182283 w 763272"/>
              <a:gd name="connsiteY14" fmla="*/ 220477 h 1404452"/>
              <a:gd name="connsiteX15" fmla="*/ 311679 w 763272"/>
              <a:gd name="connsiteY15" fmla="*/ 82454 h 1404452"/>
              <a:gd name="connsiteX16" fmla="*/ 489024 w 763272"/>
              <a:gd name="connsiteY16" fmla="*/ 0 h 1404452"/>
              <a:gd name="connsiteX17" fmla="*/ 648110 w 763272"/>
              <a:gd name="connsiteY17" fmla="*/ 65201 h 1404452"/>
              <a:gd name="connsiteX18" fmla="*/ 719349 w 763272"/>
              <a:gd name="connsiteY18" fmla="*/ 141042 h 1404452"/>
              <a:gd name="connsiteX19" fmla="*/ 763272 w 763272"/>
              <a:gd name="connsiteY19" fmla="*/ 272235 h 1404452"/>
              <a:gd name="connsiteX0" fmla="*/ 763272 w 763272"/>
              <a:gd name="connsiteY0" fmla="*/ 272235 h 1404452"/>
              <a:gd name="connsiteX1" fmla="*/ 759462 w 763272"/>
              <a:gd name="connsiteY1" fmla="*/ 599032 h 1404452"/>
              <a:gd name="connsiteX2" fmla="*/ 760253 w 763272"/>
              <a:gd name="connsiteY2" fmla="*/ 798446 h 1404452"/>
              <a:gd name="connsiteX3" fmla="*/ 760253 w 763272"/>
              <a:gd name="connsiteY3" fmla="*/ 988228 h 1404452"/>
              <a:gd name="connsiteX4" fmla="*/ 713095 w 763272"/>
              <a:gd name="connsiteY4" fmla="*/ 1179806 h 1404452"/>
              <a:gd name="connsiteX5" fmla="*/ 597717 w 763272"/>
              <a:gd name="connsiteY5" fmla="*/ 1332637 h 1404452"/>
              <a:gd name="connsiteX6" fmla="*/ 356824 w 763272"/>
              <a:gd name="connsiteY6" fmla="*/ 1404452 h 1404452"/>
              <a:gd name="connsiteX7" fmla="*/ 121898 w 763272"/>
              <a:gd name="connsiteY7" fmla="*/ 1298778 h 1404452"/>
              <a:gd name="connsiteX8" fmla="*/ 16368 w 763272"/>
              <a:gd name="connsiteY8" fmla="*/ 1200294 h 1404452"/>
              <a:gd name="connsiteX9" fmla="*/ 1128 w 763272"/>
              <a:gd name="connsiteY9" fmla="*/ 1100371 h 1404452"/>
              <a:gd name="connsiteX10" fmla="*/ 1128 w 763272"/>
              <a:gd name="connsiteY10" fmla="*/ 867458 h 1404452"/>
              <a:gd name="connsiteX11" fmla="*/ 18381 w 763272"/>
              <a:gd name="connsiteY11" fmla="*/ 677677 h 1404452"/>
              <a:gd name="connsiteX12" fmla="*/ 77544 w 763272"/>
              <a:gd name="connsiteY12" fmla="*/ 481857 h 1404452"/>
              <a:gd name="connsiteX13" fmla="*/ 117657 w 763272"/>
              <a:gd name="connsiteY13" fmla="*/ 347069 h 1404452"/>
              <a:gd name="connsiteX14" fmla="*/ 182283 w 763272"/>
              <a:gd name="connsiteY14" fmla="*/ 220477 h 1404452"/>
              <a:gd name="connsiteX15" fmla="*/ 311679 w 763272"/>
              <a:gd name="connsiteY15" fmla="*/ 82454 h 1404452"/>
              <a:gd name="connsiteX16" fmla="*/ 489024 w 763272"/>
              <a:gd name="connsiteY16" fmla="*/ 0 h 1404452"/>
              <a:gd name="connsiteX17" fmla="*/ 648110 w 763272"/>
              <a:gd name="connsiteY17" fmla="*/ 65201 h 1404452"/>
              <a:gd name="connsiteX18" fmla="*/ 719349 w 763272"/>
              <a:gd name="connsiteY18" fmla="*/ 141042 h 1404452"/>
              <a:gd name="connsiteX19" fmla="*/ 763272 w 763272"/>
              <a:gd name="connsiteY19" fmla="*/ 272235 h 140445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2283 w 763272"/>
              <a:gd name="connsiteY14" fmla="*/ 189997 h 1373972"/>
              <a:gd name="connsiteX15" fmla="*/ 311679 w 763272"/>
              <a:gd name="connsiteY15" fmla="*/ 5197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2283 w 763272"/>
              <a:gd name="connsiteY14" fmla="*/ 18999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9903 w 763272"/>
              <a:gd name="connsiteY14" fmla="*/ 25476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25277 w 763272"/>
              <a:gd name="connsiteY13" fmla="*/ 350879 h 1373972"/>
              <a:gd name="connsiteX14" fmla="*/ 189903 w 763272"/>
              <a:gd name="connsiteY14" fmla="*/ 25476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6553 w 766553"/>
              <a:gd name="connsiteY0" fmla="*/ 241755 h 1373972"/>
              <a:gd name="connsiteX1" fmla="*/ 762743 w 766553"/>
              <a:gd name="connsiteY1" fmla="*/ 568552 h 1373972"/>
              <a:gd name="connsiteX2" fmla="*/ 763534 w 766553"/>
              <a:gd name="connsiteY2" fmla="*/ 767966 h 1373972"/>
              <a:gd name="connsiteX3" fmla="*/ 763534 w 766553"/>
              <a:gd name="connsiteY3" fmla="*/ 957748 h 1373972"/>
              <a:gd name="connsiteX4" fmla="*/ 716376 w 766553"/>
              <a:gd name="connsiteY4" fmla="*/ 1149326 h 1373972"/>
              <a:gd name="connsiteX5" fmla="*/ 600998 w 766553"/>
              <a:gd name="connsiteY5" fmla="*/ 1302157 h 1373972"/>
              <a:gd name="connsiteX6" fmla="*/ 360105 w 766553"/>
              <a:gd name="connsiteY6" fmla="*/ 1373972 h 1373972"/>
              <a:gd name="connsiteX7" fmla="*/ 125179 w 766553"/>
              <a:gd name="connsiteY7" fmla="*/ 1268298 h 1373972"/>
              <a:gd name="connsiteX8" fmla="*/ 19649 w 766553"/>
              <a:gd name="connsiteY8" fmla="*/ 1169814 h 1373972"/>
              <a:gd name="connsiteX9" fmla="*/ 599 w 766553"/>
              <a:gd name="connsiteY9" fmla="*/ 1016551 h 1373972"/>
              <a:gd name="connsiteX10" fmla="*/ 4409 w 766553"/>
              <a:gd name="connsiteY10" fmla="*/ 836978 h 1373972"/>
              <a:gd name="connsiteX11" fmla="*/ 21662 w 766553"/>
              <a:gd name="connsiteY11" fmla="*/ 647197 h 1373972"/>
              <a:gd name="connsiteX12" fmla="*/ 80825 w 766553"/>
              <a:gd name="connsiteY12" fmla="*/ 451377 h 1373972"/>
              <a:gd name="connsiteX13" fmla="*/ 128558 w 766553"/>
              <a:gd name="connsiteY13" fmla="*/ 350879 h 1373972"/>
              <a:gd name="connsiteX14" fmla="*/ 193184 w 766553"/>
              <a:gd name="connsiteY14" fmla="*/ 254767 h 1373972"/>
              <a:gd name="connsiteX15" fmla="*/ 292100 w 766553"/>
              <a:gd name="connsiteY15" fmla="*/ 135794 h 1373972"/>
              <a:gd name="connsiteX16" fmla="*/ 477065 w 766553"/>
              <a:gd name="connsiteY16" fmla="*/ 0 h 1373972"/>
              <a:gd name="connsiteX17" fmla="*/ 651391 w 766553"/>
              <a:gd name="connsiteY17" fmla="*/ 34721 h 1373972"/>
              <a:gd name="connsiteX18" fmla="*/ 722630 w 766553"/>
              <a:gd name="connsiteY18" fmla="*/ 110562 h 1373972"/>
              <a:gd name="connsiteX19" fmla="*/ 766553 w 766553"/>
              <a:gd name="connsiteY19" fmla="*/ 241755 h 1373972"/>
              <a:gd name="connsiteX0" fmla="*/ 766781 w 766781"/>
              <a:gd name="connsiteY0" fmla="*/ 241755 h 1373972"/>
              <a:gd name="connsiteX1" fmla="*/ 762971 w 766781"/>
              <a:gd name="connsiteY1" fmla="*/ 568552 h 1373972"/>
              <a:gd name="connsiteX2" fmla="*/ 763762 w 766781"/>
              <a:gd name="connsiteY2" fmla="*/ 767966 h 1373972"/>
              <a:gd name="connsiteX3" fmla="*/ 763762 w 766781"/>
              <a:gd name="connsiteY3" fmla="*/ 957748 h 1373972"/>
              <a:gd name="connsiteX4" fmla="*/ 716604 w 766781"/>
              <a:gd name="connsiteY4" fmla="*/ 1149326 h 1373972"/>
              <a:gd name="connsiteX5" fmla="*/ 601226 w 766781"/>
              <a:gd name="connsiteY5" fmla="*/ 1302157 h 1373972"/>
              <a:gd name="connsiteX6" fmla="*/ 360333 w 766781"/>
              <a:gd name="connsiteY6" fmla="*/ 1373972 h 1373972"/>
              <a:gd name="connsiteX7" fmla="*/ 125407 w 766781"/>
              <a:gd name="connsiteY7" fmla="*/ 1268298 h 1373972"/>
              <a:gd name="connsiteX8" fmla="*/ 23687 w 766781"/>
              <a:gd name="connsiteY8" fmla="*/ 1154574 h 1373972"/>
              <a:gd name="connsiteX9" fmla="*/ 827 w 766781"/>
              <a:gd name="connsiteY9" fmla="*/ 1016551 h 1373972"/>
              <a:gd name="connsiteX10" fmla="*/ 4637 w 766781"/>
              <a:gd name="connsiteY10" fmla="*/ 836978 h 1373972"/>
              <a:gd name="connsiteX11" fmla="*/ 21890 w 766781"/>
              <a:gd name="connsiteY11" fmla="*/ 647197 h 1373972"/>
              <a:gd name="connsiteX12" fmla="*/ 81053 w 766781"/>
              <a:gd name="connsiteY12" fmla="*/ 451377 h 1373972"/>
              <a:gd name="connsiteX13" fmla="*/ 128786 w 766781"/>
              <a:gd name="connsiteY13" fmla="*/ 350879 h 1373972"/>
              <a:gd name="connsiteX14" fmla="*/ 193412 w 766781"/>
              <a:gd name="connsiteY14" fmla="*/ 254767 h 1373972"/>
              <a:gd name="connsiteX15" fmla="*/ 292328 w 766781"/>
              <a:gd name="connsiteY15" fmla="*/ 135794 h 1373972"/>
              <a:gd name="connsiteX16" fmla="*/ 477293 w 766781"/>
              <a:gd name="connsiteY16" fmla="*/ 0 h 1373972"/>
              <a:gd name="connsiteX17" fmla="*/ 651619 w 766781"/>
              <a:gd name="connsiteY17" fmla="*/ 34721 h 1373972"/>
              <a:gd name="connsiteX18" fmla="*/ 722858 w 766781"/>
              <a:gd name="connsiteY18" fmla="*/ 110562 h 1373972"/>
              <a:gd name="connsiteX19" fmla="*/ 766781 w 766781"/>
              <a:gd name="connsiteY19" fmla="*/ 241755 h 1373972"/>
              <a:gd name="connsiteX0" fmla="*/ 766781 w 766781"/>
              <a:gd name="connsiteY0" fmla="*/ 241755 h 1373972"/>
              <a:gd name="connsiteX1" fmla="*/ 762971 w 766781"/>
              <a:gd name="connsiteY1" fmla="*/ 568552 h 1373972"/>
              <a:gd name="connsiteX2" fmla="*/ 763762 w 766781"/>
              <a:gd name="connsiteY2" fmla="*/ 767966 h 1373972"/>
              <a:gd name="connsiteX3" fmla="*/ 763762 w 766781"/>
              <a:gd name="connsiteY3" fmla="*/ 957748 h 1373972"/>
              <a:gd name="connsiteX4" fmla="*/ 716604 w 766781"/>
              <a:gd name="connsiteY4" fmla="*/ 1149326 h 1373972"/>
              <a:gd name="connsiteX5" fmla="*/ 563126 w 766781"/>
              <a:gd name="connsiteY5" fmla="*/ 1325017 h 1373972"/>
              <a:gd name="connsiteX6" fmla="*/ 360333 w 766781"/>
              <a:gd name="connsiteY6" fmla="*/ 1373972 h 1373972"/>
              <a:gd name="connsiteX7" fmla="*/ 125407 w 766781"/>
              <a:gd name="connsiteY7" fmla="*/ 1268298 h 1373972"/>
              <a:gd name="connsiteX8" fmla="*/ 23687 w 766781"/>
              <a:gd name="connsiteY8" fmla="*/ 1154574 h 1373972"/>
              <a:gd name="connsiteX9" fmla="*/ 827 w 766781"/>
              <a:gd name="connsiteY9" fmla="*/ 1016551 h 1373972"/>
              <a:gd name="connsiteX10" fmla="*/ 4637 w 766781"/>
              <a:gd name="connsiteY10" fmla="*/ 836978 h 1373972"/>
              <a:gd name="connsiteX11" fmla="*/ 21890 w 766781"/>
              <a:gd name="connsiteY11" fmla="*/ 647197 h 1373972"/>
              <a:gd name="connsiteX12" fmla="*/ 81053 w 766781"/>
              <a:gd name="connsiteY12" fmla="*/ 451377 h 1373972"/>
              <a:gd name="connsiteX13" fmla="*/ 128786 w 766781"/>
              <a:gd name="connsiteY13" fmla="*/ 350879 h 1373972"/>
              <a:gd name="connsiteX14" fmla="*/ 193412 w 766781"/>
              <a:gd name="connsiteY14" fmla="*/ 254767 h 1373972"/>
              <a:gd name="connsiteX15" fmla="*/ 292328 w 766781"/>
              <a:gd name="connsiteY15" fmla="*/ 135794 h 1373972"/>
              <a:gd name="connsiteX16" fmla="*/ 477293 w 766781"/>
              <a:gd name="connsiteY16" fmla="*/ 0 h 1373972"/>
              <a:gd name="connsiteX17" fmla="*/ 651619 w 766781"/>
              <a:gd name="connsiteY17" fmla="*/ 34721 h 1373972"/>
              <a:gd name="connsiteX18" fmla="*/ 722858 w 766781"/>
              <a:gd name="connsiteY18" fmla="*/ 110562 h 1373972"/>
              <a:gd name="connsiteX19" fmla="*/ 766781 w 766781"/>
              <a:gd name="connsiteY19" fmla="*/ 241755 h 137397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763762 w 874252"/>
              <a:gd name="connsiteY3" fmla="*/ 957748 h 1358732"/>
              <a:gd name="connsiteX4" fmla="*/ 716604 w 874252"/>
              <a:gd name="connsiteY4" fmla="*/ 114932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16604 w 874252"/>
              <a:gd name="connsiteY4" fmla="*/ 114932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839171 w 874252"/>
              <a:gd name="connsiteY0" fmla="*/ 21889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839171 w 874252"/>
              <a:gd name="connsiteY19" fmla="*/ 218895 h 1358732"/>
              <a:gd name="connsiteX0" fmla="*/ 839171 w 874252"/>
              <a:gd name="connsiteY0" fmla="*/ 218895 h 1358732"/>
              <a:gd name="connsiteX1" fmla="*/ 842981 w 874252"/>
              <a:gd name="connsiteY1" fmla="*/ 53807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839171 w 874252"/>
              <a:gd name="connsiteY19" fmla="*/ 218895 h 1358732"/>
              <a:gd name="connsiteX0" fmla="*/ 839171 w 847582"/>
              <a:gd name="connsiteY0" fmla="*/ 218895 h 1358732"/>
              <a:gd name="connsiteX1" fmla="*/ 842981 w 847582"/>
              <a:gd name="connsiteY1" fmla="*/ 538072 h 1358732"/>
              <a:gd name="connsiteX2" fmla="*/ 847582 w 847582"/>
              <a:gd name="connsiteY2" fmla="*/ 775586 h 1358732"/>
              <a:gd name="connsiteX3" fmla="*/ 813292 w 847582"/>
              <a:gd name="connsiteY3" fmla="*/ 1011088 h 1358732"/>
              <a:gd name="connsiteX4" fmla="*/ 728034 w 847582"/>
              <a:gd name="connsiteY4" fmla="*/ 1221716 h 1358732"/>
              <a:gd name="connsiteX5" fmla="*/ 563126 w 847582"/>
              <a:gd name="connsiteY5" fmla="*/ 1325017 h 1358732"/>
              <a:gd name="connsiteX6" fmla="*/ 341283 w 847582"/>
              <a:gd name="connsiteY6" fmla="*/ 1358732 h 1358732"/>
              <a:gd name="connsiteX7" fmla="*/ 125407 w 847582"/>
              <a:gd name="connsiteY7" fmla="*/ 1268298 h 1358732"/>
              <a:gd name="connsiteX8" fmla="*/ 23687 w 847582"/>
              <a:gd name="connsiteY8" fmla="*/ 1154574 h 1358732"/>
              <a:gd name="connsiteX9" fmla="*/ 827 w 847582"/>
              <a:gd name="connsiteY9" fmla="*/ 1016551 h 1358732"/>
              <a:gd name="connsiteX10" fmla="*/ 4637 w 847582"/>
              <a:gd name="connsiteY10" fmla="*/ 836978 h 1358732"/>
              <a:gd name="connsiteX11" fmla="*/ 21890 w 847582"/>
              <a:gd name="connsiteY11" fmla="*/ 647197 h 1358732"/>
              <a:gd name="connsiteX12" fmla="*/ 81053 w 847582"/>
              <a:gd name="connsiteY12" fmla="*/ 451377 h 1358732"/>
              <a:gd name="connsiteX13" fmla="*/ 128786 w 847582"/>
              <a:gd name="connsiteY13" fmla="*/ 350879 h 1358732"/>
              <a:gd name="connsiteX14" fmla="*/ 193412 w 847582"/>
              <a:gd name="connsiteY14" fmla="*/ 254767 h 1358732"/>
              <a:gd name="connsiteX15" fmla="*/ 292328 w 847582"/>
              <a:gd name="connsiteY15" fmla="*/ 135794 h 1358732"/>
              <a:gd name="connsiteX16" fmla="*/ 477293 w 847582"/>
              <a:gd name="connsiteY16" fmla="*/ 0 h 1358732"/>
              <a:gd name="connsiteX17" fmla="*/ 651619 w 847582"/>
              <a:gd name="connsiteY17" fmla="*/ 34721 h 1358732"/>
              <a:gd name="connsiteX18" fmla="*/ 722858 w 847582"/>
              <a:gd name="connsiteY18" fmla="*/ 110562 h 1358732"/>
              <a:gd name="connsiteX19" fmla="*/ 839171 w 847582"/>
              <a:gd name="connsiteY19" fmla="*/ 218895 h 1358732"/>
              <a:gd name="connsiteX0" fmla="*/ 801071 w 847582"/>
              <a:gd name="connsiteY0" fmla="*/ 237945 h 1358732"/>
              <a:gd name="connsiteX1" fmla="*/ 842981 w 847582"/>
              <a:gd name="connsiteY1" fmla="*/ 538072 h 1358732"/>
              <a:gd name="connsiteX2" fmla="*/ 847582 w 847582"/>
              <a:gd name="connsiteY2" fmla="*/ 775586 h 1358732"/>
              <a:gd name="connsiteX3" fmla="*/ 813292 w 847582"/>
              <a:gd name="connsiteY3" fmla="*/ 1011088 h 1358732"/>
              <a:gd name="connsiteX4" fmla="*/ 728034 w 847582"/>
              <a:gd name="connsiteY4" fmla="*/ 1221716 h 1358732"/>
              <a:gd name="connsiteX5" fmla="*/ 563126 w 847582"/>
              <a:gd name="connsiteY5" fmla="*/ 1325017 h 1358732"/>
              <a:gd name="connsiteX6" fmla="*/ 341283 w 847582"/>
              <a:gd name="connsiteY6" fmla="*/ 1358732 h 1358732"/>
              <a:gd name="connsiteX7" fmla="*/ 125407 w 847582"/>
              <a:gd name="connsiteY7" fmla="*/ 1268298 h 1358732"/>
              <a:gd name="connsiteX8" fmla="*/ 23687 w 847582"/>
              <a:gd name="connsiteY8" fmla="*/ 1154574 h 1358732"/>
              <a:gd name="connsiteX9" fmla="*/ 827 w 847582"/>
              <a:gd name="connsiteY9" fmla="*/ 1016551 h 1358732"/>
              <a:gd name="connsiteX10" fmla="*/ 4637 w 847582"/>
              <a:gd name="connsiteY10" fmla="*/ 836978 h 1358732"/>
              <a:gd name="connsiteX11" fmla="*/ 21890 w 847582"/>
              <a:gd name="connsiteY11" fmla="*/ 647197 h 1358732"/>
              <a:gd name="connsiteX12" fmla="*/ 81053 w 847582"/>
              <a:gd name="connsiteY12" fmla="*/ 451377 h 1358732"/>
              <a:gd name="connsiteX13" fmla="*/ 128786 w 847582"/>
              <a:gd name="connsiteY13" fmla="*/ 350879 h 1358732"/>
              <a:gd name="connsiteX14" fmla="*/ 193412 w 847582"/>
              <a:gd name="connsiteY14" fmla="*/ 254767 h 1358732"/>
              <a:gd name="connsiteX15" fmla="*/ 292328 w 847582"/>
              <a:gd name="connsiteY15" fmla="*/ 135794 h 1358732"/>
              <a:gd name="connsiteX16" fmla="*/ 477293 w 847582"/>
              <a:gd name="connsiteY16" fmla="*/ 0 h 1358732"/>
              <a:gd name="connsiteX17" fmla="*/ 651619 w 847582"/>
              <a:gd name="connsiteY17" fmla="*/ 34721 h 1358732"/>
              <a:gd name="connsiteX18" fmla="*/ 722858 w 847582"/>
              <a:gd name="connsiteY18" fmla="*/ 110562 h 1358732"/>
              <a:gd name="connsiteX19" fmla="*/ 801071 w 847582"/>
              <a:gd name="connsiteY19" fmla="*/ 237945 h 135873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16311 w 847582"/>
              <a:gd name="connsiteY0" fmla="*/ 25699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16311 w 847582"/>
              <a:gd name="connsiteY19" fmla="*/ 256995 h 1335872"/>
              <a:gd name="connsiteX0" fmla="*/ 816311 w 847582"/>
              <a:gd name="connsiteY0" fmla="*/ 25699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16311 w 847582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7951" h="1335872">
                <a:moveTo>
                  <a:pt x="816311" y="256995"/>
                </a:moveTo>
                <a:lnTo>
                  <a:pt x="842981" y="515212"/>
                </a:lnTo>
                <a:cubicBezTo>
                  <a:pt x="843245" y="581683"/>
                  <a:pt x="847318" y="686255"/>
                  <a:pt x="847582" y="752726"/>
                </a:cubicBezTo>
                <a:cubicBezTo>
                  <a:pt x="851392" y="850277"/>
                  <a:pt x="824722" y="909727"/>
                  <a:pt x="813292" y="988228"/>
                </a:cubicBezTo>
                <a:cubicBezTo>
                  <a:pt x="784873" y="1058437"/>
                  <a:pt x="802173" y="1071497"/>
                  <a:pt x="728034" y="1198856"/>
                </a:cubicBezTo>
                <a:lnTo>
                  <a:pt x="563126" y="1302157"/>
                </a:lnTo>
                <a:cubicBezTo>
                  <a:pt x="489178" y="1313395"/>
                  <a:pt x="441901" y="1332254"/>
                  <a:pt x="341283" y="1335872"/>
                </a:cubicBezTo>
                <a:cubicBezTo>
                  <a:pt x="205824" y="1308267"/>
                  <a:pt x="302776" y="1322573"/>
                  <a:pt x="125407" y="1245438"/>
                </a:cubicBezTo>
                <a:lnTo>
                  <a:pt x="23687" y="1131714"/>
                </a:lnTo>
                <a:cubicBezTo>
                  <a:pt x="7177" y="1022206"/>
                  <a:pt x="4002" y="1046624"/>
                  <a:pt x="827" y="993691"/>
                </a:cubicBezTo>
                <a:cubicBezTo>
                  <a:pt x="-2348" y="940758"/>
                  <a:pt x="4637" y="891756"/>
                  <a:pt x="4637" y="814118"/>
                </a:cubicBezTo>
                <a:lnTo>
                  <a:pt x="21890" y="624337"/>
                </a:lnTo>
                <a:lnTo>
                  <a:pt x="81053" y="428517"/>
                </a:lnTo>
                <a:lnTo>
                  <a:pt x="128786" y="328019"/>
                </a:lnTo>
                <a:cubicBezTo>
                  <a:pt x="156678" y="287092"/>
                  <a:pt x="166155" y="267754"/>
                  <a:pt x="193412" y="231907"/>
                </a:cubicBezTo>
                <a:cubicBezTo>
                  <a:pt x="220669" y="196060"/>
                  <a:pt x="249196" y="158942"/>
                  <a:pt x="292328" y="112934"/>
                </a:cubicBezTo>
                <a:cubicBezTo>
                  <a:pt x="350173" y="75289"/>
                  <a:pt x="377538" y="45265"/>
                  <a:pt x="465863" y="0"/>
                </a:cubicBezTo>
                <a:cubicBezTo>
                  <a:pt x="543022" y="3954"/>
                  <a:pt x="574460" y="19337"/>
                  <a:pt x="636379" y="23291"/>
                </a:cubicBezTo>
                <a:lnTo>
                  <a:pt x="722858" y="87702"/>
                </a:lnTo>
                <a:lnTo>
                  <a:pt x="816311" y="256995"/>
                </a:lnTo>
                <a:close/>
              </a:path>
            </a:pathLst>
          </a:custGeom>
          <a:solidFill>
            <a:srgbClr val="FF3300">
              <a:alpha val="50196"/>
            </a:srgb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1" name="Freeform: Shape 10">
            <a:hlinkClick r:id="" action="ppaction://noaction" highlightClick="1">
              <a:snd r:embed="rId18" name="Normal vesicular sound+3.wav"/>
            </a:hlinkClick>
            <a:extLst>
              <a:ext uri="{FF2B5EF4-FFF2-40B4-BE49-F238E27FC236}">
                <a16:creationId xmlns:a16="http://schemas.microsoft.com/office/drawing/2014/main" id="{8D40B4F6-6A5A-4278-8EC0-EAC5C37B22F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H="1">
            <a:off x="2758241" y="1933701"/>
            <a:ext cx="877655" cy="1258149"/>
          </a:xfrm>
          <a:custGeom>
            <a:avLst/>
            <a:gdLst>
              <a:gd name="connsiteX0" fmla="*/ 785004 w 785004"/>
              <a:gd name="connsiteY0" fmla="*/ 276045 h 1302588"/>
              <a:gd name="connsiteX1" fmla="*/ 785004 w 785004"/>
              <a:gd name="connsiteY1" fmla="*/ 595222 h 1302588"/>
              <a:gd name="connsiteX2" fmla="*/ 759125 w 785004"/>
              <a:gd name="connsiteY2" fmla="*/ 802256 h 1302588"/>
              <a:gd name="connsiteX3" fmla="*/ 759125 w 785004"/>
              <a:gd name="connsiteY3" fmla="*/ 992038 h 1302588"/>
              <a:gd name="connsiteX4" fmla="*/ 681487 w 785004"/>
              <a:gd name="connsiteY4" fmla="*/ 1164566 h 1302588"/>
              <a:gd name="connsiteX5" fmla="*/ 508959 w 785004"/>
              <a:gd name="connsiteY5" fmla="*/ 1233577 h 1302588"/>
              <a:gd name="connsiteX6" fmla="*/ 370936 w 785004"/>
              <a:gd name="connsiteY6" fmla="*/ 1293962 h 1302588"/>
              <a:gd name="connsiteX7" fmla="*/ 120770 w 785004"/>
              <a:gd name="connsiteY7" fmla="*/ 1302588 h 1302588"/>
              <a:gd name="connsiteX8" fmla="*/ 0 w 785004"/>
              <a:gd name="connsiteY8" fmla="*/ 1242204 h 1302588"/>
              <a:gd name="connsiteX9" fmla="*/ 0 w 785004"/>
              <a:gd name="connsiteY9" fmla="*/ 1104181 h 1302588"/>
              <a:gd name="connsiteX10" fmla="*/ 0 w 785004"/>
              <a:gd name="connsiteY10" fmla="*/ 871268 h 1302588"/>
              <a:gd name="connsiteX11" fmla="*/ 17253 w 785004"/>
              <a:gd name="connsiteY11" fmla="*/ 681487 h 1302588"/>
              <a:gd name="connsiteX12" fmla="*/ 34506 w 785004"/>
              <a:gd name="connsiteY12" fmla="*/ 439947 h 1302588"/>
              <a:gd name="connsiteX13" fmla="*/ 51759 w 785004"/>
              <a:gd name="connsiteY13" fmla="*/ 362309 h 1302588"/>
              <a:gd name="connsiteX14" fmla="*/ 181155 w 785004"/>
              <a:gd name="connsiteY14" fmla="*/ 224287 h 1302588"/>
              <a:gd name="connsiteX15" fmla="*/ 310551 w 785004"/>
              <a:gd name="connsiteY15" fmla="*/ 86264 h 1302588"/>
              <a:gd name="connsiteX16" fmla="*/ 491706 w 785004"/>
              <a:gd name="connsiteY16" fmla="*/ 0 h 1302588"/>
              <a:gd name="connsiteX17" fmla="*/ 646982 w 785004"/>
              <a:gd name="connsiteY17" fmla="*/ 69011 h 1302588"/>
              <a:gd name="connsiteX18" fmla="*/ 767751 w 785004"/>
              <a:gd name="connsiteY18" fmla="*/ 163902 h 1302588"/>
              <a:gd name="connsiteX19" fmla="*/ 785004 w 785004"/>
              <a:gd name="connsiteY19" fmla="*/ 276045 h 1302588"/>
              <a:gd name="connsiteX0" fmla="*/ 785004 w 785004"/>
              <a:gd name="connsiteY0" fmla="*/ 276045 h 1302588"/>
              <a:gd name="connsiteX1" fmla="*/ 785004 w 785004"/>
              <a:gd name="connsiteY1" fmla="*/ 595222 h 1302588"/>
              <a:gd name="connsiteX2" fmla="*/ 759125 w 785004"/>
              <a:gd name="connsiteY2" fmla="*/ 802256 h 1302588"/>
              <a:gd name="connsiteX3" fmla="*/ 759125 w 785004"/>
              <a:gd name="connsiteY3" fmla="*/ 992038 h 1302588"/>
              <a:gd name="connsiteX4" fmla="*/ 681487 w 785004"/>
              <a:gd name="connsiteY4" fmla="*/ 1164566 h 1302588"/>
              <a:gd name="connsiteX5" fmla="*/ 505149 w 785004"/>
              <a:gd name="connsiteY5" fmla="*/ 1241197 h 1302588"/>
              <a:gd name="connsiteX6" fmla="*/ 370936 w 785004"/>
              <a:gd name="connsiteY6" fmla="*/ 1293962 h 1302588"/>
              <a:gd name="connsiteX7" fmla="*/ 120770 w 785004"/>
              <a:gd name="connsiteY7" fmla="*/ 1302588 h 1302588"/>
              <a:gd name="connsiteX8" fmla="*/ 0 w 785004"/>
              <a:gd name="connsiteY8" fmla="*/ 1242204 h 1302588"/>
              <a:gd name="connsiteX9" fmla="*/ 0 w 785004"/>
              <a:gd name="connsiteY9" fmla="*/ 1104181 h 1302588"/>
              <a:gd name="connsiteX10" fmla="*/ 0 w 785004"/>
              <a:gd name="connsiteY10" fmla="*/ 871268 h 1302588"/>
              <a:gd name="connsiteX11" fmla="*/ 17253 w 785004"/>
              <a:gd name="connsiteY11" fmla="*/ 681487 h 1302588"/>
              <a:gd name="connsiteX12" fmla="*/ 34506 w 785004"/>
              <a:gd name="connsiteY12" fmla="*/ 439947 h 1302588"/>
              <a:gd name="connsiteX13" fmla="*/ 51759 w 785004"/>
              <a:gd name="connsiteY13" fmla="*/ 362309 h 1302588"/>
              <a:gd name="connsiteX14" fmla="*/ 181155 w 785004"/>
              <a:gd name="connsiteY14" fmla="*/ 224287 h 1302588"/>
              <a:gd name="connsiteX15" fmla="*/ 310551 w 785004"/>
              <a:gd name="connsiteY15" fmla="*/ 86264 h 1302588"/>
              <a:gd name="connsiteX16" fmla="*/ 491706 w 785004"/>
              <a:gd name="connsiteY16" fmla="*/ 0 h 1302588"/>
              <a:gd name="connsiteX17" fmla="*/ 646982 w 785004"/>
              <a:gd name="connsiteY17" fmla="*/ 69011 h 1302588"/>
              <a:gd name="connsiteX18" fmla="*/ 767751 w 785004"/>
              <a:gd name="connsiteY18" fmla="*/ 163902 h 1302588"/>
              <a:gd name="connsiteX19" fmla="*/ 785004 w 785004"/>
              <a:gd name="connsiteY19" fmla="*/ 276045 h 1302588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81487 w 785004"/>
              <a:gd name="connsiteY4" fmla="*/ 1164566 h 1438742"/>
              <a:gd name="connsiteX5" fmla="*/ 505149 w 785004"/>
              <a:gd name="connsiteY5" fmla="*/ 124119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81487 w 785004"/>
              <a:gd name="connsiteY4" fmla="*/ 1164566 h 1438742"/>
              <a:gd name="connsiteX5" fmla="*/ 600399 w 785004"/>
              <a:gd name="connsiteY5" fmla="*/ 129072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96727 w 785004"/>
              <a:gd name="connsiteY4" fmla="*/ 1236956 h 1438742"/>
              <a:gd name="connsiteX5" fmla="*/ 600399 w 785004"/>
              <a:gd name="connsiteY5" fmla="*/ 129072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96727 w 785004"/>
              <a:gd name="connsiteY4" fmla="*/ 1236956 h 1438742"/>
              <a:gd name="connsiteX5" fmla="*/ 596589 w 785004"/>
              <a:gd name="connsiteY5" fmla="*/ 133644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35634 w 786132"/>
              <a:gd name="connsiteY12" fmla="*/ 439947 h 1408262"/>
              <a:gd name="connsiteX13" fmla="*/ 52887 w 786132"/>
              <a:gd name="connsiteY13" fmla="*/ 36230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35634 w 786132"/>
              <a:gd name="connsiteY12" fmla="*/ 439947 h 1408262"/>
              <a:gd name="connsiteX13" fmla="*/ 98607 w 786132"/>
              <a:gd name="connsiteY13" fmla="*/ 34706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77544 w 786132"/>
              <a:gd name="connsiteY12" fmla="*/ 485667 h 1408262"/>
              <a:gd name="connsiteX13" fmla="*/ 98607 w 786132"/>
              <a:gd name="connsiteY13" fmla="*/ 34706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77544 w 786132"/>
              <a:gd name="connsiteY12" fmla="*/ 485667 h 1408262"/>
              <a:gd name="connsiteX13" fmla="*/ 117657 w 786132"/>
              <a:gd name="connsiteY13" fmla="*/ 35087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68879 w 786132"/>
              <a:gd name="connsiteY18" fmla="*/ 160092 h 1404452"/>
              <a:gd name="connsiteX19" fmla="*/ 786132 w 786132"/>
              <a:gd name="connsiteY19" fmla="*/ 272235 h 1404452"/>
              <a:gd name="connsiteX0" fmla="*/ 78613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19349 w 786132"/>
              <a:gd name="connsiteY18" fmla="*/ 141042 h 1404452"/>
              <a:gd name="connsiteX19" fmla="*/ 786132 w 786132"/>
              <a:gd name="connsiteY19" fmla="*/ 272235 h 1404452"/>
              <a:gd name="connsiteX0" fmla="*/ 76327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19349 w 786132"/>
              <a:gd name="connsiteY18" fmla="*/ 141042 h 1404452"/>
              <a:gd name="connsiteX19" fmla="*/ 763272 w 786132"/>
              <a:gd name="connsiteY19" fmla="*/ 272235 h 1404452"/>
              <a:gd name="connsiteX0" fmla="*/ 763272 w 763272"/>
              <a:gd name="connsiteY0" fmla="*/ 272235 h 1404452"/>
              <a:gd name="connsiteX1" fmla="*/ 759462 w 763272"/>
              <a:gd name="connsiteY1" fmla="*/ 599032 h 1404452"/>
              <a:gd name="connsiteX2" fmla="*/ 760253 w 763272"/>
              <a:gd name="connsiteY2" fmla="*/ 798446 h 1404452"/>
              <a:gd name="connsiteX3" fmla="*/ 760253 w 763272"/>
              <a:gd name="connsiteY3" fmla="*/ 988228 h 1404452"/>
              <a:gd name="connsiteX4" fmla="*/ 697855 w 763272"/>
              <a:gd name="connsiteY4" fmla="*/ 1233146 h 1404452"/>
              <a:gd name="connsiteX5" fmla="*/ 597717 w 763272"/>
              <a:gd name="connsiteY5" fmla="*/ 1332637 h 1404452"/>
              <a:gd name="connsiteX6" fmla="*/ 356824 w 763272"/>
              <a:gd name="connsiteY6" fmla="*/ 1404452 h 1404452"/>
              <a:gd name="connsiteX7" fmla="*/ 121898 w 763272"/>
              <a:gd name="connsiteY7" fmla="*/ 1298778 h 1404452"/>
              <a:gd name="connsiteX8" fmla="*/ 16368 w 763272"/>
              <a:gd name="connsiteY8" fmla="*/ 1200294 h 1404452"/>
              <a:gd name="connsiteX9" fmla="*/ 1128 w 763272"/>
              <a:gd name="connsiteY9" fmla="*/ 1100371 h 1404452"/>
              <a:gd name="connsiteX10" fmla="*/ 1128 w 763272"/>
              <a:gd name="connsiteY10" fmla="*/ 867458 h 1404452"/>
              <a:gd name="connsiteX11" fmla="*/ 18381 w 763272"/>
              <a:gd name="connsiteY11" fmla="*/ 677677 h 1404452"/>
              <a:gd name="connsiteX12" fmla="*/ 77544 w 763272"/>
              <a:gd name="connsiteY12" fmla="*/ 481857 h 1404452"/>
              <a:gd name="connsiteX13" fmla="*/ 117657 w 763272"/>
              <a:gd name="connsiteY13" fmla="*/ 347069 h 1404452"/>
              <a:gd name="connsiteX14" fmla="*/ 182283 w 763272"/>
              <a:gd name="connsiteY14" fmla="*/ 220477 h 1404452"/>
              <a:gd name="connsiteX15" fmla="*/ 311679 w 763272"/>
              <a:gd name="connsiteY15" fmla="*/ 82454 h 1404452"/>
              <a:gd name="connsiteX16" fmla="*/ 489024 w 763272"/>
              <a:gd name="connsiteY16" fmla="*/ 0 h 1404452"/>
              <a:gd name="connsiteX17" fmla="*/ 648110 w 763272"/>
              <a:gd name="connsiteY17" fmla="*/ 65201 h 1404452"/>
              <a:gd name="connsiteX18" fmla="*/ 719349 w 763272"/>
              <a:gd name="connsiteY18" fmla="*/ 141042 h 1404452"/>
              <a:gd name="connsiteX19" fmla="*/ 763272 w 763272"/>
              <a:gd name="connsiteY19" fmla="*/ 272235 h 1404452"/>
              <a:gd name="connsiteX0" fmla="*/ 763272 w 763272"/>
              <a:gd name="connsiteY0" fmla="*/ 272235 h 1404452"/>
              <a:gd name="connsiteX1" fmla="*/ 759462 w 763272"/>
              <a:gd name="connsiteY1" fmla="*/ 599032 h 1404452"/>
              <a:gd name="connsiteX2" fmla="*/ 760253 w 763272"/>
              <a:gd name="connsiteY2" fmla="*/ 798446 h 1404452"/>
              <a:gd name="connsiteX3" fmla="*/ 760253 w 763272"/>
              <a:gd name="connsiteY3" fmla="*/ 988228 h 1404452"/>
              <a:gd name="connsiteX4" fmla="*/ 713095 w 763272"/>
              <a:gd name="connsiteY4" fmla="*/ 1179806 h 1404452"/>
              <a:gd name="connsiteX5" fmla="*/ 597717 w 763272"/>
              <a:gd name="connsiteY5" fmla="*/ 1332637 h 1404452"/>
              <a:gd name="connsiteX6" fmla="*/ 356824 w 763272"/>
              <a:gd name="connsiteY6" fmla="*/ 1404452 h 1404452"/>
              <a:gd name="connsiteX7" fmla="*/ 121898 w 763272"/>
              <a:gd name="connsiteY7" fmla="*/ 1298778 h 1404452"/>
              <a:gd name="connsiteX8" fmla="*/ 16368 w 763272"/>
              <a:gd name="connsiteY8" fmla="*/ 1200294 h 1404452"/>
              <a:gd name="connsiteX9" fmla="*/ 1128 w 763272"/>
              <a:gd name="connsiteY9" fmla="*/ 1100371 h 1404452"/>
              <a:gd name="connsiteX10" fmla="*/ 1128 w 763272"/>
              <a:gd name="connsiteY10" fmla="*/ 867458 h 1404452"/>
              <a:gd name="connsiteX11" fmla="*/ 18381 w 763272"/>
              <a:gd name="connsiteY11" fmla="*/ 677677 h 1404452"/>
              <a:gd name="connsiteX12" fmla="*/ 77544 w 763272"/>
              <a:gd name="connsiteY12" fmla="*/ 481857 h 1404452"/>
              <a:gd name="connsiteX13" fmla="*/ 117657 w 763272"/>
              <a:gd name="connsiteY13" fmla="*/ 347069 h 1404452"/>
              <a:gd name="connsiteX14" fmla="*/ 182283 w 763272"/>
              <a:gd name="connsiteY14" fmla="*/ 220477 h 1404452"/>
              <a:gd name="connsiteX15" fmla="*/ 311679 w 763272"/>
              <a:gd name="connsiteY15" fmla="*/ 82454 h 1404452"/>
              <a:gd name="connsiteX16" fmla="*/ 489024 w 763272"/>
              <a:gd name="connsiteY16" fmla="*/ 0 h 1404452"/>
              <a:gd name="connsiteX17" fmla="*/ 648110 w 763272"/>
              <a:gd name="connsiteY17" fmla="*/ 65201 h 1404452"/>
              <a:gd name="connsiteX18" fmla="*/ 719349 w 763272"/>
              <a:gd name="connsiteY18" fmla="*/ 141042 h 1404452"/>
              <a:gd name="connsiteX19" fmla="*/ 763272 w 763272"/>
              <a:gd name="connsiteY19" fmla="*/ 272235 h 140445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2283 w 763272"/>
              <a:gd name="connsiteY14" fmla="*/ 189997 h 1373972"/>
              <a:gd name="connsiteX15" fmla="*/ 311679 w 763272"/>
              <a:gd name="connsiteY15" fmla="*/ 5197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2283 w 763272"/>
              <a:gd name="connsiteY14" fmla="*/ 18999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9903 w 763272"/>
              <a:gd name="connsiteY14" fmla="*/ 25476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25277 w 763272"/>
              <a:gd name="connsiteY13" fmla="*/ 350879 h 1373972"/>
              <a:gd name="connsiteX14" fmla="*/ 189903 w 763272"/>
              <a:gd name="connsiteY14" fmla="*/ 25476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6553 w 766553"/>
              <a:gd name="connsiteY0" fmla="*/ 241755 h 1373972"/>
              <a:gd name="connsiteX1" fmla="*/ 762743 w 766553"/>
              <a:gd name="connsiteY1" fmla="*/ 568552 h 1373972"/>
              <a:gd name="connsiteX2" fmla="*/ 763534 w 766553"/>
              <a:gd name="connsiteY2" fmla="*/ 767966 h 1373972"/>
              <a:gd name="connsiteX3" fmla="*/ 763534 w 766553"/>
              <a:gd name="connsiteY3" fmla="*/ 957748 h 1373972"/>
              <a:gd name="connsiteX4" fmla="*/ 716376 w 766553"/>
              <a:gd name="connsiteY4" fmla="*/ 1149326 h 1373972"/>
              <a:gd name="connsiteX5" fmla="*/ 600998 w 766553"/>
              <a:gd name="connsiteY5" fmla="*/ 1302157 h 1373972"/>
              <a:gd name="connsiteX6" fmla="*/ 360105 w 766553"/>
              <a:gd name="connsiteY6" fmla="*/ 1373972 h 1373972"/>
              <a:gd name="connsiteX7" fmla="*/ 125179 w 766553"/>
              <a:gd name="connsiteY7" fmla="*/ 1268298 h 1373972"/>
              <a:gd name="connsiteX8" fmla="*/ 19649 w 766553"/>
              <a:gd name="connsiteY8" fmla="*/ 1169814 h 1373972"/>
              <a:gd name="connsiteX9" fmla="*/ 599 w 766553"/>
              <a:gd name="connsiteY9" fmla="*/ 1016551 h 1373972"/>
              <a:gd name="connsiteX10" fmla="*/ 4409 w 766553"/>
              <a:gd name="connsiteY10" fmla="*/ 836978 h 1373972"/>
              <a:gd name="connsiteX11" fmla="*/ 21662 w 766553"/>
              <a:gd name="connsiteY11" fmla="*/ 647197 h 1373972"/>
              <a:gd name="connsiteX12" fmla="*/ 80825 w 766553"/>
              <a:gd name="connsiteY12" fmla="*/ 451377 h 1373972"/>
              <a:gd name="connsiteX13" fmla="*/ 128558 w 766553"/>
              <a:gd name="connsiteY13" fmla="*/ 350879 h 1373972"/>
              <a:gd name="connsiteX14" fmla="*/ 193184 w 766553"/>
              <a:gd name="connsiteY14" fmla="*/ 254767 h 1373972"/>
              <a:gd name="connsiteX15" fmla="*/ 292100 w 766553"/>
              <a:gd name="connsiteY15" fmla="*/ 135794 h 1373972"/>
              <a:gd name="connsiteX16" fmla="*/ 477065 w 766553"/>
              <a:gd name="connsiteY16" fmla="*/ 0 h 1373972"/>
              <a:gd name="connsiteX17" fmla="*/ 651391 w 766553"/>
              <a:gd name="connsiteY17" fmla="*/ 34721 h 1373972"/>
              <a:gd name="connsiteX18" fmla="*/ 722630 w 766553"/>
              <a:gd name="connsiteY18" fmla="*/ 110562 h 1373972"/>
              <a:gd name="connsiteX19" fmla="*/ 766553 w 766553"/>
              <a:gd name="connsiteY19" fmla="*/ 241755 h 1373972"/>
              <a:gd name="connsiteX0" fmla="*/ 766781 w 766781"/>
              <a:gd name="connsiteY0" fmla="*/ 241755 h 1373972"/>
              <a:gd name="connsiteX1" fmla="*/ 762971 w 766781"/>
              <a:gd name="connsiteY1" fmla="*/ 568552 h 1373972"/>
              <a:gd name="connsiteX2" fmla="*/ 763762 w 766781"/>
              <a:gd name="connsiteY2" fmla="*/ 767966 h 1373972"/>
              <a:gd name="connsiteX3" fmla="*/ 763762 w 766781"/>
              <a:gd name="connsiteY3" fmla="*/ 957748 h 1373972"/>
              <a:gd name="connsiteX4" fmla="*/ 716604 w 766781"/>
              <a:gd name="connsiteY4" fmla="*/ 1149326 h 1373972"/>
              <a:gd name="connsiteX5" fmla="*/ 601226 w 766781"/>
              <a:gd name="connsiteY5" fmla="*/ 1302157 h 1373972"/>
              <a:gd name="connsiteX6" fmla="*/ 360333 w 766781"/>
              <a:gd name="connsiteY6" fmla="*/ 1373972 h 1373972"/>
              <a:gd name="connsiteX7" fmla="*/ 125407 w 766781"/>
              <a:gd name="connsiteY7" fmla="*/ 1268298 h 1373972"/>
              <a:gd name="connsiteX8" fmla="*/ 23687 w 766781"/>
              <a:gd name="connsiteY8" fmla="*/ 1154574 h 1373972"/>
              <a:gd name="connsiteX9" fmla="*/ 827 w 766781"/>
              <a:gd name="connsiteY9" fmla="*/ 1016551 h 1373972"/>
              <a:gd name="connsiteX10" fmla="*/ 4637 w 766781"/>
              <a:gd name="connsiteY10" fmla="*/ 836978 h 1373972"/>
              <a:gd name="connsiteX11" fmla="*/ 21890 w 766781"/>
              <a:gd name="connsiteY11" fmla="*/ 647197 h 1373972"/>
              <a:gd name="connsiteX12" fmla="*/ 81053 w 766781"/>
              <a:gd name="connsiteY12" fmla="*/ 451377 h 1373972"/>
              <a:gd name="connsiteX13" fmla="*/ 128786 w 766781"/>
              <a:gd name="connsiteY13" fmla="*/ 350879 h 1373972"/>
              <a:gd name="connsiteX14" fmla="*/ 193412 w 766781"/>
              <a:gd name="connsiteY14" fmla="*/ 254767 h 1373972"/>
              <a:gd name="connsiteX15" fmla="*/ 292328 w 766781"/>
              <a:gd name="connsiteY15" fmla="*/ 135794 h 1373972"/>
              <a:gd name="connsiteX16" fmla="*/ 477293 w 766781"/>
              <a:gd name="connsiteY16" fmla="*/ 0 h 1373972"/>
              <a:gd name="connsiteX17" fmla="*/ 651619 w 766781"/>
              <a:gd name="connsiteY17" fmla="*/ 34721 h 1373972"/>
              <a:gd name="connsiteX18" fmla="*/ 722858 w 766781"/>
              <a:gd name="connsiteY18" fmla="*/ 110562 h 1373972"/>
              <a:gd name="connsiteX19" fmla="*/ 766781 w 766781"/>
              <a:gd name="connsiteY19" fmla="*/ 241755 h 1373972"/>
              <a:gd name="connsiteX0" fmla="*/ 766781 w 766781"/>
              <a:gd name="connsiteY0" fmla="*/ 241755 h 1373972"/>
              <a:gd name="connsiteX1" fmla="*/ 762971 w 766781"/>
              <a:gd name="connsiteY1" fmla="*/ 568552 h 1373972"/>
              <a:gd name="connsiteX2" fmla="*/ 763762 w 766781"/>
              <a:gd name="connsiteY2" fmla="*/ 767966 h 1373972"/>
              <a:gd name="connsiteX3" fmla="*/ 763762 w 766781"/>
              <a:gd name="connsiteY3" fmla="*/ 957748 h 1373972"/>
              <a:gd name="connsiteX4" fmla="*/ 716604 w 766781"/>
              <a:gd name="connsiteY4" fmla="*/ 1149326 h 1373972"/>
              <a:gd name="connsiteX5" fmla="*/ 563126 w 766781"/>
              <a:gd name="connsiteY5" fmla="*/ 1325017 h 1373972"/>
              <a:gd name="connsiteX6" fmla="*/ 360333 w 766781"/>
              <a:gd name="connsiteY6" fmla="*/ 1373972 h 1373972"/>
              <a:gd name="connsiteX7" fmla="*/ 125407 w 766781"/>
              <a:gd name="connsiteY7" fmla="*/ 1268298 h 1373972"/>
              <a:gd name="connsiteX8" fmla="*/ 23687 w 766781"/>
              <a:gd name="connsiteY8" fmla="*/ 1154574 h 1373972"/>
              <a:gd name="connsiteX9" fmla="*/ 827 w 766781"/>
              <a:gd name="connsiteY9" fmla="*/ 1016551 h 1373972"/>
              <a:gd name="connsiteX10" fmla="*/ 4637 w 766781"/>
              <a:gd name="connsiteY10" fmla="*/ 836978 h 1373972"/>
              <a:gd name="connsiteX11" fmla="*/ 21890 w 766781"/>
              <a:gd name="connsiteY11" fmla="*/ 647197 h 1373972"/>
              <a:gd name="connsiteX12" fmla="*/ 81053 w 766781"/>
              <a:gd name="connsiteY12" fmla="*/ 451377 h 1373972"/>
              <a:gd name="connsiteX13" fmla="*/ 128786 w 766781"/>
              <a:gd name="connsiteY13" fmla="*/ 350879 h 1373972"/>
              <a:gd name="connsiteX14" fmla="*/ 193412 w 766781"/>
              <a:gd name="connsiteY14" fmla="*/ 254767 h 1373972"/>
              <a:gd name="connsiteX15" fmla="*/ 292328 w 766781"/>
              <a:gd name="connsiteY15" fmla="*/ 135794 h 1373972"/>
              <a:gd name="connsiteX16" fmla="*/ 477293 w 766781"/>
              <a:gd name="connsiteY16" fmla="*/ 0 h 1373972"/>
              <a:gd name="connsiteX17" fmla="*/ 651619 w 766781"/>
              <a:gd name="connsiteY17" fmla="*/ 34721 h 1373972"/>
              <a:gd name="connsiteX18" fmla="*/ 722858 w 766781"/>
              <a:gd name="connsiteY18" fmla="*/ 110562 h 1373972"/>
              <a:gd name="connsiteX19" fmla="*/ 766781 w 766781"/>
              <a:gd name="connsiteY19" fmla="*/ 241755 h 137397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763762 w 874252"/>
              <a:gd name="connsiteY3" fmla="*/ 957748 h 1358732"/>
              <a:gd name="connsiteX4" fmla="*/ 716604 w 874252"/>
              <a:gd name="connsiteY4" fmla="*/ 114932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16604 w 874252"/>
              <a:gd name="connsiteY4" fmla="*/ 114932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839171 w 874252"/>
              <a:gd name="connsiteY0" fmla="*/ 21889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839171 w 874252"/>
              <a:gd name="connsiteY19" fmla="*/ 218895 h 1358732"/>
              <a:gd name="connsiteX0" fmla="*/ 839171 w 874252"/>
              <a:gd name="connsiteY0" fmla="*/ 218895 h 1358732"/>
              <a:gd name="connsiteX1" fmla="*/ 842981 w 874252"/>
              <a:gd name="connsiteY1" fmla="*/ 53807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839171 w 874252"/>
              <a:gd name="connsiteY19" fmla="*/ 218895 h 1358732"/>
              <a:gd name="connsiteX0" fmla="*/ 839171 w 847582"/>
              <a:gd name="connsiteY0" fmla="*/ 218895 h 1358732"/>
              <a:gd name="connsiteX1" fmla="*/ 842981 w 847582"/>
              <a:gd name="connsiteY1" fmla="*/ 538072 h 1358732"/>
              <a:gd name="connsiteX2" fmla="*/ 847582 w 847582"/>
              <a:gd name="connsiteY2" fmla="*/ 775586 h 1358732"/>
              <a:gd name="connsiteX3" fmla="*/ 813292 w 847582"/>
              <a:gd name="connsiteY3" fmla="*/ 1011088 h 1358732"/>
              <a:gd name="connsiteX4" fmla="*/ 728034 w 847582"/>
              <a:gd name="connsiteY4" fmla="*/ 1221716 h 1358732"/>
              <a:gd name="connsiteX5" fmla="*/ 563126 w 847582"/>
              <a:gd name="connsiteY5" fmla="*/ 1325017 h 1358732"/>
              <a:gd name="connsiteX6" fmla="*/ 341283 w 847582"/>
              <a:gd name="connsiteY6" fmla="*/ 1358732 h 1358732"/>
              <a:gd name="connsiteX7" fmla="*/ 125407 w 847582"/>
              <a:gd name="connsiteY7" fmla="*/ 1268298 h 1358732"/>
              <a:gd name="connsiteX8" fmla="*/ 23687 w 847582"/>
              <a:gd name="connsiteY8" fmla="*/ 1154574 h 1358732"/>
              <a:gd name="connsiteX9" fmla="*/ 827 w 847582"/>
              <a:gd name="connsiteY9" fmla="*/ 1016551 h 1358732"/>
              <a:gd name="connsiteX10" fmla="*/ 4637 w 847582"/>
              <a:gd name="connsiteY10" fmla="*/ 836978 h 1358732"/>
              <a:gd name="connsiteX11" fmla="*/ 21890 w 847582"/>
              <a:gd name="connsiteY11" fmla="*/ 647197 h 1358732"/>
              <a:gd name="connsiteX12" fmla="*/ 81053 w 847582"/>
              <a:gd name="connsiteY12" fmla="*/ 451377 h 1358732"/>
              <a:gd name="connsiteX13" fmla="*/ 128786 w 847582"/>
              <a:gd name="connsiteY13" fmla="*/ 350879 h 1358732"/>
              <a:gd name="connsiteX14" fmla="*/ 193412 w 847582"/>
              <a:gd name="connsiteY14" fmla="*/ 254767 h 1358732"/>
              <a:gd name="connsiteX15" fmla="*/ 292328 w 847582"/>
              <a:gd name="connsiteY15" fmla="*/ 135794 h 1358732"/>
              <a:gd name="connsiteX16" fmla="*/ 477293 w 847582"/>
              <a:gd name="connsiteY16" fmla="*/ 0 h 1358732"/>
              <a:gd name="connsiteX17" fmla="*/ 651619 w 847582"/>
              <a:gd name="connsiteY17" fmla="*/ 34721 h 1358732"/>
              <a:gd name="connsiteX18" fmla="*/ 722858 w 847582"/>
              <a:gd name="connsiteY18" fmla="*/ 110562 h 1358732"/>
              <a:gd name="connsiteX19" fmla="*/ 839171 w 847582"/>
              <a:gd name="connsiteY19" fmla="*/ 218895 h 1358732"/>
              <a:gd name="connsiteX0" fmla="*/ 801071 w 847582"/>
              <a:gd name="connsiteY0" fmla="*/ 237945 h 1358732"/>
              <a:gd name="connsiteX1" fmla="*/ 842981 w 847582"/>
              <a:gd name="connsiteY1" fmla="*/ 538072 h 1358732"/>
              <a:gd name="connsiteX2" fmla="*/ 847582 w 847582"/>
              <a:gd name="connsiteY2" fmla="*/ 775586 h 1358732"/>
              <a:gd name="connsiteX3" fmla="*/ 813292 w 847582"/>
              <a:gd name="connsiteY3" fmla="*/ 1011088 h 1358732"/>
              <a:gd name="connsiteX4" fmla="*/ 728034 w 847582"/>
              <a:gd name="connsiteY4" fmla="*/ 1221716 h 1358732"/>
              <a:gd name="connsiteX5" fmla="*/ 563126 w 847582"/>
              <a:gd name="connsiteY5" fmla="*/ 1325017 h 1358732"/>
              <a:gd name="connsiteX6" fmla="*/ 341283 w 847582"/>
              <a:gd name="connsiteY6" fmla="*/ 1358732 h 1358732"/>
              <a:gd name="connsiteX7" fmla="*/ 125407 w 847582"/>
              <a:gd name="connsiteY7" fmla="*/ 1268298 h 1358732"/>
              <a:gd name="connsiteX8" fmla="*/ 23687 w 847582"/>
              <a:gd name="connsiteY8" fmla="*/ 1154574 h 1358732"/>
              <a:gd name="connsiteX9" fmla="*/ 827 w 847582"/>
              <a:gd name="connsiteY9" fmla="*/ 1016551 h 1358732"/>
              <a:gd name="connsiteX10" fmla="*/ 4637 w 847582"/>
              <a:gd name="connsiteY10" fmla="*/ 836978 h 1358732"/>
              <a:gd name="connsiteX11" fmla="*/ 21890 w 847582"/>
              <a:gd name="connsiteY11" fmla="*/ 647197 h 1358732"/>
              <a:gd name="connsiteX12" fmla="*/ 81053 w 847582"/>
              <a:gd name="connsiteY12" fmla="*/ 451377 h 1358732"/>
              <a:gd name="connsiteX13" fmla="*/ 128786 w 847582"/>
              <a:gd name="connsiteY13" fmla="*/ 350879 h 1358732"/>
              <a:gd name="connsiteX14" fmla="*/ 193412 w 847582"/>
              <a:gd name="connsiteY14" fmla="*/ 254767 h 1358732"/>
              <a:gd name="connsiteX15" fmla="*/ 292328 w 847582"/>
              <a:gd name="connsiteY15" fmla="*/ 135794 h 1358732"/>
              <a:gd name="connsiteX16" fmla="*/ 477293 w 847582"/>
              <a:gd name="connsiteY16" fmla="*/ 0 h 1358732"/>
              <a:gd name="connsiteX17" fmla="*/ 651619 w 847582"/>
              <a:gd name="connsiteY17" fmla="*/ 34721 h 1358732"/>
              <a:gd name="connsiteX18" fmla="*/ 722858 w 847582"/>
              <a:gd name="connsiteY18" fmla="*/ 110562 h 1358732"/>
              <a:gd name="connsiteX19" fmla="*/ 801071 w 847582"/>
              <a:gd name="connsiteY19" fmla="*/ 237945 h 135873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16311 w 847582"/>
              <a:gd name="connsiteY0" fmla="*/ 25699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16311 w 847582"/>
              <a:gd name="connsiteY19" fmla="*/ 256995 h 1335872"/>
              <a:gd name="connsiteX0" fmla="*/ 816311 w 847582"/>
              <a:gd name="connsiteY0" fmla="*/ 25699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16311 w 847582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7951" h="1335872">
                <a:moveTo>
                  <a:pt x="816311" y="256995"/>
                </a:moveTo>
                <a:lnTo>
                  <a:pt x="842981" y="515212"/>
                </a:lnTo>
                <a:cubicBezTo>
                  <a:pt x="843245" y="581683"/>
                  <a:pt x="847318" y="686255"/>
                  <a:pt x="847582" y="752726"/>
                </a:cubicBezTo>
                <a:cubicBezTo>
                  <a:pt x="851392" y="850277"/>
                  <a:pt x="824722" y="909727"/>
                  <a:pt x="813292" y="988228"/>
                </a:cubicBezTo>
                <a:cubicBezTo>
                  <a:pt x="784873" y="1058437"/>
                  <a:pt x="802173" y="1071497"/>
                  <a:pt x="728034" y="1198856"/>
                </a:cubicBezTo>
                <a:lnTo>
                  <a:pt x="563126" y="1302157"/>
                </a:lnTo>
                <a:cubicBezTo>
                  <a:pt x="489178" y="1313395"/>
                  <a:pt x="441901" y="1332254"/>
                  <a:pt x="341283" y="1335872"/>
                </a:cubicBezTo>
                <a:cubicBezTo>
                  <a:pt x="205824" y="1308267"/>
                  <a:pt x="302776" y="1322573"/>
                  <a:pt x="125407" y="1245438"/>
                </a:cubicBezTo>
                <a:lnTo>
                  <a:pt x="23687" y="1131714"/>
                </a:lnTo>
                <a:cubicBezTo>
                  <a:pt x="7177" y="1022206"/>
                  <a:pt x="4002" y="1046624"/>
                  <a:pt x="827" y="993691"/>
                </a:cubicBezTo>
                <a:cubicBezTo>
                  <a:pt x="-2348" y="940758"/>
                  <a:pt x="4637" y="891756"/>
                  <a:pt x="4637" y="814118"/>
                </a:cubicBezTo>
                <a:lnTo>
                  <a:pt x="21890" y="624337"/>
                </a:lnTo>
                <a:lnTo>
                  <a:pt x="81053" y="428517"/>
                </a:lnTo>
                <a:lnTo>
                  <a:pt x="128786" y="328019"/>
                </a:lnTo>
                <a:cubicBezTo>
                  <a:pt x="156678" y="287092"/>
                  <a:pt x="166155" y="267754"/>
                  <a:pt x="193412" y="231907"/>
                </a:cubicBezTo>
                <a:cubicBezTo>
                  <a:pt x="220669" y="196060"/>
                  <a:pt x="249196" y="158942"/>
                  <a:pt x="292328" y="112934"/>
                </a:cubicBezTo>
                <a:cubicBezTo>
                  <a:pt x="350173" y="75289"/>
                  <a:pt x="377538" y="45265"/>
                  <a:pt x="465863" y="0"/>
                </a:cubicBezTo>
                <a:cubicBezTo>
                  <a:pt x="543022" y="3954"/>
                  <a:pt x="574460" y="19337"/>
                  <a:pt x="636379" y="23291"/>
                </a:cubicBezTo>
                <a:lnTo>
                  <a:pt x="722858" y="87702"/>
                </a:lnTo>
                <a:lnTo>
                  <a:pt x="816311" y="256995"/>
                </a:lnTo>
                <a:close/>
              </a:path>
            </a:pathLst>
          </a:custGeom>
          <a:solidFill>
            <a:srgbClr val="FF3300">
              <a:alpha val="50196"/>
            </a:srgb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4" name="Oval 11">
            <a:hlinkClick r:id="" action="ppaction://noaction" highlightClick="1">
              <a:snd r:embed="rId19" name="Bronchial sound-trimmed+3.wav"/>
            </a:hlinkClick>
            <a:extLst>
              <a:ext uri="{FF2B5EF4-FFF2-40B4-BE49-F238E27FC236}">
                <a16:creationId xmlns:a16="http://schemas.microsoft.com/office/drawing/2014/main" id="{26BB4C8C-B347-4A1C-A755-9D8E03210A5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3472259" flipH="1">
            <a:off x="3021881" y="1485053"/>
            <a:ext cx="241766" cy="307777"/>
          </a:xfrm>
          <a:custGeom>
            <a:avLst/>
            <a:gdLst>
              <a:gd name="connsiteX0" fmla="*/ 0 w 349681"/>
              <a:gd name="connsiteY0" fmla="*/ 204968 h 409935"/>
              <a:gd name="connsiteX1" fmla="*/ 174841 w 349681"/>
              <a:gd name="connsiteY1" fmla="*/ 0 h 409935"/>
              <a:gd name="connsiteX2" fmla="*/ 349682 w 349681"/>
              <a:gd name="connsiteY2" fmla="*/ 204968 h 409935"/>
              <a:gd name="connsiteX3" fmla="*/ 174841 w 349681"/>
              <a:gd name="connsiteY3" fmla="*/ 409936 h 409935"/>
              <a:gd name="connsiteX4" fmla="*/ 0 w 349681"/>
              <a:gd name="connsiteY4" fmla="*/ 204968 h 409935"/>
              <a:gd name="connsiteX0" fmla="*/ 130 w 349812"/>
              <a:gd name="connsiteY0" fmla="*/ 203933 h 408901"/>
              <a:gd name="connsiteX1" fmla="*/ 198123 w 349812"/>
              <a:gd name="connsiteY1" fmla="*/ 0 h 408901"/>
              <a:gd name="connsiteX2" fmla="*/ 349812 w 349812"/>
              <a:gd name="connsiteY2" fmla="*/ 203933 h 408901"/>
              <a:gd name="connsiteX3" fmla="*/ 174971 w 349812"/>
              <a:gd name="connsiteY3" fmla="*/ 408901 h 408901"/>
              <a:gd name="connsiteX4" fmla="*/ 130 w 349812"/>
              <a:gd name="connsiteY4" fmla="*/ 203933 h 408901"/>
              <a:gd name="connsiteX0" fmla="*/ 130 w 349812"/>
              <a:gd name="connsiteY0" fmla="*/ 216835 h 421803"/>
              <a:gd name="connsiteX1" fmla="*/ 198123 w 349812"/>
              <a:gd name="connsiteY1" fmla="*/ 12902 h 421803"/>
              <a:gd name="connsiteX2" fmla="*/ 349812 w 349812"/>
              <a:gd name="connsiteY2" fmla="*/ 216835 h 421803"/>
              <a:gd name="connsiteX3" fmla="*/ 174971 w 349812"/>
              <a:gd name="connsiteY3" fmla="*/ 421803 h 421803"/>
              <a:gd name="connsiteX4" fmla="*/ 130 w 349812"/>
              <a:gd name="connsiteY4" fmla="*/ 216835 h 421803"/>
              <a:gd name="connsiteX0" fmla="*/ 427 w 350109"/>
              <a:gd name="connsiteY0" fmla="*/ 220172 h 425140"/>
              <a:gd name="connsiteX1" fmla="*/ 218639 w 350109"/>
              <a:gd name="connsiteY1" fmla="*/ 12754 h 425140"/>
              <a:gd name="connsiteX2" fmla="*/ 350109 w 350109"/>
              <a:gd name="connsiteY2" fmla="*/ 220172 h 425140"/>
              <a:gd name="connsiteX3" fmla="*/ 175268 w 350109"/>
              <a:gd name="connsiteY3" fmla="*/ 425140 h 425140"/>
              <a:gd name="connsiteX4" fmla="*/ 427 w 350109"/>
              <a:gd name="connsiteY4" fmla="*/ 220172 h 425140"/>
              <a:gd name="connsiteX0" fmla="*/ 427 w 350109"/>
              <a:gd name="connsiteY0" fmla="*/ 220100 h 425068"/>
              <a:gd name="connsiteX1" fmla="*/ 218639 w 350109"/>
              <a:gd name="connsiteY1" fmla="*/ 12682 h 425068"/>
              <a:gd name="connsiteX2" fmla="*/ 350109 w 350109"/>
              <a:gd name="connsiteY2" fmla="*/ 220100 h 425068"/>
              <a:gd name="connsiteX3" fmla="*/ 175268 w 350109"/>
              <a:gd name="connsiteY3" fmla="*/ 425068 h 425068"/>
              <a:gd name="connsiteX4" fmla="*/ 427 w 350109"/>
              <a:gd name="connsiteY4" fmla="*/ 220100 h 425068"/>
              <a:gd name="connsiteX0" fmla="*/ 356 w 327196"/>
              <a:gd name="connsiteY0" fmla="*/ 173540 h 412834"/>
              <a:gd name="connsiteX1" fmla="*/ 195726 w 327196"/>
              <a:gd name="connsiteY1" fmla="*/ 212 h 412834"/>
              <a:gd name="connsiteX2" fmla="*/ 327196 w 327196"/>
              <a:gd name="connsiteY2" fmla="*/ 207630 h 412834"/>
              <a:gd name="connsiteX3" fmla="*/ 152355 w 327196"/>
              <a:gd name="connsiteY3" fmla="*/ 412598 h 412834"/>
              <a:gd name="connsiteX4" fmla="*/ 356 w 327196"/>
              <a:gd name="connsiteY4" fmla="*/ 173540 h 412834"/>
              <a:gd name="connsiteX0" fmla="*/ 4569 w 331409"/>
              <a:gd name="connsiteY0" fmla="*/ 174793 h 414087"/>
              <a:gd name="connsiteX1" fmla="*/ 199939 w 331409"/>
              <a:gd name="connsiteY1" fmla="*/ 1465 h 414087"/>
              <a:gd name="connsiteX2" fmla="*/ 331409 w 331409"/>
              <a:gd name="connsiteY2" fmla="*/ 208883 h 414087"/>
              <a:gd name="connsiteX3" fmla="*/ 156568 w 331409"/>
              <a:gd name="connsiteY3" fmla="*/ 413851 h 414087"/>
              <a:gd name="connsiteX4" fmla="*/ 4569 w 331409"/>
              <a:gd name="connsiteY4" fmla="*/ 174793 h 414087"/>
              <a:gd name="connsiteX0" fmla="*/ 106 w 326946"/>
              <a:gd name="connsiteY0" fmla="*/ 173547 h 436189"/>
              <a:gd name="connsiteX1" fmla="*/ 195476 w 326946"/>
              <a:gd name="connsiteY1" fmla="*/ 219 h 436189"/>
              <a:gd name="connsiteX2" fmla="*/ 326946 w 326946"/>
              <a:gd name="connsiteY2" fmla="*/ 207637 h 436189"/>
              <a:gd name="connsiteX3" fmla="*/ 170496 w 326946"/>
              <a:gd name="connsiteY3" fmla="*/ 435997 h 436189"/>
              <a:gd name="connsiteX4" fmla="*/ 106 w 326946"/>
              <a:gd name="connsiteY4" fmla="*/ 173547 h 436189"/>
              <a:gd name="connsiteX0" fmla="*/ 106 w 326946"/>
              <a:gd name="connsiteY0" fmla="*/ 173547 h 436868"/>
              <a:gd name="connsiteX1" fmla="*/ 195476 w 326946"/>
              <a:gd name="connsiteY1" fmla="*/ 219 h 436868"/>
              <a:gd name="connsiteX2" fmla="*/ 326946 w 326946"/>
              <a:gd name="connsiteY2" fmla="*/ 207637 h 436868"/>
              <a:gd name="connsiteX3" fmla="*/ 170496 w 326946"/>
              <a:gd name="connsiteY3" fmla="*/ 435997 h 436868"/>
              <a:gd name="connsiteX4" fmla="*/ 106 w 326946"/>
              <a:gd name="connsiteY4" fmla="*/ 173547 h 436868"/>
              <a:gd name="connsiteX0" fmla="*/ 125 w 304055"/>
              <a:gd name="connsiteY0" fmla="*/ 193821 h 436014"/>
              <a:gd name="connsiteX1" fmla="*/ 172585 w 304055"/>
              <a:gd name="connsiteY1" fmla="*/ 31 h 436014"/>
              <a:gd name="connsiteX2" fmla="*/ 304055 w 304055"/>
              <a:gd name="connsiteY2" fmla="*/ 207449 h 436014"/>
              <a:gd name="connsiteX3" fmla="*/ 147605 w 304055"/>
              <a:gd name="connsiteY3" fmla="*/ 435809 h 436014"/>
              <a:gd name="connsiteX4" fmla="*/ 125 w 304055"/>
              <a:gd name="connsiteY4" fmla="*/ 193821 h 436014"/>
              <a:gd name="connsiteX0" fmla="*/ 1 w 303931"/>
              <a:gd name="connsiteY0" fmla="*/ 193860 h 436053"/>
              <a:gd name="connsiteX1" fmla="*/ 172461 w 303931"/>
              <a:gd name="connsiteY1" fmla="*/ 70 h 436053"/>
              <a:gd name="connsiteX2" fmla="*/ 303931 w 303931"/>
              <a:gd name="connsiteY2" fmla="*/ 207488 h 436053"/>
              <a:gd name="connsiteX3" fmla="*/ 147481 w 303931"/>
              <a:gd name="connsiteY3" fmla="*/ 435848 h 436053"/>
              <a:gd name="connsiteX4" fmla="*/ 1 w 303931"/>
              <a:gd name="connsiteY4" fmla="*/ 193860 h 436053"/>
              <a:gd name="connsiteX0" fmla="*/ 408 w 304338"/>
              <a:gd name="connsiteY0" fmla="*/ 193982 h 436175"/>
              <a:gd name="connsiteX1" fmla="*/ 172868 w 304338"/>
              <a:gd name="connsiteY1" fmla="*/ 192 h 436175"/>
              <a:gd name="connsiteX2" fmla="*/ 304338 w 304338"/>
              <a:gd name="connsiteY2" fmla="*/ 207610 h 436175"/>
              <a:gd name="connsiteX3" fmla="*/ 147888 w 304338"/>
              <a:gd name="connsiteY3" fmla="*/ 435970 h 436175"/>
              <a:gd name="connsiteX4" fmla="*/ 408 w 304338"/>
              <a:gd name="connsiteY4" fmla="*/ 193982 h 43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338" h="436175">
                <a:moveTo>
                  <a:pt x="408" y="193982"/>
                </a:moveTo>
                <a:cubicBezTo>
                  <a:pt x="8161" y="13044"/>
                  <a:pt x="122213" y="-2079"/>
                  <a:pt x="172868" y="192"/>
                </a:cubicBezTo>
                <a:cubicBezTo>
                  <a:pt x="223523" y="2463"/>
                  <a:pt x="304338" y="94409"/>
                  <a:pt x="304338" y="207610"/>
                </a:cubicBezTo>
                <a:cubicBezTo>
                  <a:pt x="301542" y="425393"/>
                  <a:pt x="198543" y="438241"/>
                  <a:pt x="147888" y="435970"/>
                </a:cubicBezTo>
                <a:cubicBezTo>
                  <a:pt x="97233" y="433699"/>
                  <a:pt x="-7345" y="374920"/>
                  <a:pt x="408" y="193982"/>
                </a:cubicBezTo>
                <a:close/>
              </a:path>
            </a:pathLst>
          </a:custGeom>
          <a:solidFill>
            <a:srgbClr val="5F4C9A"/>
          </a:solidFill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Oval 11">
            <a:hlinkClick r:id="" action="ppaction://noaction">
              <a:snd r:embed="rId19" name="Bronchial sound-trimmed+3.wav"/>
            </a:hlinkClick>
            <a:extLst>
              <a:ext uri="{FF2B5EF4-FFF2-40B4-BE49-F238E27FC236}">
                <a16:creationId xmlns:a16="http://schemas.microsoft.com/office/drawing/2014/main" id="{1E066E04-2BD7-438D-9598-3592E4BB3B1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7713894" flipH="1">
            <a:off x="2084815" y="1490760"/>
            <a:ext cx="241652" cy="307777"/>
          </a:xfrm>
          <a:custGeom>
            <a:avLst/>
            <a:gdLst>
              <a:gd name="connsiteX0" fmla="*/ 0 w 349681"/>
              <a:gd name="connsiteY0" fmla="*/ 204968 h 409935"/>
              <a:gd name="connsiteX1" fmla="*/ 174841 w 349681"/>
              <a:gd name="connsiteY1" fmla="*/ 0 h 409935"/>
              <a:gd name="connsiteX2" fmla="*/ 349682 w 349681"/>
              <a:gd name="connsiteY2" fmla="*/ 204968 h 409935"/>
              <a:gd name="connsiteX3" fmla="*/ 174841 w 349681"/>
              <a:gd name="connsiteY3" fmla="*/ 409936 h 409935"/>
              <a:gd name="connsiteX4" fmla="*/ 0 w 349681"/>
              <a:gd name="connsiteY4" fmla="*/ 204968 h 409935"/>
              <a:gd name="connsiteX0" fmla="*/ 130 w 349812"/>
              <a:gd name="connsiteY0" fmla="*/ 203933 h 408901"/>
              <a:gd name="connsiteX1" fmla="*/ 198123 w 349812"/>
              <a:gd name="connsiteY1" fmla="*/ 0 h 408901"/>
              <a:gd name="connsiteX2" fmla="*/ 349812 w 349812"/>
              <a:gd name="connsiteY2" fmla="*/ 203933 h 408901"/>
              <a:gd name="connsiteX3" fmla="*/ 174971 w 349812"/>
              <a:gd name="connsiteY3" fmla="*/ 408901 h 408901"/>
              <a:gd name="connsiteX4" fmla="*/ 130 w 349812"/>
              <a:gd name="connsiteY4" fmla="*/ 203933 h 408901"/>
              <a:gd name="connsiteX0" fmla="*/ 130 w 349812"/>
              <a:gd name="connsiteY0" fmla="*/ 216835 h 421803"/>
              <a:gd name="connsiteX1" fmla="*/ 198123 w 349812"/>
              <a:gd name="connsiteY1" fmla="*/ 12902 h 421803"/>
              <a:gd name="connsiteX2" fmla="*/ 349812 w 349812"/>
              <a:gd name="connsiteY2" fmla="*/ 216835 h 421803"/>
              <a:gd name="connsiteX3" fmla="*/ 174971 w 349812"/>
              <a:gd name="connsiteY3" fmla="*/ 421803 h 421803"/>
              <a:gd name="connsiteX4" fmla="*/ 130 w 349812"/>
              <a:gd name="connsiteY4" fmla="*/ 216835 h 421803"/>
              <a:gd name="connsiteX0" fmla="*/ 427 w 350109"/>
              <a:gd name="connsiteY0" fmla="*/ 220172 h 425140"/>
              <a:gd name="connsiteX1" fmla="*/ 218639 w 350109"/>
              <a:gd name="connsiteY1" fmla="*/ 12754 h 425140"/>
              <a:gd name="connsiteX2" fmla="*/ 350109 w 350109"/>
              <a:gd name="connsiteY2" fmla="*/ 220172 h 425140"/>
              <a:gd name="connsiteX3" fmla="*/ 175268 w 350109"/>
              <a:gd name="connsiteY3" fmla="*/ 425140 h 425140"/>
              <a:gd name="connsiteX4" fmla="*/ 427 w 350109"/>
              <a:gd name="connsiteY4" fmla="*/ 220172 h 425140"/>
              <a:gd name="connsiteX0" fmla="*/ 427 w 350109"/>
              <a:gd name="connsiteY0" fmla="*/ 220100 h 425068"/>
              <a:gd name="connsiteX1" fmla="*/ 218639 w 350109"/>
              <a:gd name="connsiteY1" fmla="*/ 12682 h 425068"/>
              <a:gd name="connsiteX2" fmla="*/ 350109 w 350109"/>
              <a:gd name="connsiteY2" fmla="*/ 220100 h 425068"/>
              <a:gd name="connsiteX3" fmla="*/ 175268 w 350109"/>
              <a:gd name="connsiteY3" fmla="*/ 425068 h 425068"/>
              <a:gd name="connsiteX4" fmla="*/ 427 w 350109"/>
              <a:gd name="connsiteY4" fmla="*/ 220100 h 425068"/>
              <a:gd name="connsiteX0" fmla="*/ 356 w 327196"/>
              <a:gd name="connsiteY0" fmla="*/ 173540 h 412834"/>
              <a:gd name="connsiteX1" fmla="*/ 195726 w 327196"/>
              <a:gd name="connsiteY1" fmla="*/ 212 h 412834"/>
              <a:gd name="connsiteX2" fmla="*/ 327196 w 327196"/>
              <a:gd name="connsiteY2" fmla="*/ 207630 h 412834"/>
              <a:gd name="connsiteX3" fmla="*/ 152355 w 327196"/>
              <a:gd name="connsiteY3" fmla="*/ 412598 h 412834"/>
              <a:gd name="connsiteX4" fmla="*/ 356 w 327196"/>
              <a:gd name="connsiteY4" fmla="*/ 173540 h 412834"/>
              <a:gd name="connsiteX0" fmla="*/ 4569 w 331409"/>
              <a:gd name="connsiteY0" fmla="*/ 174793 h 414087"/>
              <a:gd name="connsiteX1" fmla="*/ 199939 w 331409"/>
              <a:gd name="connsiteY1" fmla="*/ 1465 h 414087"/>
              <a:gd name="connsiteX2" fmla="*/ 331409 w 331409"/>
              <a:gd name="connsiteY2" fmla="*/ 208883 h 414087"/>
              <a:gd name="connsiteX3" fmla="*/ 156568 w 331409"/>
              <a:gd name="connsiteY3" fmla="*/ 413851 h 414087"/>
              <a:gd name="connsiteX4" fmla="*/ 4569 w 331409"/>
              <a:gd name="connsiteY4" fmla="*/ 174793 h 414087"/>
              <a:gd name="connsiteX0" fmla="*/ 106 w 326946"/>
              <a:gd name="connsiteY0" fmla="*/ 173547 h 436189"/>
              <a:gd name="connsiteX1" fmla="*/ 195476 w 326946"/>
              <a:gd name="connsiteY1" fmla="*/ 219 h 436189"/>
              <a:gd name="connsiteX2" fmla="*/ 326946 w 326946"/>
              <a:gd name="connsiteY2" fmla="*/ 207637 h 436189"/>
              <a:gd name="connsiteX3" fmla="*/ 170496 w 326946"/>
              <a:gd name="connsiteY3" fmla="*/ 435997 h 436189"/>
              <a:gd name="connsiteX4" fmla="*/ 106 w 326946"/>
              <a:gd name="connsiteY4" fmla="*/ 173547 h 436189"/>
              <a:gd name="connsiteX0" fmla="*/ 106 w 326946"/>
              <a:gd name="connsiteY0" fmla="*/ 173547 h 436868"/>
              <a:gd name="connsiteX1" fmla="*/ 195476 w 326946"/>
              <a:gd name="connsiteY1" fmla="*/ 219 h 436868"/>
              <a:gd name="connsiteX2" fmla="*/ 326946 w 326946"/>
              <a:gd name="connsiteY2" fmla="*/ 207637 h 436868"/>
              <a:gd name="connsiteX3" fmla="*/ 170496 w 326946"/>
              <a:gd name="connsiteY3" fmla="*/ 435997 h 436868"/>
              <a:gd name="connsiteX4" fmla="*/ 106 w 326946"/>
              <a:gd name="connsiteY4" fmla="*/ 173547 h 436868"/>
              <a:gd name="connsiteX0" fmla="*/ 125 w 304055"/>
              <a:gd name="connsiteY0" fmla="*/ 193821 h 436014"/>
              <a:gd name="connsiteX1" fmla="*/ 172585 w 304055"/>
              <a:gd name="connsiteY1" fmla="*/ 31 h 436014"/>
              <a:gd name="connsiteX2" fmla="*/ 304055 w 304055"/>
              <a:gd name="connsiteY2" fmla="*/ 207449 h 436014"/>
              <a:gd name="connsiteX3" fmla="*/ 147605 w 304055"/>
              <a:gd name="connsiteY3" fmla="*/ 435809 h 436014"/>
              <a:gd name="connsiteX4" fmla="*/ 125 w 304055"/>
              <a:gd name="connsiteY4" fmla="*/ 193821 h 436014"/>
              <a:gd name="connsiteX0" fmla="*/ 1 w 303931"/>
              <a:gd name="connsiteY0" fmla="*/ 193860 h 436053"/>
              <a:gd name="connsiteX1" fmla="*/ 172461 w 303931"/>
              <a:gd name="connsiteY1" fmla="*/ 70 h 436053"/>
              <a:gd name="connsiteX2" fmla="*/ 303931 w 303931"/>
              <a:gd name="connsiteY2" fmla="*/ 207488 h 436053"/>
              <a:gd name="connsiteX3" fmla="*/ 147481 w 303931"/>
              <a:gd name="connsiteY3" fmla="*/ 435848 h 436053"/>
              <a:gd name="connsiteX4" fmla="*/ 1 w 303931"/>
              <a:gd name="connsiteY4" fmla="*/ 193860 h 436053"/>
              <a:gd name="connsiteX0" fmla="*/ 408 w 304338"/>
              <a:gd name="connsiteY0" fmla="*/ 193982 h 436175"/>
              <a:gd name="connsiteX1" fmla="*/ 172868 w 304338"/>
              <a:gd name="connsiteY1" fmla="*/ 192 h 436175"/>
              <a:gd name="connsiteX2" fmla="*/ 304338 w 304338"/>
              <a:gd name="connsiteY2" fmla="*/ 207610 h 436175"/>
              <a:gd name="connsiteX3" fmla="*/ 147888 w 304338"/>
              <a:gd name="connsiteY3" fmla="*/ 435970 h 436175"/>
              <a:gd name="connsiteX4" fmla="*/ 408 w 304338"/>
              <a:gd name="connsiteY4" fmla="*/ 193982 h 43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338" h="436175">
                <a:moveTo>
                  <a:pt x="408" y="193982"/>
                </a:moveTo>
                <a:cubicBezTo>
                  <a:pt x="8161" y="13044"/>
                  <a:pt x="122213" y="-2079"/>
                  <a:pt x="172868" y="192"/>
                </a:cubicBezTo>
                <a:cubicBezTo>
                  <a:pt x="223523" y="2463"/>
                  <a:pt x="304338" y="94409"/>
                  <a:pt x="304338" y="207610"/>
                </a:cubicBezTo>
                <a:cubicBezTo>
                  <a:pt x="301542" y="425393"/>
                  <a:pt x="198543" y="438241"/>
                  <a:pt x="147888" y="435970"/>
                </a:cubicBezTo>
                <a:cubicBezTo>
                  <a:pt x="97233" y="433699"/>
                  <a:pt x="-7345" y="374920"/>
                  <a:pt x="408" y="193982"/>
                </a:cubicBezTo>
                <a:close/>
              </a:path>
            </a:pathLst>
          </a:custGeom>
          <a:solidFill>
            <a:srgbClr val="0000CC">
              <a:alpha val="49804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9" name="Freeform: Shape 18">
            <a:hlinkClick r:id="" action="ppaction://noaction" highlightClick="1">
              <a:snd r:embed="rId18" name="Normal vesicular sound+3.wav"/>
            </a:hlinkClick>
            <a:extLst>
              <a:ext uri="{FF2B5EF4-FFF2-40B4-BE49-F238E27FC236}">
                <a16:creationId xmlns:a16="http://schemas.microsoft.com/office/drawing/2014/main" id="{605F4F87-A1E7-45FC-94AA-6657617E2D9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518033" y="1992861"/>
            <a:ext cx="984431" cy="1368695"/>
          </a:xfrm>
          <a:custGeom>
            <a:avLst/>
            <a:gdLst>
              <a:gd name="connsiteX0" fmla="*/ 785004 w 785004"/>
              <a:gd name="connsiteY0" fmla="*/ 276045 h 1302588"/>
              <a:gd name="connsiteX1" fmla="*/ 785004 w 785004"/>
              <a:gd name="connsiteY1" fmla="*/ 595222 h 1302588"/>
              <a:gd name="connsiteX2" fmla="*/ 759125 w 785004"/>
              <a:gd name="connsiteY2" fmla="*/ 802256 h 1302588"/>
              <a:gd name="connsiteX3" fmla="*/ 759125 w 785004"/>
              <a:gd name="connsiteY3" fmla="*/ 992038 h 1302588"/>
              <a:gd name="connsiteX4" fmla="*/ 681487 w 785004"/>
              <a:gd name="connsiteY4" fmla="*/ 1164566 h 1302588"/>
              <a:gd name="connsiteX5" fmla="*/ 508959 w 785004"/>
              <a:gd name="connsiteY5" fmla="*/ 1233577 h 1302588"/>
              <a:gd name="connsiteX6" fmla="*/ 370936 w 785004"/>
              <a:gd name="connsiteY6" fmla="*/ 1293962 h 1302588"/>
              <a:gd name="connsiteX7" fmla="*/ 120770 w 785004"/>
              <a:gd name="connsiteY7" fmla="*/ 1302588 h 1302588"/>
              <a:gd name="connsiteX8" fmla="*/ 0 w 785004"/>
              <a:gd name="connsiteY8" fmla="*/ 1242204 h 1302588"/>
              <a:gd name="connsiteX9" fmla="*/ 0 w 785004"/>
              <a:gd name="connsiteY9" fmla="*/ 1104181 h 1302588"/>
              <a:gd name="connsiteX10" fmla="*/ 0 w 785004"/>
              <a:gd name="connsiteY10" fmla="*/ 871268 h 1302588"/>
              <a:gd name="connsiteX11" fmla="*/ 17253 w 785004"/>
              <a:gd name="connsiteY11" fmla="*/ 681487 h 1302588"/>
              <a:gd name="connsiteX12" fmla="*/ 34506 w 785004"/>
              <a:gd name="connsiteY12" fmla="*/ 439947 h 1302588"/>
              <a:gd name="connsiteX13" fmla="*/ 51759 w 785004"/>
              <a:gd name="connsiteY13" fmla="*/ 362309 h 1302588"/>
              <a:gd name="connsiteX14" fmla="*/ 181155 w 785004"/>
              <a:gd name="connsiteY14" fmla="*/ 224287 h 1302588"/>
              <a:gd name="connsiteX15" fmla="*/ 310551 w 785004"/>
              <a:gd name="connsiteY15" fmla="*/ 86264 h 1302588"/>
              <a:gd name="connsiteX16" fmla="*/ 491706 w 785004"/>
              <a:gd name="connsiteY16" fmla="*/ 0 h 1302588"/>
              <a:gd name="connsiteX17" fmla="*/ 646982 w 785004"/>
              <a:gd name="connsiteY17" fmla="*/ 69011 h 1302588"/>
              <a:gd name="connsiteX18" fmla="*/ 767751 w 785004"/>
              <a:gd name="connsiteY18" fmla="*/ 163902 h 1302588"/>
              <a:gd name="connsiteX19" fmla="*/ 785004 w 785004"/>
              <a:gd name="connsiteY19" fmla="*/ 276045 h 1302588"/>
              <a:gd name="connsiteX0" fmla="*/ 785004 w 785004"/>
              <a:gd name="connsiteY0" fmla="*/ 276045 h 1302588"/>
              <a:gd name="connsiteX1" fmla="*/ 785004 w 785004"/>
              <a:gd name="connsiteY1" fmla="*/ 595222 h 1302588"/>
              <a:gd name="connsiteX2" fmla="*/ 759125 w 785004"/>
              <a:gd name="connsiteY2" fmla="*/ 802256 h 1302588"/>
              <a:gd name="connsiteX3" fmla="*/ 759125 w 785004"/>
              <a:gd name="connsiteY3" fmla="*/ 992038 h 1302588"/>
              <a:gd name="connsiteX4" fmla="*/ 681487 w 785004"/>
              <a:gd name="connsiteY4" fmla="*/ 1164566 h 1302588"/>
              <a:gd name="connsiteX5" fmla="*/ 505149 w 785004"/>
              <a:gd name="connsiteY5" fmla="*/ 1241197 h 1302588"/>
              <a:gd name="connsiteX6" fmla="*/ 370936 w 785004"/>
              <a:gd name="connsiteY6" fmla="*/ 1293962 h 1302588"/>
              <a:gd name="connsiteX7" fmla="*/ 120770 w 785004"/>
              <a:gd name="connsiteY7" fmla="*/ 1302588 h 1302588"/>
              <a:gd name="connsiteX8" fmla="*/ 0 w 785004"/>
              <a:gd name="connsiteY8" fmla="*/ 1242204 h 1302588"/>
              <a:gd name="connsiteX9" fmla="*/ 0 w 785004"/>
              <a:gd name="connsiteY9" fmla="*/ 1104181 h 1302588"/>
              <a:gd name="connsiteX10" fmla="*/ 0 w 785004"/>
              <a:gd name="connsiteY10" fmla="*/ 871268 h 1302588"/>
              <a:gd name="connsiteX11" fmla="*/ 17253 w 785004"/>
              <a:gd name="connsiteY11" fmla="*/ 681487 h 1302588"/>
              <a:gd name="connsiteX12" fmla="*/ 34506 w 785004"/>
              <a:gd name="connsiteY12" fmla="*/ 439947 h 1302588"/>
              <a:gd name="connsiteX13" fmla="*/ 51759 w 785004"/>
              <a:gd name="connsiteY13" fmla="*/ 362309 h 1302588"/>
              <a:gd name="connsiteX14" fmla="*/ 181155 w 785004"/>
              <a:gd name="connsiteY14" fmla="*/ 224287 h 1302588"/>
              <a:gd name="connsiteX15" fmla="*/ 310551 w 785004"/>
              <a:gd name="connsiteY15" fmla="*/ 86264 h 1302588"/>
              <a:gd name="connsiteX16" fmla="*/ 491706 w 785004"/>
              <a:gd name="connsiteY16" fmla="*/ 0 h 1302588"/>
              <a:gd name="connsiteX17" fmla="*/ 646982 w 785004"/>
              <a:gd name="connsiteY17" fmla="*/ 69011 h 1302588"/>
              <a:gd name="connsiteX18" fmla="*/ 767751 w 785004"/>
              <a:gd name="connsiteY18" fmla="*/ 163902 h 1302588"/>
              <a:gd name="connsiteX19" fmla="*/ 785004 w 785004"/>
              <a:gd name="connsiteY19" fmla="*/ 276045 h 1302588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81487 w 785004"/>
              <a:gd name="connsiteY4" fmla="*/ 1164566 h 1438742"/>
              <a:gd name="connsiteX5" fmla="*/ 505149 w 785004"/>
              <a:gd name="connsiteY5" fmla="*/ 124119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81487 w 785004"/>
              <a:gd name="connsiteY4" fmla="*/ 1164566 h 1438742"/>
              <a:gd name="connsiteX5" fmla="*/ 600399 w 785004"/>
              <a:gd name="connsiteY5" fmla="*/ 129072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96727 w 785004"/>
              <a:gd name="connsiteY4" fmla="*/ 1236956 h 1438742"/>
              <a:gd name="connsiteX5" fmla="*/ 600399 w 785004"/>
              <a:gd name="connsiteY5" fmla="*/ 129072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96727 w 785004"/>
              <a:gd name="connsiteY4" fmla="*/ 1236956 h 1438742"/>
              <a:gd name="connsiteX5" fmla="*/ 596589 w 785004"/>
              <a:gd name="connsiteY5" fmla="*/ 133644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35634 w 786132"/>
              <a:gd name="connsiteY12" fmla="*/ 439947 h 1408262"/>
              <a:gd name="connsiteX13" fmla="*/ 52887 w 786132"/>
              <a:gd name="connsiteY13" fmla="*/ 36230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35634 w 786132"/>
              <a:gd name="connsiteY12" fmla="*/ 439947 h 1408262"/>
              <a:gd name="connsiteX13" fmla="*/ 98607 w 786132"/>
              <a:gd name="connsiteY13" fmla="*/ 34706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77544 w 786132"/>
              <a:gd name="connsiteY12" fmla="*/ 485667 h 1408262"/>
              <a:gd name="connsiteX13" fmla="*/ 98607 w 786132"/>
              <a:gd name="connsiteY13" fmla="*/ 34706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77544 w 786132"/>
              <a:gd name="connsiteY12" fmla="*/ 485667 h 1408262"/>
              <a:gd name="connsiteX13" fmla="*/ 117657 w 786132"/>
              <a:gd name="connsiteY13" fmla="*/ 35087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68879 w 786132"/>
              <a:gd name="connsiteY18" fmla="*/ 160092 h 1404452"/>
              <a:gd name="connsiteX19" fmla="*/ 786132 w 786132"/>
              <a:gd name="connsiteY19" fmla="*/ 272235 h 1404452"/>
              <a:gd name="connsiteX0" fmla="*/ 78613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19349 w 786132"/>
              <a:gd name="connsiteY18" fmla="*/ 141042 h 1404452"/>
              <a:gd name="connsiteX19" fmla="*/ 786132 w 786132"/>
              <a:gd name="connsiteY19" fmla="*/ 272235 h 1404452"/>
              <a:gd name="connsiteX0" fmla="*/ 76327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19349 w 786132"/>
              <a:gd name="connsiteY18" fmla="*/ 141042 h 1404452"/>
              <a:gd name="connsiteX19" fmla="*/ 763272 w 786132"/>
              <a:gd name="connsiteY19" fmla="*/ 272235 h 1404452"/>
              <a:gd name="connsiteX0" fmla="*/ 763272 w 763272"/>
              <a:gd name="connsiteY0" fmla="*/ 272235 h 1404452"/>
              <a:gd name="connsiteX1" fmla="*/ 759462 w 763272"/>
              <a:gd name="connsiteY1" fmla="*/ 599032 h 1404452"/>
              <a:gd name="connsiteX2" fmla="*/ 760253 w 763272"/>
              <a:gd name="connsiteY2" fmla="*/ 798446 h 1404452"/>
              <a:gd name="connsiteX3" fmla="*/ 760253 w 763272"/>
              <a:gd name="connsiteY3" fmla="*/ 988228 h 1404452"/>
              <a:gd name="connsiteX4" fmla="*/ 697855 w 763272"/>
              <a:gd name="connsiteY4" fmla="*/ 1233146 h 1404452"/>
              <a:gd name="connsiteX5" fmla="*/ 597717 w 763272"/>
              <a:gd name="connsiteY5" fmla="*/ 1332637 h 1404452"/>
              <a:gd name="connsiteX6" fmla="*/ 356824 w 763272"/>
              <a:gd name="connsiteY6" fmla="*/ 1404452 h 1404452"/>
              <a:gd name="connsiteX7" fmla="*/ 121898 w 763272"/>
              <a:gd name="connsiteY7" fmla="*/ 1298778 h 1404452"/>
              <a:gd name="connsiteX8" fmla="*/ 16368 w 763272"/>
              <a:gd name="connsiteY8" fmla="*/ 1200294 h 1404452"/>
              <a:gd name="connsiteX9" fmla="*/ 1128 w 763272"/>
              <a:gd name="connsiteY9" fmla="*/ 1100371 h 1404452"/>
              <a:gd name="connsiteX10" fmla="*/ 1128 w 763272"/>
              <a:gd name="connsiteY10" fmla="*/ 867458 h 1404452"/>
              <a:gd name="connsiteX11" fmla="*/ 18381 w 763272"/>
              <a:gd name="connsiteY11" fmla="*/ 677677 h 1404452"/>
              <a:gd name="connsiteX12" fmla="*/ 77544 w 763272"/>
              <a:gd name="connsiteY12" fmla="*/ 481857 h 1404452"/>
              <a:gd name="connsiteX13" fmla="*/ 117657 w 763272"/>
              <a:gd name="connsiteY13" fmla="*/ 347069 h 1404452"/>
              <a:gd name="connsiteX14" fmla="*/ 182283 w 763272"/>
              <a:gd name="connsiteY14" fmla="*/ 220477 h 1404452"/>
              <a:gd name="connsiteX15" fmla="*/ 311679 w 763272"/>
              <a:gd name="connsiteY15" fmla="*/ 82454 h 1404452"/>
              <a:gd name="connsiteX16" fmla="*/ 489024 w 763272"/>
              <a:gd name="connsiteY16" fmla="*/ 0 h 1404452"/>
              <a:gd name="connsiteX17" fmla="*/ 648110 w 763272"/>
              <a:gd name="connsiteY17" fmla="*/ 65201 h 1404452"/>
              <a:gd name="connsiteX18" fmla="*/ 719349 w 763272"/>
              <a:gd name="connsiteY18" fmla="*/ 141042 h 1404452"/>
              <a:gd name="connsiteX19" fmla="*/ 763272 w 763272"/>
              <a:gd name="connsiteY19" fmla="*/ 272235 h 1404452"/>
              <a:gd name="connsiteX0" fmla="*/ 763272 w 763272"/>
              <a:gd name="connsiteY0" fmla="*/ 272235 h 1404452"/>
              <a:gd name="connsiteX1" fmla="*/ 759462 w 763272"/>
              <a:gd name="connsiteY1" fmla="*/ 599032 h 1404452"/>
              <a:gd name="connsiteX2" fmla="*/ 760253 w 763272"/>
              <a:gd name="connsiteY2" fmla="*/ 798446 h 1404452"/>
              <a:gd name="connsiteX3" fmla="*/ 760253 w 763272"/>
              <a:gd name="connsiteY3" fmla="*/ 988228 h 1404452"/>
              <a:gd name="connsiteX4" fmla="*/ 713095 w 763272"/>
              <a:gd name="connsiteY4" fmla="*/ 1179806 h 1404452"/>
              <a:gd name="connsiteX5" fmla="*/ 597717 w 763272"/>
              <a:gd name="connsiteY5" fmla="*/ 1332637 h 1404452"/>
              <a:gd name="connsiteX6" fmla="*/ 356824 w 763272"/>
              <a:gd name="connsiteY6" fmla="*/ 1404452 h 1404452"/>
              <a:gd name="connsiteX7" fmla="*/ 121898 w 763272"/>
              <a:gd name="connsiteY7" fmla="*/ 1298778 h 1404452"/>
              <a:gd name="connsiteX8" fmla="*/ 16368 w 763272"/>
              <a:gd name="connsiteY8" fmla="*/ 1200294 h 1404452"/>
              <a:gd name="connsiteX9" fmla="*/ 1128 w 763272"/>
              <a:gd name="connsiteY9" fmla="*/ 1100371 h 1404452"/>
              <a:gd name="connsiteX10" fmla="*/ 1128 w 763272"/>
              <a:gd name="connsiteY10" fmla="*/ 867458 h 1404452"/>
              <a:gd name="connsiteX11" fmla="*/ 18381 w 763272"/>
              <a:gd name="connsiteY11" fmla="*/ 677677 h 1404452"/>
              <a:gd name="connsiteX12" fmla="*/ 77544 w 763272"/>
              <a:gd name="connsiteY12" fmla="*/ 481857 h 1404452"/>
              <a:gd name="connsiteX13" fmla="*/ 117657 w 763272"/>
              <a:gd name="connsiteY13" fmla="*/ 347069 h 1404452"/>
              <a:gd name="connsiteX14" fmla="*/ 182283 w 763272"/>
              <a:gd name="connsiteY14" fmla="*/ 220477 h 1404452"/>
              <a:gd name="connsiteX15" fmla="*/ 311679 w 763272"/>
              <a:gd name="connsiteY15" fmla="*/ 82454 h 1404452"/>
              <a:gd name="connsiteX16" fmla="*/ 489024 w 763272"/>
              <a:gd name="connsiteY16" fmla="*/ 0 h 1404452"/>
              <a:gd name="connsiteX17" fmla="*/ 648110 w 763272"/>
              <a:gd name="connsiteY17" fmla="*/ 65201 h 1404452"/>
              <a:gd name="connsiteX18" fmla="*/ 719349 w 763272"/>
              <a:gd name="connsiteY18" fmla="*/ 141042 h 1404452"/>
              <a:gd name="connsiteX19" fmla="*/ 763272 w 763272"/>
              <a:gd name="connsiteY19" fmla="*/ 272235 h 140445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2283 w 763272"/>
              <a:gd name="connsiteY14" fmla="*/ 189997 h 1373972"/>
              <a:gd name="connsiteX15" fmla="*/ 311679 w 763272"/>
              <a:gd name="connsiteY15" fmla="*/ 5197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2283 w 763272"/>
              <a:gd name="connsiteY14" fmla="*/ 18999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9903 w 763272"/>
              <a:gd name="connsiteY14" fmla="*/ 25476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25277 w 763272"/>
              <a:gd name="connsiteY13" fmla="*/ 350879 h 1373972"/>
              <a:gd name="connsiteX14" fmla="*/ 189903 w 763272"/>
              <a:gd name="connsiteY14" fmla="*/ 25476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6553 w 766553"/>
              <a:gd name="connsiteY0" fmla="*/ 241755 h 1373972"/>
              <a:gd name="connsiteX1" fmla="*/ 762743 w 766553"/>
              <a:gd name="connsiteY1" fmla="*/ 568552 h 1373972"/>
              <a:gd name="connsiteX2" fmla="*/ 763534 w 766553"/>
              <a:gd name="connsiteY2" fmla="*/ 767966 h 1373972"/>
              <a:gd name="connsiteX3" fmla="*/ 763534 w 766553"/>
              <a:gd name="connsiteY3" fmla="*/ 957748 h 1373972"/>
              <a:gd name="connsiteX4" fmla="*/ 716376 w 766553"/>
              <a:gd name="connsiteY4" fmla="*/ 1149326 h 1373972"/>
              <a:gd name="connsiteX5" fmla="*/ 600998 w 766553"/>
              <a:gd name="connsiteY5" fmla="*/ 1302157 h 1373972"/>
              <a:gd name="connsiteX6" fmla="*/ 360105 w 766553"/>
              <a:gd name="connsiteY6" fmla="*/ 1373972 h 1373972"/>
              <a:gd name="connsiteX7" fmla="*/ 125179 w 766553"/>
              <a:gd name="connsiteY7" fmla="*/ 1268298 h 1373972"/>
              <a:gd name="connsiteX8" fmla="*/ 19649 w 766553"/>
              <a:gd name="connsiteY8" fmla="*/ 1169814 h 1373972"/>
              <a:gd name="connsiteX9" fmla="*/ 599 w 766553"/>
              <a:gd name="connsiteY9" fmla="*/ 1016551 h 1373972"/>
              <a:gd name="connsiteX10" fmla="*/ 4409 w 766553"/>
              <a:gd name="connsiteY10" fmla="*/ 836978 h 1373972"/>
              <a:gd name="connsiteX11" fmla="*/ 21662 w 766553"/>
              <a:gd name="connsiteY11" fmla="*/ 647197 h 1373972"/>
              <a:gd name="connsiteX12" fmla="*/ 80825 w 766553"/>
              <a:gd name="connsiteY12" fmla="*/ 451377 h 1373972"/>
              <a:gd name="connsiteX13" fmla="*/ 128558 w 766553"/>
              <a:gd name="connsiteY13" fmla="*/ 350879 h 1373972"/>
              <a:gd name="connsiteX14" fmla="*/ 193184 w 766553"/>
              <a:gd name="connsiteY14" fmla="*/ 254767 h 1373972"/>
              <a:gd name="connsiteX15" fmla="*/ 292100 w 766553"/>
              <a:gd name="connsiteY15" fmla="*/ 135794 h 1373972"/>
              <a:gd name="connsiteX16" fmla="*/ 477065 w 766553"/>
              <a:gd name="connsiteY16" fmla="*/ 0 h 1373972"/>
              <a:gd name="connsiteX17" fmla="*/ 651391 w 766553"/>
              <a:gd name="connsiteY17" fmla="*/ 34721 h 1373972"/>
              <a:gd name="connsiteX18" fmla="*/ 722630 w 766553"/>
              <a:gd name="connsiteY18" fmla="*/ 110562 h 1373972"/>
              <a:gd name="connsiteX19" fmla="*/ 766553 w 766553"/>
              <a:gd name="connsiteY19" fmla="*/ 241755 h 1373972"/>
              <a:gd name="connsiteX0" fmla="*/ 766781 w 766781"/>
              <a:gd name="connsiteY0" fmla="*/ 241755 h 1373972"/>
              <a:gd name="connsiteX1" fmla="*/ 762971 w 766781"/>
              <a:gd name="connsiteY1" fmla="*/ 568552 h 1373972"/>
              <a:gd name="connsiteX2" fmla="*/ 763762 w 766781"/>
              <a:gd name="connsiteY2" fmla="*/ 767966 h 1373972"/>
              <a:gd name="connsiteX3" fmla="*/ 763762 w 766781"/>
              <a:gd name="connsiteY3" fmla="*/ 957748 h 1373972"/>
              <a:gd name="connsiteX4" fmla="*/ 716604 w 766781"/>
              <a:gd name="connsiteY4" fmla="*/ 1149326 h 1373972"/>
              <a:gd name="connsiteX5" fmla="*/ 601226 w 766781"/>
              <a:gd name="connsiteY5" fmla="*/ 1302157 h 1373972"/>
              <a:gd name="connsiteX6" fmla="*/ 360333 w 766781"/>
              <a:gd name="connsiteY6" fmla="*/ 1373972 h 1373972"/>
              <a:gd name="connsiteX7" fmla="*/ 125407 w 766781"/>
              <a:gd name="connsiteY7" fmla="*/ 1268298 h 1373972"/>
              <a:gd name="connsiteX8" fmla="*/ 23687 w 766781"/>
              <a:gd name="connsiteY8" fmla="*/ 1154574 h 1373972"/>
              <a:gd name="connsiteX9" fmla="*/ 827 w 766781"/>
              <a:gd name="connsiteY9" fmla="*/ 1016551 h 1373972"/>
              <a:gd name="connsiteX10" fmla="*/ 4637 w 766781"/>
              <a:gd name="connsiteY10" fmla="*/ 836978 h 1373972"/>
              <a:gd name="connsiteX11" fmla="*/ 21890 w 766781"/>
              <a:gd name="connsiteY11" fmla="*/ 647197 h 1373972"/>
              <a:gd name="connsiteX12" fmla="*/ 81053 w 766781"/>
              <a:gd name="connsiteY12" fmla="*/ 451377 h 1373972"/>
              <a:gd name="connsiteX13" fmla="*/ 128786 w 766781"/>
              <a:gd name="connsiteY13" fmla="*/ 350879 h 1373972"/>
              <a:gd name="connsiteX14" fmla="*/ 193412 w 766781"/>
              <a:gd name="connsiteY14" fmla="*/ 254767 h 1373972"/>
              <a:gd name="connsiteX15" fmla="*/ 292328 w 766781"/>
              <a:gd name="connsiteY15" fmla="*/ 135794 h 1373972"/>
              <a:gd name="connsiteX16" fmla="*/ 477293 w 766781"/>
              <a:gd name="connsiteY16" fmla="*/ 0 h 1373972"/>
              <a:gd name="connsiteX17" fmla="*/ 651619 w 766781"/>
              <a:gd name="connsiteY17" fmla="*/ 34721 h 1373972"/>
              <a:gd name="connsiteX18" fmla="*/ 722858 w 766781"/>
              <a:gd name="connsiteY18" fmla="*/ 110562 h 1373972"/>
              <a:gd name="connsiteX19" fmla="*/ 766781 w 766781"/>
              <a:gd name="connsiteY19" fmla="*/ 241755 h 1373972"/>
              <a:gd name="connsiteX0" fmla="*/ 766781 w 766781"/>
              <a:gd name="connsiteY0" fmla="*/ 241755 h 1373972"/>
              <a:gd name="connsiteX1" fmla="*/ 762971 w 766781"/>
              <a:gd name="connsiteY1" fmla="*/ 568552 h 1373972"/>
              <a:gd name="connsiteX2" fmla="*/ 763762 w 766781"/>
              <a:gd name="connsiteY2" fmla="*/ 767966 h 1373972"/>
              <a:gd name="connsiteX3" fmla="*/ 763762 w 766781"/>
              <a:gd name="connsiteY3" fmla="*/ 957748 h 1373972"/>
              <a:gd name="connsiteX4" fmla="*/ 716604 w 766781"/>
              <a:gd name="connsiteY4" fmla="*/ 1149326 h 1373972"/>
              <a:gd name="connsiteX5" fmla="*/ 563126 w 766781"/>
              <a:gd name="connsiteY5" fmla="*/ 1325017 h 1373972"/>
              <a:gd name="connsiteX6" fmla="*/ 360333 w 766781"/>
              <a:gd name="connsiteY6" fmla="*/ 1373972 h 1373972"/>
              <a:gd name="connsiteX7" fmla="*/ 125407 w 766781"/>
              <a:gd name="connsiteY7" fmla="*/ 1268298 h 1373972"/>
              <a:gd name="connsiteX8" fmla="*/ 23687 w 766781"/>
              <a:gd name="connsiteY8" fmla="*/ 1154574 h 1373972"/>
              <a:gd name="connsiteX9" fmla="*/ 827 w 766781"/>
              <a:gd name="connsiteY9" fmla="*/ 1016551 h 1373972"/>
              <a:gd name="connsiteX10" fmla="*/ 4637 w 766781"/>
              <a:gd name="connsiteY10" fmla="*/ 836978 h 1373972"/>
              <a:gd name="connsiteX11" fmla="*/ 21890 w 766781"/>
              <a:gd name="connsiteY11" fmla="*/ 647197 h 1373972"/>
              <a:gd name="connsiteX12" fmla="*/ 81053 w 766781"/>
              <a:gd name="connsiteY12" fmla="*/ 451377 h 1373972"/>
              <a:gd name="connsiteX13" fmla="*/ 128786 w 766781"/>
              <a:gd name="connsiteY13" fmla="*/ 350879 h 1373972"/>
              <a:gd name="connsiteX14" fmla="*/ 193412 w 766781"/>
              <a:gd name="connsiteY14" fmla="*/ 254767 h 1373972"/>
              <a:gd name="connsiteX15" fmla="*/ 292328 w 766781"/>
              <a:gd name="connsiteY15" fmla="*/ 135794 h 1373972"/>
              <a:gd name="connsiteX16" fmla="*/ 477293 w 766781"/>
              <a:gd name="connsiteY16" fmla="*/ 0 h 1373972"/>
              <a:gd name="connsiteX17" fmla="*/ 651619 w 766781"/>
              <a:gd name="connsiteY17" fmla="*/ 34721 h 1373972"/>
              <a:gd name="connsiteX18" fmla="*/ 722858 w 766781"/>
              <a:gd name="connsiteY18" fmla="*/ 110562 h 1373972"/>
              <a:gd name="connsiteX19" fmla="*/ 766781 w 766781"/>
              <a:gd name="connsiteY19" fmla="*/ 241755 h 137397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763762 w 874252"/>
              <a:gd name="connsiteY3" fmla="*/ 957748 h 1358732"/>
              <a:gd name="connsiteX4" fmla="*/ 716604 w 874252"/>
              <a:gd name="connsiteY4" fmla="*/ 114932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16604 w 874252"/>
              <a:gd name="connsiteY4" fmla="*/ 114932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839171 w 874252"/>
              <a:gd name="connsiteY0" fmla="*/ 21889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839171 w 874252"/>
              <a:gd name="connsiteY19" fmla="*/ 218895 h 1358732"/>
              <a:gd name="connsiteX0" fmla="*/ 839171 w 874252"/>
              <a:gd name="connsiteY0" fmla="*/ 218895 h 1358732"/>
              <a:gd name="connsiteX1" fmla="*/ 842981 w 874252"/>
              <a:gd name="connsiteY1" fmla="*/ 53807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839171 w 874252"/>
              <a:gd name="connsiteY19" fmla="*/ 218895 h 1358732"/>
              <a:gd name="connsiteX0" fmla="*/ 839171 w 847582"/>
              <a:gd name="connsiteY0" fmla="*/ 218895 h 1358732"/>
              <a:gd name="connsiteX1" fmla="*/ 842981 w 847582"/>
              <a:gd name="connsiteY1" fmla="*/ 538072 h 1358732"/>
              <a:gd name="connsiteX2" fmla="*/ 847582 w 847582"/>
              <a:gd name="connsiteY2" fmla="*/ 775586 h 1358732"/>
              <a:gd name="connsiteX3" fmla="*/ 813292 w 847582"/>
              <a:gd name="connsiteY3" fmla="*/ 1011088 h 1358732"/>
              <a:gd name="connsiteX4" fmla="*/ 728034 w 847582"/>
              <a:gd name="connsiteY4" fmla="*/ 1221716 h 1358732"/>
              <a:gd name="connsiteX5" fmla="*/ 563126 w 847582"/>
              <a:gd name="connsiteY5" fmla="*/ 1325017 h 1358732"/>
              <a:gd name="connsiteX6" fmla="*/ 341283 w 847582"/>
              <a:gd name="connsiteY6" fmla="*/ 1358732 h 1358732"/>
              <a:gd name="connsiteX7" fmla="*/ 125407 w 847582"/>
              <a:gd name="connsiteY7" fmla="*/ 1268298 h 1358732"/>
              <a:gd name="connsiteX8" fmla="*/ 23687 w 847582"/>
              <a:gd name="connsiteY8" fmla="*/ 1154574 h 1358732"/>
              <a:gd name="connsiteX9" fmla="*/ 827 w 847582"/>
              <a:gd name="connsiteY9" fmla="*/ 1016551 h 1358732"/>
              <a:gd name="connsiteX10" fmla="*/ 4637 w 847582"/>
              <a:gd name="connsiteY10" fmla="*/ 836978 h 1358732"/>
              <a:gd name="connsiteX11" fmla="*/ 21890 w 847582"/>
              <a:gd name="connsiteY11" fmla="*/ 647197 h 1358732"/>
              <a:gd name="connsiteX12" fmla="*/ 81053 w 847582"/>
              <a:gd name="connsiteY12" fmla="*/ 451377 h 1358732"/>
              <a:gd name="connsiteX13" fmla="*/ 128786 w 847582"/>
              <a:gd name="connsiteY13" fmla="*/ 350879 h 1358732"/>
              <a:gd name="connsiteX14" fmla="*/ 193412 w 847582"/>
              <a:gd name="connsiteY14" fmla="*/ 254767 h 1358732"/>
              <a:gd name="connsiteX15" fmla="*/ 292328 w 847582"/>
              <a:gd name="connsiteY15" fmla="*/ 135794 h 1358732"/>
              <a:gd name="connsiteX16" fmla="*/ 477293 w 847582"/>
              <a:gd name="connsiteY16" fmla="*/ 0 h 1358732"/>
              <a:gd name="connsiteX17" fmla="*/ 651619 w 847582"/>
              <a:gd name="connsiteY17" fmla="*/ 34721 h 1358732"/>
              <a:gd name="connsiteX18" fmla="*/ 722858 w 847582"/>
              <a:gd name="connsiteY18" fmla="*/ 110562 h 1358732"/>
              <a:gd name="connsiteX19" fmla="*/ 839171 w 847582"/>
              <a:gd name="connsiteY19" fmla="*/ 218895 h 1358732"/>
              <a:gd name="connsiteX0" fmla="*/ 801071 w 847582"/>
              <a:gd name="connsiteY0" fmla="*/ 237945 h 1358732"/>
              <a:gd name="connsiteX1" fmla="*/ 842981 w 847582"/>
              <a:gd name="connsiteY1" fmla="*/ 538072 h 1358732"/>
              <a:gd name="connsiteX2" fmla="*/ 847582 w 847582"/>
              <a:gd name="connsiteY2" fmla="*/ 775586 h 1358732"/>
              <a:gd name="connsiteX3" fmla="*/ 813292 w 847582"/>
              <a:gd name="connsiteY3" fmla="*/ 1011088 h 1358732"/>
              <a:gd name="connsiteX4" fmla="*/ 728034 w 847582"/>
              <a:gd name="connsiteY4" fmla="*/ 1221716 h 1358732"/>
              <a:gd name="connsiteX5" fmla="*/ 563126 w 847582"/>
              <a:gd name="connsiteY5" fmla="*/ 1325017 h 1358732"/>
              <a:gd name="connsiteX6" fmla="*/ 341283 w 847582"/>
              <a:gd name="connsiteY6" fmla="*/ 1358732 h 1358732"/>
              <a:gd name="connsiteX7" fmla="*/ 125407 w 847582"/>
              <a:gd name="connsiteY7" fmla="*/ 1268298 h 1358732"/>
              <a:gd name="connsiteX8" fmla="*/ 23687 w 847582"/>
              <a:gd name="connsiteY8" fmla="*/ 1154574 h 1358732"/>
              <a:gd name="connsiteX9" fmla="*/ 827 w 847582"/>
              <a:gd name="connsiteY9" fmla="*/ 1016551 h 1358732"/>
              <a:gd name="connsiteX10" fmla="*/ 4637 w 847582"/>
              <a:gd name="connsiteY10" fmla="*/ 836978 h 1358732"/>
              <a:gd name="connsiteX11" fmla="*/ 21890 w 847582"/>
              <a:gd name="connsiteY11" fmla="*/ 647197 h 1358732"/>
              <a:gd name="connsiteX12" fmla="*/ 81053 w 847582"/>
              <a:gd name="connsiteY12" fmla="*/ 451377 h 1358732"/>
              <a:gd name="connsiteX13" fmla="*/ 128786 w 847582"/>
              <a:gd name="connsiteY13" fmla="*/ 350879 h 1358732"/>
              <a:gd name="connsiteX14" fmla="*/ 193412 w 847582"/>
              <a:gd name="connsiteY14" fmla="*/ 254767 h 1358732"/>
              <a:gd name="connsiteX15" fmla="*/ 292328 w 847582"/>
              <a:gd name="connsiteY15" fmla="*/ 135794 h 1358732"/>
              <a:gd name="connsiteX16" fmla="*/ 477293 w 847582"/>
              <a:gd name="connsiteY16" fmla="*/ 0 h 1358732"/>
              <a:gd name="connsiteX17" fmla="*/ 651619 w 847582"/>
              <a:gd name="connsiteY17" fmla="*/ 34721 h 1358732"/>
              <a:gd name="connsiteX18" fmla="*/ 722858 w 847582"/>
              <a:gd name="connsiteY18" fmla="*/ 110562 h 1358732"/>
              <a:gd name="connsiteX19" fmla="*/ 801071 w 847582"/>
              <a:gd name="connsiteY19" fmla="*/ 237945 h 135873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16311 w 847582"/>
              <a:gd name="connsiteY0" fmla="*/ 25699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16311 w 847582"/>
              <a:gd name="connsiteY19" fmla="*/ 256995 h 1335872"/>
              <a:gd name="connsiteX0" fmla="*/ 816311 w 847582"/>
              <a:gd name="connsiteY0" fmla="*/ 25699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16311 w 847582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28786 w 847951"/>
              <a:gd name="connsiteY13" fmla="*/ 461369 h 1469222"/>
              <a:gd name="connsiteX14" fmla="*/ 193412 w 847951"/>
              <a:gd name="connsiteY14" fmla="*/ 365257 h 1469222"/>
              <a:gd name="connsiteX15" fmla="*/ 292328 w 847951"/>
              <a:gd name="connsiteY15" fmla="*/ 246284 h 1469222"/>
              <a:gd name="connsiteX16" fmla="*/ 399139 w 847951"/>
              <a:gd name="connsiteY16" fmla="*/ 0 h 1469222"/>
              <a:gd name="connsiteX17" fmla="*/ 636379 w 847951"/>
              <a:gd name="connsiteY17" fmla="*/ 15664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28786 w 847951"/>
              <a:gd name="connsiteY13" fmla="*/ 461369 h 1469222"/>
              <a:gd name="connsiteX14" fmla="*/ 193412 w 847951"/>
              <a:gd name="connsiteY14" fmla="*/ 365257 h 1469222"/>
              <a:gd name="connsiteX15" fmla="*/ 292328 w 847951"/>
              <a:gd name="connsiteY15" fmla="*/ 24628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28786 w 847951"/>
              <a:gd name="connsiteY13" fmla="*/ 461369 h 1469222"/>
              <a:gd name="connsiteX14" fmla="*/ 193412 w 847951"/>
              <a:gd name="connsiteY14" fmla="*/ 36525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28786 w 847951"/>
              <a:gd name="connsiteY13" fmla="*/ 461369 h 1469222"/>
              <a:gd name="connsiteX14" fmla="*/ 232042 w 847951"/>
              <a:gd name="connsiteY14" fmla="*/ 40716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99022 w 847951"/>
              <a:gd name="connsiteY13" fmla="*/ 648059 h 1469222"/>
              <a:gd name="connsiteX14" fmla="*/ 232042 w 847951"/>
              <a:gd name="connsiteY14" fmla="*/ 40716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95100 w 847951"/>
              <a:gd name="connsiteY12" fmla="*/ 817137 h 1469222"/>
              <a:gd name="connsiteX13" fmla="*/ 199022 w 847951"/>
              <a:gd name="connsiteY13" fmla="*/ 648059 h 1469222"/>
              <a:gd name="connsiteX14" fmla="*/ 232042 w 847951"/>
              <a:gd name="connsiteY14" fmla="*/ 40716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46473 w 847951"/>
              <a:gd name="connsiteY11" fmla="*/ 864367 h 1469222"/>
              <a:gd name="connsiteX12" fmla="*/ 95100 w 847951"/>
              <a:gd name="connsiteY12" fmla="*/ 817137 h 1469222"/>
              <a:gd name="connsiteX13" fmla="*/ 199022 w 847951"/>
              <a:gd name="connsiteY13" fmla="*/ 648059 h 1469222"/>
              <a:gd name="connsiteX14" fmla="*/ 232042 w 847951"/>
              <a:gd name="connsiteY14" fmla="*/ 40716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46473 w 847951"/>
              <a:gd name="connsiteY11" fmla="*/ 864367 h 1469222"/>
              <a:gd name="connsiteX12" fmla="*/ 95100 w 847951"/>
              <a:gd name="connsiteY12" fmla="*/ 817137 h 1469222"/>
              <a:gd name="connsiteX13" fmla="*/ 199022 w 847951"/>
              <a:gd name="connsiteY13" fmla="*/ 648059 h 1469222"/>
              <a:gd name="connsiteX14" fmla="*/ 260136 w 847951"/>
              <a:gd name="connsiteY14" fmla="*/ 46050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46473 w 847951"/>
              <a:gd name="connsiteY11" fmla="*/ 864367 h 1469222"/>
              <a:gd name="connsiteX12" fmla="*/ 95100 w 847951"/>
              <a:gd name="connsiteY12" fmla="*/ 817137 h 1469222"/>
              <a:gd name="connsiteX13" fmla="*/ 220093 w 847951"/>
              <a:gd name="connsiteY13" fmla="*/ 758549 h 1469222"/>
              <a:gd name="connsiteX14" fmla="*/ 260136 w 847951"/>
              <a:gd name="connsiteY14" fmla="*/ 46050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82307 w 913947"/>
              <a:gd name="connsiteY0" fmla="*/ 390345 h 1469222"/>
              <a:gd name="connsiteX1" fmla="*/ 908977 w 913947"/>
              <a:gd name="connsiteY1" fmla="*/ 648562 h 1469222"/>
              <a:gd name="connsiteX2" fmla="*/ 913578 w 913947"/>
              <a:gd name="connsiteY2" fmla="*/ 886076 h 1469222"/>
              <a:gd name="connsiteX3" fmla="*/ 879288 w 913947"/>
              <a:gd name="connsiteY3" fmla="*/ 1121578 h 1469222"/>
              <a:gd name="connsiteX4" fmla="*/ 794030 w 913947"/>
              <a:gd name="connsiteY4" fmla="*/ 1332206 h 1469222"/>
              <a:gd name="connsiteX5" fmla="*/ 629122 w 913947"/>
              <a:gd name="connsiteY5" fmla="*/ 1435507 h 1469222"/>
              <a:gd name="connsiteX6" fmla="*/ 407279 w 913947"/>
              <a:gd name="connsiteY6" fmla="*/ 1469222 h 1469222"/>
              <a:gd name="connsiteX7" fmla="*/ 191403 w 913947"/>
              <a:gd name="connsiteY7" fmla="*/ 1378788 h 1469222"/>
              <a:gd name="connsiteX8" fmla="*/ 89683 w 913947"/>
              <a:gd name="connsiteY8" fmla="*/ 1265064 h 1469222"/>
              <a:gd name="connsiteX9" fmla="*/ 99 w 913947"/>
              <a:gd name="connsiteY9" fmla="*/ 1256581 h 1469222"/>
              <a:gd name="connsiteX10" fmla="*/ 70633 w 913947"/>
              <a:gd name="connsiteY10" fmla="*/ 947468 h 1469222"/>
              <a:gd name="connsiteX11" fmla="*/ 112469 w 913947"/>
              <a:gd name="connsiteY11" fmla="*/ 864367 h 1469222"/>
              <a:gd name="connsiteX12" fmla="*/ 161096 w 913947"/>
              <a:gd name="connsiteY12" fmla="*/ 817137 h 1469222"/>
              <a:gd name="connsiteX13" fmla="*/ 286089 w 913947"/>
              <a:gd name="connsiteY13" fmla="*/ 758549 h 1469222"/>
              <a:gd name="connsiteX14" fmla="*/ 326132 w 913947"/>
              <a:gd name="connsiteY14" fmla="*/ 460507 h 1469222"/>
              <a:gd name="connsiteX15" fmla="*/ 291601 w 913947"/>
              <a:gd name="connsiteY15" fmla="*/ 143414 h 1469222"/>
              <a:gd name="connsiteX16" fmla="*/ 465135 w 913947"/>
              <a:gd name="connsiteY16" fmla="*/ 0 h 1469222"/>
              <a:gd name="connsiteX17" fmla="*/ 702375 w 913947"/>
              <a:gd name="connsiteY17" fmla="*/ 76631 h 1469222"/>
              <a:gd name="connsiteX18" fmla="*/ 788854 w 913947"/>
              <a:gd name="connsiteY18" fmla="*/ 221052 h 1469222"/>
              <a:gd name="connsiteX19" fmla="*/ 882307 w 913947"/>
              <a:gd name="connsiteY19" fmla="*/ 390345 h 1469222"/>
              <a:gd name="connsiteX0" fmla="*/ 882281 w 913921"/>
              <a:gd name="connsiteY0" fmla="*/ 390345 h 1469222"/>
              <a:gd name="connsiteX1" fmla="*/ 908951 w 913921"/>
              <a:gd name="connsiteY1" fmla="*/ 648562 h 1469222"/>
              <a:gd name="connsiteX2" fmla="*/ 913552 w 913921"/>
              <a:gd name="connsiteY2" fmla="*/ 886076 h 1469222"/>
              <a:gd name="connsiteX3" fmla="*/ 879262 w 913921"/>
              <a:gd name="connsiteY3" fmla="*/ 1121578 h 1469222"/>
              <a:gd name="connsiteX4" fmla="*/ 794004 w 913921"/>
              <a:gd name="connsiteY4" fmla="*/ 1332206 h 1469222"/>
              <a:gd name="connsiteX5" fmla="*/ 629096 w 913921"/>
              <a:gd name="connsiteY5" fmla="*/ 1435507 h 1469222"/>
              <a:gd name="connsiteX6" fmla="*/ 407253 w 913921"/>
              <a:gd name="connsiteY6" fmla="*/ 1469222 h 1469222"/>
              <a:gd name="connsiteX7" fmla="*/ 191377 w 913921"/>
              <a:gd name="connsiteY7" fmla="*/ 1378788 h 1469222"/>
              <a:gd name="connsiteX8" fmla="*/ 58051 w 913921"/>
              <a:gd name="connsiteY8" fmla="*/ 1432704 h 1469222"/>
              <a:gd name="connsiteX9" fmla="*/ 73 w 913921"/>
              <a:gd name="connsiteY9" fmla="*/ 1256581 h 1469222"/>
              <a:gd name="connsiteX10" fmla="*/ 70607 w 913921"/>
              <a:gd name="connsiteY10" fmla="*/ 947468 h 1469222"/>
              <a:gd name="connsiteX11" fmla="*/ 112443 w 913921"/>
              <a:gd name="connsiteY11" fmla="*/ 864367 h 1469222"/>
              <a:gd name="connsiteX12" fmla="*/ 161070 w 913921"/>
              <a:gd name="connsiteY12" fmla="*/ 817137 h 1469222"/>
              <a:gd name="connsiteX13" fmla="*/ 286063 w 913921"/>
              <a:gd name="connsiteY13" fmla="*/ 758549 h 1469222"/>
              <a:gd name="connsiteX14" fmla="*/ 326106 w 913921"/>
              <a:gd name="connsiteY14" fmla="*/ 460507 h 1469222"/>
              <a:gd name="connsiteX15" fmla="*/ 291575 w 913921"/>
              <a:gd name="connsiteY15" fmla="*/ 143414 h 1469222"/>
              <a:gd name="connsiteX16" fmla="*/ 465109 w 913921"/>
              <a:gd name="connsiteY16" fmla="*/ 0 h 1469222"/>
              <a:gd name="connsiteX17" fmla="*/ 702349 w 913921"/>
              <a:gd name="connsiteY17" fmla="*/ 76631 h 1469222"/>
              <a:gd name="connsiteX18" fmla="*/ 788828 w 913921"/>
              <a:gd name="connsiteY18" fmla="*/ 221052 h 1469222"/>
              <a:gd name="connsiteX19" fmla="*/ 882281 w 913921"/>
              <a:gd name="connsiteY19" fmla="*/ 390345 h 1469222"/>
              <a:gd name="connsiteX0" fmla="*/ 882281 w 913921"/>
              <a:gd name="connsiteY0" fmla="*/ 390345 h 1531336"/>
              <a:gd name="connsiteX1" fmla="*/ 908951 w 913921"/>
              <a:gd name="connsiteY1" fmla="*/ 648562 h 1531336"/>
              <a:gd name="connsiteX2" fmla="*/ 913552 w 913921"/>
              <a:gd name="connsiteY2" fmla="*/ 886076 h 1531336"/>
              <a:gd name="connsiteX3" fmla="*/ 879262 w 913921"/>
              <a:gd name="connsiteY3" fmla="*/ 1121578 h 1531336"/>
              <a:gd name="connsiteX4" fmla="*/ 794004 w 913921"/>
              <a:gd name="connsiteY4" fmla="*/ 1332206 h 1531336"/>
              <a:gd name="connsiteX5" fmla="*/ 629096 w 913921"/>
              <a:gd name="connsiteY5" fmla="*/ 1435507 h 1531336"/>
              <a:gd name="connsiteX6" fmla="*/ 407253 w 913921"/>
              <a:gd name="connsiteY6" fmla="*/ 1469222 h 1531336"/>
              <a:gd name="connsiteX7" fmla="*/ 222983 w 913921"/>
              <a:gd name="connsiteY7" fmla="*/ 1508328 h 1531336"/>
              <a:gd name="connsiteX8" fmla="*/ 58051 w 913921"/>
              <a:gd name="connsiteY8" fmla="*/ 1432704 h 1531336"/>
              <a:gd name="connsiteX9" fmla="*/ 73 w 913921"/>
              <a:gd name="connsiteY9" fmla="*/ 1256581 h 1531336"/>
              <a:gd name="connsiteX10" fmla="*/ 70607 w 913921"/>
              <a:gd name="connsiteY10" fmla="*/ 947468 h 1531336"/>
              <a:gd name="connsiteX11" fmla="*/ 112443 w 913921"/>
              <a:gd name="connsiteY11" fmla="*/ 864367 h 1531336"/>
              <a:gd name="connsiteX12" fmla="*/ 161070 w 913921"/>
              <a:gd name="connsiteY12" fmla="*/ 817137 h 1531336"/>
              <a:gd name="connsiteX13" fmla="*/ 286063 w 913921"/>
              <a:gd name="connsiteY13" fmla="*/ 758549 h 1531336"/>
              <a:gd name="connsiteX14" fmla="*/ 326106 w 913921"/>
              <a:gd name="connsiteY14" fmla="*/ 460507 h 1531336"/>
              <a:gd name="connsiteX15" fmla="*/ 291575 w 913921"/>
              <a:gd name="connsiteY15" fmla="*/ 143414 h 1531336"/>
              <a:gd name="connsiteX16" fmla="*/ 465109 w 913921"/>
              <a:gd name="connsiteY16" fmla="*/ 0 h 1531336"/>
              <a:gd name="connsiteX17" fmla="*/ 702349 w 913921"/>
              <a:gd name="connsiteY17" fmla="*/ 76631 h 1531336"/>
              <a:gd name="connsiteX18" fmla="*/ 788828 w 913921"/>
              <a:gd name="connsiteY18" fmla="*/ 221052 h 1531336"/>
              <a:gd name="connsiteX19" fmla="*/ 882281 w 913921"/>
              <a:gd name="connsiteY19" fmla="*/ 390345 h 1531336"/>
              <a:gd name="connsiteX0" fmla="*/ 882281 w 913921"/>
              <a:gd name="connsiteY0" fmla="*/ 390345 h 1598762"/>
              <a:gd name="connsiteX1" fmla="*/ 908951 w 913921"/>
              <a:gd name="connsiteY1" fmla="*/ 648562 h 1598762"/>
              <a:gd name="connsiteX2" fmla="*/ 913552 w 913921"/>
              <a:gd name="connsiteY2" fmla="*/ 886076 h 1598762"/>
              <a:gd name="connsiteX3" fmla="*/ 879262 w 913921"/>
              <a:gd name="connsiteY3" fmla="*/ 1121578 h 1598762"/>
              <a:gd name="connsiteX4" fmla="*/ 794004 w 913921"/>
              <a:gd name="connsiteY4" fmla="*/ 1332206 h 1598762"/>
              <a:gd name="connsiteX5" fmla="*/ 629096 w 913921"/>
              <a:gd name="connsiteY5" fmla="*/ 1435507 h 1598762"/>
              <a:gd name="connsiteX6" fmla="*/ 435347 w 913921"/>
              <a:gd name="connsiteY6" fmla="*/ 1598762 h 1598762"/>
              <a:gd name="connsiteX7" fmla="*/ 222983 w 913921"/>
              <a:gd name="connsiteY7" fmla="*/ 1508328 h 1598762"/>
              <a:gd name="connsiteX8" fmla="*/ 58051 w 913921"/>
              <a:gd name="connsiteY8" fmla="*/ 1432704 h 1598762"/>
              <a:gd name="connsiteX9" fmla="*/ 73 w 913921"/>
              <a:gd name="connsiteY9" fmla="*/ 1256581 h 1598762"/>
              <a:gd name="connsiteX10" fmla="*/ 70607 w 913921"/>
              <a:gd name="connsiteY10" fmla="*/ 947468 h 1598762"/>
              <a:gd name="connsiteX11" fmla="*/ 112443 w 913921"/>
              <a:gd name="connsiteY11" fmla="*/ 864367 h 1598762"/>
              <a:gd name="connsiteX12" fmla="*/ 161070 w 913921"/>
              <a:gd name="connsiteY12" fmla="*/ 817137 h 1598762"/>
              <a:gd name="connsiteX13" fmla="*/ 286063 w 913921"/>
              <a:gd name="connsiteY13" fmla="*/ 758549 h 1598762"/>
              <a:gd name="connsiteX14" fmla="*/ 326106 w 913921"/>
              <a:gd name="connsiteY14" fmla="*/ 460507 h 1598762"/>
              <a:gd name="connsiteX15" fmla="*/ 291575 w 913921"/>
              <a:gd name="connsiteY15" fmla="*/ 143414 h 1598762"/>
              <a:gd name="connsiteX16" fmla="*/ 465109 w 913921"/>
              <a:gd name="connsiteY16" fmla="*/ 0 h 1598762"/>
              <a:gd name="connsiteX17" fmla="*/ 702349 w 913921"/>
              <a:gd name="connsiteY17" fmla="*/ 76631 h 1598762"/>
              <a:gd name="connsiteX18" fmla="*/ 788828 w 913921"/>
              <a:gd name="connsiteY18" fmla="*/ 221052 h 1598762"/>
              <a:gd name="connsiteX19" fmla="*/ 882281 w 913921"/>
              <a:gd name="connsiteY19" fmla="*/ 390345 h 1598762"/>
              <a:gd name="connsiteX0" fmla="*/ 882281 w 913921"/>
              <a:gd name="connsiteY0" fmla="*/ 390345 h 1598762"/>
              <a:gd name="connsiteX1" fmla="*/ 908951 w 913921"/>
              <a:gd name="connsiteY1" fmla="*/ 648562 h 1598762"/>
              <a:gd name="connsiteX2" fmla="*/ 913552 w 913921"/>
              <a:gd name="connsiteY2" fmla="*/ 886076 h 1598762"/>
              <a:gd name="connsiteX3" fmla="*/ 879262 w 913921"/>
              <a:gd name="connsiteY3" fmla="*/ 1121578 h 1598762"/>
              <a:gd name="connsiteX4" fmla="*/ 794004 w 913921"/>
              <a:gd name="connsiteY4" fmla="*/ 1332206 h 1598762"/>
              <a:gd name="connsiteX5" fmla="*/ 678261 w 913921"/>
              <a:gd name="connsiteY5" fmla="*/ 1557427 h 1598762"/>
              <a:gd name="connsiteX6" fmla="*/ 435347 w 913921"/>
              <a:gd name="connsiteY6" fmla="*/ 1598762 h 1598762"/>
              <a:gd name="connsiteX7" fmla="*/ 222983 w 913921"/>
              <a:gd name="connsiteY7" fmla="*/ 1508328 h 1598762"/>
              <a:gd name="connsiteX8" fmla="*/ 58051 w 913921"/>
              <a:gd name="connsiteY8" fmla="*/ 1432704 h 1598762"/>
              <a:gd name="connsiteX9" fmla="*/ 73 w 913921"/>
              <a:gd name="connsiteY9" fmla="*/ 1256581 h 1598762"/>
              <a:gd name="connsiteX10" fmla="*/ 70607 w 913921"/>
              <a:gd name="connsiteY10" fmla="*/ 947468 h 1598762"/>
              <a:gd name="connsiteX11" fmla="*/ 112443 w 913921"/>
              <a:gd name="connsiteY11" fmla="*/ 864367 h 1598762"/>
              <a:gd name="connsiteX12" fmla="*/ 161070 w 913921"/>
              <a:gd name="connsiteY12" fmla="*/ 817137 h 1598762"/>
              <a:gd name="connsiteX13" fmla="*/ 286063 w 913921"/>
              <a:gd name="connsiteY13" fmla="*/ 758549 h 1598762"/>
              <a:gd name="connsiteX14" fmla="*/ 326106 w 913921"/>
              <a:gd name="connsiteY14" fmla="*/ 460507 h 1598762"/>
              <a:gd name="connsiteX15" fmla="*/ 291575 w 913921"/>
              <a:gd name="connsiteY15" fmla="*/ 143414 h 1598762"/>
              <a:gd name="connsiteX16" fmla="*/ 465109 w 913921"/>
              <a:gd name="connsiteY16" fmla="*/ 0 h 1598762"/>
              <a:gd name="connsiteX17" fmla="*/ 702349 w 913921"/>
              <a:gd name="connsiteY17" fmla="*/ 76631 h 1598762"/>
              <a:gd name="connsiteX18" fmla="*/ 788828 w 913921"/>
              <a:gd name="connsiteY18" fmla="*/ 221052 h 1598762"/>
              <a:gd name="connsiteX19" fmla="*/ 882281 w 913921"/>
              <a:gd name="connsiteY19" fmla="*/ 390345 h 1598762"/>
              <a:gd name="connsiteX0" fmla="*/ 882281 w 913921"/>
              <a:gd name="connsiteY0" fmla="*/ 390345 h 1598762"/>
              <a:gd name="connsiteX1" fmla="*/ 908951 w 913921"/>
              <a:gd name="connsiteY1" fmla="*/ 648562 h 1598762"/>
              <a:gd name="connsiteX2" fmla="*/ 913552 w 913921"/>
              <a:gd name="connsiteY2" fmla="*/ 886076 h 1598762"/>
              <a:gd name="connsiteX3" fmla="*/ 879262 w 913921"/>
              <a:gd name="connsiteY3" fmla="*/ 1121578 h 1598762"/>
              <a:gd name="connsiteX4" fmla="*/ 797516 w 913921"/>
              <a:gd name="connsiteY4" fmla="*/ 1343636 h 1598762"/>
              <a:gd name="connsiteX5" fmla="*/ 678261 w 913921"/>
              <a:gd name="connsiteY5" fmla="*/ 1557427 h 1598762"/>
              <a:gd name="connsiteX6" fmla="*/ 435347 w 913921"/>
              <a:gd name="connsiteY6" fmla="*/ 1598762 h 1598762"/>
              <a:gd name="connsiteX7" fmla="*/ 222983 w 913921"/>
              <a:gd name="connsiteY7" fmla="*/ 1508328 h 1598762"/>
              <a:gd name="connsiteX8" fmla="*/ 58051 w 913921"/>
              <a:gd name="connsiteY8" fmla="*/ 1432704 h 1598762"/>
              <a:gd name="connsiteX9" fmla="*/ 73 w 913921"/>
              <a:gd name="connsiteY9" fmla="*/ 1256581 h 1598762"/>
              <a:gd name="connsiteX10" fmla="*/ 70607 w 913921"/>
              <a:gd name="connsiteY10" fmla="*/ 947468 h 1598762"/>
              <a:gd name="connsiteX11" fmla="*/ 112443 w 913921"/>
              <a:gd name="connsiteY11" fmla="*/ 864367 h 1598762"/>
              <a:gd name="connsiteX12" fmla="*/ 161070 w 913921"/>
              <a:gd name="connsiteY12" fmla="*/ 817137 h 1598762"/>
              <a:gd name="connsiteX13" fmla="*/ 286063 w 913921"/>
              <a:gd name="connsiteY13" fmla="*/ 758549 h 1598762"/>
              <a:gd name="connsiteX14" fmla="*/ 326106 w 913921"/>
              <a:gd name="connsiteY14" fmla="*/ 460507 h 1598762"/>
              <a:gd name="connsiteX15" fmla="*/ 291575 w 913921"/>
              <a:gd name="connsiteY15" fmla="*/ 143414 h 1598762"/>
              <a:gd name="connsiteX16" fmla="*/ 465109 w 913921"/>
              <a:gd name="connsiteY16" fmla="*/ 0 h 1598762"/>
              <a:gd name="connsiteX17" fmla="*/ 702349 w 913921"/>
              <a:gd name="connsiteY17" fmla="*/ 76631 h 1598762"/>
              <a:gd name="connsiteX18" fmla="*/ 788828 w 913921"/>
              <a:gd name="connsiteY18" fmla="*/ 221052 h 1598762"/>
              <a:gd name="connsiteX19" fmla="*/ 882281 w 913921"/>
              <a:gd name="connsiteY19" fmla="*/ 390345 h 1598762"/>
              <a:gd name="connsiteX0" fmla="*/ 882281 w 922718"/>
              <a:gd name="connsiteY0" fmla="*/ 390345 h 1598762"/>
              <a:gd name="connsiteX1" fmla="*/ 908951 w 922718"/>
              <a:gd name="connsiteY1" fmla="*/ 648562 h 1598762"/>
              <a:gd name="connsiteX2" fmla="*/ 913552 w 922718"/>
              <a:gd name="connsiteY2" fmla="*/ 886076 h 1598762"/>
              <a:gd name="connsiteX3" fmla="*/ 917892 w 922718"/>
              <a:gd name="connsiteY3" fmla="*/ 1136818 h 1598762"/>
              <a:gd name="connsiteX4" fmla="*/ 797516 w 922718"/>
              <a:gd name="connsiteY4" fmla="*/ 1343636 h 1598762"/>
              <a:gd name="connsiteX5" fmla="*/ 678261 w 922718"/>
              <a:gd name="connsiteY5" fmla="*/ 1557427 h 1598762"/>
              <a:gd name="connsiteX6" fmla="*/ 435347 w 922718"/>
              <a:gd name="connsiteY6" fmla="*/ 1598762 h 1598762"/>
              <a:gd name="connsiteX7" fmla="*/ 222983 w 922718"/>
              <a:gd name="connsiteY7" fmla="*/ 1508328 h 1598762"/>
              <a:gd name="connsiteX8" fmla="*/ 58051 w 922718"/>
              <a:gd name="connsiteY8" fmla="*/ 1432704 h 1598762"/>
              <a:gd name="connsiteX9" fmla="*/ 73 w 922718"/>
              <a:gd name="connsiteY9" fmla="*/ 1256581 h 1598762"/>
              <a:gd name="connsiteX10" fmla="*/ 70607 w 922718"/>
              <a:gd name="connsiteY10" fmla="*/ 947468 h 1598762"/>
              <a:gd name="connsiteX11" fmla="*/ 112443 w 922718"/>
              <a:gd name="connsiteY11" fmla="*/ 864367 h 1598762"/>
              <a:gd name="connsiteX12" fmla="*/ 161070 w 922718"/>
              <a:gd name="connsiteY12" fmla="*/ 817137 h 1598762"/>
              <a:gd name="connsiteX13" fmla="*/ 286063 w 922718"/>
              <a:gd name="connsiteY13" fmla="*/ 758549 h 1598762"/>
              <a:gd name="connsiteX14" fmla="*/ 326106 w 922718"/>
              <a:gd name="connsiteY14" fmla="*/ 460507 h 1598762"/>
              <a:gd name="connsiteX15" fmla="*/ 291575 w 922718"/>
              <a:gd name="connsiteY15" fmla="*/ 143414 h 1598762"/>
              <a:gd name="connsiteX16" fmla="*/ 465109 w 922718"/>
              <a:gd name="connsiteY16" fmla="*/ 0 h 1598762"/>
              <a:gd name="connsiteX17" fmla="*/ 702349 w 922718"/>
              <a:gd name="connsiteY17" fmla="*/ 76631 h 1598762"/>
              <a:gd name="connsiteX18" fmla="*/ 788828 w 922718"/>
              <a:gd name="connsiteY18" fmla="*/ 221052 h 1598762"/>
              <a:gd name="connsiteX19" fmla="*/ 882281 w 922718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01639 w 926841"/>
              <a:gd name="connsiteY4" fmla="*/ 134363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16566 w 926841"/>
              <a:gd name="connsiteY11" fmla="*/ 864367 h 1598762"/>
              <a:gd name="connsiteX12" fmla="*/ 165193 w 926841"/>
              <a:gd name="connsiteY12" fmla="*/ 817137 h 1598762"/>
              <a:gd name="connsiteX13" fmla="*/ 290186 w 926841"/>
              <a:gd name="connsiteY13" fmla="*/ 75854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01639 w 926841"/>
              <a:gd name="connsiteY4" fmla="*/ 134363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16566 w 926841"/>
              <a:gd name="connsiteY11" fmla="*/ 864367 h 1598762"/>
              <a:gd name="connsiteX12" fmla="*/ 165193 w 926841"/>
              <a:gd name="connsiteY12" fmla="*/ 81713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01639 w 926841"/>
              <a:gd name="connsiteY4" fmla="*/ 134363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16566 w 926841"/>
              <a:gd name="connsiteY11" fmla="*/ 86436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01639 w 926841"/>
              <a:gd name="connsiteY4" fmla="*/ 134363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36757 w 926841"/>
              <a:gd name="connsiteY4" fmla="*/ 138935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36757 w 926841"/>
              <a:gd name="connsiteY4" fmla="*/ 138935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167406 w 926841"/>
              <a:gd name="connsiteY7" fmla="*/ 152737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36757 w 926841"/>
              <a:gd name="connsiteY4" fmla="*/ 138935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167406 w 926841"/>
              <a:gd name="connsiteY7" fmla="*/ 152737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36757 w 926841"/>
              <a:gd name="connsiteY4" fmla="*/ 138935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167406 w 926841"/>
              <a:gd name="connsiteY7" fmla="*/ 152737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3525 w 931426"/>
              <a:gd name="connsiteY12" fmla="*/ 88190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3525 w 931426"/>
              <a:gd name="connsiteY12" fmla="*/ 88190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3525 w 931426"/>
              <a:gd name="connsiteY12" fmla="*/ 88190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815095 w 931426"/>
              <a:gd name="connsiteY18" fmla="*/ 20962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815095 w 931426"/>
              <a:gd name="connsiteY18" fmla="*/ 20962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815095 w 931426"/>
              <a:gd name="connsiteY18" fmla="*/ 20962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815095 w 931426"/>
              <a:gd name="connsiteY18" fmla="*/ 209622 h 1598762"/>
              <a:gd name="connsiteX19" fmla="*/ 890989 w 931426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26600 w 931711"/>
              <a:gd name="connsiteY3" fmla="*/ 1136818 h 1598762"/>
              <a:gd name="connsiteX4" fmla="*/ 841342 w 931711"/>
              <a:gd name="connsiteY4" fmla="*/ 138935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26600 w 931711"/>
              <a:gd name="connsiteY3" fmla="*/ 1136818 h 1598762"/>
              <a:gd name="connsiteX4" fmla="*/ 841342 w 931711"/>
              <a:gd name="connsiteY4" fmla="*/ 138935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41342 w 931711"/>
              <a:gd name="connsiteY4" fmla="*/ 138935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41342 w 931711"/>
              <a:gd name="connsiteY4" fmla="*/ 138935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76434 w 931711"/>
              <a:gd name="connsiteY5" fmla="*/ 154599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76434 w 931711"/>
              <a:gd name="connsiteY5" fmla="*/ 154599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76434 w 931711"/>
              <a:gd name="connsiteY5" fmla="*/ 154599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76434 w 931711"/>
              <a:gd name="connsiteY5" fmla="*/ 154599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3596 w 934318"/>
              <a:gd name="connsiteY0" fmla="*/ 390345 h 1598762"/>
              <a:gd name="connsiteX1" fmla="*/ 934313 w 934318"/>
              <a:gd name="connsiteY1" fmla="*/ 656182 h 1598762"/>
              <a:gd name="connsiteX2" fmla="*/ 924867 w 934318"/>
              <a:gd name="connsiteY2" fmla="*/ 886076 h 1598762"/>
              <a:gd name="connsiteX3" fmla="*/ 915160 w 934318"/>
              <a:gd name="connsiteY3" fmla="*/ 1129198 h 1598762"/>
              <a:gd name="connsiteX4" fmla="*/ 822878 w 934318"/>
              <a:gd name="connsiteY4" fmla="*/ 1366496 h 1598762"/>
              <a:gd name="connsiteX5" fmla="*/ 679041 w 934318"/>
              <a:gd name="connsiteY5" fmla="*/ 1545997 h 1598762"/>
              <a:gd name="connsiteX6" fmla="*/ 446662 w 934318"/>
              <a:gd name="connsiteY6" fmla="*/ 1598762 h 1598762"/>
              <a:gd name="connsiteX7" fmla="*/ 174598 w 934318"/>
              <a:gd name="connsiteY7" fmla="*/ 1527378 h 1598762"/>
              <a:gd name="connsiteX8" fmla="*/ 69366 w 934318"/>
              <a:gd name="connsiteY8" fmla="*/ 1432704 h 1598762"/>
              <a:gd name="connsiteX9" fmla="*/ 11388 w 934318"/>
              <a:gd name="connsiteY9" fmla="*/ 1256581 h 1598762"/>
              <a:gd name="connsiteX10" fmla="*/ 11686 w 934318"/>
              <a:gd name="connsiteY10" fmla="*/ 1061768 h 1598762"/>
              <a:gd name="connsiteX11" fmla="*/ 120246 w 934318"/>
              <a:gd name="connsiteY11" fmla="*/ 936757 h 1598762"/>
              <a:gd name="connsiteX12" fmla="*/ 249644 w 934318"/>
              <a:gd name="connsiteY12" fmla="*/ 866667 h 1598762"/>
              <a:gd name="connsiteX13" fmla="*/ 304402 w 934318"/>
              <a:gd name="connsiteY13" fmla="*/ 709019 h 1598762"/>
              <a:gd name="connsiteX14" fmla="*/ 337421 w 934318"/>
              <a:gd name="connsiteY14" fmla="*/ 460507 h 1598762"/>
              <a:gd name="connsiteX15" fmla="*/ 302890 w 934318"/>
              <a:gd name="connsiteY15" fmla="*/ 143414 h 1598762"/>
              <a:gd name="connsiteX16" fmla="*/ 476424 w 934318"/>
              <a:gd name="connsiteY16" fmla="*/ 0 h 1598762"/>
              <a:gd name="connsiteX17" fmla="*/ 713664 w 934318"/>
              <a:gd name="connsiteY17" fmla="*/ 76631 h 1598762"/>
              <a:gd name="connsiteX18" fmla="*/ 817702 w 934318"/>
              <a:gd name="connsiteY18" fmla="*/ 209622 h 1598762"/>
              <a:gd name="connsiteX19" fmla="*/ 893596 w 934318"/>
              <a:gd name="connsiteY19" fmla="*/ 390345 h 1598762"/>
              <a:gd name="connsiteX0" fmla="*/ 893596 w 936193"/>
              <a:gd name="connsiteY0" fmla="*/ 390345 h 1598762"/>
              <a:gd name="connsiteX1" fmla="*/ 934313 w 936193"/>
              <a:gd name="connsiteY1" fmla="*/ 656182 h 1598762"/>
              <a:gd name="connsiteX2" fmla="*/ 924867 w 936193"/>
              <a:gd name="connsiteY2" fmla="*/ 886076 h 1598762"/>
              <a:gd name="connsiteX3" fmla="*/ 915160 w 936193"/>
              <a:gd name="connsiteY3" fmla="*/ 1129198 h 1598762"/>
              <a:gd name="connsiteX4" fmla="*/ 822878 w 936193"/>
              <a:gd name="connsiteY4" fmla="*/ 1366496 h 1598762"/>
              <a:gd name="connsiteX5" fmla="*/ 679041 w 936193"/>
              <a:gd name="connsiteY5" fmla="*/ 1545997 h 1598762"/>
              <a:gd name="connsiteX6" fmla="*/ 446662 w 936193"/>
              <a:gd name="connsiteY6" fmla="*/ 1598762 h 1598762"/>
              <a:gd name="connsiteX7" fmla="*/ 174598 w 936193"/>
              <a:gd name="connsiteY7" fmla="*/ 1527378 h 1598762"/>
              <a:gd name="connsiteX8" fmla="*/ 69366 w 936193"/>
              <a:gd name="connsiteY8" fmla="*/ 1432704 h 1598762"/>
              <a:gd name="connsiteX9" fmla="*/ 11388 w 936193"/>
              <a:gd name="connsiteY9" fmla="*/ 1256581 h 1598762"/>
              <a:gd name="connsiteX10" fmla="*/ 11686 w 936193"/>
              <a:gd name="connsiteY10" fmla="*/ 1061768 h 1598762"/>
              <a:gd name="connsiteX11" fmla="*/ 120246 w 936193"/>
              <a:gd name="connsiteY11" fmla="*/ 936757 h 1598762"/>
              <a:gd name="connsiteX12" fmla="*/ 249644 w 936193"/>
              <a:gd name="connsiteY12" fmla="*/ 866667 h 1598762"/>
              <a:gd name="connsiteX13" fmla="*/ 304402 w 936193"/>
              <a:gd name="connsiteY13" fmla="*/ 709019 h 1598762"/>
              <a:gd name="connsiteX14" fmla="*/ 337421 w 936193"/>
              <a:gd name="connsiteY14" fmla="*/ 460507 h 1598762"/>
              <a:gd name="connsiteX15" fmla="*/ 302890 w 936193"/>
              <a:gd name="connsiteY15" fmla="*/ 143414 h 1598762"/>
              <a:gd name="connsiteX16" fmla="*/ 476424 w 936193"/>
              <a:gd name="connsiteY16" fmla="*/ 0 h 1598762"/>
              <a:gd name="connsiteX17" fmla="*/ 713664 w 936193"/>
              <a:gd name="connsiteY17" fmla="*/ 76631 h 1598762"/>
              <a:gd name="connsiteX18" fmla="*/ 817702 w 936193"/>
              <a:gd name="connsiteY18" fmla="*/ 209622 h 1598762"/>
              <a:gd name="connsiteX19" fmla="*/ 893596 w 936193"/>
              <a:gd name="connsiteY19" fmla="*/ 390345 h 1598762"/>
              <a:gd name="connsiteX0" fmla="*/ 893596 w 945611"/>
              <a:gd name="connsiteY0" fmla="*/ 390345 h 1598762"/>
              <a:gd name="connsiteX1" fmla="*/ 934313 w 945611"/>
              <a:gd name="connsiteY1" fmla="*/ 656182 h 1598762"/>
              <a:gd name="connsiteX2" fmla="*/ 938914 w 945611"/>
              <a:gd name="connsiteY2" fmla="*/ 889886 h 1598762"/>
              <a:gd name="connsiteX3" fmla="*/ 915160 w 945611"/>
              <a:gd name="connsiteY3" fmla="*/ 1129198 h 1598762"/>
              <a:gd name="connsiteX4" fmla="*/ 822878 w 945611"/>
              <a:gd name="connsiteY4" fmla="*/ 1366496 h 1598762"/>
              <a:gd name="connsiteX5" fmla="*/ 679041 w 945611"/>
              <a:gd name="connsiteY5" fmla="*/ 1545997 h 1598762"/>
              <a:gd name="connsiteX6" fmla="*/ 446662 w 945611"/>
              <a:gd name="connsiteY6" fmla="*/ 1598762 h 1598762"/>
              <a:gd name="connsiteX7" fmla="*/ 174598 w 945611"/>
              <a:gd name="connsiteY7" fmla="*/ 1527378 h 1598762"/>
              <a:gd name="connsiteX8" fmla="*/ 69366 w 945611"/>
              <a:gd name="connsiteY8" fmla="*/ 1432704 h 1598762"/>
              <a:gd name="connsiteX9" fmla="*/ 11388 w 945611"/>
              <a:gd name="connsiteY9" fmla="*/ 1256581 h 1598762"/>
              <a:gd name="connsiteX10" fmla="*/ 11686 w 945611"/>
              <a:gd name="connsiteY10" fmla="*/ 1061768 h 1598762"/>
              <a:gd name="connsiteX11" fmla="*/ 120246 w 945611"/>
              <a:gd name="connsiteY11" fmla="*/ 936757 h 1598762"/>
              <a:gd name="connsiteX12" fmla="*/ 249644 w 945611"/>
              <a:gd name="connsiteY12" fmla="*/ 866667 h 1598762"/>
              <a:gd name="connsiteX13" fmla="*/ 304402 w 945611"/>
              <a:gd name="connsiteY13" fmla="*/ 709019 h 1598762"/>
              <a:gd name="connsiteX14" fmla="*/ 337421 w 945611"/>
              <a:gd name="connsiteY14" fmla="*/ 460507 h 1598762"/>
              <a:gd name="connsiteX15" fmla="*/ 302890 w 945611"/>
              <a:gd name="connsiteY15" fmla="*/ 143414 h 1598762"/>
              <a:gd name="connsiteX16" fmla="*/ 476424 w 945611"/>
              <a:gd name="connsiteY16" fmla="*/ 0 h 1598762"/>
              <a:gd name="connsiteX17" fmla="*/ 713664 w 945611"/>
              <a:gd name="connsiteY17" fmla="*/ 76631 h 1598762"/>
              <a:gd name="connsiteX18" fmla="*/ 817702 w 945611"/>
              <a:gd name="connsiteY18" fmla="*/ 209622 h 1598762"/>
              <a:gd name="connsiteX19" fmla="*/ 893596 w 945611"/>
              <a:gd name="connsiteY19" fmla="*/ 390345 h 1598762"/>
              <a:gd name="connsiteX0" fmla="*/ 893596 w 939768"/>
              <a:gd name="connsiteY0" fmla="*/ 390345 h 1598762"/>
              <a:gd name="connsiteX1" fmla="*/ 934313 w 939768"/>
              <a:gd name="connsiteY1" fmla="*/ 656182 h 1598762"/>
              <a:gd name="connsiteX2" fmla="*/ 938914 w 939768"/>
              <a:gd name="connsiteY2" fmla="*/ 889886 h 1598762"/>
              <a:gd name="connsiteX3" fmla="*/ 915160 w 939768"/>
              <a:gd name="connsiteY3" fmla="*/ 1129198 h 1598762"/>
              <a:gd name="connsiteX4" fmla="*/ 822878 w 939768"/>
              <a:gd name="connsiteY4" fmla="*/ 1366496 h 1598762"/>
              <a:gd name="connsiteX5" fmla="*/ 679041 w 939768"/>
              <a:gd name="connsiteY5" fmla="*/ 1545997 h 1598762"/>
              <a:gd name="connsiteX6" fmla="*/ 446662 w 939768"/>
              <a:gd name="connsiteY6" fmla="*/ 1598762 h 1598762"/>
              <a:gd name="connsiteX7" fmla="*/ 174598 w 939768"/>
              <a:gd name="connsiteY7" fmla="*/ 1527378 h 1598762"/>
              <a:gd name="connsiteX8" fmla="*/ 69366 w 939768"/>
              <a:gd name="connsiteY8" fmla="*/ 1432704 h 1598762"/>
              <a:gd name="connsiteX9" fmla="*/ 11388 w 939768"/>
              <a:gd name="connsiteY9" fmla="*/ 1256581 h 1598762"/>
              <a:gd name="connsiteX10" fmla="*/ 11686 w 939768"/>
              <a:gd name="connsiteY10" fmla="*/ 1061768 h 1598762"/>
              <a:gd name="connsiteX11" fmla="*/ 120246 w 939768"/>
              <a:gd name="connsiteY11" fmla="*/ 936757 h 1598762"/>
              <a:gd name="connsiteX12" fmla="*/ 249644 w 939768"/>
              <a:gd name="connsiteY12" fmla="*/ 866667 h 1598762"/>
              <a:gd name="connsiteX13" fmla="*/ 304402 w 939768"/>
              <a:gd name="connsiteY13" fmla="*/ 709019 h 1598762"/>
              <a:gd name="connsiteX14" fmla="*/ 337421 w 939768"/>
              <a:gd name="connsiteY14" fmla="*/ 460507 h 1598762"/>
              <a:gd name="connsiteX15" fmla="*/ 302890 w 939768"/>
              <a:gd name="connsiteY15" fmla="*/ 143414 h 1598762"/>
              <a:gd name="connsiteX16" fmla="*/ 476424 w 939768"/>
              <a:gd name="connsiteY16" fmla="*/ 0 h 1598762"/>
              <a:gd name="connsiteX17" fmla="*/ 713664 w 939768"/>
              <a:gd name="connsiteY17" fmla="*/ 76631 h 1598762"/>
              <a:gd name="connsiteX18" fmla="*/ 817702 w 939768"/>
              <a:gd name="connsiteY18" fmla="*/ 209622 h 1598762"/>
              <a:gd name="connsiteX19" fmla="*/ 893596 w 939768"/>
              <a:gd name="connsiteY19" fmla="*/ 390345 h 1598762"/>
              <a:gd name="connsiteX0" fmla="*/ 893596 w 938914"/>
              <a:gd name="connsiteY0" fmla="*/ 390345 h 1598762"/>
              <a:gd name="connsiteX1" fmla="*/ 934313 w 938914"/>
              <a:gd name="connsiteY1" fmla="*/ 656182 h 1598762"/>
              <a:gd name="connsiteX2" fmla="*/ 938914 w 938914"/>
              <a:gd name="connsiteY2" fmla="*/ 889886 h 1598762"/>
              <a:gd name="connsiteX3" fmla="*/ 915160 w 938914"/>
              <a:gd name="connsiteY3" fmla="*/ 1129198 h 1598762"/>
              <a:gd name="connsiteX4" fmla="*/ 822878 w 938914"/>
              <a:gd name="connsiteY4" fmla="*/ 1366496 h 1598762"/>
              <a:gd name="connsiteX5" fmla="*/ 679041 w 938914"/>
              <a:gd name="connsiteY5" fmla="*/ 1545997 h 1598762"/>
              <a:gd name="connsiteX6" fmla="*/ 446662 w 938914"/>
              <a:gd name="connsiteY6" fmla="*/ 1598762 h 1598762"/>
              <a:gd name="connsiteX7" fmla="*/ 174598 w 938914"/>
              <a:gd name="connsiteY7" fmla="*/ 1527378 h 1598762"/>
              <a:gd name="connsiteX8" fmla="*/ 69366 w 938914"/>
              <a:gd name="connsiteY8" fmla="*/ 1432704 h 1598762"/>
              <a:gd name="connsiteX9" fmla="*/ 11388 w 938914"/>
              <a:gd name="connsiteY9" fmla="*/ 1256581 h 1598762"/>
              <a:gd name="connsiteX10" fmla="*/ 11686 w 938914"/>
              <a:gd name="connsiteY10" fmla="*/ 1061768 h 1598762"/>
              <a:gd name="connsiteX11" fmla="*/ 120246 w 938914"/>
              <a:gd name="connsiteY11" fmla="*/ 936757 h 1598762"/>
              <a:gd name="connsiteX12" fmla="*/ 249644 w 938914"/>
              <a:gd name="connsiteY12" fmla="*/ 866667 h 1598762"/>
              <a:gd name="connsiteX13" fmla="*/ 304402 w 938914"/>
              <a:gd name="connsiteY13" fmla="*/ 709019 h 1598762"/>
              <a:gd name="connsiteX14" fmla="*/ 337421 w 938914"/>
              <a:gd name="connsiteY14" fmla="*/ 460507 h 1598762"/>
              <a:gd name="connsiteX15" fmla="*/ 302890 w 938914"/>
              <a:gd name="connsiteY15" fmla="*/ 143414 h 1598762"/>
              <a:gd name="connsiteX16" fmla="*/ 476424 w 938914"/>
              <a:gd name="connsiteY16" fmla="*/ 0 h 1598762"/>
              <a:gd name="connsiteX17" fmla="*/ 713664 w 938914"/>
              <a:gd name="connsiteY17" fmla="*/ 76631 h 1598762"/>
              <a:gd name="connsiteX18" fmla="*/ 817702 w 938914"/>
              <a:gd name="connsiteY18" fmla="*/ 209622 h 1598762"/>
              <a:gd name="connsiteX19" fmla="*/ 893596 w 938914"/>
              <a:gd name="connsiteY19" fmla="*/ 390345 h 159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38914" h="1598762">
                <a:moveTo>
                  <a:pt x="893596" y="390345"/>
                </a:moveTo>
                <a:cubicBezTo>
                  <a:pt x="930580" y="525947"/>
                  <a:pt x="925423" y="570110"/>
                  <a:pt x="934313" y="656182"/>
                </a:cubicBezTo>
                <a:cubicBezTo>
                  <a:pt x="934577" y="734083"/>
                  <a:pt x="935138" y="747215"/>
                  <a:pt x="938914" y="889886"/>
                </a:cubicBezTo>
                <a:cubicBezTo>
                  <a:pt x="932189" y="1139837"/>
                  <a:pt x="933614" y="944017"/>
                  <a:pt x="915160" y="1129198"/>
                </a:cubicBezTo>
                <a:cubicBezTo>
                  <a:pt x="886741" y="1199407"/>
                  <a:pt x="897017" y="1239137"/>
                  <a:pt x="822878" y="1366496"/>
                </a:cubicBezTo>
                <a:lnTo>
                  <a:pt x="679041" y="1545997"/>
                </a:lnTo>
                <a:cubicBezTo>
                  <a:pt x="559440" y="1602955"/>
                  <a:pt x="547280" y="1595144"/>
                  <a:pt x="446662" y="1598762"/>
                </a:cubicBezTo>
                <a:cubicBezTo>
                  <a:pt x="290133" y="1594017"/>
                  <a:pt x="351967" y="1604513"/>
                  <a:pt x="174598" y="1527378"/>
                </a:cubicBezTo>
                <a:cubicBezTo>
                  <a:pt x="90356" y="1472960"/>
                  <a:pt x="104443" y="1464262"/>
                  <a:pt x="69366" y="1432704"/>
                </a:cubicBezTo>
                <a:cubicBezTo>
                  <a:pt x="3691" y="1304146"/>
                  <a:pt x="22948" y="1318070"/>
                  <a:pt x="11388" y="1256581"/>
                </a:cubicBezTo>
                <a:cubicBezTo>
                  <a:pt x="-5249" y="1168088"/>
                  <a:pt x="-2361" y="1204176"/>
                  <a:pt x="11686" y="1061768"/>
                </a:cubicBezTo>
                <a:cubicBezTo>
                  <a:pt x="114596" y="901988"/>
                  <a:pt x="10312" y="1008907"/>
                  <a:pt x="120246" y="936757"/>
                </a:cubicBezTo>
                <a:cubicBezTo>
                  <a:pt x="151673" y="918474"/>
                  <a:pt x="60186" y="964960"/>
                  <a:pt x="249644" y="866667"/>
                </a:cubicBezTo>
                <a:cubicBezTo>
                  <a:pt x="300673" y="713788"/>
                  <a:pt x="284979" y="766648"/>
                  <a:pt x="304402" y="709019"/>
                </a:cubicBezTo>
                <a:cubicBezTo>
                  <a:pt x="332294" y="668092"/>
                  <a:pt x="337673" y="554774"/>
                  <a:pt x="337421" y="460507"/>
                </a:cubicBezTo>
                <a:cubicBezTo>
                  <a:pt x="337169" y="366240"/>
                  <a:pt x="270293" y="338012"/>
                  <a:pt x="302890" y="143414"/>
                </a:cubicBezTo>
                <a:cubicBezTo>
                  <a:pt x="357223" y="33379"/>
                  <a:pt x="388099" y="45265"/>
                  <a:pt x="476424" y="0"/>
                </a:cubicBezTo>
                <a:cubicBezTo>
                  <a:pt x="655425" y="7764"/>
                  <a:pt x="616627" y="4097"/>
                  <a:pt x="713664" y="76631"/>
                </a:cubicBezTo>
                <a:cubicBezTo>
                  <a:pt x="781119" y="155251"/>
                  <a:pt x="767805" y="100522"/>
                  <a:pt x="817702" y="209622"/>
                </a:cubicBezTo>
                <a:cubicBezTo>
                  <a:pt x="843000" y="269863"/>
                  <a:pt x="854251" y="223424"/>
                  <a:pt x="893596" y="390345"/>
                </a:cubicBezTo>
                <a:close/>
              </a:path>
            </a:pathLst>
          </a:custGeom>
          <a:solidFill>
            <a:srgbClr val="FF3300">
              <a:alpha val="50196"/>
            </a:srgb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Freeform: Shape 17">
            <a:hlinkClick r:id="" action="ppaction://noaction" highlightClick="1">
              <a:snd r:embed="rId18" name="Normal vesicular sound+3.wav"/>
            </a:hlinkClick>
            <a:extLst>
              <a:ext uri="{FF2B5EF4-FFF2-40B4-BE49-F238E27FC236}">
                <a16:creationId xmlns:a16="http://schemas.microsoft.com/office/drawing/2014/main" id="{2D07B841-F1AA-414B-8D03-03A56A77B84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flipH="1">
            <a:off x="6709281" y="1986583"/>
            <a:ext cx="959061" cy="1368695"/>
          </a:xfrm>
          <a:custGeom>
            <a:avLst/>
            <a:gdLst>
              <a:gd name="connsiteX0" fmla="*/ 785004 w 785004"/>
              <a:gd name="connsiteY0" fmla="*/ 276045 h 1302588"/>
              <a:gd name="connsiteX1" fmla="*/ 785004 w 785004"/>
              <a:gd name="connsiteY1" fmla="*/ 595222 h 1302588"/>
              <a:gd name="connsiteX2" fmla="*/ 759125 w 785004"/>
              <a:gd name="connsiteY2" fmla="*/ 802256 h 1302588"/>
              <a:gd name="connsiteX3" fmla="*/ 759125 w 785004"/>
              <a:gd name="connsiteY3" fmla="*/ 992038 h 1302588"/>
              <a:gd name="connsiteX4" fmla="*/ 681487 w 785004"/>
              <a:gd name="connsiteY4" fmla="*/ 1164566 h 1302588"/>
              <a:gd name="connsiteX5" fmla="*/ 508959 w 785004"/>
              <a:gd name="connsiteY5" fmla="*/ 1233577 h 1302588"/>
              <a:gd name="connsiteX6" fmla="*/ 370936 w 785004"/>
              <a:gd name="connsiteY6" fmla="*/ 1293962 h 1302588"/>
              <a:gd name="connsiteX7" fmla="*/ 120770 w 785004"/>
              <a:gd name="connsiteY7" fmla="*/ 1302588 h 1302588"/>
              <a:gd name="connsiteX8" fmla="*/ 0 w 785004"/>
              <a:gd name="connsiteY8" fmla="*/ 1242204 h 1302588"/>
              <a:gd name="connsiteX9" fmla="*/ 0 w 785004"/>
              <a:gd name="connsiteY9" fmla="*/ 1104181 h 1302588"/>
              <a:gd name="connsiteX10" fmla="*/ 0 w 785004"/>
              <a:gd name="connsiteY10" fmla="*/ 871268 h 1302588"/>
              <a:gd name="connsiteX11" fmla="*/ 17253 w 785004"/>
              <a:gd name="connsiteY11" fmla="*/ 681487 h 1302588"/>
              <a:gd name="connsiteX12" fmla="*/ 34506 w 785004"/>
              <a:gd name="connsiteY12" fmla="*/ 439947 h 1302588"/>
              <a:gd name="connsiteX13" fmla="*/ 51759 w 785004"/>
              <a:gd name="connsiteY13" fmla="*/ 362309 h 1302588"/>
              <a:gd name="connsiteX14" fmla="*/ 181155 w 785004"/>
              <a:gd name="connsiteY14" fmla="*/ 224287 h 1302588"/>
              <a:gd name="connsiteX15" fmla="*/ 310551 w 785004"/>
              <a:gd name="connsiteY15" fmla="*/ 86264 h 1302588"/>
              <a:gd name="connsiteX16" fmla="*/ 491706 w 785004"/>
              <a:gd name="connsiteY16" fmla="*/ 0 h 1302588"/>
              <a:gd name="connsiteX17" fmla="*/ 646982 w 785004"/>
              <a:gd name="connsiteY17" fmla="*/ 69011 h 1302588"/>
              <a:gd name="connsiteX18" fmla="*/ 767751 w 785004"/>
              <a:gd name="connsiteY18" fmla="*/ 163902 h 1302588"/>
              <a:gd name="connsiteX19" fmla="*/ 785004 w 785004"/>
              <a:gd name="connsiteY19" fmla="*/ 276045 h 1302588"/>
              <a:gd name="connsiteX0" fmla="*/ 785004 w 785004"/>
              <a:gd name="connsiteY0" fmla="*/ 276045 h 1302588"/>
              <a:gd name="connsiteX1" fmla="*/ 785004 w 785004"/>
              <a:gd name="connsiteY1" fmla="*/ 595222 h 1302588"/>
              <a:gd name="connsiteX2" fmla="*/ 759125 w 785004"/>
              <a:gd name="connsiteY2" fmla="*/ 802256 h 1302588"/>
              <a:gd name="connsiteX3" fmla="*/ 759125 w 785004"/>
              <a:gd name="connsiteY3" fmla="*/ 992038 h 1302588"/>
              <a:gd name="connsiteX4" fmla="*/ 681487 w 785004"/>
              <a:gd name="connsiteY4" fmla="*/ 1164566 h 1302588"/>
              <a:gd name="connsiteX5" fmla="*/ 505149 w 785004"/>
              <a:gd name="connsiteY5" fmla="*/ 1241197 h 1302588"/>
              <a:gd name="connsiteX6" fmla="*/ 370936 w 785004"/>
              <a:gd name="connsiteY6" fmla="*/ 1293962 h 1302588"/>
              <a:gd name="connsiteX7" fmla="*/ 120770 w 785004"/>
              <a:gd name="connsiteY7" fmla="*/ 1302588 h 1302588"/>
              <a:gd name="connsiteX8" fmla="*/ 0 w 785004"/>
              <a:gd name="connsiteY8" fmla="*/ 1242204 h 1302588"/>
              <a:gd name="connsiteX9" fmla="*/ 0 w 785004"/>
              <a:gd name="connsiteY9" fmla="*/ 1104181 h 1302588"/>
              <a:gd name="connsiteX10" fmla="*/ 0 w 785004"/>
              <a:gd name="connsiteY10" fmla="*/ 871268 h 1302588"/>
              <a:gd name="connsiteX11" fmla="*/ 17253 w 785004"/>
              <a:gd name="connsiteY11" fmla="*/ 681487 h 1302588"/>
              <a:gd name="connsiteX12" fmla="*/ 34506 w 785004"/>
              <a:gd name="connsiteY12" fmla="*/ 439947 h 1302588"/>
              <a:gd name="connsiteX13" fmla="*/ 51759 w 785004"/>
              <a:gd name="connsiteY13" fmla="*/ 362309 h 1302588"/>
              <a:gd name="connsiteX14" fmla="*/ 181155 w 785004"/>
              <a:gd name="connsiteY14" fmla="*/ 224287 h 1302588"/>
              <a:gd name="connsiteX15" fmla="*/ 310551 w 785004"/>
              <a:gd name="connsiteY15" fmla="*/ 86264 h 1302588"/>
              <a:gd name="connsiteX16" fmla="*/ 491706 w 785004"/>
              <a:gd name="connsiteY16" fmla="*/ 0 h 1302588"/>
              <a:gd name="connsiteX17" fmla="*/ 646982 w 785004"/>
              <a:gd name="connsiteY17" fmla="*/ 69011 h 1302588"/>
              <a:gd name="connsiteX18" fmla="*/ 767751 w 785004"/>
              <a:gd name="connsiteY18" fmla="*/ 163902 h 1302588"/>
              <a:gd name="connsiteX19" fmla="*/ 785004 w 785004"/>
              <a:gd name="connsiteY19" fmla="*/ 276045 h 1302588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81487 w 785004"/>
              <a:gd name="connsiteY4" fmla="*/ 1164566 h 1438742"/>
              <a:gd name="connsiteX5" fmla="*/ 505149 w 785004"/>
              <a:gd name="connsiteY5" fmla="*/ 124119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81487 w 785004"/>
              <a:gd name="connsiteY4" fmla="*/ 1164566 h 1438742"/>
              <a:gd name="connsiteX5" fmla="*/ 600399 w 785004"/>
              <a:gd name="connsiteY5" fmla="*/ 129072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96727 w 785004"/>
              <a:gd name="connsiteY4" fmla="*/ 1236956 h 1438742"/>
              <a:gd name="connsiteX5" fmla="*/ 600399 w 785004"/>
              <a:gd name="connsiteY5" fmla="*/ 129072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38742"/>
              <a:gd name="connsiteX1" fmla="*/ 785004 w 785004"/>
              <a:gd name="connsiteY1" fmla="*/ 595222 h 1438742"/>
              <a:gd name="connsiteX2" fmla="*/ 759125 w 785004"/>
              <a:gd name="connsiteY2" fmla="*/ 802256 h 1438742"/>
              <a:gd name="connsiteX3" fmla="*/ 759125 w 785004"/>
              <a:gd name="connsiteY3" fmla="*/ 992038 h 1438742"/>
              <a:gd name="connsiteX4" fmla="*/ 696727 w 785004"/>
              <a:gd name="connsiteY4" fmla="*/ 1236956 h 1438742"/>
              <a:gd name="connsiteX5" fmla="*/ 596589 w 785004"/>
              <a:gd name="connsiteY5" fmla="*/ 1336447 h 1438742"/>
              <a:gd name="connsiteX6" fmla="*/ 374746 w 785004"/>
              <a:gd name="connsiteY6" fmla="*/ 1438742 h 1438742"/>
              <a:gd name="connsiteX7" fmla="*/ 120770 w 785004"/>
              <a:gd name="connsiteY7" fmla="*/ 1302588 h 1438742"/>
              <a:gd name="connsiteX8" fmla="*/ 0 w 785004"/>
              <a:gd name="connsiteY8" fmla="*/ 1242204 h 1438742"/>
              <a:gd name="connsiteX9" fmla="*/ 0 w 785004"/>
              <a:gd name="connsiteY9" fmla="*/ 1104181 h 1438742"/>
              <a:gd name="connsiteX10" fmla="*/ 0 w 785004"/>
              <a:gd name="connsiteY10" fmla="*/ 871268 h 1438742"/>
              <a:gd name="connsiteX11" fmla="*/ 17253 w 785004"/>
              <a:gd name="connsiteY11" fmla="*/ 681487 h 1438742"/>
              <a:gd name="connsiteX12" fmla="*/ 34506 w 785004"/>
              <a:gd name="connsiteY12" fmla="*/ 439947 h 1438742"/>
              <a:gd name="connsiteX13" fmla="*/ 51759 w 785004"/>
              <a:gd name="connsiteY13" fmla="*/ 362309 h 1438742"/>
              <a:gd name="connsiteX14" fmla="*/ 181155 w 785004"/>
              <a:gd name="connsiteY14" fmla="*/ 224287 h 1438742"/>
              <a:gd name="connsiteX15" fmla="*/ 310551 w 785004"/>
              <a:gd name="connsiteY15" fmla="*/ 86264 h 1438742"/>
              <a:gd name="connsiteX16" fmla="*/ 491706 w 785004"/>
              <a:gd name="connsiteY16" fmla="*/ 0 h 1438742"/>
              <a:gd name="connsiteX17" fmla="*/ 646982 w 785004"/>
              <a:gd name="connsiteY17" fmla="*/ 69011 h 1438742"/>
              <a:gd name="connsiteX18" fmla="*/ 767751 w 785004"/>
              <a:gd name="connsiteY18" fmla="*/ 163902 h 1438742"/>
              <a:gd name="connsiteX19" fmla="*/ 785004 w 785004"/>
              <a:gd name="connsiteY19" fmla="*/ 276045 h 143874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5004 w 785004"/>
              <a:gd name="connsiteY0" fmla="*/ 276045 h 1408262"/>
              <a:gd name="connsiteX1" fmla="*/ 785004 w 785004"/>
              <a:gd name="connsiteY1" fmla="*/ 595222 h 1408262"/>
              <a:gd name="connsiteX2" fmla="*/ 759125 w 785004"/>
              <a:gd name="connsiteY2" fmla="*/ 802256 h 1408262"/>
              <a:gd name="connsiteX3" fmla="*/ 759125 w 785004"/>
              <a:gd name="connsiteY3" fmla="*/ 992038 h 1408262"/>
              <a:gd name="connsiteX4" fmla="*/ 696727 w 785004"/>
              <a:gd name="connsiteY4" fmla="*/ 1236956 h 1408262"/>
              <a:gd name="connsiteX5" fmla="*/ 596589 w 785004"/>
              <a:gd name="connsiteY5" fmla="*/ 1336447 h 1408262"/>
              <a:gd name="connsiteX6" fmla="*/ 355696 w 785004"/>
              <a:gd name="connsiteY6" fmla="*/ 1408262 h 1408262"/>
              <a:gd name="connsiteX7" fmla="*/ 120770 w 785004"/>
              <a:gd name="connsiteY7" fmla="*/ 1302588 h 1408262"/>
              <a:gd name="connsiteX8" fmla="*/ 0 w 785004"/>
              <a:gd name="connsiteY8" fmla="*/ 1242204 h 1408262"/>
              <a:gd name="connsiteX9" fmla="*/ 0 w 785004"/>
              <a:gd name="connsiteY9" fmla="*/ 1104181 h 1408262"/>
              <a:gd name="connsiteX10" fmla="*/ 0 w 785004"/>
              <a:gd name="connsiteY10" fmla="*/ 871268 h 1408262"/>
              <a:gd name="connsiteX11" fmla="*/ 17253 w 785004"/>
              <a:gd name="connsiteY11" fmla="*/ 681487 h 1408262"/>
              <a:gd name="connsiteX12" fmla="*/ 34506 w 785004"/>
              <a:gd name="connsiteY12" fmla="*/ 439947 h 1408262"/>
              <a:gd name="connsiteX13" fmla="*/ 51759 w 785004"/>
              <a:gd name="connsiteY13" fmla="*/ 362309 h 1408262"/>
              <a:gd name="connsiteX14" fmla="*/ 181155 w 785004"/>
              <a:gd name="connsiteY14" fmla="*/ 224287 h 1408262"/>
              <a:gd name="connsiteX15" fmla="*/ 310551 w 785004"/>
              <a:gd name="connsiteY15" fmla="*/ 86264 h 1408262"/>
              <a:gd name="connsiteX16" fmla="*/ 491706 w 785004"/>
              <a:gd name="connsiteY16" fmla="*/ 0 h 1408262"/>
              <a:gd name="connsiteX17" fmla="*/ 646982 w 785004"/>
              <a:gd name="connsiteY17" fmla="*/ 69011 h 1408262"/>
              <a:gd name="connsiteX18" fmla="*/ 767751 w 785004"/>
              <a:gd name="connsiteY18" fmla="*/ 163902 h 1408262"/>
              <a:gd name="connsiteX19" fmla="*/ 785004 w 785004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35634 w 786132"/>
              <a:gd name="connsiteY12" fmla="*/ 439947 h 1408262"/>
              <a:gd name="connsiteX13" fmla="*/ 52887 w 786132"/>
              <a:gd name="connsiteY13" fmla="*/ 36230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35634 w 786132"/>
              <a:gd name="connsiteY12" fmla="*/ 439947 h 1408262"/>
              <a:gd name="connsiteX13" fmla="*/ 98607 w 786132"/>
              <a:gd name="connsiteY13" fmla="*/ 34706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77544 w 786132"/>
              <a:gd name="connsiteY12" fmla="*/ 485667 h 1408262"/>
              <a:gd name="connsiteX13" fmla="*/ 98607 w 786132"/>
              <a:gd name="connsiteY13" fmla="*/ 34706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6045 h 1408262"/>
              <a:gd name="connsiteX1" fmla="*/ 786132 w 786132"/>
              <a:gd name="connsiteY1" fmla="*/ 595222 h 1408262"/>
              <a:gd name="connsiteX2" fmla="*/ 760253 w 786132"/>
              <a:gd name="connsiteY2" fmla="*/ 802256 h 1408262"/>
              <a:gd name="connsiteX3" fmla="*/ 760253 w 786132"/>
              <a:gd name="connsiteY3" fmla="*/ 992038 h 1408262"/>
              <a:gd name="connsiteX4" fmla="*/ 697855 w 786132"/>
              <a:gd name="connsiteY4" fmla="*/ 1236956 h 1408262"/>
              <a:gd name="connsiteX5" fmla="*/ 597717 w 786132"/>
              <a:gd name="connsiteY5" fmla="*/ 1336447 h 1408262"/>
              <a:gd name="connsiteX6" fmla="*/ 356824 w 786132"/>
              <a:gd name="connsiteY6" fmla="*/ 1408262 h 1408262"/>
              <a:gd name="connsiteX7" fmla="*/ 121898 w 786132"/>
              <a:gd name="connsiteY7" fmla="*/ 1302588 h 1408262"/>
              <a:gd name="connsiteX8" fmla="*/ 16368 w 786132"/>
              <a:gd name="connsiteY8" fmla="*/ 1204104 h 1408262"/>
              <a:gd name="connsiteX9" fmla="*/ 1128 w 786132"/>
              <a:gd name="connsiteY9" fmla="*/ 1104181 h 1408262"/>
              <a:gd name="connsiteX10" fmla="*/ 1128 w 786132"/>
              <a:gd name="connsiteY10" fmla="*/ 871268 h 1408262"/>
              <a:gd name="connsiteX11" fmla="*/ 18381 w 786132"/>
              <a:gd name="connsiteY11" fmla="*/ 681487 h 1408262"/>
              <a:gd name="connsiteX12" fmla="*/ 77544 w 786132"/>
              <a:gd name="connsiteY12" fmla="*/ 485667 h 1408262"/>
              <a:gd name="connsiteX13" fmla="*/ 117657 w 786132"/>
              <a:gd name="connsiteY13" fmla="*/ 350879 h 1408262"/>
              <a:gd name="connsiteX14" fmla="*/ 182283 w 786132"/>
              <a:gd name="connsiteY14" fmla="*/ 224287 h 1408262"/>
              <a:gd name="connsiteX15" fmla="*/ 311679 w 786132"/>
              <a:gd name="connsiteY15" fmla="*/ 86264 h 1408262"/>
              <a:gd name="connsiteX16" fmla="*/ 492834 w 786132"/>
              <a:gd name="connsiteY16" fmla="*/ 0 h 1408262"/>
              <a:gd name="connsiteX17" fmla="*/ 648110 w 786132"/>
              <a:gd name="connsiteY17" fmla="*/ 69011 h 1408262"/>
              <a:gd name="connsiteX18" fmla="*/ 768879 w 786132"/>
              <a:gd name="connsiteY18" fmla="*/ 163902 h 1408262"/>
              <a:gd name="connsiteX19" fmla="*/ 786132 w 786132"/>
              <a:gd name="connsiteY19" fmla="*/ 276045 h 1408262"/>
              <a:gd name="connsiteX0" fmla="*/ 78613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68879 w 786132"/>
              <a:gd name="connsiteY18" fmla="*/ 160092 h 1404452"/>
              <a:gd name="connsiteX19" fmla="*/ 786132 w 786132"/>
              <a:gd name="connsiteY19" fmla="*/ 272235 h 1404452"/>
              <a:gd name="connsiteX0" fmla="*/ 78613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19349 w 786132"/>
              <a:gd name="connsiteY18" fmla="*/ 141042 h 1404452"/>
              <a:gd name="connsiteX19" fmla="*/ 786132 w 786132"/>
              <a:gd name="connsiteY19" fmla="*/ 272235 h 1404452"/>
              <a:gd name="connsiteX0" fmla="*/ 763272 w 786132"/>
              <a:gd name="connsiteY0" fmla="*/ 272235 h 1404452"/>
              <a:gd name="connsiteX1" fmla="*/ 786132 w 786132"/>
              <a:gd name="connsiteY1" fmla="*/ 591412 h 1404452"/>
              <a:gd name="connsiteX2" fmla="*/ 760253 w 786132"/>
              <a:gd name="connsiteY2" fmla="*/ 798446 h 1404452"/>
              <a:gd name="connsiteX3" fmla="*/ 760253 w 786132"/>
              <a:gd name="connsiteY3" fmla="*/ 988228 h 1404452"/>
              <a:gd name="connsiteX4" fmla="*/ 697855 w 786132"/>
              <a:gd name="connsiteY4" fmla="*/ 1233146 h 1404452"/>
              <a:gd name="connsiteX5" fmla="*/ 597717 w 786132"/>
              <a:gd name="connsiteY5" fmla="*/ 1332637 h 1404452"/>
              <a:gd name="connsiteX6" fmla="*/ 356824 w 786132"/>
              <a:gd name="connsiteY6" fmla="*/ 1404452 h 1404452"/>
              <a:gd name="connsiteX7" fmla="*/ 121898 w 786132"/>
              <a:gd name="connsiteY7" fmla="*/ 1298778 h 1404452"/>
              <a:gd name="connsiteX8" fmla="*/ 16368 w 786132"/>
              <a:gd name="connsiteY8" fmla="*/ 1200294 h 1404452"/>
              <a:gd name="connsiteX9" fmla="*/ 1128 w 786132"/>
              <a:gd name="connsiteY9" fmla="*/ 1100371 h 1404452"/>
              <a:gd name="connsiteX10" fmla="*/ 1128 w 786132"/>
              <a:gd name="connsiteY10" fmla="*/ 867458 h 1404452"/>
              <a:gd name="connsiteX11" fmla="*/ 18381 w 786132"/>
              <a:gd name="connsiteY11" fmla="*/ 677677 h 1404452"/>
              <a:gd name="connsiteX12" fmla="*/ 77544 w 786132"/>
              <a:gd name="connsiteY12" fmla="*/ 481857 h 1404452"/>
              <a:gd name="connsiteX13" fmla="*/ 117657 w 786132"/>
              <a:gd name="connsiteY13" fmla="*/ 347069 h 1404452"/>
              <a:gd name="connsiteX14" fmla="*/ 182283 w 786132"/>
              <a:gd name="connsiteY14" fmla="*/ 220477 h 1404452"/>
              <a:gd name="connsiteX15" fmla="*/ 311679 w 786132"/>
              <a:gd name="connsiteY15" fmla="*/ 82454 h 1404452"/>
              <a:gd name="connsiteX16" fmla="*/ 489024 w 786132"/>
              <a:gd name="connsiteY16" fmla="*/ 0 h 1404452"/>
              <a:gd name="connsiteX17" fmla="*/ 648110 w 786132"/>
              <a:gd name="connsiteY17" fmla="*/ 65201 h 1404452"/>
              <a:gd name="connsiteX18" fmla="*/ 719349 w 786132"/>
              <a:gd name="connsiteY18" fmla="*/ 141042 h 1404452"/>
              <a:gd name="connsiteX19" fmla="*/ 763272 w 786132"/>
              <a:gd name="connsiteY19" fmla="*/ 272235 h 1404452"/>
              <a:gd name="connsiteX0" fmla="*/ 763272 w 763272"/>
              <a:gd name="connsiteY0" fmla="*/ 272235 h 1404452"/>
              <a:gd name="connsiteX1" fmla="*/ 759462 w 763272"/>
              <a:gd name="connsiteY1" fmla="*/ 599032 h 1404452"/>
              <a:gd name="connsiteX2" fmla="*/ 760253 w 763272"/>
              <a:gd name="connsiteY2" fmla="*/ 798446 h 1404452"/>
              <a:gd name="connsiteX3" fmla="*/ 760253 w 763272"/>
              <a:gd name="connsiteY3" fmla="*/ 988228 h 1404452"/>
              <a:gd name="connsiteX4" fmla="*/ 697855 w 763272"/>
              <a:gd name="connsiteY4" fmla="*/ 1233146 h 1404452"/>
              <a:gd name="connsiteX5" fmla="*/ 597717 w 763272"/>
              <a:gd name="connsiteY5" fmla="*/ 1332637 h 1404452"/>
              <a:gd name="connsiteX6" fmla="*/ 356824 w 763272"/>
              <a:gd name="connsiteY6" fmla="*/ 1404452 h 1404452"/>
              <a:gd name="connsiteX7" fmla="*/ 121898 w 763272"/>
              <a:gd name="connsiteY7" fmla="*/ 1298778 h 1404452"/>
              <a:gd name="connsiteX8" fmla="*/ 16368 w 763272"/>
              <a:gd name="connsiteY8" fmla="*/ 1200294 h 1404452"/>
              <a:gd name="connsiteX9" fmla="*/ 1128 w 763272"/>
              <a:gd name="connsiteY9" fmla="*/ 1100371 h 1404452"/>
              <a:gd name="connsiteX10" fmla="*/ 1128 w 763272"/>
              <a:gd name="connsiteY10" fmla="*/ 867458 h 1404452"/>
              <a:gd name="connsiteX11" fmla="*/ 18381 w 763272"/>
              <a:gd name="connsiteY11" fmla="*/ 677677 h 1404452"/>
              <a:gd name="connsiteX12" fmla="*/ 77544 w 763272"/>
              <a:gd name="connsiteY12" fmla="*/ 481857 h 1404452"/>
              <a:gd name="connsiteX13" fmla="*/ 117657 w 763272"/>
              <a:gd name="connsiteY13" fmla="*/ 347069 h 1404452"/>
              <a:gd name="connsiteX14" fmla="*/ 182283 w 763272"/>
              <a:gd name="connsiteY14" fmla="*/ 220477 h 1404452"/>
              <a:gd name="connsiteX15" fmla="*/ 311679 w 763272"/>
              <a:gd name="connsiteY15" fmla="*/ 82454 h 1404452"/>
              <a:gd name="connsiteX16" fmla="*/ 489024 w 763272"/>
              <a:gd name="connsiteY16" fmla="*/ 0 h 1404452"/>
              <a:gd name="connsiteX17" fmla="*/ 648110 w 763272"/>
              <a:gd name="connsiteY17" fmla="*/ 65201 h 1404452"/>
              <a:gd name="connsiteX18" fmla="*/ 719349 w 763272"/>
              <a:gd name="connsiteY18" fmla="*/ 141042 h 1404452"/>
              <a:gd name="connsiteX19" fmla="*/ 763272 w 763272"/>
              <a:gd name="connsiteY19" fmla="*/ 272235 h 1404452"/>
              <a:gd name="connsiteX0" fmla="*/ 763272 w 763272"/>
              <a:gd name="connsiteY0" fmla="*/ 272235 h 1404452"/>
              <a:gd name="connsiteX1" fmla="*/ 759462 w 763272"/>
              <a:gd name="connsiteY1" fmla="*/ 599032 h 1404452"/>
              <a:gd name="connsiteX2" fmla="*/ 760253 w 763272"/>
              <a:gd name="connsiteY2" fmla="*/ 798446 h 1404452"/>
              <a:gd name="connsiteX3" fmla="*/ 760253 w 763272"/>
              <a:gd name="connsiteY3" fmla="*/ 988228 h 1404452"/>
              <a:gd name="connsiteX4" fmla="*/ 713095 w 763272"/>
              <a:gd name="connsiteY4" fmla="*/ 1179806 h 1404452"/>
              <a:gd name="connsiteX5" fmla="*/ 597717 w 763272"/>
              <a:gd name="connsiteY5" fmla="*/ 1332637 h 1404452"/>
              <a:gd name="connsiteX6" fmla="*/ 356824 w 763272"/>
              <a:gd name="connsiteY6" fmla="*/ 1404452 h 1404452"/>
              <a:gd name="connsiteX7" fmla="*/ 121898 w 763272"/>
              <a:gd name="connsiteY7" fmla="*/ 1298778 h 1404452"/>
              <a:gd name="connsiteX8" fmla="*/ 16368 w 763272"/>
              <a:gd name="connsiteY8" fmla="*/ 1200294 h 1404452"/>
              <a:gd name="connsiteX9" fmla="*/ 1128 w 763272"/>
              <a:gd name="connsiteY9" fmla="*/ 1100371 h 1404452"/>
              <a:gd name="connsiteX10" fmla="*/ 1128 w 763272"/>
              <a:gd name="connsiteY10" fmla="*/ 867458 h 1404452"/>
              <a:gd name="connsiteX11" fmla="*/ 18381 w 763272"/>
              <a:gd name="connsiteY11" fmla="*/ 677677 h 1404452"/>
              <a:gd name="connsiteX12" fmla="*/ 77544 w 763272"/>
              <a:gd name="connsiteY12" fmla="*/ 481857 h 1404452"/>
              <a:gd name="connsiteX13" fmla="*/ 117657 w 763272"/>
              <a:gd name="connsiteY13" fmla="*/ 347069 h 1404452"/>
              <a:gd name="connsiteX14" fmla="*/ 182283 w 763272"/>
              <a:gd name="connsiteY14" fmla="*/ 220477 h 1404452"/>
              <a:gd name="connsiteX15" fmla="*/ 311679 w 763272"/>
              <a:gd name="connsiteY15" fmla="*/ 82454 h 1404452"/>
              <a:gd name="connsiteX16" fmla="*/ 489024 w 763272"/>
              <a:gd name="connsiteY16" fmla="*/ 0 h 1404452"/>
              <a:gd name="connsiteX17" fmla="*/ 648110 w 763272"/>
              <a:gd name="connsiteY17" fmla="*/ 65201 h 1404452"/>
              <a:gd name="connsiteX18" fmla="*/ 719349 w 763272"/>
              <a:gd name="connsiteY18" fmla="*/ 141042 h 1404452"/>
              <a:gd name="connsiteX19" fmla="*/ 763272 w 763272"/>
              <a:gd name="connsiteY19" fmla="*/ 272235 h 140445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2283 w 763272"/>
              <a:gd name="connsiteY14" fmla="*/ 189997 h 1373972"/>
              <a:gd name="connsiteX15" fmla="*/ 311679 w 763272"/>
              <a:gd name="connsiteY15" fmla="*/ 5197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2283 w 763272"/>
              <a:gd name="connsiteY14" fmla="*/ 18999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17657 w 763272"/>
              <a:gd name="connsiteY13" fmla="*/ 316589 h 1373972"/>
              <a:gd name="connsiteX14" fmla="*/ 189903 w 763272"/>
              <a:gd name="connsiteY14" fmla="*/ 25476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3272 w 763272"/>
              <a:gd name="connsiteY0" fmla="*/ 241755 h 1373972"/>
              <a:gd name="connsiteX1" fmla="*/ 759462 w 763272"/>
              <a:gd name="connsiteY1" fmla="*/ 568552 h 1373972"/>
              <a:gd name="connsiteX2" fmla="*/ 760253 w 763272"/>
              <a:gd name="connsiteY2" fmla="*/ 767966 h 1373972"/>
              <a:gd name="connsiteX3" fmla="*/ 760253 w 763272"/>
              <a:gd name="connsiteY3" fmla="*/ 957748 h 1373972"/>
              <a:gd name="connsiteX4" fmla="*/ 713095 w 763272"/>
              <a:gd name="connsiteY4" fmla="*/ 1149326 h 1373972"/>
              <a:gd name="connsiteX5" fmla="*/ 597717 w 763272"/>
              <a:gd name="connsiteY5" fmla="*/ 1302157 h 1373972"/>
              <a:gd name="connsiteX6" fmla="*/ 356824 w 763272"/>
              <a:gd name="connsiteY6" fmla="*/ 1373972 h 1373972"/>
              <a:gd name="connsiteX7" fmla="*/ 121898 w 763272"/>
              <a:gd name="connsiteY7" fmla="*/ 1268298 h 1373972"/>
              <a:gd name="connsiteX8" fmla="*/ 16368 w 763272"/>
              <a:gd name="connsiteY8" fmla="*/ 1169814 h 1373972"/>
              <a:gd name="connsiteX9" fmla="*/ 1128 w 763272"/>
              <a:gd name="connsiteY9" fmla="*/ 1069891 h 1373972"/>
              <a:gd name="connsiteX10" fmla="*/ 1128 w 763272"/>
              <a:gd name="connsiteY10" fmla="*/ 836978 h 1373972"/>
              <a:gd name="connsiteX11" fmla="*/ 18381 w 763272"/>
              <a:gd name="connsiteY11" fmla="*/ 647197 h 1373972"/>
              <a:gd name="connsiteX12" fmla="*/ 77544 w 763272"/>
              <a:gd name="connsiteY12" fmla="*/ 451377 h 1373972"/>
              <a:gd name="connsiteX13" fmla="*/ 125277 w 763272"/>
              <a:gd name="connsiteY13" fmla="*/ 350879 h 1373972"/>
              <a:gd name="connsiteX14" fmla="*/ 189903 w 763272"/>
              <a:gd name="connsiteY14" fmla="*/ 254767 h 1373972"/>
              <a:gd name="connsiteX15" fmla="*/ 288819 w 763272"/>
              <a:gd name="connsiteY15" fmla="*/ 135794 h 1373972"/>
              <a:gd name="connsiteX16" fmla="*/ 473784 w 763272"/>
              <a:gd name="connsiteY16" fmla="*/ 0 h 1373972"/>
              <a:gd name="connsiteX17" fmla="*/ 648110 w 763272"/>
              <a:gd name="connsiteY17" fmla="*/ 34721 h 1373972"/>
              <a:gd name="connsiteX18" fmla="*/ 719349 w 763272"/>
              <a:gd name="connsiteY18" fmla="*/ 110562 h 1373972"/>
              <a:gd name="connsiteX19" fmla="*/ 763272 w 763272"/>
              <a:gd name="connsiteY19" fmla="*/ 241755 h 1373972"/>
              <a:gd name="connsiteX0" fmla="*/ 766553 w 766553"/>
              <a:gd name="connsiteY0" fmla="*/ 241755 h 1373972"/>
              <a:gd name="connsiteX1" fmla="*/ 762743 w 766553"/>
              <a:gd name="connsiteY1" fmla="*/ 568552 h 1373972"/>
              <a:gd name="connsiteX2" fmla="*/ 763534 w 766553"/>
              <a:gd name="connsiteY2" fmla="*/ 767966 h 1373972"/>
              <a:gd name="connsiteX3" fmla="*/ 763534 w 766553"/>
              <a:gd name="connsiteY3" fmla="*/ 957748 h 1373972"/>
              <a:gd name="connsiteX4" fmla="*/ 716376 w 766553"/>
              <a:gd name="connsiteY4" fmla="*/ 1149326 h 1373972"/>
              <a:gd name="connsiteX5" fmla="*/ 600998 w 766553"/>
              <a:gd name="connsiteY5" fmla="*/ 1302157 h 1373972"/>
              <a:gd name="connsiteX6" fmla="*/ 360105 w 766553"/>
              <a:gd name="connsiteY6" fmla="*/ 1373972 h 1373972"/>
              <a:gd name="connsiteX7" fmla="*/ 125179 w 766553"/>
              <a:gd name="connsiteY7" fmla="*/ 1268298 h 1373972"/>
              <a:gd name="connsiteX8" fmla="*/ 19649 w 766553"/>
              <a:gd name="connsiteY8" fmla="*/ 1169814 h 1373972"/>
              <a:gd name="connsiteX9" fmla="*/ 599 w 766553"/>
              <a:gd name="connsiteY9" fmla="*/ 1016551 h 1373972"/>
              <a:gd name="connsiteX10" fmla="*/ 4409 w 766553"/>
              <a:gd name="connsiteY10" fmla="*/ 836978 h 1373972"/>
              <a:gd name="connsiteX11" fmla="*/ 21662 w 766553"/>
              <a:gd name="connsiteY11" fmla="*/ 647197 h 1373972"/>
              <a:gd name="connsiteX12" fmla="*/ 80825 w 766553"/>
              <a:gd name="connsiteY12" fmla="*/ 451377 h 1373972"/>
              <a:gd name="connsiteX13" fmla="*/ 128558 w 766553"/>
              <a:gd name="connsiteY13" fmla="*/ 350879 h 1373972"/>
              <a:gd name="connsiteX14" fmla="*/ 193184 w 766553"/>
              <a:gd name="connsiteY14" fmla="*/ 254767 h 1373972"/>
              <a:gd name="connsiteX15" fmla="*/ 292100 w 766553"/>
              <a:gd name="connsiteY15" fmla="*/ 135794 h 1373972"/>
              <a:gd name="connsiteX16" fmla="*/ 477065 w 766553"/>
              <a:gd name="connsiteY16" fmla="*/ 0 h 1373972"/>
              <a:gd name="connsiteX17" fmla="*/ 651391 w 766553"/>
              <a:gd name="connsiteY17" fmla="*/ 34721 h 1373972"/>
              <a:gd name="connsiteX18" fmla="*/ 722630 w 766553"/>
              <a:gd name="connsiteY18" fmla="*/ 110562 h 1373972"/>
              <a:gd name="connsiteX19" fmla="*/ 766553 w 766553"/>
              <a:gd name="connsiteY19" fmla="*/ 241755 h 1373972"/>
              <a:gd name="connsiteX0" fmla="*/ 766781 w 766781"/>
              <a:gd name="connsiteY0" fmla="*/ 241755 h 1373972"/>
              <a:gd name="connsiteX1" fmla="*/ 762971 w 766781"/>
              <a:gd name="connsiteY1" fmla="*/ 568552 h 1373972"/>
              <a:gd name="connsiteX2" fmla="*/ 763762 w 766781"/>
              <a:gd name="connsiteY2" fmla="*/ 767966 h 1373972"/>
              <a:gd name="connsiteX3" fmla="*/ 763762 w 766781"/>
              <a:gd name="connsiteY3" fmla="*/ 957748 h 1373972"/>
              <a:gd name="connsiteX4" fmla="*/ 716604 w 766781"/>
              <a:gd name="connsiteY4" fmla="*/ 1149326 h 1373972"/>
              <a:gd name="connsiteX5" fmla="*/ 601226 w 766781"/>
              <a:gd name="connsiteY5" fmla="*/ 1302157 h 1373972"/>
              <a:gd name="connsiteX6" fmla="*/ 360333 w 766781"/>
              <a:gd name="connsiteY6" fmla="*/ 1373972 h 1373972"/>
              <a:gd name="connsiteX7" fmla="*/ 125407 w 766781"/>
              <a:gd name="connsiteY7" fmla="*/ 1268298 h 1373972"/>
              <a:gd name="connsiteX8" fmla="*/ 23687 w 766781"/>
              <a:gd name="connsiteY8" fmla="*/ 1154574 h 1373972"/>
              <a:gd name="connsiteX9" fmla="*/ 827 w 766781"/>
              <a:gd name="connsiteY9" fmla="*/ 1016551 h 1373972"/>
              <a:gd name="connsiteX10" fmla="*/ 4637 w 766781"/>
              <a:gd name="connsiteY10" fmla="*/ 836978 h 1373972"/>
              <a:gd name="connsiteX11" fmla="*/ 21890 w 766781"/>
              <a:gd name="connsiteY11" fmla="*/ 647197 h 1373972"/>
              <a:gd name="connsiteX12" fmla="*/ 81053 w 766781"/>
              <a:gd name="connsiteY12" fmla="*/ 451377 h 1373972"/>
              <a:gd name="connsiteX13" fmla="*/ 128786 w 766781"/>
              <a:gd name="connsiteY13" fmla="*/ 350879 h 1373972"/>
              <a:gd name="connsiteX14" fmla="*/ 193412 w 766781"/>
              <a:gd name="connsiteY14" fmla="*/ 254767 h 1373972"/>
              <a:gd name="connsiteX15" fmla="*/ 292328 w 766781"/>
              <a:gd name="connsiteY15" fmla="*/ 135794 h 1373972"/>
              <a:gd name="connsiteX16" fmla="*/ 477293 w 766781"/>
              <a:gd name="connsiteY16" fmla="*/ 0 h 1373972"/>
              <a:gd name="connsiteX17" fmla="*/ 651619 w 766781"/>
              <a:gd name="connsiteY17" fmla="*/ 34721 h 1373972"/>
              <a:gd name="connsiteX18" fmla="*/ 722858 w 766781"/>
              <a:gd name="connsiteY18" fmla="*/ 110562 h 1373972"/>
              <a:gd name="connsiteX19" fmla="*/ 766781 w 766781"/>
              <a:gd name="connsiteY19" fmla="*/ 241755 h 1373972"/>
              <a:gd name="connsiteX0" fmla="*/ 766781 w 766781"/>
              <a:gd name="connsiteY0" fmla="*/ 241755 h 1373972"/>
              <a:gd name="connsiteX1" fmla="*/ 762971 w 766781"/>
              <a:gd name="connsiteY1" fmla="*/ 568552 h 1373972"/>
              <a:gd name="connsiteX2" fmla="*/ 763762 w 766781"/>
              <a:gd name="connsiteY2" fmla="*/ 767966 h 1373972"/>
              <a:gd name="connsiteX3" fmla="*/ 763762 w 766781"/>
              <a:gd name="connsiteY3" fmla="*/ 957748 h 1373972"/>
              <a:gd name="connsiteX4" fmla="*/ 716604 w 766781"/>
              <a:gd name="connsiteY4" fmla="*/ 1149326 h 1373972"/>
              <a:gd name="connsiteX5" fmla="*/ 563126 w 766781"/>
              <a:gd name="connsiteY5" fmla="*/ 1325017 h 1373972"/>
              <a:gd name="connsiteX6" fmla="*/ 360333 w 766781"/>
              <a:gd name="connsiteY6" fmla="*/ 1373972 h 1373972"/>
              <a:gd name="connsiteX7" fmla="*/ 125407 w 766781"/>
              <a:gd name="connsiteY7" fmla="*/ 1268298 h 1373972"/>
              <a:gd name="connsiteX8" fmla="*/ 23687 w 766781"/>
              <a:gd name="connsiteY8" fmla="*/ 1154574 h 1373972"/>
              <a:gd name="connsiteX9" fmla="*/ 827 w 766781"/>
              <a:gd name="connsiteY9" fmla="*/ 1016551 h 1373972"/>
              <a:gd name="connsiteX10" fmla="*/ 4637 w 766781"/>
              <a:gd name="connsiteY10" fmla="*/ 836978 h 1373972"/>
              <a:gd name="connsiteX11" fmla="*/ 21890 w 766781"/>
              <a:gd name="connsiteY11" fmla="*/ 647197 h 1373972"/>
              <a:gd name="connsiteX12" fmla="*/ 81053 w 766781"/>
              <a:gd name="connsiteY12" fmla="*/ 451377 h 1373972"/>
              <a:gd name="connsiteX13" fmla="*/ 128786 w 766781"/>
              <a:gd name="connsiteY13" fmla="*/ 350879 h 1373972"/>
              <a:gd name="connsiteX14" fmla="*/ 193412 w 766781"/>
              <a:gd name="connsiteY14" fmla="*/ 254767 h 1373972"/>
              <a:gd name="connsiteX15" fmla="*/ 292328 w 766781"/>
              <a:gd name="connsiteY15" fmla="*/ 135794 h 1373972"/>
              <a:gd name="connsiteX16" fmla="*/ 477293 w 766781"/>
              <a:gd name="connsiteY16" fmla="*/ 0 h 1373972"/>
              <a:gd name="connsiteX17" fmla="*/ 651619 w 766781"/>
              <a:gd name="connsiteY17" fmla="*/ 34721 h 1373972"/>
              <a:gd name="connsiteX18" fmla="*/ 722858 w 766781"/>
              <a:gd name="connsiteY18" fmla="*/ 110562 h 1373972"/>
              <a:gd name="connsiteX19" fmla="*/ 766781 w 766781"/>
              <a:gd name="connsiteY19" fmla="*/ 241755 h 137397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766781"/>
              <a:gd name="connsiteY0" fmla="*/ 241755 h 1358732"/>
              <a:gd name="connsiteX1" fmla="*/ 762971 w 766781"/>
              <a:gd name="connsiteY1" fmla="*/ 568552 h 1358732"/>
              <a:gd name="connsiteX2" fmla="*/ 763762 w 766781"/>
              <a:gd name="connsiteY2" fmla="*/ 767966 h 1358732"/>
              <a:gd name="connsiteX3" fmla="*/ 763762 w 766781"/>
              <a:gd name="connsiteY3" fmla="*/ 957748 h 1358732"/>
              <a:gd name="connsiteX4" fmla="*/ 716604 w 766781"/>
              <a:gd name="connsiteY4" fmla="*/ 1149326 h 1358732"/>
              <a:gd name="connsiteX5" fmla="*/ 563126 w 766781"/>
              <a:gd name="connsiteY5" fmla="*/ 1325017 h 1358732"/>
              <a:gd name="connsiteX6" fmla="*/ 341283 w 766781"/>
              <a:gd name="connsiteY6" fmla="*/ 1358732 h 1358732"/>
              <a:gd name="connsiteX7" fmla="*/ 125407 w 766781"/>
              <a:gd name="connsiteY7" fmla="*/ 1268298 h 1358732"/>
              <a:gd name="connsiteX8" fmla="*/ 23687 w 766781"/>
              <a:gd name="connsiteY8" fmla="*/ 1154574 h 1358732"/>
              <a:gd name="connsiteX9" fmla="*/ 827 w 766781"/>
              <a:gd name="connsiteY9" fmla="*/ 1016551 h 1358732"/>
              <a:gd name="connsiteX10" fmla="*/ 4637 w 766781"/>
              <a:gd name="connsiteY10" fmla="*/ 836978 h 1358732"/>
              <a:gd name="connsiteX11" fmla="*/ 21890 w 766781"/>
              <a:gd name="connsiteY11" fmla="*/ 647197 h 1358732"/>
              <a:gd name="connsiteX12" fmla="*/ 81053 w 766781"/>
              <a:gd name="connsiteY12" fmla="*/ 451377 h 1358732"/>
              <a:gd name="connsiteX13" fmla="*/ 128786 w 766781"/>
              <a:gd name="connsiteY13" fmla="*/ 350879 h 1358732"/>
              <a:gd name="connsiteX14" fmla="*/ 193412 w 766781"/>
              <a:gd name="connsiteY14" fmla="*/ 254767 h 1358732"/>
              <a:gd name="connsiteX15" fmla="*/ 292328 w 766781"/>
              <a:gd name="connsiteY15" fmla="*/ 135794 h 1358732"/>
              <a:gd name="connsiteX16" fmla="*/ 477293 w 766781"/>
              <a:gd name="connsiteY16" fmla="*/ 0 h 1358732"/>
              <a:gd name="connsiteX17" fmla="*/ 651619 w 766781"/>
              <a:gd name="connsiteY17" fmla="*/ 34721 h 1358732"/>
              <a:gd name="connsiteX18" fmla="*/ 722858 w 766781"/>
              <a:gd name="connsiteY18" fmla="*/ 110562 h 1358732"/>
              <a:gd name="connsiteX19" fmla="*/ 766781 w 766781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763762 w 874252"/>
              <a:gd name="connsiteY3" fmla="*/ 957748 h 1358732"/>
              <a:gd name="connsiteX4" fmla="*/ 716604 w 874252"/>
              <a:gd name="connsiteY4" fmla="*/ 114932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16604 w 874252"/>
              <a:gd name="connsiteY4" fmla="*/ 114932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766781 w 874252"/>
              <a:gd name="connsiteY0" fmla="*/ 24175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766781 w 874252"/>
              <a:gd name="connsiteY19" fmla="*/ 241755 h 1358732"/>
              <a:gd name="connsiteX0" fmla="*/ 839171 w 874252"/>
              <a:gd name="connsiteY0" fmla="*/ 218895 h 1358732"/>
              <a:gd name="connsiteX1" fmla="*/ 762971 w 874252"/>
              <a:gd name="connsiteY1" fmla="*/ 56855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839171 w 874252"/>
              <a:gd name="connsiteY19" fmla="*/ 218895 h 1358732"/>
              <a:gd name="connsiteX0" fmla="*/ 839171 w 874252"/>
              <a:gd name="connsiteY0" fmla="*/ 218895 h 1358732"/>
              <a:gd name="connsiteX1" fmla="*/ 842981 w 874252"/>
              <a:gd name="connsiteY1" fmla="*/ 538072 h 1358732"/>
              <a:gd name="connsiteX2" fmla="*/ 874252 w 874252"/>
              <a:gd name="connsiteY2" fmla="*/ 752726 h 1358732"/>
              <a:gd name="connsiteX3" fmla="*/ 813292 w 874252"/>
              <a:gd name="connsiteY3" fmla="*/ 1011088 h 1358732"/>
              <a:gd name="connsiteX4" fmla="*/ 728034 w 874252"/>
              <a:gd name="connsiteY4" fmla="*/ 1221716 h 1358732"/>
              <a:gd name="connsiteX5" fmla="*/ 563126 w 874252"/>
              <a:gd name="connsiteY5" fmla="*/ 1325017 h 1358732"/>
              <a:gd name="connsiteX6" fmla="*/ 341283 w 874252"/>
              <a:gd name="connsiteY6" fmla="*/ 1358732 h 1358732"/>
              <a:gd name="connsiteX7" fmla="*/ 125407 w 874252"/>
              <a:gd name="connsiteY7" fmla="*/ 1268298 h 1358732"/>
              <a:gd name="connsiteX8" fmla="*/ 23687 w 874252"/>
              <a:gd name="connsiteY8" fmla="*/ 1154574 h 1358732"/>
              <a:gd name="connsiteX9" fmla="*/ 827 w 874252"/>
              <a:gd name="connsiteY9" fmla="*/ 1016551 h 1358732"/>
              <a:gd name="connsiteX10" fmla="*/ 4637 w 874252"/>
              <a:gd name="connsiteY10" fmla="*/ 836978 h 1358732"/>
              <a:gd name="connsiteX11" fmla="*/ 21890 w 874252"/>
              <a:gd name="connsiteY11" fmla="*/ 647197 h 1358732"/>
              <a:gd name="connsiteX12" fmla="*/ 81053 w 874252"/>
              <a:gd name="connsiteY12" fmla="*/ 451377 h 1358732"/>
              <a:gd name="connsiteX13" fmla="*/ 128786 w 874252"/>
              <a:gd name="connsiteY13" fmla="*/ 350879 h 1358732"/>
              <a:gd name="connsiteX14" fmla="*/ 193412 w 874252"/>
              <a:gd name="connsiteY14" fmla="*/ 254767 h 1358732"/>
              <a:gd name="connsiteX15" fmla="*/ 292328 w 874252"/>
              <a:gd name="connsiteY15" fmla="*/ 135794 h 1358732"/>
              <a:gd name="connsiteX16" fmla="*/ 477293 w 874252"/>
              <a:gd name="connsiteY16" fmla="*/ 0 h 1358732"/>
              <a:gd name="connsiteX17" fmla="*/ 651619 w 874252"/>
              <a:gd name="connsiteY17" fmla="*/ 34721 h 1358732"/>
              <a:gd name="connsiteX18" fmla="*/ 722858 w 874252"/>
              <a:gd name="connsiteY18" fmla="*/ 110562 h 1358732"/>
              <a:gd name="connsiteX19" fmla="*/ 839171 w 874252"/>
              <a:gd name="connsiteY19" fmla="*/ 218895 h 1358732"/>
              <a:gd name="connsiteX0" fmla="*/ 839171 w 847582"/>
              <a:gd name="connsiteY0" fmla="*/ 218895 h 1358732"/>
              <a:gd name="connsiteX1" fmla="*/ 842981 w 847582"/>
              <a:gd name="connsiteY1" fmla="*/ 538072 h 1358732"/>
              <a:gd name="connsiteX2" fmla="*/ 847582 w 847582"/>
              <a:gd name="connsiteY2" fmla="*/ 775586 h 1358732"/>
              <a:gd name="connsiteX3" fmla="*/ 813292 w 847582"/>
              <a:gd name="connsiteY3" fmla="*/ 1011088 h 1358732"/>
              <a:gd name="connsiteX4" fmla="*/ 728034 w 847582"/>
              <a:gd name="connsiteY4" fmla="*/ 1221716 h 1358732"/>
              <a:gd name="connsiteX5" fmla="*/ 563126 w 847582"/>
              <a:gd name="connsiteY5" fmla="*/ 1325017 h 1358732"/>
              <a:gd name="connsiteX6" fmla="*/ 341283 w 847582"/>
              <a:gd name="connsiteY6" fmla="*/ 1358732 h 1358732"/>
              <a:gd name="connsiteX7" fmla="*/ 125407 w 847582"/>
              <a:gd name="connsiteY7" fmla="*/ 1268298 h 1358732"/>
              <a:gd name="connsiteX8" fmla="*/ 23687 w 847582"/>
              <a:gd name="connsiteY8" fmla="*/ 1154574 h 1358732"/>
              <a:gd name="connsiteX9" fmla="*/ 827 w 847582"/>
              <a:gd name="connsiteY9" fmla="*/ 1016551 h 1358732"/>
              <a:gd name="connsiteX10" fmla="*/ 4637 w 847582"/>
              <a:gd name="connsiteY10" fmla="*/ 836978 h 1358732"/>
              <a:gd name="connsiteX11" fmla="*/ 21890 w 847582"/>
              <a:gd name="connsiteY11" fmla="*/ 647197 h 1358732"/>
              <a:gd name="connsiteX12" fmla="*/ 81053 w 847582"/>
              <a:gd name="connsiteY12" fmla="*/ 451377 h 1358732"/>
              <a:gd name="connsiteX13" fmla="*/ 128786 w 847582"/>
              <a:gd name="connsiteY13" fmla="*/ 350879 h 1358732"/>
              <a:gd name="connsiteX14" fmla="*/ 193412 w 847582"/>
              <a:gd name="connsiteY14" fmla="*/ 254767 h 1358732"/>
              <a:gd name="connsiteX15" fmla="*/ 292328 w 847582"/>
              <a:gd name="connsiteY15" fmla="*/ 135794 h 1358732"/>
              <a:gd name="connsiteX16" fmla="*/ 477293 w 847582"/>
              <a:gd name="connsiteY16" fmla="*/ 0 h 1358732"/>
              <a:gd name="connsiteX17" fmla="*/ 651619 w 847582"/>
              <a:gd name="connsiteY17" fmla="*/ 34721 h 1358732"/>
              <a:gd name="connsiteX18" fmla="*/ 722858 w 847582"/>
              <a:gd name="connsiteY18" fmla="*/ 110562 h 1358732"/>
              <a:gd name="connsiteX19" fmla="*/ 839171 w 847582"/>
              <a:gd name="connsiteY19" fmla="*/ 218895 h 1358732"/>
              <a:gd name="connsiteX0" fmla="*/ 801071 w 847582"/>
              <a:gd name="connsiteY0" fmla="*/ 237945 h 1358732"/>
              <a:gd name="connsiteX1" fmla="*/ 842981 w 847582"/>
              <a:gd name="connsiteY1" fmla="*/ 538072 h 1358732"/>
              <a:gd name="connsiteX2" fmla="*/ 847582 w 847582"/>
              <a:gd name="connsiteY2" fmla="*/ 775586 h 1358732"/>
              <a:gd name="connsiteX3" fmla="*/ 813292 w 847582"/>
              <a:gd name="connsiteY3" fmla="*/ 1011088 h 1358732"/>
              <a:gd name="connsiteX4" fmla="*/ 728034 w 847582"/>
              <a:gd name="connsiteY4" fmla="*/ 1221716 h 1358732"/>
              <a:gd name="connsiteX5" fmla="*/ 563126 w 847582"/>
              <a:gd name="connsiteY5" fmla="*/ 1325017 h 1358732"/>
              <a:gd name="connsiteX6" fmla="*/ 341283 w 847582"/>
              <a:gd name="connsiteY6" fmla="*/ 1358732 h 1358732"/>
              <a:gd name="connsiteX7" fmla="*/ 125407 w 847582"/>
              <a:gd name="connsiteY7" fmla="*/ 1268298 h 1358732"/>
              <a:gd name="connsiteX8" fmla="*/ 23687 w 847582"/>
              <a:gd name="connsiteY8" fmla="*/ 1154574 h 1358732"/>
              <a:gd name="connsiteX9" fmla="*/ 827 w 847582"/>
              <a:gd name="connsiteY9" fmla="*/ 1016551 h 1358732"/>
              <a:gd name="connsiteX10" fmla="*/ 4637 w 847582"/>
              <a:gd name="connsiteY10" fmla="*/ 836978 h 1358732"/>
              <a:gd name="connsiteX11" fmla="*/ 21890 w 847582"/>
              <a:gd name="connsiteY11" fmla="*/ 647197 h 1358732"/>
              <a:gd name="connsiteX12" fmla="*/ 81053 w 847582"/>
              <a:gd name="connsiteY12" fmla="*/ 451377 h 1358732"/>
              <a:gd name="connsiteX13" fmla="*/ 128786 w 847582"/>
              <a:gd name="connsiteY13" fmla="*/ 350879 h 1358732"/>
              <a:gd name="connsiteX14" fmla="*/ 193412 w 847582"/>
              <a:gd name="connsiteY14" fmla="*/ 254767 h 1358732"/>
              <a:gd name="connsiteX15" fmla="*/ 292328 w 847582"/>
              <a:gd name="connsiteY15" fmla="*/ 135794 h 1358732"/>
              <a:gd name="connsiteX16" fmla="*/ 477293 w 847582"/>
              <a:gd name="connsiteY16" fmla="*/ 0 h 1358732"/>
              <a:gd name="connsiteX17" fmla="*/ 651619 w 847582"/>
              <a:gd name="connsiteY17" fmla="*/ 34721 h 1358732"/>
              <a:gd name="connsiteX18" fmla="*/ 722858 w 847582"/>
              <a:gd name="connsiteY18" fmla="*/ 110562 h 1358732"/>
              <a:gd name="connsiteX19" fmla="*/ 801071 w 847582"/>
              <a:gd name="connsiteY19" fmla="*/ 237945 h 135873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51619 w 847582"/>
              <a:gd name="connsiteY17" fmla="*/ 1186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01071 w 847582"/>
              <a:gd name="connsiteY0" fmla="*/ 21508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01071 w 847582"/>
              <a:gd name="connsiteY19" fmla="*/ 215085 h 1335872"/>
              <a:gd name="connsiteX0" fmla="*/ 816311 w 847582"/>
              <a:gd name="connsiteY0" fmla="*/ 25699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16311 w 847582"/>
              <a:gd name="connsiteY19" fmla="*/ 256995 h 1335872"/>
              <a:gd name="connsiteX0" fmla="*/ 816311 w 847582"/>
              <a:gd name="connsiteY0" fmla="*/ 256995 h 1335872"/>
              <a:gd name="connsiteX1" fmla="*/ 842981 w 847582"/>
              <a:gd name="connsiteY1" fmla="*/ 515212 h 1335872"/>
              <a:gd name="connsiteX2" fmla="*/ 847582 w 847582"/>
              <a:gd name="connsiteY2" fmla="*/ 752726 h 1335872"/>
              <a:gd name="connsiteX3" fmla="*/ 813292 w 847582"/>
              <a:gd name="connsiteY3" fmla="*/ 988228 h 1335872"/>
              <a:gd name="connsiteX4" fmla="*/ 728034 w 847582"/>
              <a:gd name="connsiteY4" fmla="*/ 1198856 h 1335872"/>
              <a:gd name="connsiteX5" fmla="*/ 563126 w 847582"/>
              <a:gd name="connsiteY5" fmla="*/ 1302157 h 1335872"/>
              <a:gd name="connsiteX6" fmla="*/ 341283 w 847582"/>
              <a:gd name="connsiteY6" fmla="*/ 1335872 h 1335872"/>
              <a:gd name="connsiteX7" fmla="*/ 125407 w 847582"/>
              <a:gd name="connsiteY7" fmla="*/ 1245438 h 1335872"/>
              <a:gd name="connsiteX8" fmla="*/ 23687 w 847582"/>
              <a:gd name="connsiteY8" fmla="*/ 1131714 h 1335872"/>
              <a:gd name="connsiteX9" fmla="*/ 827 w 847582"/>
              <a:gd name="connsiteY9" fmla="*/ 993691 h 1335872"/>
              <a:gd name="connsiteX10" fmla="*/ 4637 w 847582"/>
              <a:gd name="connsiteY10" fmla="*/ 814118 h 1335872"/>
              <a:gd name="connsiteX11" fmla="*/ 21890 w 847582"/>
              <a:gd name="connsiteY11" fmla="*/ 624337 h 1335872"/>
              <a:gd name="connsiteX12" fmla="*/ 81053 w 847582"/>
              <a:gd name="connsiteY12" fmla="*/ 428517 h 1335872"/>
              <a:gd name="connsiteX13" fmla="*/ 128786 w 847582"/>
              <a:gd name="connsiteY13" fmla="*/ 328019 h 1335872"/>
              <a:gd name="connsiteX14" fmla="*/ 193412 w 847582"/>
              <a:gd name="connsiteY14" fmla="*/ 231907 h 1335872"/>
              <a:gd name="connsiteX15" fmla="*/ 292328 w 847582"/>
              <a:gd name="connsiteY15" fmla="*/ 112934 h 1335872"/>
              <a:gd name="connsiteX16" fmla="*/ 465863 w 847582"/>
              <a:gd name="connsiteY16" fmla="*/ 0 h 1335872"/>
              <a:gd name="connsiteX17" fmla="*/ 636379 w 847582"/>
              <a:gd name="connsiteY17" fmla="*/ 23291 h 1335872"/>
              <a:gd name="connsiteX18" fmla="*/ 722858 w 847582"/>
              <a:gd name="connsiteY18" fmla="*/ 87702 h 1335872"/>
              <a:gd name="connsiteX19" fmla="*/ 816311 w 847582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256995 h 1335872"/>
              <a:gd name="connsiteX1" fmla="*/ 842981 w 847951"/>
              <a:gd name="connsiteY1" fmla="*/ 515212 h 1335872"/>
              <a:gd name="connsiteX2" fmla="*/ 847582 w 847951"/>
              <a:gd name="connsiteY2" fmla="*/ 752726 h 1335872"/>
              <a:gd name="connsiteX3" fmla="*/ 813292 w 847951"/>
              <a:gd name="connsiteY3" fmla="*/ 988228 h 1335872"/>
              <a:gd name="connsiteX4" fmla="*/ 728034 w 847951"/>
              <a:gd name="connsiteY4" fmla="*/ 1198856 h 1335872"/>
              <a:gd name="connsiteX5" fmla="*/ 563126 w 847951"/>
              <a:gd name="connsiteY5" fmla="*/ 1302157 h 1335872"/>
              <a:gd name="connsiteX6" fmla="*/ 341283 w 847951"/>
              <a:gd name="connsiteY6" fmla="*/ 1335872 h 1335872"/>
              <a:gd name="connsiteX7" fmla="*/ 125407 w 847951"/>
              <a:gd name="connsiteY7" fmla="*/ 1245438 h 1335872"/>
              <a:gd name="connsiteX8" fmla="*/ 23687 w 847951"/>
              <a:gd name="connsiteY8" fmla="*/ 1131714 h 1335872"/>
              <a:gd name="connsiteX9" fmla="*/ 827 w 847951"/>
              <a:gd name="connsiteY9" fmla="*/ 993691 h 1335872"/>
              <a:gd name="connsiteX10" fmla="*/ 4637 w 847951"/>
              <a:gd name="connsiteY10" fmla="*/ 814118 h 1335872"/>
              <a:gd name="connsiteX11" fmla="*/ 21890 w 847951"/>
              <a:gd name="connsiteY11" fmla="*/ 624337 h 1335872"/>
              <a:gd name="connsiteX12" fmla="*/ 81053 w 847951"/>
              <a:gd name="connsiteY12" fmla="*/ 428517 h 1335872"/>
              <a:gd name="connsiteX13" fmla="*/ 128786 w 847951"/>
              <a:gd name="connsiteY13" fmla="*/ 328019 h 1335872"/>
              <a:gd name="connsiteX14" fmla="*/ 193412 w 847951"/>
              <a:gd name="connsiteY14" fmla="*/ 231907 h 1335872"/>
              <a:gd name="connsiteX15" fmla="*/ 292328 w 847951"/>
              <a:gd name="connsiteY15" fmla="*/ 112934 h 1335872"/>
              <a:gd name="connsiteX16" fmla="*/ 465863 w 847951"/>
              <a:gd name="connsiteY16" fmla="*/ 0 h 1335872"/>
              <a:gd name="connsiteX17" fmla="*/ 636379 w 847951"/>
              <a:gd name="connsiteY17" fmla="*/ 23291 h 1335872"/>
              <a:gd name="connsiteX18" fmla="*/ 722858 w 847951"/>
              <a:gd name="connsiteY18" fmla="*/ 87702 h 1335872"/>
              <a:gd name="connsiteX19" fmla="*/ 816311 w 847951"/>
              <a:gd name="connsiteY19" fmla="*/ 256995 h 133587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28786 w 847951"/>
              <a:gd name="connsiteY13" fmla="*/ 461369 h 1469222"/>
              <a:gd name="connsiteX14" fmla="*/ 193412 w 847951"/>
              <a:gd name="connsiteY14" fmla="*/ 365257 h 1469222"/>
              <a:gd name="connsiteX15" fmla="*/ 292328 w 847951"/>
              <a:gd name="connsiteY15" fmla="*/ 246284 h 1469222"/>
              <a:gd name="connsiteX16" fmla="*/ 399139 w 847951"/>
              <a:gd name="connsiteY16" fmla="*/ 0 h 1469222"/>
              <a:gd name="connsiteX17" fmla="*/ 636379 w 847951"/>
              <a:gd name="connsiteY17" fmla="*/ 15664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28786 w 847951"/>
              <a:gd name="connsiteY13" fmla="*/ 461369 h 1469222"/>
              <a:gd name="connsiteX14" fmla="*/ 193412 w 847951"/>
              <a:gd name="connsiteY14" fmla="*/ 365257 h 1469222"/>
              <a:gd name="connsiteX15" fmla="*/ 292328 w 847951"/>
              <a:gd name="connsiteY15" fmla="*/ 24628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28786 w 847951"/>
              <a:gd name="connsiteY13" fmla="*/ 461369 h 1469222"/>
              <a:gd name="connsiteX14" fmla="*/ 193412 w 847951"/>
              <a:gd name="connsiteY14" fmla="*/ 36525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28786 w 847951"/>
              <a:gd name="connsiteY13" fmla="*/ 461369 h 1469222"/>
              <a:gd name="connsiteX14" fmla="*/ 232042 w 847951"/>
              <a:gd name="connsiteY14" fmla="*/ 40716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81053 w 847951"/>
              <a:gd name="connsiteY12" fmla="*/ 561867 h 1469222"/>
              <a:gd name="connsiteX13" fmla="*/ 199022 w 847951"/>
              <a:gd name="connsiteY13" fmla="*/ 648059 h 1469222"/>
              <a:gd name="connsiteX14" fmla="*/ 232042 w 847951"/>
              <a:gd name="connsiteY14" fmla="*/ 40716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21890 w 847951"/>
              <a:gd name="connsiteY11" fmla="*/ 757687 h 1469222"/>
              <a:gd name="connsiteX12" fmla="*/ 95100 w 847951"/>
              <a:gd name="connsiteY12" fmla="*/ 817137 h 1469222"/>
              <a:gd name="connsiteX13" fmla="*/ 199022 w 847951"/>
              <a:gd name="connsiteY13" fmla="*/ 648059 h 1469222"/>
              <a:gd name="connsiteX14" fmla="*/ 232042 w 847951"/>
              <a:gd name="connsiteY14" fmla="*/ 40716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46473 w 847951"/>
              <a:gd name="connsiteY11" fmla="*/ 864367 h 1469222"/>
              <a:gd name="connsiteX12" fmla="*/ 95100 w 847951"/>
              <a:gd name="connsiteY12" fmla="*/ 817137 h 1469222"/>
              <a:gd name="connsiteX13" fmla="*/ 199022 w 847951"/>
              <a:gd name="connsiteY13" fmla="*/ 648059 h 1469222"/>
              <a:gd name="connsiteX14" fmla="*/ 232042 w 847951"/>
              <a:gd name="connsiteY14" fmla="*/ 40716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46473 w 847951"/>
              <a:gd name="connsiteY11" fmla="*/ 864367 h 1469222"/>
              <a:gd name="connsiteX12" fmla="*/ 95100 w 847951"/>
              <a:gd name="connsiteY12" fmla="*/ 817137 h 1469222"/>
              <a:gd name="connsiteX13" fmla="*/ 199022 w 847951"/>
              <a:gd name="connsiteY13" fmla="*/ 648059 h 1469222"/>
              <a:gd name="connsiteX14" fmla="*/ 260136 w 847951"/>
              <a:gd name="connsiteY14" fmla="*/ 46050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16311 w 847951"/>
              <a:gd name="connsiteY0" fmla="*/ 390345 h 1469222"/>
              <a:gd name="connsiteX1" fmla="*/ 842981 w 847951"/>
              <a:gd name="connsiteY1" fmla="*/ 648562 h 1469222"/>
              <a:gd name="connsiteX2" fmla="*/ 847582 w 847951"/>
              <a:gd name="connsiteY2" fmla="*/ 886076 h 1469222"/>
              <a:gd name="connsiteX3" fmla="*/ 813292 w 847951"/>
              <a:gd name="connsiteY3" fmla="*/ 1121578 h 1469222"/>
              <a:gd name="connsiteX4" fmla="*/ 728034 w 847951"/>
              <a:gd name="connsiteY4" fmla="*/ 1332206 h 1469222"/>
              <a:gd name="connsiteX5" fmla="*/ 563126 w 847951"/>
              <a:gd name="connsiteY5" fmla="*/ 1435507 h 1469222"/>
              <a:gd name="connsiteX6" fmla="*/ 341283 w 847951"/>
              <a:gd name="connsiteY6" fmla="*/ 1469222 h 1469222"/>
              <a:gd name="connsiteX7" fmla="*/ 125407 w 847951"/>
              <a:gd name="connsiteY7" fmla="*/ 1378788 h 1469222"/>
              <a:gd name="connsiteX8" fmla="*/ 23687 w 847951"/>
              <a:gd name="connsiteY8" fmla="*/ 1265064 h 1469222"/>
              <a:gd name="connsiteX9" fmla="*/ 827 w 847951"/>
              <a:gd name="connsiteY9" fmla="*/ 1127041 h 1469222"/>
              <a:gd name="connsiteX10" fmla="*/ 4637 w 847951"/>
              <a:gd name="connsiteY10" fmla="*/ 947468 h 1469222"/>
              <a:gd name="connsiteX11" fmla="*/ 46473 w 847951"/>
              <a:gd name="connsiteY11" fmla="*/ 864367 h 1469222"/>
              <a:gd name="connsiteX12" fmla="*/ 95100 w 847951"/>
              <a:gd name="connsiteY12" fmla="*/ 817137 h 1469222"/>
              <a:gd name="connsiteX13" fmla="*/ 220093 w 847951"/>
              <a:gd name="connsiteY13" fmla="*/ 758549 h 1469222"/>
              <a:gd name="connsiteX14" fmla="*/ 260136 w 847951"/>
              <a:gd name="connsiteY14" fmla="*/ 460507 h 1469222"/>
              <a:gd name="connsiteX15" fmla="*/ 225605 w 847951"/>
              <a:gd name="connsiteY15" fmla="*/ 143414 h 1469222"/>
              <a:gd name="connsiteX16" fmla="*/ 399139 w 847951"/>
              <a:gd name="connsiteY16" fmla="*/ 0 h 1469222"/>
              <a:gd name="connsiteX17" fmla="*/ 636379 w 847951"/>
              <a:gd name="connsiteY17" fmla="*/ 76631 h 1469222"/>
              <a:gd name="connsiteX18" fmla="*/ 722858 w 847951"/>
              <a:gd name="connsiteY18" fmla="*/ 221052 h 1469222"/>
              <a:gd name="connsiteX19" fmla="*/ 816311 w 847951"/>
              <a:gd name="connsiteY19" fmla="*/ 390345 h 1469222"/>
              <a:gd name="connsiteX0" fmla="*/ 882307 w 913947"/>
              <a:gd name="connsiteY0" fmla="*/ 390345 h 1469222"/>
              <a:gd name="connsiteX1" fmla="*/ 908977 w 913947"/>
              <a:gd name="connsiteY1" fmla="*/ 648562 h 1469222"/>
              <a:gd name="connsiteX2" fmla="*/ 913578 w 913947"/>
              <a:gd name="connsiteY2" fmla="*/ 886076 h 1469222"/>
              <a:gd name="connsiteX3" fmla="*/ 879288 w 913947"/>
              <a:gd name="connsiteY3" fmla="*/ 1121578 h 1469222"/>
              <a:gd name="connsiteX4" fmla="*/ 794030 w 913947"/>
              <a:gd name="connsiteY4" fmla="*/ 1332206 h 1469222"/>
              <a:gd name="connsiteX5" fmla="*/ 629122 w 913947"/>
              <a:gd name="connsiteY5" fmla="*/ 1435507 h 1469222"/>
              <a:gd name="connsiteX6" fmla="*/ 407279 w 913947"/>
              <a:gd name="connsiteY6" fmla="*/ 1469222 h 1469222"/>
              <a:gd name="connsiteX7" fmla="*/ 191403 w 913947"/>
              <a:gd name="connsiteY7" fmla="*/ 1378788 h 1469222"/>
              <a:gd name="connsiteX8" fmla="*/ 89683 w 913947"/>
              <a:gd name="connsiteY8" fmla="*/ 1265064 h 1469222"/>
              <a:gd name="connsiteX9" fmla="*/ 99 w 913947"/>
              <a:gd name="connsiteY9" fmla="*/ 1256581 h 1469222"/>
              <a:gd name="connsiteX10" fmla="*/ 70633 w 913947"/>
              <a:gd name="connsiteY10" fmla="*/ 947468 h 1469222"/>
              <a:gd name="connsiteX11" fmla="*/ 112469 w 913947"/>
              <a:gd name="connsiteY11" fmla="*/ 864367 h 1469222"/>
              <a:gd name="connsiteX12" fmla="*/ 161096 w 913947"/>
              <a:gd name="connsiteY12" fmla="*/ 817137 h 1469222"/>
              <a:gd name="connsiteX13" fmla="*/ 286089 w 913947"/>
              <a:gd name="connsiteY13" fmla="*/ 758549 h 1469222"/>
              <a:gd name="connsiteX14" fmla="*/ 326132 w 913947"/>
              <a:gd name="connsiteY14" fmla="*/ 460507 h 1469222"/>
              <a:gd name="connsiteX15" fmla="*/ 291601 w 913947"/>
              <a:gd name="connsiteY15" fmla="*/ 143414 h 1469222"/>
              <a:gd name="connsiteX16" fmla="*/ 465135 w 913947"/>
              <a:gd name="connsiteY16" fmla="*/ 0 h 1469222"/>
              <a:gd name="connsiteX17" fmla="*/ 702375 w 913947"/>
              <a:gd name="connsiteY17" fmla="*/ 76631 h 1469222"/>
              <a:gd name="connsiteX18" fmla="*/ 788854 w 913947"/>
              <a:gd name="connsiteY18" fmla="*/ 221052 h 1469222"/>
              <a:gd name="connsiteX19" fmla="*/ 882307 w 913947"/>
              <a:gd name="connsiteY19" fmla="*/ 390345 h 1469222"/>
              <a:gd name="connsiteX0" fmla="*/ 882281 w 913921"/>
              <a:gd name="connsiteY0" fmla="*/ 390345 h 1469222"/>
              <a:gd name="connsiteX1" fmla="*/ 908951 w 913921"/>
              <a:gd name="connsiteY1" fmla="*/ 648562 h 1469222"/>
              <a:gd name="connsiteX2" fmla="*/ 913552 w 913921"/>
              <a:gd name="connsiteY2" fmla="*/ 886076 h 1469222"/>
              <a:gd name="connsiteX3" fmla="*/ 879262 w 913921"/>
              <a:gd name="connsiteY3" fmla="*/ 1121578 h 1469222"/>
              <a:gd name="connsiteX4" fmla="*/ 794004 w 913921"/>
              <a:gd name="connsiteY4" fmla="*/ 1332206 h 1469222"/>
              <a:gd name="connsiteX5" fmla="*/ 629096 w 913921"/>
              <a:gd name="connsiteY5" fmla="*/ 1435507 h 1469222"/>
              <a:gd name="connsiteX6" fmla="*/ 407253 w 913921"/>
              <a:gd name="connsiteY6" fmla="*/ 1469222 h 1469222"/>
              <a:gd name="connsiteX7" fmla="*/ 191377 w 913921"/>
              <a:gd name="connsiteY7" fmla="*/ 1378788 h 1469222"/>
              <a:gd name="connsiteX8" fmla="*/ 58051 w 913921"/>
              <a:gd name="connsiteY8" fmla="*/ 1432704 h 1469222"/>
              <a:gd name="connsiteX9" fmla="*/ 73 w 913921"/>
              <a:gd name="connsiteY9" fmla="*/ 1256581 h 1469222"/>
              <a:gd name="connsiteX10" fmla="*/ 70607 w 913921"/>
              <a:gd name="connsiteY10" fmla="*/ 947468 h 1469222"/>
              <a:gd name="connsiteX11" fmla="*/ 112443 w 913921"/>
              <a:gd name="connsiteY11" fmla="*/ 864367 h 1469222"/>
              <a:gd name="connsiteX12" fmla="*/ 161070 w 913921"/>
              <a:gd name="connsiteY12" fmla="*/ 817137 h 1469222"/>
              <a:gd name="connsiteX13" fmla="*/ 286063 w 913921"/>
              <a:gd name="connsiteY13" fmla="*/ 758549 h 1469222"/>
              <a:gd name="connsiteX14" fmla="*/ 326106 w 913921"/>
              <a:gd name="connsiteY14" fmla="*/ 460507 h 1469222"/>
              <a:gd name="connsiteX15" fmla="*/ 291575 w 913921"/>
              <a:gd name="connsiteY15" fmla="*/ 143414 h 1469222"/>
              <a:gd name="connsiteX16" fmla="*/ 465109 w 913921"/>
              <a:gd name="connsiteY16" fmla="*/ 0 h 1469222"/>
              <a:gd name="connsiteX17" fmla="*/ 702349 w 913921"/>
              <a:gd name="connsiteY17" fmla="*/ 76631 h 1469222"/>
              <a:gd name="connsiteX18" fmla="*/ 788828 w 913921"/>
              <a:gd name="connsiteY18" fmla="*/ 221052 h 1469222"/>
              <a:gd name="connsiteX19" fmla="*/ 882281 w 913921"/>
              <a:gd name="connsiteY19" fmla="*/ 390345 h 1469222"/>
              <a:gd name="connsiteX0" fmla="*/ 882281 w 913921"/>
              <a:gd name="connsiteY0" fmla="*/ 390345 h 1531336"/>
              <a:gd name="connsiteX1" fmla="*/ 908951 w 913921"/>
              <a:gd name="connsiteY1" fmla="*/ 648562 h 1531336"/>
              <a:gd name="connsiteX2" fmla="*/ 913552 w 913921"/>
              <a:gd name="connsiteY2" fmla="*/ 886076 h 1531336"/>
              <a:gd name="connsiteX3" fmla="*/ 879262 w 913921"/>
              <a:gd name="connsiteY3" fmla="*/ 1121578 h 1531336"/>
              <a:gd name="connsiteX4" fmla="*/ 794004 w 913921"/>
              <a:gd name="connsiteY4" fmla="*/ 1332206 h 1531336"/>
              <a:gd name="connsiteX5" fmla="*/ 629096 w 913921"/>
              <a:gd name="connsiteY5" fmla="*/ 1435507 h 1531336"/>
              <a:gd name="connsiteX6" fmla="*/ 407253 w 913921"/>
              <a:gd name="connsiteY6" fmla="*/ 1469222 h 1531336"/>
              <a:gd name="connsiteX7" fmla="*/ 222983 w 913921"/>
              <a:gd name="connsiteY7" fmla="*/ 1508328 h 1531336"/>
              <a:gd name="connsiteX8" fmla="*/ 58051 w 913921"/>
              <a:gd name="connsiteY8" fmla="*/ 1432704 h 1531336"/>
              <a:gd name="connsiteX9" fmla="*/ 73 w 913921"/>
              <a:gd name="connsiteY9" fmla="*/ 1256581 h 1531336"/>
              <a:gd name="connsiteX10" fmla="*/ 70607 w 913921"/>
              <a:gd name="connsiteY10" fmla="*/ 947468 h 1531336"/>
              <a:gd name="connsiteX11" fmla="*/ 112443 w 913921"/>
              <a:gd name="connsiteY11" fmla="*/ 864367 h 1531336"/>
              <a:gd name="connsiteX12" fmla="*/ 161070 w 913921"/>
              <a:gd name="connsiteY12" fmla="*/ 817137 h 1531336"/>
              <a:gd name="connsiteX13" fmla="*/ 286063 w 913921"/>
              <a:gd name="connsiteY13" fmla="*/ 758549 h 1531336"/>
              <a:gd name="connsiteX14" fmla="*/ 326106 w 913921"/>
              <a:gd name="connsiteY14" fmla="*/ 460507 h 1531336"/>
              <a:gd name="connsiteX15" fmla="*/ 291575 w 913921"/>
              <a:gd name="connsiteY15" fmla="*/ 143414 h 1531336"/>
              <a:gd name="connsiteX16" fmla="*/ 465109 w 913921"/>
              <a:gd name="connsiteY16" fmla="*/ 0 h 1531336"/>
              <a:gd name="connsiteX17" fmla="*/ 702349 w 913921"/>
              <a:gd name="connsiteY17" fmla="*/ 76631 h 1531336"/>
              <a:gd name="connsiteX18" fmla="*/ 788828 w 913921"/>
              <a:gd name="connsiteY18" fmla="*/ 221052 h 1531336"/>
              <a:gd name="connsiteX19" fmla="*/ 882281 w 913921"/>
              <a:gd name="connsiteY19" fmla="*/ 390345 h 1531336"/>
              <a:gd name="connsiteX0" fmla="*/ 882281 w 913921"/>
              <a:gd name="connsiteY0" fmla="*/ 390345 h 1598762"/>
              <a:gd name="connsiteX1" fmla="*/ 908951 w 913921"/>
              <a:gd name="connsiteY1" fmla="*/ 648562 h 1598762"/>
              <a:gd name="connsiteX2" fmla="*/ 913552 w 913921"/>
              <a:gd name="connsiteY2" fmla="*/ 886076 h 1598762"/>
              <a:gd name="connsiteX3" fmla="*/ 879262 w 913921"/>
              <a:gd name="connsiteY3" fmla="*/ 1121578 h 1598762"/>
              <a:gd name="connsiteX4" fmla="*/ 794004 w 913921"/>
              <a:gd name="connsiteY4" fmla="*/ 1332206 h 1598762"/>
              <a:gd name="connsiteX5" fmla="*/ 629096 w 913921"/>
              <a:gd name="connsiteY5" fmla="*/ 1435507 h 1598762"/>
              <a:gd name="connsiteX6" fmla="*/ 435347 w 913921"/>
              <a:gd name="connsiteY6" fmla="*/ 1598762 h 1598762"/>
              <a:gd name="connsiteX7" fmla="*/ 222983 w 913921"/>
              <a:gd name="connsiteY7" fmla="*/ 1508328 h 1598762"/>
              <a:gd name="connsiteX8" fmla="*/ 58051 w 913921"/>
              <a:gd name="connsiteY8" fmla="*/ 1432704 h 1598762"/>
              <a:gd name="connsiteX9" fmla="*/ 73 w 913921"/>
              <a:gd name="connsiteY9" fmla="*/ 1256581 h 1598762"/>
              <a:gd name="connsiteX10" fmla="*/ 70607 w 913921"/>
              <a:gd name="connsiteY10" fmla="*/ 947468 h 1598762"/>
              <a:gd name="connsiteX11" fmla="*/ 112443 w 913921"/>
              <a:gd name="connsiteY11" fmla="*/ 864367 h 1598762"/>
              <a:gd name="connsiteX12" fmla="*/ 161070 w 913921"/>
              <a:gd name="connsiteY12" fmla="*/ 817137 h 1598762"/>
              <a:gd name="connsiteX13" fmla="*/ 286063 w 913921"/>
              <a:gd name="connsiteY13" fmla="*/ 758549 h 1598762"/>
              <a:gd name="connsiteX14" fmla="*/ 326106 w 913921"/>
              <a:gd name="connsiteY14" fmla="*/ 460507 h 1598762"/>
              <a:gd name="connsiteX15" fmla="*/ 291575 w 913921"/>
              <a:gd name="connsiteY15" fmla="*/ 143414 h 1598762"/>
              <a:gd name="connsiteX16" fmla="*/ 465109 w 913921"/>
              <a:gd name="connsiteY16" fmla="*/ 0 h 1598762"/>
              <a:gd name="connsiteX17" fmla="*/ 702349 w 913921"/>
              <a:gd name="connsiteY17" fmla="*/ 76631 h 1598762"/>
              <a:gd name="connsiteX18" fmla="*/ 788828 w 913921"/>
              <a:gd name="connsiteY18" fmla="*/ 221052 h 1598762"/>
              <a:gd name="connsiteX19" fmla="*/ 882281 w 913921"/>
              <a:gd name="connsiteY19" fmla="*/ 390345 h 1598762"/>
              <a:gd name="connsiteX0" fmla="*/ 882281 w 913921"/>
              <a:gd name="connsiteY0" fmla="*/ 390345 h 1598762"/>
              <a:gd name="connsiteX1" fmla="*/ 908951 w 913921"/>
              <a:gd name="connsiteY1" fmla="*/ 648562 h 1598762"/>
              <a:gd name="connsiteX2" fmla="*/ 913552 w 913921"/>
              <a:gd name="connsiteY2" fmla="*/ 886076 h 1598762"/>
              <a:gd name="connsiteX3" fmla="*/ 879262 w 913921"/>
              <a:gd name="connsiteY3" fmla="*/ 1121578 h 1598762"/>
              <a:gd name="connsiteX4" fmla="*/ 794004 w 913921"/>
              <a:gd name="connsiteY4" fmla="*/ 1332206 h 1598762"/>
              <a:gd name="connsiteX5" fmla="*/ 678261 w 913921"/>
              <a:gd name="connsiteY5" fmla="*/ 1557427 h 1598762"/>
              <a:gd name="connsiteX6" fmla="*/ 435347 w 913921"/>
              <a:gd name="connsiteY6" fmla="*/ 1598762 h 1598762"/>
              <a:gd name="connsiteX7" fmla="*/ 222983 w 913921"/>
              <a:gd name="connsiteY7" fmla="*/ 1508328 h 1598762"/>
              <a:gd name="connsiteX8" fmla="*/ 58051 w 913921"/>
              <a:gd name="connsiteY8" fmla="*/ 1432704 h 1598762"/>
              <a:gd name="connsiteX9" fmla="*/ 73 w 913921"/>
              <a:gd name="connsiteY9" fmla="*/ 1256581 h 1598762"/>
              <a:gd name="connsiteX10" fmla="*/ 70607 w 913921"/>
              <a:gd name="connsiteY10" fmla="*/ 947468 h 1598762"/>
              <a:gd name="connsiteX11" fmla="*/ 112443 w 913921"/>
              <a:gd name="connsiteY11" fmla="*/ 864367 h 1598762"/>
              <a:gd name="connsiteX12" fmla="*/ 161070 w 913921"/>
              <a:gd name="connsiteY12" fmla="*/ 817137 h 1598762"/>
              <a:gd name="connsiteX13" fmla="*/ 286063 w 913921"/>
              <a:gd name="connsiteY13" fmla="*/ 758549 h 1598762"/>
              <a:gd name="connsiteX14" fmla="*/ 326106 w 913921"/>
              <a:gd name="connsiteY14" fmla="*/ 460507 h 1598762"/>
              <a:gd name="connsiteX15" fmla="*/ 291575 w 913921"/>
              <a:gd name="connsiteY15" fmla="*/ 143414 h 1598762"/>
              <a:gd name="connsiteX16" fmla="*/ 465109 w 913921"/>
              <a:gd name="connsiteY16" fmla="*/ 0 h 1598762"/>
              <a:gd name="connsiteX17" fmla="*/ 702349 w 913921"/>
              <a:gd name="connsiteY17" fmla="*/ 76631 h 1598762"/>
              <a:gd name="connsiteX18" fmla="*/ 788828 w 913921"/>
              <a:gd name="connsiteY18" fmla="*/ 221052 h 1598762"/>
              <a:gd name="connsiteX19" fmla="*/ 882281 w 913921"/>
              <a:gd name="connsiteY19" fmla="*/ 390345 h 1598762"/>
              <a:gd name="connsiteX0" fmla="*/ 882281 w 913921"/>
              <a:gd name="connsiteY0" fmla="*/ 390345 h 1598762"/>
              <a:gd name="connsiteX1" fmla="*/ 908951 w 913921"/>
              <a:gd name="connsiteY1" fmla="*/ 648562 h 1598762"/>
              <a:gd name="connsiteX2" fmla="*/ 913552 w 913921"/>
              <a:gd name="connsiteY2" fmla="*/ 886076 h 1598762"/>
              <a:gd name="connsiteX3" fmla="*/ 879262 w 913921"/>
              <a:gd name="connsiteY3" fmla="*/ 1121578 h 1598762"/>
              <a:gd name="connsiteX4" fmla="*/ 797516 w 913921"/>
              <a:gd name="connsiteY4" fmla="*/ 1343636 h 1598762"/>
              <a:gd name="connsiteX5" fmla="*/ 678261 w 913921"/>
              <a:gd name="connsiteY5" fmla="*/ 1557427 h 1598762"/>
              <a:gd name="connsiteX6" fmla="*/ 435347 w 913921"/>
              <a:gd name="connsiteY6" fmla="*/ 1598762 h 1598762"/>
              <a:gd name="connsiteX7" fmla="*/ 222983 w 913921"/>
              <a:gd name="connsiteY7" fmla="*/ 1508328 h 1598762"/>
              <a:gd name="connsiteX8" fmla="*/ 58051 w 913921"/>
              <a:gd name="connsiteY8" fmla="*/ 1432704 h 1598762"/>
              <a:gd name="connsiteX9" fmla="*/ 73 w 913921"/>
              <a:gd name="connsiteY9" fmla="*/ 1256581 h 1598762"/>
              <a:gd name="connsiteX10" fmla="*/ 70607 w 913921"/>
              <a:gd name="connsiteY10" fmla="*/ 947468 h 1598762"/>
              <a:gd name="connsiteX11" fmla="*/ 112443 w 913921"/>
              <a:gd name="connsiteY11" fmla="*/ 864367 h 1598762"/>
              <a:gd name="connsiteX12" fmla="*/ 161070 w 913921"/>
              <a:gd name="connsiteY12" fmla="*/ 817137 h 1598762"/>
              <a:gd name="connsiteX13" fmla="*/ 286063 w 913921"/>
              <a:gd name="connsiteY13" fmla="*/ 758549 h 1598762"/>
              <a:gd name="connsiteX14" fmla="*/ 326106 w 913921"/>
              <a:gd name="connsiteY14" fmla="*/ 460507 h 1598762"/>
              <a:gd name="connsiteX15" fmla="*/ 291575 w 913921"/>
              <a:gd name="connsiteY15" fmla="*/ 143414 h 1598762"/>
              <a:gd name="connsiteX16" fmla="*/ 465109 w 913921"/>
              <a:gd name="connsiteY16" fmla="*/ 0 h 1598762"/>
              <a:gd name="connsiteX17" fmla="*/ 702349 w 913921"/>
              <a:gd name="connsiteY17" fmla="*/ 76631 h 1598762"/>
              <a:gd name="connsiteX18" fmla="*/ 788828 w 913921"/>
              <a:gd name="connsiteY18" fmla="*/ 221052 h 1598762"/>
              <a:gd name="connsiteX19" fmla="*/ 882281 w 913921"/>
              <a:gd name="connsiteY19" fmla="*/ 390345 h 1598762"/>
              <a:gd name="connsiteX0" fmla="*/ 882281 w 922718"/>
              <a:gd name="connsiteY0" fmla="*/ 390345 h 1598762"/>
              <a:gd name="connsiteX1" fmla="*/ 908951 w 922718"/>
              <a:gd name="connsiteY1" fmla="*/ 648562 h 1598762"/>
              <a:gd name="connsiteX2" fmla="*/ 913552 w 922718"/>
              <a:gd name="connsiteY2" fmla="*/ 886076 h 1598762"/>
              <a:gd name="connsiteX3" fmla="*/ 917892 w 922718"/>
              <a:gd name="connsiteY3" fmla="*/ 1136818 h 1598762"/>
              <a:gd name="connsiteX4" fmla="*/ 797516 w 922718"/>
              <a:gd name="connsiteY4" fmla="*/ 1343636 h 1598762"/>
              <a:gd name="connsiteX5" fmla="*/ 678261 w 922718"/>
              <a:gd name="connsiteY5" fmla="*/ 1557427 h 1598762"/>
              <a:gd name="connsiteX6" fmla="*/ 435347 w 922718"/>
              <a:gd name="connsiteY6" fmla="*/ 1598762 h 1598762"/>
              <a:gd name="connsiteX7" fmla="*/ 222983 w 922718"/>
              <a:gd name="connsiteY7" fmla="*/ 1508328 h 1598762"/>
              <a:gd name="connsiteX8" fmla="*/ 58051 w 922718"/>
              <a:gd name="connsiteY8" fmla="*/ 1432704 h 1598762"/>
              <a:gd name="connsiteX9" fmla="*/ 73 w 922718"/>
              <a:gd name="connsiteY9" fmla="*/ 1256581 h 1598762"/>
              <a:gd name="connsiteX10" fmla="*/ 70607 w 922718"/>
              <a:gd name="connsiteY10" fmla="*/ 947468 h 1598762"/>
              <a:gd name="connsiteX11" fmla="*/ 112443 w 922718"/>
              <a:gd name="connsiteY11" fmla="*/ 864367 h 1598762"/>
              <a:gd name="connsiteX12" fmla="*/ 161070 w 922718"/>
              <a:gd name="connsiteY12" fmla="*/ 817137 h 1598762"/>
              <a:gd name="connsiteX13" fmla="*/ 286063 w 922718"/>
              <a:gd name="connsiteY13" fmla="*/ 758549 h 1598762"/>
              <a:gd name="connsiteX14" fmla="*/ 326106 w 922718"/>
              <a:gd name="connsiteY14" fmla="*/ 460507 h 1598762"/>
              <a:gd name="connsiteX15" fmla="*/ 291575 w 922718"/>
              <a:gd name="connsiteY15" fmla="*/ 143414 h 1598762"/>
              <a:gd name="connsiteX16" fmla="*/ 465109 w 922718"/>
              <a:gd name="connsiteY16" fmla="*/ 0 h 1598762"/>
              <a:gd name="connsiteX17" fmla="*/ 702349 w 922718"/>
              <a:gd name="connsiteY17" fmla="*/ 76631 h 1598762"/>
              <a:gd name="connsiteX18" fmla="*/ 788828 w 922718"/>
              <a:gd name="connsiteY18" fmla="*/ 221052 h 1598762"/>
              <a:gd name="connsiteX19" fmla="*/ 882281 w 922718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01639 w 926841"/>
              <a:gd name="connsiteY4" fmla="*/ 134363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16566 w 926841"/>
              <a:gd name="connsiteY11" fmla="*/ 864367 h 1598762"/>
              <a:gd name="connsiteX12" fmla="*/ 165193 w 926841"/>
              <a:gd name="connsiteY12" fmla="*/ 817137 h 1598762"/>
              <a:gd name="connsiteX13" fmla="*/ 290186 w 926841"/>
              <a:gd name="connsiteY13" fmla="*/ 75854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01639 w 926841"/>
              <a:gd name="connsiteY4" fmla="*/ 134363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16566 w 926841"/>
              <a:gd name="connsiteY11" fmla="*/ 864367 h 1598762"/>
              <a:gd name="connsiteX12" fmla="*/ 165193 w 926841"/>
              <a:gd name="connsiteY12" fmla="*/ 81713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01639 w 926841"/>
              <a:gd name="connsiteY4" fmla="*/ 134363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16566 w 926841"/>
              <a:gd name="connsiteY11" fmla="*/ 86436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01639 w 926841"/>
              <a:gd name="connsiteY4" fmla="*/ 134363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36757 w 926841"/>
              <a:gd name="connsiteY4" fmla="*/ 138935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227106 w 926841"/>
              <a:gd name="connsiteY7" fmla="*/ 150832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36757 w 926841"/>
              <a:gd name="connsiteY4" fmla="*/ 138935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167406 w 926841"/>
              <a:gd name="connsiteY7" fmla="*/ 152737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36757 w 926841"/>
              <a:gd name="connsiteY4" fmla="*/ 138935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167406 w 926841"/>
              <a:gd name="connsiteY7" fmla="*/ 152737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86404 w 926841"/>
              <a:gd name="connsiteY0" fmla="*/ 390345 h 1598762"/>
              <a:gd name="connsiteX1" fmla="*/ 913074 w 926841"/>
              <a:gd name="connsiteY1" fmla="*/ 648562 h 1598762"/>
              <a:gd name="connsiteX2" fmla="*/ 917675 w 926841"/>
              <a:gd name="connsiteY2" fmla="*/ 886076 h 1598762"/>
              <a:gd name="connsiteX3" fmla="*/ 922015 w 926841"/>
              <a:gd name="connsiteY3" fmla="*/ 1136818 h 1598762"/>
              <a:gd name="connsiteX4" fmla="*/ 836757 w 926841"/>
              <a:gd name="connsiteY4" fmla="*/ 1389356 h 1598762"/>
              <a:gd name="connsiteX5" fmla="*/ 682384 w 926841"/>
              <a:gd name="connsiteY5" fmla="*/ 1557427 h 1598762"/>
              <a:gd name="connsiteX6" fmla="*/ 439470 w 926841"/>
              <a:gd name="connsiteY6" fmla="*/ 1598762 h 1598762"/>
              <a:gd name="connsiteX7" fmla="*/ 167406 w 926841"/>
              <a:gd name="connsiteY7" fmla="*/ 1527378 h 1598762"/>
              <a:gd name="connsiteX8" fmla="*/ 62174 w 926841"/>
              <a:gd name="connsiteY8" fmla="*/ 1432704 h 1598762"/>
              <a:gd name="connsiteX9" fmla="*/ 4196 w 926841"/>
              <a:gd name="connsiteY9" fmla="*/ 1256581 h 1598762"/>
              <a:gd name="connsiteX10" fmla="*/ 4494 w 926841"/>
              <a:gd name="connsiteY10" fmla="*/ 1061768 h 1598762"/>
              <a:gd name="connsiteX11" fmla="*/ 144660 w 926841"/>
              <a:gd name="connsiteY11" fmla="*/ 936757 h 1598762"/>
              <a:gd name="connsiteX12" fmla="*/ 238940 w 926841"/>
              <a:gd name="connsiteY12" fmla="*/ 881907 h 1598762"/>
              <a:gd name="connsiteX13" fmla="*/ 297210 w 926841"/>
              <a:gd name="connsiteY13" fmla="*/ 709019 h 1598762"/>
              <a:gd name="connsiteX14" fmla="*/ 330229 w 926841"/>
              <a:gd name="connsiteY14" fmla="*/ 460507 h 1598762"/>
              <a:gd name="connsiteX15" fmla="*/ 295698 w 926841"/>
              <a:gd name="connsiteY15" fmla="*/ 143414 h 1598762"/>
              <a:gd name="connsiteX16" fmla="*/ 469232 w 926841"/>
              <a:gd name="connsiteY16" fmla="*/ 0 h 1598762"/>
              <a:gd name="connsiteX17" fmla="*/ 706472 w 926841"/>
              <a:gd name="connsiteY17" fmla="*/ 76631 h 1598762"/>
              <a:gd name="connsiteX18" fmla="*/ 792951 w 926841"/>
              <a:gd name="connsiteY18" fmla="*/ 221052 h 1598762"/>
              <a:gd name="connsiteX19" fmla="*/ 886404 w 926841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3525 w 931426"/>
              <a:gd name="connsiteY12" fmla="*/ 88190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3525 w 931426"/>
              <a:gd name="connsiteY12" fmla="*/ 88190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3525 w 931426"/>
              <a:gd name="connsiteY12" fmla="*/ 88190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49245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797536 w 931426"/>
              <a:gd name="connsiteY18" fmla="*/ 22105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815095 w 931426"/>
              <a:gd name="connsiteY18" fmla="*/ 20962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815095 w 931426"/>
              <a:gd name="connsiteY18" fmla="*/ 20962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815095 w 931426"/>
              <a:gd name="connsiteY18" fmla="*/ 209622 h 1598762"/>
              <a:gd name="connsiteX19" fmla="*/ 890989 w 931426"/>
              <a:gd name="connsiteY19" fmla="*/ 390345 h 1598762"/>
              <a:gd name="connsiteX0" fmla="*/ 890989 w 931426"/>
              <a:gd name="connsiteY0" fmla="*/ 390345 h 1598762"/>
              <a:gd name="connsiteX1" fmla="*/ 917659 w 931426"/>
              <a:gd name="connsiteY1" fmla="*/ 648562 h 1598762"/>
              <a:gd name="connsiteX2" fmla="*/ 922260 w 931426"/>
              <a:gd name="connsiteY2" fmla="*/ 886076 h 1598762"/>
              <a:gd name="connsiteX3" fmla="*/ 926600 w 931426"/>
              <a:gd name="connsiteY3" fmla="*/ 1136818 h 1598762"/>
              <a:gd name="connsiteX4" fmla="*/ 841342 w 931426"/>
              <a:gd name="connsiteY4" fmla="*/ 1389356 h 1598762"/>
              <a:gd name="connsiteX5" fmla="*/ 686969 w 931426"/>
              <a:gd name="connsiteY5" fmla="*/ 1557427 h 1598762"/>
              <a:gd name="connsiteX6" fmla="*/ 444055 w 931426"/>
              <a:gd name="connsiteY6" fmla="*/ 1598762 h 1598762"/>
              <a:gd name="connsiteX7" fmla="*/ 171991 w 931426"/>
              <a:gd name="connsiteY7" fmla="*/ 1527378 h 1598762"/>
              <a:gd name="connsiteX8" fmla="*/ 66759 w 931426"/>
              <a:gd name="connsiteY8" fmla="*/ 1432704 h 1598762"/>
              <a:gd name="connsiteX9" fmla="*/ 8781 w 931426"/>
              <a:gd name="connsiteY9" fmla="*/ 1256581 h 1598762"/>
              <a:gd name="connsiteX10" fmla="*/ 9079 w 931426"/>
              <a:gd name="connsiteY10" fmla="*/ 1061768 h 1598762"/>
              <a:gd name="connsiteX11" fmla="*/ 117639 w 931426"/>
              <a:gd name="connsiteY11" fmla="*/ 936757 h 1598762"/>
              <a:gd name="connsiteX12" fmla="*/ 247037 w 931426"/>
              <a:gd name="connsiteY12" fmla="*/ 866667 h 1598762"/>
              <a:gd name="connsiteX13" fmla="*/ 301795 w 931426"/>
              <a:gd name="connsiteY13" fmla="*/ 709019 h 1598762"/>
              <a:gd name="connsiteX14" fmla="*/ 334814 w 931426"/>
              <a:gd name="connsiteY14" fmla="*/ 460507 h 1598762"/>
              <a:gd name="connsiteX15" fmla="*/ 300283 w 931426"/>
              <a:gd name="connsiteY15" fmla="*/ 143414 h 1598762"/>
              <a:gd name="connsiteX16" fmla="*/ 473817 w 931426"/>
              <a:gd name="connsiteY16" fmla="*/ 0 h 1598762"/>
              <a:gd name="connsiteX17" fmla="*/ 711057 w 931426"/>
              <a:gd name="connsiteY17" fmla="*/ 76631 h 1598762"/>
              <a:gd name="connsiteX18" fmla="*/ 815095 w 931426"/>
              <a:gd name="connsiteY18" fmla="*/ 209622 h 1598762"/>
              <a:gd name="connsiteX19" fmla="*/ 890989 w 931426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26600 w 931711"/>
              <a:gd name="connsiteY3" fmla="*/ 1136818 h 1598762"/>
              <a:gd name="connsiteX4" fmla="*/ 841342 w 931711"/>
              <a:gd name="connsiteY4" fmla="*/ 138935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26600 w 931711"/>
              <a:gd name="connsiteY3" fmla="*/ 1136818 h 1598762"/>
              <a:gd name="connsiteX4" fmla="*/ 841342 w 931711"/>
              <a:gd name="connsiteY4" fmla="*/ 138935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41342 w 931711"/>
              <a:gd name="connsiteY4" fmla="*/ 138935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41342 w 931711"/>
              <a:gd name="connsiteY4" fmla="*/ 138935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86969 w 931711"/>
              <a:gd name="connsiteY5" fmla="*/ 155742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76434 w 931711"/>
              <a:gd name="connsiteY5" fmla="*/ 154599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76434 w 931711"/>
              <a:gd name="connsiteY5" fmla="*/ 154599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76434 w 931711"/>
              <a:gd name="connsiteY5" fmla="*/ 154599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0989 w 931711"/>
              <a:gd name="connsiteY0" fmla="*/ 390345 h 1598762"/>
              <a:gd name="connsiteX1" fmla="*/ 931706 w 931711"/>
              <a:gd name="connsiteY1" fmla="*/ 656182 h 1598762"/>
              <a:gd name="connsiteX2" fmla="*/ 922260 w 931711"/>
              <a:gd name="connsiteY2" fmla="*/ 886076 h 1598762"/>
              <a:gd name="connsiteX3" fmla="*/ 912553 w 931711"/>
              <a:gd name="connsiteY3" fmla="*/ 1129198 h 1598762"/>
              <a:gd name="connsiteX4" fmla="*/ 820271 w 931711"/>
              <a:gd name="connsiteY4" fmla="*/ 1366496 h 1598762"/>
              <a:gd name="connsiteX5" fmla="*/ 676434 w 931711"/>
              <a:gd name="connsiteY5" fmla="*/ 1545997 h 1598762"/>
              <a:gd name="connsiteX6" fmla="*/ 444055 w 931711"/>
              <a:gd name="connsiteY6" fmla="*/ 1598762 h 1598762"/>
              <a:gd name="connsiteX7" fmla="*/ 171991 w 931711"/>
              <a:gd name="connsiteY7" fmla="*/ 1527378 h 1598762"/>
              <a:gd name="connsiteX8" fmla="*/ 66759 w 931711"/>
              <a:gd name="connsiteY8" fmla="*/ 1432704 h 1598762"/>
              <a:gd name="connsiteX9" fmla="*/ 8781 w 931711"/>
              <a:gd name="connsiteY9" fmla="*/ 1256581 h 1598762"/>
              <a:gd name="connsiteX10" fmla="*/ 9079 w 931711"/>
              <a:gd name="connsiteY10" fmla="*/ 1061768 h 1598762"/>
              <a:gd name="connsiteX11" fmla="*/ 117639 w 931711"/>
              <a:gd name="connsiteY11" fmla="*/ 936757 h 1598762"/>
              <a:gd name="connsiteX12" fmla="*/ 247037 w 931711"/>
              <a:gd name="connsiteY12" fmla="*/ 866667 h 1598762"/>
              <a:gd name="connsiteX13" fmla="*/ 301795 w 931711"/>
              <a:gd name="connsiteY13" fmla="*/ 709019 h 1598762"/>
              <a:gd name="connsiteX14" fmla="*/ 334814 w 931711"/>
              <a:gd name="connsiteY14" fmla="*/ 460507 h 1598762"/>
              <a:gd name="connsiteX15" fmla="*/ 300283 w 931711"/>
              <a:gd name="connsiteY15" fmla="*/ 143414 h 1598762"/>
              <a:gd name="connsiteX16" fmla="*/ 473817 w 931711"/>
              <a:gd name="connsiteY16" fmla="*/ 0 h 1598762"/>
              <a:gd name="connsiteX17" fmla="*/ 711057 w 931711"/>
              <a:gd name="connsiteY17" fmla="*/ 76631 h 1598762"/>
              <a:gd name="connsiteX18" fmla="*/ 815095 w 931711"/>
              <a:gd name="connsiteY18" fmla="*/ 209622 h 1598762"/>
              <a:gd name="connsiteX19" fmla="*/ 890989 w 931711"/>
              <a:gd name="connsiteY19" fmla="*/ 390345 h 1598762"/>
              <a:gd name="connsiteX0" fmla="*/ 893596 w 934318"/>
              <a:gd name="connsiteY0" fmla="*/ 390345 h 1598762"/>
              <a:gd name="connsiteX1" fmla="*/ 934313 w 934318"/>
              <a:gd name="connsiteY1" fmla="*/ 656182 h 1598762"/>
              <a:gd name="connsiteX2" fmla="*/ 924867 w 934318"/>
              <a:gd name="connsiteY2" fmla="*/ 886076 h 1598762"/>
              <a:gd name="connsiteX3" fmla="*/ 915160 w 934318"/>
              <a:gd name="connsiteY3" fmla="*/ 1129198 h 1598762"/>
              <a:gd name="connsiteX4" fmla="*/ 822878 w 934318"/>
              <a:gd name="connsiteY4" fmla="*/ 1366496 h 1598762"/>
              <a:gd name="connsiteX5" fmla="*/ 679041 w 934318"/>
              <a:gd name="connsiteY5" fmla="*/ 1545997 h 1598762"/>
              <a:gd name="connsiteX6" fmla="*/ 446662 w 934318"/>
              <a:gd name="connsiteY6" fmla="*/ 1598762 h 1598762"/>
              <a:gd name="connsiteX7" fmla="*/ 174598 w 934318"/>
              <a:gd name="connsiteY7" fmla="*/ 1527378 h 1598762"/>
              <a:gd name="connsiteX8" fmla="*/ 69366 w 934318"/>
              <a:gd name="connsiteY8" fmla="*/ 1432704 h 1598762"/>
              <a:gd name="connsiteX9" fmla="*/ 11388 w 934318"/>
              <a:gd name="connsiteY9" fmla="*/ 1256581 h 1598762"/>
              <a:gd name="connsiteX10" fmla="*/ 11686 w 934318"/>
              <a:gd name="connsiteY10" fmla="*/ 1061768 h 1598762"/>
              <a:gd name="connsiteX11" fmla="*/ 120246 w 934318"/>
              <a:gd name="connsiteY11" fmla="*/ 936757 h 1598762"/>
              <a:gd name="connsiteX12" fmla="*/ 249644 w 934318"/>
              <a:gd name="connsiteY12" fmla="*/ 866667 h 1598762"/>
              <a:gd name="connsiteX13" fmla="*/ 304402 w 934318"/>
              <a:gd name="connsiteY13" fmla="*/ 709019 h 1598762"/>
              <a:gd name="connsiteX14" fmla="*/ 337421 w 934318"/>
              <a:gd name="connsiteY14" fmla="*/ 460507 h 1598762"/>
              <a:gd name="connsiteX15" fmla="*/ 302890 w 934318"/>
              <a:gd name="connsiteY15" fmla="*/ 143414 h 1598762"/>
              <a:gd name="connsiteX16" fmla="*/ 476424 w 934318"/>
              <a:gd name="connsiteY16" fmla="*/ 0 h 1598762"/>
              <a:gd name="connsiteX17" fmla="*/ 713664 w 934318"/>
              <a:gd name="connsiteY17" fmla="*/ 76631 h 1598762"/>
              <a:gd name="connsiteX18" fmla="*/ 817702 w 934318"/>
              <a:gd name="connsiteY18" fmla="*/ 209622 h 1598762"/>
              <a:gd name="connsiteX19" fmla="*/ 893596 w 934318"/>
              <a:gd name="connsiteY19" fmla="*/ 390345 h 1598762"/>
              <a:gd name="connsiteX0" fmla="*/ 893596 w 936193"/>
              <a:gd name="connsiteY0" fmla="*/ 390345 h 1598762"/>
              <a:gd name="connsiteX1" fmla="*/ 934313 w 936193"/>
              <a:gd name="connsiteY1" fmla="*/ 656182 h 1598762"/>
              <a:gd name="connsiteX2" fmla="*/ 924867 w 936193"/>
              <a:gd name="connsiteY2" fmla="*/ 886076 h 1598762"/>
              <a:gd name="connsiteX3" fmla="*/ 915160 w 936193"/>
              <a:gd name="connsiteY3" fmla="*/ 1129198 h 1598762"/>
              <a:gd name="connsiteX4" fmla="*/ 822878 w 936193"/>
              <a:gd name="connsiteY4" fmla="*/ 1366496 h 1598762"/>
              <a:gd name="connsiteX5" fmla="*/ 679041 w 936193"/>
              <a:gd name="connsiteY5" fmla="*/ 1545997 h 1598762"/>
              <a:gd name="connsiteX6" fmla="*/ 446662 w 936193"/>
              <a:gd name="connsiteY6" fmla="*/ 1598762 h 1598762"/>
              <a:gd name="connsiteX7" fmla="*/ 174598 w 936193"/>
              <a:gd name="connsiteY7" fmla="*/ 1527378 h 1598762"/>
              <a:gd name="connsiteX8" fmla="*/ 69366 w 936193"/>
              <a:gd name="connsiteY8" fmla="*/ 1432704 h 1598762"/>
              <a:gd name="connsiteX9" fmla="*/ 11388 w 936193"/>
              <a:gd name="connsiteY9" fmla="*/ 1256581 h 1598762"/>
              <a:gd name="connsiteX10" fmla="*/ 11686 w 936193"/>
              <a:gd name="connsiteY10" fmla="*/ 1061768 h 1598762"/>
              <a:gd name="connsiteX11" fmla="*/ 120246 w 936193"/>
              <a:gd name="connsiteY11" fmla="*/ 936757 h 1598762"/>
              <a:gd name="connsiteX12" fmla="*/ 249644 w 936193"/>
              <a:gd name="connsiteY12" fmla="*/ 866667 h 1598762"/>
              <a:gd name="connsiteX13" fmla="*/ 304402 w 936193"/>
              <a:gd name="connsiteY13" fmla="*/ 709019 h 1598762"/>
              <a:gd name="connsiteX14" fmla="*/ 337421 w 936193"/>
              <a:gd name="connsiteY14" fmla="*/ 460507 h 1598762"/>
              <a:gd name="connsiteX15" fmla="*/ 302890 w 936193"/>
              <a:gd name="connsiteY15" fmla="*/ 143414 h 1598762"/>
              <a:gd name="connsiteX16" fmla="*/ 476424 w 936193"/>
              <a:gd name="connsiteY16" fmla="*/ 0 h 1598762"/>
              <a:gd name="connsiteX17" fmla="*/ 713664 w 936193"/>
              <a:gd name="connsiteY17" fmla="*/ 76631 h 1598762"/>
              <a:gd name="connsiteX18" fmla="*/ 817702 w 936193"/>
              <a:gd name="connsiteY18" fmla="*/ 209622 h 1598762"/>
              <a:gd name="connsiteX19" fmla="*/ 893596 w 936193"/>
              <a:gd name="connsiteY19" fmla="*/ 390345 h 1598762"/>
              <a:gd name="connsiteX0" fmla="*/ 893596 w 945611"/>
              <a:gd name="connsiteY0" fmla="*/ 390345 h 1598762"/>
              <a:gd name="connsiteX1" fmla="*/ 934313 w 945611"/>
              <a:gd name="connsiteY1" fmla="*/ 656182 h 1598762"/>
              <a:gd name="connsiteX2" fmla="*/ 938914 w 945611"/>
              <a:gd name="connsiteY2" fmla="*/ 889886 h 1598762"/>
              <a:gd name="connsiteX3" fmla="*/ 915160 w 945611"/>
              <a:gd name="connsiteY3" fmla="*/ 1129198 h 1598762"/>
              <a:gd name="connsiteX4" fmla="*/ 822878 w 945611"/>
              <a:gd name="connsiteY4" fmla="*/ 1366496 h 1598762"/>
              <a:gd name="connsiteX5" fmla="*/ 679041 w 945611"/>
              <a:gd name="connsiteY5" fmla="*/ 1545997 h 1598762"/>
              <a:gd name="connsiteX6" fmla="*/ 446662 w 945611"/>
              <a:gd name="connsiteY6" fmla="*/ 1598762 h 1598762"/>
              <a:gd name="connsiteX7" fmla="*/ 174598 w 945611"/>
              <a:gd name="connsiteY7" fmla="*/ 1527378 h 1598762"/>
              <a:gd name="connsiteX8" fmla="*/ 69366 w 945611"/>
              <a:gd name="connsiteY8" fmla="*/ 1432704 h 1598762"/>
              <a:gd name="connsiteX9" fmla="*/ 11388 w 945611"/>
              <a:gd name="connsiteY9" fmla="*/ 1256581 h 1598762"/>
              <a:gd name="connsiteX10" fmla="*/ 11686 w 945611"/>
              <a:gd name="connsiteY10" fmla="*/ 1061768 h 1598762"/>
              <a:gd name="connsiteX11" fmla="*/ 120246 w 945611"/>
              <a:gd name="connsiteY11" fmla="*/ 936757 h 1598762"/>
              <a:gd name="connsiteX12" fmla="*/ 249644 w 945611"/>
              <a:gd name="connsiteY12" fmla="*/ 866667 h 1598762"/>
              <a:gd name="connsiteX13" fmla="*/ 304402 w 945611"/>
              <a:gd name="connsiteY13" fmla="*/ 709019 h 1598762"/>
              <a:gd name="connsiteX14" fmla="*/ 337421 w 945611"/>
              <a:gd name="connsiteY14" fmla="*/ 460507 h 1598762"/>
              <a:gd name="connsiteX15" fmla="*/ 302890 w 945611"/>
              <a:gd name="connsiteY15" fmla="*/ 143414 h 1598762"/>
              <a:gd name="connsiteX16" fmla="*/ 476424 w 945611"/>
              <a:gd name="connsiteY16" fmla="*/ 0 h 1598762"/>
              <a:gd name="connsiteX17" fmla="*/ 713664 w 945611"/>
              <a:gd name="connsiteY17" fmla="*/ 76631 h 1598762"/>
              <a:gd name="connsiteX18" fmla="*/ 817702 w 945611"/>
              <a:gd name="connsiteY18" fmla="*/ 209622 h 1598762"/>
              <a:gd name="connsiteX19" fmla="*/ 893596 w 945611"/>
              <a:gd name="connsiteY19" fmla="*/ 390345 h 1598762"/>
              <a:gd name="connsiteX0" fmla="*/ 893596 w 939768"/>
              <a:gd name="connsiteY0" fmla="*/ 390345 h 1598762"/>
              <a:gd name="connsiteX1" fmla="*/ 934313 w 939768"/>
              <a:gd name="connsiteY1" fmla="*/ 656182 h 1598762"/>
              <a:gd name="connsiteX2" fmla="*/ 938914 w 939768"/>
              <a:gd name="connsiteY2" fmla="*/ 889886 h 1598762"/>
              <a:gd name="connsiteX3" fmla="*/ 915160 w 939768"/>
              <a:gd name="connsiteY3" fmla="*/ 1129198 h 1598762"/>
              <a:gd name="connsiteX4" fmla="*/ 822878 w 939768"/>
              <a:gd name="connsiteY4" fmla="*/ 1366496 h 1598762"/>
              <a:gd name="connsiteX5" fmla="*/ 679041 w 939768"/>
              <a:gd name="connsiteY5" fmla="*/ 1545997 h 1598762"/>
              <a:gd name="connsiteX6" fmla="*/ 446662 w 939768"/>
              <a:gd name="connsiteY6" fmla="*/ 1598762 h 1598762"/>
              <a:gd name="connsiteX7" fmla="*/ 174598 w 939768"/>
              <a:gd name="connsiteY7" fmla="*/ 1527378 h 1598762"/>
              <a:gd name="connsiteX8" fmla="*/ 69366 w 939768"/>
              <a:gd name="connsiteY8" fmla="*/ 1432704 h 1598762"/>
              <a:gd name="connsiteX9" fmla="*/ 11388 w 939768"/>
              <a:gd name="connsiteY9" fmla="*/ 1256581 h 1598762"/>
              <a:gd name="connsiteX10" fmla="*/ 11686 w 939768"/>
              <a:gd name="connsiteY10" fmla="*/ 1061768 h 1598762"/>
              <a:gd name="connsiteX11" fmla="*/ 120246 w 939768"/>
              <a:gd name="connsiteY11" fmla="*/ 936757 h 1598762"/>
              <a:gd name="connsiteX12" fmla="*/ 249644 w 939768"/>
              <a:gd name="connsiteY12" fmla="*/ 866667 h 1598762"/>
              <a:gd name="connsiteX13" fmla="*/ 304402 w 939768"/>
              <a:gd name="connsiteY13" fmla="*/ 709019 h 1598762"/>
              <a:gd name="connsiteX14" fmla="*/ 337421 w 939768"/>
              <a:gd name="connsiteY14" fmla="*/ 460507 h 1598762"/>
              <a:gd name="connsiteX15" fmla="*/ 302890 w 939768"/>
              <a:gd name="connsiteY15" fmla="*/ 143414 h 1598762"/>
              <a:gd name="connsiteX16" fmla="*/ 476424 w 939768"/>
              <a:gd name="connsiteY16" fmla="*/ 0 h 1598762"/>
              <a:gd name="connsiteX17" fmla="*/ 713664 w 939768"/>
              <a:gd name="connsiteY17" fmla="*/ 76631 h 1598762"/>
              <a:gd name="connsiteX18" fmla="*/ 817702 w 939768"/>
              <a:gd name="connsiteY18" fmla="*/ 209622 h 1598762"/>
              <a:gd name="connsiteX19" fmla="*/ 893596 w 939768"/>
              <a:gd name="connsiteY19" fmla="*/ 390345 h 1598762"/>
              <a:gd name="connsiteX0" fmla="*/ 893596 w 938914"/>
              <a:gd name="connsiteY0" fmla="*/ 390345 h 1598762"/>
              <a:gd name="connsiteX1" fmla="*/ 934313 w 938914"/>
              <a:gd name="connsiteY1" fmla="*/ 656182 h 1598762"/>
              <a:gd name="connsiteX2" fmla="*/ 938914 w 938914"/>
              <a:gd name="connsiteY2" fmla="*/ 889886 h 1598762"/>
              <a:gd name="connsiteX3" fmla="*/ 915160 w 938914"/>
              <a:gd name="connsiteY3" fmla="*/ 1129198 h 1598762"/>
              <a:gd name="connsiteX4" fmla="*/ 822878 w 938914"/>
              <a:gd name="connsiteY4" fmla="*/ 1366496 h 1598762"/>
              <a:gd name="connsiteX5" fmla="*/ 679041 w 938914"/>
              <a:gd name="connsiteY5" fmla="*/ 1545997 h 1598762"/>
              <a:gd name="connsiteX6" fmla="*/ 446662 w 938914"/>
              <a:gd name="connsiteY6" fmla="*/ 1598762 h 1598762"/>
              <a:gd name="connsiteX7" fmla="*/ 174598 w 938914"/>
              <a:gd name="connsiteY7" fmla="*/ 1527378 h 1598762"/>
              <a:gd name="connsiteX8" fmla="*/ 69366 w 938914"/>
              <a:gd name="connsiteY8" fmla="*/ 1432704 h 1598762"/>
              <a:gd name="connsiteX9" fmla="*/ 11388 w 938914"/>
              <a:gd name="connsiteY9" fmla="*/ 1256581 h 1598762"/>
              <a:gd name="connsiteX10" fmla="*/ 11686 w 938914"/>
              <a:gd name="connsiteY10" fmla="*/ 1061768 h 1598762"/>
              <a:gd name="connsiteX11" fmla="*/ 120246 w 938914"/>
              <a:gd name="connsiteY11" fmla="*/ 936757 h 1598762"/>
              <a:gd name="connsiteX12" fmla="*/ 249644 w 938914"/>
              <a:gd name="connsiteY12" fmla="*/ 866667 h 1598762"/>
              <a:gd name="connsiteX13" fmla="*/ 304402 w 938914"/>
              <a:gd name="connsiteY13" fmla="*/ 709019 h 1598762"/>
              <a:gd name="connsiteX14" fmla="*/ 337421 w 938914"/>
              <a:gd name="connsiteY14" fmla="*/ 460507 h 1598762"/>
              <a:gd name="connsiteX15" fmla="*/ 302890 w 938914"/>
              <a:gd name="connsiteY15" fmla="*/ 143414 h 1598762"/>
              <a:gd name="connsiteX16" fmla="*/ 476424 w 938914"/>
              <a:gd name="connsiteY16" fmla="*/ 0 h 1598762"/>
              <a:gd name="connsiteX17" fmla="*/ 713664 w 938914"/>
              <a:gd name="connsiteY17" fmla="*/ 76631 h 1598762"/>
              <a:gd name="connsiteX18" fmla="*/ 817702 w 938914"/>
              <a:gd name="connsiteY18" fmla="*/ 209622 h 1598762"/>
              <a:gd name="connsiteX19" fmla="*/ 893596 w 938914"/>
              <a:gd name="connsiteY19" fmla="*/ 390345 h 159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38914" h="1598762">
                <a:moveTo>
                  <a:pt x="893596" y="390345"/>
                </a:moveTo>
                <a:cubicBezTo>
                  <a:pt x="930580" y="525947"/>
                  <a:pt x="925423" y="570110"/>
                  <a:pt x="934313" y="656182"/>
                </a:cubicBezTo>
                <a:cubicBezTo>
                  <a:pt x="934577" y="734083"/>
                  <a:pt x="935138" y="747215"/>
                  <a:pt x="938914" y="889886"/>
                </a:cubicBezTo>
                <a:cubicBezTo>
                  <a:pt x="932189" y="1139837"/>
                  <a:pt x="933614" y="944017"/>
                  <a:pt x="915160" y="1129198"/>
                </a:cubicBezTo>
                <a:cubicBezTo>
                  <a:pt x="886741" y="1199407"/>
                  <a:pt x="897017" y="1239137"/>
                  <a:pt x="822878" y="1366496"/>
                </a:cubicBezTo>
                <a:lnTo>
                  <a:pt x="679041" y="1545997"/>
                </a:lnTo>
                <a:cubicBezTo>
                  <a:pt x="559440" y="1602955"/>
                  <a:pt x="547280" y="1595144"/>
                  <a:pt x="446662" y="1598762"/>
                </a:cubicBezTo>
                <a:cubicBezTo>
                  <a:pt x="290133" y="1594017"/>
                  <a:pt x="351967" y="1604513"/>
                  <a:pt x="174598" y="1527378"/>
                </a:cubicBezTo>
                <a:cubicBezTo>
                  <a:pt x="90356" y="1472960"/>
                  <a:pt x="104443" y="1464262"/>
                  <a:pt x="69366" y="1432704"/>
                </a:cubicBezTo>
                <a:cubicBezTo>
                  <a:pt x="3691" y="1304146"/>
                  <a:pt x="22948" y="1318070"/>
                  <a:pt x="11388" y="1256581"/>
                </a:cubicBezTo>
                <a:cubicBezTo>
                  <a:pt x="-5249" y="1168088"/>
                  <a:pt x="-2361" y="1204176"/>
                  <a:pt x="11686" y="1061768"/>
                </a:cubicBezTo>
                <a:cubicBezTo>
                  <a:pt x="114596" y="901988"/>
                  <a:pt x="10312" y="1008907"/>
                  <a:pt x="120246" y="936757"/>
                </a:cubicBezTo>
                <a:cubicBezTo>
                  <a:pt x="151673" y="918474"/>
                  <a:pt x="60186" y="964960"/>
                  <a:pt x="249644" y="866667"/>
                </a:cubicBezTo>
                <a:cubicBezTo>
                  <a:pt x="300673" y="713788"/>
                  <a:pt x="284979" y="766648"/>
                  <a:pt x="304402" y="709019"/>
                </a:cubicBezTo>
                <a:cubicBezTo>
                  <a:pt x="332294" y="668092"/>
                  <a:pt x="337673" y="554774"/>
                  <a:pt x="337421" y="460507"/>
                </a:cubicBezTo>
                <a:cubicBezTo>
                  <a:pt x="337169" y="366240"/>
                  <a:pt x="270293" y="338012"/>
                  <a:pt x="302890" y="143414"/>
                </a:cubicBezTo>
                <a:cubicBezTo>
                  <a:pt x="357223" y="33379"/>
                  <a:pt x="388099" y="45265"/>
                  <a:pt x="476424" y="0"/>
                </a:cubicBezTo>
                <a:cubicBezTo>
                  <a:pt x="655425" y="7764"/>
                  <a:pt x="616627" y="4097"/>
                  <a:pt x="713664" y="76631"/>
                </a:cubicBezTo>
                <a:cubicBezTo>
                  <a:pt x="781119" y="155251"/>
                  <a:pt x="767805" y="100522"/>
                  <a:pt x="817702" y="209622"/>
                </a:cubicBezTo>
                <a:cubicBezTo>
                  <a:pt x="843000" y="269863"/>
                  <a:pt x="854251" y="223424"/>
                  <a:pt x="893596" y="390345"/>
                </a:cubicBezTo>
                <a:close/>
              </a:path>
            </a:pathLst>
          </a:custGeom>
          <a:solidFill>
            <a:srgbClr val="FF3300">
              <a:alpha val="50196"/>
            </a:srgb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29" name="Graphic 28" descr="Headphones">
            <a:extLst>
              <a:ext uri="{FF2B5EF4-FFF2-40B4-BE49-F238E27FC236}">
                <a16:creationId xmlns:a16="http://schemas.microsoft.com/office/drawing/2014/main" id="{38F2A312-F921-4811-A4AA-733A2B1A0A1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  <p:pic>
        <p:nvPicPr>
          <p:cNvPr id="30" name="Graphic 29" descr="Headphones">
            <a:extLst>
              <a:ext uri="{FF2B5EF4-FFF2-40B4-BE49-F238E27FC236}">
                <a16:creationId xmlns:a16="http://schemas.microsoft.com/office/drawing/2014/main" id="{693E5D0B-2989-40ED-92AE-5EFB4E0A471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75619" y="4375288"/>
            <a:ext cx="640080" cy="640080"/>
          </a:xfrm>
          <a:prstGeom prst="rect">
            <a:avLst/>
          </a:prstGeom>
        </p:spPr>
      </p:pic>
      <p:sp>
        <p:nvSpPr>
          <p:cNvPr id="28" name="Oval 11">
            <a:hlinkClick r:id="" action="ppaction://noaction">
              <a:snd r:embed="rId19" name="Bronchial sound-trimmed+3.wav"/>
            </a:hlinkClick>
            <a:extLst>
              <a:ext uri="{FF2B5EF4-FFF2-40B4-BE49-F238E27FC236}">
                <a16:creationId xmlns:a16="http://schemas.microsoft.com/office/drawing/2014/main" id="{DAAC3C11-1875-472C-A722-832E62E387CF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211877">
            <a:off x="6133406" y="2270059"/>
            <a:ext cx="355118" cy="463572"/>
          </a:xfrm>
          <a:custGeom>
            <a:avLst/>
            <a:gdLst>
              <a:gd name="connsiteX0" fmla="*/ 0 w 349681"/>
              <a:gd name="connsiteY0" fmla="*/ 204968 h 409935"/>
              <a:gd name="connsiteX1" fmla="*/ 174841 w 349681"/>
              <a:gd name="connsiteY1" fmla="*/ 0 h 409935"/>
              <a:gd name="connsiteX2" fmla="*/ 349682 w 349681"/>
              <a:gd name="connsiteY2" fmla="*/ 204968 h 409935"/>
              <a:gd name="connsiteX3" fmla="*/ 174841 w 349681"/>
              <a:gd name="connsiteY3" fmla="*/ 409936 h 409935"/>
              <a:gd name="connsiteX4" fmla="*/ 0 w 349681"/>
              <a:gd name="connsiteY4" fmla="*/ 204968 h 409935"/>
              <a:gd name="connsiteX0" fmla="*/ 130 w 349812"/>
              <a:gd name="connsiteY0" fmla="*/ 203933 h 408901"/>
              <a:gd name="connsiteX1" fmla="*/ 198123 w 349812"/>
              <a:gd name="connsiteY1" fmla="*/ 0 h 408901"/>
              <a:gd name="connsiteX2" fmla="*/ 349812 w 349812"/>
              <a:gd name="connsiteY2" fmla="*/ 203933 h 408901"/>
              <a:gd name="connsiteX3" fmla="*/ 174971 w 349812"/>
              <a:gd name="connsiteY3" fmla="*/ 408901 h 408901"/>
              <a:gd name="connsiteX4" fmla="*/ 130 w 349812"/>
              <a:gd name="connsiteY4" fmla="*/ 203933 h 408901"/>
              <a:gd name="connsiteX0" fmla="*/ 130 w 349812"/>
              <a:gd name="connsiteY0" fmla="*/ 216835 h 421803"/>
              <a:gd name="connsiteX1" fmla="*/ 198123 w 349812"/>
              <a:gd name="connsiteY1" fmla="*/ 12902 h 421803"/>
              <a:gd name="connsiteX2" fmla="*/ 349812 w 349812"/>
              <a:gd name="connsiteY2" fmla="*/ 216835 h 421803"/>
              <a:gd name="connsiteX3" fmla="*/ 174971 w 349812"/>
              <a:gd name="connsiteY3" fmla="*/ 421803 h 421803"/>
              <a:gd name="connsiteX4" fmla="*/ 130 w 349812"/>
              <a:gd name="connsiteY4" fmla="*/ 216835 h 421803"/>
              <a:gd name="connsiteX0" fmla="*/ 427 w 350109"/>
              <a:gd name="connsiteY0" fmla="*/ 220172 h 425140"/>
              <a:gd name="connsiteX1" fmla="*/ 218639 w 350109"/>
              <a:gd name="connsiteY1" fmla="*/ 12754 h 425140"/>
              <a:gd name="connsiteX2" fmla="*/ 350109 w 350109"/>
              <a:gd name="connsiteY2" fmla="*/ 220172 h 425140"/>
              <a:gd name="connsiteX3" fmla="*/ 175268 w 350109"/>
              <a:gd name="connsiteY3" fmla="*/ 425140 h 425140"/>
              <a:gd name="connsiteX4" fmla="*/ 427 w 350109"/>
              <a:gd name="connsiteY4" fmla="*/ 220172 h 425140"/>
              <a:gd name="connsiteX0" fmla="*/ 427 w 350109"/>
              <a:gd name="connsiteY0" fmla="*/ 220100 h 425068"/>
              <a:gd name="connsiteX1" fmla="*/ 218639 w 350109"/>
              <a:gd name="connsiteY1" fmla="*/ 12682 h 425068"/>
              <a:gd name="connsiteX2" fmla="*/ 350109 w 350109"/>
              <a:gd name="connsiteY2" fmla="*/ 220100 h 425068"/>
              <a:gd name="connsiteX3" fmla="*/ 175268 w 350109"/>
              <a:gd name="connsiteY3" fmla="*/ 425068 h 425068"/>
              <a:gd name="connsiteX4" fmla="*/ 427 w 350109"/>
              <a:gd name="connsiteY4" fmla="*/ 220100 h 425068"/>
              <a:gd name="connsiteX0" fmla="*/ 356 w 327196"/>
              <a:gd name="connsiteY0" fmla="*/ 173540 h 412834"/>
              <a:gd name="connsiteX1" fmla="*/ 195726 w 327196"/>
              <a:gd name="connsiteY1" fmla="*/ 212 h 412834"/>
              <a:gd name="connsiteX2" fmla="*/ 327196 w 327196"/>
              <a:gd name="connsiteY2" fmla="*/ 207630 h 412834"/>
              <a:gd name="connsiteX3" fmla="*/ 152355 w 327196"/>
              <a:gd name="connsiteY3" fmla="*/ 412598 h 412834"/>
              <a:gd name="connsiteX4" fmla="*/ 356 w 327196"/>
              <a:gd name="connsiteY4" fmla="*/ 173540 h 412834"/>
              <a:gd name="connsiteX0" fmla="*/ 4569 w 331409"/>
              <a:gd name="connsiteY0" fmla="*/ 174793 h 414087"/>
              <a:gd name="connsiteX1" fmla="*/ 199939 w 331409"/>
              <a:gd name="connsiteY1" fmla="*/ 1465 h 414087"/>
              <a:gd name="connsiteX2" fmla="*/ 331409 w 331409"/>
              <a:gd name="connsiteY2" fmla="*/ 208883 h 414087"/>
              <a:gd name="connsiteX3" fmla="*/ 156568 w 331409"/>
              <a:gd name="connsiteY3" fmla="*/ 413851 h 414087"/>
              <a:gd name="connsiteX4" fmla="*/ 4569 w 331409"/>
              <a:gd name="connsiteY4" fmla="*/ 174793 h 414087"/>
              <a:gd name="connsiteX0" fmla="*/ 106 w 326946"/>
              <a:gd name="connsiteY0" fmla="*/ 173547 h 436189"/>
              <a:gd name="connsiteX1" fmla="*/ 195476 w 326946"/>
              <a:gd name="connsiteY1" fmla="*/ 219 h 436189"/>
              <a:gd name="connsiteX2" fmla="*/ 326946 w 326946"/>
              <a:gd name="connsiteY2" fmla="*/ 207637 h 436189"/>
              <a:gd name="connsiteX3" fmla="*/ 170496 w 326946"/>
              <a:gd name="connsiteY3" fmla="*/ 435997 h 436189"/>
              <a:gd name="connsiteX4" fmla="*/ 106 w 326946"/>
              <a:gd name="connsiteY4" fmla="*/ 173547 h 436189"/>
              <a:gd name="connsiteX0" fmla="*/ 106 w 326946"/>
              <a:gd name="connsiteY0" fmla="*/ 173547 h 436868"/>
              <a:gd name="connsiteX1" fmla="*/ 195476 w 326946"/>
              <a:gd name="connsiteY1" fmla="*/ 219 h 436868"/>
              <a:gd name="connsiteX2" fmla="*/ 326946 w 326946"/>
              <a:gd name="connsiteY2" fmla="*/ 207637 h 436868"/>
              <a:gd name="connsiteX3" fmla="*/ 170496 w 326946"/>
              <a:gd name="connsiteY3" fmla="*/ 435997 h 436868"/>
              <a:gd name="connsiteX4" fmla="*/ 106 w 326946"/>
              <a:gd name="connsiteY4" fmla="*/ 173547 h 436868"/>
              <a:gd name="connsiteX0" fmla="*/ 125 w 304055"/>
              <a:gd name="connsiteY0" fmla="*/ 193821 h 436014"/>
              <a:gd name="connsiteX1" fmla="*/ 172585 w 304055"/>
              <a:gd name="connsiteY1" fmla="*/ 31 h 436014"/>
              <a:gd name="connsiteX2" fmla="*/ 304055 w 304055"/>
              <a:gd name="connsiteY2" fmla="*/ 207449 h 436014"/>
              <a:gd name="connsiteX3" fmla="*/ 147605 w 304055"/>
              <a:gd name="connsiteY3" fmla="*/ 435809 h 436014"/>
              <a:gd name="connsiteX4" fmla="*/ 125 w 304055"/>
              <a:gd name="connsiteY4" fmla="*/ 193821 h 436014"/>
              <a:gd name="connsiteX0" fmla="*/ 1 w 303931"/>
              <a:gd name="connsiteY0" fmla="*/ 193860 h 436053"/>
              <a:gd name="connsiteX1" fmla="*/ 172461 w 303931"/>
              <a:gd name="connsiteY1" fmla="*/ 70 h 436053"/>
              <a:gd name="connsiteX2" fmla="*/ 303931 w 303931"/>
              <a:gd name="connsiteY2" fmla="*/ 207488 h 436053"/>
              <a:gd name="connsiteX3" fmla="*/ 147481 w 303931"/>
              <a:gd name="connsiteY3" fmla="*/ 435848 h 436053"/>
              <a:gd name="connsiteX4" fmla="*/ 1 w 303931"/>
              <a:gd name="connsiteY4" fmla="*/ 193860 h 436053"/>
              <a:gd name="connsiteX0" fmla="*/ 408 w 304338"/>
              <a:gd name="connsiteY0" fmla="*/ 193982 h 436175"/>
              <a:gd name="connsiteX1" fmla="*/ 172868 w 304338"/>
              <a:gd name="connsiteY1" fmla="*/ 192 h 436175"/>
              <a:gd name="connsiteX2" fmla="*/ 304338 w 304338"/>
              <a:gd name="connsiteY2" fmla="*/ 207610 h 436175"/>
              <a:gd name="connsiteX3" fmla="*/ 147888 w 304338"/>
              <a:gd name="connsiteY3" fmla="*/ 435970 h 436175"/>
              <a:gd name="connsiteX4" fmla="*/ 408 w 304338"/>
              <a:gd name="connsiteY4" fmla="*/ 193982 h 43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338" h="436175">
                <a:moveTo>
                  <a:pt x="408" y="193982"/>
                </a:moveTo>
                <a:cubicBezTo>
                  <a:pt x="8161" y="13044"/>
                  <a:pt x="122213" y="-2079"/>
                  <a:pt x="172868" y="192"/>
                </a:cubicBezTo>
                <a:cubicBezTo>
                  <a:pt x="223523" y="2463"/>
                  <a:pt x="304338" y="94409"/>
                  <a:pt x="304338" y="207610"/>
                </a:cubicBezTo>
                <a:cubicBezTo>
                  <a:pt x="301542" y="425393"/>
                  <a:pt x="198543" y="438241"/>
                  <a:pt x="147888" y="435970"/>
                </a:cubicBezTo>
                <a:cubicBezTo>
                  <a:pt x="97233" y="433699"/>
                  <a:pt x="-7345" y="374920"/>
                  <a:pt x="408" y="193982"/>
                </a:cubicBezTo>
                <a:close/>
              </a:path>
            </a:pathLst>
          </a:custGeom>
          <a:solidFill>
            <a:srgbClr val="5F4C9A">
              <a:alpha val="49804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7" name="Oval 11">
            <a:hlinkClick r:id="" action="ppaction://noaction">
              <a:snd r:embed="rId19" name="Bronchial sound-trimmed+3.wav"/>
            </a:hlinkClick>
            <a:extLst>
              <a:ext uri="{FF2B5EF4-FFF2-40B4-BE49-F238E27FC236}">
                <a16:creationId xmlns:a16="http://schemas.microsoft.com/office/drawing/2014/main" id="{483BB2D6-0EEE-42FE-9477-95BA87D947F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211877">
            <a:off x="6723222" y="2270060"/>
            <a:ext cx="355118" cy="463572"/>
          </a:xfrm>
          <a:custGeom>
            <a:avLst/>
            <a:gdLst>
              <a:gd name="connsiteX0" fmla="*/ 0 w 349681"/>
              <a:gd name="connsiteY0" fmla="*/ 204968 h 409935"/>
              <a:gd name="connsiteX1" fmla="*/ 174841 w 349681"/>
              <a:gd name="connsiteY1" fmla="*/ 0 h 409935"/>
              <a:gd name="connsiteX2" fmla="*/ 349682 w 349681"/>
              <a:gd name="connsiteY2" fmla="*/ 204968 h 409935"/>
              <a:gd name="connsiteX3" fmla="*/ 174841 w 349681"/>
              <a:gd name="connsiteY3" fmla="*/ 409936 h 409935"/>
              <a:gd name="connsiteX4" fmla="*/ 0 w 349681"/>
              <a:gd name="connsiteY4" fmla="*/ 204968 h 409935"/>
              <a:gd name="connsiteX0" fmla="*/ 130 w 349812"/>
              <a:gd name="connsiteY0" fmla="*/ 203933 h 408901"/>
              <a:gd name="connsiteX1" fmla="*/ 198123 w 349812"/>
              <a:gd name="connsiteY1" fmla="*/ 0 h 408901"/>
              <a:gd name="connsiteX2" fmla="*/ 349812 w 349812"/>
              <a:gd name="connsiteY2" fmla="*/ 203933 h 408901"/>
              <a:gd name="connsiteX3" fmla="*/ 174971 w 349812"/>
              <a:gd name="connsiteY3" fmla="*/ 408901 h 408901"/>
              <a:gd name="connsiteX4" fmla="*/ 130 w 349812"/>
              <a:gd name="connsiteY4" fmla="*/ 203933 h 408901"/>
              <a:gd name="connsiteX0" fmla="*/ 130 w 349812"/>
              <a:gd name="connsiteY0" fmla="*/ 216835 h 421803"/>
              <a:gd name="connsiteX1" fmla="*/ 198123 w 349812"/>
              <a:gd name="connsiteY1" fmla="*/ 12902 h 421803"/>
              <a:gd name="connsiteX2" fmla="*/ 349812 w 349812"/>
              <a:gd name="connsiteY2" fmla="*/ 216835 h 421803"/>
              <a:gd name="connsiteX3" fmla="*/ 174971 w 349812"/>
              <a:gd name="connsiteY3" fmla="*/ 421803 h 421803"/>
              <a:gd name="connsiteX4" fmla="*/ 130 w 349812"/>
              <a:gd name="connsiteY4" fmla="*/ 216835 h 421803"/>
              <a:gd name="connsiteX0" fmla="*/ 427 w 350109"/>
              <a:gd name="connsiteY0" fmla="*/ 220172 h 425140"/>
              <a:gd name="connsiteX1" fmla="*/ 218639 w 350109"/>
              <a:gd name="connsiteY1" fmla="*/ 12754 h 425140"/>
              <a:gd name="connsiteX2" fmla="*/ 350109 w 350109"/>
              <a:gd name="connsiteY2" fmla="*/ 220172 h 425140"/>
              <a:gd name="connsiteX3" fmla="*/ 175268 w 350109"/>
              <a:gd name="connsiteY3" fmla="*/ 425140 h 425140"/>
              <a:gd name="connsiteX4" fmla="*/ 427 w 350109"/>
              <a:gd name="connsiteY4" fmla="*/ 220172 h 425140"/>
              <a:gd name="connsiteX0" fmla="*/ 427 w 350109"/>
              <a:gd name="connsiteY0" fmla="*/ 220100 h 425068"/>
              <a:gd name="connsiteX1" fmla="*/ 218639 w 350109"/>
              <a:gd name="connsiteY1" fmla="*/ 12682 h 425068"/>
              <a:gd name="connsiteX2" fmla="*/ 350109 w 350109"/>
              <a:gd name="connsiteY2" fmla="*/ 220100 h 425068"/>
              <a:gd name="connsiteX3" fmla="*/ 175268 w 350109"/>
              <a:gd name="connsiteY3" fmla="*/ 425068 h 425068"/>
              <a:gd name="connsiteX4" fmla="*/ 427 w 350109"/>
              <a:gd name="connsiteY4" fmla="*/ 220100 h 425068"/>
              <a:gd name="connsiteX0" fmla="*/ 356 w 327196"/>
              <a:gd name="connsiteY0" fmla="*/ 173540 h 412834"/>
              <a:gd name="connsiteX1" fmla="*/ 195726 w 327196"/>
              <a:gd name="connsiteY1" fmla="*/ 212 h 412834"/>
              <a:gd name="connsiteX2" fmla="*/ 327196 w 327196"/>
              <a:gd name="connsiteY2" fmla="*/ 207630 h 412834"/>
              <a:gd name="connsiteX3" fmla="*/ 152355 w 327196"/>
              <a:gd name="connsiteY3" fmla="*/ 412598 h 412834"/>
              <a:gd name="connsiteX4" fmla="*/ 356 w 327196"/>
              <a:gd name="connsiteY4" fmla="*/ 173540 h 412834"/>
              <a:gd name="connsiteX0" fmla="*/ 4569 w 331409"/>
              <a:gd name="connsiteY0" fmla="*/ 174793 h 414087"/>
              <a:gd name="connsiteX1" fmla="*/ 199939 w 331409"/>
              <a:gd name="connsiteY1" fmla="*/ 1465 h 414087"/>
              <a:gd name="connsiteX2" fmla="*/ 331409 w 331409"/>
              <a:gd name="connsiteY2" fmla="*/ 208883 h 414087"/>
              <a:gd name="connsiteX3" fmla="*/ 156568 w 331409"/>
              <a:gd name="connsiteY3" fmla="*/ 413851 h 414087"/>
              <a:gd name="connsiteX4" fmla="*/ 4569 w 331409"/>
              <a:gd name="connsiteY4" fmla="*/ 174793 h 414087"/>
              <a:gd name="connsiteX0" fmla="*/ 106 w 326946"/>
              <a:gd name="connsiteY0" fmla="*/ 173547 h 436189"/>
              <a:gd name="connsiteX1" fmla="*/ 195476 w 326946"/>
              <a:gd name="connsiteY1" fmla="*/ 219 h 436189"/>
              <a:gd name="connsiteX2" fmla="*/ 326946 w 326946"/>
              <a:gd name="connsiteY2" fmla="*/ 207637 h 436189"/>
              <a:gd name="connsiteX3" fmla="*/ 170496 w 326946"/>
              <a:gd name="connsiteY3" fmla="*/ 435997 h 436189"/>
              <a:gd name="connsiteX4" fmla="*/ 106 w 326946"/>
              <a:gd name="connsiteY4" fmla="*/ 173547 h 436189"/>
              <a:gd name="connsiteX0" fmla="*/ 106 w 326946"/>
              <a:gd name="connsiteY0" fmla="*/ 173547 h 436868"/>
              <a:gd name="connsiteX1" fmla="*/ 195476 w 326946"/>
              <a:gd name="connsiteY1" fmla="*/ 219 h 436868"/>
              <a:gd name="connsiteX2" fmla="*/ 326946 w 326946"/>
              <a:gd name="connsiteY2" fmla="*/ 207637 h 436868"/>
              <a:gd name="connsiteX3" fmla="*/ 170496 w 326946"/>
              <a:gd name="connsiteY3" fmla="*/ 435997 h 436868"/>
              <a:gd name="connsiteX4" fmla="*/ 106 w 326946"/>
              <a:gd name="connsiteY4" fmla="*/ 173547 h 436868"/>
              <a:gd name="connsiteX0" fmla="*/ 125 w 304055"/>
              <a:gd name="connsiteY0" fmla="*/ 193821 h 436014"/>
              <a:gd name="connsiteX1" fmla="*/ 172585 w 304055"/>
              <a:gd name="connsiteY1" fmla="*/ 31 h 436014"/>
              <a:gd name="connsiteX2" fmla="*/ 304055 w 304055"/>
              <a:gd name="connsiteY2" fmla="*/ 207449 h 436014"/>
              <a:gd name="connsiteX3" fmla="*/ 147605 w 304055"/>
              <a:gd name="connsiteY3" fmla="*/ 435809 h 436014"/>
              <a:gd name="connsiteX4" fmla="*/ 125 w 304055"/>
              <a:gd name="connsiteY4" fmla="*/ 193821 h 436014"/>
              <a:gd name="connsiteX0" fmla="*/ 1 w 303931"/>
              <a:gd name="connsiteY0" fmla="*/ 193860 h 436053"/>
              <a:gd name="connsiteX1" fmla="*/ 172461 w 303931"/>
              <a:gd name="connsiteY1" fmla="*/ 70 h 436053"/>
              <a:gd name="connsiteX2" fmla="*/ 303931 w 303931"/>
              <a:gd name="connsiteY2" fmla="*/ 207488 h 436053"/>
              <a:gd name="connsiteX3" fmla="*/ 147481 w 303931"/>
              <a:gd name="connsiteY3" fmla="*/ 435848 h 436053"/>
              <a:gd name="connsiteX4" fmla="*/ 1 w 303931"/>
              <a:gd name="connsiteY4" fmla="*/ 193860 h 436053"/>
              <a:gd name="connsiteX0" fmla="*/ 408 w 304338"/>
              <a:gd name="connsiteY0" fmla="*/ 193982 h 436175"/>
              <a:gd name="connsiteX1" fmla="*/ 172868 w 304338"/>
              <a:gd name="connsiteY1" fmla="*/ 192 h 436175"/>
              <a:gd name="connsiteX2" fmla="*/ 304338 w 304338"/>
              <a:gd name="connsiteY2" fmla="*/ 207610 h 436175"/>
              <a:gd name="connsiteX3" fmla="*/ 147888 w 304338"/>
              <a:gd name="connsiteY3" fmla="*/ 435970 h 436175"/>
              <a:gd name="connsiteX4" fmla="*/ 408 w 304338"/>
              <a:gd name="connsiteY4" fmla="*/ 193982 h 43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338" h="436175">
                <a:moveTo>
                  <a:pt x="408" y="193982"/>
                </a:moveTo>
                <a:cubicBezTo>
                  <a:pt x="8161" y="13044"/>
                  <a:pt x="122213" y="-2079"/>
                  <a:pt x="172868" y="192"/>
                </a:cubicBezTo>
                <a:cubicBezTo>
                  <a:pt x="223523" y="2463"/>
                  <a:pt x="304338" y="94409"/>
                  <a:pt x="304338" y="207610"/>
                </a:cubicBezTo>
                <a:cubicBezTo>
                  <a:pt x="301542" y="425393"/>
                  <a:pt x="198543" y="438241"/>
                  <a:pt x="147888" y="435970"/>
                </a:cubicBezTo>
                <a:cubicBezTo>
                  <a:pt x="97233" y="433699"/>
                  <a:pt x="-7345" y="374920"/>
                  <a:pt x="408" y="193982"/>
                </a:cubicBezTo>
                <a:close/>
              </a:path>
            </a:pathLst>
          </a:custGeom>
          <a:solidFill>
            <a:srgbClr val="5F4C9A">
              <a:alpha val="49804"/>
            </a:srgb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3" name="Oval 11">
            <a:hlinkClick r:id="" action="ppaction://noaction">
              <a:snd r:embed="rId19" name="Bronchial sound-trimmed+3.wav"/>
            </a:hlinkClick>
            <a:extLst>
              <a:ext uri="{FF2B5EF4-FFF2-40B4-BE49-F238E27FC236}">
                <a16:creationId xmlns:a16="http://schemas.microsoft.com/office/drawing/2014/main" id="{E13EB44E-67A7-43B9-99F1-79BC11CC2CB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545464" flipH="1">
            <a:off x="2826100" y="1945654"/>
            <a:ext cx="295095" cy="409469"/>
          </a:xfrm>
          <a:custGeom>
            <a:avLst/>
            <a:gdLst>
              <a:gd name="connsiteX0" fmla="*/ 0 w 349681"/>
              <a:gd name="connsiteY0" fmla="*/ 204968 h 409935"/>
              <a:gd name="connsiteX1" fmla="*/ 174841 w 349681"/>
              <a:gd name="connsiteY1" fmla="*/ 0 h 409935"/>
              <a:gd name="connsiteX2" fmla="*/ 349682 w 349681"/>
              <a:gd name="connsiteY2" fmla="*/ 204968 h 409935"/>
              <a:gd name="connsiteX3" fmla="*/ 174841 w 349681"/>
              <a:gd name="connsiteY3" fmla="*/ 409936 h 409935"/>
              <a:gd name="connsiteX4" fmla="*/ 0 w 349681"/>
              <a:gd name="connsiteY4" fmla="*/ 204968 h 409935"/>
              <a:gd name="connsiteX0" fmla="*/ 130 w 349812"/>
              <a:gd name="connsiteY0" fmla="*/ 203933 h 408901"/>
              <a:gd name="connsiteX1" fmla="*/ 198123 w 349812"/>
              <a:gd name="connsiteY1" fmla="*/ 0 h 408901"/>
              <a:gd name="connsiteX2" fmla="*/ 349812 w 349812"/>
              <a:gd name="connsiteY2" fmla="*/ 203933 h 408901"/>
              <a:gd name="connsiteX3" fmla="*/ 174971 w 349812"/>
              <a:gd name="connsiteY3" fmla="*/ 408901 h 408901"/>
              <a:gd name="connsiteX4" fmla="*/ 130 w 349812"/>
              <a:gd name="connsiteY4" fmla="*/ 203933 h 408901"/>
              <a:gd name="connsiteX0" fmla="*/ 130 w 349812"/>
              <a:gd name="connsiteY0" fmla="*/ 216835 h 421803"/>
              <a:gd name="connsiteX1" fmla="*/ 198123 w 349812"/>
              <a:gd name="connsiteY1" fmla="*/ 12902 h 421803"/>
              <a:gd name="connsiteX2" fmla="*/ 349812 w 349812"/>
              <a:gd name="connsiteY2" fmla="*/ 216835 h 421803"/>
              <a:gd name="connsiteX3" fmla="*/ 174971 w 349812"/>
              <a:gd name="connsiteY3" fmla="*/ 421803 h 421803"/>
              <a:gd name="connsiteX4" fmla="*/ 130 w 349812"/>
              <a:gd name="connsiteY4" fmla="*/ 216835 h 421803"/>
              <a:gd name="connsiteX0" fmla="*/ 427 w 350109"/>
              <a:gd name="connsiteY0" fmla="*/ 220172 h 425140"/>
              <a:gd name="connsiteX1" fmla="*/ 218639 w 350109"/>
              <a:gd name="connsiteY1" fmla="*/ 12754 h 425140"/>
              <a:gd name="connsiteX2" fmla="*/ 350109 w 350109"/>
              <a:gd name="connsiteY2" fmla="*/ 220172 h 425140"/>
              <a:gd name="connsiteX3" fmla="*/ 175268 w 350109"/>
              <a:gd name="connsiteY3" fmla="*/ 425140 h 425140"/>
              <a:gd name="connsiteX4" fmla="*/ 427 w 350109"/>
              <a:gd name="connsiteY4" fmla="*/ 220172 h 425140"/>
              <a:gd name="connsiteX0" fmla="*/ 427 w 350109"/>
              <a:gd name="connsiteY0" fmla="*/ 220100 h 425068"/>
              <a:gd name="connsiteX1" fmla="*/ 218639 w 350109"/>
              <a:gd name="connsiteY1" fmla="*/ 12682 h 425068"/>
              <a:gd name="connsiteX2" fmla="*/ 350109 w 350109"/>
              <a:gd name="connsiteY2" fmla="*/ 220100 h 425068"/>
              <a:gd name="connsiteX3" fmla="*/ 175268 w 350109"/>
              <a:gd name="connsiteY3" fmla="*/ 425068 h 425068"/>
              <a:gd name="connsiteX4" fmla="*/ 427 w 350109"/>
              <a:gd name="connsiteY4" fmla="*/ 220100 h 425068"/>
              <a:gd name="connsiteX0" fmla="*/ 356 w 327196"/>
              <a:gd name="connsiteY0" fmla="*/ 173540 h 412834"/>
              <a:gd name="connsiteX1" fmla="*/ 195726 w 327196"/>
              <a:gd name="connsiteY1" fmla="*/ 212 h 412834"/>
              <a:gd name="connsiteX2" fmla="*/ 327196 w 327196"/>
              <a:gd name="connsiteY2" fmla="*/ 207630 h 412834"/>
              <a:gd name="connsiteX3" fmla="*/ 152355 w 327196"/>
              <a:gd name="connsiteY3" fmla="*/ 412598 h 412834"/>
              <a:gd name="connsiteX4" fmla="*/ 356 w 327196"/>
              <a:gd name="connsiteY4" fmla="*/ 173540 h 412834"/>
              <a:gd name="connsiteX0" fmla="*/ 4569 w 331409"/>
              <a:gd name="connsiteY0" fmla="*/ 174793 h 414087"/>
              <a:gd name="connsiteX1" fmla="*/ 199939 w 331409"/>
              <a:gd name="connsiteY1" fmla="*/ 1465 h 414087"/>
              <a:gd name="connsiteX2" fmla="*/ 331409 w 331409"/>
              <a:gd name="connsiteY2" fmla="*/ 208883 h 414087"/>
              <a:gd name="connsiteX3" fmla="*/ 156568 w 331409"/>
              <a:gd name="connsiteY3" fmla="*/ 413851 h 414087"/>
              <a:gd name="connsiteX4" fmla="*/ 4569 w 331409"/>
              <a:gd name="connsiteY4" fmla="*/ 174793 h 414087"/>
              <a:gd name="connsiteX0" fmla="*/ 106 w 326946"/>
              <a:gd name="connsiteY0" fmla="*/ 173547 h 436189"/>
              <a:gd name="connsiteX1" fmla="*/ 195476 w 326946"/>
              <a:gd name="connsiteY1" fmla="*/ 219 h 436189"/>
              <a:gd name="connsiteX2" fmla="*/ 326946 w 326946"/>
              <a:gd name="connsiteY2" fmla="*/ 207637 h 436189"/>
              <a:gd name="connsiteX3" fmla="*/ 170496 w 326946"/>
              <a:gd name="connsiteY3" fmla="*/ 435997 h 436189"/>
              <a:gd name="connsiteX4" fmla="*/ 106 w 326946"/>
              <a:gd name="connsiteY4" fmla="*/ 173547 h 436189"/>
              <a:gd name="connsiteX0" fmla="*/ 106 w 326946"/>
              <a:gd name="connsiteY0" fmla="*/ 173547 h 436868"/>
              <a:gd name="connsiteX1" fmla="*/ 195476 w 326946"/>
              <a:gd name="connsiteY1" fmla="*/ 219 h 436868"/>
              <a:gd name="connsiteX2" fmla="*/ 326946 w 326946"/>
              <a:gd name="connsiteY2" fmla="*/ 207637 h 436868"/>
              <a:gd name="connsiteX3" fmla="*/ 170496 w 326946"/>
              <a:gd name="connsiteY3" fmla="*/ 435997 h 436868"/>
              <a:gd name="connsiteX4" fmla="*/ 106 w 326946"/>
              <a:gd name="connsiteY4" fmla="*/ 173547 h 436868"/>
              <a:gd name="connsiteX0" fmla="*/ 125 w 304055"/>
              <a:gd name="connsiteY0" fmla="*/ 193821 h 436014"/>
              <a:gd name="connsiteX1" fmla="*/ 172585 w 304055"/>
              <a:gd name="connsiteY1" fmla="*/ 31 h 436014"/>
              <a:gd name="connsiteX2" fmla="*/ 304055 w 304055"/>
              <a:gd name="connsiteY2" fmla="*/ 207449 h 436014"/>
              <a:gd name="connsiteX3" fmla="*/ 147605 w 304055"/>
              <a:gd name="connsiteY3" fmla="*/ 435809 h 436014"/>
              <a:gd name="connsiteX4" fmla="*/ 125 w 304055"/>
              <a:gd name="connsiteY4" fmla="*/ 193821 h 436014"/>
              <a:gd name="connsiteX0" fmla="*/ 1 w 303931"/>
              <a:gd name="connsiteY0" fmla="*/ 193860 h 436053"/>
              <a:gd name="connsiteX1" fmla="*/ 172461 w 303931"/>
              <a:gd name="connsiteY1" fmla="*/ 70 h 436053"/>
              <a:gd name="connsiteX2" fmla="*/ 303931 w 303931"/>
              <a:gd name="connsiteY2" fmla="*/ 207488 h 436053"/>
              <a:gd name="connsiteX3" fmla="*/ 147481 w 303931"/>
              <a:gd name="connsiteY3" fmla="*/ 435848 h 436053"/>
              <a:gd name="connsiteX4" fmla="*/ 1 w 303931"/>
              <a:gd name="connsiteY4" fmla="*/ 193860 h 436053"/>
              <a:gd name="connsiteX0" fmla="*/ 408 w 304338"/>
              <a:gd name="connsiteY0" fmla="*/ 193982 h 436175"/>
              <a:gd name="connsiteX1" fmla="*/ 172868 w 304338"/>
              <a:gd name="connsiteY1" fmla="*/ 192 h 436175"/>
              <a:gd name="connsiteX2" fmla="*/ 304338 w 304338"/>
              <a:gd name="connsiteY2" fmla="*/ 207610 h 436175"/>
              <a:gd name="connsiteX3" fmla="*/ 147888 w 304338"/>
              <a:gd name="connsiteY3" fmla="*/ 435970 h 436175"/>
              <a:gd name="connsiteX4" fmla="*/ 408 w 304338"/>
              <a:gd name="connsiteY4" fmla="*/ 193982 h 43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338" h="436175">
                <a:moveTo>
                  <a:pt x="408" y="193982"/>
                </a:moveTo>
                <a:cubicBezTo>
                  <a:pt x="8161" y="13044"/>
                  <a:pt x="122213" y="-2079"/>
                  <a:pt x="172868" y="192"/>
                </a:cubicBezTo>
                <a:cubicBezTo>
                  <a:pt x="223523" y="2463"/>
                  <a:pt x="304338" y="94409"/>
                  <a:pt x="304338" y="207610"/>
                </a:cubicBezTo>
                <a:cubicBezTo>
                  <a:pt x="301542" y="425393"/>
                  <a:pt x="198543" y="438241"/>
                  <a:pt x="147888" y="435970"/>
                </a:cubicBezTo>
                <a:cubicBezTo>
                  <a:pt x="97233" y="433699"/>
                  <a:pt x="-7345" y="374920"/>
                  <a:pt x="408" y="193982"/>
                </a:cubicBezTo>
                <a:close/>
              </a:path>
            </a:pathLst>
          </a:custGeom>
          <a:solidFill>
            <a:srgbClr val="5F4C9A">
              <a:alpha val="69804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Oval 11">
            <a:hlinkClick r:id="" action="ppaction://noaction">
              <a:snd r:embed="rId19" name="Bronchial sound-trimmed+3.wav"/>
            </a:hlinkClick>
            <a:extLst>
              <a:ext uri="{FF2B5EF4-FFF2-40B4-BE49-F238E27FC236}">
                <a16:creationId xmlns:a16="http://schemas.microsoft.com/office/drawing/2014/main" id="{C04518DC-F5E3-49F4-8CAE-EFA4B37A66D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20308523">
            <a:off x="2208555" y="1932953"/>
            <a:ext cx="324915" cy="418476"/>
          </a:xfrm>
          <a:custGeom>
            <a:avLst/>
            <a:gdLst>
              <a:gd name="connsiteX0" fmla="*/ 0 w 349681"/>
              <a:gd name="connsiteY0" fmla="*/ 204968 h 409935"/>
              <a:gd name="connsiteX1" fmla="*/ 174841 w 349681"/>
              <a:gd name="connsiteY1" fmla="*/ 0 h 409935"/>
              <a:gd name="connsiteX2" fmla="*/ 349682 w 349681"/>
              <a:gd name="connsiteY2" fmla="*/ 204968 h 409935"/>
              <a:gd name="connsiteX3" fmla="*/ 174841 w 349681"/>
              <a:gd name="connsiteY3" fmla="*/ 409936 h 409935"/>
              <a:gd name="connsiteX4" fmla="*/ 0 w 349681"/>
              <a:gd name="connsiteY4" fmla="*/ 204968 h 409935"/>
              <a:gd name="connsiteX0" fmla="*/ 130 w 349812"/>
              <a:gd name="connsiteY0" fmla="*/ 203933 h 408901"/>
              <a:gd name="connsiteX1" fmla="*/ 198123 w 349812"/>
              <a:gd name="connsiteY1" fmla="*/ 0 h 408901"/>
              <a:gd name="connsiteX2" fmla="*/ 349812 w 349812"/>
              <a:gd name="connsiteY2" fmla="*/ 203933 h 408901"/>
              <a:gd name="connsiteX3" fmla="*/ 174971 w 349812"/>
              <a:gd name="connsiteY3" fmla="*/ 408901 h 408901"/>
              <a:gd name="connsiteX4" fmla="*/ 130 w 349812"/>
              <a:gd name="connsiteY4" fmla="*/ 203933 h 408901"/>
              <a:gd name="connsiteX0" fmla="*/ 130 w 349812"/>
              <a:gd name="connsiteY0" fmla="*/ 216835 h 421803"/>
              <a:gd name="connsiteX1" fmla="*/ 198123 w 349812"/>
              <a:gd name="connsiteY1" fmla="*/ 12902 h 421803"/>
              <a:gd name="connsiteX2" fmla="*/ 349812 w 349812"/>
              <a:gd name="connsiteY2" fmla="*/ 216835 h 421803"/>
              <a:gd name="connsiteX3" fmla="*/ 174971 w 349812"/>
              <a:gd name="connsiteY3" fmla="*/ 421803 h 421803"/>
              <a:gd name="connsiteX4" fmla="*/ 130 w 349812"/>
              <a:gd name="connsiteY4" fmla="*/ 216835 h 421803"/>
              <a:gd name="connsiteX0" fmla="*/ 427 w 350109"/>
              <a:gd name="connsiteY0" fmla="*/ 220172 h 425140"/>
              <a:gd name="connsiteX1" fmla="*/ 218639 w 350109"/>
              <a:gd name="connsiteY1" fmla="*/ 12754 h 425140"/>
              <a:gd name="connsiteX2" fmla="*/ 350109 w 350109"/>
              <a:gd name="connsiteY2" fmla="*/ 220172 h 425140"/>
              <a:gd name="connsiteX3" fmla="*/ 175268 w 350109"/>
              <a:gd name="connsiteY3" fmla="*/ 425140 h 425140"/>
              <a:gd name="connsiteX4" fmla="*/ 427 w 350109"/>
              <a:gd name="connsiteY4" fmla="*/ 220172 h 425140"/>
              <a:gd name="connsiteX0" fmla="*/ 427 w 350109"/>
              <a:gd name="connsiteY0" fmla="*/ 220100 h 425068"/>
              <a:gd name="connsiteX1" fmla="*/ 218639 w 350109"/>
              <a:gd name="connsiteY1" fmla="*/ 12682 h 425068"/>
              <a:gd name="connsiteX2" fmla="*/ 350109 w 350109"/>
              <a:gd name="connsiteY2" fmla="*/ 220100 h 425068"/>
              <a:gd name="connsiteX3" fmla="*/ 175268 w 350109"/>
              <a:gd name="connsiteY3" fmla="*/ 425068 h 425068"/>
              <a:gd name="connsiteX4" fmla="*/ 427 w 350109"/>
              <a:gd name="connsiteY4" fmla="*/ 220100 h 425068"/>
              <a:gd name="connsiteX0" fmla="*/ 356 w 327196"/>
              <a:gd name="connsiteY0" fmla="*/ 173540 h 412834"/>
              <a:gd name="connsiteX1" fmla="*/ 195726 w 327196"/>
              <a:gd name="connsiteY1" fmla="*/ 212 h 412834"/>
              <a:gd name="connsiteX2" fmla="*/ 327196 w 327196"/>
              <a:gd name="connsiteY2" fmla="*/ 207630 h 412834"/>
              <a:gd name="connsiteX3" fmla="*/ 152355 w 327196"/>
              <a:gd name="connsiteY3" fmla="*/ 412598 h 412834"/>
              <a:gd name="connsiteX4" fmla="*/ 356 w 327196"/>
              <a:gd name="connsiteY4" fmla="*/ 173540 h 412834"/>
              <a:gd name="connsiteX0" fmla="*/ 4569 w 331409"/>
              <a:gd name="connsiteY0" fmla="*/ 174793 h 414087"/>
              <a:gd name="connsiteX1" fmla="*/ 199939 w 331409"/>
              <a:gd name="connsiteY1" fmla="*/ 1465 h 414087"/>
              <a:gd name="connsiteX2" fmla="*/ 331409 w 331409"/>
              <a:gd name="connsiteY2" fmla="*/ 208883 h 414087"/>
              <a:gd name="connsiteX3" fmla="*/ 156568 w 331409"/>
              <a:gd name="connsiteY3" fmla="*/ 413851 h 414087"/>
              <a:gd name="connsiteX4" fmla="*/ 4569 w 331409"/>
              <a:gd name="connsiteY4" fmla="*/ 174793 h 414087"/>
              <a:gd name="connsiteX0" fmla="*/ 106 w 326946"/>
              <a:gd name="connsiteY0" fmla="*/ 173547 h 436189"/>
              <a:gd name="connsiteX1" fmla="*/ 195476 w 326946"/>
              <a:gd name="connsiteY1" fmla="*/ 219 h 436189"/>
              <a:gd name="connsiteX2" fmla="*/ 326946 w 326946"/>
              <a:gd name="connsiteY2" fmla="*/ 207637 h 436189"/>
              <a:gd name="connsiteX3" fmla="*/ 170496 w 326946"/>
              <a:gd name="connsiteY3" fmla="*/ 435997 h 436189"/>
              <a:gd name="connsiteX4" fmla="*/ 106 w 326946"/>
              <a:gd name="connsiteY4" fmla="*/ 173547 h 436189"/>
              <a:gd name="connsiteX0" fmla="*/ 106 w 326946"/>
              <a:gd name="connsiteY0" fmla="*/ 173547 h 436868"/>
              <a:gd name="connsiteX1" fmla="*/ 195476 w 326946"/>
              <a:gd name="connsiteY1" fmla="*/ 219 h 436868"/>
              <a:gd name="connsiteX2" fmla="*/ 326946 w 326946"/>
              <a:gd name="connsiteY2" fmla="*/ 207637 h 436868"/>
              <a:gd name="connsiteX3" fmla="*/ 170496 w 326946"/>
              <a:gd name="connsiteY3" fmla="*/ 435997 h 436868"/>
              <a:gd name="connsiteX4" fmla="*/ 106 w 326946"/>
              <a:gd name="connsiteY4" fmla="*/ 173547 h 436868"/>
              <a:gd name="connsiteX0" fmla="*/ 125 w 304055"/>
              <a:gd name="connsiteY0" fmla="*/ 193821 h 436014"/>
              <a:gd name="connsiteX1" fmla="*/ 172585 w 304055"/>
              <a:gd name="connsiteY1" fmla="*/ 31 h 436014"/>
              <a:gd name="connsiteX2" fmla="*/ 304055 w 304055"/>
              <a:gd name="connsiteY2" fmla="*/ 207449 h 436014"/>
              <a:gd name="connsiteX3" fmla="*/ 147605 w 304055"/>
              <a:gd name="connsiteY3" fmla="*/ 435809 h 436014"/>
              <a:gd name="connsiteX4" fmla="*/ 125 w 304055"/>
              <a:gd name="connsiteY4" fmla="*/ 193821 h 436014"/>
              <a:gd name="connsiteX0" fmla="*/ 1 w 303931"/>
              <a:gd name="connsiteY0" fmla="*/ 193860 h 436053"/>
              <a:gd name="connsiteX1" fmla="*/ 172461 w 303931"/>
              <a:gd name="connsiteY1" fmla="*/ 70 h 436053"/>
              <a:gd name="connsiteX2" fmla="*/ 303931 w 303931"/>
              <a:gd name="connsiteY2" fmla="*/ 207488 h 436053"/>
              <a:gd name="connsiteX3" fmla="*/ 147481 w 303931"/>
              <a:gd name="connsiteY3" fmla="*/ 435848 h 436053"/>
              <a:gd name="connsiteX4" fmla="*/ 1 w 303931"/>
              <a:gd name="connsiteY4" fmla="*/ 193860 h 436053"/>
              <a:gd name="connsiteX0" fmla="*/ 408 w 304338"/>
              <a:gd name="connsiteY0" fmla="*/ 193982 h 436175"/>
              <a:gd name="connsiteX1" fmla="*/ 172868 w 304338"/>
              <a:gd name="connsiteY1" fmla="*/ 192 h 436175"/>
              <a:gd name="connsiteX2" fmla="*/ 304338 w 304338"/>
              <a:gd name="connsiteY2" fmla="*/ 207610 h 436175"/>
              <a:gd name="connsiteX3" fmla="*/ 147888 w 304338"/>
              <a:gd name="connsiteY3" fmla="*/ 435970 h 436175"/>
              <a:gd name="connsiteX4" fmla="*/ 408 w 304338"/>
              <a:gd name="connsiteY4" fmla="*/ 193982 h 43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338" h="436175">
                <a:moveTo>
                  <a:pt x="408" y="193982"/>
                </a:moveTo>
                <a:cubicBezTo>
                  <a:pt x="8161" y="13044"/>
                  <a:pt x="122213" y="-2079"/>
                  <a:pt x="172868" y="192"/>
                </a:cubicBezTo>
                <a:cubicBezTo>
                  <a:pt x="223523" y="2463"/>
                  <a:pt x="304338" y="94409"/>
                  <a:pt x="304338" y="207610"/>
                </a:cubicBezTo>
                <a:cubicBezTo>
                  <a:pt x="301542" y="425393"/>
                  <a:pt x="198543" y="438241"/>
                  <a:pt x="147888" y="435970"/>
                </a:cubicBezTo>
                <a:cubicBezTo>
                  <a:pt x="97233" y="433699"/>
                  <a:pt x="-7345" y="374920"/>
                  <a:pt x="408" y="193982"/>
                </a:cubicBezTo>
                <a:close/>
              </a:path>
            </a:pathLst>
          </a:custGeom>
          <a:solidFill>
            <a:srgbClr val="5F4C9A">
              <a:alpha val="49804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84019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cheal sound">
            <a:hlinkClick r:id="" action="ppaction://media"/>
            <a:extLst>
              <a:ext uri="{FF2B5EF4-FFF2-40B4-BE49-F238E27FC236}">
                <a16:creationId xmlns:a16="http://schemas.microsoft.com/office/drawing/2014/main" id="{5D6F0A88-F1F4-4B1A-8943-6D3F2AF004D3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1080000"/>
            <a:ext cx="8170885" cy="27188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D4018-77F9-4048-A473-936641240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Ήχος τραχείας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C4F092-22EA-4BC9-B936-392B40AA423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937620"/>
            <a:ext cx="8225410" cy="116096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b="1" dirty="0">
                <a:solidFill>
                  <a:srgbClr val="0070C0"/>
                </a:solidFill>
              </a:rPr>
              <a:t>ΕΣΤΙΑΣΤΕ:</a:t>
            </a:r>
          </a:p>
          <a:p>
            <a:r>
              <a:rPr lang="el-GR" dirty="0"/>
              <a:t>Ένταση εισπνοής</a:t>
            </a:r>
            <a:r>
              <a:rPr lang="en-GB" dirty="0"/>
              <a:t> (I)</a:t>
            </a:r>
            <a:r>
              <a:rPr lang="el-GR" dirty="0"/>
              <a:t> </a:t>
            </a:r>
            <a:r>
              <a:rPr lang="en-GB" dirty="0"/>
              <a:t>vs</a:t>
            </a:r>
            <a:r>
              <a:rPr lang="el-GR" dirty="0"/>
              <a:t> εκπνοής</a:t>
            </a:r>
            <a:r>
              <a:rPr lang="en-GB" dirty="0"/>
              <a:t> (E)</a:t>
            </a:r>
            <a:endParaRPr lang="el-GR" dirty="0"/>
          </a:p>
          <a:p>
            <a:r>
              <a:rPr lang="el-GR" dirty="0"/>
              <a:t>Διάρκεια εισπνοής </a:t>
            </a:r>
            <a:r>
              <a:rPr lang="en-GB" dirty="0"/>
              <a:t>vs</a:t>
            </a:r>
            <a:r>
              <a:rPr lang="el-GR" dirty="0"/>
              <a:t> εκπνοής</a:t>
            </a:r>
            <a:endParaRPr lang="en-GB" dirty="0"/>
          </a:p>
          <a:p>
            <a:r>
              <a:rPr lang="el-GR" dirty="0"/>
              <a:t>Ύπαρξη «παύλας» μεταξύ εισπνοής και εκπνοής</a:t>
            </a:r>
          </a:p>
          <a:p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3356B6-608F-4336-95B5-38235BE64A50}"/>
              </a:ext>
            </a:extLst>
          </p:cNvPr>
          <p:cNvGrpSpPr/>
          <p:nvPr/>
        </p:nvGrpSpPr>
        <p:grpSpPr>
          <a:xfrm>
            <a:off x="3354820" y="2956228"/>
            <a:ext cx="4754198" cy="327694"/>
            <a:chOff x="3354820" y="2956228"/>
            <a:chExt cx="4754198" cy="32769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DED053-4C6E-446A-97D6-D81A6D6981ED}"/>
                </a:ext>
              </a:extLst>
            </p:cNvPr>
            <p:cNvSpPr txBox="1"/>
            <p:nvPr/>
          </p:nvSpPr>
          <p:spPr>
            <a:xfrm>
              <a:off x="3354820" y="2976145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297BA36-7172-45AC-8987-6E9FACCF31F9}"/>
                </a:ext>
              </a:extLst>
            </p:cNvPr>
            <p:cNvSpPr txBox="1"/>
            <p:nvPr/>
          </p:nvSpPr>
          <p:spPr>
            <a:xfrm>
              <a:off x="4414688" y="2967141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3CEE71-F7C9-46B6-A3D9-5FF91D8660EB}"/>
                </a:ext>
              </a:extLst>
            </p:cNvPr>
            <p:cNvSpPr txBox="1"/>
            <p:nvPr/>
          </p:nvSpPr>
          <p:spPr>
            <a:xfrm>
              <a:off x="5684954" y="2967141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595E20-32D4-4F47-B15A-56FDFFCF3472}"/>
                </a:ext>
              </a:extLst>
            </p:cNvPr>
            <p:cNvSpPr txBox="1"/>
            <p:nvPr/>
          </p:nvSpPr>
          <p:spPr>
            <a:xfrm>
              <a:off x="6753448" y="2967141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3EE1DA-8C90-4E8D-9177-568C77F18C10}"/>
                </a:ext>
              </a:extLst>
            </p:cNvPr>
            <p:cNvSpPr txBox="1"/>
            <p:nvPr/>
          </p:nvSpPr>
          <p:spPr>
            <a:xfrm>
              <a:off x="3822442" y="2967141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9F35EC4-2237-447F-8954-322C5E5FAE24}"/>
                </a:ext>
              </a:extLst>
            </p:cNvPr>
            <p:cNvSpPr txBox="1"/>
            <p:nvPr/>
          </p:nvSpPr>
          <p:spPr>
            <a:xfrm>
              <a:off x="4907912" y="2967141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F7F9C2-BB31-4996-A118-4ED31E906183}"/>
                </a:ext>
              </a:extLst>
            </p:cNvPr>
            <p:cNvSpPr txBox="1"/>
            <p:nvPr/>
          </p:nvSpPr>
          <p:spPr>
            <a:xfrm>
              <a:off x="6134398" y="2967141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BDB2FD-93A3-451C-9B69-74285BD0D75E}"/>
                </a:ext>
              </a:extLst>
            </p:cNvPr>
            <p:cNvSpPr txBox="1"/>
            <p:nvPr/>
          </p:nvSpPr>
          <p:spPr>
            <a:xfrm>
              <a:off x="7226362" y="2967141"/>
              <a:ext cx="2604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3F2457-019F-42DA-903C-75797A86A172}"/>
                </a:ext>
              </a:extLst>
            </p:cNvPr>
            <p:cNvSpPr txBox="1"/>
            <p:nvPr/>
          </p:nvSpPr>
          <p:spPr>
            <a:xfrm>
              <a:off x="7853820" y="295622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</p:grpSp>
      <p:pic>
        <p:nvPicPr>
          <p:cNvPr id="17" name="Graphic 16" descr="Headphones">
            <a:extLst>
              <a:ext uri="{FF2B5EF4-FFF2-40B4-BE49-F238E27FC236}">
                <a16:creationId xmlns:a16="http://schemas.microsoft.com/office/drawing/2014/main" id="{D95CD887-2B69-45B2-B38A-B21BDEA4A7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741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Tracheal sound">
            <a:hlinkClick r:id="" action="ppaction://media"/>
            <a:extLst>
              <a:ext uri="{FF2B5EF4-FFF2-40B4-BE49-F238E27FC236}">
                <a16:creationId xmlns:a16="http://schemas.microsoft.com/office/drawing/2014/main" id="{6862B40C-AE19-4C3B-A70A-D5035C99646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1080000"/>
            <a:ext cx="8136000" cy="270722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B329186-2995-41BC-9D3F-2637E2980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Ήχος τραχείας</a:t>
            </a:r>
            <a:br>
              <a:rPr lang="el-GR" dirty="0"/>
            </a:br>
            <a:r>
              <a:rPr lang="el-GR" sz="2800" b="1" dirty="0"/>
              <a:t>ΑΝΑΛΥΣΗ</a:t>
            </a:r>
            <a:endParaRPr lang="en-GB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93271A-3EA0-4CD0-8653-1ACBBD76F42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4009628"/>
            <a:ext cx="6095373" cy="1232970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Έντονο εισπνευστικό (Ι) και </a:t>
            </a:r>
            <a:r>
              <a:rPr lang="el-GR" dirty="0" err="1"/>
              <a:t>εκπνευστικό</a:t>
            </a:r>
            <a:r>
              <a:rPr lang="el-GR" dirty="0"/>
              <a:t> (Ε) στοιχείο.</a:t>
            </a:r>
          </a:p>
          <a:p>
            <a:r>
              <a:rPr lang="el-GR" dirty="0"/>
              <a:t>Η εκπνοή διαρκεί ελαφρά περισσότερο από την εισπνοή (διπλά κίτρινα βέλη)</a:t>
            </a:r>
          </a:p>
          <a:p>
            <a:r>
              <a:rPr lang="el-GR" dirty="0"/>
              <a:t>Υπάρχει «παύλα» μεταξύ εισπνοής και εκπνοής (λευκό βέλος) </a:t>
            </a:r>
          </a:p>
          <a:p>
            <a:endParaRPr lang="en-GB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F4CBF62-59E4-4FE4-8CBC-9E529D85D9B6}"/>
              </a:ext>
            </a:extLst>
          </p:cNvPr>
          <p:cNvGrpSpPr/>
          <p:nvPr/>
        </p:nvGrpSpPr>
        <p:grpSpPr>
          <a:xfrm>
            <a:off x="3300090" y="2919965"/>
            <a:ext cx="4750824" cy="394415"/>
            <a:chOff x="3369098" y="2919965"/>
            <a:chExt cx="4750824" cy="3944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205D687-EDF7-41C9-9786-6D29BC86DB79}"/>
                </a:ext>
              </a:extLst>
            </p:cNvPr>
            <p:cNvSpPr txBox="1"/>
            <p:nvPr/>
          </p:nvSpPr>
          <p:spPr>
            <a:xfrm>
              <a:off x="3369098" y="2928969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27E32EC-97C1-4023-A513-67CBE11B6536}"/>
                </a:ext>
              </a:extLst>
            </p:cNvPr>
            <p:cNvSpPr txBox="1"/>
            <p:nvPr/>
          </p:nvSpPr>
          <p:spPr>
            <a:xfrm>
              <a:off x="4428966" y="2919965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05A4BC3-C7F8-437C-A6B3-F135354D1D89}"/>
                </a:ext>
              </a:extLst>
            </p:cNvPr>
            <p:cNvSpPr txBox="1"/>
            <p:nvPr/>
          </p:nvSpPr>
          <p:spPr>
            <a:xfrm>
              <a:off x="5684606" y="2937217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8D4E0C-292A-43A5-832A-1273D3F73BF5}"/>
                </a:ext>
              </a:extLst>
            </p:cNvPr>
            <p:cNvSpPr txBox="1"/>
            <p:nvPr/>
          </p:nvSpPr>
          <p:spPr>
            <a:xfrm>
              <a:off x="6778978" y="2937217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2C7353-178C-409E-BE41-43B948A338CE}"/>
                </a:ext>
              </a:extLst>
            </p:cNvPr>
            <p:cNvSpPr txBox="1"/>
            <p:nvPr/>
          </p:nvSpPr>
          <p:spPr>
            <a:xfrm>
              <a:off x="3836720" y="2919965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D92F4F6-F243-4727-8D3B-583F0B83FF6C}"/>
                </a:ext>
              </a:extLst>
            </p:cNvPr>
            <p:cNvSpPr txBox="1"/>
            <p:nvPr/>
          </p:nvSpPr>
          <p:spPr>
            <a:xfrm>
              <a:off x="4853182" y="2919965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031B1E-F840-49B8-B2A9-9D59B50A4DA1}"/>
                </a:ext>
              </a:extLst>
            </p:cNvPr>
            <p:cNvSpPr txBox="1"/>
            <p:nvPr/>
          </p:nvSpPr>
          <p:spPr>
            <a:xfrm>
              <a:off x="6134050" y="2937217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1B1942-C8A4-427F-AF00-E174B9ED89CA}"/>
                </a:ext>
              </a:extLst>
            </p:cNvPr>
            <p:cNvSpPr txBox="1"/>
            <p:nvPr/>
          </p:nvSpPr>
          <p:spPr>
            <a:xfrm>
              <a:off x="7228640" y="2937217"/>
              <a:ext cx="2604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0222E8-7172-4798-8219-145F89DC7C5C}"/>
                </a:ext>
              </a:extLst>
            </p:cNvPr>
            <p:cNvSpPr txBox="1"/>
            <p:nvPr/>
          </p:nvSpPr>
          <p:spPr>
            <a:xfrm>
              <a:off x="7864724" y="2926304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DCE52B3-128A-414F-AC2F-7E537AE4155C}"/>
                </a:ext>
              </a:extLst>
            </p:cNvPr>
            <p:cNvCxnSpPr>
              <a:cxnSpLocks/>
            </p:cNvCxnSpPr>
            <p:nvPr/>
          </p:nvCxnSpPr>
          <p:spPr>
            <a:xfrm>
              <a:off x="4851040" y="3314380"/>
              <a:ext cx="607916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triangle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66D798C-BE10-4638-BC48-995D564391E3}"/>
                </a:ext>
              </a:extLst>
            </p:cNvPr>
            <p:cNvCxnSpPr>
              <a:cxnSpLocks/>
            </p:cNvCxnSpPr>
            <p:nvPr/>
          </p:nvCxnSpPr>
          <p:spPr>
            <a:xfrm>
              <a:off x="4358571" y="3314380"/>
              <a:ext cx="429453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triangle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6" name="Arrow: Down 25">
              <a:extLst>
                <a:ext uri="{FF2B5EF4-FFF2-40B4-BE49-F238E27FC236}">
                  <a16:creationId xmlns:a16="http://schemas.microsoft.com/office/drawing/2014/main" id="{71D1A02E-4254-4469-A6CD-8B1ECB685755}"/>
                </a:ext>
              </a:extLst>
            </p:cNvPr>
            <p:cNvSpPr/>
            <p:nvPr/>
          </p:nvSpPr>
          <p:spPr>
            <a:xfrm>
              <a:off x="4786744" y="3012313"/>
              <a:ext cx="54943" cy="252485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3D962D9-0006-4E80-B3CA-FC14ED959B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5168" y="3899573"/>
            <a:ext cx="1445895" cy="1343025"/>
          </a:xfrm>
          <a:prstGeom prst="rect">
            <a:avLst/>
          </a:prstGeom>
        </p:spPr>
      </p:pic>
      <p:pic>
        <p:nvPicPr>
          <p:cNvPr id="24" name="Graphic 23" descr="Headphones">
            <a:extLst>
              <a:ext uri="{FF2B5EF4-FFF2-40B4-BE49-F238E27FC236}">
                <a16:creationId xmlns:a16="http://schemas.microsoft.com/office/drawing/2014/main" id="{E59FFFEC-45D3-41CC-B26E-A9982D1141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59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99E9C24-50E5-4EF6-8399-1B264B785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Βρογχικός ήχος</a:t>
            </a:r>
            <a:endParaRPr lang="en-GB" dirty="0"/>
          </a:p>
        </p:txBody>
      </p:sp>
      <p:pic>
        <p:nvPicPr>
          <p:cNvPr id="9" name="Bronchial breathing">
            <a:hlinkClick r:id="" action="ppaction://media"/>
            <a:extLst>
              <a:ext uri="{FF2B5EF4-FFF2-40B4-BE49-F238E27FC236}">
                <a16:creationId xmlns:a16="http://schemas.microsoft.com/office/drawing/2014/main" id="{E0E9B7EF-6B3C-448B-B123-825EA969EEF1}"/>
              </a:ext>
            </a:extLst>
          </p:cNvPr>
          <p:cNvPicPr>
            <a:picLocks noGrp="1" noChangeAspect="1"/>
          </p:cNvPicPr>
          <p:nvPr>
            <p:ph sz="half" idx="14"/>
            <a:videoFile r:link="rId2"/>
            <p:extLst>
              <p:ext uri="{DAA4B4D4-6D71-4841-9C94-3DE7FCFB9230}">
                <p14:media xmlns:p14="http://schemas.microsoft.com/office/powerpoint/2010/main" r:embed="rId3">
                  <p14:trim st="32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1680" y="1008000"/>
            <a:ext cx="8175877" cy="2702429"/>
          </a:xfrm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F76B016-0D3E-4B27-AF99-5B313445AC28}"/>
              </a:ext>
            </a:extLst>
          </p:cNvPr>
          <p:cNvSpPr txBox="1">
            <a:spLocks noGrp="1"/>
          </p:cNvSpPr>
          <p:nvPr>
            <p:ph sz="half" idx="13"/>
          </p:nvPr>
        </p:nvSpPr>
        <p:spPr>
          <a:xfrm>
            <a:off x="457200" y="3937620"/>
            <a:ext cx="8224838" cy="116143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57165" indent="-2571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57190" indent="-214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857216" indent="-171443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200102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542988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885875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61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47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33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l-GR" b="1" dirty="0">
                <a:solidFill>
                  <a:srgbClr val="0070C0"/>
                </a:solidFill>
              </a:rPr>
              <a:t>ΕΣΤΙΑΣΤΕ:</a:t>
            </a:r>
          </a:p>
          <a:p>
            <a:r>
              <a:rPr lang="el-GR" b="0" dirty="0"/>
              <a:t>Ένταση εισπνοής </a:t>
            </a:r>
            <a:r>
              <a:rPr lang="en-GB" b="0" dirty="0"/>
              <a:t>vs</a:t>
            </a:r>
            <a:r>
              <a:rPr lang="el-GR" b="0" dirty="0"/>
              <a:t> εκπνοής</a:t>
            </a:r>
          </a:p>
          <a:p>
            <a:r>
              <a:rPr lang="el-GR" b="0" dirty="0"/>
              <a:t>Διάρκεια εισπνοής </a:t>
            </a:r>
            <a:r>
              <a:rPr lang="en-GB" b="0" dirty="0"/>
              <a:t>vs</a:t>
            </a:r>
            <a:r>
              <a:rPr lang="el-GR" b="0" dirty="0"/>
              <a:t> εκπνοής</a:t>
            </a:r>
            <a:endParaRPr lang="en-GB" b="0" dirty="0"/>
          </a:p>
          <a:p>
            <a:r>
              <a:rPr lang="el-GR" b="0" dirty="0"/>
              <a:t>Ύπαρξη «παύλας» μεταξύ εισπνοής και εκπνοής</a:t>
            </a:r>
          </a:p>
          <a:p>
            <a:endParaRPr lang="en-GB" b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01D067-9794-46F3-AFC3-DB6050F89F7D}"/>
              </a:ext>
            </a:extLst>
          </p:cNvPr>
          <p:cNvSpPr txBox="1"/>
          <p:nvPr/>
        </p:nvSpPr>
        <p:spPr>
          <a:xfrm>
            <a:off x="3923928" y="2961416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931072-A2E4-4C18-8CBB-69D1C45AAD30}"/>
              </a:ext>
            </a:extLst>
          </p:cNvPr>
          <p:cNvSpPr txBox="1"/>
          <p:nvPr/>
        </p:nvSpPr>
        <p:spPr>
          <a:xfrm>
            <a:off x="5067456" y="2961038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7176C5-BD86-432E-8101-FE311A401B84}"/>
              </a:ext>
            </a:extLst>
          </p:cNvPr>
          <p:cNvSpPr txBox="1"/>
          <p:nvPr/>
        </p:nvSpPr>
        <p:spPr>
          <a:xfrm>
            <a:off x="6291759" y="2961038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D544C5-D11B-4AEC-93B3-5A34E59127D1}"/>
              </a:ext>
            </a:extLst>
          </p:cNvPr>
          <p:cNvSpPr txBox="1"/>
          <p:nvPr/>
        </p:nvSpPr>
        <p:spPr>
          <a:xfrm>
            <a:off x="7450729" y="2961038"/>
            <a:ext cx="2807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72F20D-3B64-4489-88C3-EE286EFBB58E}"/>
              </a:ext>
            </a:extLst>
          </p:cNvPr>
          <p:cNvSpPr txBox="1"/>
          <p:nvPr/>
        </p:nvSpPr>
        <p:spPr>
          <a:xfrm>
            <a:off x="4288175" y="296103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DA3276-4C2C-4A3A-A454-99222E38A6CA}"/>
              </a:ext>
            </a:extLst>
          </p:cNvPr>
          <p:cNvSpPr txBox="1"/>
          <p:nvPr/>
        </p:nvSpPr>
        <p:spPr>
          <a:xfrm>
            <a:off x="5489118" y="296103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01D9C-E531-4976-8A67-437675E4D78F}"/>
              </a:ext>
            </a:extLst>
          </p:cNvPr>
          <p:cNvSpPr txBox="1"/>
          <p:nvPr/>
        </p:nvSpPr>
        <p:spPr>
          <a:xfrm>
            <a:off x="6747966" y="296103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E2FB39-EC1A-4A35-85EA-C17B4F89536D}"/>
              </a:ext>
            </a:extLst>
          </p:cNvPr>
          <p:cNvSpPr txBox="1"/>
          <p:nvPr/>
        </p:nvSpPr>
        <p:spPr>
          <a:xfrm>
            <a:off x="7898915" y="2961038"/>
            <a:ext cx="286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E</a:t>
            </a:r>
          </a:p>
        </p:txBody>
      </p:sp>
      <p:pic>
        <p:nvPicPr>
          <p:cNvPr id="19" name="Graphic 18" descr="Headphones">
            <a:extLst>
              <a:ext uri="{FF2B5EF4-FFF2-40B4-BE49-F238E27FC236}">
                <a16:creationId xmlns:a16="http://schemas.microsoft.com/office/drawing/2014/main" id="{1581ADEF-C03E-497B-B373-91268EEF3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621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ronchial breathing">
            <a:hlinkClick r:id="" action="ppaction://media"/>
            <a:extLst>
              <a:ext uri="{FF2B5EF4-FFF2-40B4-BE49-F238E27FC236}">
                <a16:creationId xmlns:a16="http://schemas.microsoft.com/office/drawing/2014/main" id="{8E119A82-E37D-4A1C-A92B-11D9769B1E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32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1008000"/>
            <a:ext cx="8175877" cy="27024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2E16EE-DD3D-4884-8851-57F3011C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Βρογχικός ήχος</a:t>
            </a:r>
            <a:br>
              <a:rPr lang="el-GR" dirty="0"/>
            </a:br>
            <a:r>
              <a:rPr lang="el-GR" sz="2800" b="1" dirty="0"/>
              <a:t>ΑΝΑΛΥΣΗ</a:t>
            </a:r>
            <a:endParaRPr lang="en-GB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8CE0B-BAEB-4705-9F65-41C9F3A02BCC}"/>
              </a:ext>
            </a:extLst>
          </p:cNvPr>
          <p:cNvSpPr txBox="1"/>
          <p:nvPr/>
        </p:nvSpPr>
        <p:spPr>
          <a:xfrm>
            <a:off x="3923928" y="2961416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AC0474-27A7-4B39-87BF-410DD655A7A0}"/>
              </a:ext>
            </a:extLst>
          </p:cNvPr>
          <p:cNvSpPr txBox="1"/>
          <p:nvPr/>
        </p:nvSpPr>
        <p:spPr>
          <a:xfrm>
            <a:off x="5067456" y="2961038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4E66B0-58EA-4548-9B93-D2D2EAA44116}"/>
              </a:ext>
            </a:extLst>
          </p:cNvPr>
          <p:cNvSpPr txBox="1"/>
          <p:nvPr/>
        </p:nvSpPr>
        <p:spPr>
          <a:xfrm>
            <a:off x="6291759" y="2961038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FBD333-D8A8-445C-BC74-CB8CE5BB6E08}"/>
              </a:ext>
            </a:extLst>
          </p:cNvPr>
          <p:cNvSpPr txBox="1"/>
          <p:nvPr/>
        </p:nvSpPr>
        <p:spPr>
          <a:xfrm>
            <a:off x="7450729" y="2961038"/>
            <a:ext cx="2807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7135A3-D347-4DED-A879-DCF35A340315}"/>
              </a:ext>
            </a:extLst>
          </p:cNvPr>
          <p:cNvSpPr txBox="1"/>
          <p:nvPr/>
        </p:nvSpPr>
        <p:spPr>
          <a:xfrm>
            <a:off x="4288175" y="296103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2393F1-13D8-4F88-9C95-D2A19FBC9C90}"/>
              </a:ext>
            </a:extLst>
          </p:cNvPr>
          <p:cNvSpPr txBox="1"/>
          <p:nvPr/>
        </p:nvSpPr>
        <p:spPr>
          <a:xfrm>
            <a:off x="5489118" y="296103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43CCA6-CEE5-48EC-B8AD-DC3C3740983F}"/>
              </a:ext>
            </a:extLst>
          </p:cNvPr>
          <p:cNvSpPr txBox="1"/>
          <p:nvPr/>
        </p:nvSpPr>
        <p:spPr>
          <a:xfrm>
            <a:off x="6747966" y="2961038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73D369-1D10-4E63-8EF2-DFD8DAE423E9}"/>
              </a:ext>
            </a:extLst>
          </p:cNvPr>
          <p:cNvSpPr txBox="1"/>
          <p:nvPr/>
        </p:nvSpPr>
        <p:spPr>
          <a:xfrm>
            <a:off x="7898915" y="2961038"/>
            <a:ext cx="286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rPr>
              <a:t>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5B400CE-3229-4432-B0BA-D539D2B958B9}"/>
              </a:ext>
            </a:extLst>
          </p:cNvPr>
          <p:cNvCxnSpPr>
            <a:cxnSpLocks/>
          </p:cNvCxnSpPr>
          <p:nvPr/>
        </p:nvCxnSpPr>
        <p:spPr>
          <a:xfrm>
            <a:off x="4324064" y="3507559"/>
            <a:ext cx="471855" cy="0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76B2CD0-26EE-4D89-BC95-EB6ED6E8F715}"/>
              </a:ext>
            </a:extLst>
          </p:cNvPr>
          <p:cNvCxnSpPr>
            <a:cxnSpLocks/>
          </p:cNvCxnSpPr>
          <p:nvPr/>
        </p:nvCxnSpPr>
        <p:spPr>
          <a:xfrm>
            <a:off x="3899922" y="3507559"/>
            <a:ext cx="361126" cy="0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2" name="Arrow: Down 41">
            <a:extLst>
              <a:ext uri="{FF2B5EF4-FFF2-40B4-BE49-F238E27FC236}">
                <a16:creationId xmlns:a16="http://schemas.microsoft.com/office/drawing/2014/main" id="{7B3CB183-9910-4563-A63E-55334A515434}"/>
              </a:ext>
            </a:extLst>
          </p:cNvPr>
          <p:cNvSpPr/>
          <p:nvPr/>
        </p:nvSpPr>
        <p:spPr>
          <a:xfrm>
            <a:off x="4259768" y="3205492"/>
            <a:ext cx="54943" cy="252485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3" name="Content Placeholder 5">
            <a:extLst>
              <a:ext uri="{FF2B5EF4-FFF2-40B4-BE49-F238E27FC236}">
                <a16:creationId xmlns:a16="http://schemas.microsoft.com/office/drawing/2014/main" id="{064ED8DF-D4C9-4BA2-B5F8-907F7AFA2A29}"/>
              </a:ext>
            </a:extLst>
          </p:cNvPr>
          <p:cNvSpPr txBox="1">
            <a:spLocks/>
          </p:cNvSpPr>
          <p:nvPr/>
        </p:nvSpPr>
        <p:spPr>
          <a:xfrm>
            <a:off x="482537" y="4066249"/>
            <a:ext cx="6095373" cy="12329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57165" indent="-2571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57190" indent="-214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857216" indent="-171443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200102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542988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885875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61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47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33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Έντονο εισπνευστικό (Ι) και ελαφρά λιγότερο έντονο </a:t>
            </a:r>
            <a:r>
              <a:rPr kumimoji="0" lang="el-GR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εκπνευστικό</a:t>
            </a: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(Ε) στοιχείο.</a:t>
            </a: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Η εκπνοή διαρκεί περισσότερο από την εισπνοή (διπλά κίτρινα βέλη)</a:t>
            </a: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Υπάρχει «παύλα» μεταξύ εισπνοής και εκπνοής (λευκό βέλος) </a:t>
            </a: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FAF5F6-4143-4942-B71F-E6E1C5F9A2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0319" y="4066249"/>
            <a:ext cx="1743075" cy="1343025"/>
          </a:xfrm>
          <a:prstGeom prst="rect">
            <a:avLst/>
          </a:prstGeom>
        </p:spPr>
      </p:pic>
      <p:pic>
        <p:nvPicPr>
          <p:cNvPr id="20" name="Graphic 19" descr="Headphones">
            <a:extLst>
              <a:ext uri="{FF2B5EF4-FFF2-40B4-BE49-F238E27FC236}">
                <a16:creationId xmlns:a16="http://schemas.microsoft.com/office/drawing/2014/main" id="{C12C7B4F-04EF-4C5D-BDED-E3A3A23E97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872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Normal vesicular lung sound">
            <a:hlinkClick r:id="" action="ppaction://media"/>
            <a:extLst>
              <a:ext uri="{FF2B5EF4-FFF2-40B4-BE49-F238E27FC236}">
                <a16:creationId xmlns:a16="http://schemas.microsoft.com/office/drawing/2014/main" id="{CEC4F588-2595-44D3-BBE4-CC5F8094F720}"/>
              </a:ext>
            </a:extLst>
          </p:cNvPr>
          <p:cNvPicPr>
            <a:picLocks noGrp="1" noChangeAspect="1"/>
          </p:cNvPicPr>
          <p:nvPr>
            <p:ph sz="half" idx="14"/>
            <a:videoFile r:link="rId2"/>
            <p:extLst>
              <p:ext uri="{DAA4B4D4-6D71-4841-9C94-3DE7FCFB9230}">
                <p14:media xmlns:p14="http://schemas.microsoft.com/office/powerpoint/2010/main" r:embed="rId3">
                  <p14:trim st="381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1080000"/>
            <a:ext cx="8175877" cy="2702429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99E9C24-50E5-4EF6-8399-1B264B785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Κυψελιδικός ήχος</a:t>
            </a:r>
            <a:endParaRPr lang="en-GB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F76B016-0D3E-4B27-AF99-5B313445AC28}"/>
              </a:ext>
            </a:extLst>
          </p:cNvPr>
          <p:cNvSpPr txBox="1">
            <a:spLocks noGrp="1"/>
          </p:cNvSpPr>
          <p:nvPr>
            <p:ph sz="half" idx="13"/>
          </p:nvPr>
        </p:nvSpPr>
        <p:spPr>
          <a:xfrm>
            <a:off x="457200" y="3937620"/>
            <a:ext cx="8224838" cy="116143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57165" indent="-2571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57190" indent="-214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857216" indent="-171443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200102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542988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885875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61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47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33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l-GR" b="1" dirty="0">
                <a:solidFill>
                  <a:srgbClr val="0070C0"/>
                </a:solidFill>
              </a:rPr>
              <a:t>ΕΣΤΙΑΣΤΕ:</a:t>
            </a:r>
          </a:p>
          <a:p>
            <a:r>
              <a:rPr lang="el-GR" b="0" dirty="0"/>
              <a:t>Ένταση εισπνοής </a:t>
            </a:r>
            <a:r>
              <a:rPr lang="en-GB" b="0" dirty="0"/>
              <a:t>vs</a:t>
            </a:r>
            <a:r>
              <a:rPr lang="el-GR" b="0" dirty="0"/>
              <a:t> εκπνοής</a:t>
            </a:r>
          </a:p>
          <a:p>
            <a:r>
              <a:rPr lang="el-GR" b="0" dirty="0"/>
              <a:t>Διάρκεια εισπνοής </a:t>
            </a:r>
            <a:r>
              <a:rPr lang="en-GB" b="0" dirty="0"/>
              <a:t>vs</a:t>
            </a:r>
            <a:r>
              <a:rPr lang="el-GR" b="0" dirty="0"/>
              <a:t> εκπνοής</a:t>
            </a:r>
            <a:endParaRPr lang="en-GB" b="0" dirty="0"/>
          </a:p>
          <a:p>
            <a:r>
              <a:rPr lang="el-GR" b="0" dirty="0"/>
              <a:t>Ύπαρξη «παύλας» μεταξύ εισπνοής και εκπνοής</a:t>
            </a:r>
          </a:p>
          <a:p>
            <a:endParaRPr lang="en-GB" b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87507D-B438-403D-BA00-1C6D1AACDA48}"/>
              </a:ext>
            </a:extLst>
          </p:cNvPr>
          <p:cNvGrpSpPr/>
          <p:nvPr/>
        </p:nvGrpSpPr>
        <p:grpSpPr>
          <a:xfrm>
            <a:off x="3537254" y="2956142"/>
            <a:ext cx="4419122" cy="319001"/>
            <a:chOff x="3537254" y="2956142"/>
            <a:chExt cx="4419122" cy="3190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501D067-9794-46F3-AFC3-DB6050F89F7D}"/>
                </a:ext>
              </a:extLst>
            </p:cNvPr>
            <p:cNvSpPr txBox="1"/>
            <p:nvPr/>
          </p:nvSpPr>
          <p:spPr>
            <a:xfrm>
              <a:off x="3537254" y="2967366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931072-A2E4-4C18-8CBB-69D1C45AAD30}"/>
                </a:ext>
              </a:extLst>
            </p:cNvPr>
            <p:cNvSpPr txBox="1"/>
            <p:nvPr/>
          </p:nvSpPr>
          <p:spPr>
            <a:xfrm>
              <a:off x="4554244" y="296698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E7176C5-BD86-432E-8101-FE311A401B84}"/>
                </a:ext>
              </a:extLst>
            </p:cNvPr>
            <p:cNvSpPr txBox="1"/>
            <p:nvPr/>
          </p:nvSpPr>
          <p:spPr>
            <a:xfrm>
              <a:off x="5688616" y="296698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D544C5-D11B-4AEC-93B3-5A34E59127D1}"/>
                </a:ext>
              </a:extLst>
            </p:cNvPr>
            <p:cNvSpPr txBox="1"/>
            <p:nvPr/>
          </p:nvSpPr>
          <p:spPr>
            <a:xfrm>
              <a:off x="6732240" y="2966988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472F20D-3B64-4489-88C3-EE286EFBB58E}"/>
                </a:ext>
              </a:extLst>
            </p:cNvPr>
            <p:cNvSpPr txBox="1"/>
            <p:nvPr/>
          </p:nvSpPr>
          <p:spPr>
            <a:xfrm>
              <a:off x="3963647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EDA3276-4C2C-4A3A-A454-99222E38A6CA}"/>
                </a:ext>
              </a:extLst>
            </p:cNvPr>
            <p:cNvSpPr txBox="1"/>
            <p:nvPr/>
          </p:nvSpPr>
          <p:spPr>
            <a:xfrm>
              <a:off x="4898252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E01D9C-E531-4976-8A67-437675E4D78F}"/>
                </a:ext>
              </a:extLst>
            </p:cNvPr>
            <p:cNvSpPr txBox="1"/>
            <p:nvPr/>
          </p:nvSpPr>
          <p:spPr>
            <a:xfrm>
              <a:off x="6055566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4E2FB39-EC1A-4A35-85EA-C17B4F89536D}"/>
                </a:ext>
              </a:extLst>
            </p:cNvPr>
            <p:cNvSpPr txBox="1"/>
            <p:nvPr/>
          </p:nvSpPr>
          <p:spPr>
            <a:xfrm>
              <a:off x="7083402" y="2966988"/>
              <a:ext cx="286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760F4E-537F-4258-8B07-D3C2C0028429}"/>
                </a:ext>
              </a:extLst>
            </p:cNvPr>
            <p:cNvSpPr txBox="1"/>
            <p:nvPr/>
          </p:nvSpPr>
          <p:spPr>
            <a:xfrm>
              <a:off x="7675658" y="2956142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</p:grpSp>
      <p:pic>
        <p:nvPicPr>
          <p:cNvPr id="20" name="Graphic 19" descr="Headphones">
            <a:extLst>
              <a:ext uri="{FF2B5EF4-FFF2-40B4-BE49-F238E27FC236}">
                <a16:creationId xmlns:a16="http://schemas.microsoft.com/office/drawing/2014/main" id="{1285C447-E642-4957-943D-D4CED6686D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573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Normal vesicular lung sound">
            <a:hlinkClick r:id="" action="ppaction://media"/>
            <a:extLst>
              <a:ext uri="{FF2B5EF4-FFF2-40B4-BE49-F238E27FC236}">
                <a16:creationId xmlns:a16="http://schemas.microsoft.com/office/drawing/2014/main" id="{44B95BBA-85C4-4B7A-A7A8-DDC69F7503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381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1008000"/>
            <a:ext cx="8175877" cy="270242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99E9C24-50E5-4EF6-8399-1B264B785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Κυψελιδικός ήχος</a:t>
            </a:r>
            <a:br>
              <a:rPr lang="el-GR" dirty="0"/>
            </a:br>
            <a:r>
              <a:rPr lang="el-GR" sz="2800" b="1" dirty="0"/>
              <a:t>ΑΝΑΛΥΣΗ</a:t>
            </a:r>
            <a:endParaRPr lang="en-GB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087507D-B438-403D-BA00-1C6D1AACDA48}"/>
              </a:ext>
            </a:extLst>
          </p:cNvPr>
          <p:cNvGrpSpPr/>
          <p:nvPr/>
        </p:nvGrpSpPr>
        <p:grpSpPr>
          <a:xfrm>
            <a:off x="3537254" y="2917067"/>
            <a:ext cx="4419122" cy="319001"/>
            <a:chOff x="3537254" y="2956142"/>
            <a:chExt cx="4419122" cy="3190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501D067-9794-46F3-AFC3-DB6050F89F7D}"/>
                </a:ext>
              </a:extLst>
            </p:cNvPr>
            <p:cNvSpPr txBox="1"/>
            <p:nvPr/>
          </p:nvSpPr>
          <p:spPr>
            <a:xfrm>
              <a:off x="3537254" y="2967366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931072-A2E4-4C18-8CBB-69D1C45AAD30}"/>
                </a:ext>
              </a:extLst>
            </p:cNvPr>
            <p:cNvSpPr txBox="1"/>
            <p:nvPr/>
          </p:nvSpPr>
          <p:spPr>
            <a:xfrm>
              <a:off x="4554244" y="296698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E7176C5-BD86-432E-8101-FE311A401B84}"/>
                </a:ext>
              </a:extLst>
            </p:cNvPr>
            <p:cNvSpPr txBox="1"/>
            <p:nvPr/>
          </p:nvSpPr>
          <p:spPr>
            <a:xfrm>
              <a:off x="5688616" y="296698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D544C5-D11B-4AEC-93B3-5A34E59127D1}"/>
                </a:ext>
              </a:extLst>
            </p:cNvPr>
            <p:cNvSpPr txBox="1"/>
            <p:nvPr/>
          </p:nvSpPr>
          <p:spPr>
            <a:xfrm>
              <a:off x="6732240" y="2966988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472F20D-3B64-4489-88C3-EE286EFBB58E}"/>
                </a:ext>
              </a:extLst>
            </p:cNvPr>
            <p:cNvSpPr txBox="1"/>
            <p:nvPr/>
          </p:nvSpPr>
          <p:spPr>
            <a:xfrm>
              <a:off x="3963647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EDA3276-4C2C-4A3A-A454-99222E38A6CA}"/>
                </a:ext>
              </a:extLst>
            </p:cNvPr>
            <p:cNvSpPr txBox="1"/>
            <p:nvPr/>
          </p:nvSpPr>
          <p:spPr>
            <a:xfrm>
              <a:off x="4898252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E01D9C-E531-4976-8A67-437675E4D78F}"/>
                </a:ext>
              </a:extLst>
            </p:cNvPr>
            <p:cNvSpPr txBox="1"/>
            <p:nvPr/>
          </p:nvSpPr>
          <p:spPr>
            <a:xfrm>
              <a:off x="6055566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4E2FB39-EC1A-4A35-85EA-C17B4F89536D}"/>
                </a:ext>
              </a:extLst>
            </p:cNvPr>
            <p:cNvSpPr txBox="1"/>
            <p:nvPr/>
          </p:nvSpPr>
          <p:spPr>
            <a:xfrm>
              <a:off x="7083402" y="2966988"/>
              <a:ext cx="286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760F4E-537F-4258-8B07-D3C2C0028429}"/>
                </a:ext>
              </a:extLst>
            </p:cNvPr>
            <p:cNvSpPr txBox="1"/>
            <p:nvPr/>
          </p:nvSpPr>
          <p:spPr>
            <a:xfrm>
              <a:off x="7675658" y="2956142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</p:grp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6ABF6EA3-147C-415D-B7DC-791C3D28E6B9}"/>
              </a:ext>
            </a:extLst>
          </p:cNvPr>
          <p:cNvSpPr txBox="1">
            <a:spLocks/>
          </p:cNvSpPr>
          <p:nvPr/>
        </p:nvSpPr>
        <p:spPr>
          <a:xfrm>
            <a:off x="482537" y="4066249"/>
            <a:ext cx="6095373" cy="12329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57165" indent="-2571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57190" indent="-214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857216" indent="-171443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200102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542988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885875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61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47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33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Το </a:t>
            </a:r>
            <a:r>
              <a:rPr kumimoji="0" lang="el-GR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εκπνευστικό</a:t>
            </a: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(Ε) στοιχείο έχει πολύ μικρότερη ένταση από το εισπνευστικό</a:t>
            </a: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Η εισπνοή διαρκεί περισσότερο από την εκπνοή (διπλά κίτρινα βέλη)</a:t>
            </a: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Δεν </a:t>
            </a:r>
            <a:r>
              <a:rPr kumimoji="0" lang="el-GR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υπ</a:t>
            </a: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άρχει «παύλα» μεταξύ εισπνοής και εκπνοής (λευκό βέλος) </a:t>
            </a: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BB8C364-BE5E-4542-8821-1F8A4DAA3FFC}"/>
              </a:ext>
            </a:extLst>
          </p:cNvPr>
          <p:cNvCxnSpPr>
            <a:cxnSpLocks/>
          </p:cNvCxnSpPr>
          <p:nvPr/>
        </p:nvCxnSpPr>
        <p:spPr>
          <a:xfrm>
            <a:off x="4952629" y="3536373"/>
            <a:ext cx="295938" cy="4264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675282D-D0B6-411C-9CA7-ECE4E896F8A6}"/>
              </a:ext>
            </a:extLst>
          </p:cNvPr>
          <p:cNvCxnSpPr>
            <a:cxnSpLocks/>
          </p:cNvCxnSpPr>
          <p:nvPr/>
        </p:nvCxnSpPr>
        <p:spPr>
          <a:xfrm>
            <a:off x="4465655" y="3538505"/>
            <a:ext cx="463949" cy="0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Arrow: Down 21">
            <a:extLst>
              <a:ext uri="{FF2B5EF4-FFF2-40B4-BE49-F238E27FC236}">
                <a16:creationId xmlns:a16="http://schemas.microsoft.com/office/drawing/2014/main" id="{392D2CC6-FA27-4742-AD8F-2D7EDCC6BE2E}"/>
              </a:ext>
            </a:extLst>
          </p:cNvPr>
          <p:cNvSpPr/>
          <p:nvPr/>
        </p:nvSpPr>
        <p:spPr>
          <a:xfrm>
            <a:off x="4902132" y="3248043"/>
            <a:ext cx="54943" cy="252485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81B604-0E53-46B1-A50F-F928D29F1E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1647" y="4066249"/>
            <a:ext cx="1348740" cy="1337310"/>
          </a:xfrm>
          <a:prstGeom prst="rect">
            <a:avLst/>
          </a:prstGeom>
        </p:spPr>
      </p:pic>
      <p:pic>
        <p:nvPicPr>
          <p:cNvPr id="24" name="Graphic 23" descr="Headphones">
            <a:extLst>
              <a:ext uri="{FF2B5EF4-FFF2-40B4-BE49-F238E27FC236}">
                <a16:creationId xmlns:a16="http://schemas.microsoft.com/office/drawing/2014/main" id="{EC0DD208-589F-498B-BD12-1041710263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572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3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97519-CD49-4ECA-BCE0-554E7E9E0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21197"/>
            <a:ext cx="7208793" cy="952500"/>
          </a:xfrm>
        </p:spPr>
        <p:txBody>
          <a:bodyPr/>
          <a:lstStyle/>
          <a:p>
            <a:r>
              <a:rPr lang="el-GR" sz="2800" dirty="0"/>
              <a:t>Σύγκριση φυσιολογικών ήχων αναπνοής</a:t>
            </a:r>
            <a:endParaRPr lang="en-GB" sz="2800" dirty="0"/>
          </a:p>
        </p:txBody>
      </p:sp>
      <p:pic>
        <p:nvPicPr>
          <p:cNvPr id="6" name="Normal breath sounds comparison">
            <a:hlinkClick r:id="" action="ppaction://media"/>
            <a:extLst>
              <a:ext uri="{FF2B5EF4-FFF2-40B4-BE49-F238E27FC236}">
                <a16:creationId xmlns:a16="http://schemas.microsoft.com/office/drawing/2014/main" id="{EDFADD9F-A829-4F9A-A34A-8F2FEBD024E8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7748" y="920579"/>
            <a:ext cx="7922095" cy="4601217"/>
          </a:xfrm>
        </p:spPr>
      </p:pic>
      <p:pic>
        <p:nvPicPr>
          <p:cNvPr id="5" name="Graphic 4" descr="Headphones">
            <a:extLst>
              <a:ext uri="{FF2B5EF4-FFF2-40B4-BE49-F238E27FC236}">
                <a16:creationId xmlns:a16="http://schemas.microsoft.com/office/drawing/2014/main" id="{1C79552A-F900-4387-83EA-E7A211D87B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023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7092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b="1" dirty="0"/>
              <a:t>ΑΝΑΚΕΦΑΛΑΙΩΣΗ</a:t>
            </a:r>
            <a:br>
              <a:rPr lang="el-GR" sz="3200" dirty="0"/>
            </a:br>
            <a:r>
              <a:rPr lang="el-GR" sz="2400" dirty="0"/>
              <a:t>Χαρακτηριστικά των φυσιολογικών ήχων αναπνοής</a:t>
            </a:r>
            <a:endParaRPr lang="en-GB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311100"/>
          <a:ext cx="8435280" cy="3850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520">
                  <a:extLst>
                    <a:ext uri="{9D8B030D-6E8A-4147-A177-3AD203B41FA5}">
                      <a16:colId xmlns:a16="http://schemas.microsoft.com/office/drawing/2014/main" val="556280528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07606231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675443417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1579252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1549103718"/>
                    </a:ext>
                  </a:extLst>
                </a:gridCol>
              </a:tblGrid>
              <a:tr h="703686">
                <a:tc>
                  <a:txBody>
                    <a:bodyPr/>
                    <a:lstStyle/>
                    <a:p>
                      <a:pPr algn="ctr"/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ΗΧΟΣ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ΔΙΑΡΚΕΙΑ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ΕΝΤΑΣΗ ΕΚΠΝΟΗΣ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ΣΥΧΝΟΤΗΤΑ ΕΚΠΝΟΗΣ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ΘΕΣΕΙΣ ΑΚΡΟΑΣΗΣ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6242847"/>
                  </a:ext>
                </a:extLst>
              </a:tr>
              <a:tr h="1048990">
                <a:tc>
                  <a:txBody>
                    <a:bodyPr/>
                    <a:lstStyle/>
                    <a:p>
                      <a:pPr algn="ctr"/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Κυψελιδικός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Εισπνοή </a:t>
                      </a:r>
                      <a:r>
                        <a:rPr lang="el-GR" sz="1600" b="1" u="none" strike="noStrike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&gt;&gt;&gt;</a:t>
                      </a:r>
                      <a:r>
                        <a:rPr lang="el-GR" sz="1600" u="none" strike="noStrike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Εκπνοή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Χαμηλή 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Σχετικά χαμηλή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Στο μεγαλύτερο μέρος των πνευμονικών πεδίων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9409391"/>
                  </a:ext>
                </a:extLst>
              </a:tr>
              <a:tr h="1048990">
                <a:tc>
                  <a:txBody>
                    <a:bodyPr/>
                    <a:lstStyle/>
                    <a:p>
                      <a:pPr algn="ctr"/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Βρογχικός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Εισπνοή </a:t>
                      </a:r>
                      <a:r>
                        <a:rPr lang="el-GR" sz="1600" b="1" u="none" strike="noStrike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&lt;</a:t>
                      </a:r>
                      <a:r>
                        <a:rPr lang="el-GR" sz="1600" u="none" strike="noStrike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Εκπνοή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Μεγάλη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Σχετικά υψηλή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Στις πνευμονικές κορυφές </a:t>
                      </a:r>
                      <a:r>
                        <a:rPr lang="el-GR" sz="1600" u="none" strike="noStrike" baseline="0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άμφω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7004694"/>
                  </a:ext>
                </a:extLst>
              </a:tr>
              <a:tr h="1048990">
                <a:tc>
                  <a:txBody>
                    <a:bodyPr/>
                    <a:lstStyle/>
                    <a:p>
                      <a:pPr algn="ctr"/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Τραχειακός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Εισπνοή </a:t>
                      </a:r>
                      <a:r>
                        <a:rPr lang="el-GR" sz="1600" b="1" u="none" strike="noStrike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≈</a:t>
                      </a:r>
                      <a:r>
                        <a:rPr lang="el-GR" sz="1600" u="none" strike="noStrike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Εκπνοή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Πολύ μεγάλη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Σχετικά υψηλή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u="none" strike="noStrike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Στην τραχεία στο επίπεδο του τραχήλου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509227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619BCDE-5B2A-4F7B-B30E-73C95C3CA83A}"/>
              </a:ext>
            </a:extLst>
          </p:cNvPr>
          <p:cNvSpPr txBox="1"/>
          <p:nvPr/>
        </p:nvSpPr>
        <p:spPr>
          <a:xfrm>
            <a:off x="1607244" y="5440729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Προσαρμοσμένο από: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Bates’ guide to physical examination and history taking, 12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(2017)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77C87C4-CD44-4F29-A2F8-15E8A6684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04" y="3417207"/>
            <a:ext cx="969539" cy="64284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D476442-BC90-4B89-A0D5-21EB32F10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394656"/>
            <a:ext cx="1033595" cy="6428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A4505E-C64A-4486-9359-2D38015A4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535" y="2368799"/>
            <a:ext cx="923676" cy="4992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025912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199BB-C2D2-4CDF-9A54-DDCDB053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ΑΣΚΗΣΗ</a:t>
            </a:r>
            <a:br>
              <a:rPr lang="el-GR" sz="2800" dirty="0"/>
            </a:br>
            <a:r>
              <a:rPr lang="el-GR" sz="2800" dirty="0"/>
              <a:t>Κλινικές πληροφορίες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DEA5C-3885-4724-92E8-4FC015E04F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sz="1900" i="1" dirty="0"/>
              <a:t>Γυναίκα ασθενής, ηλικίας 52 ετών</a:t>
            </a:r>
          </a:p>
          <a:p>
            <a:r>
              <a:rPr lang="el-GR" sz="1900" i="1" dirty="0"/>
              <a:t>Προσέρχεται με πυρετό από τριημέρου, βήχα και δύσπνοια.</a:t>
            </a:r>
          </a:p>
          <a:p>
            <a:r>
              <a:rPr lang="el-GR" sz="1900" i="1" dirty="0"/>
              <a:t>Δεν αναφέρει θωρακικό άλγος, αιμόπτυση. </a:t>
            </a:r>
          </a:p>
          <a:p>
            <a:r>
              <a:rPr lang="el-GR" sz="1900" i="1" dirty="0"/>
              <a:t>Δεν αναφέρει </a:t>
            </a:r>
            <a:r>
              <a:rPr lang="el-GR" sz="1900" i="1" dirty="0" err="1"/>
              <a:t>εξωθωρακικά</a:t>
            </a:r>
            <a:r>
              <a:rPr lang="el-GR" sz="1900" i="1" dirty="0"/>
              <a:t> συμπτώματα</a:t>
            </a:r>
          </a:p>
          <a:p>
            <a:r>
              <a:rPr lang="el-GR" sz="1900" i="1" dirty="0"/>
              <a:t>Ατομικό αναμνηστικό</a:t>
            </a:r>
          </a:p>
          <a:p>
            <a:pPr lvl="1"/>
            <a:r>
              <a:rPr lang="el-GR" sz="1630" i="1" dirty="0"/>
              <a:t>Σακχαρώδης διαβήτης από 5ετίας</a:t>
            </a:r>
          </a:p>
          <a:p>
            <a:pPr marL="308597" lvl="1" indent="0">
              <a:buNone/>
            </a:pPr>
            <a:endParaRPr lang="el-GR" sz="163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C8A385-DF2F-4A9E-925B-4292C130C6B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44008" y="1345335"/>
            <a:ext cx="4038600" cy="4006118"/>
          </a:xfrm>
        </p:spPr>
        <p:txBody>
          <a:bodyPr>
            <a:normAutofit lnSpcReduction="10000"/>
          </a:bodyPr>
          <a:lstStyle/>
          <a:p>
            <a:r>
              <a:rPr lang="el-GR" i="1" dirty="0"/>
              <a:t>ΕΠΙΣΚΟΠΗΣΗ: δεν διαπιστώνεται ασυμμετρία στην </a:t>
            </a:r>
            <a:r>
              <a:rPr lang="el-GR" i="1" dirty="0" err="1"/>
              <a:t>έκπτυξη</a:t>
            </a:r>
            <a:r>
              <a:rPr lang="el-GR" i="1" dirty="0"/>
              <a:t> των </a:t>
            </a:r>
            <a:r>
              <a:rPr lang="el-GR" i="1" dirty="0" err="1"/>
              <a:t>ημιθωρακίων</a:t>
            </a:r>
            <a:endParaRPr lang="el-GR" i="1" dirty="0"/>
          </a:p>
          <a:p>
            <a:r>
              <a:rPr lang="el-GR" i="1" dirty="0"/>
              <a:t>ΨΗΛΑΦΗΣΗ: φυσιολογικές φωνητικές δονήσεις και στα δύο </a:t>
            </a:r>
            <a:r>
              <a:rPr lang="el-GR" i="1" dirty="0" err="1"/>
              <a:t>ημιθωράκια</a:t>
            </a:r>
            <a:endParaRPr lang="el-GR" i="1" dirty="0"/>
          </a:p>
          <a:p>
            <a:r>
              <a:rPr lang="el-GR" i="1" dirty="0"/>
              <a:t>ΕΠΙΚΡΟΥΣΗ: κατά την επίκρουση των πνευμονικών βάσεων (περίπου στο 8ο μεσοπλεύριο διάστημα) υπάρχουν τα παρακάτω ευρήματα: </a:t>
            </a:r>
          </a:p>
          <a:p>
            <a:pPr lvl="1"/>
            <a:endParaRPr lang="el-GR" b="1" dirty="0"/>
          </a:p>
          <a:p>
            <a:pPr lvl="1"/>
            <a:r>
              <a:rPr lang="el-GR" b="1" dirty="0"/>
              <a:t>ΑΡΙΣΤΕΡΑ</a:t>
            </a:r>
          </a:p>
          <a:p>
            <a:pPr marL="308597" lvl="1" indent="0">
              <a:buNone/>
            </a:pPr>
            <a:endParaRPr lang="el-GR" dirty="0"/>
          </a:p>
          <a:p>
            <a:pPr lvl="1"/>
            <a:r>
              <a:rPr lang="el-GR" b="1" dirty="0"/>
              <a:t>ΔΕΞΙΑ</a:t>
            </a:r>
            <a:endParaRPr lang="el-GR" dirty="0"/>
          </a:p>
          <a:p>
            <a:endParaRPr lang="en-GB" dirty="0"/>
          </a:p>
        </p:txBody>
      </p:sp>
      <p:pic>
        <p:nvPicPr>
          <p:cNvPr id="5" name="Graphic 4" descr="Headphones">
            <a:hlinkClick r:id="" action="ppaction://noaction" highlightClick="1">
              <a:snd r:embed="rId3" name="Resonance-1.wav"/>
            </a:hlinkClick>
            <a:extLst>
              <a:ext uri="{FF2B5EF4-FFF2-40B4-BE49-F238E27FC236}">
                <a16:creationId xmlns:a16="http://schemas.microsoft.com/office/drawing/2014/main" id="{90DA6B8F-7202-4A0F-BB4B-A38570734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4467" y="4199208"/>
            <a:ext cx="618108" cy="618108"/>
          </a:xfrm>
          <a:prstGeom prst="rect">
            <a:avLst/>
          </a:prstGeom>
        </p:spPr>
      </p:pic>
      <p:pic>
        <p:nvPicPr>
          <p:cNvPr id="6" name="Graphic 5" descr="Headphones">
            <a:hlinkClick r:id="" action="ppaction://noaction" highlightClick="1">
              <a:snd r:embed="rId6" name="Dullness-2.wav"/>
            </a:hlinkClick>
            <a:extLst>
              <a:ext uri="{FF2B5EF4-FFF2-40B4-BE49-F238E27FC236}">
                <a16:creationId xmlns:a16="http://schemas.microsoft.com/office/drawing/2014/main" id="{AD2FFB68-4EBB-4D20-92E6-EFA59974F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4467" y="4733345"/>
            <a:ext cx="618108" cy="6181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35025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T0055 Bronchial breathing pneumonia - crackles">
            <a:hlinkClick r:id="" action="ppaction://media"/>
            <a:extLst>
              <a:ext uri="{FF2B5EF4-FFF2-40B4-BE49-F238E27FC236}">
                <a16:creationId xmlns:a16="http://schemas.microsoft.com/office/drawing/2014/main" id="{BBD04B91-312A-4562-A697-F7B13950412C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1160402"/>
            <a:ext cx="8229600" cy="298767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7F7C1D-8BA8-443B-870E-CE0AD672F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ΑΣΚΗΣΗ</a:t>
            </a:r>
            <a:br>
              <a:rPr lang="el-GR" sz="2800" dirty="0"/>
            </a:br>
            <a:r>
              <a:rPr lang="el-GR" sz="2800" dirty="0"/>
              <a:t>Αναγνωρίστε τα ακροαστικά ευρήματα</a:t>
            </a:r>
            <a:endParaRPr lang="en-GB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D35D14-8F20-4A21-8D21-7870049AEDD0}"/>
              </a:ext>
            </a:extLst>
          </p:cNvPr>
          <p:cNvSpPr/>
          <p:nvPr/>
        </p:nvSpPr>
        <p:spPr>
          <a:xfrm>
            <a:off x="3494603" y="2666361"/>
            <a:ext cx="648072" cy="14401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233E4F-BE14-4E2F-8F21-36E8CDAE734B}"/>
              </a:ext>
            </a:extLst>
          </p:cNvPr>
          <p:cNvSpPr/>
          <p:nvPr/>
        </p:nvSpPr>
        <p:spPr>
          <a:xfrm>
            <a:off x="5850383" y="2658790"/>
            <a:ext cx="648072" cy="14401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9" name="Graphic 8" descr="Headphones">
            <a:extLst>
              <a:ext uri="{FF2B5EF4-FFF2-40B4-BE49-F238E27FC236}">
                <a16:creationId xmlns:a16="http://schemas.microsoft.com/office/drawing/2014/main" id="{6D883A89-9E34-458A-B1A7-833DEF6386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9D7C353-DCB2-4DBE-B5EA-DFCE6F370A45}"/>
              </a:ext>
            </a:extLst>
          </p:cNvPr>
          <p:cNvGrpSpPr/>
          <p:nvPr/>
        </p:nvGrpSpPr>
        <p:grpSpPr>
          <a:xfrm>
            <a:off x="3750902" y="3342720"/>
            <a:ext cx="4005126" cy="311691"/>
            <a:chOff x="3186216" y="2966988"/>
            <a:chExt cx="4005126" cy="31169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A3DEEA1-A45A-4F41-8F56-CD68662CA33A}"/>
                </a:ext>
              </a:extLst>
            </p:cNvPr>
            <p:cNvSpPr txBox="1"/>
            <p:nvPr/>
          </p:nvSpPr>
          <p:spPr>
            <a:xfrm>
              <a:off x="3186216" y="2967366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F02B31-496B-4423-8EB3-69E0CABA8EC2}"/>
                </a:ext>
              </a:extLst>
            </p:cNvPr>
            <p:cNvSpPr txBox="1"/>
            <p:nvPr/>
          </p:nvSpPr>
          <p:spPr>
            <a:xfrm>
              <a:off x="4991904" y="296698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D593987-9921-4205-8653-07F11630045B}"/>
                </a:ext>
              </a:extLst>
            </p:cNvPr>
            <p:cNvSpPr txBox="1"/>
            <p:nvPr/>
          </p:nvSpPr>
          <p:spPr>
            <a:xfrm>
              <a:off x="6370499" y="296698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DECE6C7-432D-4EA0-9AAD-A92EB684F17B}"/>
                </a:ext>
              </a:extLst>
            </p:cNvPr>
            <p:cNvSpPr txBox="1"/>
            <p:nvPr/>
          </p:nvSpPr>
          <p:spPr>
            <a:xfrm>
              <a:off x="3846419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5798FA-0B61-49C5-B8B7-B1726C2CE501}"/>
                </a:ext>
              </a:extLst>
            </p:cNvPr>
            <p:cNvSpPr txBox="1"/>
            <p:nvPr/>
          </p:nvSpPr>
          <p:spPr>
            <a:xfrm>
              <a:off x="5452478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AAC7FE-9E05-45A8-8DC9-E1990E0CDFFB}"/>
                </a:ext>
              </a:extLst>
            </p:cNvPr>
            <p:cNvSpPr txBox="1"/>
            <p:nvPr/>
          </p:nvSpPr>
          <p:spPr>
            <a:xfrm>
              <a:off x="6876832" y="297090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ABD5314-AD4A-4693-BEC3-25801086F59C}"/>
              </a:ext>
            </a:extLst>
          </p:cNvPr>
          <p:cNvSpPr txBox="1"/>
          <p:nvPr/>
        </p:nvSpPr>
        <p:spPr>
          <a:xfrm>
            <a:off x="733146" y="3045725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 Light" panose="020F0302020204030204" pitchFamily="34" charset="0"/>
              </a:rPr>
              <a:t>ΔΕΞΙΑ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409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9DA2C71-D5E4-4276-ADE8-7B956F312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ΕΡΩΤΗΣΗ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B510EF-8EDE-4DCC-AEE5-AEC693932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Ποιο από τα παρακάτω ακροαστικά ευρήματα υπάρχει;</a:t>
            </a:r>
          </a:p>
          <a:p>
            <a:pPr marL="727222" lvl="1" indent="-457200">
              <a:buFont typeface="+mj-lt"/>
              <a:buAutoNum type="alphaUcPeriod"/>
            </a:pPr>
            <a:r>
              <a:rPr lang="el-GR" dirty="0"/>
              <a:t>Φυσιολογικός κυψελιδικός ήχος αναπνοής</a:t>
            </a:r>
          </a:p>
          <a:p>
            <a:pPr marL="727222" lvl="1" indent="-457200">
              <a:buFont typeface="+mj-lt"/>
              <a:buAutoNum type="alphaUcPeriod"/>
            </a:pPr>
            <a:r>
              <a:rPr lang="el-GR" dirty="0"/>
              <a:t>Μειωμένος κυψελιδικός ήχος αναπνοής</a:t>
            </a:r>
          </a:p>
          <a:p>
            <a:pPr marL="727222" lvl="1" indent="-457200">
              <a:buFont typeface="+mj-lt"/>
              <a:buAutoNum type="alphaUcPeriod"/>
            </a:pPr>
            <a:r>
              <a:rPr lang="el-GR" dirty="0"/>
              <a:t>Βρογχικός ήχος αναπνοής</a:t>
            </a:r>
          </a:p>
          <a:p>
            <a:pPr marL="727222" lvl="1" indent="-457200">
              <a:buFont typeface="+mj-lt"/>
              <a:buAutoNum type="alphaUcPeriod"/>
            </a:pPr>
            <a:r>
              <a:rPr lang="el-GR" dirty="0"/>
              <a:t>Τραχειακός ήχος </a:t>
            </a:r>
          </a:p>
          <a:p>
            <a:pPr marL="727222" lvl="1" indent="-457200">
              <a:buFont typeface="+mj-lt"/>
              <a:buAutoNum type="alphaUcPeriod"/>
            </a:pP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65826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T0055 Bronchial breathing pneumonia - crackles">
            <a:hlinkClick r:id="" action="ppaction://media"/>
            <a:extLst>
              <a:ext uri="{FF2B5EF4-FFF2-40B4-BE49-F238E27FC236}">
                <a16:creationId xmlns:a16="http://schemas.microsoft.com/office/drawing/2014/main" id="{BBD04B91-312A-4562-A697-F7B13950412C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1008000"/>
            <a:ext cx="8229600" cy="298767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7F7C1D-8BA8-443B-870E-CE0AD672F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ΑΣΚΗΣΗ</a:t>
            </a:r>
            <a:br>
              <a:rPr lang="el-GR" sz="2800" dirty="0"/>
            </a:br>
            <a:r>
              <a:rPr lang="el-GR" sz="2800" dirty="0"/>
              <a:t>Ανάλυση των ευρημάτων</a:t>
            </a:r>
            <a:endParaRPr lang="en-GB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D35D14-8F20-4A21-8D21-7870049AEDD0}"/>
              </a:ext>
            </a:extLst>
          </p:cNvPr>
          <p:cNvSpPr/>
          <p:nvPr/>
        </p:nvSpPr>
        <p:spPr>
          <a:xfrm>
            <a:off x="3494603" y="2505493"/>
            <a:ext cx="648072" cy="14401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233E4F-BE14-4E2F-8F21-36E8CDAE734B}"/>
              </a:ext>
            </a:extLst>
          </p:cNvPr>
          <p:cNvSpPr/>
          <p:nvPr/>
        </p:nvSpPr>
        <p:spPr>
          <a:xfrm>
            <a:off x="5850383" y="2497922"/>
            <a:ext cx="648072" cy="14401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9" name="Graphic 8" descr="Headphones">
            <a:extLst>
              <a:ext uri="{FF2B5EF4-FFF2-40B4-BE49-F238E27FC236}">
                <a16:creationId xmlns:a16="http://schemas.microsoft.com/office/drawing/2014/main" id="{6D883A89-9E34-458A-B1A7-833DEF6386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9D7C353-DCB2-4DBE-B5EA-DFCE6F370A45}"/>
              </a:ext>
            </a:extLst>
          </p:cNvPr>
          <p:cNvGrpSpPr/>
          <p:nvPr/>
        </p:nvGrpSpPr>
        <p:grpSpPr>
          <a:xfrm>
            <a:off x="3750902" y="3164918"/>
            <a:ext cx="4005126" cy="311691"/>
            <a:chOff x="3186216" y="2966988"/>
            <a:chExt cx="4005126" cy="31169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A3DEEA1-A45A-4F41-8F56-CD68662CA33A}"/>
                </a:ext>
              </a:extLst>
            </p:cNvPr>
            <p:cNvSpPr txBox="1"/>
            <p:nvPr/>
          </p:nvSpPr>
          <p:spPr>
            <a:xfrm>
              <a:off x="3186216" y="2967366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F02B31-496B-4423-8EB3-69E0CABA8EC2}"/>
                </a:ext>
              </a:extLst>
            </p:cNvPr>
            <p:cNvSpPr txBox="1"/>
            <p:nvPr/>
          </p:nvSpPr>
          <p:spPr>
            <a:xfrm>
              <a:off x="4991904" y="296698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D593987-9921-4205-8653-07F11630045B}"/>
                </a:ext>
              </a:extLst>
            </p:cNvPr>
            <p:cNvSpPr txBox="1"/>
            <p:nvPr/>
          </p:nvSpPr>
          <p:spPr>
            <a:xfrm>
              <a:off x="6370499" y="296698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DECE6C7-432D-4EA0-9AAD-A92EB684F17B}"/>
                </a:ext>
              </a:extLst>
            </p:cNvPr>
            <p:cNvSpPr txBox="1"/>
            <p:nvPr/>
          </p:nvSpPr>
          <p:spPr>
            <a:xfrm>
              <a:off x="3846419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5798FA-0B61-49C5-B8B7-B1726C2CE501}"/>
                </a:ext>
              </a:extLst>
            </p:cNvPr>
            <p:cNvSpPr txBox="1"/>
            <p:nvPr/>
          </p:nvSpPr>
          <p:spPr>
            <a:xfrm>
              <a:off x="5452478" y="296698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AAC7FE-9E05-45A8-8DC9-E1990E0CDFFB}"/>
                </a:ext>
              </a:extLst>
            </p:cNvPr>
            <p:cNvSpPr txBox="1"/>
            <p:nvPr/>
          </p:nvSpPr>
          <p:spPr>
            <a:xfrm>
              <a:off x="6876832" y="297090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ABD5314-AD4A-4693-BEC3-25801086F59C}"/>
              </a:ext>
            </a:extLst>
          </p:cNvPr>
          <p:cNvSpPr txBox="1"/>
          <p:nvPr/>
        </p:nvSpPr>
        <p:spPr>
          <a:xfrm>
            <a:off x="733146" y="2867923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 Light" panose="020F0302020204030204" pitchFamily="34" charset="0"/>
              </a:rPr>
              <a:t>ΔΕΞΙΑ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31F4469-9345-4993-8526-6ED57FB4C711}"/>
              </a:ext>
            </a:extLst>
          </p:cNvPr>
          <p:cNvCxnSpPr>
            <a:cxnSpLocks/>
          </p:cNvCxnSpPr>
          <p:nvPr/>
        </p:nvCxnSpPr>
        <p:spPr>
          <a:xfrm>
            <a:off x="4270365" y="3633220"/>
            <a:ext cx="620812" cy="0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ACE5A21-A761-41BD-B55B-C44C48F45FCC}"/>
              </a:ext>
            </a:extLst>
          </p:cNvPr>
          <p:cNvCxnSpPr>
            <a:cxnSpLocks/>
          </p:cNvCxnSpPr>
          <p:nvPr/>
        </p:nvCxnSpPr>
        <p:spPr>
          <a:xfrm>
            <a:off x="3539224" y="3633220"/>
            <a:ext cx="603451" cy="0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AB9BEF0-9A7A-4969-A8BE-0899B8B95EDA}"/>
              </a:ext>
            </a:extLst>
          </p:cNvPr>
          <p:cNvCxnSpPr>
            <a:cxnSpLocks/>
          </p:cNvCxnSpPr>
          <p:nvPr/>
        </p:nvCxnSpPr>
        <p:spPr>
          <a:xfrm>
            <a:off x="6038480" y="3618846"/>
            <a:ext cx="530408" cy="0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14701F-75B6-49BF-9B37-34F9EF22F96C}"/>
              </a:ext>
            </a:extLst>
          </p:cNvPr>
          <p:cNvCxnSpPr>
            <a:cxnSpLocks/>
          </p:cNvCxnSpPr>
          <p:nvPr/>
        </p:nvCxnSpPr>
        <p:spPr>
          <a:xfrm>
            <a:off x="5423140" y="3618846"/>
            <a:ext cx="453431" cy="0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E37D770-BBD9-4108-8602-B194604CBC3A}"/>
              </a:ext>
            </a:extLst>
          </p:cNvPr>
          <p:cNvCxnSpPr>
            <a:cxnSpLocks/>
          </p:cNvCxnSpPr>
          <p:nvPr/>
        </p:nvCxnSpPr>
        <p:spPr>
          <a:xfrm>
            <a:off x="7428021" y="3616602"/>
            <a:ext cx="530408" cy="0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C1CB61C-1094-494B-AA63-FBD0F5A0E0C2}"/>
              </a:ext>
            </a:extLst>
          </p:cNvPr>
          <p:cNvCxnSpPr>
            <a:cxnSpLocks/>
          </p:cNvCxnSpPr>
          <p:nvPr/>
        </p:nvCxnSpPr>
        <p:spPr>
          <a:xfrm>
            <a:off x="6812681" y="3616602"/>
            <a:ext cx="453431" cy="0"/>
          </a:xfrm>
          <a:prstGeom prst="straightConnector1">
            <a:avLst/>
          </a:prstGeom>
          <a:ln w="28575">
            <a:solidFill>
              <a:srgbClr val="FFFF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C0C0BD49-7DE2-4A24-AA48-169AA79A63CA}"/>
              </a:ext>
            </a:extLst>
          </p:cNvPr>
          <p:cNvSpPr txBox="1">
            <a:spLocks/>
          </p:cNvSpPr>
          <p:nvPr/>
        </p:nvSpPr>
        <p:spPr>
          <a:xfrm>
            <a:off x="457200" y="4159411"/>
            <a:ext cx="8229600" cy="139598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57165" indent="-2571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1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57190" indent="-214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857216" indent="-171443" algn="l" rtl="0" eaLnBrk="1" fontAlgn="base" hangingPunct="1">
              <a:spcBef>
                <a:spcPct val="2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200102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542988" indent="-1714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885875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61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47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33" indent="-171443" algn="l" defTabSz="6857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Η ένταση και η διάρκεια της εκπνοής είναι λίγο μεγαλύτερη από της εισπνοής.</a:t>
            </a:r>
          </a:p>
          <a:p>
            <a:pPr marL="557190" marR="0" lvl="1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Βρογχικός ήχος αναπνοής</a:t>
            </a: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Στην περιοχή αυτή (πνευμονική βάση ) έπρεπε φυσιολογικά να ακροάται κυψελιδικός ήχος αναπνοής</a:t>
            </a: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Wingdings" panose="05000000000000000000" pitchFamily="2" charset="2"/>
              </a:rPr>
              <a:t>παθολογικός βρογχικός ήχος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257165" marR="0" lvl="0" indent="-25716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Υπάρχουν εισπνευστικοί </a:t>
            </a:r>
            <a:r>
              <a:rPr kumimoji="0" lang="el-GR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τρίζοντες</a:t>
            </a:r>
            <a:r>
              <a:rPr kumimoji="0" lang="el-GR" sz="21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(επιπρόσθετοι ήχοι)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398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0FE4063-7148-4E26-9D94-F5F6045E2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Διάγνωση</a:t>
            </a:r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C03854C-1454-49CB-86B6-672CD8A79666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Τα κλινικά  ευρήματα είναι: </a:t>
            </a:r>
          </a:p>
          <a:p>
            <a:pPr lvl="1"/>
            <a:r>
              <a:rPr lang="el-GR" dirty="0"/>
              <a:t>Φυσιολογικές φωνητικές δονήσεις ΔΕ</a:t>
            </a:r>
          </a:p>
          <a:p>
            <a:pPr lvl="1"/>
            <a:r>
              <a:rPr lang="el-GR" dirty="0"/>
              <a:t>Επικρουστική αμβλύτητα ΔΕ και </a:t>
            </a:r>
          </a:p>
          <a:p>
            <a:pPr lvl="1"/>
            <a:r>
              <a:rPr lang="el-GR" dirty="0"/>
              <a:t>Βρογχική αναπνοή ΔΕ βάσης</a:t>
            </a:r>
          </a:p>
          <a:p>
            <a:pPr lvl="1"/>
            <a:r>
              <a:rPr lang="el-GR" dirty="0"/>
              <a:t>Επιπρόσθετοι ήχοι στην εισπνοή (</a:t>
            </a:r>
            <a:r>
              <a:rPr lang="el-GR" dirty="0" err="1"/>
              <a:t>τρίζοντες</a:t>
            </a:r>
            <a:r>
              <a:rPr lang="el-GR" dirty="0"/>
              <a:t>)</a:t>
            </a:r>
          </a:p>
          <a:p>
            <a:r>
              <a:rPr lang="el-GR" dirty="0"/>
              <a:t>Τα ευρήματα είναι συμβατά με πνευμονική πύκνωση</a:t>
            </a:r>
          </a:p>
          <a:p>
            <a:pPr lvl="1"/>
            <a:r>
              <a:rPr lang="el-GR" b="1" dirty="0">
                <a:solidFill>
                  <a:srgbClr val="C00000"/>
                </a:solidFill>
              </a:rPr>
              <a:t>Η βρογχική αναπνοή στα πλαίσια λοβώδους πνευμονίας λέγεται και «σωληνώδες φύσημα».</a:t>
            </a:r>
          </a:p>
          <a:p>
            <a:r>
              <a:rPr lang="el-GR" dirty="0"/>
              <a:t>Ακτινογραφικά υπάρχει η θολερότητα στο ΔΕ </a:t>
            </a:r>
            <a:r>
              <a:rPr lang="el-GR" dirty="0" err="1"/>
              <a:t>ημιθωράκιο</a:t>
            </a:r>
            <a:r>
              <a:rPr lang="el-GR" dirty="0"/>
              <a:t> με ασαφές όριο.</a:t>
            </a:r>
          </a:p>
          <a:p>
            <a:r>
              <a:rPr lang="el-GR" b="1" dirty="0">
                <a:solidFill>
                  <a:srgbClr val="C00000"/>
                </a:solidFill>
              </a:rPr>
              <a:t>ΤΕΛΙΚΗ ΔΙΑΓΝΩΣΗ: Πνευμονία από την κοινότητα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C0F031E8-5A0F-42FC-83BF-883968988F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77296" y="1333500"/>
            <a:ext cx="3398407" cy="3771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34534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/>
              <a:t>Κλινική σημασία αλλοιώσεων των φυσιολογικών ήχων αναπνοής</a:t>
            </a:r>
            <a:br>
              <a:rPr lang="el-GR" sz="3200" dirty="0"/>
            </a:br>
            <a:endParaRPr lang="en-GB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489F5-42CE-439C-A311-136777AAC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57300"/>
            <a:ext cx="4040188" cy="533136"/>
          </a:xfrm>
        </p:spPr>
        <p:txBody>
          <a:bodyPr/>
          <a:lstStyle/>
          <a:p>
            <a:r>
              <a:rPr lang="el-GR" dirty="0"/>
              <a:t>ΜΕΙΩΣΗ ΚΥΨΕΛΙΔΙΚΟΥ ΗΧΟΥ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590436"/>
            <a:ext cx="4040188" cy="3715336"/>
          </a:xfrm>
        </p:spPr>
        <p:txBody>
          <a:bodyPr>
            <a:normAutofit/>
          </a:bodyPr>
          <a:lstStyle/>
          <a:p>
            <a:r>
              <a:rPr lang="el-GR" sz="2000" dirty="0"/>
              <a:t>«Μειωμένο αναπνευστικό ψιθύρισμα»</a:t>
            </a:r>
          </a:p>
          <a:p>
            <a:r>
              <a:rPr lang="el-GR" sz="2000" dirty="0"/>
              <a:t>Πλήρωση,  σύμπτωση ή καταστροφή των κυψελίδων</a:t>
            </a:r>
          </a:p>
          <a:p>
            <a:pPr lvl="1"/>
            <a:r>
              <a:rPr lang="el-GR" sz="1600" dirty="0"/>
              <a:t>Πνευμονική πύκνωση</a:t>
            </a:r>
          </a:p>
          <a:p>
            <a:pPr lvl="1"/>
            <a:r>
              <a:rPr lang="el-GR" sz="1600" dirty="0"/>
              <a:t>Ατελεκτασία</a:t>
            </a:r>
          </a:p>
          <a:p>
            <a:pPr lvl="1"/>
            <a:r>
              <a:rPr lang="el-GR" sz="1600" dirty="0"/>
              <a:t>Πλευριτική συλλογή</a:t>
            </a:r>
          </a:p>
          <a:p>
            <a:pPr lvl="1"/>
            <a:r>
              <a:rPr lang="el-GR" sz="1600" dirty="0"/>
              <a:t>Πνευμοθώρακας</a:t>
            </a:r>
          </a:p>
          <a:p>
            <a:pPr lvl="1"/>
            <a:r>
              <a:rPr lang="el-GR" sz="1600" dirty="0"/>
              <a:t>Πνευμονικό εμφύσημα</a:t>
            </a:r>
          </a:p>
          <a:p>
            <a:pPr lvl="1"/>
            <a:endParaRPr lang="el-GR" sz="1600" dirty="0"/>
          </a:p>
          <a:p>
            <a:pPr lvl="1"/>
            <a:endParaRPr lang="en-GB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FEE222-F64F-46AB-981A-5609D66DE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33" y="1057300"/>
            <a:ext cx="4041775" cy="533136"/>
          </a:xfrm>
        </p:spPr>
        <p:txBody>
          <a:bodyPr/>
          <a:lstStyle/>
          <a:p>
            <a:r>
              <a:rPr lang="el-GR" dirty="0"/>
              <a:t>ΠΑΘΟΛΟΓΙΚΟΣ ΒΡΟΓΧΙΚΟΣ ΗΧΟΣ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9F3081-4B3D-4971-B5D0-977F043BD36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45029" y="1590436"/>
            <a:ext cx="4040188" cy="3715336"/>
          </a:xfrm>
        </p:spPr>
        <p:txBody>
          <a:bodyPr>
            <a:normAutofit/>
          </a:bodyPr>
          <a:lstStyle/>
          <a:p>
            <a:r>
              <a:rPr lang="el-GR" sz="2000" dirty="0"/>
              <a:t>«Βρογχική αναπνοή»</a:t>
            </a:r>
            <a:r>
              <a:rPr lang="en-GB" sz="2000" dirty="0"/>
              <a:t>: </a:t>
            </a:r>
            <a:r>
              <a:rPr lang="el-GR" sz="2000" dirty="0"/>
              <a:t>ακρόαση βρογχικού ήχου σε περιοχές όπου φυσιολογικά ακροάται κυψελιδικός ήχος</a:t>
            </a:r>
          </a:p>
          <a:p>
            <a:pPr lvl="1"/>
            <a:r>
              <a:rPr lang="el-GR" sz="1600" dirty="0"/>
              <a:t>Σωληνώδες φύσημα: πνευμονική πύκνωση</a:t>
            </a:r>
          </a:p>
          <a:p>
            <a:pPr lvl="1"/>
            <a:r>
              <a:rPr lang="el-GR" sz="1600" dirty="0"/>
              <a:t>Πλευριτικό φύσημα: μεγάλη υπεζοκωτική συλλογή</a:t>
            </a:r>
            <a:r>
              <a:rPr lang="en-GB" sz="1600" dirty="0"/>
              <a:t> (</a:t>
            </a:r>
            <a:r>
              <a:rPr lang="el-GR" sz="1600" dirty="0"/>
              <a:t>στο όριο της συλλογής)</a:t>
            </a:r>
          </a:p>
          <a:p>
            <a:pPr lvl="1"/>
            <a:r>
              <a:rPr lang="el-GR" sz="1600" dirty="0" err="1"/>
              <a:t>Αμφορική</a:t>
            </a:r>
            <a:r>
              <a:rPr lang="el-GR" sz="1600" dirty="0"/>
              <a:t> αναπνοή: επικοινωνία βρόγχου με </a:t>
            </a:r>
            <a:r>
              <a:rPr lang="el-GR" sz="1600" dirty="0" err="1"/>
              <a:t>ενδοπνευμονική</a:t>
            </a:r>
            <a:r>
              <a:rPr lang="el-GR" sz="1600" dirty="0"/>
              <a:t> κοιλότητα</a:t>
            </a:r>
          </a:p>
          <a:p>
            <a:endParaRPr lang="en-GB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267418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E41D-AE9A-4961-9648-E9E9A76D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Επιπρόσθετοι ήχοι</a:t>
            </a:r>
            <a:br>
              <a:rPr lang="el-GR" dirty="0"/>
            </a:br>
            <a:r>
              <a:rPr lang="el-GR" sz="2800" dirty="0"/>
              <a:t>(</a:t>
            </a:r>
            <a:r>
              <a:rPr lang="en-GB" sz="2800" dirty="0"/>
              <a:t>Adventitious sounds)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6CA7A-E8C7-4C82-996B-31732EBE2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2153"/>
            <a:ext cx="4317000" cy="3502983"/>
          </a:xfrm>
        </p:spPr>
        <p:txBody>
          <a:bodyPr>
            <a:normAutofit fontScale="92500"/>
          </a:bodyPr>
          <a:lstStyle/>
          <a:p>
            <a:r>
              <a:rPr lang="el-GR" dirty="0"/>
              <a:t>Επιπρόσθετοι ήχοι είναι όλοι οι ήχοι που ανιχνεύονται κατά την ακρόαση των πνευμόνων εκτός από τους αναπνευστικούς ήχους και τον ήχο απήχησης της φωνής.</a:t>
            </a:r>
          </a:p>
          <a:p>
            <a:r>
              <a:rPr lang="el-GR" sz="1900" dirty="0">
                <a:solidFill>
                  <a:srgbClr val="C00000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Οι επιπρόσθετοι ήχοι έχουν την πλέον αμφίσημη ορολογία από όλα τα κλινικά ευρήματα με αποτέλεσμα τη δημιουργία σύγχυσης.</a:t>
            </a:r>
          </a:p>
          <a:p>
            <a:r>
              <a:rPr lang="el-GR" dirty="0"/>
              <a:t>Σε μία μελέτη βρέθηκε ότι σε επιστημονικές δημοσιεύσεις οι γιατροί χρησιμοποιούσαν μέχρι 16 διαφορετικά επίθετα για να περιγράψουν ένα ήχο.</a:t>
            </a:r>
          </a:p>
          <a:p>
            <a:endParaRPr lang="en-GB" dirty="0"/>
          </a:p>
        </p:txBody>
      </p:sp>
      <p:pic>
        <p:nvPicPr>
          <p:cNvPr id="6" name="Content Placeholder 5" descr="A close up of a logo&#10;&#10;Description automatically generated">
            <a:extLst>
              <a:ext uri="{FF2B5EF4-FFF2-40B4-BE49-F238E27FC236}">
                <a16:creationId xmlns:a16="http://schemas.microsoft.com/office/drawing/2014/main" id="{258727D9-717D-424A-9F95-A2B0C3C99FF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200" y="1754491"/>
            <a:ext cx="4196439" cy="304415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036AEE-C7E3-4483-B30D-EBC96FF2A344}"/>
              </a:ext>
            </a:extLst>
          </p:cNvPr>
          <p:cNvSpPr txBox="1"/>
          <p:nvPr/>
        </p:nvSpPr>
        <p:spPr>
          <a:xfrm>
            <a:off x="7268273" y="5402398"/>
            <a:ext cx="1872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Chest 1979;370:744-51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78353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2D06-C800-46A5-8CE8-D39FB209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Ορολογία</a:t>
            </a:r>
            <a:br>
              <a:rPr lang="el-GR" dirty="0"/>
            </a:b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63E67-74E9-4A35-9BE3-F5D2E19E2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199" y="653299"/>
            <a:ext cx="5068277" cy="2916033"/>
          </a:xfrm>
        </p:spPr>
        <p:txBody>
          <a:bodyPr>
            <a:normAutofit fontScale="92500" lnSpcReduction="10000"/>
          </a:bodyPr>
          <a:lstStyle/>
          <a:p>
            <a:r>
              <a:rPr lang="el-GR" sz="1600" dirty="0"/>
              <a:t>Η ορολογία που χρησιμοποιείται για τους επιπρόσθετους ήχους προέρχεται σε μεγάλο βαθμό από την ορολογία που χρησιμοποίησε ο</a:t>
            </a:r>
            <a:r>
              <a:rPr lang="en-GB" sz="1600" dirty="0"/>
              <a:t> Laennec</a:t>
            </a:r>
            <a:r>
              <a:rPr lang="el-GR" sz="1600" dirty="0"/>
              <a:t> στο</a:t>
            </a:r>
            <a:r>
              <a:rPr lang="en-GB" sz="1600" dirty="0"/>
              <a:t> </a:t>
            </a:r>
            <a:r>
              <a:rPr lang="en-GB" sz="1600" dirty="0">
                <a:hlinkClick r:id="rId3"/>
              </a:rPr>
              <a:t>De </a:t>
            </a:r>
            <a:r>
              <a:rPr lang="en-GB" sz="1600" dirty="0" err="1">
                <a:hlinkClick r:id="rId3"/>
              </a:rPr>
              <a:t>l'auscultation</a:t>
            </a:r>
            <a:r>
              <a:rPr lang="en-GB" sz="1600" dirty="0">
                <a:hlinkClick r:id="rId3"/>
              </a:rPr>
              <a:t> mediate</a:t>
            </a:r>
            <a:endParaRPr lang="en-GB" sz="1600" dirty="0"/>
          </a:p>
          <a:p>
            <a:r>
              <a:rPr lang="el-GR" sz="1600" dirty="0"/>
              <a:t>Η μετάφραση των όρων σε διάφορες γλώσσες και η προσθήκη νέων, λεπτομερέστερων όρων είχε σαν αποτέλεσμα αντιφατική χρήση των όρων.</a:t>
            </a:r>
          </a:p>
          <a:p>
            <a:r>
              <a:rPr lang="el-GR" sz="1600" dirty="0"/>
              <a:t>Η εισαγωγή νέων τεχνολογιών στην ανάλυση των ήχων οδήγησε στην προτυποποίηση σε ένα βαθμό της ορολογίας το 1987.</a:t>
            </a:r>
          </a:p>
          <a:p>
            <a:r>
              <a:rPr lang="el-GR" sz="1600" dirty="0"/>
              <a:t>Εδώ χρησιμοποιούμε αυτή την γενικά αποδεκτή ορολογία η οποία χρησιμοποιείται και στην πιο πρόσφατη ανασκόπηση του δημοσιεύθηκε το</a:t>
            </a:r>
            <a:r>
              <a:rPr lang="en-GB" sz="1600" dirty="0"/>
              <a:t> </a:t>
            </a:r>
            <a:r>
              <a:rPr lang="el-GR" sz="1600" dirty="0"/>
              <a:t>2014 στο </a:t>
            </a:r>
            <a:r>
              <a:rPr lang="en-GB" sz="1600" dirty="0"/>
              <a:t>New England Journal of Medicine. </a:t>
            </a:r>
            <a:r>
              <a:rPr lang="el-GR" sz="1600" dirty="0"/>
              <a:t>  </a:t>
            </a:r>
            <a:endParaRPr lang="en-GB" sz="16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82E07A-F827-4F10-8B85-B55CE35C01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332527" y="3485662"/>
            <a:ext cx="3036277" cy="324508"/>
          </a:xfrm>
        </p:spPr>
        <p:txBody>
          <a:bodyPr/>
          <a:lstStyle/>
          <a:p>
            <a:r>
              <a:rPr lang="el-GR" dirty="0"/>
              <a:t>ΓΕΝΙΚΑ ΑΠΟΔΕΚΤΟΙ ΟΡΟΙ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5B7165-3C6D-42B5-BAB2-B2948A8760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332527" y="3820800"/>
            <a:ext cx="3036277" cy="1621566"/>
          </a:xfrm>
        </p:spPr>
        <p:txBody>
          <a:bodyPr>
            <a:normAutofit fontScale="77500" lnSpcReduction="20000"/>
          </a:bodyPr>
          <a:lstStyle/>
          <a:p>
            <a:r>
              <a:rPr lang="el-GR" dirty="0" err="1"/>
              <a:t>Συρρίτοντες</a:t>
            </a:r>
            <a:r>
              <a:rPr lang="el-GR" dirty="0"/>
              <a:t> (</a:t>
            </a:r>
            <a:r>
              <a:rPr lang="en-GB" dirty="0"/>
              <a:t>wheezing)</a:t>
            </a:r>
            <a:endParaRPr lang="el-GR" dirty="0"/>
          </a:p>
          <a:p>
            <a:r>
              <a:rPr lang="el-GR" dirty="0" err="1"/>
              <a:t>Ρεγχάζοντες</a:t>
            </a:r>
            <a:r>
              <a:rPr lang="el-GR" dirty="0"/>
              <a:t> (</a:t>
            </a:r>
            <a:r>
              <a:rPr lang="en-GB" dirty="0" err="1"/>
              <a:t>ronchi</a:t>
            </a:r>
            <a:r>
              <a:rPr lang="en-GB" dirty="0"/>
              <a:t>)</a:t>
            </a:r>
          </a:p>
          <a:p>
            <a:r>
              <a:rPr lang="el-GR" dirty="0"/>
              <a:t>Συριγμός </a:t>
            </a:r>
            <a:r>
              <a:rPr lang="en-GB" dirty="0"/>
              <a:t>(stridor)</a:t>
            </a:r>
          </a:p>
          <a:p>
            <a:r>
              <a:rPr lang="el-GR" dirty="0"/>
              <a:t>Λεπτοί </a:t>
            </a:r>
            <a:r>
              <a:rPr lang="el-GR" dirty="0" err="1"/>
              <a:t>τρίζοντες</a:t>
            </a:r>
            <a:r>
              <a:rPr lang="el-GR" dirty="0"/>
              <a:t> (</a:t>
            </a:r>
            <a:r>
              <a:rPr lang="en-GB" dirty="0"/>
              <a:t>fine crackles)</a:t>
            </a:r>
            <a:endParaRPr lang="el-GR" dirty="0"/>
          </a:p>
          <a:p>
            <a:r>
              <a:rPr lang="el-GR" dirty="0" err="1"/>
              <a:t>Παχείς</a:t>
            </a:r>
            <a:r>
              <a:rPr lang="el-GR" dirty="0"/>
              <a:t> </a:t>
            </a:r>
            <a:r>
              <a:rPr lang="el-GR" dirty="0" err="1"/>
              <a:t>τρίζοντες</a:t>
            </a:r>
            <a:r>
              <a:rPr lang="el-GR" dirty="0"/>
              <a:t> (</a:t>
            </a:r>
            <a:r>
              <a:rPr lang="en-GB" dirty="0"/>
              <a:t>coarse crackles)</a:t>
            </a:r>
          </a:p>
          <a:p>
            <a:r>
              <a:rPr lang="el-GR" dirty="0"/>
              <a:t>Ήχος </a:t>
            </a:r>
            <a:r>
              <a:rPr lang="el-GR" dirty="0" err="1"/>
              <a:t>υπεζοκωτικής</a:t>
            </a:r>
            <a:r>
              <a:rPr lang="el-GR" dirty="0"/>
              <a:t> τριβής</a:t>
            </a:r>
          </a:p>
          <a:p>
            <a:r>
              <a:rPr lang="en-GB" dirty="0"/>
              <a:t>Squawks</a:t>
            </a:r>
            <a:endParaRPr lang="el-GR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E7725A-6122-4BAC-8A2A-500FF07A99EA}"/>
              </a:ext>
            </a:extLst>
          </p:cNvPr>
          <p:cNvSpPr txBox="1"/>
          <p:nvPr/>
        </p:nvSpPr>
        <p:spPr>
          <a:xfrm>
            <a:off x="987552" y="5232168"/>
            <a:ext cx="8156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International Symposium on Lung Sounds: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synopsis of proceedings. Chest 1987;92:342-5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N </a:t>
            </a:r>
            <a:r>
              <a:rPr lang="en-GB" sz="120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Engl</a:t>
            </a:r>
            <a:r>
              <a:rPr lang="en-GB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 J  Med 2014;370:744-51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21EB2A-2055-41F8-BD58-4033416866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9026" y="1073696"/>
            <a:ext cx="2978567" cy="3971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raphic 5" descr="Brain in head">
            <a:hlinkClick r:id="" action="ppaction://noaction"/>
            <a:extLst>
              <a:ext uri="{FF2B5EF4-FFF2-40B4-BE49-F238E27FC236}">
                <a16:creationId xmlns:a16="http://schemas.microsoft.com/office/drawing/2014/main" id="{90D4CB31-4984-4AE6-AFDB-D632CC5493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18796" y="4101434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158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189AB-16FD-4967-A5E2-4AD1506E9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Πως παράγονται οι επιπρόσθετοι ήχοι;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CAA65-2004-4676-93C3-DB594225FC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ΣΥΝΕΧΕΙΣ ΗΧΟΙ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2979E-41EE-466A-B7CB-4F127BB7FB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dirty="0"/>
              <a:t>Δημιουργούνται από τη ροή του αέρα μέσα από </a:t>
            </a:r>
            <a:r>
              <a:rPr lang="el-GR" dirty="0" err="1"/>
              <a:t>στενωμένο</a:t>
            </a:r>
            <a:r>
              <a:rPr lang="el-GR" dirty="0"/>
              <a:t> αεραγωγό.</a:t>
            </a:r>
          </a:p>
          <a:p>
            <a:r>
              <a:rPr lang="el-GR" dirty="0"/>
              <a:t>Στένωση κατώτερων αεραγωγών</a:t>
            </a:r>
          </a:p>
          <a:p>
            <a:pPr lvl="1"/>
            <a:r>
              <a:rPr lang="el-GR" dirty="0" err="1"/>
              <a:t>Συρρίτοντες</a:t>
            </a:r>
            <a:r>
              <a:rPr lang="el-GR" dirty="0"/>
              <a:t> (</a:t>
            </a:r>
            <a:r>
              <a:rPr lang="en-GB" dirty="0"/>
              <a:t>Wheezing)</a:t>
            </a:r>
            <a:endParaRPr lang="el-GR" dirty="0"/>
          </a:p>
          <a:p>
            <a:pPr lvl="1"/>
            <a:r>
              <a:rPr lang="el-GR" dirty="0" err="1"/>
              <a:t>Ρεγχάζοντες</a:t>
            </a:r>
            <a:r>
              <a:rPr lang="en-GB" dirty="0"/>
              <a:t> (Ronchi)</a:t>
            </a:r>
            <a:endParaRPr lang="el-GR" dirty="0"/>
          </a:p>
          <a:p>
            <a:r>
              <a:rPr lang="el-GR" dirty="0"/>
              <a:t>Στένωση ανώτερων αεραγωγών (τραχεία – μεγάλοι βρόγχοι)</a:t>
            </a:r>
          </a:p>
          <a:p>
            <a:pPr lvl="1"/>
            <a:r>
              <a:rPr lang="el-GR" dirty="0"/>
              <a:t>Συριγμός</a:t>
            </a:r>
            <a:r>
              <a:rPr lang="en-GB" dirty="0"/>
              <a:t> (Stridor)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5D9663-F564-46FC-AA63-AB5F9F99AD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ΔΙΑΚΕΚΟΜΕΝΟΙ ΗΧΟΙ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0C6D71-494B-41B5-BC17-3ECF1D851944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l-GR" dirty="0"/>
              <a:t>Απότομη διάνοιξη κλειστών μικρών αεραγωγών</a:t>
            </a:r>
            <a:r>
              <a:rPr lang="en-GB" dirty="0"/>
              <a:t> </a:t>
            </a:r>
            <a:r>
              <a:rPr lang="el-GR" dirty="0"/>
              <a:t>και κυψελίδων κατά την εισπνοή (διάμεση πνευμονική </a:t>
            </a:r>
            <a:r>
              <a:rPr lang="el-GR" dirty="0" err="1"/>
              <a:t>ίνωση</a:t>
            </a:r>
            <a:r>
              <a:rPr lang="el-GR" dirty="0"/>
              <a:t>)</a:t>
            </a:r>
          </a:p>
          <a:p>
            <a:pPr lvl="1"/>
            <a:r>
              <a:rPr lang="el-GR" dirty="0"/>
              <a:t>Καταστροφή </a:t>
            </a:r>
            <a:r>
              <a:rPr lang="el-GR" dirty="0" err="1"/>
              <a:t>επιφανειοδραστικού</a:t>
            </a:r>
            <a:r>
              <a:rPr lang="el-GR" dirty="0"/>
              <a:t> παράγοντα εξαιτίας φλεγμονής (πνευμονία)</a:t>
            </a:r>
            <a:endParaRPr lang="en-GB" dirty="0"/>
          </a:p>
          <a:p>
            <a:r>
              <a:rPr lang="el-GR" dirty="0"/>
              <a:t>Παρουσία εξιδρωματικού ή άλλου υγρού στις κυψελίδες με αποτέλεσμα ο εισερχόμενος αέρας να προκαλεί δημιουργία φυσαλίδων (πνευμονικό οίδημα, πνευμονία).</a:t>
            </a: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49319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23193" cy="828431"/>
          </a:xfrm>
        </p:spPr>
        <p:txBody>
          <a:bodyPr/>
          <a:lstStyle/>
          <a:p>
            <a:r>
              <a:rPr lang="el-GR" dirty="0"/>
              <a:t>Βασικοί επιπρόσθετοι ήχοι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6187" y="953073"/>
            <a:ext cx="8229600" cy="23364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478" y="3288919"/>
            <a:ext cx="8280178" cy="235143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56187" y="3289548"/>
            <a:ext cx="8229600" cy="0"/>
          </a:xfrm>
          <a:prstGeom prst="line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2E43E46-B38E-4825-A862-3D89E001D2BD}"/>
              </a:ext>
            </a:extLst>
          </p:cNvPr>
          <p:cNvSpPr txBox="1"/>
          <p:nvPr/>
        </p:nvSpPr>
        <p:spPr>
          <a:xfrm>
            <a:off x="7017628" y="5402398"/>
            <a:ext cx="2122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5"/>
              </a:rPr>
              <a:t>N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5"/>
              </a:rPr>
              <a:t>Engl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5"/>
              </a:rPr>
              <a:t> J  Med 2014;370:744-51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11589F-2840-47BA-98E2-3B5161FFC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834" y="480439"/>
            <a:ext cx="8521637" cy="482918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EB9E478D-B934-4B5B-A215-E9DA1626B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3" y="193880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88050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D0595D2-2EBD-4EAC-B860-37AA93C89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Άλλοι επιπρόσθετοι ήχοι</a:t>
            </a:r>
            <a:endParaRPr lang="en-GB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4C754A8-8606-48D1-A722-C4F959913F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6613" y="2824892"/>
            <a:ext cx="8229600" cy="22427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99437E-B250-4A6C-BF54-7E317A63D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81" y="1102965"/>
            <a:ext cx="8521637" cy="4829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A8F59F-EFE2-4A82-BCF7-B0A027B2F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114" y="1589614"/>
            <a:ext cx="8257889" cy="12444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BAA85E-E84E-4787-917A-F22DB9D0D2FB}"/>
              </a:ext>
            </a:extLst>
          </p:cNvPr>
          <p:cNvSpPr txBox="1"/>
          <p:nvPr/>
        </p:nvSpPr>
        <p:spPr>
          <a:xfrm>
            <a:off x="7017628" y="5402398"/>
            <a:ext cx="2122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N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Engl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 J  Med 2014;370:744-51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40321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0337046E-D660-493A-9392-C4D9C4809B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0189403"/>
              </p:ext>
            </p:extLst>
          </p:nvPr>
        </p:nvGraphicFramePr>
        <p:xfrm>
          <a:off x="457200" y="989618"/>
          <a:ext cx="8229600" cy="4439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4471687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466296944"/>
                    </a:ext>
                  </a:extLst>
                </a:gridCol>
              </a:tblGrid>
              <a:tr h="385162">
                <a:tc gridSpan="2">
                  <a:txBody>
                    <a:bodyPr/>
                    <a:lstStyle/>
                    <a:p>
                      <a:r>
                        <a:rPr lang="el-GR" sz="20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ΧΑΡΑΚΤΗΡΙΣΤΙΚΑ ΤΩΝ ΚΥΡΙΩΝ ΕΠΙΠΡΟΣΘΕΤΩΝ ΑΝΑΠΝΕΥΣΤΙΚΩΝ ΗΧΩΝ</a:t>
                      </a:r>
                      <a:endParaRPr lang="en-GB" sz="20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842178"/>
                  </a:ext>
                </a:extLst>
              </a:tr>
              <a:tr h="360472">
                <a:tc>
                  <a:txBody>
                    <a:bodyPr/>
                    <a:lstStyle/>
                    <a:p>
                      <a:r>
                        <a:rPr lang="el-GR" sz="18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ΤΡΙΖΟΝΤΕΣ</a:t>
                      </a:r>
                      <a:endParaRPr lang="en-GB" sz="1800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ΣΥΡΡΙΤΟΝΤΕΣ ΚΑΙ ΡΕΓΧΑΖΟΝΤΕΣ</a:t>
                      </a:r>
                      <a:endParaRPr lang="en-GB" sz="1800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653389"/>
                  </a:ext>
                </a:extLst>
              </a:tr>
              <a:tr h="360472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Διακεκομμένοι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Συνεχείς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328714"/>
                  </a:ext>
                </a:extLst>
              </a:tr>
              <a:tr h="799951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Διαλείποντες, μη μουσικοί, βραχείας διάρκειας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Μουσικοί, μεγαλύτερης διάρκειας </a:t>
                      </a:r>
                    </a:p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(χωρίς απαραίτητα να ακροώνται σε όλο τον αναπνευστικό κύκλο)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525898"/>
                  </a:ext>
                </a:extLst>
              </a:tr>
              <a:tr h="360472">
                <a:tc>
                  <a:txBody>
                    <a:bodyPr/>
                    <a:lstStyle/>
                    <a:p>
                      <a:r>
                        <a:rPr lang="el-GR" sz="1600" dirty="0">
                          <a:solidFill>
                            <a:srgbClr val="C0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Μοιάζουν σαν </a:t>
                      </a:r>
                      <a:r>
                        <a:rPr lang="el-GR" sz="1600" b="1" u="sng" dirty="0">
                          <a:solidFill>
                            <a:srgbClr val="C0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σειρά από τελείες</a:t>
                      </a:r>
                      <a:endParaRPr lang="en-GB" sz="1600" b="1" u="sng" dirty="0">
                        <a:solidFill>
                          <a:srgbClr val="C0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1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>
                          <a:solidFill>
                            <a:srgbClr val="C0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Μοιάζουν σαν </a:t>
                      </a:r>
                      <a:r>
                        <a:rPr lang="el-GR" sz="1600" b="1" u="sng" dirty="0">
                          <a:solidFill>
                            <a:srgbClr val="C0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σειρά από παύλες</a:t>
                      </a:r>
                      <a:endParaRPr lang="en-GB" sz="1600" b="1" u="sng" dirty="0">
                        <a:solidFill>
                          <a:srgbClr val="C00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2849"/>
                  </a:ext>
                </a:extLst>
              </a:tr>
              <a:tr h="1036973">
                <a:tc>
                  <a:txBody>
                    <a:bodyPr/>
                    <a:lstStyle/>
                    <a:p>
                      <a:r>
                        <a:rPr lang="el-GR" sz="16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Λεπτοί </a:t>
                      </a:r>
                      <a:r>
                        <a:rPr lang="el-GR" sz="1600" b="1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τρίζοντες</a:t>
                      </a:r>
                      <a:r>
                        <a:rPr lang="el-GR" sz="16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: 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χαμηλής έντασης, </a:t>
                      </a:r>
                      <a:r>
                        <a:rPr lang="el-GR" sz="1600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υψίσυχνοι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(~650 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Hz), 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πολύ μικρής διάρκειας (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5-10 </a:t>
                      </a:r>
                      <a:r>
                        <a:rPr lang="en-GB" sz="1600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ms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)</a:t>
                      </a:r>
                    </a:p>
                    <a:p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Συρίττοντες</a:t>
                      </a:r>
                      <a:r>
                        <a:rPr lang="el-GR" sz="16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: 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σχετικά υψηλής συχνότητας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(&gt;400 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Hz), 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διάρκεια &gt;8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 </a:t>
                      </a:r>
                      <a:r>
                        <a:rPr lang="en-GB" sz="1600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ms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– σαν σφύριγμα</a:t>
                      </a:r>
                    </a:p>
                    <a:p>
                      <a:endParaRPr lang="el-GR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41900"/>
                  </a:ext>
                </a:extLst>
              </a:tr>
              <a:tr h="1036973">
                <a:tc>
                  <a:txBody>
                    <a:bodyPr/>
                    <a:lstStyle/>
                    <a:p>
                      <a:r>
                        <a:rPr lang="el-GR" sz="1600" b="1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Παχείς</a:t>
                      </a:r>
                      <a:r>
                        <a:rPr lang="el-GR" sz="16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l-GR" sz="1600" b="1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τρίζοντες</a:t>
                      </a:r>
                      <a:r>
                        <a:rPr lang="en-GB" sz="16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:</a:t>
                      </a:r>
                      <a:r>
                        <a:rPr lang="el-GR" sz="16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μεγαλύτερης έντασης, χαμηλότερης συχνότητας (~350 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Hz),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μικρής διάρκειας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(1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5-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 </a:t>
                      </a:r>
                      <a:r>
                        <a:rPr lang="en-GB" sz="1600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ms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)</a:t>
                      </a:r>
                    </a:p>
                    <a:p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Ρεγχάζοντες</a:t>
                      </a:r>
                      <a:r>
                        <a:rPr lang="el-GR" sz="16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: 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σχετικά χαμηλής συχνότητας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(150-200 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Hz), 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διάρκεια &gt;8</a:t>
                      </a:r>
                      <a:r>
                        <a:rPr lang="en-GB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 </a:t>
                      </a:r>
                      <a:r>
                        <a:rPr lang="en-GB" sz="1600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ms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– σαν ροχαλητό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95224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3F3B235-C027-4B61-9B24-347CD19511EA}"/>
              </a:ext>
            </a:extLst>
          </p:cNvPr>
          <p:cNvSpPr txBox="1"/>
          <p:nvPr/>
        </p:nvSpPr>
        <p:spPr>
          <a:xfrm>
            <a:off x="1607244" y="5410812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Προσαρμοσμένο από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Bates’ guide to physical examination and history taking, 12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(2017)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8C3293-FFD8-45DD-9FDF-5C93B43CD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007" y="3894182"/>
            <a:ext cx="993748" cy="4725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3E8079-1538-4C78-B29C-2F4804583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384" y="3921053"/>
            <a:ext cx="1431220" cy="2989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321660-BDF3-4D0B-866B-6E446D715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527" y="4957786"/>
            <a:ext cx="1059228" cy="4514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F6A309F-609A-42CF-A8A7-DB61799C2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9174" y="5142936"/>
            <a:ext cx="1287607" cy="28351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79CD4330-9919-49E9-9B3B-A41CE768A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878"/>
            <a:ext cx="7723188" cy="693492"/>
          </a:xfrm>
        </p:spPr>
        <p:txBody>
          <a:bodyPr/>
          <a:lstStyle/>
          <a:p>
            <a:r>
              <a:rPr lang="el-GR" sz="3200" b="1" dirty="0"/>
              <a:t>ΑΝΑΚΕΦΑΛΑΙΩΣΗ</a:t>
            </a:r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81098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8D6843-5FE1-496C-B1DF-9E851C221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Συρρίτοντες</a:t>
            </a:r>
            <a:r>
              <a:rPr lang="el-GR" dirty="0"/>
              <a:t> και </a:t>
            </a:r>
            <a:r>
              <a:rPr lang="el-GR" dirty="0" err="1"/>
              <a:t>ρεγχάζοντες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742FE2-2445-4AEE-A7EA-F001CE7F5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Παράγονται από την ταχεία δίοδο του αέρα μέσα από ένα σημαντικά </a:t>
            </a:r>
            <a:r>
              <a:rPr lang="el-GR" dirty="0" err="1"/>
              <a:t>στενωμένο</a:t>
            </a:r>
            <a:r>
              <a:rPr lang="el-GR" dirty="0"/>
              <a:t> αεραγωγό. </a:t>
            </a:r>
          </a:p>
          <a:p>
            <a:pPr lvl="1"/>
            <a:r>
              <a:rPr lang="el-GR" dirty="0"/>
              <a:t>Αν η απόφραξη γίνει σχεδόν πλήρης, οι </a:t>
            </a:r>
            <a:r>
              <a:rPr lang="el-GR" dirty="0" err="1"/>
              <a:t>συρρίτοντες</a:t>
            </a:r>
            <a:r>
              <a:rPr lang="el-GR" dirty="0"/>
              <a:t> μπορεί να σταματήσουν να είναι ακουστοί: «Σιωπηλός πνεύμονας» - ένδειξη βαριάς ασθματικής κρίσης</a:t>
            </a:r>
          </a:p>
          <a:p>
            <a:r>
              <a:rPr lang="el-GR" dirty="0"/>
              <a:t>Συνεχείς (μουσικοί) ήχοι με διάρκεια &gt;8</a:t>
            </a:r>
            <a:r>
              <a:rPr lang="en-US" dirty="0"/>
              <a:t>0</a:t>
            </a:r>
            <a:r>
              <a:rPr lang="el-GR" dirty="0"/>
              <a:t> </a:t>
            </a:r>
            <a:r>
              <a:rPr lang="en-US" dirty="0"/>
              <a:t>msec.</a:t>
            </a:r>
          </a:p>
          <a:p>
            <a:pPr lvl="1"/>
            <a:r>
              <a:rPr lang="el-GR" dirty="0" err="1"/>
              <a:t>Συρρίτοντες</a:t>
            </a:r>
            <a:r>
              <a:rPr lang="el-GR" dirty="0"/>
              <a:t>: υψηλής συχνότητας </a:t>
            </a:r>
            <a:r>
              <a:rPr lang="en-US" dirty="0"/>
              <a:t>(high pitched)</a:t>
            </a:r>
            <a:r>
              <a:rPr lang="el-GR" dirty="0"/>
              <a:t> </a:t>
            </a:r>
          </a:p>
          <a:p>
            <a:pPr lvl="1"/>
            <a:r>
              <a:rPr lang="el-GR" dirty="0" err="1"/>
              <a:t>Ρεγχάζοντες</a:t>
            </a:r>
            <a:r>
              <a:rPr lang="el-GR" dirty="0"/>
              <a:t>:  χαμηλής συχνότητας (</a:t>
            </a:r>
            <a:r>
              <a:rPr lang="en-US" dirty="0"/>
              <a:t>low pitched)</a:t>
            </a:r>
            <a:endParaRPr lang="el-GR" dirty="0"/>
          </a:p>
          <a:p>
            <a:r>
              <a:rPr lang="el-GR" dirty="0"/>
              <a:t>Μπορεί να είναι εισπνευστικοί, </a:t>
            </a:r>
            <a:r>
              <a:rPr lang="el-GR" dirty="0" err="1"/>
              <a:t>εκπνευστικοί</a:t>
            </a:r>
            <a:r>
              <a:rPr lang="el-GR" dirty="0"/>
              <a:t> ή διφασικοί</a:t>
            </a:r>
          </a:p>
          <a:p>
            <a:pPr lvl="1"/>
            <a:r>
              <a:rPr lang="el-GR" dirty="0"/>
              <a:t>Εντοπισμένοι: απόφραξη από βύσμα </a:t>
            </a:r>
            <a:r>
              <a:rPr lang="el-GR" dirty="0" err="1"/>
              <a:t>βλέννης</a:t>
            </a:r>
            <a:r>
              <a:rPr lang="el-GR" dirty="0"/>
              <a:t>, όγκος ή ξένο σώμα</a:t>
            </a:r>
          </a:p>
          <a:p>
            <a:pPr lvl="1"/>
            <a:r>
              <a:rPr lang="el-GR" dirty="0"/>
              <a:t>Διάχυτοι: άσθμα, ΧΑΠ, βρογχιολίτιδα</a:t>
            </a:r>
          </a:p>
          <a:p>
            <a:r>
              <a:rPr lang="el-GR" dirty="0"/>
              <a:t>Οι </a:t>
            </a:r>
            <a:r>
              <a:rPr lang="el-GR" dirty="0" err="1"/>
              <a:t>ρεγχάζοντες</a:t>
            </a:r>
            <a:r>
              <a:rPr lang="el-GR" dirty="0"/>
              <a:t> οφείλονται συνήθως σε εκκρίσεις στους αεραγωγούς και γι’ αυτό μπορεί να εξαφανιστούν με το βήχα</a:t>
            </a:r>
          </a:p>
          <a:p>
            <a:pPr lvl="1"/>
            <a:r>
              <a:rPr lang="el-GR" dirty="0"/>
              <a:t>Οι </a:t>
            </a:r>
            <a:r>
              <a:rPr lang="el-GR" dirty="0" err="1"/>
              <a:t>συρρίτοντες</a:t>
            </a:r>
            <a:r>
              <a:rPr lang="el-GR" dirty="0"/>
              <a:t> δεν εξαφανίζονται με το βήχα </a:t>
            </a: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08772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T0040 Wheezing exp +20 dB">
            <a:hlinkClick r:id="" action="ppaction://media"/>
            <a:extLst>
              <a:ext uri="{FF2B5EF4-FFF2-40B4-BE49-F238E27FC236}">
                <a16:creationId xmlns:a16="http://schemas.microsoft.com/office/drawing/2014/main" id="{0A132B8B-8F3A-43DC-A7F4-451D78C298BC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968925"/>
            <a:ext cx="8248277" cy="299526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FC4305-59A2-4C88-A18F-6D68277EA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Συρρίτοντες</a:t>
            </a:r>
            <a:r>
              <a:rPr lang="el-GR" dirty="0"/>
              <a:t> ήχοι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CD044-B8F9-4C1B-BCB9-FD04647764E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4059936"/>
            <a:ext cx="8225410" cy="1426464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Γυναίκα 99 ετών, εισαγωγή εξαιτίας δύσπνοιας</a:t>
            </a:r>
          </a:p>
          <a:p>
            <a:r>
              <a:rPr lang="el-GR" dirty="0"/>
              <a:t>Εστιάστε στην </a:t>
            </a:r>
            <a:r>
              <a:rPr lang="el-GR" dirty="0" err="1"/>
              <a:t>εκπνευστική</a:t>
            </a:r>
            <a:r>
              <a:rPr lang="el-GR" dirty="0"/>
              <a:t> φάση (Ε)</a:t>
            </a:r>
            <a:r>
              <a:rPr lang="en-GB" dirty="0"/>
              <a:t> – </a:t>
            </a:r>
            <a:r>
              <a:rPr lang="el-GR" dirty="0"/>
              <a:t>Προσέξτε το κενό μεταξύ εισπνοής και έναρξης των </a:t>
            </a:r>
            <a:r>
              <a:rPr lang="el-GR" dirty="0" err="1"/>
              <a:t>συρριτόντων</a:t>
            </a:r>
            <a:endParaRPr lang="el-GR" dirty="0"/>
          </a:p>
          <a:p>
            <a:r>
              <a:rPr lang="el-GR" dirty="0"/>
              <a:t>Οι </a:t>
            </a:r>
            <a:r>
              <a:rPr lang="el-GR" dirty="0" err="1"/>
              <a:t>συρρίτοντες</a:t>
            </a:r>
            <a:r>
              <a:rPr lang="en-GB" dirty="0"/>
              <a:t> </a:t>
            </a:r>
            <a:r>
              <a:rPr lang="el-GR" dirty="0"/>
              <a:t>επειδή είναι συνεχείς ήχοι εμφανίζονται στο φασματογράφημα σαν γραμμές</a:t>
            </a:r>
            <a:r>
              <a:rPr lang="el-GR" dirty="0">
                <a:sym typeface="Wingdings" panose="05000000000000000000" pitchFamily="2" charset="2"/>
              </a:rPr>
              <a:t> (βλ. παραλληλόγραμμα ).</a:t>
            </a:r>
          </a:p>
          <a:p>
            <a:r>
              <a:rPr lang="el-GR" dirty="0"/>
              <a:t>Οι </a:t>
            </a:r>
            <a:r>
              <a:rPr lang="el-GR" dirty="0" err="1"/>
              <a:t>συρρίτοντες</a:t>
            </a:r>
            <a:r>
              <a:rPr lang="el-GR" dirty="0"/>
              <a:t> συνήθως είναι </a:t>
            </a:r>
            <a:r>
              <a:rPr lang="el-GR" dirty="0" err="1"/>
              <a:t>εκπνευστικοί</a:t>
            </a:r>
            <a:r>
              <a:rPr lang="el-GR" dirty="0"/>
              <a:t>, αλλά μπορεί να είναι και εισπνευστικοί ή διφασικοί.</a:t>
            </a:r>
          </a:p>
          <a:p>
            <a:endParaRPr lang="el-GR" dirty="0"/>
          </a:p>
          <a:p>
            <a:endParaRPr lang="el-GR" dirty="0"/>
          </a:p>
          <a:p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A5965A-15B5-460F-BE74-998EDC79AA95}"/>
              </a:ext>
            </a:extLst>
          </p:cNvPr>
          <p:cNvGrpSpPr/>
          <p:nvPr/>
        </p:nvGrpSpPr>
        <p:grpSpPr>
          <a:xfrm>
            <a:off x="3507618" y="2462714"/>
            <a:ext cx="4798024" cy="1204437"/>
            <a:chOff x="3507618" y="2509604"/>
            <a:chExt cx="4798024" cy="120443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19A3F1-19A5-477F-84F2-9D6F556FCEB0}"/>
                </a:ext>
              </a:extLst>
            </p:cNvPr>
            <p:cNvSpPr/>
            <p:nvPr/>
          </p:nvSpPr>
          <p:spPr>
            <a:xfrm>
              <a:off x="3507618" y="2530008"/>
              <a:ext cx="648072" cy="14401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B0FE48-CAA2-4210-A832-F118D2763236}"/>
                </a:ext>
              </a:extLst>
            </p:cNvPr>
            <p:cNvSpPr/>
            <p:nvPr/>
          </p:nvSpPr>
          <p:spPr>
            <a:xfrm>
              <a:off x="5846128" y="2509604"/>
              <a:ext cx="648072" cy="14401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1A6E518-AECA-4F81-B4BE-3040F5EC2CA3}"/>
                </a:ext>
              </a:extLst>
            </p:cNvPr>
            <p:cNvGrpSpPr/>
            <p:nvPr/>
          </p:nvGrpSpPr>
          <p:grpSpPr>
            <a:xfrm>
              <a:off x="3576456" y="3079910"/>
              <a:ext cx="4380367" cy="308155"/>
              <a:chOff x="3576456" y="3079910"/>
              <a:chExt cx="4380367" cy="30815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FA283D-38F0-4043-AB60-2247B7769740}"/>
                  </a:ext>
                </a:extLst>
              </p:cNvPr>
              <p:cNvSpPr txBox="1"/>
              <p:nvPr/>
            </p:nvSpPr>
            <p:spPr>
              <a:xfrm>
                <a:off x="3576456" y="3080288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34FA8B-2469-4DC9-9F07-01118D0A9181}"/>
                  </a:ext>
                </a:extLst>
              </p:cNvPr>
              <p:cNvSpPr txBox="1"/>
              <p:nvPr/>
            </p:nvSpPr>
            <p:spPr>
              <a:xfrm>
                <a:off x="5195472" y="3079910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EFA6C2-4DEF-4C25-BBC9-B57828E38C94}"/>
                  </a:ext>
                </a:extLst>
              </p:cNvPr>
              <p:cNvSpPr txBox="1"/>
              <p:nvPr/>
            </p:nvSpPr>
            <p:spPr>
              <a:xfrm>
                <a:off x="6728353" y="3079910"/>
                <a:ext cx="2807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F27576-8456-4DCF-8F7C-EA84D2E8F40F}"/>
                  </a:ext>
                </a:extLst>
              </p:cNvPr>
              <p:cNvSpPr txBox="1"/>
              <p:nvPr/>
            </p:nvSpPr>
            <p:spPr>
              <a:xfrm>
                <a:off x="4370471" y="3079910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glow rad="228600">
                        <a:srgbClr val="4F81BD">
                          <a:satMod val="175000"/>
                          <a:alpha val="40000"/>
                        </a:srgb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AD2D2A-9AE1-45E2-AC31-08FF31A294D8}"/>
                  </a:ext>
                </a:extLst>
              </p:cNvPr>
              <p:cNvSpPr txBox="1"/>
              <p:nvPr/>
            </p:nvSpPr>
            <p:spPr>
              <a:xfrm>
                <a:off x="5992038" y="3079910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glow rad="228600">
                        <a:srgbClr val="4F81BD">
                          <a:satMod val="175000"/>
                          <a:alpha val="40000"/>
                        </a:srgb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2631F4-3400-43EB-8FD6-E85ABE1B7C27}"/>
                  </a:ext>
                </a:extLst>
              </p:cNvPr>
              <p:cNvSpPr txBox="1"/>
              <p:nvPr/>
            </p:nvSpPr>
            <p:spPr>
              <a:xfrm>
                <a:off x="7670315" y="3079910"/>
                <a:ext cx="2865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glow rad="228600">
                        <a:srgbClr val="4F81BD">
                          <a:satMod val="175000"/>
                          <a:alpha val="40000"/>
                        </a:srgbClr>
                      </a:glow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</p:grp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5795D108-F8A3-4516-9895-D19CE952940B}"/>
                </a:ext>
              </a:extLst>
            </p:cNvPr>
            <p:cNvSpPr/>
            <p:nvPr/>
          </p:nvSpPr>
          <p:spPr>
            <a:xfrm>
              <a:off x="4068922" y="3373522"/>
              <a:ext cx="969264" cy="340519"/>
            </a:xfrm>
            <a:prstGeom prst="roundRect">
              <a:avLst/>
            </a:prstGeom>
            <a:noFill/>
            <a:ln w="19050">
              <a:solidFill>
                <a:srgbClr val="C0BC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C9F0529-14D3-4F3F-86A4-046E125FB5EB}"/>
                </a:ext>
              </a:extLst>
            </p:cNvPr>
            <p:cNvSpPr/>
            <p:nvPr/>
          </p:nvSpPr>
          <p:spPr>
            <a:xfrm>
              <a:off x="5685532" y="3373522"/>
              <a:ext cx="969264" cy="340519"/>
            </a:xfrm>
            <a:prstGeom prst="roundRect">
              <a:avLst/>
            </a:prstGeom>
            <a:noFill/>
            <a:ln w="19050">
              <a:solidFill>
                <a:srgbClr val="C0BC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7E10393-F635-4DEA-9C87-FAD301588136}"/>
                </a:ext>
              </a:extLst>
            </p:cNvPr>
            <p:cNvSpPr/>
            <p:nvPr/>
          </p:nvSpPr>
          <p:spPr>
            <a:xfrm>
              <a:off x="7336378" y="3373522"/>
              <a:ext cx="969264" cy="340519"/>
            </a:xfrm>
            <a:prstGeom prst="roundRect">
              <a:avLst/>
            </a:prstGeom>
            <a:noFill/>
            <a:ln w="19050">
              <a:solidFill>
                <a:srgbClr val="C0BC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pic>
        <p:nvPicPr>
          <p:cNvPr id="22" name="Graphic 21" descr="Headphones">
            <a:extLst>
              <a:ext uri="{FF2B5EF4-FFF2-40B4-BE49-F238E27FC236}">
                <a16:creationId xmlns:a16="http://schemas.microsoft.com/office/drawing/2014/main" id="{55F37C0A-1910-43F7-BB14-4AB8FC6D8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30391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35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onchi exp Thinkplabs">
            <a:hlinkClick r:id="" action="ppaction://media"/>
            <a:extLst>
              <a:ext uri="{FF2B5EF4-FFF2-40B4-BE49-F238E27FC236}">
                <a16:creationId xmlns:a16="http://schemas.microsoft.com/office/drawing/2014/main" id="{B1B6FD9F-5922-47A1-BFDB-B711B11FF9EB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552" y="1081790"/>
            <a:ext cx="8190717" cy="252110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20E770-C7D5-411D-8AEB-6F955F954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Ρεγχάζοντες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CC2CA-728F-48A8-85DD-471FF21C66A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6457" y="3920542"/>
            <a:ext cx="8225410" cy="1166916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Εστιάστε στην </a:t>
            </a:r>
            <a:r>
              <a:rPr lang="el-GR" dirty="0" err="1"/>
              <a:t>εκπνευστική</a:t>
            </a:r>
            <a:r>
              <a:rPr lang="el-GR" dirty="0"/>
              <a:t> φάση</a:t>
            </a:r>
            <a:r>
              <a:rPr lang="en-GB" dirty="0"/>
              <a:t> (</a:t>
            </a:r>
            <a:r>
              <a:rPr lang="el-GR" dirty="0"/>
              <a:t>Ε</a:t>
            </a:r>
            <a:r>
              <a:rPr lang="en-GB" dirty="0"/>
              <a:t>)</a:t>
            </a:r>
            <a:endParaRPr lang="el-GR" dirty="0"/>
          </a:p>
          <a:p>
            <a:r>
              <a:rPr lang="el-GR" dirty="0"/>
              <a:t>Οι </a:t>
            </a:r>
            <a:r>
              <a:rPr lang="el-GR" dirty="0" err="1"/>
              <a:t>ρεγχάζοντες</a:t>
            </a:r>
            <a:r>
              <a:rPr lang="el-GR" dirty="0"/>
              <a:t> επειδή είναι συνεχείς ήχοι εμφανίζονται στο φασματογράφημα σαν γραμμές</a:t>
            </a:r>
            <a:r>
              <a:rPr lang="el-GR" dirty="0">
                <a:sym typeface="Wingdings" panose="05000000000000000000" pitchFamily="2" charset="2"/>
              </a:rPr>
              <a:t> (</a:t>
            </a:r>
            <a:r>
              <a:rPr lang="el-GR" dirty="0" err="1">
                <a:sym typeface="Wingdings" panose="05000000000000000000" pitchFamily="2" charset="2"/>
              </a:rPr>
              <a:t>βλ</a:t>
            </a:r>
            <a:r>
              <a:rPr lang="el-GR" dirty="0">
                <a:sym typeface="Wingdings" panose="05000000000000000000" pitchFamily="2" charset="2"/>
              </a:rPr>
              <a:t> παραλληλόγραμμα )</a:t>
            </a:r>
            <a:endParaRPr lang="en-GB" dirty="0">
              <a:sym typeface="Wingdings" panose="05000000000000000000" pitchFamily="2" charset="2"/>
            </a:endParaRPr>
          </a:p>
          <a:p>
            <a:r>
              <a:rPr lang="el-GR" dirty="0"/>
              <a:t>Συγκριτικά χαμηλότερη συχνότητα </a:t>
            </a:r>
            <a:r>
              <a:rPr lang="el-GR" dirty="0" err="1"/>
              <a:t>απο</a:t>
            </a:r>
            <a:r>
              <a:rPr lang="el-GR" dirty="0"/>
              <a:t> τους </a:t>
            </a:r>
            <a:r>
              <a:rPr lang="el-GR" dirty="0" err="1"/>
              <a:t>συρρίτοντες</a:t>
            </a:r>
            <a:endParaRPr lang="el-GR" dirty="0"/>
          </a:p>
          <a:p>
            <a:r>
              <a:rPr lang="el-GR" dirty="0"/>
              <a:t>Οι </a:t>
            </a:r>
            <a:r>
              <a:rPr lang="el-GR" dirty="0" err="1"/>
              <a:t>ρεγχάζοντες</a:t>
            </a:r>
            <a:r>
              <a:rPr lang="el-GR" dirty="0"/>
              <a:t> μπορεί να είναι εισπνευστικοί, </a:t>
            </a:r>
            <a:r>
              <a:rPr lang="el-GR" dirty="0" err="1"/>
              <a:t>εκπνευστικοί</a:t>
            </a:r>
            <a:r>
              <a:rPr lang="el-GR" dirty="0"/>
              <a:t> ή διφασικοί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5942D3-F79A-4A2D-9CA8-7765A94D3EA1}"/>
              </a:ext>
            </a:extLst>
          </p:cNvPr>
          <p:cNvSpPr txBox="1"/>
          <p:nvPr/>
        </p:nvSpPr>
        <p:spPr>
          <a:xfrm>
            <a:off x="1363580" y="5425267"/>
            <a:ext cx="7780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Ο ήχος προέρχεται από το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κανάλι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YouTube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της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Thinklabs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και έχει αναλυθεί φασματοσκοπικά με το λογισμικό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Audacity®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DBD16A-E9E0-4844-9381-6DEF24EAB7BA}"/>
              </a:ext>
            </a:extLst>
          </p:cNvPr>
          <p:cNvGrpSpPr/>
          <p:nvPr/>
        </p:nvGrpSpPr>
        <p:grpSpPr>
          <a:xfrm>
            <a:off x="1786726" y="2677737"/>
            <a:ext cx="6708597" cy="846516"/>
            <a:chOff x="1692943" y="2349490"/>
            <a:chExt cx="6160453" cy="84651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3A77C09-15C4-4AB9-BB83-4E7547A11B5E}"/>
                </a:ext>
              </a:extLst>
            </p:cNvPr>
            <p:cNvSpPr/>
            <p:nvPr/>
          </p:nvSpPr>
          <p:spPr>
            <a:xfrm>
              <a:off x="2261898" y="2855487"/>
              <a:ext cx="882072" cy="340519"/>
            </a:xfrm>
            <a:prstGeom prst="roundRect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DF3E85D-3C66-488F-BD6D-BEA34B116E5F}"/>
                </a:ext>
              </a:extLst>
            </p:cNvPr>
            <p:cNvGrpSpPr/>
            <p:nvPr/>
          </p:nvGrpSpPr>
          <p:grpSpPr>
            <a:xfrm>
              <a:off x="1692943" y="2349490"/>
              <a:ext cx="5802248" cy="307777"/>
              <a:chOff x="1481928" y="1958731"/>
              <a:chExt cx="5802248" cy="30777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49A032-7D4C-483B-9504-B856E8972256}"/>
                  </a:ext>
                </a:extLst>
              </p:cNvPr>
              <p:cNvSpPr txBox="1"/>
              <p:nvPr/>
            </p:nvSpPr>
            <p:spPr>
              <a:xfrm>
                <a:off x="1481928" y="1958731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D0AFE1-3BA2-4A3B-8094-6A593635113A}"/>
                  </a:ext>
                </a:extLst>
              </p:cNvPr>
              <p:cNvSpPr txBox="1"/>
              <p:nvPr/>
            </p:nvSpPr>
            <p:spPr>
              <a:xfrm>
                <a:off x="2982282" y="1958731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D9422C-5CD5-4E4B-87ED-B68CF7DBDD1A}"/>
                  </a:ext>
                </a:extLst>
              </p:cNvPr>
              <p:cNvSpPr txBox="1"/>
              <p:nvPr/>
            </p:nvSpPr>
            <p:spPr>
              <a:xfrm>
                <a:off x="4638087" y="1958731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72D613-E4E3-474B-9DD7-875A1552A49B}"/>
                  </a:ext>
                </a:extLst>
              </p:cNvPr>
              <p:cNvSpPr txBox="1"/>
              <p:nvPr/>
            </p:nvSpPr>
            <p:spPr>
              <a:xfrm>
                <a:off x="2244683" y="1958731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C7DF22-E413-4DE2-90F4-B997B15C952D}"/>
                  </a:ext>
                </a:extLst>
              </p:cNvPr>
              <p:cNvSpPr txBox="1"/>
              <p:nvPr/>
            </p:nvSpPr>
            <p:spPr>
              <a:xfrm>
                <a:off x="3879763" y="1958731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BDCEC0-B035-435C-AD6C-484177E3D78A}"/>
                  </a:ext>
                </a:extLst>
              </p:cNvPr>
              <p:cNvSpPr txBox="1"/>
              <p:nvPr/>
            </p:nvSpPr>
            <p:spPr>
              <a:xfrm>
                <a:off x="5523606" y="1958731"/>
                <a:ext cx="2865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E20C63-FF5B-420A-A2F4-A8599F2C4D6A}"/>
                  </a:ext>
                </a:extLst>
              </p:cNvPr>
              <p:cNvSpPr txBox="1"/>
              <p:nvPr/>
            </p:nvSpPr>
            <p:spPr>
              <a:xfrm>
                <a:off x="6141343" y="1958731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3DA02AB-C6EE-4A89-A4BB-9E8FCC8420FE}"/>
                  </a:ext>
                </a:extLst>
              </p:cNvPr>
              <p:cNvSpPr txBox="1"/>
              <p:nvPr/>
            </p:nvSpPr>
            <p:spPr>
              <a:xfrm>
                <a:off x="6997668" y="1958731"/>
                <a:ext cx="2865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</p:grp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435BB26-679C-4AD7-9B4B-07764F271BFB}"/>
                </a:ext>
              </a:extLst>
            </p:cNvPr>
            <p:cNvSpPr/>
            <p:nvPr/>
          </p:nvSpPr>
          <p:spPr>
            <a:xfrm>
              <a:off x="3849862" y="2855487"/>
              <a:ext cx="893630" cy="340519"/>
            </a:xfrm>
            <a:prstGeom prst="roundRect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B4CDC33-9B50-4A98-AF13-1F670BF2BA29}"/>
                </a:ext>
              </a:extLst>
            </p:cNvPr>
            <p:cNvSpPr/>
            <p:nvPr/>
          </p:nvSpPr>
          <p:spPr>
            <a:xfrm>
              <a:off x="5329918" y="2855487"/>
              <a:ext cx="882072" cy="340519"/>
            </a:xfrm>
            <a:prstGeom prst="roundRect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E138D60D-5EEA-43EE-972E-9ACD7F3B1DB6}"/>
                </a:ext>
              </a:extLst>
            </p:cNvPr>
            <p:cNvSpPr/>
            <p:nvPr/>
          </p:nvSpPr>
          <p:spPr>
            <a:xfrm>
              <a:off x="6971324" y="2855487"/>
              <a:ext cx="882072" cy="340519"/>
            </a:xfrm>
            <a:prstGeom prst="roundRect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pic>
        <p:nvPicPr>
          <p:cNvPr id="21" name="Graphic 20" descr="Headphones">
            <a:extLst>
              <a:ext uri="{FF2B5EF4-FFF2-40B4-BE49-F238E27FC236}">
                <a16:creationId xmlns:a16="http://schemas.microsoft.com/office/drawing/2014/main" id="{C58F52E5-2A73-43E3-81C3-A9BEF38F2A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567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6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0FE9-77B7-48C5-8480-6440D407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Συριγμός</a:t>
            </a:r>
            <a:br>
              <a:rPr lang="el-GR" dirty="0"/>
            </a:br>
            <a:r>
              <a:rPr lang="el-GR" dirty="0"/>
              <a:t>(</a:t>
            </a:r>
            <a:r>
              <a:rPr lang="en-GB" dirty="0"/>
              <a:t>Stridor)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F4694-7A06-428B-81F1-8D621B644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Συνεχής (μουσικός) υψηλής συχνότητας ήχος</a:t>
            </a:r>
          </a:p>
          <a:p>
            <a:r>
              <a:rPr lang="el-GR" dirty="0"/>
              <a:t>Προκαλείται από τη δίοδο αέρα από </a:t>
            </a:r>
            <a:r>
              <a:rPr lang="el-GR" dirty="0" err="1"/>
              <a:t>στενωμένους</a:t>
            </a:r>
            <a:r>
              <a:rPr lang="el-GR" dirty="0"/>
              <a:t> </a:t>
            </a:r>
            <a:r>
              <a:rPr lang="el-GR" b="1" u="sng" dirty="0">
                <a:solidFill>
                  <a:srgbClr val="C00000"/>
                </a:solidFill>
              </a:rPr>
              <a:t>ανώτερους αεραγωγούς</a:t>
            </a:r>
          </a:p>
          <a:p>
            <a:r>
              <a:rPr lang="el-GR" dirty="0"/>
              <a:t>Ακροάται καλύτερα στον τράχηλο και συνήθως είναι εισπνευστικός αλλά μπορεί να είναι και διφασικός</a:t>
            </a:r>
          </a:p>
          <a:p>
            <a:pPr lvl="1"/>
            <a:r>
              <a:rPr lang="el-GR" dirty="0"/>
              <a:t>Μπορεί να είναι ακουστός και χωρίς το στηθοσκόπιο</a:t>
            </a:r>
          </a:p>
          <a:p>
            <a:r>
              <a:rPr lang="el-GR" dirty="0"/>
              <a:t>Η αιτιολογία του περιλαμβάνει </a:t>
            </a:r>
            <a:r>
              <a:rPr lang="el-GR" dirty="0" err="1"/>
              <a:t>επιγλωττίτιδα</a:t>
            </a:r>
            <a:r>
              <a:rPr lang="el-GR" dirty="0"/>
              <a:t>, οίδημα λάρυγγα εξαιτίας αναφυλαξίας, </a:t>
            </a:r>
            <a:r>
              <a:rPr lang="el-GR" dirty="0" err="1"/>
              <a:t>εισρόφηση</a:t>
            </a:r>
            <a:r>
              <a:rPr lang="el-GR" dirty="0"/>
              <a:t> ξένου σώματος, </a:t>
            </a:r>
            <a:r>
              <a:rPr lang="el-GR" dirty="0" err="1"/>
              <a:t>αμφοτερόπλευρη</a:t>
            </a:r>
            <a:r>
              <a:rPr lang="el-GR" dirty="0"/>
              <a:t> παράλυση φωνητικών χορδών και στένωση τραχείας μετά διασωλήνωση</a:t>
            </a:r>
          </a:p>
          <a:p>
            <a:r>
              <a:rPr lang="el-GR" dirty="0"/>
              <a:t>Η παρουσία συριγμού δηλώνει δυνητικά απειλητική για το ζωή απόφραξη αεραγωγών και χρειάζεται άμεση αντιμετώπιση.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27975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tridor Littmann 3">
            <a:hlinkClick r:id="" action="ppaction://media"/>
            <a:extLst>
              <a:ext uri="{FF2B5EF4-FFF2-40B4-BE49-F238E27FC236}">
                <a16:creationId xmlns:a16="http://schemas.microsoft.com/office/drawing/2014/main" id="{32D75764-4D42-4877-BADF-3D5C21CDAF61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7077" y="1121547"/>
            <a:ext cx="8135533" cy="262983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D45FA2-9692-414B-97C1-0E0431B62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Εισπνευστικός συριγμός (</a:t>
            </a:r>
            <a:r>
              <a:rPr lang="en-GB" dirty="0"/>
              <a:t>stridor)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E4B5E12-2F9A-46AB-A179-F3858368B4C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899876"/>
            <a:ext cx="8225410" cy="1453789"/>
          </a:xfrm>
        </p:spPr>
        <p:txBody>
          <a:bodyPr/>
          <a:lstStyle/>
          <a:p>
            <a:r>
              <a:rPr lang="el-GR" dirty="0"/>
              <a:t>Εστιάστε στην εισπνευστική φάση</a:t>
            </a:r>
            <a:r>
              <a:rPr lang="en-GB" dirty="0"/>
              <a:t> (I)</a:t>
            </a:r>
            <a:endParaRPr lang="el-GR" dirty="0"/>
          </a:p>
          <a:p>
            <a:r>
              <a:rPr lang="el-GR" dirty="0"/>
              <a:t>Ο συριγμός εμφανίζεται στο φασματογράφημα σαν γραμμές </a:t>
            </a:r>
            <a:r>
              <a:rPr lang="el-GR" dirty="0">
                <a:sym typeface="Wingdings" panose="05000000000000000000" pitchFamily="2" charset="2"/>
              </a:rPr>
              <a:t> συνεχής ήχος </a:t>
            </a:r>
            <a:endParaRPr lang="el-GR" dirty="0"/>
          </a:p>
          <a:p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BC1773-FBDF-4B0D-A2D2-DF3D72A26F32}"/>
              </a:ext>
            </a:extLst>
          </p:cNvPr>
          <p:cNvGrpSpPr/>
          <p:nvPr/>
        </p:nvGrpSpPr>
        <p:grpSpPr>
          <a:xfrm>
            <a:off x="1661678" y="2763705"/>
            <a:ext cx="6404014" cy="932724"/>
            <a:chOff x="1450667" y="2083772"/>
            <a:chExt cx="6404014" cy="93272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CE3BFB6-2D33-477E-964B-4A662ADCE38F}"/>
                </a:ext>
              </a:extLst>
            </p:cNvPr>
            <p:cNvSpPr/>
            <p:nvPr/>
          </p:nvSpPr>
          <p:spPr>
            <a:xfrm>
              <a:off x="1450667" y="2675977"/>
              <a:ext cx="763275" cy="340519"/>
            </a:xfrm>
            <a:prstGeom prst="roundRect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EA8824-9182-41FA-AEED-3725A2B4F6A6}"/>
                </a:ext>
              </a:extLst>
            </p:cNvPr>
            <p:cNvSpPr txBox="1"/>
            <p:nvPr/>
          </p:nvSpPr>
          <p:spPr>
            <a:xfrm>
              <a:off x="1677309" y="2083772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DC2A32-A8FC-4348-9025-18E95B2ACE0E}"/>
                </a:ext>
              </a:extLst>
            </p:cNvPr>
            <p:cNvSpPr txBox="1"/>
            <p:nvPr/>
          </p:nvSpPr>
          <p:spPr>
            <a:xfrm>
              <a:off x="3348477" y="2083772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5A9F80-9AF6-4E4D-B160-D5AAAAA25C23}"/>
                </a:ext>
              </a:extLst>
            </p:cNvPr>
            <p:cNvSpPr txBox="1"/>
            <p:nvPr/>
          </p:nvSpPr>
          <p:spPr>
            <a:xfrm>
              <a:off x="5005409" y="2083772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71AF358-CDAB-4083-A24E-45CB4DC9A85C}"/>
                </a:ext>
              </a:extLst>
            </p:cNvPr>
            <p:cNvSpPr txBox="1"/>
            <p:nvPr/>
          </p:nvSpPr>
          <p:spPr>
            <a:xfrm>
              <a:off x="2432246" y="208377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E8C64F0-28A4-46A1-BFE6-05C3327A0D3C}"/>
                </a:ext>
              </a:extLst>
            </p:cNvPr>
            <p:cNvSpPr txBox="1"/>
            <p:nvPr/>
          </p:nvSpPr>
          <p:spPr>
            <a:xfrm>
              <a:off x="4082954" y="208377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70E94DE-EECD-4F14-990E-D6EF17BF2304}"/>
                </a:ext>
              </a:extLst>
            </p:cNvPr>
            <p:cNvSpPr txBox="1"/>
            <p:nvPr/>
          </p:nvSpPr>
          <p:spPr>
            <a:xfrm>
              <a:off x="5789319" y="2083772"/>
              <a:ext cx="286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1EFF50-0181-4D5F-B2CB-06BCDA65F8EC}"/>
                </a:ext>
              </a:extLst>
            </p:cNvPr>
            <p:cNvSpPr txBox="1"/>
            <p:nvPr/>
          </p:nvSpPr>
          <p:spPr>
            <a:xfrm>
              <a:off x="6711865" y="2083772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C525DA-4E38-4344-9944-0278A188102C}"/>
                </a:ext>
              </a:extLst>
            </p:cNvPr>
            <p:cNvSpPr txBox="1"/>
            <p:nvPr/>
          </p:nvSpPr>
          <p:spPr>
            <a:xfrm>
              <a:off x="7568173" y="2083772"/>
              <a:ext cx="286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EEE6BD80-D512-4E0E-AB96-B3F84E04C19A}"/>
                </a:ext>
              </a:extLst>
            </p:cNvPr>
            <p:cNvSpPr/>
            <p:nvPr/>
          </p:nvSpPr>
          <p:spPr>
            <a:xfrm>
              <a:off x="3097075" y="2675977"/>
              <a:ext cx="763275" cy="340519"/>
            </a:xfrm>
            <a:prstGeom prst="roundRect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9BD9FB5-B542-4588-9293-6ED564C226B7}"/>
                </a:ext>
              </a:extLst>
            </p:cNvPr>
            <p:cNvSpPr/>
            <p:nvPr/>
          </p:nvSpPr>
          <p:spPr>
            <a:xfrm>
              <a:off x="4782628" y="2675977"/>
              <a:ext cx="763275" cy="340519"/>
            </a:xfrm>
            <a:prstGeom prst="roundRect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577125D-BCF7-4F5A-825B-769C1A6922D3}"/>
                </a:ext>
              </a:extLst>
            </p:cNvPr>
            <p:cNvSpPr/>
            <p:nvPr/>
          </p:nvSpPr>
          <p:spPr>
            <a:xfrm>
              <a:off x="6438818" y="2668162"/>
              <a:ext cx="763275" cy="340519"/>
            </a:xfrm>
            <a:prstGeom prst="roundRect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76EB0B6C-E300-4E75-8ECB-10A121F87470}"/>
              </a:ext>
            </a:extLst>
          </p:cNvPr>
          <p:cNvSpPr txBox="1"/>
          <p:nvPr/>
        </p:nvSpPr>
        <p:spPr>
          <a:xfrm>
            <a:off x="320431" y="5425267"/>
            <a:ext cx="88235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Ο ήχος προέρχεται από τη συλλογή πνευμονικών ήχων της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Littmann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και έχει αναλυθεί φασματοσκοπικά με το λογισμικό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Audacity® </a:t>
            </a:r>
          </a:p>
        </p:txBody>
      </p:sp>
      <p:pic>
        <p:nvPicPr>
          <p:cNvPr id="20" name="Graphic 19" descr="Headphones">
            <a:extLst>
              <a:ext uri="{FF2B5EF4-FFF2-40B4-BE49-F238E27FC236}">
                <a16:creationId xmlns:a16="http://schemas.microsoft.com/office/drawing/2014/main" id="{D26C22E5-5E17-463A-920F-FC7D13309A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724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Νοσήματα με συνεχείς ήχους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774245"/>
            <a:ext cx="4040188" cy="533136"/>
          </a:xfrm>
        </p:spPr>
        <p:txBody>
          <a:bodyPr>
            <a:normAutofit/>
          </a:bodyPr>
          <a:lstStyle/>
          <a:p>
            <a:r>
              <a:rPr lang="el-GR" dirty="0"/>
              <a:t>ΣΥΡΡΙΤΟΝΤΕΣ (</a:t>
            </a:r>
            <a:r>
              <a:rPr lang="en-GB" dirty="0"/>
              <a:t>Wheezing)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1307381"/>
            <a:ext cx="4040188" cy="1981560"/>
          </a:xfrm>
        </p:spPr>
        <p:txBody>
          <a:bodyPr>
            <a:normAutofit/>
          </a:bodyPr>
          <a:lstStyle/>
          <a:p>
            <a:r>
              <a:rPr lang="el-GR" dirty="0"/>
              <a:t>Άσθμα</a:t>
            </a:r>
          </a:p>
          <a:p>
            <a:r>
              <a:rPr lang="el-GR" dirty="0"/>
              <a:t>Χρόνια αποφρακτική πνευμονοπάθεια με προεξάρχουσα χρόνια βρογχίτιδα</a:t>
            </a:r>
          </a:p>
          <a:p>
            <a:r>
              <a:rPr lang="el-GR" dirty="0"/>
              <a:t>Οξεία βρογχίτιδα</a:t>
            </a:r>
          </a:p>
          <a:p>
            <a:r>
              <a:rPr lang="el-GR" dirty="0"/>
              <a:t>Βρογχεκτασίες</a:t>
            </a:r>
          </a:p>
          <a:p>
            <a:r>
              <a:rPr lang="el-GR" dirty="0"/>
              <a:t>Καρδιακή κάμψη (καρδιακό άσθμα)</a:t>
            </a:r>
          </a:p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57200" y="3240365"/>
            <a:ext cx="4041775" cy="533136"/>
          </a:xfrm>
        </p:spPr>
        <p:txBody>
          <a:bodyPr/>
          <a:lstStyle/>
          <a:p>
            <a:r>
              <a:rPr lang="el-GR" dirty="0"/>
              <a:t>ΡΕΓΧΑΖΟΝΤΕΣ</a:t>
            </a:r>
            <a:r>
              <a:rPr lang="en-GB" dirty="0"/>
              <a:t> (Ronchi)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3"/>
          </p:nvPr>
        </p:nvSpPr>
        <p:spPr>
          <a:xfrm>
            <a:off x="457200" y="3793958"/>
            <a:ext cx="4040188" cy="1540402"/>
          </a:xfrm>
        </p:spPr>
        <p:txBody>
          <a:bodyPr/>
          <a:lstStyle/>
          <a:p>
            <a:r>
              <a:rPr lang="el-GR" dirty="0"/>
              <a:t>Χρόνια αποφρακτική πνευμονοπάθεια με </a:t>
            </a:r>
            <a:r>
              <a:rPr lang="el-GR" dirty="0" err="1"/>
              <a:t>προεξάρχουσα</a:t>
            </a:r>
            <a:r>
              <a:rPr lang="el-GR" dirty="0"/>
              <a:t> χρόνια βρογχίτιδα</a:t>
            </a:r>
          </a:p>
          <a:p>
            <a:r>
              <a:rPr lang="el-GR" dirty="0"/>
              <a:t>Οξεία βρογχίτιδα</a:t>
            </a:r>
          </a:p>
          <a:p>
            <a:r>
              <a:rPr lang="el-GR" dirty="0" err="1"/>
              <a:t>Βρογχεκτασίες</a:t>
            </a:r>
            <a:endParaRPr lang="el-G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EFE3511-811F-446F-BD59-11D72ADC7318}"/>
              </a:ext>
            </a:extLst>
          </p:cNvPr>
          <p:cNvSpPr txBox="1">
            <a:spLocks/>
          </p:cNvSpPr>
          <p:nvPr/>
        </p:nvSpPr>
        <p:spPr>
          <a:xfrm>
            <a:off x="5012335" y="1279262"/>
            <a:ext cx="4040188" cy="53313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 cap="none" spc="0">
                <a:ln>
                  <a:noFill/>
                </a:ln>
                <a:solidFill>
                  <a:srgbClr val="C00000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342886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73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5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4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31" indent="0" algn="l" defTabSz="617196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18" indent="0" algn="l" defTabSz="617196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04" indent="0" algn="l" defTabSz="617196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90" indent="0" algn="l" defTabSz="617196" rtl="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ΣΥΡΙΓΜΟΣ (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Stridor)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D59D52BE-C9FA-467F-963C-766644226BDD}"/>
              </a:ext>
            </a:extLst>
          </p:cNvPr>
          <p:cNvSpPr txBox="1">
            <a:spLocks/>
          </p:cNvSpPr>
          <p:nvPr/>
        </p:nvSpPr>
        <p:spPr>
          <a:xfrm>
            <a:off x="5012335" y="1812398"/>
            <a:ext cx="4040188" cy="2181264"/>
          </a:xfrm>
          <a:prstGeom prst="rect">
            <a:avLst/>
          </a:prstGeom>
        </p:spPr>
        <p:txBody>
          <a:bodyPr>
            <a:normAutofit/>
          </a:bodyPr>
          <a:lstStyle>
            <a:lvl1pPr marL="231449" indent="-23144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8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501471" indent="-19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15000"/>
              <a:buFont typeface="Arial" pitchFamily="34" charset="0"/>
              <a:buChar char="•"/>
              <a:defRPr sz="150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71494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80092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8690" indent="-15429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7288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05885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14482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23080" indent="-154299" algn="l" defTabSz="6171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1449" marR="0" lvl="0" indent="-231449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Οξεία  τραχειοβρογχίτιδα</a:t>
            </a:r>
          </a:p>
          <a:p>
            <a:pPr marL="231449" marR="0" lvl="0" indent="-231449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Όγκοι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λάρυγγος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-τραχείας (κυρίως εισπνευστικοί)</a:t>
            </a:r>
          </a:p>
          <a:p>
            <a:pPr marL="231449" marR="0" lvl="0" indent="-231449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Επιγλωττίτιδα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(κυρίως εισπνευστικοί)</a:t>
            </a:r>
          </a:p>
          <a:p>
            <a:pPr marL="231449" marR="0" lvl="0" indent="-231449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Εισρόφηση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ξένου σώματος</a:t>
            </a:r>
          </a:p>
          <a:p>
            <a:pPr marL="231449" marR="0" lvl="0" indent="-231449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Βρογχογενείς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όγκοι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BACC6">
                  <a:lumMod val="75000"/>
                </a:srgbClr>
              </a:buClr>
              <a:buSzPct val="11000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35E7602-8BF2-4B06-A0B1-0A5CBEE5191F}"/>
              </a:ext>
            </a:extLst>
          </p:cNvPr>
          <p:cNvSpPr/>
          <p:nvPr/>
        </p:nvSpPr>
        <p:spPr>
          <a:xfrm>
            <a:off x="4795106" y="4053381"/>
            <a:ext cx="3482120" cy="11237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l-GR" dirty="0"/>
              <a:t>Το είδος των συνεχών ήχων εξαρτάται από το επίπεδο της βλάβης</a:t>
            </a:r>
            <a:endParaRPr lang="en-GB" dirty="0"/>
          </a:p>
        </p:txBody>
      </p:sp>
      <p:pic>
        <p:nvPicPr>
          <p:cNvPr id="6" name="Graphic 5" descr="Brain in head">
            <a:hlinkClick r:id="" action="ppaction://noaction"/>
            <a:extLst>
              <a:ext uri="{FF2B5EF4-FFF2-40B4-BE49-F238E27FC236}">
                <a16:creationId xmlns:a16="http://schemas.microsoft.com/office/drawing/2014/main" id="{5A8A2366-2952-4A58-AFCB-637A48CA5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920" y="4260612"/>
            <a:ext cx="725603" cy="7256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078406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Διακεκομμένοι ήχοι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Μηχανισμός δημιουργίας: </a:t>
            </a:r>
          </a:p>
          <a:p>
            <a:pPr lvl="1"/>
            <a:r>
              <a:rPr lang="el-GR" dirty="0"/>
              <a:t>Απότομη διάνοιξη κλειστών μικρών αεραγωγών</a:t>
            </a:r>
            <a:r>
              <a:rPr lang="en-GB" dirty="0"/>
              <a:t> </a:t>
            </a:r>
            <a:r>
              <a:rPr lang="el-GR" dirty="0"/>
              <a:t>και κυψελίδων κατά την εισπνοή (διάμεση πνευμονική ίνωση)</a:t>
            </a:r>
            <a:endParaRPr lang="en-GB" dirty="0"/>
          </a:p>
          <a:p>
            <a:pPr lvl="1"/>
            <a:r>
              <a:rPr lang="el-GR" dirty="0"/>
              <a:t>Παρουσία εξιδρωματικού ή άλλου υγρού στις κυψελίδες με αποτέλεσμα ο εισερχόμενος αέρας να προκαλεί δημιουργία φυσαλίδων (πνευμονικό οίδημα, πνευμονία).</a:t>
            </a:r>
          </a:p>
          <a:p>
            <a:r>
              <a:rPr lang="el-GR" dirty="0"/>
              <a:t>Μπορεί να είναι</a:t>
            </a:r>
          </a:p>
          <a:p>
            <a:pPr lvl="1"/>
            <a:r>
              <a:rPr lang="el-GR" dirty="0"/>
              <a:t>Πρώιμοι εισπνευστικοί (πχ ΧΑΠ), </a:t>
            </a:r>
          </a:p>
          <a:p>
            <a:pPr lvl="1"/>
            <a:r>
              <a:rPr lang="el-GR" dirty="0" err="1"/>
              <a:t>Τελοεισπνευστικοί</a:t>
            </a:r>
            <a:r>
              <a:rPr lang="el-GR" dirty="0"/>
              <a:t> (πχ πνευμονική </a:t>
            </a:r>
            <a:r>
              <a:rPr lang="el-GR" dirty="0" err="1"/>
              <a:t>ίνωση</a:t>
            </a:r>
            <a:r>
              <a:rPr lang="el-GR" dirty="0"/>
              <a:t>) ή </a:t>
            </a:r>
          </a:p>
          <a:p>
            <a:pPr lvl="1"/>
            <a:r>
              <a:rPr lang="el-GR" dirty="0"/>
              <a:t>Διφασικοί (πχ πνευμονία).</a:t>
            </a:r>
          </a:p>
          <a:p>
            <a:r>
              <a:rPr lang="el-GR" dirty="0"/>
              <a:t>Διακεκομμένοι (μη μουσικοί) ήχοι με διάρκεια 5-30 </a:t>
            </a:r>
            <a:r>
              <a:rPr lang="en-US" dirty="0"/>
              <a:t>msec.</a:t>
            </a:r>
            <a:endParaRPr lang="el-GR" dirty="0"/>
          </a:p>
          <a:p>
            <a:pPr lvl="1"/>
            <a:r>
              <a:rPr lang="el-GR" dirty="0"/>
              <a:t>Λεπτοί </a:t>
            </a:r>
            <a:r>
              <a:rPr lang="el-GR" dirty="0" err="1"/>
              <a:t>τρίζοντες</a:t>
            </a:r>
            <a:r>
              <a:rPr lang="el-GR" dirty="0"/>
              <a:t> 5-10 </a:t>
            </a:r>
            <a:r>
              <a:rPr lang="en-US" dirty="0" err="1"/>
              <a:t>msec</a:t>
            </a:r>
            <a:r>
              <a:rPr lang="el-GR" dirty="0"/>
              <a:t>. Συνήθως μέσο-</a:t>
            </a:r>
            <a:r>
              <a:rPr lang="el-GR" dirty="0" err="1"/>
              <a:t>τελοεισπνευστικοί</a:t>
            </a:r>
            <a:r>
              <a:rPr lang="el-GR" dirty="0"/>
              <a:t>. </a:t>
            </a:r>
          </a:p>
          <a:p>
            <a:pPr lvl="1"/>
            <a:r>
              <a:rPr lang="el-GR" dirty="0" err="1"/>
              <a:t>Παχείς</a:t>
            </a:r>
            <a:r>
              <a:rPr lang="el-GR" dirty="0"/>
              <a:t> </a:t>
            </a:r>
            <a:r>
              <a:rPr lang="el-GR" dirty="0" err="1"/>
              <a:t>τρίζοντες</a:t>
            </a:r>
            <a:r>
              <a:rPr lang="el-GR" dirty="0"/>
              <a:t> 15-30 </a:t>
            </a:r>
            <a:r>
              <a:rPr lang="en-US" dirty="0" err="1"/>
              <a:t>msec</a:t>
            </a:r>
            <a:r>
              <a:rPr lang="el-GR" dirty="0"/>
              <a:t>. Συνήθως πρώιμοι εισπνευστικοί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87139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B1259BB-EEDD-42F1-BE2B-15FF340A6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3" y="178134"/>
            <a:ext cx="7414266" cy="914399"/>
          </a:xfrm>
        </p:spPr>
        <p:txBody>
          <a:bodyPr/>
          <a:lstStyle/>
          <a:p>
            <a:r>
              <a:rPr lang="el-GR" dirty="0"/>
              <a:t>Λεπτοί </a:t>
            </a:r>
            <a:r>
              <a:rPr lang="el-GR" dirty="0" err="1"/>
              <a:t>τρίζοντες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801782E-C22B-4A84-8328-43694EAEE9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1792" y="3745641"/>
            <a:ext cx="7896393" cy="1583084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Γυναίκα </a:t>
            </a:r>
            <a:r>
              <a:rPr lang="en-US" dirty="0"/>
              <a:t>57</a:t>
            </a:r>
            <a:r>
              <a:rPr lang="el-GR" dirty="0"/>
              <a:t> ετών. Μεταστατικός καρκίνος νεφρού + Πνευμονία</a:t>
            </a:r>
          </a:p>
          <a:p>
            <a:r>
              <a:rPr lang="el-GR" dirty="0"/>
              <a:t>Εστιάστε στην εισπνευστική φάση (Ι)</a:t>
            </a:r>
          </a:p>
          <a:p>
            <a:r>
              <a:rPr lang="el-GR" dirty="0"/>
              <a:t>Λεπτοί εισπνευστικοί </a:t>
            </a:r>
            <a:r>
              <a:rPr lang="el-GR" dirty="0" err="1"/>
              <a:t>τρίζοντες</a:t>
            </a:r>
            <a:r>
              <a:rPr lang="el-GR" dirty="0"/>
              <a:t>: διακεκομμένοι ήχοι σχετικά υψηλής συχνότητας - πολλαπλές κάθετες γραμμές στο φασματογράφημα</a:t>
            </a:r>
            <a:r>
              <a:rPr lang="el-GR" dirty="0">
                <a:sym typeface="Wingdings" panose="05000000000000000000" pitchFamily="2" charset="2"/>
              </a:rPr>
              <a:t> (βλ. κίτρινα παραλληλόγραμμα)</a:t>
            </a:r>
          </a:p>
          <a:p>
            <a:endParaRPr lang="el-GR" dirty="0"/>
          </a:p>
        </p:txBody>
      </p:sp>
      <p:pic>
        <p:nvPicPr>
          <p:cNvPr id="18" name="Graphic 17" descr="Headphones">
            <a:extLst>
              <a:ext uri="{FF2B5EF4-FFF2-40B4-BE49-F238E27FC236}">
                <a16:creationId xmlns:a16="http://schemas.microsoft.com/office/drawing/2014/main" id="{CCE0E6D8-3069-4D40-8B66-24FB71BF01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475" y="231973"/>
            <a:ext cx="614476" cy="614476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8DA7C8A3-72FF-4B8E-B7AF-2F548DB2D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386" y="198939"/>
            <a:ext cx="781378" cy="781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t109-annotated">
            <a:hlinkClick r:id="" action="ppaction://media"/>
            <a:extLst>
              <a:ext uri="{FF2B5EF4-FFF2-40B4-BE49-F238E27FC236}">
                <a16:creationId xmlns:a16="http://schemas.microsoft.com/office/drawing/2014/main" id="{09B8C0EB-6C84-4903-ABA9-20D3921B1ABC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2589" y="1092533"/>
            <a:ext cx="8394797" cy="261463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A0657FC-91A8-4E91-8AA2-AF83D071D0D0}"/>
              </a:ext>
            </a:extLst>
          </p:cNvPr>
          <p:cNvGrpSpPr/>
          <p:nvPr/>
        </p:nvGrpSpPr>
        <p:grpSpPr>
          <a:xfrm>
            <a:off x="2843809" y="2890093"/>
            <a:ext cx="5616623" cy="299184"/>
            <a:chOff x="2843809" y="2890093"/>
            <a:chExt cx="5616623" cy="29918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E73E648-2621-4835-AFCB-28B3EBDA5B58}"/>
                </a:ext>
              </a:extLst>
            </p:cNvPr>
            <p:cNvSpPr txBox="1"/>
            <p:nvPr/>
          </p:nvSpPr>
          <p:spPr>
            <a:xfrm>
              <a:off x="3182201" y="2890093"/>
              <a:ext cx="259767" cy="299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2F9D81-06EB-4479-B7BC-1BA801583A76}"/>
                </a:ext>
              </a:extLst>
            </p:cNvPr>
            <p:cNvSpPr txBox="1"/>
            <p:nvPr/>
          </p:nvSpPr>
          <p:spPr>
            <a:xfrm>
              <a:off x="4283968" y="2890093"/>
              <a:ext cx="259767" cy="299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BD1A3B3-6545-47B2-98FD-545A5056F7F2}"/>
                </a:ext>
              </a:extLst>
            </p:cNvPr>
            <p:cNvSpPr txBox="1"/>
            <p:nvPr/>
          </p:nvSpPr>
          <p:spPr>
            <a:xfrm>
              <a:off x="5896409" y="2890093"/>
              <a:ext cx="259767" cy="299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301BF9-3989-47F8-B77D-CE77EF46F8A0}"/>
                </a:ext>
              </a:extLst>
            </p:cNvPr>
            <p:cNvSpPr txBox="1"/>
            <p:nvPr/>
          </p:nvSpPr>
          <p:spPr>
            <a:xfrm>
              <a:off x="7480585" y="2890093"/>
              <a:ext cx="259767" cy="299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1FA4A6-E10C-4BD0-8DB7-9296F50A302E}"/>
                </a:ext>
              </a:extLst>
            </p:cNvPr>
            <p:cNvSpPr txBox="1"/>
            <p:nvPr/>
          </p:nvSpPr>
          <p:spPr>
            <a:xfrm>
              <a:off x="2843809" y="2890093"/>
              <a:ext cx="211363" cy="299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F3C80DF-4C3E-4850-9720-6BC505F9CB01}"/>
                </a:ext>
              </a:extLst>
            </p:cNvPr>
            <p:cNvSpPr txBox="1"/>
            <p:nvPr/>
          </p:nvSpPr>
          <p:spPr>
            <a:xfrm>
              <a:off x="5128015" y="2890093"/>
              <a:ext cx="211363" cy="299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057A43F-1ECD-4A15-85D3-B1BF51761824}"/>
                </a:ext>
              </a:extLst>
            </p:cNvPr>
            <p:cNvSpPr txBox="1"/>
            <p:nvPr/>
          </p:nvSpPr>
          <p:spPr>
            <a:xfrm>
              <a:off x="6808909" y="2890093"/>
              <a:ext cx="211363" cy="299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9B2BFA8-ADCA-40E1-9950-789C630FCC4E}"/>
                </a:ext>
              </a:extLst>
            </p:cNvPr>
            <p:cNvSpPr txBox="1"/>
            <p:nvPr/>
          </p:nvSpPr>
          <p:spPr>
            <a:xfrm>
              <a:off x="3651662" y="2890093"/>
              <a:ext cx="211363" cy="299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3A7622B-A030-4C5B-8E8B-524BDC739DA8}"/>
                </a:ext>
              </a:extLst>
            </p:cNvPr>
            <p:cNvSpPr txBox="1"/>
            <p:nvPr/>
          </p:nvSpPr>
          <p:spPr>
            <a:xfrm>
              <a:off x="8249069" y="2890093"/>
              <a:ext cx="211363" cy="299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I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771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40610-0F6B-45C4-B2CD-B2D451FB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Λεπτοί </a:t>
            </a:r>
            <a:r>
              <a:rPr lang="el-GR" dirty="0" err="1"/>
              <a:t>τρίζοντες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E8008-C842-41F8-903F-9BACE67EF93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4079629"/>
            <a:ext cx="8225410" cy="1341299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Γυναίκα 64 ετών. </a:t>
            </a:r>
            <a:r>
              <a:rPr lang="en-GB" dirty="0"/>
              <a:t>HIV – AIDS. </a:t>
            </a:r>
            <a:r>
              <a:rPr lang="el-GR" dirty="0"/>
              <a:t>Πιθανή πνευμονία από </a:t>
            </a:r>
            <a:r>
              <a:rPr lang="en-GB" i="1" dirty="0"/>
              <a:t>Pneumocystis </a:t>
            </a:r>
            <a:r>
              <a:rPr lang="en-GB" i="1" dirty="0" err="1"/>
              <a:t>jirovecii</a:t>
            </a:r>
            <a:endParaRPr lang="en-GB" i="1" dirty="0"/>
          </a:p>
          <a:p>
            <a:r>
              <a:rPr lang="el-GR" dirty="0"/>
              <a:t>Εστιάστε στην εισπνευστική φάση (Ι)</a:t>
            </a:r>
          </a:p>
          <a:p>
            <a:r>
              <a:rPr lang="el-GR" dirty="0"/>
              <a:t>Λεπτοί μέσο-</a:t>
            </a:r>
            <a:r>
              <a:rPr lang="el-GR" dirty="0" err="1"/>
              <a:t>τελοεισπνευστικοί</a:t>
            </a:r>
            <a:r>
              <a:rPr lang="el-GR" dirty="0"/>
              <a:t> </a:t>
            </a:r>
            <a:r>
              <a:rPr lang="el-GR" dirty="0" err="1"/>
              <a:t>τρίζοντες</a:t>
            </a:r>
            <a:r>
              <a:rPr lang="el-GR" dirty="0"/>
              <a:t>: διακεκομμένοι ήχοι σχετικά υψηλής συχνότητας - πολλαπλές κάθετες γραμμές στο φασματογράφημα</a:t>
            </a:r>
            <a:r>
              <a:rPr lang="el-GR" dirty="0">
                <a:sym typeface="Wingdings" panose="05000000000000000000" pitchFamily="2" charset="2"/>
              </a:rPr>
              <a:t> (βλ. κόκκινα παραλληλόγραμμα)</a:t>
            </a:r>
          </a:p>
          <a:p>
            <a:r>
              <a:rPr lang="el-GR" dirty="0"/>
              <a:t>Σημειώστε την ταχύπνοια (~30 αναπνοές/λεπτό) και την ταχυκαρδία (ακούγονται σε χαμηλή ένταση και οι καρδιακοί τόνοι</a:t>
            </a:r>
          </a:p>
          <a:p>
            <a:endParaRPr lang="en-GB" dirty="0"/>
          </a:p>
        </p:txBody>
      </p:sp>
      <p:pic>
        <p:nvPicPr>
          <p:cNvPr id="5" name="PT0081A Insp crackles">
            <a:hlinkClick r:id="" action="ppaction://media"/>
            <a:extLst>
              <a:ext uri="{FF2B5EF4-FFF2-40B4-BE49-F238E27FC236}">
                <a16:creationId xmlns:a16="http://schemas.microsoft.com/office/drawing/2014/main" id="{4D30CBE5-44B5-4A5C-A5A3-EE72784DE092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984555"/>
            <a:ext cx="8208000" cy="3001332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8EA206A-190A-4D9B-A80C-164524304EC9}"/>
              </a:ext>
            </a:extLst>
          </p:cNvPr>
          <p:cNvGrpSpPr/>
          <p:nvPr/>
        </p:nvGrpSpPr>
        <p:grpSpPr>
          <a:xfrm>
            <a:off x="4209956" y="3094770"/>
            <a:ext cx="4177307" cy="709851"/>
            <a:chOff x="4209956" y="3102585"/>
            <a:chExt cx="4177307" cy="70985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ABA080D-685E-49DA-9995-6B3FD04A7635}"/>
                </a:ext>
              </a:extLst>
            </p:cNvPr>
            <p:cNvSpPr/>
            <p:nvPr/>
          </p:nvSpPr>
          <p:spPr>
            <a:xfrm>
              <a:off x="4209956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1318FC-71EF-41F6-9AE4-3DCA7643FB11}"/>
                </a:ext>
              </a:extLst>
            </p:cNvPr>
            <p:cNvSpPr txBox="1"/>
            <p:nvPr/>
          </p:nvSpPr>
          <p:spPr>
            <a:xfrm>
              <a:off x="4673076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632426F8-1247-44BE-A12D-8A27DC123BA6}"/>
                </a:ext>
              </a:extLst>
            </p:cNvPr>
            <p:cNvSpPr/>
            <p:nvPr/>
          </p:nvSpPr>
          <p:spPr>
            <a:xfrm>
              <a:off x="5096999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3E784E-1C5E-474C-A804-AF61FC37FD5E}"/>
                </a:ext>
              </a:extLst>
            </p:cNvPr>
            <p:cNvSpPr txBox="1"/>
            <p:nvPr/>
          </p:nvSpPr>
          <p:spPr>
            <a:xfrm>
              <a:off x="5560119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5BD8DFA-8D4D-455B-90B6-DFB9DFD18B7D}"/>
                </a:ext>
              </a:extLst>
            </p:cNvPr>
            <p:cNvSpPr/>
            <p:nvPr/>
          </p:nvSpPr>
          <p:spPr>
            <a:xfrm>
              <a:off x="5913701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7AF49F2-E45B-4254-BE5B-9646B3408C3D}"/>
                </a:ext>
              </a:extLst>
            </p:cNvPr>
            <p:cNvSpPr txBox="1"/>
            <p:nvPr/>
          </p:nvSpPr>
          <p:spPr>
            <a:xfrm>
              <a:off x="6376821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CBEF748-19DF-4A68-993D-A29561805AB7}"/>
                </a:ext>
              </a:extLst>
            </p:cNvPr>
            <p:cNvSpPr/>
            <p:nvPr/>
          </p:nvSpPr>
          <p:spPr>
            <a:xfrm>
              <a:off x="6839821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10B999-390F-4267-AA2A-648131E8EC6C}"/>
                </a:ext>
              </a:extLst>
            </p:cNvPr>
            <p:cNvSpPr txBox="1"/>
            <p:nvPr/>
          </p:nvSpPr>
          <p:spPr>
            <a:xfrm>
              <a:off x="7302941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DCC8E58-C88A-43C3-835D-6DA7E9576EEB}"/>
                </a:ext>
              </a:extLst>
            </p:cNvPr>
            <p:cNvSpPr/>
            <p:nvPr/>
          </p:nvSpPr>
          <p:spPr>
            <a:xfrm>
              <a:off x="7719047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B3C8DA0-D822-4976-B90B-22BC594C260D}"/>
                </a:ext>
              </a:extLst>
            </p:cNvPr>
            <p:cNvSpPr txBox="1"/>
            <p:nvPr/>
          </p:nvSpPr>
          <p:spPr>
            <a:xfrm>
              <a:off x="8072753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0E92D4C9-1B6C-4F09-80F7-16B6AB114C62}"/>
              </a:ext>
            </a:extLst>
          </p:cNvPr>
          <p:cNvSpPr/>
          <p:nvPr/>
        </p:nvSpPr>
        <p:spPr>
          <a:xfrm>
            <a:off x="3462215" y="2485293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36EE3E-8707-42B6-8529-1250C5C2B008}"/>
              </a:ext>
            </a:extLst>
          </p:cNvPr>
          <p:cNvSpPr/>
          <p:nvPr/>
        </p:nvSpPr>
        <p:spPr>
          <a:xfrm>
            <a:off x="5821928" y="2471615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21" name="Graphic 20" descr="Headphones">
            <a:extLst>
              <a:ext uri="{FF2B5EF4-FFF2-40B4-BE49-F238E27FC236}">
                <a16:creationId xmlns:a16="http://schemas.microsoft.com/office/drawing/2014/main" id="{E1E13100-7929-4290-8DD2-3B4F3BAE4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264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B1259BB-EEDD-42F1-BE2B-15FF340A6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3" y="178134"/>
            <a:ext cx="7414266" cy="914399"/>
          </a:xfrm>
        </p:spPr>
        <p:txBody>
          <a:bodyPr/>
          <a:lstStyle/>
          <a:p>
            <a:r>
              <a:rPr lang="el-GR" dirty="0"/>
              <a:t>Λεπτοί </a:t>
            </a:r>
            <a:r>
              <a:rPr lang="el-GR" dirty="0" err="1"/>
              <a:t>τρίζοντες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801782E-C22B-4A84-8328-43694EAEE9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1792" y="3745641"/>
            <a:ext cx="7896393" cy="1583084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Γυναίκα 90 ετών. </a:t>
            </a:r>
          </a:p>
          <a:p>
            <a:r>
              <a:rPr lang="el-GR" dirty="0"/>
              <a:t>Ατομικό αναμνηστικό σακχαρώδη διαβήτη και αρτηριακής υπέρτασης υπό αγωγή. Δεν υπήρξε ποτέ καπνίστρια.</a:t>
            </a:r>
          </a:p>
          <a:p>
            <a:r>
              <a:rPr lang="el-GR" dirty="0"/>
              <a:t>Εισαγωγή με δύσπνοια σε ελάχιστη προσπάθεια η οποία επιδεινώνεται προοδευτικά εδώ και λίγες ημέρες. Δεν αναφέρεται πυρετός, βήχας ή </a:t>
            </a:r>
            <a:r>
              <a:rPr lang="el-GR" dirty="0" err="1"/>
              <a:t>απόγχρεμψη</a:t>
            </a:r>
            <a:r>
              <a:rPr lang="el-GR" dirty="0"/>
              <a:t>. </a:t>
            </a:r>
            <a:endParaRPr lang="en-GB" dirty="0"/>
          </a:p>
        </p:txBody>
      </p:sp>
      <p:pic>
        <p:nvPicPr>
          <p:cNvPr id="2" name="PT0060 Coarse crackles - wheezing">
            <a:hlinkClick r:id="" action="ppaction://media"/>
            <a:extLst>
              <a:ext uri="{FF2B5EF4-FFF2-40B4-BE49-F238E27FC236}">
                <a16:creationId xmlns:a16="http://schemas.microsoft.com/office/drawing/2014/main" id="{7E4E152B-06D2-4B46-81BB-84DC549374BD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2160" y="805502"/>
            <a:ext cx="7845120" cy="2847833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8EF97D-0547-47A7-86A4-AB9939DD0C59}"/>
              </a:ext>
            </a:extLst>
          </p:cNvPr>
          <p:cNvSpPr/>
          <p:nvPr/>
        </p:nvSpPr>
        <p:spPr>
          <a:xfrm>
            <a:off x="3532089" y="2217314"/>
            <a:ext cx="987984" cy="16804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r" defTabSz="877858">
              <a:defRPr/>
            </a:pPr>
            <a:endParaRPr lang="en-GB" sz="1344" dirty="0">
              <a:solidFill>
                <a:srgbClr val="8064A2">
                  <a:lumMod val="50000"/>
                </a:srgb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350FFA-EA0E-4C49-808C-C940F8EF145F}"/>
              </a:ext>
            </a:extLst>
          </p:cNvPr>
          <p:cNvSpPr/>
          <p:nvPr/>
        </p:nvSpPr>
        <p:spPr>
          <a:xfrm>
            <a:off x="5764604" y="2224814"/>
            <a:ext cx="987984" cy="16804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r" defTabSz="877858">
              <a:defRPr/>
            </a:pPr>
            <a:endParaRPr lang="en-GB" sz="1344" dirty="0">
              <a:solidFill>
                <a:srgbClr val="8064A2">
                  <a:lumMod val="50000"/>
                </a:srgb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4249BD-1C5B-4239-B409-F85FC6047C53}"/>
              </a:ext>
            </a:extLst>
          </p:cNvPr>
          <p:cNvGrpSpPr/>
          <p:nvPr/>
        </p:nvGrpSpPr>
        <p:grpSpPr>
          <a:xfrm>
            <a:off x="3600082" y="2820353"/>
            <a:ext cx="3863231" cy="299184"/>
            <a:chOff x="3502468" y="3101728"/>
            <a:chExt cx="3959080" cy="31165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A954BE-9D17-42FD-A886-AF87CCAED1CA}"/>
                </a:ext>
              </a:extLst>
            </p:cNvPr>
            <p:cNvSpPr txBox="1"/>
            <p:nvPr/>
          </p:nvSpPr>
          <p:spPr>
            <a:xfrm>
              <a:off x="3915916" y="3101728"/>
              <a:ext cx="317384" cy="31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3782BD-A0EC-4677-B923-1E0FC4F68553}"/>
                </a:ext>
              </a:extLst>
            </p:cNvPr>
            <p:cNvSpPr txBox="1"/>
            <p:nvPr/>
          </p:nvSpPr>
          <p:spPr>
            <a:xfrm>
              <a:off x="4968161" y="3101728"/>
              <a:ext cx="317384" cy="31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23E3F4E-D855-4E6B-980D-6D0F203643C2}"/>
                </a:ext>
              </a:extLst>
            </p:cNvPr>
            <p:cNvSpPr txBox="1"/>
            <p:nvPr/>
          </p:nvSpPr>
          <p:spPr>
            <a:xfrm>
              <a:off x="6044529" y="3101728"/>
              <a:ext cx="317384" cy="31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2D04A6-0805-4E87-A159-0B123F978F3A}"/>
                </a:ext>
              </a:extLst>
            </p:cNvPr>
            <p:cNvSpPr txBox="1"/>
            <p:nvPr/>
          </p:nvSpPr>
          <p:spPr>
            <a:xfrm>
              <a:off x="7144164" y="3101728"/>
              <a:ext cx="317384" cy="31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93C4F56-956B-4DC5-AB7E-833E2091C144}"/>
                </a:ext>
              </a:extLst>
            </p:cNvPr>
            <p:cNvSpPr txBox="1"/>
            <p:nvPr/>
          </p:nvSpPr>
          <p:spPr>
            <a:xfrm>
              <a:off x="3502468" y="3101728"/>
              <a:ext cx="258244" cy="31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D490950-3735-4921-924D-49D70D366F4B}"/>
                </a:ext>
              </a:extLst>
            </p:cNvPr>
            <p:cNvSpPr txBox="1"/>
            <p:nvPr/>
          </p:nvSpPr>
          <p:spPr>
            <a:xfrm>
              <a:off x="5699788" y="3101728"/>
              <a:ext cx="258244" cy="31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A82DB9-AF60-4590-B54A-A5C8B9E2BEE0}"/>
                </a:ext>
              </a:extLst>
            </p:cNvPr>
            <p:cNvSpPr txBox="1"/>
            <p:nvPr/>
          </p:nvSpPr>
          <p:spPr>
            <a:xfrm>
              <a:off x="6790337" y="3101728"/>
              <a:ext cx="258244" cy="31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6C21B01-3799-478B-872A-A9A6AD93BCD5}"/>
                </a:ext>
              </a:extLst>
            </p:cNvPr>
            <p:cNvSpPr txBox="1"/>
            <p:nvPr/>
          </p:nvSpPr>
          <p:spPr>
            <a:xfrm>
              <a:off x="4630120" y="3101728"/>
              <a:ext cx="258244" cy="3116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877858">
                <a:defRPr/>
              </a:pPr>
              <a:r>
                <a:rPr lang="en-GB" sz="1344" dirty="0"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Calibri Light" panose="020F0302020204030204" pitchFamily="34" charset="0"/>
                </a:rPr>
                <a:t>I</a:t>
              </a:r>
            </a:p>
          </p:txBody>
        </p:sp>
      </p:grpSp>
      <p:pic>
        <p:nvPicPr>
          <p:cNvPr id="18" name="Graphic 17" descr="Headphones">
            <a:extLst>
              <a:ext uri="{FF2B5EF4-FFF2-40B4-BE49-F238E27FC236}">
                <a16:creationId xmlns:a16="http://schemas.microsoft.com/office/drawing/2014/main" id="{CCE0E6D8-3069-4D40-8B66-24FB71BF01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1475" y="231973"/>
            <a:ext cx="614476" cy="614476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8DA7C8A3-72FF-4B8E-B7AF-2F548DB2D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386" y="198939"/>
            <a:ext cx="781378" cy="781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525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B1259BB-EEDD-42F1-BE2B-15FF340A6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39" y="178134"/>
            <a:ext cx="6704419" cy="914399"/>
          </a:xfrm>
        </p:spPr>
        <p:txBody>
          <a:bodyPr/>
          <a:lstStyle/>
          <a:p>
            <a:r>
              <a:rPr lang="el-GR" dirty="0"/>
              <a:t>Λεπτοί </a:t>
            </a:r>
            <a:r>
              <a:rPr lang="el-GR" dirty="0" err="1"/>
              <a:t>τρίζοντες</a:t>
            </a:r>
            <a:r>
              <a:rPr lang="el-GR" dirty="0"/>
              <a:t> + </a:t>
            </a:r>
            <a:r>
              <a:rPr lang="el-GR" dirty="0" err="1"/>
              <a:t>εκπνευστικός</a:t>
            </a:r>
            <a:r>
              <a:rPr lang="el-GR" dirty="0"/>
              <a:t> συριγμός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801782E-C22B-4A84-8328-43694EAEE9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1792" y="3730635"/>
            <a:ext cx="7896393" cy="1740642"/>
          </a:xfrm>
        </p:spPr>
        <p:txBody>
          <a:bodyPr>
            <a:normAutofit lnSpcReduction="10000"/>
          </a:bodyPr>
          <a:lstStyle/>
          <a:p>
            <a:r>
              <a:rPr lang="el-GR" sz="1400" dirty="0"/>
              <a:t>Εισπνευστικοί </a:t>
            </a:r>
            <a:r>
              <a:rPr lang="el-GR" sz="1400" dirty="0" err="1"/>
              <a:t>τρίζοντες</a:t>
            </a:r>
            <a:r>
              <a:rPr lang="el-GR" sz="1400" dirty="0"/>
              <a:t>: Διακεκομμένοι ήχοι υψηλής συχνότητας (</a:t>
            </a:r>
            <a:r>
              <a:rPr lang="el-GR" sz="1400" dirty="0" err="1"/>
              <a:t>βλ</a:t>
            </a:r>
            <a:r>
              <a:rPr lang="el-GR" sz="1400" dirty="0"/>
              <a:t> κίτρινα παραλληλόγραμμα)</a:t>
            </a:r>
          </a:p>
          <a:p>
            <a:r>
              <a:rPr lang="el-GR" sz="1400" dirty="0"/>
              <a:t>Εκπνευστικός συριγμός: ξεκινάει με την αρχή της εκπνοής (Ε) και φθάνει σχεδόν μέχρι το τέλος της (βέλη). </a:t>
            </a:r>
          </a:p>
          <a:p>
            <a:r>
              <a:rPr lang="el-GR" sz="1400" dirty="0"/>
              <a:t>Σημειώστε τη μεγάλη διάρκεια της εκπνοής (παράταση εκπνοής) που είναι ενδεικτική απόφραξης αεραγωγών</a:t>
            </a:r>
          </a:p>
          <a:p>
            <a:r>
              <a:rPr lang="el-GR" sz="1400" dirty="0"/>
              <a:t>Διάγνωση: ρήξη αντιρρόπησης αριστερής καρδιακής ανεπάρκειας</a:t>
            </a:r>
          </a:p>
          <a:p>
            <a:pPr lvl="1"/>
            <a:r>
              <a:rPr lang="el-GR" sz="1200" dirty="0" err="1"/>
              <a:t>Τρίζοντες</a:t>
            </a:r>
            <a:r>
              <a:rPr lang="el-GR" sz="1200" dirty="0"/>
              <a:t> εξαιτίας της παρουσίας υγρού στις κυψελίδες και </a:t>
            </a:r>
            <a:r>
              <a:rPr lang="el-GR" sz="1200" dirty="0" err="1"/>
              <a:t>συρρίτοντες</a:t>
            </a:r>
            <a:r>
              <a:rPr lang="el-GR" sz="1200" dirty="0"/>
              <a:t> εξαιτίας απόφραξης μικρών αεραγωγών από οίδημα του βλεννογόνο</a:t>
            </a:r>
          </a:p>
        </p:txBody>
      </p:sp>
      <p:pic>
        <p:nvPicPr>
          <p:cNvPr id="2" name="PT0060 Coarse crackles - wheezing">
            <a:hlinkClick r:id="" action="ppaction://media"/>
            <a:extLst>
              <a:ext uri="{FF2B5EF4-FFF2-40B4-BE49-F238E27FC236}">
                <a16:creationId xmlns:a16="http://schemas.microsoft.com/office/drawing/2014/main" id="{7E4E152B-06D2-4B46-81BB-84DC549374BD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7165" y="805502"/>
            <a:ext cx="7845120" cy="2847833"/>
          </a:xfr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94FA4E-45AA-44DB-A40D-519C1E49DBA2}"/>
              </a:ext>
            </a:extLst>
          </p:cNvPr>
          <p:cNvSpPr/>
          <p:nvPr/>
        </p:nvSpPr>
        <p:spPr>
          <a:xfrm>
            <a:off x="3535014" y="2798215"/>
            <a:ext cx="337898" cy="685382"/>
          </a:xfrm>
          <a:prstGeom prst="roundRect">
            <a:avLst/>
          </a:prstGeom>
          <a:noFill/>
          <a:ln w="9525">
            <a:solidFill>
              <a:srgbClr val="FFFF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877858">
              <a:defRPr/>
            </a:pPr>
            <a:r>
              <a:rPr lang="el-GR" sz="1344" dirty="0">
                <a:solidFill>
                  <a:prstClr val="white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Ι</a:t>
            </a:r>
          </a:p>
          <a:p>
            <a:pPr algn="ctr" defTabSz="877858">
              <a:defRPr/>
            </a:pPr>
            <a:endParaRPr lang="el-GR" sz="1152" dirty="0">
              <a:solidFill>
                <a:srgbClr val="8064A2">
                  <a:lumMod val="50000"/>
                </a:srgbClr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  <a:p>
            <a:pPr algn="ctr" defTabSz="877858">
              <a:defRPr/>
            </a:pPr>
            <a:endParaRPr lang="en-GB" sz="1152" dirty="0">
              <a:solidFill>
                <a:srgbClr val="8064A2">
                  <a:lumMod val="50000"/>
                </a:srgbClr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A954BE-9D17-42FD-A886-AF87CCAED1CA}"/>
              </a:ext>
            </a:extLst>
          </p:cNvPr>
          <p:cNvSpPr txBox="1"/>
          <p:nvPr/>
        </p:nvSpPr>
        <p:spPr>
          <a:xfrm>
            <a:off x="3952154" y="2813110"/>
            <a:ext cx="309700" cy="2991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877858">
              <a:defRPr/>
            </a:pPr>
            <a:r>
              <a:rPr lang="en-GB" sz="1344" dirty="0"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7782880-EF93-4FEA-98D6-405BD3111D6D}"/>
              </a:ext>
            </a:extLst>
          </p:cNvPr>
          <p:cNvSpPr/>
          <p:nvPr/>
        </p:nvSpPr>
        <p:spPr>
          <a:xfrm>
            <a:off x="4577599" y="2783962"/>
            <a:ext cx="366143" cy="713888"/>
          </a:xfrm>
          <a:prstGeom prst="roundRect">
            <a:avLst/>
          </a:prstGeom>
          <a:noFill/>
          <a:ln w="9525">
            <a:solidFill>
              <a:srgbClr val="FFFF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877858">
              <a:defRPr/>
            </a:pPr>
            <a:r>
              <a:rPr lang="el-GR" sz="1344" dirty="0">
                <a:solidFill>
                  <a:prstClr val="white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Ι</a:t>
            </a:r>
          </a:p>
          <a:p>
            <a:pPr algn="ctr" defTabSz="877858">
              <a:defRPr/>
            </a:pPr>
            <a:endParaRPr lang="el-GR" sz="1152" dirty="0">
              <a:solidFill>
                <a:srgbClr val="8064A2">
                  <a:lumMod val="50000"/>
                </a:srgbClr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  <a:p>
            <a:pPr algn="ctr" defTabSz="877858">
              <a:defRPr/>
            </a:pPr>
            <a:endParaRPr lang="en-GB" sz="1152" dirty="0">
              <a:solidFill>
                <a:srgbClr val="8064A2">
                  <a:lumMod val="50000"/>
                </a:srgbClr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3782BD-A0EC-4677-B923-1E0FC4F68553}"/>
              </a:ext>
            </a:extLst>
          </p:cNvPr>
          <p:cNvSpPr txBox="1"/>
          <p:nvPr/>
        </p:nvSpPr>
        <p:spPr>
          <a:xfrm>
            <a:off x="4962309" y="2813110"/>
            <a:ext cx="309700" cy="2991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877858">
              <a:defRPr/>
            </a:pPr>
            <a:r>
              <a:rPr lang="en-GB" sz="1344" dirty="0"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386923A-4F82-4E90-AE7C-83A1F48C9D14}"/>
              </a:ext>
            </a:extLst>
          </p:cNvPr>
          <p:cNvSpPr/>
          <p:nvPr/>
        </p:nvSpPr>
        <p:spPr>
          <a:xfrm>
            <a:off x="5617604" y="2783962"/>
            <a:ext cx="397608" cy="713888"/>
          </a:xfrm>
          <a:prstGeom prst="roundRect">
            <a:avLst/>
          </a:prstGeom>
          <a:noFill/>
          <a:ln w="9525">
            <a:solidFill>
              <a:srgbClr val="FFFF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877858">
              <a:defRPr/>
            </a:pPr>
            <a:r>
              <a:rPr lang="el-GR" sz="1344" dirty="0">
                <a:solidFill>
                  <a:prstClr val="white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Ι</a:t>
            </a:r>
          </a:p>
          <a:p>
            <a:pPr algn="ctr" defTabSz="877858">
              <a:defRPr/>
            </a:pPr>
            <a:endParaRPr lang="el-GR" sz="1152" dirty="0">
              <a:solidFill>
                <a:srgbClr val="8064A2">
                  <a:lumMod val="50000"/>
                </a:srgbClr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  <a:p>
            <a:pPr algn="ctr" defTabSz="877858">
              <a:defRPr/>
            </a:pPr>
            <a:endParaRPr lang="en-GB" sz="1152" dirty="0">
              <a:solidFill>
                <a:srgbClr val="8064A2">
                  <a:lumMod val="50000"/>
                </a:srgbClr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3E3F4E-D855-4E6B-980D-6D0F203643C2}"/>
              </a:ext>
            </a:extLst>
          </p:cNvPr>
          <p:cNvSpPr txBox="1"/>
          <p:nvPr/>
        </p:nvSpPr>
        <p:spPr>
          <a:xfrm>
            <a:off x="5995622" y="2813110"/>
            <a:ext cx="309700" cy="2991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877858">
              <a:defRPr/>
            </a:pPr>
            <a:r>
              <a:rPr lang="en-GB" sz="1344" dirty="0"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3C0675D-0D73-4143-AA95-196C18CCEEA9}"/>
              </a:ext>
            </a:extLst>
          </p:cNvPr>
          <p:cNvSpPr/>
          <p:nvPr/>
        </p:nvSpPr>
        <p:spPr>
          <a:xfrm>
            <a:off x="6626897" y="2777374"/>
            <a:ext cx="509986" cy="727060"/>
          </a:xfrm>
          <a:prstGeom prst="roundRect">
            <a:avLst/>
          </a:prstGeom>
          <a:noFill/>
          <a:ln w="9525">
            <a:solidFill>
              <a:srgbClr val="FFFF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 defTabSz="877858">
              <a:defRPr/>
            </a:pPr>
            <a:r>
              <a:rPr lang="el-GR" sz="1344" dirty="0">
                <a:solidFill>
                  <a:prstClr val="white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Ι</a:t>
            </a:r>
          </a:p>
          <a:p>
            <a:pPr algn="ctr" defTabSz="877858">
              <a:defRPr/>
            </a:pPr>
            <a:endParaRPr lang="el-GR" sz="1152" dirty="0">
              <a:solidFill>
                <a:srgbClr val="8064A2">
                  <a:lumMod val="50000"/>
                </a:srgbClr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  <a:p>
            <a:pPr algn="ctr" defTabSz="877858">
              <a:defRPr/>
            </a:pPr>
            <a:endParaRPr lang="en-GB" sz="1152" dirty="0">
              <a:solidFill>
                <a:srgbClr val="8064A2">
                  <a:lumMod val="50000"/>
                </a:srgbClr>
              </a:solidFill>
              <a:latin typeface="Arial Black" panose="020B0A04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2D04A6-0805-4E87-A159-0B123F978F3A}"/>
              </a:ext>
            </a:extLst>
          </p:cNvPr>
          <p:cNvSpPr txBox="1"/>
          <p:nvPr/>
        </p:nvSpPr>
        <p:spPr>
          <a:xfrm>
            <a:off x="7051271" y="2813110"/>
            <a:ext cx="309700" cy="2991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877858">
              <a:defRPr/>
            </a:pPr>
            <a:r>
              <a:rPr lang="en-GB" sz="1344" dirty="0"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Calibri Light" panose="020F0302020204030204" pitchFamily="34" charset="0"/>
              </a:rPr>
              <a:t>E</a:t>
            </a:r>
          </a:p>
        </p:txBody>
      </p:sp>
      <p:pic>
        <p:nvPicPr>
          <p:cNvPr id="19" name="Graphic 18" descr="Headphones">
            <a:extLst>
              <a:ext uri="{FF2B5EF4-FFF2-40B4-BE49-F238E27FC236}">
                <a16:creationId xmlns:a16="http://schemas.microsoft.com/office/drawing/2014/main" id="{56BBCAA5-DBA5-47B5-8956-39768A3F81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1475" y="231973"/>
            <a:ext cx="614476" cy="614476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86E3ACDB-0415-44F2-915F-5C98B5153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386" y="198939"/>
            <a:ext cx="781378" cy="781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62709412-37B6-4D29-B69C-B7069482E3CB}"/>
              </a:ext>
            </a:extLst>
          </p:cNvPr>
          <p:cNvSpPr/>
          <p:nvPr/>
        </p:nvSpPr>
        <p:spPr>
          <a:xfrm rot="3814232">
            <a:off x="4110579" y="2990728"/>
            <a:ext cx="166130" cy="198166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ADEB94E2-5005-4CC3-AB0F-9AD3837CE14D}"/>
              </a:ext>
            </a:extLst>
          </p:cNvPr>
          <p:cNvSpPr/>
          <p:nvPr/>
        </p:nvSpPr>
        <p:spPr>
          <a:xfrm rot="3814232">
            <a:off x="5228697" y="2990728"/>
            <a:ext cx="166130" cy="198166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3DFDA7CB-3C58-4648-BE82-6F0A4C698AE1}"/>
              </a:ext>
            </a:extLst>
          </p:cNvPr>
          <p:cNvSpPr/>
          <p:nvPr/>
        </p:nvSpPr>
        <p:spPr>
          <a:xfrm rot="3814232">
            <a:off x="6333423" y="2990728"/>
            <a:ext cx="166130" cy="198166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A2BE5F2B-0B3C-4317-90CF-5DD0A905447E}"/>
              </a:ext>
            </a:extLst>
          </p:cNvPr>
          <p:cNvSpPr/>
          <p:nvPr/>
        </p:nvSpPr>
        <p:spPr>
          <a:xfrm rot="3814232">
            <a:off x="7478193" y="2990728"/>
            <a:ext cx="166130" cy="198166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2EFD50-61AC-4C68-B774-394FA365E0EA}"/>
              </a:ext>
            </a:extLst>
          </p:cNvPr>
          <p:cNvSpPr/>
          <p:nvPr/>
        </p:nvSpPr>
        <p:spPr>
          <a:xfrm>
            <a:off x="3532089" y="2217314"/>
            <a:ext cx="987984" cy="16804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r" defTabSz="877858">
              <a:defRPr/>
            </a:pPr>
            <a:endParaRPr lang="en-GB" sz="1344" dirty="0">
              <a:solidFill>
                <a:srgbClr val="8064A2">
                  <a:lumMod val="50000"/>
                </a:srgb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8FEDF5A-6D4E-449C-B4A4-C2376E0F526A}"/>
              </a:ext>
            </a:extLst>
          </p:cNvPr>
          <p:cNvSpPr/>
          <p:nvPr/>
        </p:nvSpPr>
        <p:spPr>
          <a:xfrm>
            <a:off x="5764604" y="2224814"/>
            <a:ext cx="987984" cy="16804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r" defTabSz="877858">
              <a:defRPr/>
            </a:pPr>
            <a:endParaRPr lang="en-GB" sz="1344" dirty="0">
              <a:solidFill>
                <a:srgbClr val="8064A2">
                  <a:lumMod val="50000"/>
                </a:srgb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31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T0001 Coarse crackles +12dB">
            <a:hlinkClick r:id="" action="ppaction://media"/>
            <a:extLst>
              <a:ext uri="{FF2B5EF4-FFF2-40B4-BE49-F238E27FC236}">
                <a16:creationId xmlns:a16="http://schemas.microsoft.com/office/drawing/2014/main" id="{3D6CC3EF-E6D2-49A7-8625-84C5D519E42D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0185" y="976740"/>
            <a:ext cx="8208000" cy="300133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D2A0D1-50C6-4DAB-A660-6E484DE62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Παχείς</a:t>
            </a:r>
            <a:r>
              <a:rPr lang="el-GR" dirty="0"/>
              <a:t> </a:t>
            </a:r>
            <a:r>
              <a:rPr lang="el-GR" dirty="0" err="1"/>
              <a:t>τρίζοντες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CC778-5F30-4996-83D3-2DA6E961328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996169"/>
            <a:ext cx="8225410" cy="1255770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Γυναίκα 73 ετών. Χρόνια νεφρική νόσος, πυρετός, πνευμονία ΔΕ βάσης</a:t>
            </a:r>
          </a:p>
          <a:p>
            <a:r>
              <a:rPr lang="el-GR" dirty="0" err="1"/>
              <a:t>Παχείς</a:t>
            </a:r>
            <a:r>
              <a:rPr lang="el-GR" dirty="0"/>
              <a:t> </a:t>
            </a:r>
            <a:r>
              <a:rPr lang="el-GR" dirty="0" err="1"/>
              <a:t>τρίζοντες</a:t>
            </a:r>
            <a:r>
              <a:rPr lang="el-GR" dirty="0"/>
              <a:t> στην αρχή της εισπνοής: διακεκομμένοι ήχοι σχετικά χαμηλής συχνότητας – </a:t>
            </a:r>
            <a:r>
              <a:rPr lang="el-GR" b="1" u="sng" dirty="0">
                <a:solidFill>
                  <a:srgbClr val="C00000"/>
                </a:solidFill>
              </a:rPr>
              <a:t>διακριτές</a:t>
            </a:r>
            <a:r>
              <a:rPr lang="el-GR" dirty="0"/>
              <a:t> κάθετες γραμμές στο φασματογράφημα</a:t>
            </a:r>
            <a:r>
              <a:rPr lang="el-GR" dirty="0">
                <a:sym typeface="Wingdings" panose="05000000000000000000" pitchFamily="2" charset="2"/>
              </a:rPr>
              <a:t> </a:t>
            </a:r>
            <a:r>
              <a:rPr lang="el-GR" dirty="0"/>
              <a:t>(</a:t>
            </a:r>
            <a:r>
              <a:rPr lang="el-GR" dirty="0">
                <a:sym typeface="Wingdings" panose="05000000000000000000" pitchFamily="2" charset="2"/>
              </a:rPr>
              <a:t>βλ. κόκκινα παραλληλόγραμμα)</a:t>
            </a:r>
          </a:p>
          <a:p>
            <a:pPr lvl="1"/>
            <a:r>
              <a:rPr lang="el-GR" dirty="0">
                <a:sym typeface="Wingdings" panose="05000000000000000000" pitchFamily="2" charset="2"/>
              </a:rPr>
              <a:t>Συγκριτικά με τους λεπτούς της προηγούμενης ηχογράφησης είναι χαμηλότερης συχνότητας και λιγότεροι ανά αναπνευστικό κύκλο (βλ. προηγούμενο φασματογράφημα)</a:t>
            </a:r>
            <a:endParaRPr lang="el-GR" dirty="0"/>
          </a:p>
          <a:p>
            <a:endParaRPr lang="en-GB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8EF356E-5956-494B-8E31-9825B0303BEF}"/>
              </a:ext>
            </a:extLst>
          </p:cNvPr>
          <p:cNvGrpSpPr/>
          <p:nvPr/>
        </p:nvGrpSpPr>
        <p:grpSpPr>
          <a:xfrm>
            <a:off x="3321545" y="3094770"/>
            <a:ext cx="4987585" cy="709851"/>
            <a:chOff x="4209956" y="3102585"/>
            <a:chExt cx="4112867" cy="709851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C9A77C1-E322-4A53-B06A-9544B01DC16B}"/>
                </a:ext>
              </a:extLst>
            </p:cNvPr>
            <p:cNvSpPr/>
            <p:nvPr/>
          </p:nvSpPr>
          <p:spPr>
            <a:xfrm>
              <a:off x="4209956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245ECB-043F-4C4C-A8B8-1E85BE560956}"/>
                </a:ext>
              </a:extLst>
            </p:cNvPr>
            <p:cNvSpPr txBox="1"/>
            <p:nvPr/>
          </p:nvSpPr>
          <p:spPr>
            <a:xfrm>
              <a:off x="4595743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0D43693-9E6C-422E-8219-F60CD40C882D}"/>
                </a:ext>
              </a:extLst>
            </p:cNvPr>
            <p:cNvSpPr/>
            <p:nvPr/>
          </p:nvSpPr>
          <p:spPr>
            <a:xfrm>
              <a:off x="5064776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494024-1408-45B0-A891-ED649F64D8E4}"/>
                </a:ext>
              </a:extLst>
            </p:cNvPr>
            <p:cNvSpPr txBox="1"/>
            <p:nvPr/>
          </p:nvSpPr>
          <p:spPr>
            <a:xfrm>
              <a:off x="5399001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FA67BC1-05A8-4D26-AEE3-B09CA217647D}"/>
                </a:ext>
              </a:extLst>
            </p:cNvPr>
            <p:cNvSpPr/>
            <p:nvPr/>
          </p:nvSpPr>
          <p:spPr>
            <a:xfrm>
              <a:off x="5991035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15EA333-C7B7-4B2D-A3AA-1678FB16749C}"/>
                </a:ext>
              </a:extLst>
            </p:cNvPr>
            <p:cNvSpPr txBox="1"/>
            <p:nvPr/>
          </p:nvSpPr>
          <p:spPr>
            <a:xfrm>
              <a:off x="6280151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16454C9-2423-44F1-BFED-D26819CC2B5D}"/>
                </a:ext>
              </a:extLst>
            </p:cNvPr>
            <p:cNvSpPr/>
            <p:nvPr/>
          </p:nvSpPr>
          <p:spPr>
            <a:xfrm>
              <a:off x="6833377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9A4EBD-B917-4D56-9AD6-6B49F5F62E22}"/>
                </a:ext>
              </a:extLst>
            </p:cNvPr>
            <p:cNvSpPr txBox="1"/>
            <p:nvPr/>
          </p:nvSpPr>
          <p:spPr>
            <a:xfrm>
              <a:off x="7128934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D96C63C2-A1F4-47E9-9B33-F2ED0A44C05D}"/>
                </a:ext>
              </a:extLst>
            </p:cNvPr>
            <p:cNvSpPr/>
            <p:nvPr/>
          </p:nvSpPr>
          <p:spPr>
            <a:xfrm>
              <a:off x="7706152" y="3102585"/>
              <a:ext cx="362044" cy="709851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Ι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845D542-67BD-4C7E-9DBA-AEDAFEF10D79}"/>
                </a:ext>
              </a:extLst>
            </p:cNvPr>
            <p:cNvSpPr txBox="1"/>
            <p:nvPr/>
          </p:nvSpPr>
          <p:spPr>
            <a:xfrm>
              <a:off x="8008313" y="330362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6E0E83D-2E02-4709-8CCF-DB1E0C70D813}"/>
              </a:ext>
            </a:extLst>
          </p:cNvPr>
          <p:cNvSpPr/>
          <p:nvPr/>
        </p:nvSpPr>
        <p:spPr>
          <a:xfrm>
            <a:off x="3462215" y="2485293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5AEACC-0E2A-4021-8D0E-58CC20ECD8AB}"/>
              </a:ext>
            </a:extLst>
          </p:cNvPr>
          <p:cNvSpPr/>
          <p:nvPr/>
        </p:nvSpPr>
        <p:spPr>
          <a:xfrm>
            <a:off x="5821928" y="2471615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9" name="Graphic 18" descr="Headphones">
            <a:extLst>
              <a:ext uri="{FF2B5EF4-FFF2-40B4-BE49-F238E27FC236}">
                <a16:creationId xmlns:a16="http://schemas.microsoft.com/office/drawing/2014/main" id="{4958DA02-1728-4B5B-9460-588124B9CF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779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712BF-9691-48AB-AAD5-1A56FCE2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Διάκριση λεπτών από </a:t>
            </a:r>
            <a:r>
              <a:rPr lang="el-GR" b="1" dirty="0" err="1"/>
              <a:t>παχείς</a:t>
            </a:r>
            <a:r>
              <a:rPr lang="el-GR" b="1" dirty="0"/>
              <a:t> </a:t>
            </a:r>
            <a:r>
              <a:rPr lang="el-GR" b="1" dirty="0" err="1"/>
              <a:t>τρίζοντες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92600F-3A3D-482A-9D2C-04917CE91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ΛΕΠΤΟΙ ΤΡΙΖΟΝΤΕΣ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2DDFC-6B01-4C74-9970-C8FC333269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/>
              <a:t>Προκαλούνται από το απότομο άνοιγμα μικρών αεραγωγών που είναι κλειστοί λόγω δυνάμεων επιφανείας</a:t>
            </a:r>
          </a:p>
          <a:p>
            <a:r>
              <a:rPr lang="el-GR" dirty="0"/>
              <a:t>Συχνότητα:</a:t>
            </a:r>
            <a:r>
              <a:rPr lang="en-GB" dirty="0"/>
              <a:t> 650 Hz</a:t>
            </a:r>
            <a:r>
              <a:rPr lang="el-GR" dirty="0"/>
              <a:t>, Διάρκεια: 5 </a:t>
            </a:r>
            <a:r>
              <a:rPr lang="en-GB" dirty="0" err="1"/>
              <a:t>ms</a:t>
            </a:r>
            <a:endParaRPr lang="el-GR" dirty="0"/>
          </a:p>
          <a:p>
            <a:r>
              <a:rPr lang="en-GB" dirty="0"/>
              <a:t>E</a:t>
            </a:r>
            <a:r>
              <a:rPr lang="el-GR" dirty="0" err="1"/>
              <a:t>ίναι</a:t>
            </a:r>
            <a:r>
              <a:rPr lang="el-GR" dirty="0"/>
              <a:t> περισσότεροι</a:t>
            </a:r>
            <a:r>
              <a:rPr lang="en-GB" dirty="0"/>
              <a:t> (</a:t>
            </a:r>
            <a:r>
              <a:rPr lang="el-GR" dirty="0"/>
              <a:t>αριθμητικά) ανά αναπνοή συγκριτικά με τους </a:t>
            </a:r>
            <a:r>
              <a:rPr lang="el-GR" dirty="0" err="1"/>
              <a:t>παχείς</a:t>
            </a:r>
            <a:endParaRPr lang="el-GR" dirty="0"/>
          </a:p>
          <a:p>
            <a:r>
              <a:rPr lang="el-GR" dirty="0"/>
              <a:t>Είναι συνήθως </a:t>
            </a:r>
            <a:r>
              <a:rPr lang="el-GR" dirty="0" err="1"/>
              <a:t>μεσο-τελοεισπνευστικοί</a:t>
            </a:r>
            <a:r>
              <a:rPr lang="el-GR" dirty="0"/>
              <a:t> και ακούγονται καλύτερα στα κατώτερα πνευμονικά πεδία</a:t>
            </a:r>
          </a:p>
          <a:p>
            <a:r>
              <a:rPr lang="el-GR" dirty="0"/>
              <a:t>Μπορεί να αλλάζουν με τη θέση του σώματος.</a:t>
            </a:r>
          </a:p>
          <a:p>
            <a:r>
              <a:rPr lang="el-GR" dirty="0"/>
              <a:t>Παραδείγματα: Πνευμονική </a:t>
            </a:r>
            <a:r>
              <a:rPr lang="el-GR" dirty="0" err="1"/>
              <a:t>ίνωση</a:t>
            </a:r>
            <a:r>
              <a:rPr lang="el-GR" dirty="0"/>
              <a:t> (γνωστοί και σαν «ήχοι </a:t>
            </a:r>
            <a:r>
              <a:rPr lang="en-GB" dirty="0"/>
              <a:t>Velcro</a:t>
            </a:r>
            <a:r>
              <a:rPr lang="el-GR" dirty="0"/>
              <a:t>»), διάμεσες πνευμονοπάθειες και διάμεσες </a:t>
            </a:r>
            <a:r>
              <a:rPr lang="el-GR" dirty="0" err="1"/>
              <a:t>πνευμονίτιδες</a:t>
            </a:r>
            <a:r>
              <a:rPr lang="el-GR" dirty="0"/>
              <a:t>, </a:t>
            </a:r>
            <a:r>
              <a:rPr lang="el-GR" dirty="0" err="1"/>
              <a:t>αμιάντωση</a:t>
            </a:r>
            <a:r>
              <a:rPr lang="el-GR" dirty="0"/>
              <a:t>.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8A0584-BBCE-484B-90CB-2324B92772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ΠΑΧΕΙΣ ΤΡΙΖΟΝΤΕΣ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52B2463-11B7-455D-83AB-F8BE85E20274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lIns="91440" tIns="45720" rIns="91440" bIns="45720" anchor="t">
            <a:normAutofit fontScale="85000" lnSpcReduction="20000"/>
          </a:bodyPr>
          <a:lstStyle/>
          <a:p>
            <a:r>
              <a:rPr lang="el-GR" dirty="0"/>
              <a:t>Οφείλονται σε δίοδο αέρα από αεραγωγούς που ανοίγουν για σύντομο χρονικό διάστημα.</a:t>
            </a:r>
          </a:p>
          <a:p>
            <a:r>
              <a:rPr lang="el-GR" dirty="0"/>
              <a:t>Συχνότητα:</a:t>
            </a:r>
            <a:r>
              <a:rPr lang="en-GB" dirty="0"/>
              <a:t> 350 Hz</a:t>
            </a:r>
            <a:r>
              <a:rPr lang="el-GR" dirty="0"/>
              <a:t>, Διάρκεια: </a:t>
            </a:r>
            <a:r>
              <a:rPr lang="en-GB" dirty="0"/>
              <a:t>1</a:t>
            </a:r>
            <a:r>
              <a:rPr lang="el-GR" dirty="0"/>
              <a:t>5 </a:t>
            </a:r>
            <a:r>
              <a:rPr lang="en-GB" dirty="0" err="1"/>
              <a:t>ms</a:t>
            </a:r>
            <a:endParaRPr lang="el-GR" dirty="0"/>
          </a:p>
          <a:p>
            <a:r>
              <a:rPr lang="el-GR" dirty="0"/>
              <a:t>Οι </a:t>
            </a:r>
            <a:r>
              <a:rPr lang="el-GR" dirty="0" err="1"/>
              <a:t>παχείς</a:t>
            </a:r>
            <a:r>
              <a:rPr lang="el-GR" dirty="0"/>
              <a:t> </a:t>
            </a:r>
            <a:r>
              <a:rPr lang="el-GR" dirty="0" err="1"/>
              <a:t>τρίζοντες</a:t>
            </a:r>
            <a:r>
              <a:rPr lang="el-GR" dirty="0"/>
              <a:t> εμφανίζονται στην αρχή της εισπνοής και σε όλη τη διάρκεια της εκπνοής και είναι ακουστοί σε οποιαδήποτε περιοχή του πνεύμονα</a:t>
            </a:r>
          </a:p>
          <a:p>
            <a:r>
              <a:rPr lang="el-GR" dirty="0"/>
              <a:t>Δεν αλλάζουν με τη στάση του σώματος.</a:t>
            </a:r>
          </a:p>
          <a:p>
            <a:r>
              <a:rPr lang="el-GR" dirty="0"/>
              <a:t>Μπορεί να αλλάζουν ή να εξαφανίζονται με το βήχα και μπορεί να είναι ακουστοί στο στόμα (χωρίς ακουστικό).</a:t>
            </a:r>
            <a:endParaRPr lang="en-GB" dirty="0"/>
          </a:p>
          <a:p>
            <a:pPr marL="231140" indent="-231140"/>
            <a:r>
              <a:rPr lang="el-GR" dirty="0">
                <a:latin typeface="Calibri Light"/>
                <a:cs typeface="Calibri Light"/>
              </a:rPr>
              <a:t>Παραδείγματα: ΧΑΠ, άσθμα, βρογχεκτασία, πνευμονία (οι </a:t>
            </a:r>
            <a:r>
              <a:rPr lang="el-GR" dirty="0" err="1">
                <a:latin typeface="Calibri Light"/>
                <a:cs typeface="Calibri Light"/>
              </a:rPr>
              <a:t>τρίζοντες</a:t>
            </a:r>
            <a:r>
              <a:rPr lang="el-GR" dirty="0">
                <a:latin typeface="Calibri Light"/>
                <a:cs typeface="Calibri Light"/>
              </a:rPr>
              <a:t> γίνονται λεπτότεροι και εμφανίζονται αργότερα στην εισπνοή καθώς ο ασθενής </a:t>
            </a:r>
            <a:r>
              <a:rPr lang="el-GR" dirty="0" err="1">
                <a:latin typeface="Calibri Light"/>
                <a:cs typeface="Calibri Light"/>
              </a:rPr>
              <a:t>ανανήπτει</a:t>
            </a:r>
            <a:r>
              <a:rPr lang="el-GR" dirty="0">
                <a:latin typeface="Calibri Light"/>
                <a:cs typeface="Calibri Light"/>
              </a:rPr>
              <a:t>) και καρδιακή ανεπάρκεια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259929-AE23-4755-8337-83DBDDD59B0F}"/>
              </a:ext>
            </a:extLst>
          </p:cNvPr>
          <p:cNvSpPr txBox="1"/>
          <p:nvPr/>
        </p:nvSpPr>
        <p:spPr>
          <a:xfrm>
            <a:off x="1607244" y="5434257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Bates’ guide to physical examination and history taking, 12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(2017)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836025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Νοσήματα με διακεκομμένους ήχους</a:t>
            </a:r>
            <a:endParaRPr lang="en-GB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815AE-870E-4D65-9094-9B801F9E5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ΛΕΠΤΟΙ ΤΡΙΖΟΝΤΕΣ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Διάμεση </a:t>
            </a:r>
            <a:r>
              <a:rPr lang="el-GR" dirty="0" err="1"/>
              <a:t>ίνωση</a:t>
            </a:r>
            <a:r>
              <a:rPr lang="el-GR" dirty="0"/>
              <a:t> (</a:t>
            </a:r>
            <a:r>
              <a:rPr lang="el-GR" dirty="0" err="1"/>
              <a:t>τέλο</a:t>
            </a:r>
            <a:r>
              <a:rPr lang="en-GB" dirty="0"/>
              <a:t>-</a:t>
            </a:r>
            <a:r>
              <a:rPr lang="el-GR" dirty="0"/>
              <a:t>εισπνευστικοί τύπου </a:t>
            </a:r>
            <a:r>
              <a:rPr lang="en-GB" dirty="0"/>
              <a:t>Velcro</a:t>
            </a:r>
            <a:r>
              <a:rPr lang="el-GR" dirty="0"/>
              <a:t>)</a:t>
            </a:r>
          </a:p>
          <a:p>
            <a:r>
              <a:rPr lang="el-GR" dirty="0"/>
              <a:t>Διάμεσες πνευμονοπάθειες</a:t>
            </a:r>
          </a:p>
          <a:p>
            <a:r>
              <a:rPr lang="el-GR" dirty="0"/>
              <a:t>Διάμεσες </a:t>
            </a:r>
            <a:r>
              <a:rPr lang="el-GR" dirty="0" err="1"/>
              <a:t>πνευμονίτιδες</a:t>
            </a:r>
            <a:endParaRPr lang="el-GR" dirty="0"/>
          </a:p>
          <a:p>
            <a:r>
              <a:rPr lang="el-GR" dirty="0"/>
              <a:t>Συμφορητική καρδιακή ανεπάρκεια</a:t>
            </a:r>
          </a:p>
          <a:p>
            <a:r>
              <a:rPr lang="el-GR" dirty="0"/>
              <a:t>Πνευμονία (λεπτοί, </a:t>
            </a:r>
            <a:r>
              <a:rPr lang="el-GR" dirty="0" err="1"/>
              <a:t>τέλοεισπνευστικοί</a:t>
            </a:r>
            <a:r>
              <a:rPr lang="el-GR" dirty="0"/>
              <a:t>, συνήθως εντοπισμένοι)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CCB8B-6CEB-47DE-AE94-58E747CD3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ΠΑΧΕΙΣ ΤΡΙΖΟΝΤΕΣ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/>
        <p:txBody>
          <a:bodyPr>
            <a:normAutofit/>
          </a:bodyPr>
          <a:lstStyle/>
          <a:p>
            <a:r>
              <a:rPr lang="el-GR" dirty="0"/>
              <a:t>Εμφύσημα (πρώιμοι εισπνευστικοί)</a:t>
            </a:r>
          </a:p>
          <a:p>
            <a:r>
              <a:rPr lang="el-GR" dirty="0"/>
              <a:t>Βρογχιεκτασίες  (πρώιμοι και τέλο-εισπνευστικοί)</a:t>
            </a:r>
          </a:p>
          <a:p>
            <a:r>
              <a:rPr lang="el-GR" dirty="0"/>
              <a:t>Καρδιακή ανεπάρκεια (πρώιμοι και </a:t>
            </a:r>
            <a:r>
              <a:rPr lang="el-GR" dirty="0" err="1"/>
              <a:t>τέλοεισπνευστικοί</a:t>
            </a:r>
            <a:r>
              <a:rPr lang="el-GR" dirty="0"/>
              <a:t>, </a:t>
            </a:r>
            <a:r>
              <a:rPr lang="el-GR" dirty="0" err="1"/>
              <a:t>παχείς</a:t>
            </a:r>
            <a:r>
              <a:rPr lang="el-GR" dirty="0"/>
              <a:t>, εξαφανίζονται με διούρηση)</a:t>
            </a:r>
          </a:p>
          <a:p>
            <a:r>
              <a:rPr lang="el-GR" dirty="0"/>
              <a:t>Πνευμονία 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86917" y="4412832"/>
            <a:ext cx="7770173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Στις βάσεις του πνεύμονα μπορεί να υπάρχουν σε φυσιολογικά άτομα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τρίζοντες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οι οποίοι δεν έχουν κλινική σημασία και εξαφανίζονται με το βήχα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66858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74ABC-39D2-4EE3-9D04-33D7BBCEF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Causes of crackles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3607" y="332601"/>
            <a:ext cx="6919937" cy="50782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E3E72E-396C-4D4D-99B3-DBD60C098D41}"/>
              </a:ext>
            </a:extLst>
          </p:cNvPr>
          <p:cNvSpPr txBox="1"/>
          <p:nvPr/>
        </p:nvSpPr>
        <p:spPr>
          <a:xfrm>
            <a:off x="1607244" y="5410812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McLeod’s Clinical Examination, 13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(2013)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679021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FA1FE96-74BD-42D1-A674-060BE7F89F2B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 fontScale="92500"/>
          </a:bodyPr>
          <a:lstStyle/>
          <a:p>
            <a:r>
              <a:rPr lang="el-GR" i="1" dirty="0"/>
              <a:t>ΕΠΙΣΚΟΠΗΣΗ: δεν διαπιστώνεται ασυμμετρία στην </a:t>
            </a:r>
            <a:r>
              <a:rPr lang="el-GR" i="1" dirty="0" err="1"/>
              <a:t>έκπτυξη</a:t>
            </a:r>
            <a:r>
              <a:rPr lang="el-GR" i="1" dirty="0"/>
              <a:t> των </a:t>
            </a:r>
            <a:r>
              <a:rPr lang="el-GR" i="1" dirty="0" err="1"/>
              <a:t>ημιθωρακίων</a:t>
            </a:r>
            <a:endParaRPr lang="el-GR" i="1" dirty="0"/>
          </a:p>
          <a:p>
            <a:r>
              <a:rPr lang="el-GR" i="1" dirty="0"/>
              <a:t>ΨΗΛΑΦΗΣΗ: φυσιολογικές φωνητικές δονήσεις και στα δύο </a:t>
            </a:r>
            <a:r>
              <a:rPr lang="el-GR" i="1" dirty="0" err="1"/>
              <a:t>ημιθωράκια</a:t>
            </a:r>
            <a:endParaRPr lang="el-GR" i="1" dirty="0"/>
          </a:p>
          <a:p>
            <a:r>
              <a:rPr lang="el-GR" i="1" dirty="0"/>
              <a:t>ΕΠΙΚΡΟΥΣΗ: κατά την επίκρουση των πνευμονικών βάσεων (περίπου στο 8ο μεσοπλεύριο διάστημα) υπάρχουν τα παρακάτω ευρήματα: </a:t>
            </a:r>
          </a:p>
          <a:p>
            <a:pPr lvl="1"/>
            <a:endParaRPr lang="el-GR" b="1" dirty="0"/>
          </a:p>
          <a:p>
            <a:pPr lvl="1"/>
            <a:r>
              <a:rPr lang="el-GR" b="1" dirty="0"/>
              <a:t>ΑΡΙΣΤΕΡΑ</a:t>
            </a:r>
          </a:p>
          <a:p>
            <a:pPr marL="308597" lvl="1" indent="0">
              <a:buNone/>
            </a:pPr>
            <a:endParaRPr lang="el-GR" dirty="0"/>
          </a:p>
          <a:p>
            <a:pPr lvl="1"/>
            <a:r>
              <a:rPr lang="el-GR" b="1" dirty="0"/>
              <a:t>ΔΕΞΙΑ</a:t>
            </a:r>
            <a:endParaRPr lang="el-GR" dirty="0"/>
          </a:p>
          <a:p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95E8113-0C88-4DF5-B13F-DDFEB1756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ΑΣΚΗΣΗ</a:t>
            </a:r>
            <a:br>
              <a:rPr lang="el-GR" dirty="0"/>
            </a:br>
            <a:r>
              <a:rPr lang="el-GR" dirty="0"/>
              <a:t>Κλινικές πληροφορίες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C476A8-4731-48D9-8274-C578D950CC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i="1" dirty="0"/>
              <a:t>Ασθενής 50 ετών με ελεύθερο ατομικό αναμνηστικό.</a:t>
            </a:r>
          </a:p>
          <a:p>
            <a:r>
              <a:rPr lang="el-GR" i="1" dirty="0"/>
              <a:t>Περίπου 8 ώρες μετά από καθαρισμό κύστης κόκκυγα εμφάνισε πυρετό με ρίγος.</a:t>
            </a:r>
          </a:p>
          <a:p>
            <a:r>
              <a:rPr lang="el-GR" i="1" dirty="0"/>
              <a:t>Απομονώθηκε </a:t>
            </a:r>
            <a:r>
              <a:rPr lang="en-GB" i="1" dirty="0"/>
              <a:t>Methicillin-resistant Staphylococcus aureus</a:t>
            </a:r>
            <a:r>
              <a:rPr lang="el-GR" i="1" dirty="0"/>
              <a:t> (</a:t>
            </a:r>
            <a:r>
              <a:rPr lang="en-GB" i="1" dirty="0"/>
              <a:t>MRSA)</a:t>
            </a:r>
            <a:r>
              <a:rPr lang="el-GR" i="1" dirty="0"/>
              <a:t> σε αιμοκαλλιέργεια.</a:t>
            </a:r>
          </a:p>
          <a:p>
            <a:r>
              <a:rPr lang="el-GR" i="1" dirty="0"/>
              <a:t>Την 4</a:t>
            </a:r>
            <a:r>
              <a:rPr lang="el-GR" i="1" baseline="30000" dirty="0"/>
              <a:t>η</a:t>
            </a:r>
            <a:r>
              <a:rPr lang="el-GR" i="1" dirty="0"/>
              <a:t> ημέρα νοσηλείας εμφάνισε δύσπνοια και άλγος στη βάση του δεξιού </a:t>
            </a:r>
            <a:r>
              <a:rPr lang="el-GR" i="1" dirty="0" err="1"/>
              <a:t>ημιθωρακίου</a:t>
            </a:r>
            <a:endParaRPr lang="el-GR" i="1" dirty="0"/>
          </a:p>
          <a:p>
            <a:pPr lvl="1"/>
            <a:r>
              <a:rPr lang="el-GR" i="1" dirty="0"/>
              <a:t>Το άλγος επιδεινώνεται με τις αναπνευστικές κινήσεις και εμποδίζει τον ασθενή να αναπνεύσει κανονικά</a:t>
            </a:r>
          </a:p>
        </p:txBody>
      </p:sp>
      <p:pic>
        <p:nvPicPr>
          <p:cNvPr id="12" name="Graphic 11" descr="Headphones">
            <a:hlinkClick r:id="" action="ppaction://noaction" highlightClick="1">
              <a:snd r:embed="rId3" name="Resonance-1.wav"/>
            </a:hlinkClick>
            <a:extLst>
              <a:ext uri="{FF2B5EF4-FFF2-40B4-BE49-F238E27FC236}">
                <a16:creationId xmlns:a16="http://schemas.microsoft.com/office/drawing/2014/main" id="{B296395C-AA06-4EB2-AFB4-5E5EF7B5C9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8499" y="3933485"/>
            <a:ext cx="618108" cy="618108"/>
          </a:xfrm>
          <a:prstGeom prst="rect">
            <a:avLst/>
          </a:prstGeom>
        </p:spPr>
      </p:pic>
      <p:pic>
        <p:nvPicPr>
          <p:cNvPr id="13" name="Graphic 12" descr="Headphones">
            <a:hlinkClick r:id="" action="ppaction://noaction" highlightClick="1">
              <a:snd r:embed="rId6" name="Dullness-2.wav"/>
            </a:hlinkClick>
            <a:extLst>
              <a:ext uri="{FF2B5EF4-FFF2-40B4-BE49-F238E27FC236}">
                <a16:creationId xmlns:a16="http://schemas.microsoft.com/office/drawing/2014/main" id="{E9938201-5700-4D91-8647-1440D163E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8499" y="4467622"/>
            <a:ext cx="618108" cy="6181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93174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D6AE7-7BD1-46E5-9E35-5B0179BE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ΕΡΩΤΗΣΗ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FDE6E-560B-4561-AC52-B06E8EC7D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Ποιο είναι το </a:t>
            </a:r>
            <a:r>
              <a:rPr lang="el-GR" dirty="0" err="1"/>
              <a:t>επικρουστικό</a:t>
            </a:r>
            <a:r>
              <a:rPr lang="el-GR" dirty="0"/>
              <a:t> εύρημα στον ασθενή</a:t>
            </a:r>
            <a:r>
              <a:rPr lang="en-GB" dirty="0"/>
              <a:t>;</a:t>
            </a:r>
            <a:endParaRPr lang="el-GR" dirty="0"/>
          </a:p>
          <a:p>
            <a:pPr marL="727222" lvl="1" indent="-457200">
              <a:buFont typeface="+mj-lt"/>
              <a:buAutoNum type="alphaUcPeriod"/>
            </a:pPr>
            <a:r>
              <a:rPr lang="el-GR" dirty="0"/>
              <a:t>Φυσιολογικός ήχος ΔΕΞΙΑ, </a:t>
            </a:r>
            <a:r>
              <a:rPr lang="el-GR" dirty="0" err="1"/>
              <a:t>τυμπανικότητα</a:t>
            </a:r>
            <a:r>
              <a:rPr lang="el-GR" dirty="0"/>
              <a:t> ΑΡΙΣΤΕΡΑ</a:t>
            </a:r>
          </a:p>
          <a:p>
            <a:pPr marL="727222" lvl="1" indent="-457200">
              <a:buFont typeface="+mj-lt"/>
              <a:buAutoNum type="alphaUcPeriod"/>
            </a:pPr>
            <a:r>
              <a:rPr lang="el-GR" dirty="0"/>
              <a:t>Αμβλύτητα ΔΕΞΙΑ, φυσιολογικός ήχος ΑΡΙΣΤΕΡΑ</a:t>
            </a:r>
          </a:p>
          <a:p>
            <a:pPr marL="757225" lvl="1" indent="-457200">
              <a:buFont typeface="+mj-lt"/>
              <a:buAutoNum type="alphaUcPeriod"/>
            </a:pPr>
            <a:endParaRPr lang="el-GR" dirty="0"/>
          </a:p>
          <a:p>
            <a:pPr marL="757225" lvl="1" indent="-457200">
              <a:buFont typeface="+mj-lt"/>
              <a:buAutoNum type="alphaUcPeriod"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05571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6939-928D-40E2-A82D-7C8D3AF9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122"/>
            <a:ext cx="7723193" cy="952500"/>
          </a:xfrm>
        </p:spPr>
        <p:txBody>
          <a:bodyPr/>
          <a:lstStyle/>
          <a:p>
            <a:r>
              <a:rPr lang="el-GR" dirty="0"/>
              <a:t>ΑΣΚΗΣΗ</a:t>
            </a:r>
            <a:br>
              <a:rPr lang="el-GR" dirty="0"/>
            </a:br>
            <a:r>
              <a:rPr lang="el-GR" dirty="0"/>
              <a:t>Αναγνωρίστε τα ακροαστικά ευρήματα</a:t>
            </a:r>
            <a:endParaRPr lang="en-GB" dirty="0"/>
          </a:p>
        </p:txBody>
      </p:sp>
      <p:pic>
        <p:nvPicPr>
          <p:cNvPr id="5" name="Pleural rub PT0026">
            <a:hlinkClick r:id="" action="ppaction://media"/>
            <a:extLst>
              <a:ext uri="{FF2B5EF4-FFF2-40B4-BE49-F238E27FC236}">
                <a16:creationId xmlns:a16="http://schemas.microsoft.com/office/drawing/2014/main" id="{B9208296-2D95-4E93-B5FF-E3AB9E3705E7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984556"/>
            <a:ext cx="8208000" cy="2717081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59C9431-BFA4-472A-B9E9-0ABDCF36B59F}"/>
              </a:ext>
            </a:extLst>
          </p:cNvPr>
          <p:cNvGrpSpPr/>
          <p:nvPr/>
        </p:nvGrpSpPr>
        <p:grpSpPr>
          <a:xfrm>
            <a:off x="3247272" y="2883557"/>
            <a:ext cx="4965759" cy="323017"/>
            <a:chOff x="3247272" y="2897030"/>
            <a:chExt cx="4965759" cy="32301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B72316-0E2C-4D26-9085-703C6196D89C}"/>
                </a:ext>
              </a:extLst>
            </p:cNvPr>
            <p:cNvSpPr txBox="1"/>
            <p:nvPr/>
          </p:nvSpPr>
          <p:spPr>
            <a:xfrm>
              <a:off x="3247272" y="289740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73157C-29B5-4813-9D4C-47C8F2543636}"/>
                </a:ext>
              </a:extLst>
            </p:cNvPr>
            <p:cNvSpPr txBox="1"/>
            <p:nvPr/>
          </p:nvSpPr>
          <p:spPr>
            <a:xfrm>
              <a:off x="4729128" y="2897030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E1EFC6-0BAC-4931-8BBD-6C97E851FA60}"/>
                </a:ext>
              </a:extLst>
            </p:cNvPr>
            <p:cNvSpPr txBox="1"/>
            <p:nvPr/>
          </p:nvSpPr>
          <p:spPr>
            <a:xfrm>
              <a:off x="6298585" y="2897030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9E4CAB-D555-46F9-A33F-913C0502FB7C}"/>
                </a:ext>
              </a:extLst>
            </p:cNvPr>
            <p:cNvSpPr txBox="1"/>
            <p:nvPr/>
          </p:nvSpPr>
          <p:spPr>
            <a:xfrm>
              <a:off x="3803543" y="289703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5F88A9-BF9D-4C80-A640-AC999DF71D07}"/>
                </a:ext>
              </a:extLst>
            </p:cNvPr>
            <p:cNvSpPr txBox="1"/>
            <p:nvPr/>
          </p:nvSpPr>
          <p:spPr>
            <a:xfrm>
              <a:off x="5425110" y="289703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86020B-E78E-4486-AAA3-B845E589A337}"/>
                </a:ext>
              </a:extLst>
            </p:cNvPr>
            <p:cNvSpPr txBox="1"/>
            <p:nvPr/>
          </p:nvSpPr>
          <p:spPr>
            <a:xfrm>
              <a:off x="6969300" y="2899170"/>
              <a:ext cx="286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FD823A-E2FC-4A53-9A52-CF68F21A04E7}"/>
                </a:ext>
              </a:extLst>
            </p:cNvPr>
            <p:cNvSpPr txBox="1"/>
            <p:nvPr/>
          </p:nvSpPr>
          <p:spPr>
            <a:xfrm>
              <a:off x="7932313" y="2912270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E5CBE24-9C14-4D1A-A991-01F8F10F5C48}"/>
              </a:ext>
            </a:extLst>
          </p:cNvPr>
          <p:cNvSpPr/>
          <p:nvPr/>
        </p:nvSpPr>
        <p:spPr>
          <a:xfrm>
            <a:off x="3165230" y="2343439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A93415-1FCB-44DF-85F8-4185C6671A39}"/>
              </a:ext>
            </a:extLst>
          </p:cNvPr>
          <p:cNvSpPr/>
          <p:nvPr/>
        </p:nvSpPr>
        <p:spPr>
          <a:xfrm>
            <a:off x="5365722" y="2343439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4" name="Graphic 13" descr="Headphones">
            <a:extLst>
              <a:ext uri="{FF2B5EF4-FFF2-40B4-BE49-F238E27FC236}">
                <a16:creationId xmlns:a16="http://schemas.microsoft.com/office/drawing/2014/main" id="{1B7306F4-0C97-4DEB-8B30-3120E00BF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815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eural rub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65A5E113-CE89-715C-1CDC-15F6E9CD438F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8940" y="1438274"/>
            <a:ext cx="7680012" cy="329143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536939-928D-40E2-A82D-7C8D3AF9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122"/>
            <a:ext cx="7723193" cy="952500"/>
          </a:xfrm>
        </p:spPr>
        <p:txBody>
          <a:bodyPr/>
          <a:lstStyle/>
          <a:p>
            <a:r>
              <a:rPr lang="el-GR" dirty="0"/>
              <a:t>ΑΣΚΗΣΗ</a:t>
            </a:r>
            <a:br>
              <a:rPr lang="el-GR" dirty="0"/>
            </a:br>
            <a:r>
              <a:rPr lang="el-GR" dirty="0"/>
              <a:t>Αναγνωρίστε τα ακροαστικά ευρήματα</a:t>
            </a:r>
            <a:endParaRPr lang="en-GB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59C9431-BFA4-472A-B9E9-0ABDCF36B59F}"/>
              </a:ext>
            </a:extLst>
          </p:cNvPr>
          <p:cNvGrpSpPr/>
          <p:nvPr/>
        </p:nvGrpSpPr>
        <p:grpSpPr>
          <a:xfrm>
            <a:off x="3134633" y="3614603"/>
            <a:ext cx="4749735" cy="395025"/>
            <a:chOff x="3247272" y="2897030"/>
            <a:chExt cx="4965759" cy="32301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B72316-0E2C-4D26-9085-703C6196D89C}"/>
                </a:ext>
              </a:extLst>
            </p:cNvPr>
            <p:cNvSpPr txBox="1"/>
            <p:nvPr/>
          </p:nvSpPr>
          <p:spPr>
            <a:xfrm>
              <a:off x="3247272" y="289740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73157C-29B5-4813-9D4C-47C8F2543636}"/>
                </a:ext>
              </a:extLst>
            </p:cNvPr>
            <p:cNvSpPr txBox="1"/>
            <p:nvPr/>
          </p:nvSpPr>
          <p:spPr>
            <a:xfrm>
              <a:off x="4729128" y="2897030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E1EFC6-0BAC-4931-8BBD-6C97E851FA60}"/>
                </a:ext>
              </a:extLst>
            </p:cNvPr>
            <p:cNvSpPr txBox="1"/>
            <p:nvPr/>
          </p:nvSpPr>
          <p:spPr>
            <a:xfrm>
              <a:off x="6298585" y="2897030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9E4CAB-D555-46F9-A33F-913C0502FB7C}"/>
                </a:ext>
              </a:extLst>
            </p:cNvPr>
            <p:cNvSpPr txBox="1"/>
            <p:nvPr/>
          </p:nvSpPr>
          <p:spPr>
            <a:xfrm>
              <a:off x="3803543" y="289703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5F88A9-BF9D-4C80-A640-AC999DF71D07}"/>
                </a:ext>
              </a:extLst>
            </p:cNvPr>
            <p:cNvSpPr txBox="1"/>
            <p:nvPr/>
          </p:nvSpPr>
          <p:spPr>
            <a:xfrm>
              <a:off x="5425110" y="289703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86020B-E78E-4486-AAA3-B845E589A337}"/>
                </a:ext>
              </a:extLst>
            </p:cNvPr>
            <p:cNvSpPr txBox="1"/>
            <p:nvPr/>
          </p:nvSpPr>
          <p:spPr>
            <a:xfrm>
              <a:off x="6969300" y="2899170"/>
              <a:ext cx="286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FD823A-E2FC-4A53-9A52-CF68F21A04E7}"/>
                </a:ext>
              </a:extLst>
            </p:cNvPr>
            <p:cNvSpPr txBox="1"/>
            <p:nvPr/>
          </p:nvSpPr>
          <p:spPr>
            <a:xfrm>
              <a:off x="7932313" y="2912270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E5CBE24-9C14-4D1A-A991-01F8F10F5C48}"/>
              </a:ext>
            </a:extLst>
          </p:cNvPr>
          <p:cNvSpPr/>
          <p:nvPr/>
        </p:nvSpPr>
        <p:spPr>
          <a:xfrm>
            <a:off x="3052591" y="3074485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A93415-1FCB-44DF-85F8-4185C6671A39}"/>
              </a:ext>
            </a:extLst>
          </p:cNvPr>
          <p:cNvSpPr/>
          <p:nvPr/>
        </p:nvSpPr>
        <p:spPr>
          <a:xfrm>
            <a:off x="5253083" y="3074485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4" name="Graphic 13" descr="Headphones">
            <a:extLst>
              <a:ext uri="{FF2B5EF4-FFF2-40B4-BE49-F238E27FC236}">
                <a16:creationId xmlns:a16="http://schemas.microsoft.com/office/drawing/2014/main" id="{1B7306F4-0C97-4DEB-8B30-3120E00BF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056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D6AE7-7BD1-46E5-9E35-5B0179BE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ΕΡΩΤΗΣΗ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FDE6E-560B-4561-AC52-B06E8EC7D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Ποιο από τα παρακάτω είναι το παθολογικό ακροαστικό εύρημα;</a:t>
            </a:r>
          </a:p>
          <a:p>
            <a:pPr marL="757225" lvl="1" indent="-457200">
              <a:buFont typeface="+mj-lt"/>
              <a:buAutoNum type="alphaUcPeriod"/>
            </a:pPr>
            <a:r>
              <a:rPr lang="el-GR" dirty="0"/>
              <a:t>Λεπτοί εισπνευστικοί </a:t>
            </a:r>
            <a:r>
              <a:rPr lang="el-GR" dirty="0" err="1"/>
              <a:t>τρίζοντες</a:t>
            </a:r>
            <a:endParaRPr lang="el-GR" dirty="0"/>
          </a:p>
          <a:p>
            <a:pPr marL="757225" lvl="1" indent="-457200">
              <a:buFont typeface="+mj-lt"/>
              <a:buAutoNum type="alphaUcPeriod"/>
            </a:pPr>
            <a:r>
              <a:rPr lang="el-GR" dirty="0" err="1"/>
              <a:t>Εκπνευστικοί</a:t>
            </a:r>
            <a:r>
              <a:rPr lang="el-GR" dirty="0"/>
              <a:t> </a:t>
            </a:r>
            <a:r>
              <a:rPr lang="el-GR" dirty="0" err="1"/>
              <a:t>ρεγχάζοντες</a:t>
            </a:r>
            <a:endParaRPr lang="el-GR" dirty="0"/>
          </a:p>
          <a:p>
            <a:pPr marL="757225" lvl="1" indent="-457200">
              <a:buFont typeface="+mj-lt"/>
              <a:buAutoNum type="alphaUcPeriod"/>
            </a:pPr>
            <a:r>
              <a:rPr lang="el-GR" dirty="0"/>
              <a:t>Ήχος τριβής σε εισπνοή και εκπνοή</a:t>
            </a:r>
            <a:endParaRPr lang="en-GB" dirty="0"/>
          </a:p>
          <a:p>
            <a:pPr marL="757225" lvl="1" indent="-457200">
              <a:buFont typeface="+mj-lt"/>
              <a:buAutoNum type="alphaUcPeriod"/>
            </a:pPr>
            <a:r>
              <a:rPr lang="el-GR" dirty="0"/>
              <a:t>Εισπνευστικοί και </a:t>
            </a:r>
            <a:r>
              <a:rPr lang="el-GR" dirty="0" err="1"/>
              <a:t>εκπνευστικοί</a:t>
            </a:r>
            <a:r>
              <a:rPr lang="el-GR" dirty="0"/>
              <a:t> </a:t>
            </a:r>
            <a:r>
              <a:rPr lang="el-GR" dirty="0" err="1"/>
              <a:t>ρεγχάζοντες</a:t>
            </a:r>
            <a:endParaRPr lang="el-GR" dirty="0"/>
          </a:p>
          <a:p>
            <a:pPr marL="757225" lvl="1" indent="-457200">
              <a:buFont typeface="+mj-lt"/>
              <a:buAutoNum type="alphaUcPeriod"/>
            </a:pPr>
            <a:endParaRPr lang="el-GR" dirty="0"/>
          </a:p>
          <a:p>
            <a:pPr marL="757225" lvl="1" indent="-457200">
              <a:buFont typeface="+mj-lt"/>
              <a:buAutoNum type="alphaUcPeriod"/>
            </a:pPr>
            <a:endParaRPr lang="el-GR" dirty="0"/>
          </a:p>
          <a:p>
            <a:pPr marL="757225" lvl="1" indent="-457200">
              <a:buFont typeface="+mj-lt"/>
              <a:buAutoNum type="alphaUcPeriod"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51812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6939-928D-40E2-A82D-7C8D3AF9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677"/>
            <a:ext cx="7723193" cy="952500"/>
          </a:xfrm>
        </p:spPr>
        <p:txBody>
          <a:bodyPr/>
          <a:lstStyle/>
          <a:p>
            <a:r>
              <a:rPr lang="el-GR" dirty="0"/>
              <a:t>ΑΣΚΗΣΗ</a:t>
            </a:r>
            <a:br>
              <a:rPr lang="el-GR" dirty="0"/>
            </a:br>
            <a:r>
              <a:rPr lang="en-US" dirty="0"/>
              <a:t>  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B592B-F34A-4F2F-AB32-9629009ABBE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895344"/>
            <a:ext cx="8225410" cy="1203238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Το παθολογικό ακροαστικό εύρημα είναι ο ήχος τριβής</a:t>
            </a:r>
          </a:p>
          <a:p>
            <a:r>
              <a:rPr lang="el-GR" dirty="0"/>
              <a:t>Ο ήχος τριβής είναι χαρακτηριστικά διφασικός – πολλές φορές έχει «συμμετρικό» χαρακτήρα</a:t>
            </a:r>
          </a:p>
          <a:p>
            <a:r>
              <a:rPr lang="el-GR" dirty="0"/>
              <a:t>Εντοπισμένος στην περιοχή της φλεγμονής του </a:t>
            </a:r>
            <a:r>
              <a:rPr lang="el-GR" dirty="0" err="1"/>
              <a:t>υπεζοκώτα</a:t>
            </a:r>
            <a:endParaRPr lang="el-GR" dirty="0"/>
          </a:p>
          <a:p>
            <a:r>
              <a:rPr lang="el-GR" dirty="0"/>
              <a:t>Ορισμένες φορές μπορεί να μοιάζει με διακεκομμένο ήχο: αυτό συμβαίνει επειδή η κίνηση των δύο πετάλων του </a:t>
            </a:r>
            <a:r>
              <a:rPr lang="el-GR" dirty="0" err="1"/>
              <a:t>υπεζοκώτα</a:t>
            </a:r>
            <a:r>
              <a:rPr lang="el-GR" dirty="0"/>
              <a:t> γίνεται «κλιμακωτά» (κεφαλές βέλους στην ηχογράφηση)</a:t>
            </a:r>
          </a:p>
          <a:p>
            <a:endParaRPr lang="el-GR" dirty="0"/>
          </a:p>
          <a:p>
            <a:endParaRPr lang="en-GB" dirty="0"/>
          </a:p>
        </p:txBody>
      </p:sp>
      <p:pic>
        <p:nvPicPr>
          <p:cNvPr id="5" name="Pleural rub PT0026">
            <a:hlinkClick r:id="" action="ppaction://media"/>
            <a:extLst>
              <a:ext uri="{FF2B5EF4-FFF2-40B4-BE49-F238E27FC236}">
                <a16:creationId xmlns:a16="http://schemas.microsoft.com/office/drawing/2014/main" id="{B9208296-2D95-4E93-B5FF-E3AB9E3705E7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0" y="1008001"/>
            <a:ext cx="8208000" cy="2717081"/>
          </a:xfr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666CB89-18DE-61F1-BFE6-CA4F84861EF5}"/>
              </a:ext>
            </a:extLst>
          </p:cNvPr>
          <p:cNvGrpSpPr/>
          <p:nvPr/>
        </p:nvGrpSpPr>
        <p:grpSpPr>
          <a:xfrm>
            <a:off x="3247272" y="2758500"/>
            <a:ext cx="4965759" cy="461547"/>
            <a:chOff x="3247272" y="2758500"/>
            <a:chExt cx="4965759" cy="46154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B72316-0E2C-4D26-9085-703C6196D89C}"/>
                </a:ext>
              </a:extLst>
            </p:cNvPr>
            <p:cNvSpPr txBox="1"/>
            <p:nvPr/>
          </p:nvSpPr>
          <p:spPr>
            <a:xfrm>
              <a:off x="3247272" y="289740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73157C-29B5-4813-9D4C-47C8F2543636}"/>
                </a:ext>
              </a:extLst>
            </p:cNvPr>
            <p:cNvSpPr txBox="1"/>
            <p:nvPr/>
          </p:nvSpPr>
          <p:spPr>
            <a:xfrm>
              <a:off x="4729128" y="2897030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E1EFC6-0BAC-4931-8BBD-6C97E851FA60}"/>
                </a:ext>
              </a:extLst>
            </p:cNvPr>
            <p:cNvSpPr txBox="1"/>
            <p:nvPr/>
          </p:nvSpPr>
          <p:spPr>
            <a:xfrm>
              <a:off x="6298585" y="2897030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9E4CAB-D555-46F9-A33F-913C0502FB7C}"/>
                </a:ext>
              </a:extLst>
            </p:cNvPr>
            <p:cNvSpPr txBox="1"/>
            <p:nvPr/>
          </p:nvSpPr>
          <p:spPr>
            <a:xfrm>
              <a:off x="3803543" y="289703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5F88A9-BF9D-4C80-A640-AC999DF71D07}"/>
                </a:ext>
              </a:extLst>
            </p:cNvPr>
            <p:cNvSpPr txBox="1"/>
            <p:nvPr/>
          </p:nvSpPr>
          <p:spPr>
            <a:xfrm>
              <a:off x="5425110" y="289703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86020B-E78E-4486-AAA3-B845E589A337}"/>
                </a:ext>
              </a:extLst>
            </p:cNvPr>
            <p:cNvSpPr txBox="1"/>
            <p:nvPr/>
          </p:nvSpPr>
          <p:spPr>
            <a:xfrm>
              <a:off x="6969300" y="2758500"/>
              <a:ext cx="286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FD823A-E2FC-4A53-9A52-CF68F21A04E7}"/>
                </a:ext>
              </a:extLst>
            </p:cNvPr>
            <p:cNvSpPr txBox="1"/>
            <p:nvPr/>
          </p:nvSpPr>
          <p:spPr>
            <a:xfrm>
              <a:off x="7932313" y="2912270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56C0711F-8811-4419-ABF5-B4184C8A795B}"/>
                </a:ext>
              </a:extLst>
            </p:cNvPr>
            <p:cNvSpPr/>
            <p:nvPr/>
          </p:nvSpPr>
          <p:spPr>
            <a:xfrm rot="10800000">
              <a:off x="6892290" y="3050918"/>
              <a:ext cx="87630" cy="12954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508495F8-E120-403C-B943-42FA71EC5D33}"/>
                </a:ext>
              </a:extLst>
            </p:cNvPr>
            <p:cNvSpPr/>
            <p:nvPr/>
          </p:nvSpPr>
          <p:spPr>
            <a:xfrm rot="10800000">
              <a:off x="7086600" y="3050918"/>
              <a:ext cx="87630" cy="12954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7DA9035B-BFB2-4E1C-9124-12B9BDE2AD7B}"/>
                </a:ext>
              </a:extLst>
            </p:cNvPr>
            <p:cNvSpPr/>
            <p:nvPr/>
          </p:nvSpPr>
          <p:spPr>
            <a:xfrm rot="10800000">
              <a:off x="7273399" y="3050918"/>
              <a:ext cx="87630" cy="12954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1D949A82-A221-459C-AFA0-D37A7E2E6FA7}"/>
                </a:ext>
              </a:extLst>
            </p:cNvPr>
            <p:cNvSpPr/>
            <p:nvPr/>
          </p:nvSpPr>
          <p:spPr>
            <a:xfrm rot="10800000">
              <a:off x="7593439" y="3050918"/>
              <a:ext cx="87630" cy="12954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AFF204E-235A-4BB6-A546-50CC7DAA8A65}"/>
              </a:ext>
            </a:extLst>
          </p:cNvPr>
          <p:cNvSpPr/>
          <p:nvPr/>
        </p:nvSpPr>
        <p:spPr>
          <a:xfrm>
            <a:off x="3209011" y="2366541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7C15FB-9C20-4FF7-86EC-DDE8984DC6F5}"/>
              </a:ext>
            </a:extLst>
          </p:cNvPr>
          <p:cNvSpPr/>
          <p:nvPr/>
        </p:nvSpPr>
        <p:spPr>
          <a:xfrm>
            <a:off x="5346184" y="2366541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20" name="Graphic 19" descr="Headphones">
            <a:extLst>
              <a:ext uri="{FF2B5EF4-FFF2-40B4-BE49-F238E27FC236}">
                <a16:creationId xmlns:a16="http://schemas.microsoft.com/office/drawing/2014/main" id="{0E45AA10-58D0-479E-BD71-0DCF180F67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690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eural rub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65A5E113-CE89-715C-1CDC-15F6E9CD438F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8940" y="985292"/>
            <a:ext cx="7680012" cy="329143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536939-928D-40E2-A82D-7C8D3AF94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122"/>
            <a:ext cx="7723193" cy="952500"/>
          </a:xfrm>
        </p:spPr>
        <p:txBody>
          <a:bodyPr/>
          <a:lstStyle/>
          <a:p>
            <a:r>
              <a:rPr lang="el-GR" dirty="0"/>
              <a:t>ΑΣΚΗΣΗ</a:t>
            </a:r>
            <a:br>
              <a:rPr lang="el-GR" dirty="0"/>
            </a:br>
            <a:r>
              <a:rPr lang="el-GR" dirty="0"/>
              <a:t>Ανάλυση ακροαστικών ευρημάτων</a:t>
            </a:r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5CBE24-9C14-4D1A-A991-01F8F10F5C48}"/>
              </a:ext>
            </a:extLst>
          </p:cNvPr>
          <p:cNvSpPr/>
          <p:nvPr/>
        </p:nvSpPr>
        <p:spPr>
          <a:xfrm>
            <a:off x="3052591" y="2621503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A93415-1FCB-44DF-85F8-4185C6671A39}"/>
              </a:ext>
            </a:extLst>
          </p:cNvPr>
          <p:cNvSpPr/>
          <p:nvPr/>
        </p:nvSpPr>
        <p:spPr>
          <a:xfrm>
            <a:off x="5253083" y="2621503"/>
            <a:ext cx="1109785" cy="16412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4" name="Graphic 13" descr="Headphones">
            <a:extLst>
              <a:ext uri="{FF2B5EF4-FFF2-40B4-BE49-F238E27FC236}">
                <a16:creationId xmlns:a16="http://schemas.microsoft.com/office/drawing/2014/main" id="{1B7306F4-0C97-4DEB-8B30-3120E00BF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7FEEB-7127-C46F-9A64-4B916F1938D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4318558"/>
            <a:ext cx="8225410" cy="1203238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Το παθολογικό ακροαστικό εύρημα είναι ο ήχος τριβής</a:t>
            </a:r>
          </a:p>
          <a:p>
            <a:r>
              <a:rPr lang="el-GR" dirty="0"/>
              <a:t>Ο ήχος τριβής είναι χαρακτηριστικά διφασικός – πολλές φορές έχει «συμμετρικό» χαρακτήρα</a:t>
            </a:r>
          </a:p>
          <a:p>
            <a:r>
              <a:rPr lang="el-GR" dirty="0"/>
              <a:t>Εντοπισμένος στην περιοχή της φλεγμονής του </a:t>
            </a:r>
            <a:r>
              <a:rPr lang="el-GR" dirty="0" err="1"/>
              <a:t>υπεζοκώτα</a:t>
            </a:r>
            <a:endParaRPr lang="el-GR" dirty="0"/>
          </a:p>
          <a:p>
            <a:r>
              <a:rPr lang="el-GR" dirty="0"/>
              <a:t>Ορισμένες φορές μπορεί να μοιάζει με διακεκομμένο ήχο: αυτό συμβαίνει επειδή η κίνηση των δύο πετάλων του </a:t>
            </a:r>
            <a:r>
              <a:rPr lang="el-GR" dirty="0" err="1"/>
              <a:t>υπεζοκώτα</a:t>
            </a:r>
            <a:r>
              <a:rPr lang="el-GR" dirty="0"/>
              <a:t> γίνεται «κλιμακωτά» (κεφαλές βέλους στην ηχογράφηση)</a:t>
            </a:r>
          </a:p>
          <a:p>
            <a:endParaRPr lang="el-GR" dirty="0"/>
          </a:p>
          <a:p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3467C7-8AD8-8087-8236-0BDCC40D3747}"/>
              </a:ext>
            </a:extLst>
          </p:cNvPr>
          <p:cNvGrpSpPr/>
          <p:nvPr/>
        </p:nvGrpSpPr>
        <p:grpSpPr>
          <a:xfrm>
            <a:off x="3203849" y="2972017"/>
            <a:ext cx="4680520" cy="461547"/>
            <a:chOff x="3247272" y="2758500"/>
            <a:chExt cx="4965759" cy="46154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86E426-2C11-3D4C-4094-6E97513BDC2C}"/>
                </a:ext>
              </a:extLst>
            </p:cNvPr>
            <p:cNvSpPr txBox="1"/>
            <p:nvPr/>
          </p:nvSpPr>
          <p:spPr>
            <a:xfrm>
              <a:off x="3247272" y="2897408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1BEEEBC-3AD1-7777-6636-9C624A86B72C}"/>
                </a:ext>
              </a:extLst>
            </p:cNvPr>
            <p:cNvSpPr txBox="1"/>
            <p:nvPr/>
          </p:nvSpPr>
          <p:spPr>
            <a:xfrm>
              <a:off x="4729128" y="2897030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835B26E-6CCF-7210-A311-4A274B70B3C1}"/>
                </a:ext>
              </a:extLst>
            </p:cNvPr>
            <p:cNvSpPr txBox="1"/>
            <p:nvPr/>
          </p:nvSpPr>
          <p:spPr>
            <a:xfrm>
              <a:off x="6298585" y="2897030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2E4A47-EF9D-8EC0-0839-A8C7FDF873C8}"/>
                </a:ext>
              </a:extLst>
            </p:cNvPr>
            <p:cNvSpPr txBox="1"/>
            <p:nvPr/>
          </p:nvSpPr>
          <p:spPr>
            <a:xfrm>
              <a:off x="3803543" y="289703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5BB3DDC-6E39-9915-3D1D-DE135070D673}"/>
                </a:ext>
              </a:extLst>
            </p:cNvPr>
            <p:cNvSpPr txBox="1"/>
            <p:nvPr/>
          </p:nvSpPr>
          <p:spPr>
            <a:xfrm>
              <a:off x="5425110" y="289703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EFA147-8ADB-1E46-6E07-BF31F9CB25F4}"/>
                </a:ext>
              </a:extLst>
            </p:cNvPr>
            <p:cNvSpPr txBox="1"/>
            <p:nvPr/>
          </p:nvSpPr>
          <p:spPr>
            <a:xfrm>
              <a:off x="6969300" y="2758500"/>
              <a:ext cx="286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glow rad="228600">
                      <a:srgbClr val="4F81BD">
                        <a:satMod val="175000"/>
                        <a:alpha val="4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A68779-BDA2-4E67-8419-3107639716E6}"/>
                </a:ext>
              </a:extLst>
            </p:cNvPr>
            <p:cNvSpPr txBox="1"/>
            <p:nvPr/>
          </p:nvSpPr>
          <p:spPr>
            <a:xfrm>
              <a:off x="7932313" y="2912270"/>
              <a:ext cx="280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F8D99BF1-74EF-CCF5-D544-C4885BEBB619}"/>
                </a:ext>
              </a:extLst>
            </p:cNvPr>
            <p:cNvSpPr/>
            <p:nvPr/>
          </p:nvSpPr>
          <p:spPr>
            <a:xfrm rot="10800000">
              <a:off x="6892290" y="3050918"/>
              <a:ext cx="87630" cy="12954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96246418-F529-7FF5-31AB-0C120B2B1878}"/>
                </a:ext>
              </a:extLst>
            </p:cNvPr>
            <p:cNvSpPr/>
            <p:nvPr/>
          </p:nvSpPr>
          <p:spPr>
            <a:xfrm rot="10800000">
              <a:off x="7086600" y="3050918"/>
              <a:ext cx="87630" cy="12954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86F4A68D-F36D-DAB5-8E9F-AAFF8E099783}"/>
                </a:ext>
              </a:extLst>
            </p:cNvPr>
            <p:cNvSpPr/>
            <p:nvPr/>
          </p:nvSpPr>
          <p:spPr>
            <a:xfrm rot="10800000">
              <a:off x="7273399" y="3050918"/>
              <a:ext cx="87630" cy="12954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FC328B9C-ECD7-F394-DFB3-6946589775C2}"/>
                </a:ext>
              </a:extLst>
            </p:cNvPr>
            <p:cNvSpPr/>
            <p:nvPr/>
          </p:nvSpPr>
          <p:spPr>
            <a:xfrm rot="10800000">
              <a:off x="7593439" y="3050918"/>
              <a:ext cx="87630" cy="129540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0640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95E8113-0C88-4DF5-B13F-DDFEB1756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ΑΣΚΗΣΗ</a:t>
            </a:r>
            <a:br>
              <a:rPr lang="el-GR" dirty="0"/>
            </a:br>
            <a:r>
              <a:rPr lang="el-GR" dirty="0"/>
              <a:t>Διάγνωση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C476A8-4731-48D9-8274-C578D950CC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l-GR" i="1" dirty="0"/>
              <a:t>Σε ακτινογραφία και σε </a:t>
            </a:r>
            <a:r>
              <a:rPr lang="en-GB" i="1" dirty="0"/>
              <a:t>CT</a:t>
            </a:r>
            <a:r>
              <a:rPr lang="el-GR" i="1" dirty="0"/>
              <a:t> θώρακος διαπιστώθηκε </a:t>
            </a:r>
            <a:r>
              <a:rPr lang="el-GR" i="1" dirty="0" err="1"/>
              <a:t>αμφοτερόπλευρη</a:t>
            </a:r>
            <a:r>
              <a:rPr lang="el-GR" i="1" dirty="0"/>
              <a:t> πνευμονία</a:t>
            </a:r>
            <a:endParaRPr lang="en-GB" i="1" dirty="0"/>
          </a:p>
          <a:p>
            <a:r>
              <a:rPr lang="el-GR" i="1" dirty="0"/>
              <a:t>Η πύκνωση στη δεξιά βάση φθάνει μέχρι τον σπλαγχνικό </a:t>
            </a:r>
            <a:r>
              <a:rPr lang="el-GR" i="1" dirty="0" err="1"/>
              <a:t>υπεζοκώτα</a:t>
            </a:r>
            <a:r>
              <a:rPr lang="el-GR" i="1" dirty="0"/>
              <a:t> (κίτρινο βέλος)</a:t>
            </a:r>
          </a:p>
          <a:p>
            <a:r>
              <a:rPr lang="el-GR" i="1" dirty="0"/>
              <a:t>Η τριβή ακροάται στην περιοχή αυτή</a:t>
            </a:r>
          </a:p>
          <a:p>
            <a:pPr lvl="1"/>
            <a:r>
              <a:rPr lang="el-GR" i="1" dirty="0"/>
              <a:t>Αριστερά υπάρχει επίσης πύκνωση αλλά προσβάλλει πολύ μικρή περιοχή στον </a:t>
            </a:r>
            <a:r>
              <a:rPr lang="el-GR" i="1" dirty="0" err="1"/>
              <a:t>υπεζοκώτα</a:t>
            </a:r>
            <a:r>
              <a:rPr lang="el-GR" i="1" dirty="0"/>
              <a:t> (</a:t>
            </a:r>
            <a:r>
              <a:rPr lang="el-GR" i="1" dirty="0" err="1"/>
              <a:t>κοκκινο</a:t>
            </a:r>
            <a:r>
              <a:rPr lang="el-GR" i="1" dirty="0"/>
              <a:t> βέλος) </a:t>
            </a:r>
          </a:p>
          <a:p>
            <a:r>
              <a:rPr lang="el-GR" i="1" dirty="0"/>
              <a:t>Έλαβε θεραπεία με </a:t>
            </a:r>
            <a:r>
              <a:rPr lang="el-GR" i="1" dirty="0" err="1"/>
              <a:t>λινεζολίδη</a:t>
            </a:r>
            <a:r>
              <a:rPr lang="el-GR" i="1" dirty="0"/>
              <a:t> και </a:t>
            </a:r>
            <a:r>
              <a:rPr lang="el-GR" i="1" dirty="0" err="1"/>
              <a:t>δαπτομυκίνη</a:t>
            </a:r>
            <a:r>
              <a:rPr lang="el-GR" i="1" dirty="0"/>
              <a:t> και εξήλθε μετά από νοσηλεία 27 ημερών</a:t>
            </a:r>
            <a:endParaRPr lang="en-GB" i="1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C4FEE74-354D-4904-AB78-C95DC7A24EF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4643438" y="1454090"/>
            <a:ext cx="4038600" cy="355294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E5A899FA-FD67-4FF4-9A28-CB7D74AF9045}"/>
              </a:ext>
            </a:extLst>
          </p:cNvPr>
          <p:cNvSpPr/>
          <p:nvPr/>
        </p:nvSpPr>
        <p:spPr>
          <a:xfrm rot="20021840">
            <a:off x="4720749" y="3527549"/>
            <a:ext cx="265594" cy="410995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14309C1-C8FE-4D82-AA51-4822772AE643}"/>
              </a:ext>
            </a:extLst>
          </p:cNvPr>
          <p:cNvSpPr/>
          <p:nvPr/>
        </p:nvSpPr>
        <p:spPr>
          <a:xfrm rot="13686614">
            <a:off x="7827365" y="3904267"/>
            <a:ext cx="265594" cy="41099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B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23966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Ήχος τριβής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Δημιουργείται όταν </a:t>
            </a:r>
            <a:r>
              <a:rPr lang="el-GR" dirty="0" err="1"/>
              <a:t>προστρίβονται</a:t>
            </a:r>
            <a:r>
              <a:rPr lang="el-GR" dirty="0"/>
              <a:t> μεταξύ τους οι επιφάνειες ορογόνων υμένων οι οποίες έχουν υποστεί τράχυνση λόγω φλεγμονής (</a:t>
            </a:r>
            <a:r>
              <a:rPr lang="el-GR" dirty="0" err="1"/>
              <a:t>π.χ</a:t>
            </a:r>
            <a:r>
              <a:rPr lang="el-GR" dirty="0"/>
              <a:t> ξηρά πλευρίτιδα), ή σε ανάπτυξη </a:t>
            </a:r>
            <a:r>
              <a:rPr lang="el-GR" dirty="0" err="1"/>
              <a:t>νεοεξεργασίας</a:t>
            </a:r>
            <a:r>
              <a:rPr lang="el-GR" dirty="0"/>
              <a:t> ή σε τραυματική βλάβη.</a:t>
            </a:r>
          </a:p>
          <a:p>
            <a:pPr lvl="1"/>
            <a:r>
              <a:rPr lang="el-GR" dirty="0"/>
              <a:t>Πνευμονία με </a:t>
            </a:r>
            <a:r>
              <a:rPr lang="el-GR" dirty="0" err="1"/>
              <a:t>επινέμηση</a:t>
            </a:r>
            <a:r>
              <a:rPr lang="el-GR" dirty="0"/>
              <a:t> </a:t>
            </a:r>
            <a:r>
              <a:rPr lang="el-GR" dirty="0" err="1"/>
              <a:t>υπεζοκώτα</a:t>
            </a:r>
            <a:endParaRPr lang="el-GR" dirty="0"/>
          </a:p>
          <a:p>
            <a:pPr lvl="1"/>
            <a:r>
              <a:rPr lang="el-GR" dirty="0"/>
              <a:t>ΤΒ πλευρίτιδα</a:t>
            </a:r>
          </a:p>
          <a:p>
            <a:pPr lvl="1"/>
            <a:r>
              <a:rPr lang="el-GR" dirty="0"/>
              <a:t>Νεόπλασμα</a:t>
            </a:r>
          </a:p>
          <a:p>
            <a:pPr lvl="1"/>
            <a:r>
              <a:rPr lang="el-GR" dirty="0" err="1"/>
              <a:t>Αυτοάνοσα</a:t>
            </a:r>
            <a:r>
              <a:rPr lang="el-GR" dirty="0"/>
              <a:t> νοσήματα (πχ συστηματικός </a:t>
            </a:r>
            <a:r>
              <a:rPr lang="el-GR" dirty="0" err="1"/>
              <a:t>ερυθηματώδης</a:t>
            </a:r>
            <a:r>
              <a:rPr lang="el-GR" dirty="0"/>
              <a:t> λύκος)</a:t>
            </a:r>
          </a:p>
          <a:p>
            <a:r>
              <a:rPr lang="el-GR" dirty="0"/>
              <a:t>Διφασικός ήχος: ακούγεται στο τέλος της εισπνοής και στην αρχή της εκπνοής</a:t>
            </a:r>
            <a:endParaRPr lang="en-GB" dirty="0"/>
          </a:p>
          <a:p>
            <a:r>
              <a:rPr lang="el-GR" dirty="0"/>
              <a:t>Συνήθως είναι σχετικά χαμηλής συχνότητας</a:t>
            </a:r>
          </a:p>
          <a:p>
            <a:r>
              <a:rPr lang="el-GR" dirty="0"/>
              <a:t>Ακροάται καλύτερα στις μασχάλες και στις βάσεις του πνεύμονα</a:t>
            </a:r>
          </a:p>
          <a:p>
            <a:r>
              <a:rPr lang="el-GR" dirty="0"/>
              <a:t>Μπορεί να ακροάται καλύτερα πιέζοντας το στηθοσκόπιο στο θώρακα.</a:t>
            </a:r>
          </a:p>
          <a:p>
            <a:r>
              <a:rPr lang="el-GR" dirty="0"/>
              <a:t>Συνήθως συνοδεύεται από πλευριτικού χαρακτήρα θωρακικό άλγος.</a:t>
            </a:r>
          </a:p>
          <a:p>
            <a:r>
              <a:rPr lang="el-GR" dirty="0"/>
              <a:t>Μπορεί να μοιάζει με διακεκομμένους ήχους (λεπτούς ή παχείς τρίζοντες) </a:t>
            </a:r>
          </a:p>
          <a:p>
            <a:pPr lvl="1"/>
            <a:r>
              <a:rPr lang="el-GR" dirty="0"/>
              <a:t>Ο ήχος τριβής ΔΕΝ μεταβάλλεται με τον βήχα ενώ οι διακεκομμένοι ήχοι μπορεί να μεταβληθούν.</a:t>
            </a: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838503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6ECC44F-8D3E-443D-9856-14C553651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Πως θα διαχωρίσουμε τον ήχο τριβής από τους </a:t>
            </a:r>
            <a:r>
              <a:rPr lang="el-GR" sz="2800" dirty="0" err="1"/>
              <a:t>τρίζοντες</a:t>
            </a:r>
            <a:r>
              <a:rPr lang="el-GR" sz="2800" dirty="0"/>
              <a:t>;</a:t>
            </a:r>
            <a:endParaRPr lang="en-GB" sz="2800" dirty="0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D6513EB-4063-4C17-896F-069570BCA4F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333500"/>
          <a:ext cx="8229600" cy="346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37026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637632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Ήχος </a:t>
                      </a:r>
                      <a:r>
                        <a:rPr lang="el-GR" sz="16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υπεζοκωτικής</a:t>
                      </a:r>
                      <a:r>
                        <a:rPr lang="el-GR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τριβής</a:t>
                      </a:r>
                      <a:endParaRPr lang="en-GB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Τρίζοντες</a:t>
                      </a:r>
                      <a:endParaRPr lang="en-GB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21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Κατά κανόνα διφασικός (εισπνοή + εκπνοή)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Μπορεί να είναι ακουστοί μόνο στην εισπνοή ή την εκπνοή ή και στις δύο φάσεις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26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Συνήθως εντοπίζεται σε μια μικρή περιοχή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Συνήθως ακούγονται σε σχετικά μεγάλη έκταση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8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Δεν αλλάζει μετά το βήχα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Μπορεί να εξαφανίζονται μετά το βήχα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0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Συχνά υπάρχει ψηλαφητό αίσθημα «τριβής»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Δεν υπάρχει </a:t>
                      </a:r>
                      <a:r>
                        <a:rPr lang="el-GR" sz="1600" dirty="0" err="1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ψηλαφητικό</a:t>
                      </a:r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ανάλογο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09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Η ένταση μπορεί να αυξηθεί πιέζοντας εντονότερα το στηθοσκόπιο στο θώρακα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Δεν επηρεάζονται από την πίεση του στηθοσκοπίου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11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Συνήθως συνοδεύονται από θωρακικό πόνο που γίνεται εντονότερος με την αναπνοή (πλευριτικός πόνος)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Δεν συνοδεύονται από πλευριτικού τύπου πόνο</a:t>
                      </a:r>
                      <a:endParaRPr lang="en-GB" sz="16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8871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476C809-3063-422E-9202-C3008B77BADC}"/>
              </a:ext>
            </a:extLst>
          </p:cNvPr>
          <p:cNvSpPr txBox="1"/>
          <p:nvPr/>
        </p:nvSpPr>
        <p:spPr>
          <a:xfrm>
            <a:off x="6730967" y="5438001"/>
            <a:ext cx="2413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Ann Thoracic Med 2015;10:158-158</a:t>
            </a:r>
            <a:endParaRPr lang="en-GB" sz="12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94860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quawk NEJM">
            <a:hlinkClick r:id="" action="ppaction://media"/>
            <a:extLst>
              <a:ext uri="{FF2B5EF4-FFF2-40B4-BE49-F238E27FC236}">
                <a16:creationId xmlns:a16="http://schemas.microsoft.com/office/drawing/2014/main" id="{42D8EEFE-4422-44F6-AB79-0820D57C278B}"/>
              </a:ext>
            </a:extLst>
          </p:cNvPr>
          <p:cNvPicPr>
            <a:picLocks noGrp="1" noChangeAspect="1"/>
          </p:cNvPicPr>
          <p:nvPr>
            <p:ph sz="half" idx="14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7909" y="587104"/>
            <a:ext cx="8208891" cy="315022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F73523-EA7D-4C36-8F9C-D40B8855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Squawks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A69587A0-71FD-465E-A513-D50AFB5C7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93" y="193880"/>
            <a:ext cx="7842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CAB368D-687E-46F1-97C3-7EE9390C9B2C}"/>
              </a:ext>
            </a:extLst>
          </p:cNvPr>
          <p:cNvSpPr txBox="1"/>
          <p:nvPr/>
        </p:nvSpPr>
        <p:spPr>
          <a:xfrm>
            <a:off x="3308086" y="5238332"/>
            <a:ext cx="583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Ο ήχος προέρχεται από τ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Interactive graphic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του άρθρου </a:t>
            </a:r>
            <a:r>
              <a:rPr lang="en-GB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7"/>
              </a:rPr>
              <a:t>N </a:t>
            </a:r>
            <a:r>
              <a:rPr lang="en-GB" sz="120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7"/>
              </a:rPr>
              <a:t>Engl</a:t>
            </a:r>
            <a:r>
              <a:rPr lang="en-GB" sz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7"/>
              </a:rPr>
              <a:t> J  Med 2014;370:744-51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και έχει αναλυθεί φασματοσκοπικά με το λογισμικό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Audacity®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40D0855-5117-428D-9BDC-7666D89B6E48}"/>
              </a:ext>
            </a:extLst>
          </p:cNvPr>
          <p:cNvGrpSpPr/>
          <p:nvPr/>
        </p:nvGrpSpPr>
        <p:grpSpPr>
          <a:xfrm>
            <a:off x="1888320" y="2595682"/>
            <a:ext cx="5931185" cy="920319"/>
            <a:chOff x="1888320" y="2759801"/>
            <a:chExt cx="5931185" cy="92031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4B3B3F9-179B-4DE1-BB9F-64B94F7D3AFA}"/>
                </a:ext>
              </a:extLst>
            </p:cNvPr>
            <p:cNvGrpSpPr/>
            <p:nvPr/>
          </p:nvGrpSpPr>
          <p:grpSpPr>
            <a:xfrm>
              <a:off x="1888320" y="2763705"/>
              <a:ext cx="4653372" cy="307777"/>
              <a:chOff x="1677309" y="2083772"/>
              <a:chExt cx="4653372" cy="307777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5B9668-B977-466C-B94C-BEAE0B1A174C}"/>
                  </a:ext>
                </a:extLst>
              </p:cNvPr>
              <p:cNvSpPr txBox="1"/>
              <p:nvPr/>
            </p:nvSpPr>
            <p:spPr>
              <a:xfrm>
                <a:off x="1677309" y="2083772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068479-E339-44D3-9D43-6C1BB77ABAE9}"/>
                  </a:ext>
                </a:extLst>
              </p:cNvPr>
              <p:cNvSpPr txBox="1"/>
              <p:nvPr/>
            </p:nvSpPr>
            <p:spPr>
              <a:xfrm>
                <a:off x="2973337" y="2083772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F0DD680-7628-4109-936D-E91212732DA8}"/>
                  </a:ext>
                </a:extLst>
              </p:cNvPr>
              <p:cNvSpPr txBox="1"/>
              <p:nvPr/>
            </p:nvSpPr>
            <p:spPr>
              <a:xfrm>
                <a:off x="4411444" y="2083772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233D961-B86B-4068-B578-F382FC73305B}"/>
                  </a:ext>
                </a:extLst>
              </p:cNvPr>
              <p:cNvSpPr txBox="1"/>
              <p:nvPr/>
            </p:nvSpPr>
            <p:spPr>
              <a:xfrm>
                <a:off x="2189974" y="2083772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51A5536-93FF-4CA7-91A5-ADBE768E712A}"/>
                  </a:ext>
                </a:extLst>
              </p:cNvPr>
              <p:cNvSpPr txBox="1"/>
              <p:nvPr/>
            </p:nvSpPr>
            <p:spPr>
              <a:xfrm>
                <a:off x="3434276" y="2083772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EBEF8BC-1AE3-4BBA-9D01-DFB25904D282}"/>
                  </a:ext>
                </a:extLst>
              </p:cNvPr>
              <p:cNvSpPr txBox="1"/>
              <p:nvPr/>
            </p:nvSpPr>
            <p:spPr>
              <a:xfrm>
                <a:off x="4812396" y="2083772"/>
                <a:ext cx="2865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F0785A1-4455-4F25-A883-8A1B82E7DD45}"/>
                  </a:ext>
                </a:extLst>
              </p:cNvPr>
              <p:cNvSpPr txBox="1"/>
              <p:nvPr/>
            </p:nvSpPr>
            <p:spPr>
              <a:xfrm>
                <a:off x="5648978" y="2083772"/>
                <a:ext cx="255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I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D7A3D16-5C19-4299-B2F6-2C182E22D2DD}"/>
                  </a:ext>
                </a:extLst>
              </p:cNvPr>
              <p:cNvSpPr txBox="1"/>
              <p:nvPr/>
            </p:nvSpPr>
            <p:spPr>
              <a:xfrm>
                <a:off x="6044173" y="2083772"/>
                <a:ext cx="2865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Calibri Light" panose="020F0302020204030204" pitchFamily="34" charset="0"/>
                  </a:rPr>
                  <a:t>E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8F7D045-74FB-4A3B-8B56-3DBCAE6D6844}"/>
                </a:ext>
              </a:extLst>
            </p:cNvPr>
            <p:cNvSpPr txBox="1"/>
            <p:nvPr/>
          </p:nvSpPr>
          <p:spPr>
            <a:xfrm>
              <a:off x="7137802" y="2759801"/>
              <a:ext cx="255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I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E8780B-7D5F-406E-9B85-9DC4504F8F9A}"/>
                </a:ext>
              </a:extLst>
            </p:cNvPr>
            <p:cNvSpPr txBox="1"/>
            <p:nvPr/>
          </p:nvSpPr>
          <p:spPr>
            <a:xfrm>
              <a:off x="7532997" y="2759801"/>
              <a:ext cx="286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Calibri Light" panose="020F0302020204030204" pitchFamily="34" charset="0"/>
                </a:rPr>
                <a:t>E</a:t>
              </a:r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E9852925-F544-4652-B848-5BCBB2006D73}"/>
                </a:ext>
              </a:extLst>
            </p:cNvPr>
            <p:cNvSpPr/>
            <p:nvPr/>
          </p:nvSpPr>
          <p:spPr>
            <a:xfrm>
              <a:off x="1984659" y="3372343"/>
              <a:ext cx="127599" cy="307777"/>
            </a:xfrm>
            <a:prstGeom prst="triangle">
              <a:avLst/>
            </a:prstGeom>
            <a:solidFill>
              <a:schemeClr val="tx1"/>
            </a:solidFill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02C59CF1-0CB8-449D-B3C5-C1A136BCAD02}"/>
                </a:ext>
              </a:extLst>
            </p:cNvPr>
            <p:cNvSpPr/>
            <p:nvPr/>
          </p:nvSpPr>
          <p:spPr>
            <a:xfrm>
              <a:off x="3293732" y="3372343"/>
              <a:ext cx="127599" cy="307777"/>
            </a:xfrm>
            <a:prstGeom prst="triangle">
              <a:avLst/>
            </a:prstGeom>
            <a:solidFill>
              <a:schemeClr val="tx1"/>
            </a:solidFill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6F93FCA3-21EB-401F-B8B8-7A078ABA1574}"/>
                </a:ext>
              </a:extLst>
            </p:cNvPr>
            <p:cNvSpPr/>
            <p:nvPr/>
          </p:nvSpPr>
          <p:spPr>
            <a:xfrm>
              <a:off x="4712225" y="3372343"/>
              <a:ext cx="127599" cy="307777"/>
            </a:xfrm>
            <a:prstGeom prst="triangle">
              <a:avLst/>
            </a:prstGeom>
            <a:solidFill>
              <a:schemeClr val="tx1"/>
            </a:solidFill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9C2604F1-F86E-423B-8821-E1731AA95598}"/>
                </a:ext>
              </a:extLst>
            </p:cNvPr>
            <p:cNvSpPr/>
            <p:nvPr/>
          </p:nvSpPr>
          <p:spPr>
            <a:xfrm>
              <a:off x="5966591" y="3372343"/>
              <a:ext cx="127599" cy="307777"/>
            </a:xfrm>
            <a:prstGeom prst="triangle">
              <a:avLst/>
            </a:prstGeom>
            <a:solidFill>
              <a:schemeClr val="tx1"/>
            </a:solidFill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465A44E0-EB70-4E26-8B9D-7A736CE7EE44}"/>
                </a:ext>
              </a:extLst>
            </p:cNvPr>
            <p:cNvSpPr/>
            <p:nvPr/>
          </p:nvSpPr>
          <p:spPr>
            <a:xfrm>
              <a:off x="7260036" y="3372343"/>
              <a:ext cx="127599" cy="307777"/>
            </a:xfrm>
            <a:prstGeom prst="triangle">
              <a:avLst/>
            </a:prstGeom>
            <a:solidFill>
              <a:schemeClr val="tx1"/>
            </a:solidFill>
          </p:spPr>
          <p:txBody>
            <a:bodyPr wrap="square" rtlCol="0" anchor="ctr">
              <a:spAutoFit/>
            </a:bodyPr>
            <a:lstStyle/>
            <a:p>
              <a:pPr algn="r"/>
              <a:endParaRPr lang="en-GB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4F490E7-93EA-4FCB-8746-F8A1A062FF2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737328"/>
            <a:ext cx="8225410" cy="1501004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Squawks: </a:t>
            </a:r>
            <a:r>
              <a:rPr lang="el-GR" dirty="0"/>
              <a:t>Μικτός (μουσικός + μη μουσικός ήχος)</a:t>
            </a:r>
          </a:p>
          <a:p>
            <a:r>
              <a:rPr lang="el-GR" dirty="0"/>
              <a:t>Μέσο-</a:t>
            </a:r>
            <a:r>
              <a:rPr lang="el-GR" dirty="0" err="1"/>
              <a:t>τελοεισπνευστικός</a:t>
            </a:r>
            <a:r>
              <a:rPr lang="el-GR" dirty="0"/>
              <a:t> με μικρή διάρκεια (0,2 </a:t>
            </a:r>
            <a:r>
              <a:rPr lang="en-GB" dirty="0" err="1"/>
              <a:t>ms</a:t>
            </a:r>
            <a:r>
              <a:rPr lang="en-GB" dirty="0"/>
              <a:t>) </a:t>
            </a:r>
            <a:r>
              <a:rPr lang="el-GR" dirty="0"/>
              <a:t>και βασική συχνότητα 200-300 </a:t>
            </a:r>
            <a:r>
              <a:rPr lang="en-GB" dirty="0"/>
              <a:t>Hz</a:t>
            </a:r>
            <a:endParaRPr lang="el-GR" dirty="0"/>
          </a:p>
          <a:p>
            <a:r>
              <a:rPr lang="el-GR" dirty="0"/>
              <a:t>Πιθανός μηχανισμός παραγωγής: ταλαντώσεις περιφερικών αεραγωγών που παραμένουν ανοικτοί για αρκετό χρονικό διάστημα </a:t>
            </a:r>
          </a:p>
          <a:p>
            <a:r>
              <a:rPr lang="el-GR" dirty="0"/>
              <a:t>Ακροώνται σε διάμεσες πνευμονοπάθειες (</a:t>
            </a:r>
            <a:r>
              <a:rPr lang="el-GR" dirty="0" err="1"/>
              <a:t>πνευμονίτιδα</a:t>
            </a:r>
            <a:r>
              <a:rPr lang="el-GR" dirty="0"/>
              <a:t> από υπερευαισθησία). </a:t>
            </a:r>
          </a:p>
          <a:p>
            <a:pPr lvl="1"/>
            <a:r>
              <a:rPr lang="el-GR" dirty="0"/>
              <a:t>Σε απουσία διάμεσης πνευμονοπάθειας </a:t>
            </a:r>
            <a:r>
              <a:rPr lang="en-GB" dirty="0"/>
              <a:t>squawks</a:t>
            </a:r>
            <a:r>
              <a:rPr lang="el-GR" dirty="0"/>
              <a:t> ακροώνται σε πνευμονία και </a:t>
            </a:r>
            <a:r>
              <a:rPr lang="el-GR" dirty="0" err="1"/>
              <a:t>βρογχεκτασίες</a:t>
            </a:r>
            <a:r>
              <a:rPr lang="el-GR" dirty="0"/>
              <a:t>.</a:t>
            </a:r>
          </a:p>
          <a:p>
            <a:endParaRPr lang="el-GR" dirty="0"/>
          </a:p>
          <a:p>
            <a:endParaRPr lang="en-GB" dirty="0"/>
          </a:p>
        </p:txBody>
      </p:sp>
      <p:pic>
        <p:nvPicPr>
          <p:cNvPr id="24" name="Graphic 23" descr="Headphones">
            <a:extLst>
              <a:ext uri="{FF2B5EF4-FFF2-40B4-BE49-F238E27FC236}">
                <a16:creationId xmlns:a16="http://schemas.microsoft.com/office/drawing/2014/main" id="{A475181D-4ADE-4E9A-B320-88DF6A1901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5619" y="122576"/>
            <a:ext cx="640080" cy="6400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85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Ήχος απηχήσεως φωνής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Ζητάμε από τον ασθενή να πει «τριάντα-τρία» και ακούμε με το διάφραγμα του στηθοσκοπίου.</a:t>
            </a:r>
          </a:p>
          <a:p>
            <a:r>
              <a:rPr lang="el-GR" dirty="0"/>
              <a:t>Φυσιολογικά η φωνή του ασθενούς ακούγεται σε χαμηλότερη ένταση και όχι καθαρά.</a:t>
            </a:r>
          </a:p>
          <a:p>
            <a:r>
              <a:rPr lang="el-GR" dirty="0"/>
              <a:t>Μείωση ήχου απηχήσεως φωνής: εμφύσημα, υπεζοκωτική συλλογή, πνευμοθώρακας</a:t>
            </a:r>
          </a:p>
          <a:p>
            <a:r>
              <a:rPr lang="el-GR" dirty="0"/>
              <a:t>Αύξηση ήχου απηχήσεως φωνής: πνευμονική πύκνωση</a:t>
            </a:r>
          </a:p>
          <a:p>
            <a:pPr lvl="1"/>
            <a:r>
              <a:rPr lang="el-GR" dirty="0"/>
              <a:t>Αιγοφωνία: ο ήχος της φωνής έχει μια ένρινη απόχρωση (πνευμονία). </a:t>
            </a:r>
            <a:endParaRPr lang="el-GR" dirty="0">
              <a:highlight>
                <a:srgbClr val="FFFF00"/>
              </a:highlight>
            </a:endParaRPr>
          </a:p>
          <a:p>
            <a:pPr lvl="1"/>
            <a:r>
              <a:rPr lang="el-GR" dirty="0"/>
              <a:t>Βρογχοφωνία: ο ήχος της φωνής ακούγεται εντονώτερα (πνευμονία). </a:t>
            </a:r>
            <a:endParaRPr lang="el-GR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lvl="1"/>
            <a:r>
              <a:rPr lang="el-GR" dirty="0"/>
              <a:t>Ψιθυριστή στηθολαλιά (</a:t>
            </a:r>
            <a:r>
              <a:rPr lang="en-GB" dirty="0"/>
              <a:t>Whispering </a:t>
            </a:r>
            <a:r>
              <a:rPr lang="en-GB" dirty="0" err="1"/>
              <a:t>pectoriloquy</a:t>
            </a:r>
            <a:r>
              <a:rPr lang="en-GB" dirty="0"/>
              <a:t>):</a:t>
            </a:r>
            <a:r>
              <a:rPr lang="el-GR" dirty="0"/>
              <a:t> όταν ο ασθενής ψιθυρίζει η φωνή ακούγεται καθαρά (εκτεταμένη πνευμονία ή κοιλότητες που επικοινωνούν με βρόγχο)</a:t>
            </a:r>
            <a:endParaRPr lang="en-GB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89947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ΕΞΩΘΩΡΑΚΙΚΑ ΣΗΜΕΙΑ ΠΝΕΥΜΟΝΙΚΩΝ ΝΟΣΗΜΑΤΩΝ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Graphic 4" descr="Skeleton">
            <a:extLst>
              <a:ext uri="{FF2B5EF4-FFF2-40B4-BE49-F238E27FC236}">
                <a16:creationId xmlns:a16="http://schemas.microsoft.com/office/drawing/2014/main" id="{BB338305-82F7-4295-B914-D59DA3982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798" y="2068038"/>
            <a:ext cx="1609328" cy="1609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67602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5168" y="435091"/>
            <a:ext cx="3528182" cy="722821"/>
          </a:xfrm>
        </p:spPr>
        <p:txBody>
          <a:bodyPr/>
          <a:lstStyle/>
          <a:p>
            <a:r>
              <a:rPr lang="el-GR" dirty="0"/>
              <a:t>Κυάνωση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732421" y="1157912"/>
            <a:ext cx="4040188" cy="4121996"/>
          </a:xfrm>
        </p:spPr>
        <p:txBody>
          <a:bodyPr>
            <a:normAutofit fontScale="85000" lnSpcReduction="10000"/>
          </a:bodyPr>
          <a:lstStyle/>
          <a:p>
            <a:r>
              <a:rPr lang="el-GR" dirty="0"/>
              <a:t>Κυανή χρώση του δέρματος και των βλεννογόνων εξαιτίας αυξημένης </a:t>
            </a:r>
            <a:r>
              <a:rPr lang="el-GR" b="1" u="sng" dirty="0">
                <a:solidFill>
                  <a:srgbClr val="C00000"/>
                </a:solidFill>
              </a:rPr>
              <a:t>απόλυτης</a:t>
            </a:r>
            <a:r>
              <a:rPr lang="el-GR" dirty="0"/>
              <a:t> συγκέντρωσης </a:t>
            </a:r>
            <a:r>
              <a:rPr lang="el-GR" dirty="0" err="1"/>
              <a:t>δεοξυαιμοσφαιρίνης</a:t>
            </a:r>
            <a:endParaRPr lang="el-GR" dirty="0"/>
          </a:p>
          <a:p>
            <a:pPr lvl="1"/>
            <a:r>
              <a:rPr lang="el-GR" dirty="0"/>
              <a:t>Εμφανής όταν η δεοξυαιμοσφαιρίνη είναι &gt;2,8-3,5</a:t>
            </a:r>
            <a:r>
              <a:rPr lang="en-GB" dirty="0"/>
              <a:t> g/dl</a:t>
            </a:r>
            <a:endParaRPr lang="el-GR" dirty="0"/>
          </a:p>
          <a:p>
            <a:r>
              <a:rPr lang="el-GR" b="1" dirty="0"/>
              <a:t>Κεντρική κυάνωση: </a:t>
            </a:r>
            <a:r>
              <a:rPr lang="el-GR" dirty="0"/>
              <a:t>η συγκέντρωση </a:t>
            </a:r>
            <a:r>
              <a:rPr lang="el-GR" dirty="0" err="1"/>
              <a:t>δεοξυαιμοσφαιρίνης</a:t>
            </a:r>
            <a:r>
              <a:rPr lang="el-GR" dirty="0"/>
              <a:t> είναι μειωμένη στο αίμα της αορτής</a:t>
            </a:r>
          </a:p>
          <a:p>
            <a:pPr lvl="1"/>
            <a:r>
              <a:rPr lang="el-GR" dirty="0"/>
              <a:t>Αναπνευστικό ή πνευμονικό νόσημα</a:t>
            </a:r>
          </a:p>
          <a:p>
            <a:pPr lvl="1"/>
            <a:r>
              <a:rPr lang="el-GR" dirty="0"/>
              <a:t>Εμφανής σε χείλη και γλώσσα</a:t>
            </a:r>
          </a:p>
          <a:p>
            <a:r>
              <a:rPr lang="el-GR" b="1" dirty="0"/>
              <a:t>Περιφερική κυάνωση</a:t>
            </a:r>
            <a:r>
              <a:rPr lang="en-GB" b="1" dirty="0"/>
              <a:t>: </a:t>
            </a:r>
            <a:r>
              <a:rPr lang="el-GR" dirty="0"/>
              <a:t>η συγκέντρωση </a:t>
            </a:r>
            <a:r>
              <a:rPr lang="el-GR" dirty="0" err="1"/>
              <a:t>δεοξυαιμοσφαιρίνης</a:t>
            </a:r>
            <a:r>
              <a:rPr lang="el-GR" dirty="0"/>
              <a:t> είναι μειωμένη στο αίμα της αορτής</a:t>
            </a:r>
          </a:p>
          <a:p>
            <a:pPr lvl="1"/>
            <a:r>
              <a:rPr lang="el-GR" dirty="0"/>
              <a:t>Διαταραχή της περιφερικής κυκλοφορίας</a:t>
            </a:r>
          </a:p>
          <a:p>
            <a:pPr lvl="1"/>
            <a:r>
              <a:rPr lang="el-GR" dirty="0"/>
              <a:t>Εμφανής σε άκρα, αυτιά</a:t>
            </a:r>
          </a:p>
          <a:p>
            <a:r>
              <a:rPr lang="el-GR" b="1" dirty="0" err="1"/>
              <a:t>Ψευδοκυάνωση</a:t>
            </a:r>
            <a:r>
              <a:rPr lang="el-GR" b="1" dirty="0"/>
              <a:t>:</a:t>
            </a:r>
            <a:r>
              <a:rPr lang="el-GR" dirty="0"/>
              <a:t> φυσιολογική συγκέντρωση </a:t>
            </a:r>
            <a:r>
              <a:rPr lang="el-GR" dirty="0" err="1"/>
              <a:t>δεοξυαιμοσφαιρίνης</a:t>
            </a:r>
            <a:r>
              <a:rPr lang="el-GR" dirty="0"/>
              <a:t> αλλά </a:t>
            </a:r>
            <a:r>
              <a:rPr lang="el-GR" dirty="0" err="1"/>
              <a:t>εναποθεση</a:t>
            </a:r>
            <a:r>
              <a:rPr lang="el-GR" dirty="0"/>
              <a:t> άλλων ουσιών (άργυρος, </a:t>
            </a:r>
            <a:r>
              <a:rPr lang="el-GR" dirty="0" err="1"/>
              <a:t>αμιοδαρόνη</a:t>
            </a:r>
            <a:r>
              <a:rPr lang="el-GR" dirty="0"/>
              <a:t>) στο δέρμα </a:t>
            </a:r>
            <a:endParaRPr lang="en-GB" dirty="0"/>
          </a:p>
          <a:p>
            <a:pPr marL="457200" lvl="1" indent="0">
              <a:buNone/>
            </a:pPr>
            <a:endParaRPr lang="el-GR" dirty="0"/>
          </a:p>
          <a:p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A1AC89A-784F-4F52-9CE6-63EA6850EA70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330571" y="435091"/>
            <a:ext cx="4413367" cy="48448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E97813-29E2-4A7B-93F2-257DCA8352F2}"/>
              </a:ext>
            </a:extLst>
          </p:cNvPr>
          <p:cNvSpPr txBox="1"/>
          <p:nvPr/>
        </p:nvSpPr>
        <p:spPr>
          <a:xfrm>
            <a:off x="8967085" y="5438001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2BF44-00AC-4C4C-8E5C-D56DBC14F34C}"/>
              </a:ext>
            </a:extLst>
          </p:cNvPr>
          <p:cNvSpPr txBox="1"/>
          <p:nvPr/>
        </p:nvSpPr>
        <p:spPr>
          <a:xfrm>
            <a:off x="4212771" y="5427465"/>
            <a:ext cx="49390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Harrison’s Principles of Internal Medicine, 20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(2019),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4"/>
              </a:rPr>
              <a:t>Cyanosis Stat Pearls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577340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B35B-30E2-45DE-A583-B13E4C724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1196"/>
            <a:ext cx="7867483" cy="952500"/>
          </a:xfrm>
        </p:spPr>
        <p:txBody>
          <a:bodyPr/>
          <a:lstStyle/>
          <a:p>
            <a:r>
              <a:rPr lang="el-GR" sz="2800" dirty="0"/>
              <a:t>Η κυάνωση εμφανίζεται ευκολότερα σε μεγάλες συγκεντρώσεις αιμοσφαιρίνης</a:t>
            </a:r>
            <a:endParaRPr lang="en-GB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30219" y="1111525"/>
            <a:ext cx="7283559" cy="3491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EF2DF6-64F4-4258-93CD-AE9B294EF3C5}"/>
              </a:ext>
            </a:extLst>
          </p:cNvPr>
          <p:cNvSpPr txBox="1"/>
          <p:nvPr/>
        </p:nvSpPr>
        <p:spPr>
          <a:xfrm>
            <a:off x="1607244" y="5397880"/>
            <a:ext cx="754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Evidence-based physical diagnosis, 4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(2017)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29996-57AB-4397-8B35-4010AE5E9558}"/>
              </a:ext>
            </a:extLst>
          </p:cNvPr>
          <p:cNvSpPr txBox="1"/>
          <p:nvPr/>
        </p:nvSpPr>
        <p:spPr>
          <a:xfrm>
            <a:off x="930218" y="4641304"/>
            <a:ext cx="7283559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Ασθενείς με αναιμία: η κυάνωση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απαιτεί πολύ χαμηλό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SaO2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Ασθενείς με πολυκυτταραιμία: η κυάνωση εμφανίζεται με ελαφρά χαμηλό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SaO2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618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64F05-F172-4110-89E7-1421A7F9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Κυάνωση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FD717-1747-4E44-9B76-E77CB1E9D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Περιφερική κυάνωση</a:t>
            </a: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294783F-7662-409E-9695-DFAC08F70F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5788" y="2128296"/>
            <a:ext cx="3911600" cy="257701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2D6AD7-900E-4F5C-9185-26069108E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Κεντρική κυάνωση</a:t>
            </a:r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4619153-E45B-4F73-BF13-790241F98FB1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4673604" y="2128296"/>
            <a:ext cx="4221922" cy="25770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2DEBF2-92C0-4AB4-AB96-2923F52A1B42}"/>
              </a:ext>
            </a:extLst>
          </p:cNvPr>
          <p:cNvSpPr txBox="1"/>
          <p:nvPr/>
        </p:nvSpPr>
        <p:spPr>
          <a:xfrm>
            <a:off x="6260198" y="5438001"/>
            <a:ext cx="28838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McLeod’s Clinical Examination, 13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Ed 2013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758169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Πληκτροδακτυλία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40F07B-8F5C-4952-92C8-13713CFFC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982" y="3599111"/>
            <a:ext cx="4145660" cy="178359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630C2B9-FBCC-407E-9F29-8B181E76CB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Ανώδυνη διόγκωση του συνδετικού ιστού στις τελικές φάλαγγες των δακτύλων</a:t>
            </a:r>
          </a:p>
          <a:p>
            <a:r>
              <a:rPr lang="el-GR" dirty="0"/>
              <a:t>Έχει </a:t>
            </a:r>
            <a:r>
              <a:rPr lang="el-GR" dirty="0" err="1"/>
              <a:t>περιγραφτεί</a:t>
            </a:r>
            <a:r>
              <a:rPr lang="el-GR" dirty="0"/>
              <a:t> από τον Ιπποκράτη («Ιπποκράτεια δάκτυλα»)</a:t>
            </a:r>
          </a:p>
          <a:p>
            <a:r>
              <a:rPr lang="el-GR" dirty="0"/>
              <a:t>Ορίζεται με βάση</a:t>
            </a:r>
          </a:p>
          <a:p>
            <a:pPr lvl="1"/>
            <a:r>
              <a:rPr lang="el-GR" dirty="0"/>
              <a:t>Το μέγεθος της </a:t>
            </a:r>
            <a:r>
              <a:rPr lang="el-GR" dirty="0" err="1"/>
              <a:t>υπονύχιας</a:t>
            </a:r>
            <a:r>
              <a:rPr lang="el-GR" dirty="0"/>
              <a:t> γωνίας</a:t>
            </a:r>
          </a:p>
          <a:p>
            <a:pPr lvl="1"/>
            <a:r>
              <a:rPr lang="el-GR" dirty="0"/>
              <a:t>Το λόγο του πάχους της άπω φάλαγγας</a:t>
            </a:r>
            <a:r>
              <a:rPr lang="en-GB" dirty="0"/>
              <a:t> (DPD) </a:t>
            </a:r>
            <a:r>
              <a:rPr lang="el-GR" dirty="0"/>
              <a:t>/</a:t>
            </a:r>
            <a:r>
              <a:rPr lang="el-GR" dirty="0" err="1"/>
              <a:t>μεσοφαλαγγικό</a:t>
            </a:r>
            <a:r>
              <a:rPr lang="el-GR" dirty="0"/>
              <a:t> πάχος (</a:t>
            </a:r>
            <a:r>
              <a:rPr lang="en-GB" dirty="0"/>
              <a:t>IPD)</a:t>
            </a:r>
          </a:p>
          <a:p>
            <a:pPr lvl="1"/>
            <a:r>
              <a:rPr lang="el-GR" dirty="0"/>
              <a:t>Την παρουσία του σημείου </a:t>
            </a:r>
            <a:r>
              <a:rPr lang="en-GB" dirty="0" err="1"/>
              <a:t>Schamroth</a:t>
            </a:r>
            <a:endParaRPr lang="el-GR" dirty="0"/>
          </a:p>
          <a:p>
            <a:r>
              <a:rPr lang="el-GR" dirty="0"/>
              <a:t>Συνήθως συνδέεται με σοβαρά υποκείμενα νοσήματα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F904D1-AB40-41C1-9BBF-FA185B41C7CE}"/>
              </a:ext>
            </a:extLst>
          </p:cNvPr>
          <p:cNvSpPr txBox="1"/>
          <p:nvPr/>
        </p:nvSpPr>
        <p:spPr>
          <a:xfrm>
            <a:off x="7384423" y="5422371"/>
            <a:ext cx="17517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JAMA 2001;286: 341-347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CEB4FB26-14A0-441E-8557-7C844D2CC6FD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4824981" y="1003361"/>
            <a:ext cx="4145660" cy="15689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97C7CA-33BD-43A7-A3CD-2A7CD86C9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981" y="2526547"/>
            <a:ext cx="4145660" cy="14480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723242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0389C-19D3-4142-88A9-612BF9997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Σημείο </a:t>
            </a:r>
            <a:r>
              <a:rPr lang="en-GB" dirty="0" err="1"/>
              <a:t>Schamroth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1E2A9-9211-41BE-8263-8E15B7A47AD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7200" y="3660540"/>
            <a:ext cx="8225410" cy="154745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Leo </a:t>
            </a:r>
            <a:r>
              <a:rPr lang="en-GB" dirty="0" err="1"/>
              <a:t>Schamroth</a:t>
            </a:r>
            <a:r>
              <a:rPr lang="en-GB" dirty="0"/>
              <a:t>: </a:t>
            </a:r>
            <a:r>
              <a:rPr lang="el-GR" dirty="0"/>
              <a:t>Καρδιολόγος, ειδικός στο ΗΚΓ</a:t>
            </a:r>
          </a:p>
          <a:p>
            <a:pPr lvl="1"/>
            <a:r>
              <a:rPr lang="el-GR" dirty="0"/>
              <a:t>Το βιβλίο του </a:t>
            </a:r>
            <a:r>
              <a:rPr lang="en-GB" dirty="0"/>
              <a:t>“Introduction to Electrocardiography”</a:t>
            </a:r>
            <a:r>
              <a:rPr lang="el-GR" dirty="0"/>
              <a:t>υπήρξε το βιβλίο με τις περισσότερες κλοπές από βιβλιοθήκες!</a:t>
            </a:r>
          </a:p>
          <a:p>
            <a:pPr lvl="1"/>
            <a:r>
              <a:rPr lang="el-GR" dirty="0"/>
              <a:t>Ανακάλυψε το επώνυμο σημείο όταν τ</a:t>
            </a:r>
            <a:r>
              <a:rPr lang="en-GB" dirty="0"/>
              <a:t>o 1976 </a:t>
            </a:r>
            <a:r>
              <a:rPr lang="el-GR" dirty="0"/>
              <a:t>ο ίδιος είχε ένα επεισόδιο βακτηριακής ενδοκαρδίτιδας.</a:t>
            </a:r>
            <a:endParaRPr lang="en-GB" dirty="0"/>
          </a:p>
          <a:p>
            <a:pPr lvl="1"/>
            <a:r>
              <a:rPr lang="el-GR" dirty="0"/>
              <a:t>Ευαισθησία 77-87%, Ειδικότητα 90%, Θετική προγνωστική αξία 82-84%.</a:t>
            </a:r>
            <a:endParaRPr lang="en-GB" dirty="0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42703962-336C-4981-9956-D7535519C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985" y="1151691"/>
            <a:ext cx="2665184" cy="2321005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1572D013-D4BF-4F22-A7BD-12A6FE1AB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831" y="1151691"/>
            <a:ext cx="2665184" cy="2314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869EA2-5DF8-43D3-A1C6-8538FF2880AC}"/>
              </a:ext>
            </a:extLst>
          </p:cNvPr>
          <p:cNvSpPr txBox="1"/>
          <p:nvPr/>
        </p:nvSpPr>
        <p:spPr>
          <a:xfrm>
            <a:off x="7181475" y="5418884"/>
            <a:ext cx="19625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JAMA. 2010;304(2):159-161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876980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Αιτίες πληκτροδακτυλίας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ΠΝΕΥΜΟΝΙΚΕΣ ΑΙΤΙΕΣ (80%)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dirty="0"/>
              <a:t>Κακοήθη νεοπλάσματα πνεύμονα</a:t>
            </a:r>
          </a:p>
          <a:p>
            <a:r>
              <a:rPr lang="el-GR" dirty="0"/>
              <a:t>Μεσοθηλίωμα</a:t>
            </a:r>
          </a:p>
          <a:p>
            <a:r>
              <a:rPr lang="el-GR" dirty="0"/>
              <a:t>Βρογχεκτασίες</a:t>
            </a:r>
          </a:p>
          <a:p>
            <a:r>
              <a:rPr lang="el-GR" dirty="0"/>
              <a:t>Εμπύημα</a:t>
            </a:r>
          </a:p>
          <a:p>
            <a:r>
              <a:rPr lang="el-GR" dirty="0"/>
              <a:t>Διάμεση ίνωση</a:t>
            </a:r>
          </a:p>
          <a:p>
            <a:r>
              <a:rPr lang="el-GR" dirty="0"/>
              <a:t>Πνευμονοκονιώσεις</a:t>
            </a:r>
          </a:p>
          <a:p>
            <a:r>
              <a:rPr lang="el-GR" dirty="0"/>
              <a:t>Αρτηριοφλεβώδεις αναστομώσεις πνεύμονα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ΕΞΩΠΝΕΥΜΟΝΙΚΕΣ ΑΙΤΙΕΣ (20%)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3"/>
          </p:nvPr>
        </p:nvSpPr>
        <p:spPr/>
        <p:txBody>
          <a:bodyPr>
            <a:normAutofit/>
          </a:bodyPr>
          <a:lstStyle/>
          <a:p>
            <a:r>
              <a:rPr lang="el-GR" dirty="0"/>
              <a:t>Συγγενείς κυανωτικές καρδιοπάθειες</a:t>
            </a:r>
          </a:p>
          <a:p>
            <a:r>
              <a:rPr lang="el-GR" dirty="0"/>
              <a:t>Υποξεία βακτηριακή ενδοκαρδίτιδα</a:t>
            </a:r>
          </a:p>
          <a:p>
            <a:r>
              <a:rPr lang="el-GR" dirty="0"/>
              <a:t>Κίρρωση ήπατος – </a:t>
            </a:r>
            <a:r>
              <a:rPr lang="el-GR" dirty="0" err="1"/>
              <a:t>ηπατοπνευμονικό</a:t>
            </a:r>
            <a:r>
              <a:rPr lang="el-GR" dirty="0"/>
              <a:t> σύνδρομο</a:t>
            </a:r>
          </a:p>
          <a:p>
            <a:r>
              <a:rPr lang="el-GR" dirty="0"/>
              <a:t>Κυστική ίνωση</a:t>
            </a:r>
          </a:p>
          <a:p>
            <a:r>
              <a:rPr lang="el-GR" dirty="0"/>
              <a:t>Χρόνια διάρροια</a:t>
            </a:r>
          </a:p>
          <a:p>
            <a:r>
              <a:rPr lang="el-GR" dirty="0"/>
              <a:t>Κληρονομική μορφή</a:t>
            </a:r>
          </a:p>
          <a:p>
            <a:r>
              <a:rPr lang="el-GR" dirty="0"/>
              <a:t>Ιδιοπαθής μορφή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F07AD7-BD5A-4968-850E-2BFF79C71970}"/>
              </a:ext>
            </a:extLst>
          </p:cNvPr>
          <p:cNvSpPr txBox="1"/>
          <p:nvPr/>
        </p:nvSpPr>
        <p:spPr>
          <a:xfrm>
            <a:off x="3978707" y="5416057"/>
            <a:ext cx="5149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Br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 Dis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Chest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 1960;54:202–209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722388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Πτερυγοειδής τρόμος (Αστηριξία)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199" y="1097014"/>
            <a:ext cx="4966677" cy="4047886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Ζητάμε από τον ασθενή να κρατήσει τα άνω άκρα σε έκταση με τις άκρες χείρες σε ορθή γωνία</a:t>
            </a:r>
          </a:p>
          <a:p>
            <a:r>
              <a:rPr lang="el-GR" dirty="0"/>
              <a:t>Μετά λίγα δευτερόλεπτα ο ασθενής αδυνατεί να κρατήσει τη θέση αυτή και εμφανίζει απότομες κινήσεις της άκρας χείρας και των δακτύλων </a:t>
            </a:r>
          </a:p>
          <a:p>
            <a:r>
              <a:rPr lang="el-GR" dirty="0"/>
              <a:t>Δεν είναι κανονικός τρόμος</a:t>
            </a:r>
          </a:p>
          <a:p>
            <a:r>
              <a:rPr lang="el-GR" dirty="0"/>
              <a:t>Ηλεκτρομυογράφημα: απότομη διακοπή της ηλεκτρικής δραστηριότητας του μυός (αρνητικός </a:t>
            </a:r>
            <a:r>
              <a:rPr lang="el-GR" dirty="0" err="1"/>
              <a:t>μυόκλωνος</a:t>
            </a:r>
            <a:r>
              <a:rPr lang="el-GR" dirty="0"/>
              <a:t>)</a:t>
            </a:r>
            <a:endParaRPr lang="en-GB" dirty="0"/>
          </a:p>
          <a:p>
            <a:r>
              <a:rPr lang="el-GR" dirty="0"/>
              <a:t>Αιτίες</a:t>
            </a:r>
          </a:p>
          <a:p>
            <a:pPr lvl="1"/>
            <a:r>
              <a:rPr lang="el-GR" dirty="0"/>
              <a:t>Ηπατική ανεπάρκεια: η συνηθέστερη αιτία</a:t>
            </a:r>
            <a:endParaRPr lang="en-GB" dirty="0"/>
          </a:p>
          <a:p>
            <a:pPr lvl="1"/>
            <a:r>
              <a:rPr lang="el-GR" b="1" dirty="0" err="1">
                <a:solidFill>
                  <a:srgbClr val="C00000"/>
                </a:solidFill>
              </a:rPr>
              <a:t>Υπερκαπνία</a:t>
            </a:r>
            <a:endParaRPr lang="el-GR" b="1" dirty="0">
              <a:solidFill>
                <a:srgbClr val="C00000"/>
              </a:solidFill>
            </a:endParaRPr>
          </a:p>
          <a:p>
            <a:pPr lvl="1"/>
            <a:r>
              <a:rPr lang="el-GR" dirty="0"/>
              <a:t>Ουραιμική εγκεφαλοπάθεια</a:t>
            </a:r>
            <a:endParaRPr lang="en-GB" dirty="0"/>
          </a:p>
          <a:p>
            <a:pPr lvl="1"/>
            <a:r>
              <a:rPr lang="el-GR" dirty="0"/>
              <a:t>Φάρμακα: </a:t>
            </a:r>
            <a:r>
              <a:rPr lang="el-GR" dirty="0" err="1"/>
              <a:t>βενζοδιαζεπίνες</a:t>
            </a:r>
            <a:r>
              <a:rPr lang="el-GR" dirty="0"/>
              <a:t>, αντιεπιληπτικά, </a:t>
            </a:r>
          </a:p>
          <a:p>
            <a:pPr lvl="1"/>
            <a:r>
              <a:rPr lang="el-GR" dirty="0" err="1"/>
              <a:t>Υπομαγνησιαιμία</a:t>
            </a:r>
            <a:r>
              <a:rPr lang="el-GR" dirty="0"/>
              <a:t>, υποκαλιαιμία</a:t>
            </a:r>
          </a:p>
        </p:txBody>
      </p:sp>
      <p:pic>
        <p:nvPicPr>
          <p:cNvPr id="11" name="Flapping_tremor">
            <a:hlinkClick r:id="" action="ppaction://media"/>
            <a:extLst>
              <a:ext uri="{FF2B5EF4-FFF2-40B4-BE49-F238E27FC236}">
                <a16:creationId xmlns:a16="http://schemas.microsoft.com/office/drawing/2014/main" id="{DFA13375-4279-4B7B-8C15-95922F2C6155}"/>
              </a:ext>
            </a:extLst>
          </p:cNvPr>
          <p:cNvPicPr>
            <a:picLocks noGrp="1" noChangeAspect="1"/>
          </p:cNvPicPr>
          <p:nvPr>
            <p:ph sz="half" idx="13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5"/>
          <a:srcRect l="2870" t="18959" r="19069" b="11214"/>
          <a:stretch/>
        </p:blipFill>
        <p:spPr>
          <a:xfrm>
            <a:off x="5653942" y="1097014"/>
            <a:ext cx="2562470" cy="4073363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410548A-01B7-46FD-AC12-27BAE548DC15}"/>
              </a:ext>
            </a:extLst>
          </p:cNvPr>
          <p:cNvSpPr txBox="1"/>
          <p:nvPr/>
        </p:nvSpPr>
        <p:spPr>
          <a:xfrm>
            <a:off x="7141785" y="5438001"/>
            <a:ext cx="2002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J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Postrad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6"/>
              </a:rPr>
              <a:t> Med 2016;62:115-7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8CB049-4D06-4A0A-9F50-409658304625}"/>
              </a:ext>
            </a:extLst>
          </p:cNvPr>
          <p:cNvSpPr txBox="1"/>
          <p:nvPr/>
        </p:nvSpPr>
        <p:spPr>
          <a:xfrm>
            <a:off x="5218065" y="5193695"/>
            <a:ext cx="3292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Αστηριξία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σε ασθενή με ηπατική εγκεφαλοπάθεια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548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E81CD-9C09-457A-8346-E074F8FFA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ΠΗΓΕΣ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B2914-ABE6-44F6-941C-74045E508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Graphic 5" descr="Books">
            <a:extLst>
              <a:ext uri="{FF2B5EF4-FFF2-40B4-BE49-F238E27FC236}">
                <a16:creationId xmlns:a16="http://schemas.microsoft.com/office/drawing/2014/main" id="{3077058F-9D60-4E14-8594-0510E07AE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445" y="2016220"/>
            <a:ext cx="1656197" cy="16561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030760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BF82C-36AB-4857-8E23-1D9AFDCC3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Βιβλιογραφικές πηγές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F1E6CF-EAFA-46F8-A101-EA2E678DB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hlinkClick r:id="rId3"/>
              </a:rPr>
              <a:t>Bates’ Guide to Physical Examination and History Taking, 12</a:t>
            </a:r>
            <a:r>
              <a:rPr lang="en-GB" baseline="30000" dirty="0">
                <a:hlinkClick r:id="rId3"/>
              </a:rPr>
              <a:t>th</a:t>
            </a:r>
            <a:r>
              <a:rPr lang="en-GB" dirty="0">
                <a:hlinkClick r:id="rId3"/>
              </a:rPr>
              <a:t> Ed (2016) </a:t>
            </a:r>
            <a:endParaRPr lang="en-GB" dirty="0"/>
          </a:p>
          <a:p>
            <a:r>
              <a:rPr lang="en-GB" dirty="0">
                <a:hlinkClick r:id="rId4"/>
              </a:rPr>
              <a:t>McLeods’ Clinical Examination, 14</a:t>
            </a:r>
            <a:r>
              <a:rPr lang="en-GB" baseline="30000" dirty="0">
                <a:hlinkClick r:id="rId4"/>
              </a:rPr>
              <a:t>th</a:t>
            </a:r>
            <a:r>
              <a:rPr lang="en-GB" dirty="0">
                <a:hlinkClick r:id="rId4"/>
              </a:rPr>
              <a:t> Ed (2018)</a:t>
            </a:r>
            <a:endParaRPr lang="en-GB" dirty="0"/>
          </a:p>
          <a:p>
            <a:r>
              <a:rPr lang="en-GB" dirty="0">
                <a:hlinkClick r:id="rId5"/>
              </a:rPr>
              <a:t>DeGowin’s Diagnostic Examination, 10</a:t>
            </a:r>
            <a:r>
              <a:rPr lang="en-GB" baseline="30000" dirty="0">
                <a:hlinkClick r:id="rId5"/>
              </a:rPr>
              <a:t>th</a:t>
            </a:r>
            <a:r>
              <a:rPr lang="en-GB" dirty="0">
                <a:hlinkClick r:id="rId5"/>
              </a:rPr>
              <a:t> Ed (2014)</a:t>
            </a:r>
            <a:endParaRPr lang="en-GB" dirty="0"/>
          </a:p>
          <a:p>
            <a:r>
              <a:rPr lang="en-GB" dirty="0">
                <a:hlinkClick r:id="rId6"/>
              </a:rPr>
              <a:t>Talley and O’Connor’s Clinical Examination, 8</a:t>
            </a:r>
            <a:r>
              <a:rPr lang="en-GB" baseline="30000" dirty="0">
                <a:hlinkClick r:id="rId6"/>
              </a:rPr>
              <a:t>th</a:t>
            </a:r>
            <a:r>
              <a:rPr lang="en-GB" dirty="0">
                <a:hlinkClick r:id="rId6"/>
              </a:rPr>
              <a:t> Ed (2018) </a:t>
            </a:r>
            <a:endParaRPr lang="en-GB" dirty="0"/>
          </a:p>
          <a:p>
            <a:r>
              <a:rPr lang="en-GB" dirty="0">
                <a:hlinkClick r:id="rId7"/>
              </a:rPr>
              <a:t>Oxford Handbook of Clinical Examination and Practical Skills, 2</a:t>
            </a:r>
            <a:r>
              <a:rPr lang="en-GB" baseline="30000" dirty="0">
                <a:hlinkClick r:id="rId7"/>
              </a:rPr>
              <a:t>nd</a:t>
            </a:r>
            <a:r>
              <a:rPr lang="en-GB" dirty="0">
                <a:hlinkClick r:id="rId7"/>
              </a:rPr>
              <a:t> Ed (2014)</a:t>
            </a:r>
            <a:r>
              <a:rPr lang="el-GR" dirty="0">
                <a:hlinkClick r:id="rId7"/>
              </a:rPr>
              <a:t>.</a:t>
            </a:r>
            <a:endParaRPr lang="en-GB" dirty="0"/>
          </a:p>
          <a:p>
            <a:r>
              <a:rPr lang="en-GB" dirty="0">
                <a:hlinkClick r:id="rId8"/>
              </a:rPr>
              <a:t>The Rational Clinical Examination: Evidence-based Clinical Diagnosis (2008)</a:t>
            </a:r>
            <a:r>
              <a:rPr lang="el-GR" dirty="0">
                <a:hlinkClick r:id="rId8"/>
              </a:rPr>
              <a:t>.</a:t>
            </a:r>
            <a:endParaRPr lang="en-GB" dirty="0"/>
          </a:p>
          <a:p>
            <a:r>
              <a:rPr lang="en-GB" dirty="0">
                <a:hlinkClick r:id="rId9"/>
              </a:rPr>
              <a:t>Evidence-based Physical Diagnosis, 4</a:t>
            </a:r>
            <a:r>
              <a:rPr lang="en-GB" baseline="30000" dirty="0">
                <a:hlinkClick r:id="rId9"/>
              </a:rPr>
              <a:t>th</a:t>
            </a:r>
            <a:r>
              <a:rPr lang="en-GB" dirty="0">
                <a:hlinkClick r:id="rId9"/>
              </a:rPr>
              <a:t> Ed (2016)</a:t>
            </a:r>
            <a:r>
              <a:rPr lang="el-GR" dirty="0"/>
              <a:t>.</a:t>
            </a:r>
            <a:endParaRPr lang="en-GB" dirty="0"/>
          </a:p>
          <a:p>
            <a:r>
              <a:rPr lang="el-GR" dirty="0">
                <a:hlinkClick r:id="rId10"/>
              </a:rPr>
              <a:t>Κλινική εξέταση και λήψη ιστορικού</a:t>
            </a:r>
            <a:r>
              <a:rPr lang="en-GB" dirty="0">
                <a:hlinkClick r:id="rId10"/>
              </a:rPr>
              <a:t> </a:t>
            </a:r>
            <a:r>
              <a:rPr lang="el-GR" dirty="0">
                <a:hlinkClick r:id="rId10"/>
              </a:rPr>
              <a:t>στην Παθολογία</a:t>
            </a:r>
            <a:r>
              <a:rPr lang="en-GB" dirty="0">
                <a:hlinkClick r:id="rId10"/>
              </a:rPr>
              <a:t> (2015)</a:t>
            </a:r>
            <a:r>
              <a:rPr lang="el-GR" dirty="0">
                <a:hlinkClick r:id="rId10"/>
              </a:rPr>
              <a:t>.</a:t>
            </a:r>
            <a:endParaRPr lang="el-GR" dirty="0"/>
          </a:p>
          <a:p>
            <a:r>
              <a:rPr lang="el-GR" dirty="0">
                <a:hlinkClick r:id="rId11"/>
              </a:rPr>
              <a:t>Κλινική Σημειολογία &amp; Διαγνωστική, 5η Έκδοση</a:t>
            </a:r>
            <a:r>
              <a:rPr lang="en-GB" dirty="0">
                <a:hlinkClick r:id="rId11"/>
              </a:rPr>
              <a:t> (2012)</a:t>
            </a:r>
            <a:endParaRPr lang="en-GB" dirty="0"/>
          </a:p>
          <a:p>
            <a:r>
              <a:rPr lang="el-GR" dirty="0">
                <a:hlinkClick r:id="rId12"/>
              </a:rPr>
              <a:t>Κλινική εξέταση και διάγνωση (2017)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735433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340662" y="145792"/>
            <a:ext cx="6507052" cy="5423415"/>
            <a:chOff x="1208934" y="-15216"/>
            <a:chExt cx="6507052" cy="542341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6907" y="580343"/>
              <a:ext cx="1489079" cy="26782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2771" y="2282440"/>
              <a:ext cx="2448272" cy="312575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42016" y="455080"/>
              <a:ext cx="1665902" cy="29287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19691" y="-15216"/>
              <a:ext cx="2309732" cy="2999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55954" y="2505541"/>
              <a:ext cx="1656285" cy="26795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8934" y="2202495"/>
              <a:ext cx="2356487" cy="32057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1983897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49E8AB-1851-4139-919F-3DA4CC3D6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357" y="0"/>
            <a:ext cx="7013285" cy="5715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D11765-9AF7-4614-B45A-463C49BCA21E}"/>
              </a:ext>
            </a:extLst>
          </p:cNvPr>
          <p:cNvSpPr txBox="1"/>
          <p:nvPr/>
        </p:nvSpPr>
        <p:spPr>
          <a:xfrm>
            <a:off x="2992689" y="85968"/>
            <a:ext cx="31586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4"/>
              </a:rPr>
              <a:t>https://eclass.uoa.gr/courses/MED1529/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295250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DD485E-109F-4848-8634-CFB23605D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Ιστοσελίδες για επιπλέον άσκηση</a:t>
            </a:r>
            <a:endParaRPr lang="en-GB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D7D13C5-8319-4B62-95CE-E71079A3C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hlinkClick r:id="rId3"/>
              </a:rPr>
              <a:t>Practical Clinical Skills</a:t>
            </a:r>
            <a:endParaRPr lang="el-GR" dirty="0"/>
          </a:p>
          <a:p>
            <a:r>
              <a:rPr lang="en-GB" dirty="0">
                <a:hlinkClick r:id="rId4"/>
              </a:rPr>
              <a:t>Easy auscultation training</a:t>
            </a:r>
            <a:r>
              <a:rPr lang="en-GB" dirty="0"/>
              <a:t> : </a:t>
            </a:r>
            <a:r>
              <a:rPr lang="el-GR" dirty="0"/>
              <a:t>Χρειάζεται συνδρομή</a:t>
            </a:r>
            <a:endParaRPr lang="en-GB" dirty="0"/>
          </a:p>
          <a:p>
            <a:r>
              <a:rPr lang="en-GB" dirty="0">
                <a:hlinkClick r:id="rId5"/>
              </a:rPr>
              <a:t>RALE repository</a:t>
            </a:r>
            <a:r>
              <a:rPr lang="en-GB" dirty="0"/>
              <a:t> </a:t>
            </a:r>
          </a:p>
          <a:p>
            <a:r>
              <a:rPr lang="en-GB" dirty="0">
                <a:hlinkClick r:id="rId6"/>
              </a:rPr>
              <a:t>University of Washington Department of Medicine - Advanced Physical Diagnosis </a:t>
            </a:r>
            <a:r>
              <a:rPr lang="en-GB" dirty="0"/>
              <a:t> </a:t>
            </a:r>
          </a:p>
          <a:p>
            <a:r>
              <a:rPr lang="en-GB" dirty="0">
                <a:hlinkClick r:id="rId7"/>
              </a:rPr>
              <a:t>UCLA Medical School Auscultation Assistant </a:t>
            </a:r>
            <a:r>
              <a:rPr lang="en-GB" dirty="0"/>
              <a:t> </a:t>
            </a:r>
          </a:p>
          <a:p>
            <a:r>
              <a:rPr lang="en-GB" dirty="0" err="1">
                <a:hlinkClick r:id="rId8"/>
              </a:rPr>
              <a:t>Thinklabs</a:t>
            </a:r>
            <a:r>
              <a:rPr lang="en-GB" dirty="0">
                <a:hlinkClick r:id="rId8"/>
              </a:rPr>
              <a:t> </a:t>
            </a:r>
            <a:r>
              <a:rPr lang="en-GB" dirty="0" err="1">
                <a:hlinkClick r:id="rId8"/>
              </a:rPr>
              <a:t>youtube</a:t>
            </a:r>
            <a:r>
              <a:rPr lang="en-GB" dirty="0">
                <a:hlinkClick r:id="rId8"/>
              </a:rPr>
              <a:t> channel </a:t>
            </a:r>
            <a:r>
              <a:rPr lang="en-GB" dirty="0"/>
              <a:t>:</a:t>
            </a:r>
            <a:r>
              <a:rPr lang="el-GR" dirty="0"/>
              <a:t> Αναπνευστικοί ήχοι από εταιρεία κατασκευής ηλεκτρονικών ακουστικών</a:t>
            </a:r>
            <a:endParaRPr lang="en-GB" dirty="0"/>
          </a:p>
          <a:p>
            <a:r>
              <a:rPr lang="en-GB" dirty="0">
                <a:hlinkClick r:id="rId9"/>
              </a:rPr>
              <a:t>3M </a:t>
            </a:r>
            <a:r>
              <a:rPr lang="en-GB" dirty="0" err="1">
                <a:hlinkClick r:id="rId9"/>
              </a:rPr>
              <a:t>Littmann</a:t>
            </a:r>
            <a:r>
              <a:rPr lang="en-GB" dirty="0">
                <a:hlinkClick r:id="rId9"/>
              </a:rPr>
              <a:t> Learning Institute</a:t>
            </a:r>
            <a:r>
              <a:rPr lang="el-GR" dirty="0"/>
              <a:t>: Εφαρμογή εκμάθησης ακρόασης θώρακος για κατόχους ακουστικών </a:t>
            </a:r>
            <a:r>
              <a:rPr lang="en-GB" dirty="0" err="1"/>
              <a:t>Littmann</a:t>
            </a:r>
            <a:endParaRPr lang="en-GB" dirty="0"/>
          </a:p>
          <a:p>
            <a:r>
              <a:rPr lang="en-GB" dirty="0">
                <a:hlinkClick r:id="rId10"/>
              </a:rPr>
              <a:t>Stanford Medicine 25</a:t>
            </a:r>
            <a:r>
              <a:rPr lang="en-GB" dirty="0"/>
              <a:t>:  </a:t>
            </a:r>
          </a:p>
          <a:p>
            <a:r>
              <a:rPr lang="en-GB" dirty="0">
                <a:hlinkClick r:id="rId11"/>
              </a:rPr>
              <a:t>European Respiratory Society - Reference Database of Respiratory Sounds</a:t>
            </a:r>
            <a:r>
              <a:rPr lang="en-GB" dirty="0"/>
              <a:t> : </a:t>
            </a:r>
            <a:r>
              <a:rPr lang="el-GR" dirty="0"/>
              <a:t>μόνο για μέλη της </a:t>
            </a:r>
            <a:r>
              <a:rPr lang="en-GB" dirty="0"/>
              <a:t>ERS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89785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USED_PAGE_ORIENTATION" val="1"/>
  <p:tag name="ARTICULATE_USED_PAGE_SIZE" val="16"/>
  <p:tag name="TAG_BACKING_FORM_KEY" val="1839028-c:\users\msama\desktop\κλινικη εξεταση αναπνευστικου συστηματοσ.pptx"/>
  <p:tag name="ARTICULATE_PRESENTER_VERSION" val="7"/>
  <p:tag name="ARTICULATE_PROJECT_OPEN" val="0"/>
  <p:tag name="ARTICULATE_SLIDE_COUNT" val="73"/>
  <p:tag name="PRESGUID" val="f3df3f52-f675-4bc7-944f-c3b31d164fe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6"/>
  <p:tag name="ARTICULATE_USED_LAYOUT" val="1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8"/>
  <p:tag name="ARTICULATE_USED_LAYOUT" val="2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9"/>
  <p:tag name="ARTICULATE_USED_LAYOUT" val="2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7"/>
  <p:tag name="ARTICULATE_USED_LAYOUT" val="2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8"/>
  <p:tag name="ARTICULATE_USED_LAYOUT" val="2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96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6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9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6"/>
  <p:tag name="ARTICULATE_USED_LAYOUT" val="2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3"/>
  <p:tag name="ARTICULATE_USED_LAYOUT" val="2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0"/>
  <p:tag name="ARTICULATE_USED_LAYOUT" val="2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4"/>
  <p:tag name="ARTICULATE_USED_LAYOUT" val="4"/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0"/>
  <p:tag name="ARTICULATE_USED_LAYOUT" val="2"/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08"/>
  <p:tag name="ARTICULATE_USED_LAYOUT" val="2"/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9"/>
  <p:tag name="ARTICULATE_USED_LAYOUT" val="2"/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8"/>
  <p:tag name="ARTICULATE_USED_LAYOUT" val="2"/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0"/>
  <p:tag name="ARTICULATE_USED_LAYOUT" val="8"/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6"/>
  <p:tag name="ARTICULATE_USED_LAYOUT" val="8"/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5"/>
  <p:tag name="ARTICULATE_USED_LAYOUT" val="8"/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7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1"/>
  <p:tag name="ARTICULATE_USED_LAYOUT" val="2"/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4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3"/>
  <p:tag name="ARTICULATE_NAV_LEVEL" val="1"/>
  <p:tag name="ARTICULATE_SLIDE_PRESENTER_GUID" val="3841e9fa-bbc4-4871-b3a7-a63e9fbd2fc6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USED_LAYOUT" val="4"/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42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4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0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3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8"/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9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8"/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8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8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97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1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5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4"/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7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94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95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00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4"/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2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98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86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02"/>
  <p:tag name="ARTICULATE_USED_LAYOUT" val="2"/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17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7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e42508ce53b54b84b8bc200437a03f2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0255c086b3154ab0bb616bb2c6ca657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b1a406dc727d462eba018b8feb21768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de95ac3abb574c24a92745600288085f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8850c9119b734fb89cb3f760a4bb3ff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5025666b10804ea1b923262557c2e52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d0f65382665a43ba9f8032bfdc5f87cf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a23c86924646421a8fb69f95654f762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8590036436fe4a79afa2b57325d7716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8590036436fe4a79afa2b57325d7716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311c8487189c455da8de5d6e83c9e44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5f23bdb478314943a5932fe46d228d3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48"/>
  <p:tag name="ARTICULATE_USED_LAYOUT" val="4"/>
  <p:tag name="ARTICULATE_SLIDE_THUMBNAIL_REFRESH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32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4"/>
  <p:tag name="ARTICULATE_SLIDE_THUMBNAIL_REFRESH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04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03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15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0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5"/>
  <p:tag name="ARTICULATE_SLIDE_THUMBNAIL_REFRESH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2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9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4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4"/>
  <p:tag name="ARTICULATE_SLIDE_THUMBNAIL_REFRESH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1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7"/>
  <p:tag name="ARTICULATE_SLIDE_THUMBNAIL_REFRESH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14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3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90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3"/>
  <p:tag name="ARTICULATE_SLIDE_THUMBNAIL_REFRESH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09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TIMELINE" val="5.00"/>
  <p:tag name="ARTICULATE_USED_LAYOUT" val="2"/>
  <p:tag name="ARTICULATE_SLIDE_THUMBNAIL_REFRESH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13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7"/>
  <p:tag name="ARTICULATE_SLIDE_THUMBNAIL_REFRESH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11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2"/>
  <p:tag name="ARTICULATE_SLIDE_THUMBNAIL_REFRESH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6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5"/>
  <p:tag name="ARTICULATE_SLIDE_THUMBNAIL_REFRESH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06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4"/>
  <p:tag name="ARTICULATE_SLIDE_THUMBNAIL_REFRESH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8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7"/>
  <p:tag name="ARTICULATE_SLIDE_THUMBNAIL_REFRESH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27"/>
  <p:tag name="ARTICULATE_NAV_LEVEL" val="1"/>
  <p:tag name="ARTICULATE_SLIDE_PRESENTER_GUID" val="3841e9fa-bbc4-4871-b3a7-a63e9fbd2fc6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USED_LAYOUT" val="7"/>
  <p:tag name="ARTICULATE_SLIDE_THUMBNAIL_REFRESH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Light gree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r">
          <a:defRPr sz="1400" dirty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spDef>
    <a:txDef>
      <a:spPr>
        <a:noFill/>
      </a:spPr>
      <a:bodyPr wrap="none" rtlCol="0">
        <a:spAutoFit/>
      </a:bodyPr>
      <a:lstStyle>
        <a:defPPr algn="r">
          <a:defRPr sz="1400" dirty="0" smtClean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PK_light" id="{A924A407-DD4B-460E-88C6-6554B57230E5}" vid="{F2863EE2-4290-488D-B052-FFF03C9F3B9F}"/>
    </a:ext>
  </a:extLst>
</a:theme>
</file>

<file path=ppt/theme/theme2.xml><?xml version="1.0" encoding="utf-8"?>
<a:theme xmlns:a="http://schemas.openxmlformats.org/drawingml/2006/main" name="1_Light gree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r">
          <a:defRPr sz="1400" dirty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spDef>
    <a:txDef>
      <a:spPr>
        <a:noFill/>
      </a:spPr>
      <a:bodyPr wrap="none" rtlCol="0">
        <a:spAutoFit/>
      </a:bodyPr>
      <a:lstStyle>
        <a:defPPr algn="r">
          <a:defRPr sz="1400" dirty="0" smtClean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PK_light" id="{A924A407-DD4B-460E-88C6-6554B57230E5}" vid="{F2863EE2-4290-488D-B052-FFF03C9F3B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A70D31-9591-4386-AEB4-195DBE4C6090}">
  <we:reference id="wa200004709" version="1.1.0.2" store="en-US" storeType="OMEX"/>
  <we:alternateReferences>
    <we:reference id="wa200004709" version="1.1.0.2" store="wa20000470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6757</Words>
  <Application>Microsoft Office PowerPoint</Application>
  <PresentationFormat>On-screen Show (16:10)</PresentationFormat>
  <Paragraphs>985</Paragraphs>
  <Slides>123</Slides>
  <Notes>10</Notes>
  <HiddenSlides>2</HiddenSlides>
  <MMClips>28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123</vt:i4>
      </vt:variant>
    </vt:vector>
  </HeadingPairs>
  <TitlesOfParts>
    <vt:vector size="134" baseType="lpstr">
      <vt:lpstr>Arial</vt:lpstr>
      <vt:lpstr>Arial Black</vt:lpstr>
      <vt:lpstr>Calibri</vt:lpstr>
      <vt:lpstr>Calibri Light</vt:lpstr>
      <vt:lpstr>FSAlbert-Bold</vt:lpstr>
      <vt:lpstr>Impact</vt:lpstr>
      <vt:lpstr>Monotype Corsiva</vt:lpstr>
      <vt:lpstr>Verdana</vt:lpstr>
      <vt:lpstr>Wingdings</vt:lpstr>
      <vt:lpstr>Light green theme</vt:lpstr>
      <vt:lpstr>1_Light green theme</vt:lpstr>
      <vt:lpstr>ΚΛΙΝΙΚΗ ΕΞΕΤΑΣΗ ΤΟΥ ΑΝΑΠΝΕΥΣΤΙΚΟΥ ΣΥΣΤΗΜΑΤΟΣ</vt:lpstr>
      <vt:lpstr>Εκπαιδευτικοί στόχοι</vt:lpstr>
      <vt:lpstr>Οδηγά σημεία στο θώρακα Πρόσθια επιφάνεια</vt:lpstr>
      <vt:lpstr>Οδηγά σημεία στο θώρακα Οπίσθια επιφάνεια</vt:lpstr>
      <vt:lpstr>Επιφανειακή ανατομία θώρακα</vt:lpstr>
      <vt:lpstr>Επιφανειακή ανατομία θώρακα</vt:lpstr>
      <vt:lpstr>Θέση εξέτασης</vt:lpstr>
      <vt:lpstr>Σειρά εξέτασης</vt:lpstr>
      <vt:lpstr>PowerPoint Presentation</vt:lpstr>
      <vt:lpstr>ΕΠΙΣΚΟΠΗΣΗ</vt:lpstr>
      <vt:lpstr>Επιφανειακές αλλοιώσεις στον θώρακα</vt:lpstr>
      <vt:lpstr>Συνήθεις καρδιοθωρακικές χειρουργικές τομές</vt:lpstr>
      <vt:lpstr>PowerPoint Presentation</vt:lpstr>
      <vt:lpstr>Σύνδρομο άνω κοίλης φλέβας</vt:lpstr>
      <vt:lpstr>Ένας ασθενής με σύνδρομο άνω κοίλης φλέβας</vt:lpstr>
      <vt:lpstr>Απεικονιστικά ευρήματα συνδρόμου άνω κοίλης</vt:lpstr>
      <vt:lpstr>Σύνδρομο άνω κοίλης φλέβας</vt:lpstr>
      <vt:lpstr>Αραχνοειδείς σπίλοι</vt:lpstr>
      <vt:lpstr>Έρπης ζωστήρ</vt:lpstr>
      <vt:lpstr>Ανωμαλίες στο σχήμα του θώρακα</vt:lpstr>
      <vt:lpstr>Κυφοσκωλίωση</vt:lpstr>
      <vt:lpstr>Πιθοειδής θώρακας</vt:lpstr>
      <vt:lpstr>Pectus carinatum</vt:lpstr>
      <vt:lpstr>Pectus excavatum</vt:lpstr>
      <vt:lpstr>«Χαλαρός» θώρακας</vt:lpstr>
      <vt:lpstr>Αναπνευστικές κινήσεις</vt:lpstr>
      <vt:lpstr>Ταχύπνοια – ένα σημαντικό κλινικό εύρημα</vt:lpstr>
      <vt:lpstr>qSOFA</vt:lpstr>
      <vt:lpstr>National Early Warning Score (NEWS)</vt:lpstr>
      <vt:lpstr>Παθολογικοί ρυθμοί αναπνοής </vt:lpstr>
      <vt:lpstr>Αναπνοή Kussmaul</vt:lpstr>
      <vt:lpstr>Άλλοι παθολογικοί ρυθμοί αναπνοής</vt:lpstr>
      <vt:lpstr>3MTM Littmann® StethAssistTM Interface</vt:lpstr>
      <vt:lpstr>ΑΣΚΗΣΗ Αναγνωρίστε τον παθολογικό ρυθμό αναπνοής </vt:lpstr>
      <vt:lpstr>ΕΡΩΤΗΣΗ</vt:lpstr>
      <vt:lpstr>Παθολογικός ρυθμός αναπνοής ΑΝΑΛΥΣΗ</vt:lpstr>
      <vt:lpstr>Δύσπνοια</vt:lpstr>
      <vt:lpstr>Αναπνευστικό έργο</vt:lpstr>
      <vt:lpstr>Στάσεις ανακούφισης ασθενών με δύσπνοια από χρόνια αποφρακτική πνευμονοπάθεια</vt:lpstr>
      <vt:lpstr>ΨΗΛΑΦΗΣΗ</vt:lpstr>
      <vt:lpstr>Θέση τραχείας</vt:lpstr>
      <vt:lpstr>Μετατόπιση τραχείας</vt:lpstr>
      <vt:lpstr>Έκπτυξη ημιθωρακίων</vt:lpstr>
      <vt:lpstr>Φωνητικές δονήσεις (Tactile fremitus)</vt:lpstr>
      <vt:lpstr>Φωνητικές δονήσεις</vt:lpstr>
      <vt:lpstr>Υπόλοιπη ψηλάφηση θώρακος</vt:lpstr>
      <vt:lpstr>ΕΠΙΚΡΟΥΣΗ</vt:lpstr>
      <vt:lpstr>Τεχνική έμμεσης επίκρουσης</vt:lpstr>
      <vt:lpstr>Τεχνική έμμεσης επίκρουσης</vt:lpstr>
      <vt:lpstr>Επικρουστικοί ήχοι</vt:lpstr>
      <vt:lpstr>Επικρουστικοί ήχοι – ποιοι είναι; </vt:lpstr>
      <vt:lpstr>Επικρουστικοί ήχοι – πως διακρίνονται;</vt:lpstr>
      <vt:lpstr>Έλεγχος κινητικότητας διαφράγματος</vt:lpstr>
      <vt:lpstr>ΑΚΡΟΑΣΗ</vt:lpstr>
      <vt:lpstr>Τι περιλαμβάνει η ακρόαση του θώρακα;</vt:lpstr>
      <vt:lpstr>Η σωστή θέση του στηθοσκοπίου</vt:lpstr>
      <vt:lpstr>House</vt:lpstr>
      <vt:lpstr>Σειρά εξέτασης</vt:lpstr>
      <vt:lpstr>Φυσιολογικοί αναπνευστικοί ήχοι</vt:lpstr>
      <vt:lpstr>Χαρακτηριστικά των φυσιολογικών ήχων αναπνοής</vt:lpstr>
      <vt:lpstr>Πως ακούγονται οι αναπνευστικοί ήχοι;</vt:lpstr>
      <vt:lpstr>PowerPoint Presentation</vt:lpstr>
      <vt:lpstr>Ήχοι αναπνοής στο φυσιολογικό θώρακα</vt:lpstr>
      <vt:lpstr>Ήχος τραχείας</vt:lpstr>
      <vt:lpstr>Ήχος τραχείας ΑΝΑΛΥΣΗ</vt:lpstr>
      <vt:lpstr>Βρογχικός ήχος</vt:lpstr>
      <vt:lpstr>Βρογχικός ήχος ΑΝΑΛΥΣΗ</vt:lpstr>
      <vt:lpstr>Κυψελιδικός ήχος</vt:lpstr>
      <vt:lpstr>Κυψελιδικός ήχος ΑΝΑΛΥΣΗ</vt:lpstr>
      <vt:lpstr>Σύγκριση φυσιολογικών ήχων αναπνοής</vt:lpstr>
      <vt:lpstr>ΑΝΑΚΕΦΑΛΑΙΩΣΗ Χαρακτηριστικά των φυσιολογικών ήχων αναπνοής</vt:lpstr>
      <vt:lpstr>ΑΣΚΗΣΗ Κλινικές πληροφορίες</vt:lpstr>
      <vt:lpstr>ΑΣΚΗΣΗ Αναγνωρίστε τα ακροαστικά ευρήματα</vt:lpstr>
      <vt:lpstr>ΕΡΩΤΗΣΗ</vt:lpstr>
      <vt:lpstr>ΑΣΚΗΣΗ Ανάλυση των ευρημάτων</vt:lpstr>
      <vt:lpstr>Διάγνωση</vt:lpstr>
      <vt:lpstr>Κλινική σημασία αλλοιώσεων των φυσιολογικών ήχων αναπνοής </vt:lpstr>
      <vt:lpstr>Επιπρόσθετοι ήχοι (Adventitious sounds)</vt:lpstr>
      <vt:lpstr>Ορολογία </vt:lpstr>
      <vt:lpstr>Πως παράγονται οι επιπρόσθετοι ήχοι;</vt:lpstr>
      <vt:lpstr>Βασικοί επιπρόσθετοι ήχοι</vt:lpstr>
      <vt:lpstr>Άλλοι επιπρόσθετοι ήχοι</vt:lpstr>
      <vt:lpstr>ΑΝΑΚΕΦΑΛΑΙΩΣΗ</vt:lpstr>
      <vt:lpstr>Συρρίτοντες και ρεγχάζοντες</vt:lpstr>
      <vt:lpstr>Συρρίτοντες ήχοι</vt:lpstr>
      <vt:lpstr>Ρεγχάζοντες</vt:lpstr>
      <vt:lpstr>Συριγμός (Stridor)</vt:lpstr>
      <vt:lpstr>Εισπνευστικός συριγμός (stridor)</vt:lpstr>
      <vt:lpstr>Νοσήματα με συνεχείς ήχους</vt:lpstr>
      <vt:lpstr>Διακεκομμένοι ήχοι</vt:lpstr>
      <vt:lpstr>Λεπτοί τρίζοντες</vt:lpstr>
      <vt:lpstr>Λεπτοί τρίζοντες</vt:lpstr>
      <vt:lpstr>Λεπτοί τρίζοντες</vt:lpstr>
      <vt:lpstr>Λεπτοί τρίζοντες + εκπνευστικός συριγμός</vt:lpstr>
      <vt:lpstr>Παχείς τρίζοντες</vt:lpstr>
      <vt:lpstr>Διάκριση λεπτών από παχείς τρίζοντες</vt:lpstr>
      <vt:lpstr>Νοσήματα με διακεκομμένους ήχους</vt:lpstr>
      <vt:lpstr>Causes of crackles</vt:lpstr>
      <vt:lpstr>ΑΣΚΗΣΗ Κλινικές πληροφορίες</vt:lpstr>
      <vt:lpstr>ΕΡΩΤΗΣΗ </vt:lpstr>
      <vt:lpstr>ΑΣΚΗΣΗ Αναγνωρίστε τα ακροαστικά ευρήματα</vt:lpstr>
      <vt:lpstr>ΑΣΚΗΣΗ Αναγνωρίστε τα ακροαστικά ευρήματα</vt:lpstr>
      <vt:lpstr>ΕΡΩΤΗΣΗ </vt:lpstr>
      <vt:lpstr>ΑΣΚΗΣΗ    </vt:lpstr>
      <vt:lpstr>ΑΣΚΗΣΗ Ανάλυση ακροαστικών ευρημάτων</vt:lpstr>
      <vt:lpstr>ΑΣΚΗΣΗ Διάγνωση</vt:lpstr>
      <vt:lpstr>Ήχος τριβής</vt:lpstr>
      <vt:lpstr>Πως θα διαχωρίσουμε τον ήχο τριβής από τους τρίζοντες;</vt:lpstr>
      <vt:lpstr>Squawks</vt:lpstr>
      <vt:lpstr>Ήχος απηχήσεως φωνής</vt:lpstr>
      <vt:lpstr>ΕΞΩΘΩΡΑΚΙΚΑ ΣΗΜΕΙΑ ΠΝΕΥΜΟΝΙΚΩΝ ΝΟΣΗΜΑΤΩΝ</vt:lpstr>
      <vt:lpstr>Κυάνωση</vt:lpstr>
      <vt:lpstr>Η κυάνωση εμφανίζεται ευκολότερα σε μεγάλες συγκεντρώσεις αιμοσφαιρίνης</vt:lpstr>
      <vt:lpstr>Κυάνωση</vt:lpstr>
      <vt:lpstr>Πληκτροδακτυλία</vt:lpstr>
      <vt:lpstr>Σημείο Schamroth</vt:lpstr>
      <vt:lpstr>Αιτίες πληκτροδακτυλίας</vt:lpstr>
      <vt:lpstr>Πτερυγοειδής τρόμος (Αστηριξία)</vt:lpstr>
      <vt:lpstr>ΠΗΓΕΣ</vt:lpstr>
      <vt:lpstr>Βιβλιογραφικές πηγές</vt:lpstr>
      <vt:lpstr>PowerPoint Presentation</vt:lpstr>
      <vt:lpstr>PowerPoint Presentation</vt:lpstr>
      <vt:lpstr>Ιστοσελίδες για επιπλέον άσκηση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ΚΛΙΝΙΚΗ ΕΞΕΤΑΣΗ ΤΟΥ ΑΝΑΠΝΕΥΣΤΙΚΟΥ ΣΥΣΤΗΜΑΤΟΣ</dc:title>
  <dc:creator>Michael Samarkos</dc:creator>
  <cp:lastModifiedBy>Michail Samarkos</cp:lastModifiedBy>
  <cp:revision>19</cp:revision>
  <dcterms:created xsi:type="dcterms:W3CDTF">2020-04-13T19:07:03Z</dcterms:created>
  <dcterms:modified xsi:type="dcterms:W3CDTF">2025-02-24T06:40:46Z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75A7951D-BCB5-42B4-87E6-4F85E1202583</vt:lpwstr>
  </property>
  <property fmtid="{D5CDD505-2E9C-101B-9397-08002B2CF9AE}" pid="3" name="ArticulatePath">
    <vt:lpwstr>https://d.docs.live.net/242bed026ae1b729/A' Παθολογική Κλινική/Μαθήματα/Κλινική εξέταση ΜΣ/ΑΝΑΠΝΕΥΣΤΙΚΟ/ΚΛΙΝΙΚΗ ΕΞΕΤΑΣΗ ΑΝΑΠΝΕΥΣΤΙΚΟΥ ΣΥΣΤΗΜΑΤΟΣ</vt:lpwstr>
  </property>
</Properties>
</file>