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9" r:id="rId2"/>
  </p:sldMasterIdLst>
  <p:notesMasterIdLst>
    <p:notesMasterId r:id="rId73"/>
  </p:notesMasterIdLst>
  <p:sldIdLst>
    <p:sldId id="256" r:id="rId3"/>
    <p:sldId id="342" r:id="rId4"/>
    <p:sldId id="268" r:id="rId5"/>
    <p:sldId id="556" r:id="rId6"/>
    <p:sldId id="448" r:id="rId7"/>
    <p:sldId id="573" r:id="rId8"/>
    <p:sldId id="581" r:id="rId9"/>
    <p:sldId id="562" r:id="rId10"/>
    <p:sldId id="582" r:id="rId11"/>
    <p:sldId id="583" r:id="rId12"/>
    <p:sldId id="564" r:id="rId13"/>
    <p:sldId id="571" r:id="rId14"/>
    <p:sldId id="572" r:id="rId15"/>
    <p:sldId id="563" r:id="rId16"/>
    <p:sldId id="604" r:id="rId17"/>
    <p:sldId id="567" r:id="rId18"/>
    <p:sldId id="565" r:id="rId19"/>
    <p:sldId id="524" r:id="rId20"/>
    <p:sldId id="600" r:id="rId21"/>
    <p:sldId id="533" r:id="rId22"/>
    <p:sldId id="594" r:id="rId23"/>
    <p:sldId id="536" r:id="rId24"/>
    <p:sldId id="298" r:id="rId25"/>
    <p:sldId id="585" r:id="rId26"/>
    <p:sldId id="586" r:id="rId27"/>
    <p:sldId id="587" r:id="rId28"/>
    <p:sldId id="608" r:id="rId29"/>
    <p:sldId id="588" r:id="rId30"/>
    <p:sldId id="609" r:id="rId31"/>
    <p:sldId id="607" r:id="rId32"/>
    <p:sldId id="589" r:id="rId33"/>
    <p:sldId id="593" r:id="rId34"/>
    <p:sldId id="598" r:id="rId35"/>
    <p:sldId id="599" r:id="rId36"/>
    <p:sldId id="597" r:id="rId37"/>
    <p:sldId id="590" r:id="rId38"/>
    <p:sldId id="626" r:id="rId39"/>
    <p:sldId id="595" r:id="rId40"/>
    <p:sldId id="591" r:id="rId41"/>
    <p:sldId id="606" r:id="rId42"/>
    <p:sldId id="596" r:id="rId43"/>
    <p:sldId id="618" r:id="rId44"/>
    <p:sldId id="627" r:id="rId45"/>
    <p:sldId id="605" r:id="rId46"/>
    <p:sldId id="612" r:id="rId47"/>
    <p:sldId id="611" r:id="rId48"/>
    <p:sldId id="616" r:id="rId49"/>
    <p:sldId id="614" r:id="rId50"/>
    <p:sldId id="613" r:id="rId51"/>
    <p:sldId id="617" r:id="rId52"/>
    <p:sldId id="620" r:id="rId53"/>
    <p:sldId id="622" r:id="rId54"/>
    <p:sldId id="624" r:id="rId55"/>
    <p:sldId id="625" r:id="rId56"/>
    <p:sldId id="623" r:id="rId57"/>
    <p:sldId id="619" r:id="rId58"/>
    <p:sldId id="621" r:id="rId59"/>
    <p:sldId id="547" r:id="rId60"/>
    <p:sldId id="575" r:id="rId61"/>
    <p:sldId id="576" r:id="rId62"/>
    <p:sldId id="577" r:id="rId63"/>
    <p:sldId id="579" r:id="rId64"/>
    <p:sldId id="548" r:id="rId65"/>
    <p:sldId id="549" r:id="rId66"/>
    <p:sldId id="520" r:id="rId67"/>
    <p:sldId id="550" r:id="rId68"/>
    <p:sldId id="521" r:id="rId69"/>
    <p:sldId id="551" r:id="rId70"/>
    <p:sldId id="443" r:id="rId71"/>
    <p:sldId id="502" r:id="rId72"/>
  </p:sldIdLst>
  <p:sldSz cx="9144000" cy="5715000" type="screen16x10"/>
  <p:notesSz cx="6858000" cy="9144000"/>
  <p:custDataLst>
    <p:tags r:id="rId74"/>
  </p:custDataLst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BD445D-CD6E-47DB-8958-040DDF9C38B7}">
          <p14:sldIdLst>
            <p14:sldId id="256"/>
            <p14:sldId id="342"/>
            <p14:sldId id="268"/>
          </p14:sldIdLst>
        </p14:section>
        <p14:section name="Summary Section" id="{9363D20A-E015-48DC-A469-90C70E61A182}">
          <p14:sldIdLst>
            <p14:sldId id="556"/>
          </p14:sldIdLst>
        </p14:section>
        <p14:section name="ΕΠΙΣΚΟΠΗΣΗ" id="{ADB556A2-B30D-43DD-B3F2-677887072CFC}">
          <p14:sldIdLst>
            <p14:sldId id="448"/>
            <p14:sldId id="573"/>
            <p14:sldId id="581"/>
            <p14:sldId id="562"/>
            <p14:sldId id="582"/>
            <p14:sldId id="583"/>
            <p14:sldId id="564"/>
            <p14:sldId id="571"/>
            <p14:sldId id="572"/>
            <p14:sldId id="563"/>
            <p14:sldId id="604"/>
            <p14:sldId id="567"/>
            <p14:sldId id="565"/>
          </p14:sldIdLst>
        </p14:section>
        <p14:section name="ΨΗΛΑΦΗΣΗ" id="{D80780D4-E7B5-4D42-B535-6957CBD0CBE3}">
          <p14:sldIdLst>
            <p14:sldId id="524"/>
            <p14:sldId id="600"/>
            <p14:sldId id="533"/>
            <p14:sldId id="594"/>
          </p14:sldIdLst>
        </p14:section>
        <p14:section name="ΕΠΙΚΡΟΥΣΗ" id="{DC7A0683-0032-430C-A3F4-9114ED18B6B7}">
          <p14:sldIdLst/>
        </p14:section>
        <p14:section name="ΑΚΡΟΑΣΗ" id="{C8424A8D-1A35-4516-9FF5-D6C1C27C6C14}">
          <p14:sldIdLst>
            <p14:sldId id="536"/>
            <p14:sldId id="298"/>
            <p14:sldId id="585"/>
            <p14:sldId id="586"/>
            <p14:sldId id="587"/>
            <p14:sldId id="608"/>
            <p14:sldId id="588"/>
            <p14:sldId id="609"/>
            <p14:sldId id="607"/>
            <p14:sldId id="589"/>
            <p14:sldId id="593"/>
            <p14:sldId id="598"/>
            <p14:sldId id="599"/>
            <p14:sldId id="597"/>
            <p14:sldId id="590"/>
            <p14:sldId id="626"/>
            <p14:sldId id="595"/>
            <p14:sldId id="591"/>
            <p14:sldId id="606"/>
            <p14:sldId id="596"/>
            <p14:sldId id="618"/>
            <p14:sldId id="627"/>
            <p14:sldId id="605"/>
            <p14:sldId id="612"/>
            <p14:sldId id="611"/>
            <p14:sldId id="616"/>
            <p14:sldId id="614"/>
            <p14:sldId id="613"/>
            <p14:sldId id="617"/>
            <p14:sldId id="620"/>
            <p14:sldId id="622"/>
            <p14:sldId id="624"/>
            <p14:sldId id="625"/>
            <p14:sldId id="623"/>
            <p14:sldId id="619"/>
            <p14:sldId id="621"/>
          </p14:sldIdLst>
        </p14:section>
        <p14:section name="ΕΞΩΘΩΡΑΚΙΚΑ ΣΗΜΕΙΑ ΠΝΕΥΜΟΝΙΚΩΝ ΝΟΣΗΜΑΤΩΝ" id="{694B523A-9037-424B-AAFC-840BF6F449A1}">
          <p14:sldIdLst>
            <p14:sldId id="547"/>
            <p14:sldId id="575"/>
            <p14:sldId id="576"/>
            <p14:sldId id="577"/>
            <p14:sldId id="579"/>
            <p14:sldId id="548"/>
            <p14:sldId id="549"/>
            <p14:sldId id="520"/>
            <p14:sldId id="550"/>
            <p14:sldId id="521"/>
            <p14:sldId id="551"/>
          </p14:sldIdLst>
        </p14:section>
        <p14:section name="ΠΗΓΕΣ" id="{752AEDCF-816A-4480-880C-265B93B7DAFF}">
          <p14:sldIdLst>
            <p14:sldId id="443"/>
            <p14:sldId id="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928"/>
    <a:srgbClr val="4F81BD"/>
    <a:srgbClr val="FFFF00"/>
    <a:srgbClr val="FF3300"/>
    <a:srgbClr val="000000"/>
    <a:srgbClr val="5F4A99"/>
    <a:srgbClr val="E76737"/>
    <a:srgbClr val="A5A0A3"/>
    <a:srgbClr val="B7D25A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3" autoAdjust="0"/>
    <p:restoredTop sz="90692" autoAdjust="0"/>
  </p:normalViewPr>
  <p:slideViewPr>
    <p:cSldViewPr>
      <p:cViewPr varScale="1">
        <p:scale>
          <a:sx n="76" d="100"/>
          <a:sy n="76" d="100"/>
        </p:scale>
        <p:origin x="736" y="6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2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gs" Target="tags/tag1.xml"/><Relationship Id="rId79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il Samarkos" userId="9fadc3a2-0bf9-4d4c-a7df-e83f8f067d59" providerId="ADAL" clId="{0FAC3BF5-6059-40B7-BDC4-62D14FA0167A}"/>
    <pc:docChg chg="modSld">
      <pc:chgData name="Michail Samarkos" userId="9fadc3a2-0bf9-4d4c-a7df-e83f8f067d59" providerId="ADAL" clId="{0FAC3BF5-6059-40B7-BDC4-62D14FA0167A}" dt="2026-05-23T20:38:44.325" v="6" actId="6549"/>
      <pc:docMkLst>
        <pc:docMk/>
      </pc:docMkLst>
      <pc:sldChg chg="modSp mod">
        <pc:chgData name="Michail Samarkos" userId="9fadc3a2-0bf9-4d4c-a7df-e83f8f067d59" providerId="ADAL" clId="{0FAC3BF5-6059-40B7-BDC4-62D14FA0167A}" dt="2026-05-23T20:38:44.325" v="6" actId="6549"/>
        <pc:sldMkLst>
          <pc:docMk/>
          <pc:sldMk cId="3711150989" sldId="256"/>
        </pc:sldMkLst>
        <pc:spChg chg="mod">
          <ac:chgData name="Michail Samarkos" userId="9fadc3a2-0bf9-4d4c-a7df-e83f8f067d59" providerId="ADAL" clId="{0FAC3BF5-6059-40B7-BDC4-62D14FA0167A}" dt="2026-05-23T20:38:44.325" v="6" actId="6549"/>
          <ac:spMkLst>
            <pc:docMk/>
            <pc:sldMk cId="3711150989" sldId="256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3FB38-E2C5-4E0D-A91F-A427AD9AC41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659E5F7-F110-4CB4-83F2-78E957CA98C0}">
      <dgm:prSet phldrT="[Text]" custT="1"/>
      <dgm:spPr/>
      <dgm:t>
        <a:bodyPr/>
        <a:lstStyle/>
        <a:p>
          <a:r>
            <a:rPr lang="el-GR" sz="1600"/>
            <a:t>Επιφανειακή ανατομία του θώρακα</a:t>
          </a:r>
        </a:p>
      </dgm:t>
    </dgm:pt>
    <dgm:pt modelId="{CB8633ED-4796-4F3D-8ABD-B6973A9821AF}" type="parTrans" cxnId="{A6A53112-2DEB-48F9-A8AD-1F55AA844152}">
      <dgm:prSet/>
      <dgm:spPr/>
      <dgm:t>
        <a:bodyPr/>
        <a:lstStyle/>
        <a:p>
          <a:endParaRPr lang="en-GB" sz="4400"/>
        </a:p>
      </dgm:t>
    </dgm:pt>
    <dgm:pt modelId="{A86A0F29-D697-4DA6-9F1F-EECC655EBAA2}" type="sibTrans" cxnId="{A6A53112-2DEB-48F9-A8AD-1F55AA844152}">
      <dgm:prSet/>
      <dgm:spPr/>
      <dgm:t>
        <a:bodyPr/>
        <a:lstStyle/>
        <a:p>
          <a:endParaRPr lang="en-GB" sz="2800"/>
        </a:p>
      </dgm:t>
    </dgm:pt>
    <dgm:pt modelId="{B7250E42-B13A-4186-94EF-EA631D74DA33}">
      <dgm:prSet phldrT="[Text]" custT="1"/>
      <dgm:spPr/>
      <dgm:t>
        <a:bodyPr/>
        <a:lstStyle/>
        <a:p>
          <a:r>
            <a:rPr lang="el-GR" sz="1600"/>
            <a:t>Επισκόπηση</a:t>
          </a:r>
          <a:endParaRPr lang="en-GB" sz="1600"/>
        </a:p>
      </dgm:t>
    </dgm:pt>
    <dgm:pt modelId="{10B43D35-0F42-46D4-8073-844118CDCECD}" type="parTrans" cxnId="{AE4E1F81-334C-4F83-988B-C47D000C8015}">
      <dgm:prSet/>
      <dgm:spPr/>
      <dgm:t>
        <a:bodyPr/>
        <a:lstStyle/>
        <a:p>
          <a:endParaRPr lang="en-GB" sz="4400"/>
        </a:p>
      </dgm:t>
    </dgm:pt>
    <dgm:pt modelId="{D228C673-5189-47D4-90BC-16DBF414C610}" type="sibTrans" cxnId="{AE4E1F81-334C-4F83-988B-C47D000C8015}">
      <dgm:prSet/>
      <dgm:spPr/>
      <dgm:t>
        <a:bodyPr/>
        <a:lstStyle/>
        <a:p>
          <a:endParaRPr lang="en-GB" sz="2800"/>
        </a:p>
      </dgm:t>
    </dgm:pt>
    <dgm:pt modelId="{28450670-12EF-4623-987B-C88D73EF5B72}">
      <dgm:prSet phldrT="[Text]" custT="1"/>
      <dgm:spPr/>
      <dgm:t>
        <a:bodyPr/>
        <a:lstStyle/>
        <a:p>
          <a:r>
            <a:rPr lang="el-GR" sz="1600"/>
            <a:t>Ψηλάφηση</a:t>
          </a:r>
        </a:p>
      </dgm:t>
    </dgm:pt>
    <dgm:pt modelId="{B8DA6051-D7D2-4419-A6DB-D570D9080131}" type="parTrans" cxnId="{CD51F39B-0FBD-4CD5-BC3B-CA7A8EDA0459}">
      <dgm:prSet/>
      <dgm:spPr/>
      <dgm:t>
        <a:bodyPr/>
        <a:lstStyle/>
        <a:p>
          <a:endParaRPr lang="en-GB" sz="4400"/>
        </a:p>
      </dgm:t>
    </dgm:pt>
    <dgm:pt modelId="{B8C9EF15-D930-4E26-BA44-DC780FA507FA}" type="sibTrans" cxnId="{CD51F39B-0FBD-4CD5-BC3B-CA7A8EDA0459}">
      <dgm:prSet/>
      <dgm:spPr/>
      <dgm:t>
        <a:bodyPr/>
        <a:lstStyle/>
        <a:p>
          <a:endParaRPr lang="en-GB" sz="2800"/>
        </a:p>
      </dgm:t>
    </dgm:pt>
    <dgm:pt modelId="{F85BF148-893F-455E-AEEC-3A4B06988344}">
      <dgm:prSet phldrT="[Text]" custT="1"/>
      <dgm:spPr/>
      <dgm:t>
        <a:bodyPr/>
        <a:lstStyle/>
        <a:p>
          <a:r>
            <a:rPr lang="el-GR" sz="1600"/>
            <a:t>Τι υπάρχει από κάτω;</a:t>
          </a:r>
        </a:p>
      </dgm:t>
    </dgm:pt>
    <dgm:pt modelId="{939F51C3-1917-42EF-9F25-6AF7C1219424}" type="parTrans" cxnId="{3514EE88-D716-4FB0-9678-310EC0439095}">
      <dgm:prSet/>
      <dgm:spPr/>
      <dgm:t>
        <a:bodyPr/>
        <a:lstStyle/>
        <a:p>
          <a:endParaRPr lang="en-GB" sz="4400"/>
        </a:p>
      </dgm:t>
    </dgm:pt>
    <dgm:pt modelId="{C9780C0C-9930-40B8-9999-7518EFCB1821}" type="sibTrans" cxnId="{3514EE88-D716-4FB0-9678-310EC0439095}">
      <dgm:prSet/>
      <dgm:spPr/>
      <dgm:t>
        <a:bodyPr/>
        <a:lstStyle/>
        <a:p>
          <a:endParaRPr lang="en-GB" sz="2800"/>
        </a:p>
      </dgm:t>
    </dgm:pt>
    <dgm:pt modelId="{D3946FF7-52C8-4340-8C34-713F80B6E45A}">
      <dgm:prSet phldrT="[Text]" custT="1"/>
      <dgm:spPr/>
      <dgm:t>
        <a:bodyPr/>
        <a:lstStyle/>
        <a:p>
          <a:r>
            <a:rPr lang="el-GR" sz="1600"/>
            <a:t>Ακρόαση</a:t>
          </a:r>
        </a:p>
      </dgm:t>
    </dgm:pt>
    <dgm:pt modelId="{5A92CB19-D601-4C9D-B67C-7F2F9C65364A}" type="parTrans" cxnId="{99F49004-D034-49C5-90A2-67321F57D406}">
      <dgm:prSet/>
      <dgm:spPr/>
      <dgm:t>
        <a:bodyPr/>
        <a:lstStyle/>
        <a:p>
          <a:endParaRPr lang="en-GB" sz="4400"/>
        </a:p>
      </dgm:t>
    </dgm:pt>
    <dgm:pt modelId="{E3E2F255-D20F-4FD6-8B8A-24554946F586}" type="sibTrans" cxnId="{99F49004-D034-49C5-90A2-67321F57D406}">
      <dgm:prSet/>
      <dgm:spPr/>
      <dgm:t>
        <a:bodyPr/>
        <a:lstStyle/>
        <a:p>
          <a:endParaRPr lang="en-GB" sz="2800"/>
        </a:p>
      </dgm:t>
    </dgm:pt>
    <dgm:pt modelId="{DBAD3ECE-36A4-492B-AA5C-D9F15CF3BBAD}">
      <dgm:prSet phldrT="[Text]" custT="1"/>
      <dgm:spPr/>
      <dgm:t>
        <a:bodyPr/>
        <a:lstStyle/>
        <a:p>
          <a:r>
            <a:rPr lang="el-GR" sz="1600" dirty="0"/>
            <a:t>Καρδιακή ώση και </a:t>
          </a:r>
          <a:r>
            <a:rPr lang="el-GR" sz="1600" dirty="0" err="1"/>
            <a:t>ροίζος</a:t>
          </a:r>
          <a:endParaRPr lang="el-GR" sz="1600" dirty="0"/>
        </a:p>
      </dgm:t>
    </dgm:pt>
    <dgm:pt modelId="{7AB60615-116F-4058-8F0C-9B607F9034BB}" type="parTrans" cxnId="{96E4FCC7-101C-4EA8-84E1-6CB60D96F934}">
      <dgm:prSet/>
      <dgm:spPr/>
      <dgm:t>
        <a:bodyPr/>
        <a:lstStyle/>
        <a:p>
          <a:endParaRPr lang="en-GB" sz="4400"/>
        </a:p>
      </dgm:t>
    </dgm:pt>
    <dgm:pt modelId="{E34D3518-2F2E-4A5F-B9B5-AB2F773FEC38}" type="sibTrans" cxnId="{96E4FCC7-101C-4EA8-84E1-6CB60D96F934}">
      <dgm:prSet/>
      <dgm:spPr/>
      <dgm:t>
        <a:bodyPr/>
        <a:lstStyle/>
        <a:p>
          <a:endParaRPr lang="en-GB" sz="2800"/>
        </a:p>
      </dgm:t>
    </dgm:pt>
    <dgm:pt modelId="{E093DA39-7442-4BA1-91E5-88F5425A8F45}">
      <dgm:prSet phldrT="[Text]" custT="1"/>
      <dgm:spPr/>
      <dgm:t>
        <a:bodyPr/>
        <a:lstStyle/>
        <a:p>
          <a:r>
            <a:rPr lang="el-GR" sz="1600" dirty="0"/>
            <a:t>Καρδιακή ώση - Μεγάλα αγγεία του τραχήλου</a:t>
          </a:r>
          <a:endParaRPr lang="en-GB" sz="1600" dirty="0"/>
        </a:p>
      </dgm:t>
    </dgm:pt>
    <dgm:pt modelId="{1C55EA05-4A5F-42E1-9684-8B3DEB43429F}" type="parTrans" cxnId="{BF0687C9-A13B-4457-A47E-D18FA9591599}">
      <dgm:prSet/>
      <dgm:spPr/>
      <dgm:t>
        <a:bodyPr/>
        <a:lstStyle/>
        <a:p>
          <a:endParaRPr lang="en-GB" sz="4400"/>
        </a:p>
      </dgm:t>
    </dgm:pt>
    <dgm:pt modelId="{41E7AED5-86D6-4D56-A9BF-D52BCE1234D2}" type="sibTrans" cxnId="{BF0687C9-A13B-4457-A47E-D18FA9591599}">
      <dgm:prSet/>
      <dgm:spPr/>
      <dgm:t>
        <a:bodyPr/>
        <a:lstStyle/>
        <a:p>
          <a:endParaRPr lang="en-GB" sz="2800"/>
        </a:p>
      </dgm:t>
    </dgm:pt>
    <dgm:pt modelId="{03FDB96A-35BB-403E-BAD5-18A9B7C3B458}">
      <dgm:prSet phldrT="[Text]" custT="1"/>
      <dgm:spPr/>
      <dgm:t>
        <a:bodyPr/>
        <a:lstStyle/>
        <a:p>
          <a:r>
            <a:rPr lang="el-GR" sz="1600"/>
            <a:t>Οι φυσιολογικοί και οι πρόσθετοι καρδιακοί τόνοι</a:t>
          </a:r>
        </a:p>
      </dgm:t>
    </dgm:pt>
    <dgm:pt modelId="{B11DF98C-A52D-485B-9544-124B580B872F}" type="parTrans" cxnId="{BD910CE0-55B9-4F20-91AE-8E8619752D4C}">
      <dgm:prSet/>
      <dgm:spPr/>
      <dgm:t>
        <a:bodyPr/>
        <a:lstStyle/>
        <a:p>
          <a:endParaRPr lang="en-GB" sz="4400"/>
        </a:p>
      </dgm:t>
    </dgm:pt>
    <dgm:pt modelId="{768FBEBE-2BA1-47BE-BB65-A91621D52308}" type="sibTrans" cxnId="{BD910CE0-55B9-4F20-91AE-8E8619752D4C}">
      <dgm:prSet/>
      <dgm:spPr/>
      <dgm:t>
        <a:bodyPr/>
        <a:lstStyle/>
        <a:p>
          <a:endParaRPr lang="en-GB" sz="2800"/>
        </a:p>
      </dgm:t>
    </dgm:pt>
    <dgm:pt modelId="{A97D2C04-7E3A-4E35-8C0A-12E6163427C1}">
      <dgm:prSet phldrT="[Text]" custT="1"/>
      <dgm:spPr/>
      <dgm:t>
        <a:bodyPr/>
        <a:lstStyle/>
        <a:p>
          <a:r>
            <a:rPr lang="el-GR" sz="1600" dirty="0"/>
            <a:t>Οι επιπρόσθετοι καρδιακοί ήχοι</a:t>
          </a:r>
        </a:p>
      </dgm:t>
    </dgm:pt>
    <dgm:pt modelId="{809CB1CA-6C0E-4C47-921E-21B75335D6E9}" type="parTrans" cxnId="{CB55ACE3-5312-494A-AADE-6077FD70A57E}">
      <dgm:prSet/>
      <dgm:spPr/>
      <dgm:t>
        <a:bodyPr/>
        <a:lstStyle/>
        <a:p>
          <a:endParaRPr lang="en-GB" sz="4400"/>
        </a:p>
      </dgm:t>
    </dgm:pt>
    <dgm:pt modelId="{32D1D42B-5563-4C32-8C00-304248C69D5C}" type="sibTrans" cxnId="{CB55ACE3-5312-494A-AADE-6077FD70A57E}">
      <dgm:prSet/>
      <dgm:spPr/>
      <dgm:t>
        <a:bodyPr/>
        <a:lstStyle/>
        <a:p>
          <a:endParaRPr lang="en-GB" sz="2800"/>
        </a:p>
      </dgm:t>
    </dgm:pt>
    <dgm:pt modelId="{D3BD3407-198B-4481-9EF5-047C3B0BD93E}">
      <dgm:prSet phldrT="[Text]" custT="1"/>
      <dgm:spPr/>
      <dgm:t>
        <a:bodyPr/>
        <a:lstStyle/>
        <a:p>
          <a:r>
            <a:rPr lang="el-GR" sz="1600"/>
            <a:t>Τα φυσήματα</a:t>
          </a:r>
        </a:p>
      </dgm:t>
    </dgm:pt>
    <dgm:pt modelId="{D40AD5FD-1C12-472F-9D6D-794E7878C41D}" type="parTrans" cxnId="{454BD659-0782-463D-8290-B4DF13BB819F}">
      <dgm:prSet/>
      <dgm:spPr/>
      <dgm:t>
        <a:bodyPr/>
        <a:lstStyle/>
        <a:p>
          <a:endParaRPr lang="en-GB" sz="2800"/>
        </a:p>
      </dgm:t>
    </dgm:pt>
    <dgm:pt modelId="{28416E7B-B7C2-4197-BA79-DA4CEDDB3883}" type="sibTrans" cxnId="{454BD659-0782-463D-8290-B4DF13BB819F}">
      <dgm:prSet/>
      <dgm:spPr/>
      <dgm:t>
        <a:bodyPr/>
        <a:lstStyle/>
        <a:p>
          <a:endParaRPr lang="en-GB" sz="2800"/>
        </a:p>
      </dgm:t>
    </dgm:pt>
    <dgm:pt modelId="{5848370C-9552-488B-8BC0-379AD60A2CD1}">
      <dgm:prSet phldrT="[Text]" custT="1"/>
      <dgm:spPr/>
      <dgm:t>
        <a:bodyPr/>
        <a:lstStyle/>
        <a:p>
          <a:r>
            <a:rPr lang="el-GR" sz="1600" dirty="0" err="1"/>
            <a:t>Εξωκαρδιακά</a:t>
          </a:r>
          <a:r>
            <a:rPr lang="el-GR" sz="1600" dirty="0"/>
            <a:t> σημεία καρδιακών νοσημάτων</a:t>
          </a:r>
        </a:p>
      </dgm:t>
    </dgm:pt>
    <dgm:pt modelId="{6F7A466B-74F8-4968-947E-6E30E8511A06}" type="parTrans" cxnId="{BE60C024-F87B-4D26-8685-6CC5C78BC460}">
      <dgm:prSet/>
      <dgm:spPr/>
      <dgm:t>
        <a:bodyPr/>
        <a:lstStyle/>
        <a:p>
          <a:endParaRPr lang="en-GB" sz="2800"/>
        </a:p>
      </dgm:t>
    </dgm:pt>
    <dgm:pt modelId="{310030E6-E508-4C68-B100-AC67CD3A36F6}" type="sibTrans" cxnId="{BE60C024-F87B-4D26-8685-6CC5C78BC460}">
      <dgm:prSet/>
      <dgm:spPr/>
      <dgm:t>
        <a:bodyPr/>
        <a:lstStyle/>
        <a:p>
          <a:endParaRPr lang="en-GB" sz="2800"/>
        </a:p>
      </dgm:t>
    </dgm:pt>
    <dgm:pt modelId="{D14E3BE7-F42A-4E4F-8DDD-8A2BA56CED53}">
      <dgm:prSet phldrT="[Text]" custT="1"/>
      <dgm:spPr/>
      <dgm:t>
        <a:bodyPr/>
        <a:lstStyle/>
        <a:p>
          <a:r>
            <a:rPr lang="el-GR" sz="1600" dirty="0"/>
            <a:t>Οίδημα, </a:t>
          </a:r>
          <a:r>
            <a:rPr lang="el-GR" sz="1600" dirty="0" err="1"/>
            <a:t>πληκτροδακτυλία</a:t>
          </a:r>
          <a:r>
            <a:rPr lang="el-GR" sz="1600" dirty="0"/>
            <a:t>, κυάνωση, σημεία ενδοκαρδίτιδας</a:t>
          </a:r>
        </a:p>
      </dgm:t>
    </dgm:pt>
    <dgm:pt modelId="{B398049D-9678-4B20-BDA3-F30FCD001BC7}" type="parTrans" cxnId="{6EB9CD4B-D36C-4302-991C-1FDBFF33DFBF}">
      <dgm:prSet/>
      <dgm:spPr/>
      <dgm:t>
        <a:bodyPr/>
        <a:lstStyle/>
        <a:p>
          <a:endParaRPr lang="en-GB"/>
        </a:p>
      </dgm:t>
    </dgm:pt>
    <dgm:pt modelId="{FE894071-83F9-4A31-8E41-8558F5F327F5}" type="sibTrans" cxnId="{6EB9CD4B-D36C-4302-991C-1FDBFF33DFBF}">
      <dgm:prSet/>
      <dgm:spPr/>
      <dgm:t>
        <a:bodyPr/>
        <a:lstStyle/>
        <a:p>
          <a:endParaRPr lang="en-GB"/>
        </a:p>
      </dgm:t>
    </dgm:pt>
    <dgm:pt modelId="{6A417AFC-022E-4CE3-B79A-D1FAF97F818D}" type="pres">
      <dgm:prSet presAssocID="{ACA3FB38-E2C5-4E0D-A91F-A427AD9AC418}" presName="linear" presStyleCnt="0">
        <dgm:presLayoutVars>
          <dgm:dir/>
          <dgm:animLvl val="lvl"/>
          <dgm:resizeHandles val="exact"/>
        </dgm:presLayoutVars>
      </dgm:prSet>
      <dgm:spPr/>
    </dgm:pt>
    <dgm:pt modelId="{7D2A5E9B-C6BD-40E4-89C7-DE1620769EEE}" type="pres">
      <dgm:prSet presAssocID="{0659E5F7-F110-4CB4-83F2-78E957CA98C0}" presName="parentLin" presStyleCnt="0"/>
      <dgm:spPr/>
    </dgm:pt>
    <dgm:pt modelId="{A33487E7-549A-4215-8706-4D1686609AB5}" type="pres">
      <dgm:prSet presAssocID="{0659E5F7-F110-4CB4-83F2-78E957CA98C0}" presName="parentLeftMargin" presStyleLbl="node1" presStyleIdx="0" presStyleCnt="5"/>
      <dgm:spPr/>
    </dgm:pt>
    <dgm:pt modelId="{268529F8-972B-4358-8165-9BC646E2983A}" type="pres">
      <dgm:prSet presAssocID="{0659E5F7-F110-4CB4-83F2-78E957CA98C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1369C95-857A-403C-B488-D371B125ED29}" type="pres">
      <dgm:prSet presAssocID="{0659E5F7-F110-4CB4-83F2-78E957CA98C0}" presName="negativeSpace" presStyleCnt="0"/>
      <dgm:spPr/>
    </dgm:pt>
    <dgm:pt modelId="{A87E30B7-2616-4561-BE8A-916CC3E8E161}" type="pres">
      <dgm:prSet presAssocID="{0659E5F7-F110-4CB4-83F2-78E957CA98C0}" presName="childText" presStyleLbl="conFgAcc1" presStyleIdx="0" presStyleCnt="5">
        <dgm:presLayoutVars>
          <dgm:bulletEnabled val="1"/>
        </dgm:presLayoutVars>
      </dgm:prSet>
      <dgm:spPr/>
    </dgm:pt>
    <dgm:pt modelId="{0BFB2D44-ED35-4E36-90F9-E538CD8D3694}" type="pres">
      <dgm:prSet presAssocID="{A86A0F29-D697-4DA6-9F1F-EECC655EBAA2}" presName="spaceBetweenRectangles" presStyleCnt="0"/>
      <dgm:spPr/>
    </dgm:pt>
    <dgm:pt modelId="{9435E609-7D8F-404D-AF4A-0728E238A5B5}" type="pres">
      <dgm:prSet presAssocID="{B7250E42-B13A-4186-94EF-EA631D74DA33}" presName="parentLin" presStyleCnt="0"/>
      <dgm:spPr/>
    </dgm:pt>
    <dgm:pt modelId="{1BC643A9-8CE5-4D16-B833-0F00A3C29B30}" type="pres">
      <dgm:prSet presAssocID="{B7250E42-B13A-4186-94EF-EA631D74DA33}" presName="parentLeftMargin" presStyleLbl="node1" presStyleIdx="0" presStyleCnt="5"/>
      <dgm:spPr/>
    </dgm:pt>
    <dgm:pt modelId="{3C8D826F-665E-4FBB-8314-137A46C37B6D}" type="pres">
      <dgm:prSet presAssocID="{B7250E42-B13A-4186-94EF-EA631D74DA3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0512F38-3AAB-4BAA-8CDA-CD8F17B0FCA2}" type="pres">
      <dgm:prSet presAssocID="{B7250E42-B13A-4186-94EF-EA631D74DA33}" presName="negativeSpace" presStyleCnt="0"/>
      <dgm:spPr/>
    </dgm:pt>
    <dgm:pt modelId="{D08DFBE7-93F0-4D49-854C-06F2875A2B16}" type="pres">
      <dgm:prSet presAssocID="{B7250E42-B13A-4186-94EF-EA631D74DA33}" presName="childText" presStyleLbl="conFgAcc1" presStyleIdx="1" presStyleCnt="5">
        <dgm:presLayoutVars>
          <dgm:bulletEnabled val="1"/>
        </dgm:presLayoutVars>
      </dgm:prSet>
      <dgm:spPr/>
    </dgm:pt>
    <dgm:pt modelId="{97ABA999-0901-4641-A3E0-BF01BBB6B94C}" type="pres">
      <dgm:prSet presAssocID="{D228C673-5189-47D4-90BC-16DBF414C610}" presName="spaceBetweenRectangles" presStyleCnt="0"/>
      <dgm:spPr/>
    </dgm:pt>
    <dgm:pt modelId="{BA9EDB15-89B1-4A5F-B26D-4BA1F1B10D0F}" type="pres">
      <dgm:prSet presAssocID="{28450670-12EF-4623-987B-C88D73EF5B72}" presName="parentLin" presStyleCnt="0"/>
      <dgm:spPr/>
    </dgm:pt>
    <dgm:pt modelId="{71EBF9D6-A1A0-4913-A39D-AF7AF3114A83}" type="pres">
      <dgm:prSet presAssocID="{28450670-12EF-4623-987B-C88D73EF5B72}" presName="parentLeftMargin" presStyleLbl="node1" presStyleIdx="1" presStyleCnt="5"/>
      <dgm:spPr/>
    </dgm:pt>
    <dgm:pt modelId="{75472232-6940-4FFB-B799-590BBA717147}" type="pres">
      <dgm:prSet presAssocID="{28450670-12EF-4623-987B-C88D73EF5B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46A81CA-BEB8-47B1-B3E8-19AE4E7FC03B}" type="pres">
      <dgm:prSet presAssocID="{28450670-12EF-4623-987B-C88D73EF5B72}" presName="negativeSpace" presStyleCnt="0"/>
      <dgm:spPr/>
    </dgm:pt>
    <dgm:pt modelId="{D7E67C57-5F2A-4FF6-AEA6-3C8E97A9B9AA}" type="pres">
      <dgm:prSet presAssocID="{28450670-12EF-4623-987B-C88D73EF5B72}" presName="childText" presStyleLbl="conFgAcc1" presStyleIdx="2" presStyleCnt="5">
        <dgm:presLayoutVars>
          <dgm:bulletEnabled val="1"/>
        </dgm:presLayoutVars>
      </dgm:prSet>
      <dgm:spPr/>
    </dgm:pt>
    <dgm:pt modelId="{2354CA93-24B0-4037-8B76-CAD5E3B38C17}" type="pres">
      <dgm:prSet presAssocID="{B8C9EF15-D930-4E26-BA44-DC780FA507FA}" presName="spaceBetweenRectangles" presStyleCnt="0"/>
      <dgm:spPr/>
    </dgm:pt>
    <dgm:pt modelId="{33BAD4F3-74D9-4BE8-BC51-100F4A5436A5}" type="pres">
      <dgm:prSet presAssocID="{D3946FF7-52C8-4340-8C34-713F80B6E45A}" presName="parentLin" presStyleCnt="0"/>
      <dgm:spPr/>
    </dgm:pt>
    <dgm:pt modelId="{E06664FB-1C62-4752-9362-53FA9968BB68}" type="pres">
      <dgm:prSet presAssocID="{D3946FF7-52C8-4340-8C34-713F80B6E45A}" presName="parentLeftMargin" presStyleLbl="node1" presStyleIdx="2" presStyleCnt="5"/>
      <dgm:spPr/>
    </dgm:pt>
    <dgm:pt modelId="{32B82B1D-27D7-4ACF-8A69-49F66CA91114}" type="pres">
      <dgm:prSet presAssocID="{D3946FF7-52C8-4340-8C34-713F80B6E45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B38C9F9-77B4-4797-A327-82E291C9E253}" type="pres">
      <dgm:prSet presAssocID="{D3946FF7-52C8-4340-8C34-713F80B6E45A}" presName="negativeSpace" presStyleCnt="0"/>
      <dgm:spPr/>
    </dgm:pt>
    <dgm:pt modelId="{A8AE6608-AEF4-4E54-AF3C-08E8C3192AB2}" type="pres">
      <dgm:prSet presAssocID="{D3946FF7-52C8-4340-8C34-713F80B6E45A}" presName="childText" presStyleLbl="conFgAcc1" presStyleIdx="3" presStyleCnt="5">
        <dgm:presLayoutVars>
          <dgm:bulletEnabled val="1"/>
        </dgm:presLayoutVars>
      </dgm:prSet>
      <dgm:spPr/>
    </dgm:pt>
    <dgm:pt modelId="{0C9CDAEF-E0FB-42AA-AA20-1831645E614C}" type="pres">
      <dgm:prSet presAssocID="{E3E2F255-D20F-4FD6-8B8A-24554946F586}" presName="spaceBetweenRectangles" presStyleCnt="0"/>
      <dgm:spPr/>
    </dgm:pt>
    <dgm:pt modelId="{DEB0EB64-E9CC-42A5-9498-A4E6A6D66AA1}" type="pres">
      <dgm:prSet presAssocID="{5848370C-9552-488B-8BC0-379AD60A2CD1}" presName="parentLin" presStyleCnt="0"/>
      <dgm:spPr/>
    </dgm:pt>
    <dgm:pt modelId="{9B2D7743-16FA-47FC-AB4C-A9BE0FD13280}" type="pres">
      <dgm:prSet presAssocID="{5848370C-9552-488B-8BC0-379AD60A2CD1}" presName="parentLeftMargin" presStyleLbl="node1" presStyleIdx="3" presStyleCnt="5"/>
      <dgm:spPr/>
    </dgm:pt>
    <dgm:pt modelId="{CFB9E8C8-D700-4933-AC69-5D41D54C5A7B}" type="pres">
      <dgm:prSet presAssocID="{5848370C-9552-488B-8BC0-379AD60A2CD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9C7A3151-0205-4FB9-BDB9-37D3EE8FBBFF}" type="pres">
      <dgm:prSet presAssocID="{5848370C-9552-488B-8BC0-379AD60A2CD1}" presName="negativeSpace" presStyleCnt="0"/>
      <dgm:spPr/>
    </dgm:pt>
    <dgm:pt modelId="{457C071B-8EB9-4833-ADA0-75E304EAFA1E}" type="pres">
      <dgm:prSet presAssocID="{5848370C-9552-488B-8BC0-379AD60A2CD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1C4E901-E529-434F-9F3E-DF57CC56295C}" type="presOf" srcId="{0659E5F7-F110-4CB4-83F2-78E957CA98C0}" destId="{268529F8-972B-4358-8165-9BC646E2983A}" srcOrd="1" destOrd="0" presId="urn:microsoft.com/office/officeart/2005/8/layout/list1"/>
    <dgm:cxn modelId="{99F49004-D034-49C5-90A2-67321F57D406}" srcId="{ACA3FB38-E2C5-4E0D-A91F-A427AD9AC418}" destId="{D3946FF7-52C8-4340-8C34-713F80B6E45A}" srcOrd="3" destOrd="0" parTransId="{5A92CB19-D601-4C9D-B67C-7F2F9C65364A}" sibTransId="{E3E2F255-D20F-4FD6-8B8A-24554946F586}"/>
    <dgm:cxn modelId="{A6A53112-2DEB-48F9-A8AD-1F55AA844152}" srcId="{ACA3FB38-E2C5-4E0D-A91F-A427AD9AC418}" destId="{0659E5F7-F110-4CB4-83F2-78E957CA98C0}" srcOrd="0" destOrd="0" parTransId="{CB8633ED-4796-4F3D-8ABD-B6973A9821AF}" sibTransId="{A86A0F29-D697-4DA6-9F1F-EECC655EBAA2}"/>
    <dgm:cxn modelId="{1CAF6818-4C19-40CC-9AC9-530EACAD8719}" type="presOf" srcId="{B7250E42-B13A-4186-94EF-EA631D74DA33}" destId="{3C8D826F-665E-4FBB-8314-137A46C37B6D}" srcOrd="1" destOrd="0" presId="urn:microsoft.com/office/officeart/2005/8/layout/list1"/>
    <dgm:cxn modelId="{BD9B4124-4F96-4C50-82D6-735396E28C73}" type="presOf" srcId="{ACA3FB38-E2C5-4E0D-A91F-A427AD9AC418}" destId="{6A417AFC-022E-4CE3-B79A-D1FAF97F818D}" srcOrd="0" destOrd="0" presId="urn:microsoft.com/office/officeart/2005/8/layout/list1"/>
    <dgm:cxn modelId="{BE60C024-F87B-4D26-8685-6CC5C78BC460}" srcId="{ACA3FB38-E2C5-4E0D-A91F-A427AD9AC418}" destId="{5848370C-9552-488B-8BC0-379AD60A2CD1}" srcOrd="4" destOrd="0" parTransId="{6F7A466B-74F8-4968-947E-6E30E8511A06}" sibTransId="{310030E6-E508-4C68-B100-AC67CD3A36F6}"/>
    <dgm:cxn modelId="{6711CA3A-4B03-4839-869B-366C89217D62}" type="presOf" srcId="{D3BD3407-198B-4481-9EF5-047C3B0BD93E}" destId="{A8AE6608-AEF4-4E54-AF3C-08E8C3192AB2}" srcOrd="0" destOrd="1" presId="urn:microsoft.com/office/officeart/2005/8/layout/list1"/>
    <dgm:cxn modelId="{B4433542-81E3-4428-99A9-903CA1B3D30B}" type="presOf" srcId="{F85BF148-893F-455E-AEEC-3A4B06988344}" destId="{A87E30B7-2616-4561-BE8A-916CC3E8E161}" srcOrd="0" destOrd="0" presId="urn:microsoft.com/office/officeart/2005/8/layout/list1"/>
    <dgm:cxn modelId="{BB352446-BB66-4A25-A716-40159D46221D}" type="presOf" srcId="{28450670-12EF-4623-987B-C88D73EF5B72}" destId="{75472232-6940-4FFB-B799-590BBA717147}" srcOrd="1" destOrd="0" presId="urn:microsoft.com/office/officeart/2005/8/layout/list1"/>
    <dgm:cxn modelId="{6EB9CD4B-D36C-4302-991C-1FDBFF33DFBF}" srcId="{5848370C-9552-488B-8BC0-379AD60A2CD1}" destId="{D14E3BE7-F42A-4E4F-8DDD-8A2BA56CED53}" srcOrd="0" destOrd="0" parTransId="{B398049D-9678-4B20-BDA3-F30FCD001BC7}" sibTransId="{FE894071-83F9-4A31-8E41-8558F5F327F5}"/>
    <dgm:cxn modelId="{40A0084D-6E9B-4EBE-9F2E-11D77413D0F2}" type="presOf" srcId="{D3946FF7-52C8-4340-8C34-713F80B6E45A}" destId="{32B82B1D-27D7-4ACF-8A69-49F66CA91114}" srcOrd="1" destOrd="0" presId="urn:microsoft.com/office/officeart/2005/8/layout/list1"/>
    <dgm:cxn modelId="{2E814271-499C-446C-B6FC-EB0B77F79671}" type="presOf" srcId="{D3946FF7-52C8-4340-8C34-713F80B6E45A}" destId="{E06664FB-1C62-4752-9362-53FA9968BB68}" srcOrd="0" destOrd="0" presId="urn:microsoft.com/office/officeart/2005/8/layout/list1"/>
    <dgm:cxn modelId="{0E491B78-35A4-46A8-937E-15A0635978A4}" type="presOf" srcId="{E093DA39-7442-4BA1-91E5-88F5425A8F45}" destId="{D08DFBE7-93F0-4D49-854C-06F2875A2B16}" srcOrd="0" destOrd="0" presId="urn:microsoft.com/office/officeart/2005/8/layout/list1"/>
    <dgm:cxn modelId="{454BD659-0782-463D-8290-B4DF13BB819F}" srcId="{D3946FF7-52C8-4340-8C34-713F80B6E45A}" destId="{D3BD3407-198B-4481-9EF5-047C3B0BD93E}" srcOrd="1" destOrd="0" parTransId="{D40AD5FD-1C12-472F-9D6D-794E7878C41D}" sibTransId="{28416E7B-B7C2-4197-BA79-DA4CEDDB3883}"/>
    <dgm:cxn modelId="{AE4E1F81-334C-4F83-988B-C47D000C8015}" srcId="{ACA3FB38-E2C5-4E0D-A91F-A427AD9AC418}" destId="{B7250E42-B13A-4186-94EF-EA631D74DA33}" srcOrd="1" destOrd="0" parTransId="{10B43D35-0F42-46D4-8073-844118CDCECD}" sibTransId="{D228C673-5189-47D4-90BC-16DBF414C610}"/>
    <dgm:cxn modelId="{5D435F87-CDC2-4930-A90A-AF968F63D22E}" type="presOf" srcId="{DBAD3ECE-36A4-492B-AA5C-D9F15CF3BBAD}" destId="{D7E67C57-5F2A-4FF6-AEA6-3C8E97A9B9AA}" srcOrd="0" destOrd="0" presId="urn:microsoft.com/office/officeart/2005/8/layout/list1"/>
    <dgm:cxn modelId="{3514EE88-D716-4FB0-9678-310EC0439095}" srcId="{0659E5F7-F110-4CB4-83F2-78E957CA98C0}" destId="{F85BF148-893F-455E-AEEC-3A4B06988344}" srcOrd="0" destOrd="0" parTransId="{939F51C3-1917-42EF-9F25-6AF7C1219424}" sibTransId="{C9780C0C-9930-40B8-9999-7518EFCB1821}"/>
    <dgm:cxn modelId="{C8151C96-9D69-4932-AE0B-EF9047837F8C}" type="presOf" srcId="{0659E5F7-F110-4CB4-83F2-78E957CA98C0}" destId="{A33487E7-549A-4215-8706-4D1686609AB5}" srcOrd="0" destOrd="0" presId="urn:microsoft.com/office/officeart/2005/8/layout/list1"/>
    <dgm:cxn modelId="{CD51F39B-0FBD-4CD5-BC3B-CA7A8EDA0459}" srcId="{ACA3FB38-E2C5-4E0D-A91F-A427AD9AC418}" destId="{28450670-12EF-4623-987B-C88D73EF5B72}" srcOrd="2" destOrd="0" parTransId="{B8DA6051-D7D2-4419-A6DB-D570D9080131}" sibTransId="{B8C9EF15-D930-4E26-BA44-DC780FA507FA}"/>
    <dgm:cxn modelId="{5C185AA1-DEAC-41A1-B52A-D75AF5E0C4CC}" type="presOf" srcId="{A97D2C04-7E3A-4E35-8C0A-12E6163427C1}" destId="{A8AE6608-AEF4-4E54-AF3C-08E8C3192AB2}" srcOrd="0" destOrd="2" presId="urn:microsoft.com/office/officeart/2005/8/layout/list1"/>
    <dgm:cxn modelId="{DA06F3AA-4935-4B10-9017-A434F1553A41}" type="presOf" srcId="{5848370C-9552-488B-8BC0-379AD60A2CD1}" destId="{CFB9E8C8-D700-4933-AC69-5D41D54C5A7B}" srcOrd="1" destOrd="0" presId="urn:microsoft.com/office/officeart/2005/8/layout/list1"/>
    <dgm:cxn modelId="{BF2DEBBB-1219-4F26-A36C-70C0BF64DB80}" type="presOf" srcId="{5848370C-9552-488B-8BC0-379AD60A2CD1}" destId="{9B2D7743-16FA-47FC-AB4C-A9BE0FD13280}" srcOrd="0" destOrd="0" presId="urn:microsoft.com/office/officeart/2005/8/layout/list1"/>
    <dgm:cxn modelId="{146F15BD-B5BE-417E-9BD0-588ED392B873}" type="presOf" srcId="{D14E3BE7-F42A-4E4F-8DDD-8A2BA56CED53}" destId="{457C071B-8EB9-4833-ADA0-75E304EAFA1E}" srcOrd="0" destOrd="0" presId="urn:microsoft.com/office/officeart/2005/8/layout/list1"/>
    <dgm:cxn modelId="{96E4FCC7-101C-4EA8-84E1-6CB60D96F934}" srcId="{28450670-12EF-4623-987B-C88D73EF5B72}" destId="{DBAD3ECE-36A4-492B-AA5C-D9F15CF3BBAD}" srcOrd="0" destOrd="0" parTransId="{7AB60615-116F-4058-8F0C-9B607F9034BB}" sibTransId="{E34D3518-2F2E-4A5F-B9B5-AB2F773FEC38}"/>
    <dgm:cxn modelId="{BF0687C9-A13B-4457-A47E-D18FA9591599}" srcId="{B7250E42-B13A-4186-94EF-EA631D74DA33}" destId="{E093DA39-7442-4BA1-91E5-88F5425A8F45}" srcOrd="0" destOrd="0" parTransId="{1C55EA05-4A5F-42E1-9684-8B3DEB43429F}" sibTransId="{41E7AED5-86D6-4D56-A9BF-D52BCE1234D2}"/>
    <dgm:cxn modelId="{D42CEBCC-3CC4-4560-9BE4-ABE5326AFC6C}" type="presOf" srcId="{28450670-12EF-4623-987B-C88D73EF5B72}" destId="{71EBF9D6-A1A0-4913-A39D-AF7AF3114A83}" srcOrd="0" destOrd="0" presId="urn:microsoft.com/office/officeart/2005/8/layout/list1"/>
    <dgm:cxn modelId="{AFF18AD4-8369-4F2A-981A-6A5768E5C9E8}" type="presOf" srcId="{B7250E42-B13A-4186-94EF-EA631D74DA33}" destId="{1BC643A9-8CE5-4D16-B833-0F00A3C29B30}" srcOrd="0" destOrd="0" presId="urn:microsoft.com/office/officeart/2005/8/layout/list1"/>
    <dgm:cxn modelId="{BD910CE0-55B9-4F20-91AE-8E8619752D4C}" srcId="{D3946FF7-52C8-4340-8C34-713F80B6E45A}" destId="{03FDB96A-35BB-403E-BAD5-18A9B7C3B458}" srcOrd="0" destOrd="0" parTransId="{B11DF98C-A52D-485B-9544-124B580B872F}" sibTransId="{768FBEBE-2BA1-47BE-BB65-A91621D52308}"/>
    <dgm:cxn modelId="{FBFC65E0-7112-411B-99A8-92FB458CE71E}" type="presOf" srcId="{03FDB96A-35BB-403E-BAD5-18A9B7C3B458}" destId="{A8AE6608-AEF4-4E54-AF3C-08E8C3192AB2}" srcOrd="0" destOrd="0" presId="urn:microsoft.com/office/officeart/2005/8/layout/list1"/>
    <dgm:cxn modelId="{CB55ACE3-5312-494A-AADE-6077FD70A57E}" srcId="{D3946FF7-52C8-4340-8C34-713F80B6E45A}" destId="{A97D2C04-7E3A-4E35-8C0A-12E6163427C1}" srcOrd="2" destOrd="0" parTransId="{809CB1CA-6C0E-4C47-921E-21B75335D6E9}" sibTransId="{32D1D42B-5563-4C32-8C00-304248C69D5C}"/>
    <dgm:cxn modelId="{8E33202B-9A06-4E81-9BB6-DCA0A0D3DC3A}" type="presParOf" srcId="{6A417AFC-022E-4CE3-B79A-D1FAF97F818D}" destId="{7D2A5E9B-C6BD-40E4-89C7-DE1620769EEE}" srcOrd="0" destOrd="0" presId="urn:microsoft.com/office/officeart/2005/8/layout/list1"/>
    <dgm:cxn modelId="{11085564-D7DA-41F4-971D-152D06FA3290}" type="presParOf" srcId="{7D2A5E9B-C6BD-40E4-89C7-DE1620769EEE}" destId="{A33487E7-549A-4215-8706-4D1686609AB5}" srcOrd="0" destOrd="0" presId="urn:microsoft.com/office/officeart/2005/8/layout/list1"/>
    <dgm:cxn modelId="{D371B664-4ADE-4570-A6C2-E212491F838E}" type="presParOf" srcId="{7D2A5E9B-C6BD-40E4-89C7-DE1620769EEE}" destId="{268529F8-972B-4358-8165-9BC646E2983A}" srcOrd="1" destOrd="0" presId="urn:microsoft.com/office/officeart/2005/8/layout/list1"/>
    <dgm:cxn modelId="{6A41A9E6-2EC2-4A8E-B44D-89058E750513}" type="presParOf" srcId="{6A417AFC-022E-4CE3-B79A-D1FAF97F818D}" destId="{E1369C95-857A-403C-B488-D371B125ED29}" srcOrd="1" destOrd="0" presId="urn:microsoft.com/office/officeart/2005/8/layout/list1"/>
    <dgm:cxn modelId="{464D6BAC-A0CA-4608-98BD-775048781D2F}" type="presParOf" srcId="{6A417AFC-022E-4CE3-B79A-D1FAF97F818D}" destId="{A87E30B7-2616-4561-BE8A-916CC3E8E161}" srcOrd="2" destOrd="0" presId="urn:microsoft.com/office/officeart/2005/8/layout/list1"/>
    <dgm:cxn modelId="{71107F4D-8043-451C-8F45-7F968295A309}" type="presParOf" srcId="{6A417AFC-022E-4CE3-B79A-D1FAF97F818D}" destId="{0BFB2D44-ED35-4E36-90F9-E538CD8D3694}" srcOrd="3" destOrd="0" presId="urn:microsoft.com/office/officeart/2005/8/layout/list1"/>
    <dgm:cxn modelId="{536D0B1B-61CF-401A-97B1-32B1795486A6}" type="presParOf" srcId="{6A417AFC-022E-4CE3-B79A-D1FAF97F818D}" destId="{9435E609-7D8F-404D-AF4A-0728E238A5B5}" srcOrd="4" destOrd="0" presId="urn:microsoft.com/office/officeart/2005/8/layout/list1"/>
    <dgm:cxn modelId="{16ABE3C5-3C0A-4D2B-9F96-91DE14C2EC39}" type="presParOf" srcId="{9435E609-7D8F-404D-AF4A-0728E238A5B5}" destId="{1BC643A9-8CE5-4D16-B833-0F00A3C29B30}" srcOrd="0" destOrd="0" presId="urn:microsoft.com/office/officeart/2005/8/layout/list1"/>
    <dgm:cxn modelId="{AE2A1FAF-EBF1-4474-804D-AF1EC13F2422}" type="presParOf" srcId="{9435E609-7D8F-404D-AF4A-0728E238A5B5}" destId="{3C8D826F-665E-4FBB-8314-137A46C37B6D}" srcOrd="1" destOrd="0" presId="urn:microsoft.com/office/officeart/2005/8/layout/list1"/>
    <dgm:cxn modelId="{DA29D8FA-3210-4825-A54D-240904F717C4}" type="presParOf" srcId="{6A417AFC-022E-4CE3-B79A-D1FAF97F818D}" destId="{80512F38-3AAB-4BAA-8CDA-CD8F17B0FCA2}" srcOrd="5" destOrd="0" presId="urn:microsoft.com/office/officeart/2005/8/layout/list1"/>
    <dgm:cxn modelId="{79435B17-00A9-483B-89EB-C2EEF18CF0F6}" type="presParOf" srcId="{6A417AFC-022E-4CE3-B79A-D1FAF97F818D}" destId="{D08DFBE7-93F0-4D49-854C-06F2875A2B16}" srcOrd="6" destOrd="0" presId="urn:microsoft.com/office/officeart/2005/8/layout/list1"/>
    <dgm:cxn modelId="{0AC5F9BD-ECF4-4447-BE40-FCF9003F21C2}" type="presParOf" srcId="{6A417AFC-022E-4CE3-B79A-D1FAF97F818D}" destId="{97ABA999-0901-4641-A3E0-BF01BBB6B94C}" srcOrd="7" destOrd="0" presId="urn:microsoft.com/office/officeart/2005/8/layout/list1"/>
    <dgm:cxn modelId="{18CB7CAF-C9D3-4FBB-97B1-95FFEB9CB972}" type="presParOf" srcId="{6A417AFC-022E-4CE3-B79A-D1FAF97F818D}" destId="{BA9EDB15-89B1-4A5F-B26D-4BA1F1B10D0F}" srcOrd="8" destOrd="0" presId="urn:microsoft.com/office/officeart/2005/8/layout/list1"/>
    <dgm:cxn modelId="{D7493031-6693-45B4-AFC8-B2C0E20ECD15}" type="presParOf" srcId="{BA9EDB15-89B1-4A5F-B26D-4BA1F1B10D0F}" destId="{71EBF9D6-A1A0-4913-A39D-AF7AF3114A83}" srcOrd="0" destOrd="0" presId="urn:microsoft.com/office/officeart/2005/8/layout/list1"/>
    <dgm:cxn modelId="{CEEB06AF-2C02-46CB-9E2D-75D6E3CD2050}" type="presParOf" srcId="{BA9EDB15-89B1-4A5F-B26D-4BA1F1B10D0F}" destId="{75472232-6940-4FFB-B799-590BBA717147}" srcOrd="1" destOrd="0" presId="urn:microsoft.com/office/officeart/2005/8/layout/list1"/>
    <dgm:cxn modelId="{81B7E9E3-3326-4DCC-BB69-AB2CFBFA41D8}" type="presParOf" srcId="{6A417AFC-022E-4CE3-B79A-D1FAF97F818D}" destId="{446A81CA-BEB8-47B1-B3E8-19AE4E7FC03B}" srcOrd="9" destOrd="0" presId="urn:microsoft.com/office/officeart/2005/8/layout/list1"/>
    <dgm:cxn modelId="{8B7B5A01-9C2B-4BF2-9200-84F76926F278}" type="presParOf" srcId="{6A417AFC-022E-4CE3-B79A-D1FAF97F818D}" destId="{D7E67C57-5F2A-4FF6-AEA6-3C8E97A9B9AA}" srcOrd="10" destOrd="0" presId="urn:microsoft.com/office/officeart/2005/8/layout/list1"/>
    <dgm:cxn modelId="{80F9509A-CD2D-4F2A-8D4F-FB5FA6E325BD}" type="presParOf" srcId="{6A417AFC-022E-4CE3-B79A-D1FAF97F818D}" destId="{2354CA93-24B0-4037-8B76-CAD5E3B38C17}" srcOrd="11" destOrd="0" presId="urn:microsoft.com/office/officeart/2005/8/layout/list1"/>
    <dgm:cxn modelId="{86BF9DBB-39F9-4E34-9081-D4F952190005}" type="presParOf" srcId="{6A417AFC-022E-4CE3-B79A-D1FAF97F818D}" destId="{33BAD4F3-74D9-4BE8-BC51-100F4A5436A5}" srcOrd="12" destOrd="0" presId="urn:microsoft.com/office/officeart/2005/8/layout/list1"/>
    <dgm:cxn modelId="{EFC7735B-432E-43CD-8899-3B242E1BB0A2}" type="presParOf" srcId="{33BAD4F3-74D9-4BE8-BC51-100F4A5436A5}" destId="{E06664FB-1C62-4752-9362-53FA9968BB68}" srcOrd="0" destOrd="0" presId="urn:microsoft.com/office/officeart/2005/8/layout/list1"/>
    <dgm:cxn modelId="{3124E935-5CCD-47DC-B3B8-A8766CE0E449}" type="presParOf" srcId="{33BAD4F3-74D9-4BE8-BC51-100F4A5436A5}" destId="{32B82B1D-27D7-4ACF-8A69-49F66CA91114}" srcOrd="1" destOrd="0" presId="urn:microsoft.com/office/officeart/2005/8/layout/list1"/>
    <dgm:cxn modelId="{C23BA2E2-4CC3-4CA2-B497-ED6EA50924A6}" type="presParOf" srcId="{6A417AFC-022E-4CE3-B79A-D1FAF97F818D}" destId="{0B38C9F9-77B4-4797-A327-82E291C9E253}" srcOrd="13" destOrd="0" presId="urn:microsoft.com/office/officeart/2005/8/layout/list1"/>
    <dgm:cxn modelId="{1AFE444C-EC96-4F53-B50D-8EEAF0C0DE3C}" type="presParOf" srcId="{6A417AFC-022E-4CE3-B79A-D1FAF97F818D}" destId="{A8AE6608-AEF4-4E54-AF3C-08E8C3192AB2}" srcOrd="14" destOrd="0" presId="urn:microsoft.com/office/officeart/2005/8/layout/list1"/>
    <dgm:cxn modelId="{E63DDC5C-BC2C-45DB-B83D-A934A46A11A9}" type="presParOf" srcId="{6A417AFC-022E-4CE3-B79A-D1FAF97F818D}" destId="{0C9CDAEF-E0FB-42AA-AA20-1831645E614C}" srcOrd="15" destOrd="0" presId="urn:microsoft.com/office/officeart/2005/8/layout/list1"/>
    <dgm:cxn modelId="{119499B8-D8D1-423B-BB49-849ED458BF21}" type="presParOf" srcId="{6A417AFC-022E-4CE3-B79A-D1FAF97F818D}" destId="{DEB0EB64-E9CC-42A5-9498-A4E6A6D66AA1}" srcOrd="16" destOrd="0" presId="urn:microsoft.com/office/officeart/2005/8/layout/list1"/>
    <dgm:cxn modelId="{740478AE-AF18-4EE7-A235-5CC2483CE59A}" type="presParOf" srcId="{DEB0EB64-E9CC-42A5-9498-A4E6A6D66AA1}" destId="{9B2D7743-16FA-47FC-AB4C-A9BE0FD13280}" srcOrd="0" destOrd="0" presId="urn:microsoft.com/office/officeart/2005/8/layout/list1"/>
    <dgm:cxn modelId="{C937E4D7-7441-4432-9BDD-D3B02B8BF63F}" type="presParOf" srcId="{DEB0EB64-E9CC-42A5-9498-A4E6A6D66AA1}" destId="{CFB9E8C8-D700-4933-AC69-5D41D54C5A7B}" srcOrd="1" destOrd="0" presId="urn:microsoft.com/office/officeart/2005/8/layout/list1"/>
    <dgm:cxn modelId="{F2BD921A-6018-44D4-AEEF-8ADF5A7F9FED}" type="presParOf" srcId="{6A417AFC-022E-4CE3-B79A-D1FAF97F818D}" destId="{9C7A3151-0205-4FB9-BDB9-37D3EE8FBBFF}" srcOrd="17" destOrd="0" presId="urn:microsoft.com/office/officeart/2005/8/layout/list1"/>
    <dgm:cxn modelId="{F3BD4467-E4C2-4D18-A376-02316D753FF4}" type="presParOf" srcId="{6A417AFC-022E-4CE3-B79A-D1FAF97F818D}" destId="{457C071B-8EB9-4833-ADA0-75E304EAFA1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73E678-362F-4459-A7B8-C6873DEE6323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F84CF5F-C7AA-4034-9CFB-2DA0889644FB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επιπρόσθετων τόνων</a:t>
          </a:r>
          <a:r>
            <a: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(S3, S4)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F506A2-F64D-4EC8-8C69-13BBF42972D1}" type="parTrans" cxnId="{647AA96A-C308-49E7-9145-0CAF76FE826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EC7928-847B-4890-A848-68590B87C9ED}" type="sibTrans" cxnId="{647AA96A-C308-49E7-9145-0CAF76FE826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CC306F-A6E5-4EB7-9268-10AAD0D70B9E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φυσημάτων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3F923F-89F2-4260-B007-E96755CC2848}" type="parTrans" cxnId="{1CFA6CD8-92D8-4603-B020-CC307577A4A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3F0E6D-6B76-472D-A217-47E11FE723D7}" type="sibTrans" cxnId="{1CFA6CD8-92D8-4603-B020-CC307577A4A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0849A7-1C5B-4CED-812C-83D1C2E174C6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φυσιολογικών καρδιακών τόνων (</a:t>
          </a:r>
          <a:r>
            <a: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S1, S2)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956443-E3FB-4DAF-86A2-5448E40CA697}" type="sibTrans" cxnId="{5A045C7F-D4A7-4B49-8EEE-353690B2F5EE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4263D6-2000-45B0-A2C5-6D1E1740E2B1}" type="parTrans" cxnId="{5A045C7F-D4A7-4B49-8EEE-353690B2F5EE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86C999-E842-4372-82F5-BB7B36086D99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άλλων ήχων (τριβή, </a:t>
          </a:r>
          <a:r>
            <a: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clicks)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AAF2A-B0DC-4266-8975-14D5D0082319}" type="parTrans" cxnId="{2A088FC7-16C9-499A-AF71-4B3207194200}">
      <dgm:prSet/>
      <dgm:spPr/>
      <dgm:t>
        <a:bodyPr/>
        <a:lstStyle/>
        <a:p>
          <a:endParaRPr lang="en-GB"/>
        </a:p>
      </dgm:t>
    </dgm:pt>
    <dgm:pt modelId="{9B881C51-2E5A-4FCD-BE1C-2D321237AED0}" type="sibTrans" cxnId="{2A088FC7-16C9-499A-AF71-4B3207194200}">
      <dgm:prSet/>
      <dgm:spPr/>
      <dgm:t>
        <a:bodyPr/>
        <a:lstStyle/>
        <a:p>
          <a:endParaRPr lang="en-GB"/>
        </a:p>
      </dgm:t>
    </dgm:pt>
    <dgm:pt modelId="{7072BA47-592A-41BB-88EC-5908BC35A356}" type="pres">
      <dgm:prSet presAssocID="{9273E678-362F-4459-A7B8-C6873DEE6323}" presName="linear" presStyleCnt="0">
        <dgm:presLayoutVars>
          <dgm:animLvl val="lvl"/>
          <dgm:resizeHandles val="exact"/>
        </dgm:presLayoutVars>
      </dgm:prSet>
      <dgm:spPr/>
    </dgm:pt>
    <dgm:pt modelId="{BB9BD427-8365-4A5B-8FAE-3581ED44279E}" type="pres">
      <dgm:prSet presAssocID="{BD0849A7-1C5B-4CED-812C-83D1C2E174C6}" presName="parentText" presStyleLbl="node1" presStyleIdx="0" presStyleCnt="4" custScaleY="102539" custLinFactNeighborY="15854">
        <dgm:presLayoutVars>
          <dgm:chMax val="0"/>
          <dgm:bulletEnabled val="1"/>
        </dgm:presLayoutVars>
      </dgm:prSet>
      <dgm:spPr/>
    </dgm:pt>
    <dgm:pt modelId="{C28685B7-50D5-40DD-860A-F4D508FB7CB6}" type="pres">
      <dgm:prSet presAssocID="{79956443-E3FB-4DAF-86A2-5448E40CA697}" presName="spacer" presStyleCnt="0"/>
      <dgm:spPr/>
    </dgm:pt>
    <dgm:pt modelId="{03D78559-B481-4101-9D0B-2DA19258F51D}" type="pres">
      <dgm:prSet presAssocID="{8F84CF5F-C7AA-4034-9CFB-2DA0889644F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1518B4B-CD95-4438-BED2-039498039504}" type="pres">
      <dgm:prSet presAssocID="{E2EC7928-847B-4890-A848-68590B87C9ED}" presName="spacer" presStyleCnt="0"/>
      <dgm:spPr/>
    </dgm:pt>
    <dgm:pt modelId="{961C459B-77B5-48AC-BC96-62272B1A2693}" type="pres">
      <dgm:prSet presAssocID="{78CC306F-A6E5-4EB7-9268-10AAD0D70B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C031A38-0015-468C-A702-47CC6BA18E1A}" type="pres">
      <dgm:prSet presAssocID="{D93F0E6D-6B76-472D-A217-47E11FE723D7}" presName="spacer" presStyleCnt="0"/>
      <dgm:spPr/>
    </dgm:pt>
    <dgm:pt modelId="{2D90C0A6-36E7-4F60-BAE1-B7E5D29E58E2}" type="pres">
      <dgm:prSet presAssocID="{BB86C999-E842-4372-82F5-BB7B36086D99}" presName="parentText" presStyleLbl="node1" presStyleIdx="3" presStyleCnt="4" custScaleY="109046">
        <dgm:presLayoutVars>
          <dgm:chMax val="0"/>
          <dgm:bulletEnabled val="1"/>
        </dgm:presLayoutVars>
      </dgm:prSet>
      <dgm:spPr/>
    </dgm:pt>
  </dgm:ptLst>
  <dgm:cxnLst>
    <dgm:cxn modelId="{E7342415-06E5-491D-AA7C-A5A035D8419C}" type="presOf" srcId="{78CC306F-A6E5-4EB7-9268-10AAD0D70B9E}" destId="{961C459B-77B5-48AC-BC96-62272B1A2693}" srcOrd="0" destOrd="0" presId="urn:microsoft.com/office/officeart/2005/8/layout/vList2"/>
    <dgm:cxn modelId="{647AA96A-C308-49E7-9145-0CAF76FE8262}" srcId="{9273E678-362F-4459-A7B8-C6873DEE6323}" destId="{8F84CF5F-C7AA-4034-9CFB-2DA0889644FB}" srcOrd="1" destOrd="0" parTransId="{66F506A2-F64D-4EC8-8C69-13BBF42972D1}" sibTransId="{E2EC7928-847B-4890-A848-68590B87C9ED}"/>
    <dgm:cxn modelId="{B60E7074-CDCB-49DB-87A7-CA9066F6C23D}" type="presOf" srcId="{BD0849A7-1C5B-4CED-812C-83D1C2E174C6}" destId="{BB9BD427-8365-4A5B-8FAE-3581ED44279E}" srcOrd="0" destOrd="0" presId="urn:microsoft.com/office/officeart/2005/8/layout/vList2"/>
    <dgm:cxn modelId="{C28E3F7F-9F18-4CA8-B450-AB7B9D9C7C39}" type="presOf" srcId="{9273E678-362F-4459-A7B8-C6873DEE6323}" destId="{7072BA47-592A-41BB-88EC-5908BC35A356}" srcOrd="0" destOrd="0" presId="urn:microsoft.com/office/officeart/2005/8/layout/vList2"/>
    <dgm:cxn modelId="{5A045C7F-D4A7-4B49-8EEE-353690B2F5EE}" srcId="{9273E678-362F-4459-A7B8-C6873DEE6323}" destId="{BD0849A7-1C5B-4CED-812C-83D1C2E174C6}" srcOrd="0" destOrd="0" parTransId="{CC4263D6-2000-45B0-A2C5-6D1E1740E2B1}" sibTransId="{79956443-E3FB-4DAF-86A2-5448E40CA697}"/>
    <dgm:cxn modelId="{799496A2-05E9-4088-B6F3-A0F732B85AF4}" type="presOf" srcId="{BB86C999-E842-4372-82F5-BB7B36086D99}" destId="{2D90C0A6-36E7-4F60-BAE1-B7E5D29E58E2}" srcOrd="0" destOrd="0" presId="urn:microsoft.com/office/officeart/2005/8/layout/vList2"/>
    <dgm:cxn modelId="{1C25D1AE-9F18-4513-8CA5-D979B6A835C4}" type="presOf" srcId="{8F84CF5F-C7AA-4034-9CFB-2DA0889644FB}" destId="{03D78559-B481-4101-9D0B-2DA19258F51D}" srcOrd="0" destOrd="0" presId="urn:microsoft.com/office/officeart/2005/8/layout/vList2"/>
    <dgm:cxn modelId="{2A088FC7-16C9-499A-AF71-4B3207194200}" srcId="{9273E678-362F-4459-A7B8-C6873DEE6323}" destId="{BB86C999-E842-4372-82F5-BB7B36086D99}" srcOrd="3" destOrd="0" parTransId="{3FCAAF2A-B0DC-4266-8975-14D5D0082319}" sibTransId="{9B881C51-2E5A-4FCD-BE1C-2D321237AED0}"/>
    <dgm:cxn modelId="{1CFA6CD8-92D8-4603-B020-CC307577A4A5}" srcId="{9273E678-362F-4459-A7B8-C6873DEE6323}" destId="{78CC306F-A6E5-4EB7-9268-10AAD0D70B9E}" srcOrd="2" destOrd="0" parTransId="{503F923F-89F2-4260-B007-E96755CC2848}" sibTransId="{D93F0E6D-6B76-472D-A217-47E11FE723D7}"/>
    <dgm:cxn modelId="{44FAB0C3-027F-466F-9D22-2FD350E8CE49}" type="presParOf" srcId="{7072BA47-592A-41BB-88EC-5908BC35A356}" destId="{BB9BD427-8365-4A5B-8FAE-3581ED44279E}" srcOrd="0" destOrd="0" presId="urn:microsoft.com/office/officeart/2005/8/layout/vList2"/>
    <dgm:cxn modelId="{A6304736-D017-4A09-8E2F-315AB00BE38E}" type="presParOf" srcId="{7072BA47-592A-41BB-88EC-5908BC35A356}" destId="{C28685B7-50D5-40DD-860A-F4D508FB7CB6}" srcOrd="1" destOrd="0" presId="urn:microsoft.com/office/officeart/2005/8/layout/vList2"/>
    <dgm:cxn modelId="{787B062B-A680-45E1-A1C0-8893E3B80DFC}" type="presParOf" srcId="{7072BA47-592A-41BB-88EC-5908BC35A356}" destId="{03D78559-B481-4101-9D0B-2DA19258F51D}" srcOrd="2" destOrd="0" presId="urn:microsoft.com/office/officeart/2005/8/layout/vList2"/>
    <dgm:cxn modelId="{2EA13355-F22D-482C-8C6E-6448B76EE4D8}" type="presParOf" srcId="{7072BA47-592A-41BB-88EC-5908BC35A356}" destId="{81518B4B-CD95-4438-BED2-039498039504}" srcOrd="3" destOrd="0" presId="urn:microsoft.com/office/officeart/2005/8/layout/vList2"/>
    <dgm:cxn modelId="{E0E3596D-AA08-4618-995F-47748AF73258}" type="presParOf" srcId="{7072BA47-592A-41BB-88EC-5908BC35A356}" destId="{961C459B-77B5-48AC-BC96-62272B1A2693}" srcOrd="4" destOrd="0" presId="urn:microsoft.com/office/officeart/2005/8/layout/vList2"/>
    <dgm:cxn modelId="{1E10DACD-6D28-4958-A177-D330D863529E}" type="presParOf" srcId="{7072BA47-592A-41BB-88EC-5908BC35A356}" destId="{3C031A38-0015-468C-A702-47CC6BA18E1A}" srcOrd="5" destOrd="0" presId="urn:microsoft.com/office/officeart/2005/8/layout/vList2"/>
    <dgm:cxn modelId="{D179711B-93FD-463A-BD6A-69C0E521727D}" type="presParOf" srcId="{7072BA47-592A-41BB-88EC-5908BC35A356}" destId="{2D90C0A6-36E7-4F60-BAE1-B7E5D29E58E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8E626D-AD12-4EFB-8E75-438A07DFD63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F2ADDA-CCC8-4225-A097-4570E9F85817}">
      <dgm:prSet phldrT="[Text]"/>
      <dgm:spPr/>
      <dgm:t>
        <a:bodyPr/>
        <a:lstStyle/>
        <a:p>
          <a:r>
            <a:rPr lang="el-GR" dirty="0"/>
            <a:t>Μείωση έντασης S1: </a:t>
          </a:r>
          <a:endParaRPr lang="en-GB" dirty="0"/>
        </a:p>
      </dgm:t>
    </dgm:pt>
    <dgm:pt modelId="{38966D26-ADF4-48D5-862B-B79FCA9473F4}" type="parTrans" cxnId="{F444B087-CA94-4BDC-8CF2-C60EB93C054E}">
      <dgm:prSet/>
      <dgm:spPr/>
      <dgm:t>
        <a:bodyPr/>
        <a:lstStyle/>
        <a:p>
          <a:endParaRPr lang="en-GB"/>
        </a:p>
      </dgm:t>
    </dgm:pt>
    <dgm:pt modelId="{70722942-6380-4691-9778-301DC3ACC3A8}" type="sibTrans" cxnId="{F444B087-CA94-4BDC-8CF2-C60EB93C054E}">
      <dgm:prSet/>
      <dgm:spPr/>
      <dgm:t>
        <a:bodyPr/>
        <a:lstStyle/>
        <a:p>
          <a:endParaRPr lang="en-GB"/>
        </a:p>
      </dgm:t>
    </dgm:pt>
    <dgm:pt modelId="{A21DBC8F-6479-469E-82C8-513EC46ADB31}">
      <dgm:prSet/>
      <dgm:spPr/>
      <dgm:t>
        <a:bodyPr/>
        <a:lstStyle/>
        <a:p>
          <a:r>
            <a:rPr lang="el-GR"/>
            <a:t>Χαμηλή καρδιακή παροχή - καρδιακή ανεπάρκεια,</a:t>
          </a:r>
          <a:endParaRPr lang="el-GR" dirty="0"/>
        </a:p>
      </dgm:t>
    </dgm:pt>
    <dgm:pt modelId="{E2920565-75D3-4AE6-8626-937BE7F391B3}" type="parTrans" cxnId="{AFE289E4-ADF9-48F4-A774-B071C2E4F9C1}">
      <dgm:prSet/>
      <dgm:spPr/>
      <dgm:t>
        <a:bodyPr/>
        <a:lstStyle/>
        <a:p>
          <a:endParaRPr lang="en-GB"/>
        </a:p>
      </dgm:t>
    </dgm:pt>
    <dgm:pt modelId="{B29AC7E0-F3C6-4816-9466-8E1956E2679B}" type="sibTrans" cxnId="{AFE289E4-ADF9-48F4-A774-B071C2E4F9C1}">
      <dgm:prSet/>
      <dgm:spPr/>
      <dgm:t>
        <a:bodyPr/>
        <a:lstStyle/>
        <a:p>
          <a:endParaRPr lang="en-GB"/>
        </a:p>
      </dgm:t>
    </dgm:pt>
    <dgm:pt modelId="{B51B4D30-C5D6-4E35-BCFA-B82EFD23A5F4}">
      <dgm:prSet/>
      <dgm:spPr/>
      <dgm:t>
        <a:bodyPr/>
        <a:lstStyle/>
        <a:p>
          <a:r>
            <a:rPr lang="el-GR" dirty="0"/>
            <a:t>Ανεπάρκεια μιτροειδούς,</a:t>
          </a:r>
        </a:p>
      </dgm:t>
    </dgm:pt>
    <dgm:pt modelId="{22956DC4-D602-4EB0-862A-D7A9641AAF76}" type="parTrans" cxnId="{F37F315E-B6A7-4466-9F43-DC168B788A95}">
      <dgm:prSet/>
      <dgm:spPr/>
      <dgm:t>
        <a:bodyPr/>
        <a:lstStyle/>
        <a:p>
          <a:endParaRPr lang="en-GB"/>
        </a:p>
      </dgm:t>
    </dgm:pt>
    <dgm:pt modelId="{8288B574-E7D5-4765-8942-8B6D4968F4A2}" type="sibTrans" cxnId="{F37F315E-B6A7-4466-9F43-DC168B788A95}">
      <dgm:prSet/>
      <dgm:spPr/>
      <dgm:t>
        <a:bodyPr/>
        <a:lstStyle/>
        <a:p>
          <a:endParaRPr lang="en-GB"/>
        </a:p>
      </dgm:t>
    </dgm:pt>
    <dgm:pt modelId="{B10AB63A-9794-4AB9-B82E-58B574F85D34}">
      <dgm:prSet/>
      <dgm:spPr/>
      <dgm:t>
        <a:bodyPr/>
        <a:lstStyle/>
        <a:p>
          <a:r>
            <a:rPr lang="en-GB"/>
            <a:t>1</a:t>
          </a:r>
          <a:r>
            <a:rPr lang="el-GR" baseline="30000"/>
            <a:t>ου</a:t>
          </a:r>
          <a:r>
            <a:rPr lang="el-GR"/>
            <a:t> βαθμού κολποκοιλιακός αποκλεισμός (Παρατεταμένο </a:t>
          </a:r>
          <a:r>
            <a:rPr lang="en-GB"/>
            <a:t>P-R)</a:t>
          </a:r>
          <a:r>
            <a:rPr lang="el-GR"/>
            <a:t>.</a:t>
          </a:r>
          <a:endParaRPr lang="el-GR" dirty="0"/>
        </a:p>
      </dgm:t>
    </dgm:pt>
    <dgm:pt modelId="{F0AC3BC3-78DA-4FFA-A28B-5A0F1F22B213}" type="parTrans" cxnId="{C220C1C2-EF82-475C-A768-9B743D349FFA}">
      <dgm:prSet/>
      <dgm:spPr/>
      <dgm:t>
        <a:bodyPr/>
        <a:lstStyle/>
        <a:p>
          <a:endParaRPr lang="en-GB"/>
        </a:p>
      </dgm:t>
    </dgm:pt>
    <dgm:pt modelId="{1F93565A-1491-4B3A-9A1C-B1F5A742D2D6}" type="sibTrans" cxnId="{C220C1C2-EF82-475C-A768-9B743D349FFA}">
      <dgm:prSet/>
      <dgm:spPr/>
      <dgm:t>
        <a:bodyPr/>
        <a:lstStyle/>
        <a:p>
          <a:endParaRPr lang="en-GB"/>
        </a:p>
      </dgm:t>
    </dgm:pt>
    <dgm:pt modelId="{F63B2341-3F38-4799-9194-D161DF451A38}">
      <dgm:prSet/>
      <dgm:spPr/>
      <dgm:t>
        <a:bodyPr/>
        <a:lstStyle/>
        <a:p>
          <a:r>
            <a:rPr lang="en-GB"/>
            <a:t>LBBB</a:t>
          </a:r>
          <a:endParaRPr lang="el-GR" dirty="0"/>
        </a:p>
      </dgm:t>
    </dgm:pt>
    <dgm:pt modelId="{26F6AFA7-1046-4B46-8206-714364BEED07}" type="parTrans" cxnId="{3768BAC6-1501-4DD5-B648-8DAA5ECCDE06}">
      <dgm:prSet/>
      <dgm:spPr/>
      <dgm:t>
        <a:bodyPr/>
        <a:lstStyle/>
        <a:p>
          <a:endParaRPr lang="en-GB"/>
        </a:p>
      </dgm:t>
    </dgm:pt>
    <dgm:pt modelId="{1BA3B96D-1C04-49AE-97D8-EEA649FF003E}" type="sibTrans" cxnId="{3768BAC6-1501-4DD5-B648-8DAA5ECCDE06}">
      <dgm:prSet/>
      <dgm:spPr/>
      <dgm:t>
        <a:bodyPr/>
        <a:lstStyle/>
        <a:p>
          <a:endParaRPr lang="en-GB"/>
        </a:p>
      </dgm:t>
    </dgm:pt>
    <dgm:pt modelId="{A40DE994-8FBC-450F-8593-096ADAA363A8}">
      <dgm:prSet/>
      <dgm:spPr/>
      <dgm:t>
        <a:bodyPr/>
        <a:lstStyle/>
        <a:p>
          <a:r>
            <a:rPr lang="el-GR" dirty="0"/>
            <a:t>Αύξηση έντασης S1: </a:t>
          </a:r>
        </a:p>
      </dgm:t>
    </dgm:pt>
    <dgm:pt modelId="{D47A32CC-A13F-4DA9-9764-B996B4E29A92}" type="parTrans" cxnId="{B79D1DE1-6BDE-45C6-960D-574F1FFE7999}">
      <dgm:prSet/>
      <dgm:spPr/>
      <dgm:t>
        <a:bodyPr/>
        <a:lstStyle/>
        <a:p>
          <a:endParaRPr lang="en-GB"/>
        </a:p>
      </dgm:t>
    </dgm:pt>
    <dgm:pt modelId="{1A5015F3-5B5C-4DB9-AC7E-4E09D6635CE8}" type="sibTrans" cxnId="{B79D1DE1-6BDE-45C6-960D-574F1FFE7999}">
      <dgm:prSet/>
      <dgm:spPr/>
      <dgm:t>
        <a:bodyPr/>
        <a:lstStyle/>
        <a:p>
          <a:endParaRPr lang="en-GB"/>
        </a:p>
      </dgm:t>
    </dgm:pt>
    <dgm:pt modelId="{27D6973D-5B50-4885-8E96-1450076B2F15}">
      <dgm:prSet/>
      <dgm:spPr/>
      <dgm:t>
        <a:bodyPr/>
        <a:lstStyle/>
        <a:p>
          <a:r>
            <a:rPr lang="el-GR" dirty="0"/>
            <a:t>Υπερκινητική κυκλοφορία</a:t>
          </a:r>
        </a:p>
      </dgm:t>
    </dgm:pt>
    <dgm:pt modelId="{AF9AAE97-3D03-4761-94D9-D05EFAF89B74}" type="parTrans" cxnId="{8810D70B-4973-4655-8513-1B53CE010C68}">
      <dgm:prSet/>
      <dgm:spPr/>
      <dgm:t>
        <a:bodyPr/>
        <a:lstStyle/>
        <a:p>
          <a:endParaRPr lang="en-GB"/>
        </a:p>
      </dgm:t>
    </dgm:pt>
    <dgm:pt modelId="{AA28CDAF-7D44-4380-A97E-85A759908857}" type="sibTrans" cxnId="{8810D70B-4973-4655-8513-1B53CE010C68}">
      <dgm:prSet/>
      <dgm:spPr/>
      <dgm:t>
        <a:bodyPr/>
        <a:lstStyle/>
        <a:p>
          <a:endParaRPr lang="en-GB"/>
        </a:p>
      </dgm:t>
    </dgm:pt>
    <dgm:pt modelId="{660D1947-7769-4598-A132-94C0BEDE36E9}">
      <dgm:prSet/>
      <dgm:spPr/>
      <dgm:t>
        <a:bodyPr/>
        <a:lstStyle/>
        <a:p>
          <a:r>
            <a:rPr lang="el-GR"/>
            <a:t>Στένωση μιτροειδούς</a:t>
          </a:r>
          <a:endParaRPr lang="el-GR" dirty="0"/>
        </a:p>
      </dgm:t>
    </dgm:pt>
    <dgm:pt modelId="{9034BA97-6742-46BA-B7C1-28E28FAF4682}" type="parTrans" cxnId="{E03BA846-9A16-4F10-B74F-4B27C490C6D6}">
      <dgm:prSet/>
      <dgm:spPr/>
      <dgm:t>
        <a:bodyPr/>
        <a:lstStyle/>
        <a:p>
          <a:endParaRPr lang="en-GB"/>
        </a:p>
      </dgm:t>
    </dgm:pt>
    <dgm:pt modelId="{A8CC7E71-E6EC-4B30-AED0-D556A02B5771}" type="sibTrans" cxnId="{E03BA846-9A16-4F10-B74F-4B27C490C6D6}">
      <dgm:prSet/>
      <dgm:spPr/>
      <dgm:t>
        <a:bodyPr/>
        <a:lstStyle/>
        <a:p>
          <a:endParaRPr lang="en-GB"/>
        </a:p>
      </dgm:t>
    </dgm:pt>
    <dgm:pt modelId="{42054A02-3D35-487F-B890-C619C9101998}">
      <dgm:prSet/>
      <dgm:spPr/>
      <dgm:t>
        <a:bodyPr/>
        <a:lstStyle/>
        <a:p>
          <a:r>
            <a:rPr lang="el-GR"/>
            <a:t>Βραχύ </a:t>
          </a:r>
          <a:r>
            <a:rPr lang="en-GB"/>
            <a:t>P-R</a:t>
          </a:r>
          <a:endParaRPr lang="el-GR" dirty="0"/>
        </a:p>
      </dgm:t>
    </dgm:pt>
    <dgm:pt modelId="{DE1FEB35-D230-4320-BE89-3931054F60D3}" type="parTrans" cxnId="{D755E609-5135-4BFD-9A92-BC54FBCCC4CF}">
      <dgm:prSet/>
      <dgm:spPr/>
      <dgm:t>
        <a:bodyPr/>
        <a:lstStyle/>
        <a:p>
          <a:endParaRPr lang="en-GB"/>
        </a:p>
      </dgm:t>
    </dgm:pt>
    <dgm:pt modelId="{3047716A-5BBD-4796-B094-500B7A0491DF}" type="sibTrans" cxnId="{D755E609-5135-4BFD-9A92-BC54FBCCC4CF}">
      <dgm:prSet/>
      <dgm:spPr/>
      <dgm:t>
        <a:bodyPr/>
        <a:lstStyle/>
        <a:p>
          <a:endParaRPr lang="en-GB"/>
        </a:p>
      </dgm:t>
    </dgm:pt>
    <dgm:pt modelId="{A3362B15-F12B-4383-94CA-98DA1E665D90}">
      <dgm:prSet/>
      <dgm:spPr/>
      <dgm:t>
        <a:bodyPr/>
        <a:lstStyle/>
        <a:p>
          <a:r>
            <a:rPr lang="el-GR"/>
            <a:t>Κυμαινόμενη ένταση </a:t>
          </a:r>
          <a:r>
            <a:rPr lang="en-GB"/>
            <a:t>S1:</a:t>
          </a:r>
          <a:endParaRPr lang="en-GB" dirty="0"/>
        </a:p>
      </dgm:t>
    </dgm:pt>
    <dgm:pt modelId="{0F2EE8D5-15DB-4DC5-8B49-C99F19313B98}" type="parTrans" cxnId="{09FADF2F-CB24-414F-9AE6-7CCD620E0EB8}">
      <dgm:prSet/>
      <dgm:spPr/>
      <dgm:t>
        <a:bodyPr/>
        <a:lstStyle/>
        <a:p>
          <a:endParaRPr lang="en-GB"/>
        </a:p>
      </dgm:t>
    </dgm:pt>
    <dgm:pt modelId="{F29E803A-6917-4BCB-87DF-1175E870B228}" type="sibTrans" cxnId="{09FADF2F-CB24-414F-9AE6-7CCD620E0EB8}">
      <dgm:prSet/>
      <dgm:spPr/>
      <dgm:t>
        <a:bodyPr/>
        <a:lstStyle/>
        <a:p>
          <a:endParaRPr lang="en-GB"/>
        </a:p>
      </dgm:t>
    </dgm:pt>
    <dgm:pt modelId="{87981504-5DFD-463F-89CB-FC2C9328CD9A}">
      <dgm:prSet/>
      <dgm:spPr/>
      <dgm:t>
        <a:bodyPr/>
        <a:lstStyle/>
        <a:p>
          <a:r>
            <a:rPr lang="el-GR"/>
            <a:t>Πλήρης κολποκοιλιακός αποκλεισμός</a:t>
          </a:r>
          <a:endParaRPr lang="el-GR" dirty="0"/>
        </a:p>
      </dgm:t>
    </dgm:pt>
    <dgm:pt modelId="{10F1B2BE-7410-4F88-A124-E674D59793CC}" type="parTrans" cxnId="{858C2DA8-8176-4840-AEB6-E65F9562B64B}">
      <dgm:prSet/>
      <dgm:spPr/>
      <dgm:t>
        <a:bodyPr/>
        <a:lstStyle/>
        <a:p>
          <a:endParaRPr lang="en-GB"/>
        </a:p>
      </dgm:t>
    </dgm:pt>
    <dgm:pt modelId="{658DB935-F7AA-40F1-AF2E-35C7F7E02B50}" type="sibTrans" cxnId="{858C2DA8-8176-4840-AEB6-E65F9562B64B}">
      <dgm:prSet/>
      <dgm:spPr/>
      <dgm:t>
        <a:bodyPr/>
        <a:lstStyle/>
        <a:p>
          <a:endParaRPr lang="en-GB"/>
        </a:p>
      </dgm:t>
    </dgm:pt>
    <dgm:pt modelId="{EF08E29C-A4A1-457A-84DC-7743BCE22169}">
      <dgm:prSet/>
      <dgm:spPr/>
      <dgm:t>
        <a:bodyPr/>
        <a:lstStyle/>
        <a:p>
          <a:r>
            <a:rPr lang="el-GR"/>
            <a:t>Ακανόνιστος καρδιακός ρυθμός (πχ κολπική μαρμαρυγή)</a:t>
          </a:r>
          <a:endParaRPr lang="en-GB" dirty="0"/>
        </a:p>
      </dgm:t>
    </dgm:pt>
    <dgm:pt modelId="{968DD2FA-5B65-4BD9-848C-5EA49173F521}" type="parTrans" cxnId="{59423DA6-AC34-49CB-9BB3-B1BDAED949AB}">
      <dgm:prSet/>
      <dgm:spPr/>
      <dgm:t>
        <a:bodyPr/>
        <a:lstStyle/>
        <a:p>
          <a:endParaRPr lang="en-GB"/>
        </a:p>
      </dgm:t>
    </dgm:pt>
    <dgm:pt modelId="{D78E1F2A-BC82-4A99-A208-0E1427AC43B4}" type="sibTrans" cxnId="{59423DA6-AC34-49CB-9BB3-B1BDAED949AB}">
      <dgm:prSet/>
      <dgm:spPr/>
      <dgm:t>
        <a:bodyPr/>
        <a:lstStyle/>
        <a:p>
          <a:endParaRPr lang="en-GB"/>
        </a:p>
      </dgm:t>
    </dgm:pt>
    <dgm:pt modelId="{0A52AD4E-CBDF-4261-A6D7-8E3E4029E981}">
      <dgm:prSet/>
      <dgm:spPr/>
      <dgm:t>
        <a:bodyPr/>
        <a:lstStyle/>
        <a:p>
          <a:r>
            <a:rPr lang="el-GR"/>
            <a:t>Διχασμός 1</a:t>
          </a:r>
          <a:r>
            <a:rPr lang="el-GR" baseline="30000"/>
            <a:t>ου</a:t>
          </a:r>
          <a:r>
            <a:rPr lang="el-GR"/>
            <a:t> τόνου</a:t>
          </a:r>
          <a:endParaRPr lang="en-GB" dirty="0"/>
        </a:p>
      </dgm:t>
    </dgm:pt>
    <dgm:pt modelId="{ADBC7B36-38E0-4D77-8D22-F1ADFDF573D5}" type="parTrans" cxnId="{A33806E3-250D-46EE-8C96-0F0D86160B82}">
      <dgm:prSet/>
      <dgm:spPr/>
      <dgm:t>
        <a:bodyPr/>
        <a:lstStyle/>
        <a:p>
          <a:endParaRPr lang="en-GB"/>
        </a:p>
      </dgm:t>
    </dgm:pt>
    <dgm:pt modelId="{D94E8A36-BF14-4BB0-B4C4-AF5724ED87F3}" type="sibTrans" cxnId="{A33806E3-250D-46EE-8C96-0F0D86160B82}">
      <dgm:prSet/>
      <dgm:spPr/>
      <dgm:t>
        <a:bodyPr/>
        <a:lstStyle/>
        <a:p>
          <a:endParaRPr lang="en-GB"/>
        </a:p>
      </dgm:t>
    </dgm:pt>
    <dgm:pt modelId="{41E427E9-727A-4479-94D3-D0B9A0B2EBA1}">
      <dgm:prSet/>
      <dgm:spPr/>
      <dgm:t>
        <a:bodyPr/>
        <a:lstStyle/>
        <a:p>
          <a:r>
            <a:rPr lang="en-GB"/>
            <a:t>RBBB, </a:t>
          </a:r>
          <a:r>
            <a:rPr lang="el-GR"/>
            <a:t>πρώιμες συστολές από αριστερά</a:t>
          </a:r>
          <a:endParaRPr lang="en-GB" dirty="0"/>
        </a:p>
      </dgm:t>
    </dgm:pt>
    <dgm:pt modelId="{4BFBC0A6-C99B-41C5-A8EF-5327D2E1B4D3}" type="parTrans" cxnId="{BAE329C0-6FC1-4C6A-850A-CF329A0599FC}">
      <dgm:prSet/>
      <dgm:spPr/>
      <dgm:t>
        <a:bodyPr/>
        <a:lstStyle/>
        <a:p>
          <a:endParaRPr lang="en-GB"/>
        </a:p>
      </dgm:t>
    </dgm:pt>
    <dgm:pt modelId="{F14AE016-CF77-4D34-B9AB-B744A0D68D7D}" type="sibTrans" cxnId="{BAE329C0-6FC1-4C6A-850A-CF329A0599FC}">
      <dgm:prSet/>
      <dgm:spPr/>
      <dgm:t>
        <a:bodyPr/>
        <a:lstStyle/>
        <a:p>
          <a:endParaRPr lang="en-GB"/>
        </a:p>
      </dgm:t>
    </dgm:pt>
    <dgm:pt modelId="{94FB6BDE-7538-4BE6-9CCF-9369CF5C75B6}" type="pres">
      <dgm:prSet presAssocID="{068E626D-AD12-4EFB-8E75-438A07DFD63F}" presName="linear" presStyleCnt="0">
        <dgm:presLayoutVars>
          <dgm:dir/>
          <dgm:animLvl val="lvl"/>
          <dgm:resizeHandles val="exact"/>
        </dgm:presLayoutVars>
      </dgm:prSet>
      <dgm:spPr/>
    </dgm:pt>
    <dgm:pt modelId="{13AB6F44-3389-4972-BF71-B844DD4F5B09}" type="pres">
      <dgm:prSet presAssocID="{7DF2ADDA-CCC8-4225-A097-4570E9F85817}" presName="parentLin" presStyleCnt="0"/>
      <dgm:spPr/>
    </dgm:pt>
    <dgm:pt modelId="{95121871-D3D7-4DF4-B251-23CAE7CD7764}" type="pres">
      <dgm:prSet presAssocID="{7DF2ADDA-CCC8-4225-A097-4570E9F85817}" presName="parentLeftMargin" presStyleLbl="node1" presStyleIdx="0" presStyleCnt="4"/>
      <dgm:spPr/>
    </dgm:pt>
    <dgm:pt modelId="{9082D859-AF88-4062-A3B1-A96A2536C088}" type="pres">
      <dgm:prSet presAssocID="{7DF2ADDA-CCC8-4225-A097-4570E9F8581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45FA7DA-025E-409E-AF52-B989DCA91355}" type="pres">
      <dgm:prSet presAssocID="{7DF2ADDA-CCC8-4225-A097-4570E9F85817}" presName="negativeSpace" presStyleCnt="0"/>
      <dgm:spPr/>
    </dgm:pt>
    <dgm:pt modelId="{13C94C2C-4807-445E-8A31-5AD7DD1918C5}" type="pres">
      <dgm:prSet presAssocID="{7DF2ADDA-CCC8-4225-A097-4570E9F85817}" presName="childText" presStyleLbl="conFgAcc1" presStyleIdx="0" presStyleCnt="4">
        <dgm:presLayoutVars>
          <dgm:bulletEnabled val="1"/>
        </dgm:presLayoutVars>
      </dgm:prSet>
      <dgm:spPr/>
    </dgm:pt>
    <dgm:pt modelId="{47794AF2-0248-44BB-85CF-ED49D3D02C4F}" type="pres">
      <dgm:prSet presAssocID="{70722942-6380-4691-9778-301DC3ACC3A8}" presName="spaceBetweenRectangles" presStyleCnt="0"/>
      <dgm:spPr/>
    </dgm:pt>
    <dgm:pt modelId="{8F43CD76-564C-4BC0-94AB-EF23DC477898}" type="pres">
      <dgm:prSet presAssocID="{A40DE994-8FBC-450F-8593-096ADAA363A8}" presName="parentLin" presStyleCnt="0"/>
      <dgm:spPr/>
    </dgm:pt>
    <dgm:pt modelId="{F0C94066-F0A4-4B90-BA6F-5C819F9D9637}" type="pres">
      <dgm:prSet presAssocID="{A40DE994-8FBC-450F-8593-096ADAA363A8}" presName="parentLeftMargin" presStyleLbl="node1" presStyleIdx="0" presStyleCnt="4"/>
      <dgm:spPr/>
    </dgm:pt>
    <dgm:pt modelId="{45F2B729-0EC6-46E3-A508-448DB26202EE}" type="pres">
      <dgm:prSet presAssocID="{A40DE994-8FBC-450F-8593-096ADAA363A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76B4B74-7DF7-4BB2-B5C8-3346EF7BE615}" type="pres">
      <dgm:prSet presAssocID="{A40DE994-8FBC-450F-8593-096ADAA363A8}" presName="negativeSpace" presStyleCnt="0"/>
      <dgm:spPr/>
    </dgm:pt>
    <dgm:pt modelId="{9C07C249-C973-4DC4-8CA7-A80A0BFE5EDB}" type="pres">
      <dgm:prSet presAssocID="{A40DE994-8FBC-450F-8593-096ADAA363A8}" presName="childText" presStyleLbl="conFgAcc1" presStyleIdx="1" presStyleCnt="4">
        <dgm:presLayoutVars>
          <dgm:bulletEnabled val="1"/>
        </dgm:presLayoutVars>
      </dgm:prSet>
      <dgm:spPr/>
    </dgm:pt>
    <dgm:pt modelId="{7DC99DA4-3FF1-4467-ABEC-DB0614837640}" type="pres">
      <dgm:prSet presAssocID="{1A5015F3-5B5C-4DB9-AC7E-4E09D6635CE8}" presName="spaceBetweenRectangles" presStyleCnt="0"/>
      <dgm:spPr/>
    </dgm:pt>
    <dgm:pt modelId="{AEC7935E-628A-4284-ADE1-A5FB1D9443E2}" type="pres">
      <dgm:prSet presAssocID="{A3362B15-F12B-4383-94CA-98DA1E665D90}" presName="parentLin" presStyleCnt="0"/>
      <dgm:spPr/>
    </dgm:pt>
    <dgm:pt modelId="{9B173B72-BD2C-4252-8880-4B962F63D87F}" type="pres">
      <dgm:prSet presAssocID="{A3362B15-F12B-4383-94CA-98DA1E665D90}" presName="parentLeftMargin" presStyleLbl="node1" presStyleIdx="1" presStyleCnt="4"/>
      <dgm:spPr/>
    </dgm:pt>
    <dgm:pt modelId="{B171A39A-8654-41AC-8CE3-C06C5231440E}" type="pres">
      <dgm:prSet presAssocID="{A3362B15-F12B-4383-94CA-98DA1E665D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7F1A2F3-58A3-42E8-B83C-AF86F6EA0345}" type="pres">
      <dgm:prSet presAssocID="{A3362B15-F12B-4383-94CA-98DA1E665D90}" presName="negativeSpace" presStyleCnt="0"/>
      <dgm:spPr/>
    </dgm:pt>
    <dgm:pt modelId="{539AC7A8-02B7-4797-B574-E51BA59CCD74}" type="pres">
      <dgm:prSet presAssocID="{A3362B15-F12B-4383-94CA-98DA1E665D90}" presName="childText" presStyleLbl="conFgAcc1" presStyleIdx="2" presStyleCnt="4">
        <dgm:presLayoutVars>
          <dgm:bulletEnabled val="1"/>
        </dgm:presLayoutVars>
      </dgm:prSet>
      <dgm:spPr/>
    </dgm:pt>
    <dgm:pt modelId="{E8D326F0-47D8-4278-81E7-03AA97412547}" type="pres">
      <dgm:prSet presAssocID="{F29E803A-6917-4BCB-87DF-1175E870B228}" presName="spaceBetweenRectangles" presStyleCnt="0"/>
      <dgm:spPr/>
    </dgm:pt>
    <dgm:pt modelId="{3C68135B-D0FC-4E37-9866-7F0D187286DF}" type="pres">
      <dgm:prSet presAssocID="{0A52AD4E-CBDF-4261-A6D7-8E3E4029E981}" presName="parentLin" presStyleCnt="0"/>
      <dgm:spPr/>
    </dgm:pt>
    <dgm:pt modelId="{86210BF1-88AC-4B38-AB48-B461CEE068D8}" type="pres">
      <dgm:prSet presAssocID="{0A52AD4E-CBDF-4261-A6D7-8E3E4029E981}" presName="parentLeftMargin" presStyleLbl="node1" presStyleIdx="2" presStyleCnt="4"/>
      <dgm:spPr/>
    </dgm:pt>
    <dgm:pt modelId="{478FC547-3EB4-47AC-8CFB-0A293B2C19DD}" type="pres">
      <dgm:prSet presAssocID="{0A52AD4E-CBDF-4261-A6D7-8E3E4029E98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9769175-BB8E-4DE5-950C-5407433997B1}" type="pres">
      <dgm:prSet presAssocID="{0A52AD4E-CBDF-4261-A6D7-8E3E4029E981}" presName="negativeSpace" presStyleCnt="0"/>
      <dgm:spPr/>
    </dgm:pt>
    <dgm:pt modelId="{2E03A481-F28A-4B48-8719-69759CF77AFF}" type="pres">
      <dgm:prSet presAssocID="{0A52AD4E-CBDF-4261-A6D7-8E3E4029E98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63A0501-A444-4337-BEBD-9D45C3DE8A88}" type="presOf" srcId="{87981504-5DFD-463F-89CB-FC2C9328CD9A}" destId="{539AC7A8-02B7-4797-B574-E51BA59CCD74}" srcOrd="0" destOrd="0" presId="urn:microsoft.com/office/officeart/2005/8/layout/list1"/>
    <dgm:cxn modelId="{21C17B09-63F8-46DF-88AB-2A61E8C4077D}" type="presOf" srcId="{7DF2ADDA-CCC8-4225-A097-4570E9F85817}" destId="{95121871-D3D7-4DF4-B251-23CAE7CD7764}" srcOrd="0" destOrd="0" presId="urn:microsoft.com/office/officeart/2005/8/layout/list1"/>
    <dgm:cxn modelId="{D755E609-5135-4BFD-9A92-BC54FBCCC4CF}" srcId="{A40DE994-8FBC-450F-8593-096ADAA363A8}" destId="{42054A02-3D35-487F-B890-C619C9101998}" srcOrd="2" destOrd="0" parTransId="{DE1FEB35-D230-4320-BE89-3931054F60D3}" sibTransId="{3047716A-5BBD-4796-B094-500B7A0491DF}"/>
    <dgm:cxn modelId="{8810D70B-4973-4655-8513-1B53CE010C68}" srcId="{A40DE994-8FBC-450F-8593-096ADAA363A8}" destId="{27D6973D-5B50-4885-8E96-1450076B2F15}" srcOrd="0" destOrd="0" parTransId="{AF9AAE97-3D03-4761-94D9-D05EFAF89B74}" sibTransId="{AA28CDAF-7D44-4380-A97E-85A759908857}"/>
    <dgm:cxn modelId="{D29FFC0B-B68F-40EC-A354-ADAA08E63669}" type="presOf" srcId="{27D6973D-5B50-4885-8E96-1450076B2F15}" destId="{9C07C249-C973-4DC4-8CA7-A80A0BFE5EDB}" srcOrd="0" destOrd="0" presId="urn:microsoft.com/office/officeart/2005/8/layout/list1"/>
    <dgm:cxn modelId="{9227FD0F-AE7A-4424-A394-E2D05CE55D09}" type="presOf" srcId="{0A52AD4E-CBDF-4261-A6D7-8E3E4029E981}" destId="{478FC547-3EB4-47AC-8CFB-0A293B2C19DD}" srcOrd="1" destOrd="0" presId="urn:microsoft.com/office/officeart/2005/8/layout/list1"/>
    <dgm:cxn modelId="{78F1D118-087F-4B8B-9C5D-BE9A7047432A}" type="presOf" srcId="{41E427E9-727A-4479-94D3-D0B9A0B2EBA1}" destId="{2E03A481-F28A-4B48-8719-69759CF77AFF}" srcOrd="0" destOrd="0" presId="urn:microsoft.com/office/officeart/2005/8/layout/list1"/>
    <dgm:cxn modelId="{F57CF71D-3E68-4DC7-9477-9214D6061E91}" type="presOf" srcId="{068E626D-AD12-4EFB-8E75-438A07DFD63F}" destId="{94FB6BDE-7538-4BE6-9CCF-9369CF5C75B6}" srcOrd="0" destOrd="0" presId="urn:microsoft.com/office/officeart/2005/8/layout/list1"/>
    <dgm:cxn modelId="{79D06926-21BA-40F9-BC33-1FB36B7309C1}" type="presOf" srcId="{A40DE994-8FBC-450F-8593-096ADAA363A8}" destId="{45F2B729-0EC6-46E3-A508-448DB26202EE}" srcOrd="1" destOrd="0" presId="urn:microsoft.com/office/officeart/2005/8/layout/list1"/>
    <dgm:cxn modelId="{09FADF2F-CB24-414F-9AE6-7CCD620E0EB8}" srcId="{068E626D-AD12-4EFB-8E75-438A07DFD63F}" destId="{A3362B15-F12B-4383-94CA-98DA1E665D90}" srcOrd="2" destOrd="0" parTransId="{0F2EE8D5-15DB-4DC5-8B49-C99F19313B98}" sibTransId="{F29E803A-6917-4BCB-87DF-1175E870B228}"/>
    <dgm:cxn modelId="{C0B0A45B-3172-48C1-8015-86461416C76E}" type="presOf" srcId="{7DF2ADDA-CCC8-4225-A097-4570E9F85817}" destId="{9082D859-AF88-4062-A3B1-A96A2536C088}" srcOrd="1" destOrd="0" presId="urn:microsoft.com/office/officeart/2005/8/layout/list1"/>
    <dgm:cxn modelId="{F37F315E-B6A7-4466-9F43-DC168B788A95}" srcId="{7DF2ADDA-CCC8-4225-A097-4570E9F85817}" destId="{B51B4D30-C5D6-4E35-BCFA-B82EFD23A5F4}" srcOrd="1" destOrd="0" parTransId="{22956DC4-D602-4EB0-862A-D7A9641AAF76}" sibTransId="{8288B574-E7D5-4765-8942-8B6D4968F4A2}"/>
    <dgm:cxn modelId="{CBE1135F-881F-4CD4-8BF1-3F03D9668B1D}" type="presOf" srcId="{660D1947-7769-4598-A132-94C0BEDE36E9}" destId="{9C07C249-C973-4DC4-8CA7-A80A0BFE5EDB}" srcOrd="0" destOrd="1" presId="urn:microsoft.com/office/officeart/2005/8/layout/list1"/>
    <dgm:cxn modelId="{E03BA846-9A16-4F10-B74F-4B27C490C6D6}" srcId="{A40DE994-8FBC-450F-8593-096ADAA363A8}" destId="{660D1947-7769-4598-A132-94C0BEDE36E9}" srcOrd="1" destOrd="0" parTransId="{9034BA97-6742-46BA-B7C1-28E28FAF4682}" sibTransId="{A8CC7E71-E6EC-4B30-AED0-D556A02B5771}"/>
    <dgm:cxn modelId="{F2EFC66F-D49A-4D99-BE5D-B167217D17DB}" type="presOf" srcId="{A3362B15-F12B-4383-94CA-98DA1E665D90}" destId="{B171A39A-8654-41AC-8CE3-C06C5231440E}" srcOrd="1" destOrd="0" presId="urn:microsoft.com/office/officeart/2005/8/layout/list1"/>
    <dgm:cxn modelId="{95E10F7C-FF26-4B63-AFAF-B2DE2E6589A1}" type="presOf" srcId="{EF08E29C-A4A1-457A-84DC-7743BCE22169}" destId="{539AC7A8-02B7-4797-B574-E51BA59CCD74}" srcOrd="0" destOrd="1" presId="urn:microsoft.com/office/officeart/2005/8/layout/list1"/>
    <dgm:cxn modelId="{6E09147E-1B71-4C47-8073-29B0E75D8130}" type="presOf" srcId="{A3362B15-F12B-4383-94CA-98DA1E665D90}" destId="{9B173B72-BD2C-4252-8880-4B962F63D87F}" srcOrd="0" destOrd="0" presId="urn:microsoft.com/office/officeart/2005/8/layout/list1"/>
    <dgm:cxn modelId="{F444B087-CA94-4BDC-8CF2-C60EB93C054E}" srcId="{068E626D-AD12-4EFB-8E75-438A07DFD63F}" destId="{7DF2ADDA-CCC8-4225-A097-4570E9F85817}" srcOrd="0" destOrd="0" parTransId="{38966D26-ADF4-48D5-862B-B79FCA9473F4}" sibTransId="{70722942-6380-4691-9778-301DC3ACC3A8}"/>
    <dgm:cxn modelId="{59423DA6-AC34-49CB-9BB3-B1BDAED949AB}" srcId="{A3362B15-F12B-4383-94CA-98DA1E665D90}" destId="{EF08E29C-A4A1-457A-84DC-7743BCE22169}" srcOrd="1" destOrd="0" parTransId="{968DD2FA-5B65-4BD9-848C-5EA49173F521}" sibTransId="{D78E1F2A-BC82-4A99-A208-0E1427AC43B4}"/>
    <dgm:cxn modelId="{858C2DA8-8176-4840-AEB6-E65F9562B64B}" srcId="{A3362B15-F12B-4383-94CA-98DA1E665D90}" destId="{87981504-5DFD-463F-89CB-FC2C9328CD9A}" srcOrd="0" destOrd="0" parTransId="{10F1B2BE-7410-4F88-A124-E674D59793CC}" sibTransId="{658DB935-F7AA-40F1-AF2E-35C7F7E02B50}"/>
    <dgm:cxn modelId="{806561B7-C038-474D-B081-0B58448E9F91}" type="presOf" srcId="{F63B2341-3F38-4799-9194-D161DF451A38}" destId="{13C94C2C-4807-445E-8A31-5AD7DD1918C5}" srcOrd="0" destOrd="3" presId="urn:microsoft.com/office/officeart/2005/8/layout/list1"/>
    <dgm:cxn modelId="{82C656BC-8199-47B9-993A-B34027202BEC}" type="presOf" srcId="{A40DE994-8FBC-450F-8593-096ADAA363A8}" destId="{F0C94066-F0A4-4B90-BA6F-5C819F9D9637}" srcOrd="0" destOrd="0" presId="urn:microsoft.com/office/officeart/2005/8/layout/list1"/>
    <dgm:cxn modelId="{E21B12BF-4DD8-4E1A-8982-382608154FF8}" type="presOf" srcId="{B51B4D30-C5D6-4E35-BCFA-B82EFD23A5F4}" destId="{13C94C2C-4807-445E-8A31-5AD7DD1918C5}" srcOrd="0" destOrd="1" presId="urn:microsoft.com/office/officeart/2005/8/layout/list1"/>
    <dgm:cxn modelId="{BAE329C0-6FC1-4C6A-850A-CF329A0599FC}" srcId="{0A52AD4E-CBDF-4261-A6D7-8E3E4029E981}" destId="{41E427E9-727A-4479-94D3-D0B9A0B2EBA1}" srcOrd="0" destOrd="0" parTransId="{4BFBC0A6-C99B-41C5-A8EF-5327D2E1B4D3}" sibTransId="{F14AE016-CF77-4D34-B9AB-B744A0D68D7D}"/>
    <dgm:cxn modelId="{C50D17C1-5646-4DA1-A2A0-9985BC6C1C3B}" type="presOf" srcId="{0A52AD4E-CBDF-4261-A6D7-8E3E4029E981}" destId="{86210BF1-88AC-4B38-AB48-B461CEE068D8}" srcOrd="0" destOrd="0" presId="urn:microsoft.com/office/officeart/2005/8/layout/list1"/>
    <dgm:cxn modelId="{C220C1C2-EF82-475C-A768-9B743D349FFA}" srcId="{7DF2ADDA-CCC8-4225-A097-4570E9F85817}" destId="{B10AB63A-9794-4AB9-B82E-58B574F85D34}" srcOrd="2" destOrd="0" parTransId="{F0AC3BC3-78DA-4FFA-A28B-5A0F1F22B213}" sibTransId="{1F93565A-1491-4B3A-9A1C-B1F5A742D2D6}"/>
    <dgm:cxn modelId="{3768BAC6-1501-4DD5-B648-8DAA5ECCDE06}" srcId="{7DF2ADDA-CCC8-4225-A097-4570E9F85817}" destId="{F63B2341-3F38-4799-9194-D161DF451A38}" srcOrd="3" destOrd="0" parTransId="{26F6AFA7-1046-4B46-8206-714364BEED07}" sibTransId="{1BA3B96D-1C04-49AE-97D8-EEA649FF003E}"/>
    <dgm:cxn modelId="{B047CEC6-D28C-4391-AB49-E58C575695C3}" type="presOf" srcId="{B10AB63A-9794-4AB9-B82E-58B574F85D34}" destId="{13C94C2C-4807-445E-8A31-5AD7DD1918C5}" srcOrd="0" destOrd="2" presId="urn:microsoft.com/office/officeart/2005/8/layout/list1"/>
    <dgm:cxn modelId="{2E8D7FCC-56E7-439D-8C7F-46A3161B18A8}" type="presOf" srcId="{42054A02-3D35-487F-B890-C619C9101998}" destId="{9C07C249-C973-4DC4-8CA7-A80A0BFE5EDB}" srcOrd="0" destOrd="2" presId="urn:microsoft.com/office/officeart/2005/8/layout/list1"/>
    <dgm:cxn modelId="{BC26C9CE-934F-4B8D-99EF-FC8A5123C784}" type="presOf" srcId="{A21DBC8F-6479-469E-82C8-513EC46ADB31}" destId="{13C94C2C-4807-445E-8A31-5AD7DD1918C5}" srcOrd="0" destOrd="0" presId="urn:microsoft.com/office/officeart/2005/8/layout/list1"/>
    <dgm:cxn modelId="{B79D1DE1-6BDE-45C6-960D-574F1FFE7999}" srcId="{068E626D-AD12-4EFB-8E75-438A07DFD63F}" destId="{A40DE994-8FBC-450F-8593-096ADAA363A8}" srcOrd="1" destOrd="0" parTransId="{D47A32CC-A13F-4DA9-9764-B996B4E29A92}" sibTransId="{1A5015F3-5B5C-4DB9-AC7E-4E09D6635CE8}"/>
    <dgm:cxn modelId="{A33806E3-250D-46EE-8C96-0F0D86160B82}" srcId="{068E626D-AD12-4EFB-8E75-438A07DFD63F}" destId="{0A52AD4E-CBDF-4261-A6D7-8E3E4029E981}" srcOrd="3" destOrd="0" parTransId="{ADBC7B36-38E0-4D77-8D22-F1ADFDF573D5}" sibTransId="{D94E8A36-BF14-4BB0-B4C4-AF5724ED87F3}"/>
    <dgm:cxn modelId="{AFE289E4-ADF9-48F4-A774-B071C2E4F9C1}" srcId="{7DF2ADDA-CCC8-4225-A097-4570E9F85817}" destId="{A21DBC8F-6479-469E-82C8-513EC46ADB31}" srcOrd="0" destOrd="0" parTransId="{E2920565-75D3-4AE6-8626-937BE7F391B3}" sibTransId="{B29AC7E0-F3C6-4816-9466-8E1956E2679B}"/>
    <dgm:cxn modelId="{890CD67D-A557-4EA6-A767-FB4B46574913}" type="presParOf" srcId="{94FB6BDE-7538-4BE6-9CCF-9369CF5C75B6}" destId="{13AB6F44-3389-4972-BF71-B844DD4F5B09}" srcOrd="0" destOrd="0" presId="urn:microsoft.com/office/officeart/2005/8/layout/list1"/>
    <dgm:cxn modelId="{C6440CE0-E14D-4BB1-BC38-B1CB96A30377}" type="presParOf" srcId="{13AB6F44-3389-4972-BF71-B844DD4F5B09}" destId="{95121871-D3D7-4DF4-B251-23CAE7CD7764}" srcOrd="0" destOrd="0" presId="urn:microsoft.com/office/officeart/2005/8/layout/list1"/>
    <dgm:cxn modelId="{20ACD91C-AFFF-43E9-95F3-0913EE4F06E4}" type="presParOf" srcId="{13AB6F44-3389-4972-BF71-B844DD4F5B09}" destId="{9082D859-AF88-4062-A3B1-A96A2536C088}" srcOrd="1" destOrd="0" presId="urn:microsoft.com/office/officeart/2005/8/layout/list1"/>
    <dgm:cxn modelId="{BE6A5EC1-56A8-435F-B550-6F2EF49EB45E}" type="presParOf" srcId="{94FB6BDE-7538-4BE6-9CCF-9369CF5C75B6}" destId="{845FA7DA-025E-409E-AF52-B989DCA91355}" srcOrd="1" destOrd="0" presId="urn:microsoft.com/office/officeart/2005/8/layout/list1"/>
    <dgm:cxn modelId="{85491DAD-3426-480A-93CE-EC7C111E834A}" type="presParOf" srcId="{94FB6BDE-7538-4BE6-9CCF-9369CF5C75B6}" destId="{13C94C2C-4807-445E-8A31-5AD7DD1918C5}" srcOrd="2" destOrd="0" presId="urn:microsoft.com/office/officeart/2005/8/layout/list1"/>
    <dgm:cxn modelId="{FFF0824F-CEA3-4DBC-9ADA-993AAB2849B5}" type="presParOf" srcId="{94FB6BDE-7538-4BE6-9CCF-9369CF5C75B6}" destId="{47794AF2-0248-44BB-85CF-ED49D3D02C4F}" srcOrd="3" destOrd="0" presId="urn:microsoft.com/office/officeart/2005/8/layout/list1"/>
    <dgm:cxn modelId="{C9404961-2DED-4537-AD34-4EC684E87B12}" type="presParOf" srcId="{94FB6BDE-7538-4BE6-9CCF-9369CF5C75B6}" destId="{8F43CD76-564C-4BC0-94AB-EF23DC477898}" srcOrd="4" destOrd="0" presId="urn:microsoft.com/office/officeart/2005/8/layout/list1"/>
    <dgm:cxn modelId="{27284CBC-FA21-48FF-B0EA-751DB3B0E434}" type="presParOf" srcId="{8F43CD76-564C-4BC0-94AB-EF23DC477898}" destId="{F0C94066-F0A4-4B90-BA6F-5C819F9D9637}" srcOrd="0" destOrd="0" presId="urn:microsoft.com/office/officeart/2005/8/layout/list1"/>
    <dgm:cxn modelId="{9BD39DB6-4F4D-43D6-AD06-77EB96A3BC47}" type="presParOf" srcId="{8F43CD76-564C-4BC0-94AB-EF23DC477898}" destId="{45F2B729-0EC6-46E3-A508-448DB26202EE}" srcOrd="1" destOrd="0" presId="urn:microsoft.com/office/officeart/2005/8/layout/list1"/>
    <dgm:cxn modelId="{3E4A2333-2419-4385-A070-0C875F814D88}" type="presParOf" srcId="{94FB6BDE-7538-4BE6-9CCF-9369CF5C75B6}" destId="{276B4B74-7DF7-4BB2-B5C8-3346EF7BE615}" srcOrd="5" destOrd="0" presId="urn:microsoft.com/office/officeart/2005/8/layout/list1"/>
    <dgm:cxn modelId="{941C3112-0862-4650-B645-665EE977E5C1}" type="presParOf" srcId="{94FB6BDE-7538-4BE6-9CCF-9369CF5C75B6}" destId="{9C07C249-C973-4DC4-8CA7-A80A0BFE5EDB}" srcOrd="6" destOrd="0" presId="urn:microsoft.com/office/officeart/2005/8/layout/list1"/>
    <dgm:cxn modelId="{1D369414-9FB2-4A76-A23E-8079E63EE668}" type="presParOf" srcId="{94FB6BDE-7538-4BE6-9CCF-9369CF5C75B6}" destId="{7DC99DA4-3FF1-4467-ABEC-DB0614837640}" srcOrd="7" destOrd="0" presId="urn:microsoft.com/office/officeart/2005/8/layout/list1"/>
    <dgm:cxn modelId="{C7F21027-9333-4E41-B894-4B75DF9790D4}" type="presParOf" srcId="{94FB6BDE-7538-4BE6-9CCF-9369CF5C75B6}" destId="{AEC7935E-628A-4284-ADE1-A5FB1D9443E2}" srcOrd="8" destOrd="0" presId="urn:microsoft.com/office/officeart/2005/8/layout/list1"/>
    <dgm:cxn modelId="{CD801253-3A66-488D-8989-B316B178AE6F}" type="presParOf" srcId="{AEC7935E-628A-4284-ADE1-A5FB1D9443E2}" destId="{9B173B72-BD2C-4252-8880-4B962F63D87F}" srcOrd="0" destOrd="0" presId="urn:microsoft.com/office/officeart/2005/8/layout/list1"/>
    <dgm:cxn modelId="{6E16E7EC-E032-49C6-95A3-52A70AF73646}" type="presParOf" srcId="{AEC7935E-628A-4284-ADE1-A5FB1D9443E2}" destId="{B171A39A-8654-41AC-8CE3-C06C5231440E}" srcOrd="1" destOrd="0" presId="urn:microsoft.com/office/officeart/2005/8/layout/list1"/>
    <dgm:cxn modelId="{DB749016-A3FE-4E6D-A2B4-ACA3C2ED0751}" type="presParOf" srcId="{94FB6BDE-7538-4BE6-9CCF-9369CF5C75B6}" destId="{F7F1A2F3-58A3-42E8-B83C-AF86F6EA0345}" srcOrd="9" destOrd="0" presId="urn:microsoft.com/office/officeart/2005/8/layout/list1"/>
    <dgm:cxn modelId="{BA78DE7F-DAE4-4737-BFEE-E279BB223E7D}" type="presParOf" srcId="{94FB6BDE-7538-4BE6-9CCF-9369CF5C75B6}" destId="{539AC7A8-02B7-4797-B574-E51BA59CCD74}" srcOrd="10" destOrd="0" presId="urn:microsoft.com/office/officeart/2005/8/layout/list1"/>
    <dgm:cxn modelId="{D6E2BEE9-3A3B-4902-9176-EB57C2836015}" type="presParOf" srcId="{94FB6BDE-7538-4BE6-9CCF-9369CF5C75B6}" destId="{E8D326F0-47D8-4278-81E7-03AA97412547}" srcOrd="11" destOrd="0" presId="urn:microsoft.com/office/officeart/2005/8/layout/list1"/>
    <dgm:cxn modelId="{29DCC24C-2DED-4337-96D4-14639CC784E3}" type="presParOf" srcId="{94FB6BDE-7538-4BE6-9CCF-9369CF5C75B6}" destId="{3C68135B-D0FC-4E37-9866-7F0D187286DF}" srcOrd="12" destOrd="0" presId="urn:microsoft.com/office/officeart/2005/8/layout/list1"/>
    <dgm:cxn modelId="{33E559D1-34B5-4E1F-BE67-BEFDFA5DA6B0}" type="presParOf" srcId="{3C68135B-D0FC-4E37-9866-7F0D187286DF}" destId="{86210BF1-88AC-4B38-AB48-B461CEE068D8}" srcOrd="0" destOrd="0" presId="urn:microsoft.com/office/officeart/2005/8/layout/list1"/>
    <dgm:cxn modelId="{E059D8C2-43BA-445C-9BF9-D21C1A2EF828}" type="presParOf" srcId="{3C68135B-D0FC-4E37-9866-7F0D187286DF}" destId="{478FC547-3EB4-47AC-8CFB-0A293B2C19DD}" srcOrd="1" destOrd="0" presId="urn:microsoft.com/office/officeart/2005/8/layout/list1"/>
    <dgm:cxn modelId="{69B32ECA-746B-4F0A-9902-AEBC12DB4AC4}" type="presParOf" srcId="{94FB6BDE-7538-4BE6-9CCF-9369CF5C75B6}" destId="{89769175-BB8E-4DE5-950C-5407433997B1}" srcOrd="13" destOrd="0" presId="urn:microsoft.com/office/officeart/2005/8/layout/list1"/>
    <dgm:cxn modelId="{2B372E5C-B314-4266-B119-F94111C1D465}" type="presParOf" srcId="{94FB6BDE-7538-4BE6-9CCF-9369CF5C75B6}" destId="{2E03A481-F28A-4B48-8719-69759CF77AF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C57779-7DA1-4D28-8494-F41343B6D4E1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057F27C-43DD-4C50-86DA-E66A50D98C99}">
      <dgm:prSet/>
      <dgm:spPr/>
      <dgm:t>
        <a:bodyPr/>
        <a:lstStyle/>
        <a:p>
          <a:r>
            <a:rPr lang="el-GR"/>
            <a:t>Μείωση έντασης S2: </a:t>
          </a:r>
          <a:endParaRPr lang="en-US"/>
        </a:p>
      </dgm:t>
    </dgm:pt>
    <dgm:pt modelId="{94774845-9DD6-4F11-A161-303E3E549772}" type="parTrans" cxnId="{CDA0381B-6BE6-4FA6-9EF1-13095B0432C4}">
      <dgm:prSet/>
      <dgm:spPr/>
      <dgm:t>
        <a:bodyPr/>
        <a:lstStyle/>
        <a:p>
          <a:endParaRPr lang="en-US"/>
        </a:p>
      </dgm:t>
    </dgm:pt>
    <dgm:pt modelId="{E9D6D0B3-CD6E-4F76-8939-B3B2764B4F21}" type="sibTrans" cxnId="{CDA0381B-6BE6-4FA6-9EF1-13095B0432C4}">
      <dgm:prSet/>
      <dgm:spPr/>
      <dgm:t>
        <a:bodyPr/>
        <a:lstStyle/>
        <a:p>
          <a:endParaRPr lang="en-US"/>
        </a:p>
      </dgm:t>
    </dgm:pt>
    <dgm:pt modelId="{6145602C-4FF7-4A9B-9BC6-4197958F3C40}">
      <dgm:prSet/>
      <dgm:spPr/>
      <dgm:t>
        <a:bodyPr/>
        <a:lstStyle/>
        <a:p>
          <a:r>
            <a:rPr lang="el-GR" dirty="0"/>
            <a:t>Χαμηλή καρδιακή παροχή</a:t>
          </a:r>
          <a:endParaRPr lang="en-US" dirty="0"/>
        </a:p>
      </dgm:t>
    </dgm:pt>
    <dgm:pt modelId="{F69E6880-CE50-4DB0-8973-D3D1B2D98375}" type="parTrans" cxnId="{EA10451E-C2F0-4D85-A843-31167B8DD3DC}">
      <dgm:prSet/>
      <dgm:spPr/>
      <dgm:t>
        <a:bodyPr/>
        <a:lstStyle/>
        <a:p>
          <a:endParaRPr lang="en-US"/>
        </a:p>
      </dgm:t>
    </dgm:pt>
    <dgm:pt modelId="{BC6F59FC-77CC-42D2-B058-EBE3BEB4C6E6}" type="sibTrans" cxnId="{EA10451E-C2F0-4D85-A843-31167B8DD3DC}">
      <dgm:prSet/>
      <dgm:spPr/>
      <dgm:t>
        <a:bodyPr/>
        <a:lstStyle/>
        <a:p>
          <a:endParaRPr lang="en-US"/>
        </a:p>
      </dgm:t>
    </dgm:pt>
    <dgm:pt modelId="{C5A188B4-704F-4999-84C9-3FD4BEDA4BE6}">
      <dgm:prSet/>
      <dgm:spPr/>
      <dgm:t>
        <a:bodyPr/>
        <a:lstStyle/>
        <a:p>
          <a:r>
            <a:rPr lang="el-GR" dirty="0" err="1"/>
            <a:t>Ασβεστοποιός</a:t>
          </a:r>
          <a:r>
            <a:rPr lang="el-GR" dirty="0"/>
            <a:t> στένωση αορτικής βαλβίδας</a:t>
          </a:r>
          <a:endParaRPr lang="en-US" dirty="0"/>
        </a:p>
      </dgm:t>
    </dgm:pt>
    <dgm:pt modelId="{A1C33282-A7D2-4E2C-B2C9-D5B274941741}" type="parTrans" cxnId="{F8FCF1FA-CD04-4380-B5B9-92D4EFD11AF5}">
      <dgm:prSet/>
      <dgm:spPr/>
      <dgm:t>
        <a:bodyPr/>
        <a:lstStyle/>
        <a:p>
          <a:endParaRPr lang="en-US"/>
        </a:p>
      </dgm:t>
    </dgm:pt>
    <dgm:pt modelId="{5805C1B7-40B4-468C-AEDF-4A7C6C49548C}" type="sibTrans" cxnId="{F8FCF1FA-CD04-4380-B5B9-92D4EFD11AF5}">
      <dgm:prSet/>
      <dgm:spPr/>
      <dgm:t>
        <a:bodyPr/>
        <a:lstStyle/>
        <a:p>
          <a:endParaRPr lang="en-US"/>
        </a:p>
      </dgm:t>
    </dgm:pt>
    <dgm:pt modelId="{B2F8C173-4DA4-4B04-BC20-41754080C1FF}">
      <dgm:prSet/>
      <dgm:spPr/>
      <dgm:t>
        <a:bodyPr/>
        <a:lstStyle/>
        <a:p>
          <a:r>
            <a:rPr lang="el-GR" dirty="0"/>
            <a:t>Ανεπάρκεια αορτικής βαλβίδας</a:t>
          </a:r>
          <a:endParaRPr lang="en-US" dirty="0"/>
        </a:p>
      </dgm:t>
    </dgm:pt>
    <dgm:pt modelId="{D783F1AA-B769-4BF6-BD74-ECA806ABD9FF}" type="parTrans" cxnId="{285F7E8A-CBA7-4F3F-B561-86D2BBD4A89C}">
      <dgm:prSet/>
      <dgm:spPr/>
      <dgm:t>
        <a:bodyPr/>
        <a:lstStyle/>
        <a:p>
          <a:endParaRPr lang="en-US"/>
        </a:p>
      </dgm:t>
    </dgm:pt>
    <dgm:pt modelId="{50BA8208-E878-4E89-82F4-8AA6A52C4C73}" type="sibTrans" cxnId="{285F7E8A-CBA7-4F3F-B561-86D2BBD4A89C}">
      <dgm:prSet/>
      <dgm:spPr/>
      <dgm:t>
        <a:bodyPr/>
        <a:lstStyle/>
        <a:p>
          <a:endParaRPr lang="en-US"/>
        </a:p>
      </dgm:t>
    </dgm:pt>
    <dgm:pt modelId="{3E87779D-6EBB-4B69-B60E-0291A8E417B2}">
      <dgm:prSet/>
      <dgm:spPr/>
      <dgm:t>
        <a:bodyPr/>
        <a:lstStyle/>
        <a:p>
          <a:r>
            <a:rPr lang="el-GR" dirty="0"/>
            <a:t>Αύξηση έντασης S2: </a:t>
          </a:r>
          <a:endParaRPr lang="en-US" dirty="0"/>
        </a:p>
      </dgm:t>
    </dgm:pt>
    <dgm:pt modelId="{6D12D64F-BDE0-4083-93D5-A25CF2DDE185}" type="parTrans" cxnId="{DF1C71D1-89D8-44C4-B0C8-1E7A653F8827}">
      <dgm:prSet/>
      <dgm:spPr/>
      <dgm:t>
        <a:bodyPr/>
        <a:lstStyle/>
        <a:p>
          <a:endParaRPr lang="en-US"/>
        </a:p>
      </dgm:t>
    </dgm:pt>
    <dgm:pt modelId="{8DCD6D77-E299-49D5-A396-3CC96DE911BE}" type="sibTrans" cxnId="{DF1C71D1-89D8-44C4-B0C8-1E7A653F8827}">
      <dgm:prSet/>
      <dgm:spPr/>
      <dgm:t>
        <a:bodyPr/>
        <a:lstStyle/>
        <a:p>
          <a:endParaRPr lang="en-US"/>
        </a:p>
      </dgm:t>
    </dgm:pt>
    <dgm:pt modelId="{C3D946D4-0141-4819-8093-2F0F3AC6B7DE}">
      <dgm:prSet/>
      <dgm:spPr/>
      <dgm:t>
        <a:bodyPr/>
        <a:lstStyle/>
        <a:p>
          <a:r>
            <a:rPr lang="el-GR"/>
            <a:t>Αρτηριακή υπέρταση (Α2)</a:t>
          </a:r>
          <a:endParaRPr lang="en-US"/>
        </a:p>
      </dgm:t>
    </dgm:pt>
    <dgm:pt modelId="{DA7B9DBC-E7DA-4789-8AA7-F6EB4B7A1FBA}" type="parTrans" cxnId="{72CF6CC1-61DA-434F-80F6-289413EDB507}">
      <dgm:prSet/>
      <dgm:spPr/>
      <dgm:t>
        <a:bodyPr/>
        <a:lstStyle/>
        <a:p>
          <a:endParaRPr lang="en-US"/>
        </a:p>
      </dgm:t>
    </dgm:pt>
    <dgm:pt modelId="{3641A4BE-4258-4E2C-A6EC-F134272C8E82}" type="sibTrans" cxnId="{72CF6CC1-61DA-434F-80F6-289413EDB507}">
      <dgm:prSet/>
      <dgm:spPr/>
      <dgm:t>
        <a:bodyPr/>
        <a:lstStyle/>
        <a:p>
          <a:endParaRPr lang="en-US"/>
        </a:p>
      </dgm:t>
    </dgm:pt>
    <dgm:pt modelId="{EEF52B3F-3CBC-4E71-83D9-58D67793BF4F}">
      <dgm:prSet/>
      <dgm:spPr/>
      <dgm:t>
        <a:bodyPr/>
        <a:lstStyle/>
        <a:p>
          <a:r>
            <a:rPr lang="el-GR" dirty="0"/>
            <a:t>Πνευμονική υπέρταση (Ρ2)</a:t>
          </a:r>
          <a:endParaRPr lang="en-US" dirty="0"/>
        </a:p>
      </dgm:t>
    </dgm:pt>
    <dgm:pt modelId="{E03CE5AA-B5AC-4D91-A1D5-EB086F337204}" type="parTrans" cxnId="{F4BC7357-6D7D-4A10-AE6C-62BB7A169647}">
      <dgm:prSet/>
      <dgm:spPr/>
      <dgm:t>
        <a:bodyPr/>
        <a:lstStyle/>
        <a:p>
          <a:endParaRPr lang="en-US"/>
        </a:p>
      </dgm:t>
    </dgm:pt>
    <dgm:pt modelId="{97092729-B508-4794-9300-1DBA9E437AF6}" type="sibTrans" cxnId="{F4BC7357-6D7D-4A10-AE6C-62BB7A169647}">
      <dgm:prSet/>
      <dgm:spPr/>
      <dgm:t>
        <a:bodyPr/>
        <a:lstStyle/>
        <a:p>
          <a:endParaRPr lang="en-US"/>
        </a:p>
      </dgm:t>
    </dgm:pt>
    <dgm:pt modelId="{5980A6AF-9D9B-4548-902B-DD6CD670A44E}">
      <dgm:prSet/>
      <dgm:spPr/>
      <dgm:t>
        <a:bodyPr/>
        <a:lstStyle/>
        <a:p>
          <a:r>
            <a:rPr lang="el-GR" dirty="0"/>
            <a:t>Διχασμός </a:t>
          </a:r>
          <a:r>
            <a:rPr lang="en-GB" dirty="0"/>
            <a:t>S2</a:t>
          </a:r>
          <a:endParaRPr lang="en-US" dirty="0"/>
        </a:p>
      </dgm:t>
    </dgm:pt>
    <dgm:pt modelId="{C9C458B5-0E41-485B-90C2-806A525BF05F}" type="parTrans" cxnId="{30C7B889-3FFD-4CF0-B236-59500BDC67E0}">
      <dgm:prSet/>
      <dgm:spPr/>
      <dgm:t>
        <a:bodyPr/>
        <a:lstStyle/>
        <a:p>
          <a:endParaRPr lang="en-GB"/>
        </a:p>
      </dgm:t>
    </dgm:pt>
    <dgm:pt modelId="{1947284A-267B-4D2A-9000-6CE88D6AF7F7}" type="sibTrans" cxnId="{30C7B889-3FFD-4CF0-B236-59500BDC67E0}">
      <dgm:prSet/>
      <dgm:spPr/>
      <dgm:t>
        <a:bodyPr/>
        <a:lstStyle/>
        <a:p>
          <a:endParaRPr lang="en-GB"/>
        </a:p>
      </dgm:t>
    </dgm:pt>
    <dgm:pt modelId="{987B96CA-B5A9-413C-B716-5491B0E78A38}">
      <dgm:prSet/>
      <dgm:spPr/>
      <dgm:t>
        <a:bodyPr/>
        <a:lstStyle/>
        <a:p>
          <a:r>
            <a:rPr lang="el-GR" dirty="0"/>
            <a:t>Φυσιολογικός: κατά την εισπνοή</a:t>
          </a:r>
          <a:endParaRPr lang="en-US" dirty="0"/>
        </a:p>
      </dgm:t>
    </dgm:pt>
    <dgm:pt modelId="{9BEB93B9-312C-4E86-8F60-297C18FC6CAA}" type="parTrans" cxnId="{7CCBB49A-F0F9-43F1-AF92-71312FD06358}">
      <dgm:prSet/>
      <dgm:spPr/>
      <dgm:t>
        <a:bodyPr/>
        <a:lstStyle/>
        <a:p>
          <a:endParaRPr lang="en-GB"/>
        </a:p>
      </dgm:t>
    </dgm:pt>
    <dgm:pt modelId="{11A4A84C-9A9E-4D3D-BBAB-4D14E92F51EE}" type="sibTrans" cxnId="{7CCBB49A-F0F9-43F1-AF92-71312FD06358}">
      <dgm:prSet/>
      <dgm:spPr/>
      <dgm:t>
        <a:bodyPr/>
        <a:lstStyle/>
        <a:p>
          <a:endParaRPr lang="en-GB"/>
        </a:p>
      </dgm:t>
    </dgm:pt>
    <dgm:pt modelId="{A7733E76-FBED-4B65-A3B2-640FABB2D533}">
      <dgm:prSet/>
      <dgm:spPr/>
      <dgm:t>
        <a:bodyPr/>
        <a:lstStyle/>
        <a:p>
          <a:endParaRPr lang="en-US" dirty="0"/>
        </a:p>
      </dgm:t>
    </dgm:pt>
    <dgm:pt modelId="{5F11DA66-8E1C-485D-8E86-262A5D981FBD}" type="parTrans" cxnId="{CBC7E763-014E-45B6-B837-FB5BAB518288}">
      <dgm:prSet/>
      <dgm:spPr/>
      <dgm:t>
        <a:bodyPr/>
        <a:lstStyle/>
        <a:p>
          <a:endParaRPr lang="en-GB"/>
        </a:p>
      </dgm:t>
    </dgm:pt>
    <dgm:pt modelId="{DD01F55F-7F33-46DB-A2C8-CEC779C96AB8}" type="sibTrans" cxnId="{CBC7E763-014E-45B6-B837-FB5BAB518288}">
      <dgm:prSet/>
      <dgm:spPr/>
      <dgm:t>
        <a:bodyPr/>
        <a:lstStyle/>
        <a:p>
          <a:endParaRPr lang="en-GB"/>
        </a:p>
      </dgm:t>
    </dgm:pt>
    <dgm:pt modelId="{CF896268-2C03-4CAB-A932-C4029000D0BB}">
      <dgm:prSet/>
      <dgm:spPr/>
      <dgm:t>
        <a:bodyPr/>
        <a:lstStyle/>
        <a:p>
          <a:r>
            <a:rPr lang="el-GR" dirty="0"/>
            <a:t>Ευρύς διχασμός: αυξάνεται κατά την εισπνοή</a:t>
          </a:r>
          <a:endParaRPr lang="en-US" dirty="0"/>
        </a:p>
      </dgm:t>
    </dgm:pt>
    <dgm:pt modelId="{23E55E03-5A84-4A27-81A3-5179549A1F76}" type="parTrans" cxnId="{BBFBEEC4-28AF-403E-A560-A2CFACD2514C}">
      <dgm:prSet/>
      <dgm:spPr/>
      <dgm:t>
        <a:bodyPr/>
        <a:lstStyle/>
        <a:p>
          <a:endParaRPr lang="en-GB"/>
        </a:p>
      </dgm:t>
    </dgm:pt>
    <dgm:pt modelId="{D514220E-BF37-4FB1-968E-5231783B3BA5}" type="sibTrans" cxnId="{BBFBEEC4-28AF-403E-A560-A2CFACD2514C}">
      <dgm:prSet/>
      <dgm:spPr/>
      <dgm:t>
        <a:bodyPr/>
        <a:lstStyle/>
        <a:p>
          <a:endParaRPr lang="en-GB"/>
        </a:p>
      </dgm:t>
    </dgm:pt>
    <dgm:pt modelId="{DF852660-CDA7-48C4-903B-A266C5E42F24}">
      <dgm:prSet/>
      <dgm:spPr/>
      <dgm:t>
        <a:bodyPr/>
        <a:lstStyle/>
        <a:p>
          <a:r>
            <a:rPr lang="el-GR" dirty="0"/>
            <a:t>Σταθερός διχασμός</a:t>
          </a:r>
          <a:endParaRPr lang="en-US" dirty="0"/>
        </a:p>
      </dgm:t>
    </dgm:pt>
    <dgm:pt modelId="{FA0ADAED-6666-44B2-AE1E-84E94FE38B48}" type="parTrans" cxnId="{3037AD74-4A22-42E6-B7B5-90D5679C605A}">
      <dgm:prSet/>
      <dgm:spPr/>
      <dgm:t>
        <a:bodyPr/>
        <a:lstStyle/>
        <a:p>
          <a:endParaRPr lang="en-GB"/>
        </a:p>
      </dgm:t>
    </dgm:pt>
    <dgm:pt modelId="{85E12ADB-8BD4-4D87-B9B8-ED5103CDEBC4}" type="sibTrans" cxnId="{3037AD74-4A22-42E6-B7B5-90D5679C605A}">
      <dgm:prSet/>
      <dgm:spPr/>
      <dgm:t>
        <a:bodyPr/>
        <a:lstStyle/>
        <a:p>
          <a:endParaRPr lang="en-GB"/>
        </a:p>
      </dgm:t>
    </dgm:pt>
    <dgm:pt modelId="{021DBE78-6C45-4BE7-ABB8-8AC65FB7E816}">
      <dgm:prSet/>
      <dgm:spPr/>
      <dgm:t>
        <a:bodyPr/>
        <a:lstStyle/>
        <a:p>
          <a:r>
            <a:rPr lang="el-GR" dirty="0"/>
            <a:t>Παράδοξος διχασμός: αυξάνεται κατά την εκπνοή</a:t>
          </a:r>
          <a:endParaRPr lang="en-US" dirty="0"/>
        </a:p>
      </dgm:t>
    </dgm:pt>
    <dgm:pt modelId="{6DE339EA-0FF9-4339-8D05-05CD0DC7C165}" type="parTrans" cxnId="{E88E534A-7AE6-472B-BD0F-8A881EB942C1}">
      <dgm:prSet/>
      <dgm:spPr/>
      <dgm:t>
        <a:bodyPr/>
        <a:lstStyle/>
        <a:p>
          <a:endParaRPr lang="en-GB"/>
        </a:p>
      </dgm:t>
    </dgm:pt>
    <dgm:pt modelId="{18A67871-E058-43E5-A104-9DC9A7985B2F}" type="sibTrans" cxnId="{E88E534A-7AE6-472B-BD0F-8A881EB942C1}">
      <dgm:prSet/>
      <dgm:spPr/>
      <dgm:t>
        <a:bodyPr/>
        <a:lstStyle/>
        <a:p>
          <a:endParaRPr lang="en-GB"/>
        </a:p>
      </dgm:t>
    </dgm:pt>
    <dgm:pt modelId="{5A8AA892-A02F-4C35-B78F-CEB18CE4312F}" type="pres">
      <dgm:prSet presAssocID="{9CC57779-7DA1-4D28-8494-F41343B6D4E1}" presName="linear" presStyleCnt="0">
        <dgm:presLayoutVars>
          <dgm:dir/>
          <dgm:animLvl val="lvl"/>
          <dgm:resizeHandles val="exact"/>
        </dgm:presLayoutVars>
      </dgm:prSet>
      <dgm:spPr/>
    </dgm:pt>
    <dgm:pt modelId="{299864CE-C4B6-4449-8409-B7A26A31F0DD}" type="pres">
      <dgm:prSet presAssocID="{1057F27C-43DD-4C50-86DA-E66A50D98C99}" presName="parentLin" presStyleCnt="0"/>
      <dgm:spPr/>
    </dgm:pt>
    <dgm:pt modelId="{D76F972A-DEC9-4D2B-8FAE-BBDBE4A97F41}" type="pres">
      <dgm:prSet presAssocID="{1057F27C-43DD-4C50-86DA-E66A50D98C99}" presName="parentLeftMargin" presStyleLbl="node1" presStyleIdx="0" presStyleCnt="3"/>
      <dgm:spPr/>
    </dgm:pt>
    <dgm:pt modelId="{F99F58A5-3D20-4F3C-BBDC-40DAA278BF7B}" type="pres">
      <dgm:prSet presAssocID="{1057F27C-43DD-4C50-86DA-E66A50D98C9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FFCA7FB-69FA-48CF-A6DB-55ABCCC583B8}" type="pres">
      <dgm:prSet presAssocID="{1057F27C-43DD-4C50-86DA-E66A50D98C99}" presName="negativeSpace" presStyleCnt="0"/>
      <dgm:spPr/>
    </dgm:pt>
    <dgm:pt modelId="{C0CEE925-01A6-4728-873A-00219E46F030}" type="pres">
      <dgm:prSet presAssocID="{1057F27C-43DD-4C50-86DA-E66A50D98C99}" presName="childText" presStyleLbl="conFgAcc1" presStyleIdx="0" presStyleCnt="3">
        <dgm:presLayoutVars>
          <dgm:bulletEnabled val="1"/>
        </dgm:presLayoutVars>
      </dgm:prSet>
      <dgm:spPr/>
    </dgm:pt>
    <dgm:pt modelId="{0D785F07-AB57-4A0C-8960-2DF9B2CCD5C8}" type="pres">
      <dgm:prSet presAssocID="{E9D6D0B3-CD6E-4F76-8939-B3B2764B4F21}" presName="spaceBetweenRectangles" presStyleCnt="0"/>
      <dgm:spPr/>
    </dgm:pt>
    <dgm:pt modelId="{45F98F58-257F-44BB-B1CC-BF9C266B1D01}" type="pres">
      <dgm:prSet presAssocID="{3E87779D-6EBB-4B69-B60E-0291A8E417B2}" presName="parentLin" presStyleCnt="0"/>
      <dgm:spPr/>
    </dgm:pt>
    <dgm:pt modelId="{650DD48F-9E4C-493A-BD43-DA108810976E}" type="pres">
      <dgm:prSet presAssocID="{3E87779D-6EBB-4B69-B60E-0291A8E417B2}" presName="parentLeftMargin" presStyleLbl="node1" presStyleIdx="0" presStyleCnt="3"/>
      <dgm:spPr/>
    </dgm:pt>
    <dgm:pt modelId="{2EFEB283-6EEA-4A58-9D9A-0CA661A60313}" type="pres">
      <dgm:prSet presAssocID="{3E87779D-6EBB-4B69-B60E-0291A8E417B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BEDA155-5449-41A3-A6B2-C56BAB722888}" type="pres">
      <dgm:prSet presAssocID="{3E87779D-6EBB-4B69-B60E-0291A8E417B2}" presName="negativeSpace" presStyleCnt="0"/>
      <dgm:spPr/>
    </dgm:pt>
    <dgm:pt modelId="{3ECDCC15-FE12-44BA-ADD4-4EC8495248E2}" type="pres">
      <dgm:prSet presAssocID="{3E87779D-6EBB-4B69-B60E-0291A8E417B2}" presName="childText" presStyleLbl="conFgAcc1" presStyleIdx="1" presStyleCnt="3">
        <dgm:presLayoutVars>
          <dgm:bulletEnabled val="1"/>
        </dgm:presLayoutVars>
      </dgm:prSet>
      <dgm:spPr/>
    </dgm:pt>
    <dgm:pt modelId="{31A42455-86A7-43AF-865B-237FCDDBCE5F}" type="pres">
      <dgm:prSet presAssocID="{8DCD6D77-E299-49D5-A396-3CC96DE911BE}" presName="spaceBetweenRectangles" presStyleCnt="0"/>
      <dgm:spPr/>
    </dgm:pt>
    <dgm:pt modelId="{6029A3F4-10DC-4F12-BDF6-8F4BE88991A3}" type="pres">
      <dgm:prSet presAssocID="{5980A6AF-9D9B-4548-902B-DD6CD670A44E}" presName="parentLin" presStyleCnt="0"/>
      <dgm:spPr/>
    </dgm:pt>
    <dgm:pt modelId="{21140FE6-3D71-44C2-A514-D3D6A3DF6613}" type="pres">
      <dgm:prSet presAssocID="{5980A6AF-9D9B-4548-902B-DD6CD670A44E}" presName="parentLeftMargin" presStyleLbl="node1" presStyleIdx="1" presStyleCnt="3"/>
      <dgm:spPr/>
    </dgm:pt>
    <dgm:pt modelId="{34231F08-09A1-4659-8B2B-D4BC26338A51}" type="pres">
      <dgm:prSet presAssocID="{5980A6AF-9D9B-4548-902B-DD6CD670A44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83333D8-A928-4583-AA1C-6D0E101F22B7}" type="pres">
      <dgm:prSet presAssocID="{5980A6AF-9D9B-4548-902B-DD6CD670A44E}" presName="negativeSpace" presStyleCnt="0"/>
      <dgm:spPr/>
    </dgm:pt>
    <dgm:pt modelId="{D9E46067-0831-4291-A9DE-A11F715A8B79}" type="pres">
      <dgm:prSet presAssocID="{5980A6AF-9D9B-4548-902B-DD6CD670A44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30120D-06C8-43D1-B228-9706253E6119}" type="presOf" srcId="{5980A6AF-9D9B-4548-902B-DD6CD670A44E}" destId="{21140FE6-3D71-44C2-A514-D3D6A3DF6613}" srcOrd="0" destOrd="0" presId="urn:microsoft.com/office/officeart/2005/8/layout/list1"/>
    <dgm:cxn modelId="{343FF715-222D-49D5-90A5-732BDC771ED3}" type="presOf" srcId="{3E87779D-6EBB-4B69-B60E-0291A8E417B2}" destId="{2EFEB283-6EEA-4A58-9D9A-0CA661A60313}" srcOrd="1" destOrd="0" presId="urn:microsoft.com/office/officeart/2005/8/layout/list1"/>
    <dgm:cxn modelId="{CDA0381B-6BE6-4FA6-9EF1-13095B0432C4}" srcId="{9CC57779-7DA1-4D28-8494-F41343B6D4E1}" destId="{1057F27C-43DD-4C50-86DA-E66A50D98C99}" srcOrd="0" destOrd="0" parTransId="{94774845-9DD6-4F11-A161-303E3E549772}" sibTransId="{E9D6D0B3-CD6E-4F76-8939-B3B2764B4F21}"/>
    <dgm:cxn modelId="{EA10451E-C2F0-4D85-A843-31167B8DD3DC}" srcId="{1057F27C-43DD-4C50-86DA-E66A50D98C99}" destId="{6145602C-4FF7-4A9B-9BC6-4197958F3C40}" srcOrd="0" destOrd="0" parTransId="{F69E6880-CE50-4DB0-8973-D3D1B2D98375}" sibTransId="{BC6F59FC-77CC-42D2-B058-EBE3BEB4C6E6}"/>
    <dgm:cxn modelId="{7D48122A-814C-4D72-B77E-4B4C4A8AC55E}" type="presOf" srcId="{CF896268-2C03-4CAB-A932-C4029000D0BB}" destId="{D9E46067-0831-4291-A9DE-A11F715A8B79}" srcOrd="0" destOrd="1" presId="urn:microsoft.com/office/officeart/2005/8/layout/list1"/>
    <dgm:cxn modelId="{A129FA2F-63B5-4FB0-B4B2-18A432315661}" type="presOf" srcId="{021DBE78-6C45-4BE7-ABB8-8AC65FB7E816}" destId="{D9E46067-0831-4291-A9DE-A11F715A8B79}" srcOrd="0" destOrd="3" presId="urn:microsoft.com/office/officeart/2005/8/layout/list1"/>
    <dgm:cxn modelId="{B7DED036-E890-48F8-AF40-64B0F0C7693C}" type="presOf" srcId="{9CC57779-7DA1-4D28-8494-F41343B6D4E1}" destId="{5A8AA892-A02F-4C35-B78F-CEB18CE4312F}" srcOrd="0" destOrd="0" presId="urn:microsoft.com/office/officeart/2005/8/layout/list1"/>
    <dgm:cxn modelId="{E077F137-764D-48A7-AE7F-6BC737ACA535}" type="presOf" srcId="{EEF52B3F-3CBC-4E71-83D9-58D67793BF4F}" destId="{3ECDCC15-FE12-44BA-ADD4-4EC8495248E2}" srcOrd="0" destOrd="1" presId="urn:microsoft.com/office/officeart/2005/8/layout/list1"/>
    <dgm:cxn modelId="{2E55355B-31A7-48AD-A940-1BB422A8B167}" type="presOf" srcId="{987B96CA-B5A9-413C-B716-5491B0E78A38}" destId="{D9E46067-0831-4291-A9DE-A11F715A8B79}" srcOrd="0" destOrd="0" presId="urn:microsoft.com/office/officeart/2005/8/layout/list1"/>
    <dgm:cxn modelId="{9AC2375F-DF23-444E-9F71-17543B1493B0}" type="presOf" srcId="{C3D946D4-0141-4819-8093-2F0F3AC6B7DE}" destId="{3ECDCC15-FE12-44BA-ADD4-4EC8495248E2}" srcOrd="0" destOrd="0" presId="urn:microsoft.com/office/officeart/2005/8/layout/list1"/>
    <dgm:cxn modelId="{CBC7E763-014E-45B6-B837-FB5BAB518288}" srcId="{5980A6AF-9D9B-4548-902B-DD6CD670A44E}" destId="{A7733E76-FBED-4B65-A3B2-640FABB2D533}" srcOrd="4" destOrd="0" parTransId="{5F11DA66-8E1C-485D-8E86-262A5D981FBD}" sibTransId="{DD01F55F-7F33-46DB-A2C8-CEC779C96AB8}"/>
    <dgm:cxn modelId="{E88E534A-7AE6-472B-BD0F-8A881EB942C1}" srcId="{5980A6AF-9D9B-4548-902B-DD6CD670A44E}" destId="{021DBE78-6C45-4BE7-ABB8-8AC65FB7E816}" srcOrd="3" destOrd="0" parTransId="{6DE339EA-0FF9-4339-8D05-05CD0DC7C165}" sibTransId="{18A67871-E058-43E5-A104-9DC9A7985B2F}"/>
    <dgm:cxn modelId="{3037AD74-4A22-42E6-B7B5-90D5679C605A}" srcId="{5980A6AF-9D9B-4548-902B-DD6CD670A44E}" destId="{DF852660-CDA7-48C4-903B-A266C5E42F24}" srcOrd="2" destOrd="0" parTransId="{FA0ADAED-6666-44B2-AE1E-84E94FE38B48}" sibTransId="{85E12ADB-8BD4-4D87-B9B8-ED5103CDEBC4}"/>
    <dgm:cxn modelId="{F4BC7357-6D7D-4A10-AE6C-62BB7A169647}" srcId="{3E87779D-6EBB-4B69-B60E-0291A8E417B2}" destId="{EEF52B3F-3CBC-4E71-83D9-58D67793BF4F}" srcOrd="1" destOrd="0" parTransId="{E03CE5AA-B5AC-4D91-A1D5-EB086F337204}" sibTransId="{97092729-B508-4794-9300-1DBA9E437AF6}"/>
    <dgm:cxn modelId="{F6B96278-A97D-41D7-96EF-5BF30FB0D8C6}" type="presOf" srcId="{1057F27C-43DD-4C50-86DA-E66A50D98C99}" destId="{F99F58A5-3D20-4F3C-BBDC-40DAA278BF7B}" srcOrd="1" destOrd="0" presId="urn:microsoft.com/office/officeart/2005/8/layout/list1"/>
    <dgm:cxn modelId="{30C7B889-3FFD-4CF0-B236-59500BDC67E0}" srcId="{9CC57779-7DA1-4D28-8494-F41343B6D4E1}" destId="{5980A6AF-9D9B-4548-902B-DD6CD670A44E}" srcOrd="2" destOrd="0" parTransId="{C9C458B5-0E41-485B-90C2-806A525BF05F}" sibTransId="{1947284A-267B-4D2A-9000-6CE88D6AF7F7}"/>
    <dgm:cxn modelId="{285F7E8A-CBA7-4F3F-B561-86D2BBD4A89C}" srcId="{1057F27C-43DD-4C50-86DA-E66A50D98C99}" destId="{B2F8C173-4DA4-4B04-BC20-41754080C1FF}" srcOrd="2" destOrd="0" parTransId="{D783F1AA-B769-4BF6-BD74-ECA806ABD9FF}" sibTransId="{50BA8208-E878-4E89-82F4-8AA6A52C4C73}"/>
    <dgm:cxn modelId="{8FF2D48E-BDF3-486E-B15B-53407022B29F}" type="presOf" srcId="{A7733E76-FBED-4B65-A3B2-640FABB2D533}" destId="{D9E46067-0831-4291-A9DE-A11F715A8B79}" srcOrd="0" destOrd="4" presId="urn:microsoft.com/office/officeart/2005/8/layout/list1"/>
    <dgm:cxn modelId="{7CCBB49A-F0F9-43F1-AF92-71312FD06358}" srcId="{5980A6AF-9D9B-4548-902B-DD6CD670A44E}" destId="{987B96CA-B5A9-413C-B716-5491B0E78A38}" srcOrd="0" destOrd="0" parTransId="{9BEB93B9-312C-4E86-8F60-297C18FC6CAA}" sibTransId="{11A4A84C-9A9E-4D3D-BBAB-4D14E92F51EE}"/>
    <dgm:cxn modelId="{906C6C9B-6286-4C01-9B6D-194009AFD37C}" type="presOf" srcId="{C5A188B4-704F-4999-84C9-3FD4BEDA4BE6}" destId="{C0CEE925-01A6-4728-873A-00219E46F030}" srcOrd="0" destOrd="1" presId="urn:microsoft.com/office/officeart/2005/8/layout/list1"/>
    <dgm:cxn modelId="{DD5296A0-90D3-45F6-8E1A-53EFFC5740C1}" type="presOf" srcId="{3E87779D-6EBB-4B69-B60E-0291A8E417B2}" destId="{650DD48F-9E4C-493A-BD43-DA108810976E}" srcOrd="0" destOrd="0" presId="urn:microsoft.com/office/officeart/2005/8/layout/list1"/>
    <dgm:cxn modelId="{6CBF93B0-1770-49CD-9DCE-D8BCA319285C}" type="presOf" srcId="{DF852660-CDA7-48C4-903B-A266C5E42F24}" destId="{D9E46067-0831-4291-A9DE-A11F715A8B79}" srcOrd="0" destOrd="2" presId="urn:microsoft.com/office/officeart/2005/8/layout/list1"/>
    <dgm:cxn modelId="{654D0AB6-4FEC-4749-88F5-1D8A01A206DD}" type="presOf" srcId="{1057F27C-43DD-4C50-86DA-E66A50D98C99}" destId="{D76F972A-DEC9-4D2B-8FAE-BBDBE4A97F41}" srcOrd="0" destOrd="0" presId="urn:microsoft.com/office/officeart/2005/8/layout/list1"/>
    <dgm:cxn modelId="{7B3D5FB7-FB7F-4469-AA9C-7BE07F213B32}" type="presOf" srcId="{5980A6AF-9D9B-4548-902B-DD6CD670A44E}" destId="{34231F08-09A1-4659-8B2B-D4BC26338A51}" srcOrd="1" destOrd="0" presId="urn:microsoft.com/office/officeart/2005/8/layout/list1"/>
    <dgm:cxn modelId="{580B2CBB-C2ED-4427-8293-A574194CD47B}" type="presOf" srcId="{6145602C-4FF7-4A9B-9BC6-4197958F3C40}" destId="{C0CEE925-01A6-4728-873A-00219E46F030}" srcOrd="0" destOrd="0" presId="urn:microsoft.com/office/officeart/2005/8/layout/list1"/>
    <dgm:cxn modelId="{72CF6CC1-61DA-434F-80F6-289413EDB507}" srcId="{3E87779D-6EBB-4B69-B60E-0291A8E417B2}" destId="{C3D946D4-0141-4819-8093-2F0F3AC6B7DE}" srcOrd="0" destOrd="0" parTransId="{DA7B9DBC-E7DA-4789-8AA7-F6EB4B7A1FBA}" sibTransId="{3641A4BE-4258-4E2C-A6EC-F134272C8E82}"/>
    <dgm:cxn modelId="{BBFBEEC4-28AF-403E-A560-A2CFACD2514C}" srcId="{5980A6AF-9D9B-4548-902B-DD6CD670A44E}" destId="{CF896268-2C03-4CAB-A932-C4029000D0BB}" srcOrd="1" destOrd="0" parTransId="{23E55E03-5A84-4A27-81A3-5179549A1F76}" sibTransId="{D514220E-BF37-4FB1-968E-5231783B3BA5}"/>
    <dgm:cxn modelId="{752219CF-11BF-46CE-8E69-968D3E7EA959}" type="presOf" srcId="{B2F8C173-4DA4-4B04-BC20-41754080C1FF}" destId="{C0CEE925-01A6-4728-873A-00219E46F030}" srcOrd="0" destOrd="2" presId="urn:microsoft.com/office/officeart/2005/8/layout/list1"/>
    <dgm:cxn modelId="{DF1C71D1-89D8-44C4-B0C8-1E7A653F8827}" srcId="{9CC57779-7DA1-4D28-8494-F41343B6D4E1}" destId="{3E87779D-6EBB-4B69-B60E-0291A8E417B2}" srcOrd="1" destOrd="0" parTransId="{6D12D64F-BDE0-4083-93D5-A25CF2DDE185}" sibTransId="{8DCD6D77-E299-49D5-A396-3CC96DE911BE}"/>
    <dgm:cxn modelId="{F8FCF1FA-CD04-4380-B5B9-92D4EFD11AF5}" srcId="{1057F27C-43DD-4C50-86DA-E66A50D98C99}" destId="{C5A188B4-704F-4999-84C9-3FD4BEDA4BE6}" srcOrd="1" destOrd="0" parTransId="{A1C33282-A7D2-4E2C-B2C9-D5B274941741}" sibTransId="{5805C1B7-40B4-468C-AEDF-4A7C6C49548C}"/>
    <dgm:cxn modelId="{F35811C8-B9F3-4603-9BB5-776955D9B1A8}" type="presParOf" srcId="{5A8AA892-A02F-4C35-B78F-CEB18CE4312F}" destId="{299864CE-C4B6-4449-8409-B7A26A31F0DD}" srcOrd="0" destOrd="0" presId="urn:microsoft.com/office/officeart/2005/8/layout/list1"/>
    <dgm:cxn modelId="{6FC77705-CF08-471D-BE7D-999AACDA7504}" type="presParOf" srcId="{299864CE-C4B6-4449-8409-B7A26A31F0DD}" destId="{D76F972A-DEC9-4D2B-8FAE-BBDBE4A97F41}" srcOrd="0" destOrd="0" presId="urn:microsoft.com/office/officeart/2005/8/layout/list1"/>
    <dgm:cxn modelId="{B848A47B-5CF8-48F1-82C8-D2E18B468AD2}" type="presParOf" srcId="{299864CE-C4B6-4449-8409-B7A26A31F0DD}" destId="{F99F58A5-3D20-4F3C-BBDC-40DAA278BF7B}" srcOrd="1" destOrd="0" presId="urn:microsoft.com/office/officeart/2005/8/layout/list1"/>
    <dgm:cxn modelId="{F58D340E-F99A-4219-A61E-D997B8B2C0C6}" type="presParOf" srcId="{5A8AA892-A02F-4C35-B78F-CEB18CE4312F}" destId="{CFFCA7FB-69FA-48CF-A6DB-55ABCCC583B8}" srcOrd="1" destOrd="0" presId="urn:microsoft.com/office/officeart/2005/8/layout/list1"/>
    <dgm:cxn modelId="{7B08562C-C2E6-401F-B9B9-995269273FDB}" type="presParOf" srcId="{5A8AA892-A02F-4C35-B78F-CEB18CE4312F}" destId="{C0CEE925-01A6-4728-873A-00219E46F030}" srcOrd="2" destOrd="0" presId="urn:microsoft.com/office/officeart/2005/8/layout/list1"/>
    <dgm:cxn modelId="{F087AF85-09D1-4587-87AB-7CF3D9A80EA9}" type="presParOf" srcId="{5A8AA892-A02F-4C35-B78F-CEB18CE4312F}" destId="{0D785F07-AB57-4A0C-8960-2DF9B2CCD5C8}" srcOrd="3" destOrd="0" presId="urn:microsoft.com/office/officeart/2005/8/layout/list1"/>
    <dgm:cxn modelId="{81BE4DAC-581B-4B7C-8A6E-BD475882C5C6}" type="presParOf" srcId="{5A8AA892-A02F-4C35-B78F-CEB18CE4312F}" destId="{45F98F58-257F-44BB-B1CC-BF9C266B1D01}" srcOrd="4" destOrd="0" presId="urn:microsoft.com/office/officeart/2005/8/layout/list1"/>
    <dgm:cxn modelId="{5B639657-AA15-4660-ABE7-2ECF4FF5E73F}" type="presParOf" srcId="{45F98F58-257F-44BB-B1CC-BF9C266B1D01}" destId="{650DD48F-9E4C-493A-BD43-DA108810976E}" srcOrd="0" destOrd="0" presId="urn:microsoft.com/office/officeart/2005/8/layout/list1"/>
    <dgm:cxn modelId="{291BC529-F675-4CB0-A181-34D4D147D238}" type="presParOf" srcId="{45F98F58-257F-44BB-B1CC-BF9C266B1D01}" destId="{2EFEB283-6EEA-4A58-9D9A-0CA661A60313}" srcOrd="1" destOrd="0" presId="urn:microsoft.com/office/officeart/2005/8/layout/list1"/>
    <dgm:cxn modelId="{47E897CF-C651-4E93-95FF-AD1FE9351CF4}" type="presParOf" srcId="{5A8AA892-A02F-4C35-B78F-CEB18CE4312F}" destId="{7BEDA155-5449-41A3-A6B2-C56BAB722888}" srcOrd="5" destOrd="0" presId="urn:microsoft.com/office/officeart/2005/8/layout/list1"/>
    <dgm:cxn modelId="{F2448852-7A04-4C15-A5CE-140BC8BD13B5}" type="presParOf" srcId="{5A8AA892-A02F-4C35-B78F-CEB18CE4312F}" destId="{3ECDCC15-FE12-44BA-ADD4-4EC8495248E2}" srcOrd="6" destOrd="0" presId="urn:microsoft.com/office/officeart/2005/8/layout/list1"/>
    <dgm:cxn modelId="{3BB55F05-6F4D-4C45-A269-215DC5601996}" type="presParOf" srcId="{5A8AA892-A02F-4C35-B78F-CEB18CE4312F}" destId="{31A42455-86A7-43AF-865B-237FCDDBCE5F}" srcOrd="7" destOrd="0" presId="urn:microsoft.com/office/officeart/2005/8/layout/list1"/>
    <dgm:cxn modelId="{093BA76E-D177-480B-8AB8-C85BCF6DFA65}" type="presParOf" srcId="{5A8AA892-A02F-4C35-B78F-CEB18CE4312F}" destId="{6029A3F4-10DC-4F12-BDF6-8F4BE88991A3}" srcOrd="8" destOrd="0" presId="urn:microsoft.com/office/officeart/2005/8/layout/list1"/>
    <dgm:cxn modelId="{FB899A37-A5E7-4037-AFAE-5CC2C0126E41}" type="presParOf" srcId="{6029A3F4-10DC-4F12-BDF6-8F4BE88991A3}" destId="{21140FE6-3D71-44C2-A514-D3D6A3DF6613}" srcOrd="0" destOrd="0" presId="urn:microsoft.com/office/officeart/2005/8/layout/list1"/>
    <dgm:cxn modelId="{797794ED-47D5-426C-BA24-3B9E661D9E22}" type="presParOf" srcId="{6029A3F4-10DC-4F12-BDF6-8F4BE88991A3}" destId="{34231F08-09A1-4659-8B2B-D4BC26338A51}" srcOrd="1" destOrd="0" presId="urn:microsoft.com/office/officeart/2005/8/layout/list1"/>
    <dgm:cxn modelId="{D8AA41B2-648C-472D-B27F-09F5B4E1280D}" type="presParOf" srcId="{5A8AA892-A02F-4C35-B78F-CEB18CE4312F}" destId="{883333D8-A928-4583-AA1C-6D0E101F22B7}" srcOrd="9" destOrd="0" presId="urn:microsoft.com/office/officeart/2005/8/layout/list1"/>
    <dgm:cxn modelId="{5C9F9C38-B9C7-4955-B0A9-AE913C8EAFF2}" type="presParOf" srcId="{5A8AA892-A02F-4C35-B78F-CEB18CE4312F}" destId="{D9E46067-0831-4291-A9DE-A11F715A8B7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E30B7-2616-4561-BE8A-916CC3E8E161}">
      <dsp:nvSpPr>
        <dsp:cNvPr id="0" name=""/>
        <dsp:cNvSpPr/>
      </dsp:nvSpPr>
      <dsp:spPr>
        <a:xfrm>
          <a:off x="0" y="220645"/>
          <a:ext cx="8229600" cy="55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Τι υπάρχει από κάτω;</a:t>
          </a:r>
        </a:p>
      </dsp:txBody>
      <dsp:txXfrm>
        <a:off x="0" y="220645"/>
        <a:ext cx="8229600" cy="551250"/>
      </dsp:txXfrm>
    </dsp:sp>
    <dsp:sp modelId="{268529F8-972B-4358-8165-9BC646E2983A}">
      <dsp:nvSpPr>
        <dsp:cNvPr id="0" name=""/>
        <dsp:cNvSpPr/>
      </dsp:nvSpPr>
      <dsp:spPr>
        <a:xfrm>
          <a:off x="411480" y="73045"/>
          <a:ext cx="57607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Επιφανειακή ανατομία του θώρακα</a:t>
          </a:r>
        </a:p>
      </dsp:txBody>
      <dsp:txXfrm>
        <a:off x="425890" y="87455"/>
        <a:ext cx="5731900" cy="266380"/>
      </dsp:txXfrm>
    </dsp:sp>
    <dsp:sp modelId="{D08DFBE7-93F0-4D49-854C-06F2875A2B16}">
      <dsp:nvSpPr>
        <dsp:cNvPr id="0" name=""/>
        <dsp:cNvSpPr/>
      </dsp:nvSpPr>
      <dsp:spPr>
        <a:xfrm>
          <a:off x="0" y="973495"/>
          <a:ext cx="8229600" cy="55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Καρδιακή ώση - Μεγάλα αγγεία του τραχήλου</a:t>
          </a:r>
          <a:endParaRPr lang="en-GB" sz="1600" kern="1200" dirty="0"/>
        </a:p>
      </dsp:txBody>
      <dsp:txXfrm>
        <a:off x="0" y="973495"/>
        <a:ext cx="8229600" cy="551250"/>
      </dsp:txXfrm>
    </dsp:sp>
    <dsp:sp modelId="{3C8D826F-665E-4FBB-8314-137A46C37B6D}">
      <dsp:nvSpPr>
        <dsp:cNvPr id="0" name=""/>
        <dsp:cNvSpPr/>
      </dsp:nvSpPr>
      <dsp:spPr>
        <a:xfrm>
          <a:off x="411480" y="825895"/>
          <a:ext cx="57607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Επισκόπηση</a:t>
          </a:r>
          <a:endParaRPr lang="en-GB" sz="1600" kern="1200"/>
        </a:p>
      </dsp:txBody>
      <dsp:txXfrm>
        <a:off x="425890" y="840305"/>
        <a:ext cx="5731900" cy="266380"/>
      </dsp:txXfrm>
    </dsp:sp>
    <dsp:sp modelId="{D7E67C57-5F2A-4FF6-AEA6-3C8E97A9B9AA}">
      <dsp:nvSpPr>
        <dsp:cNvPr id="0" name=""/>
        <dsp:cNvSpPr/>
      </dsp:nvSpPr>
      <dsp:spPr>
        <a:xfrm>
          <a:off x="0" y="1726345"/>
          <a:ext cx="8229600" cy="55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Καρδιακή ώση και </a:t>
          </a:r>
          <a:r>
            <a:rPr lang="el-GR" sz="1600" kern="1200" dirty="0" err="1"/>
            <a:t>ροίζος</a:t>
          </a:r>
          <a:endParaRPr lang="el-GR" sz="1600" kern="1200" dirty="0"/>
        </a:p>
      </dsp:txBody>
      <dsp:txXfrm>
        <a:off x="0" y="1726345"/>
        <a:ext cx="8229600" cy="551250"/>
      </dsp:txXfrm>
    </dsp:sp>
    <dsp:sp modelId="{75472232-6940-4FFB-B799-590BBA717147}">
      <dsp:nvSpPr>
        <dsp:cNvPr id="0" name=""/>
        <dsp:cNvSpPr/>
      </dsp:nvSpPr>
      <dsp:spPr>
        <a:xfrm>
          <a:off x="411480" y="1578745"/>
          <a:ext cx="57607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Ψηλάφηση</a:t>
          </a:r>
        </a:p>
      </dsp:txBody>
      <dsp:txXfrm>
        <a:off x="425890" y="1593155"/>
        <a:ext cx="5731900" cy="266380"/>
      </dsp:txXfrm>
    </dsp:sp>
    <dsp:sp modelId="{A8AE6608-AEF4-4E54-AF3C-08E8C3192AB2}">
      <dsp:nvSpPr>
        <dsp:cNvPr id="0" name=""/>
        <dsp:cNvSpPr/>
      </dsp:nvSpPr>
      <dsp:spPr>
        <a:xfrm>
          <a:off x="0" y="2479195"/>
          <a:ext cx="8229600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Οι φυσιολογικοί και οι πρόσθετοι καρδιακοί τόνοι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Τα φυσήματα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Οι επιπρόσθετοι καρδιακοί ήχοι</a:t>
          </a:r>
        </a:p>
      </dsp:txBody>
      <dsp:txXfrm>
        <a:off x="0" y="2479195"/>
        <a:ext cx="8229600" cy="1071000"/>
      </dsp:txXfrm>
    </dsp:sp>
    <dsp:sp modelId="{32B82B1D-27D7-4ACF-8A69-49F66CA91114}">
      <dsp:nvSpPr>
        <dsp:cNvPr id="0" name=""/>
        <dsp:cNvSpPr/>
      </dsp:nvSpPr>
      <dsp:spPr>
        <a:xfrm>
          <a:off x="411480" y="2331596"/>
          <a:ext cx="57607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Ακρόαση</a:t>
          </a:r>
        </a:p>
      </dsp:txBody>
      <dsp:txXfrm>
        <a:off x="425890" y="2346006"/>
        <a:ext cx="5731900" cy="266380"/>
      </dsp:txXfrm>
    </dsp:sp>
    <dsp:sp modelId="{457C071B-8EB9-4833-ADA0-75E304EAFA1E}">
      <dsp:nvSpPr>
        <dsp:cNvPr id="0" name=""/>
        <dsp:cNvSpPr/>
      </dsp:nvSpPr>
      <dsp:spPr>
        <a:xfrm>
          <a:off x="0" y="3751796"/>
          <a:ext cx="8229600" cy="55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Οίδημα, </a:t>
          </a:r>
          <a:r>
            <a:rPr lang="el-GR" sz="1600" kern="1200" dirty="0" err="1"/>
            <a:t>πληκτροδακτυλία</a:t>
          </a:r>
          <a:r>
            <a:rPr lang="el-GR" sz="1600" kern="1200" dirty="0"/>
            <a:t>, κυάνωση, σημεία ενδοκαρδίτιδας</a:t>
          </a:r>
        </a:p>
      </dsp:txBody>
      <dsp:txXfrm>
        <a:off x="0" y="3751796"/>
        <a:ext cx="8229600" cy="551250"/>
      </dsp:txXfrm>
    </dsp:sp>
    <dsp:sp modelId="{CFB9E8C8-D700-4933-AC69-5D41D54C5A7B}">
      <dsp:nvSpPr>
        <dsp:cNvPr id="0" name=""/>
        <dsp:cNvSpPr/>
      </dsp:nvSpPr>
      <dsp:spPr>
        <a:xfrm>
          <a:off x="411480" y="3604196"/>
          <a:ext cx="5760720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 err="1"/>
            <a:t>Εξωκαρδιακά</a:t>
          </a:r>
          <a:r>
            <a:rPr lang="el-GR" sz="1600" kern="1200" dirty="0"/>
            <a:t> σημεία καρδιακών νοσημάτων</a:t>
          </a:r>
        </a:p>
      </dsp:txBody>
      <dsp:txXfrm>
        <a:off x="425890" y="3618606"/>
        <a:ext cx="5731900" cy="26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BD427-8365-4A5B-8FAE-3581ED44279E}">
      <dsp:nvSpPr>
        <dsp:cNvPr id="0" name=""/>
        <dsp:cNvSpPr/>
      </dsp:nvSpPr>
      <dsp:spPr>
        <a:xfrm>
          <a:off x="0" y="30768"/>
          <a:ext cx="4038600" cy="97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φυσιολογικών καρδιακών τόνων (</a:t>
          </a:r>
          <a:r>
            <a:rPr lang="en-GB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S1, S2)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89" y="78557"/>
        <a:ext cx="3943022" cy="883382"/>
      </dsp:txXfrm>
    </dsp:sp>
    <dsp:sp modelId="{03D78559-B481-4101-9D0B-2DA19258F51D}">
      <dsp:nvSpPr>
        <dsp:cNvPr id="0" name=""/>
        <dsp:cNvSpPr/>
      </dsp:nvSpPr>
      <dsp:spPr>
        <a:xfrm>
          <a:off x="0" y="1067890"/>
          <a:ext cx="4038600" cy="954719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επιπρόσθετων τόνων</a:t>
          </a:r>
          <a:r>
            <a:rPr lang="en-GB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(S3, S4)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6" y="1114496"/>
        <a:ext cx="3945388" cy="861507"/>
      </dsp:txXfrm>
    </dsp:sp>
    <dsp:sp modelId="{961C459B-77B5-48AC-BC96-62272B1A2693}">
      <dsp:nvSpPr>
        <dsp:cNvPr id="0" name=""/>
        <dsp:cNvSpPr/>
      </dsp:nvSpPr>
      <dsp:spPr>
        <a:xfrm>
          <a:off x="0" y="2091730"/>
          <a:ext cx="4038600" cy="954719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φυσημάτων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6" y="2138336"/>
        <a:ext cx="3945388" cy="861507"/>
      </dsp:txXfrm>
    </dsp:sp>
    <dsp:sp modelId="{2D90C0A6-36E7-4F60-BAE1-B7E5D29E58E2}">
      <dsp:nvSpPr>
        <dsp:cNvPr id="0" name=""/>
        <dsp:cNvSpPr/>
      </dsp:nvSpPr>
      <dsp:spPr>
        <a:xfrm>
          <a:off x="0" y="3115570"/>
          <a:ext cx="4038600" cy="1041083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άλλων ήχων (τριβή, </a:t>
          </a:r>
          <a:r>
            <a:rPr lang="en-GB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clicks)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821" y="3166391"/>
        <a:ext cx="3936958" cy="9394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94C2C-4807-445E-8A31-5AD7DD1918C5}">
      <dsp:nvSpPr>
        <dsp:cNvPr id="0" name=""/>
        <dsp:cNvSpPr/>
      </dsp:nvSpPr>
      <dsp:spPr>
        <a:xfrm>
          <a:off x="0" y="199440"/>
          <a:ext cx="4040188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Χαμηλή καρδιακή παροχή - καρδιακή ανεπάρκεια,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Ανεπάρκεια μιτροειδούς,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1</a:t>
          </a:r>
          <a:r>
            <a:rPr lang="el-GR" sz="1200" kern="1200" baseline="30000"/>
            <a:t>ου</a:t>
          </a:r>
          <a:r>
            <a:rPr lang="el-GR" sz="1200" kern="1200"/>
            <a:t> βαθμού κολποκοιλιακός αποκλεισμός (Παρατεταμένο </a:t>
          </a:r>
          <a:r>
            <a:rPr lang="en-GB" sz="1200" kern="1200"/>
            <a:t>P-R)</a:t>
          </a:r>
          <a:r>
            <a:rPr lang="el-GR" sz="1200" kern="1200"/>
            <a:t>.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LBBB</a:t>
          </a:r>
          <a:endParaRPr lang="el-GR" sz="1200" kern="1200" dirty="0"/>
        </a:p>
      </dsp:txBody>
      <dsp:txXfrm>
        <a:off x="0" y="199440"/>
        <a:ext cx="4040188" cy="1285200"/>
      </dsp:txXfrm>
    </dsp:sp>
    <dsp:sp modelId="{9082D859-AF88-4062-A3B1-A96A2536C088}">
      <dsp:nvSpPr>
        <dsp:cNvPr id="0" name=""/>
        <dsp:cNvSpPr/>
      </dsp:nvSpPr>
      <dsp:spPr>
        <a:xfrm>
          <a:off x="202009" y="22320"/>
          <a:ext cx="282813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Μείωση έντασης S1: </a:t>
          </a:r>
          <a:endParaRPr lang="en-GB" sz="1200" kern="1200" dirty="0"/>
        </a:p>
      </dsp:txBody>
      <dsp:txXfrm>
        <a:off x="219302" y="39613"/>
        <a:ext cx="2793545" cy="319654"/>
      </dsp:txXfrm>
    </dsp:sp>
    <dsp:sp modelId="{9C07C249-C973-4DC4-8CA7-A80A0BFE5EDB}">
      <dsp:nvSpPr>
        <dsp:cNvPr id="0" name=""/>
        <dsp:cNvSpPr/>
      </dsp:nvSpPr>
      <dsp:spPr>
        <a:xfrm>
          <a:off x="0" y="1726561"/>
          <a:ext cx="404018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Υπερκινητική κυκλοφορία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Στένωση μιτροειδούς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Βραχύ </a:t>
          </a:r>
          <a:r>
            <a:rPr lang="en-GB" sz="1200" kern="1200"/>
            <a:t>P-R</a:t>
          </a:r>
          <a:endParaRPr lang="el-GR" sz="1200" kern="1200" dirty="0"/>
        </a:p>
      </dsp:txBody>
      <dsp:txXfrm>
        <a:off x="0" y="1726561"/>
        <a:ext cx="4040188" cy="907200"/>
      </dsp:txXfrm>
    </dsp:sp>
    <dsp:sp modelId="{45F2B729-0EC6-46E3-A508-448DB26202EE}">
      <dsp:nvSpPr>
        <dsp:cNvPr id="0" name=""/>
        <dsp:cNvSpPr/>
      </dsp:nvSpPr>
      <dsp:spPr>
        <a:xfrm>
          <a:off x="202009" y="1549440"/>
          <a:ext cx="282813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Αύξηση έντασης S1: </a:t>
          </a:r>
        </a:p>
      </dsp:txBody>
      <dsp:txXfrm>
        <a:off x="219302" y="1566733"/>
        <a:ext cx="2793545" cy="319654"/>
      </dsp:txXfrm>
    </dsp:sp>
    <dsp:sp modelId="{539AC7A8-02B7-4797-B574-E51BA59CCD74}">
      <dsp:nvSpPr>
        <dsp:cNvPr id="0" name=""/>
        <dsp:cNvSpPr/>
      </dsp:nvSpPr>
      <dsp:spPr>
        <a:xfrm>
          <a:off x="0" y="2875680"/>
          <a:ext cx="4040188" cy="86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Πλήρης κολποκοιλιακός αποκλεισμός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Ακανόνιστος καρδιακός ρυθμός (πχ κολπική μαρμαρυγή)</a:t>
          </a:r>
          <a:endParaRPr lang="en-GB" sz="1200" kern="1200" dirty="0"/>
        </a:p>
      </dsp:txBody>
      <dsp:txXfrm>
        <a:off x="0" y="2875680"/>
        <a:ext cx="4040188" cy="869400"/>
      </dsp:txXfrm>
    </dsp:sp>
    <dsp:sp modelId="{B171A39A-8654-41AC-8CE3-C06C5231440E}">
      <dsp:nvSpPr>
        <dsp:cNvPr id="0" name=""/>
        <dsp:cNvSpPr/>
      </dsp:nvSpPr>
      <dsp:spPr>
        <a:xfrm>
          <a:off x="202009" y="2698561"/>
          <a:ext cx="282813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Κυμαινόμενη ένταση </a:t>
          </a:r>
          <a:r>
            <a:rPr lang="en-GB" sz="1200" kern="1200"/>
            <a:t>S1:</a:t>
          </a:r>
          <a:endParaRPr lang="en-GB" sz="1200" kern="1200" dirty="0"/>
        </a:p>
      </dsp:txBody>
      <dsp:txXfrm>
        <a:off x="219302" y="2715854"/>
        <a:ext cx="2793545" cy="319654"/>
      </dsp:txXfrm>
    </dsp:sp>
    <dsp:sp modelId="{2E03A481-F28A-4B48-8719-69759CF77AFF}">
      <dsp:nvSpPr>
        <dsp:cNvPr id="0" name=""/>
        <dsp:cNvSpPr/>
      </dsp:nvSpPr>
      <dsp:spPr>
        <a:xfrm>
          <a:off x="0" y="3987001"/>
          <a:ext cx="4040188" cy="510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RBBB, </a:t>
          </a:r>
          <a:r>
            <a:rPr lang="el-GR" sz="1200" kern="1200"/>
            <a:t>πρώιμες συστολές από αριστερά</a:t>
          </a:r>
          <a:endParaRPr lang="en-GB" sz="1200" kern="1200" dirty="0"/>
        </a:p>
      </dsp:txBody>
      <dsp:txXfrm>
        <a:off x="0" y="3987001"/>
        <a:ext cx="4040188" cy="510300"/>
      </dsp:txXfrm>
    </dsp:sp>
    <dsp:sp modelId="{478FC547-3EB4-47AC-8CFB-0A293B2C19DD}">
      <dsp:nvSpPr>
        <dsp:cNvPr id="0" name=""/>
        <dsp:cNvSpPr/>
      </dsp:nvSpPr>
      <dsp:spPr>
        <a:xfrm>
          <a:off x="202009" y="3809881"/>
          <a:ext cx="282813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Διχασμός 1</a:t>
          </a:r>
          <a:r>
            <a:rPr lang="el-GR" sz="1200" kern="1200" baseline="30000"/>
            <a:t>ου</a:t>
          </a:r>
          <a:r>
            <a:rPr lang="el-GR" sz="1200" kern="1200"/>
            <a:t> τόνου</a:t>
          </a:r>
          <a:endParaRPr lang="en-GB" sz="1200" kern="1200" dirty="0"/>
        </a:p>
      </dsp:txBody>
      <dsp:txXfrm>
        <a:off x="219302" y="3827174"/>
        <a:ext cx="2793545" cy="319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CEE925-01A6-4728-873A-00219E46F030}">
      <dsp:nvSpPr>
        <dsp:cNvPr id="0" name=""/>
        <dsp:cNvSpPr/>
      </dsp:nvSpPr>
      <dsp:spPr>
        <a:xfrm>
          <a:off x="0" y="189696"/>
          <a:ext cx="404018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Χαμηλή καρδιακή παροχή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 err="1"/>
            <a:t>Ασβεστοποιός</a:t>
          </a:r>
          <a:r>
            <a:rPr lang="el-GR" sz="1200" kern="1200" dirty="0"/>
            <a:t> στένωση αορτικής βαλβίδας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Ανεπάρκεια αορτικής βαλβίδας</a:t>
          </a:r>
          <a:endParaRPr lang="en-US" sz="1200" kern="1200" dirty="0"/>
        </a:p>
      </dsp:txBody>
      <dsp:txXfrm>
        <a:off x="0" y="189696"/>
        <a:ext cx="4040188" cy="907200"/>
      </dsp:txXfrm>
    </dsp:sp>
    <dsp:sp modelId="{F99F58A5-3D20-4F3C-BBDC-40DAA278BF7B}">
      <dsp:nvSpPr>
        <dsp:cNvPr id="0" name=""/>
        <dsp:cNvSpPr/>
      </dsp:nvSpPr>
      <dsp:spPr>
        <a:xfrm>
          <a:off x="202009" y="12576"/>
          <a:ext cx="2828131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Μείωση έντασης S2: </a:t>
          </a:r>
          <a:endParaRPr lang="en-US" sz="1200" kern="1200"/>
        </a:p>
      </dsp:txBody>
      <dsp:txXfrm>
        <a:off x="219302" y="29869"/>
        <a:ext cx="2793545" cy="319654"/>
      </dsp:txXfrm>
    </dsp:sp>
    <dsp:sp modelId="{3ECDCC15-FE12-44BA-ADD4-4EC8495248E2}">
      <dsp:nvSpPr>
        <dsp:cNvPr id="0" name=""/>
        <dsp:cNvSpPr/>
      </dsp:nvSpPr>
      <dsp:spPr>
        <a:xfrm>
          <a:off x="0" y="1338816"/>
          <a:ext cx="4040188" cy="699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/>
            <a:t>Αρτηριακή υπέρταση (Α2)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Πνευμονική υπέρταση (Ρ2)</a:t>
          </a:r>
          <a:endParaRPr lang="en-US" sz="1200" kern="1200" dirty="0"/>
        </a:p>
      </dsp:txBody>
      <dsp:txXfrm>
        <a:off x="0" y="1338816"/>
        <a:ext cx="4040188" cy="699300"/>
      </dsp:txXfrm>
    </dsp:sp>
    <dsp:sp modelId="{2EFEB283-6EEA-4A58-9D9A-0CA661A60313}">
      <dsp:nvSpPr>
        <dsp:cNvPr id="0" name=""/>
        <dsp:cNvSpPr/>
      </dsp:nvSpPr>
      <dsp:spPr>
        <a:xfrm>
          <a:off x="202009" y="1161696"/>
          <a:ext cx="2828131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Αύξηση έντασης S2: </a:t>
          </a:r>
          <a:endParaRPr lang="en-US" sz="1200" kern="1200" dirty="0"/>
        </a:p>
      </dsp:txBody>
      <dsp:txXfrm>
        <a:off x="219302" y="1178989"/>
        <a:ext cx="2793545" cy="319654"/>
      </dsp:txXfrm>
    </dsp:sp>
    <dsp:sp modelId="{D9E46067-0831-4291-A9DE-A11F715A8B79}">
      <dsp:nvSpPr>
        <dsp:cNvPr id="0" name=""/>
        <dsp:cNvSpPr/>
      </dsp:nvSpPr>
      <dsp:spPr>
        <a:xfrm>
          <a:off x="0" y="2280036"/>
          <a:ext cx="4040188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563" tIns="249936" rIns="31356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Φυσιολογικός: κατά την εισπνοή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Ευρύς διχασμός: αυξάνεται κατά την εισπνοή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Σταθερός διχασμός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Παράδοξος διχασμός: αυξάνεται κατά την εκπνοή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0" y="2280036"/>
        <a:ext cx="4040188" cy="1285200"/>
      </dsp:txXfrm>
    </dsp:sp>
    <dsp:sp modelId="{34231F08-09A1-4659-8B2B-D4BC26338A51}">
      <dsp:nvSpPr>
        <dsp:cNvPr id="0" name=""/>
        <dsp:cNvSpPr/>
      </dsp:nvSpPr>
      <dsp:spPr>
        <a:xfrm>
          <a:off x="202009" y="2102916"/>
          <a:ext cx="2828131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897" tIns="0" rIns="106897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Διχασμός </a:t>
          </a:r>
          <a:r>
            <a:rPr lang="en-GB" sz="1200" kern="1200" dirty="0"/>
            <a:t>S2</a:t>
          </a:r>
          <a:endParaRPr lang="en-US" sz="1200" kern="1200" dirty="0"/>
        </a:p>
      </dsp:txBody>
      <dsp:txXfrm>
        <a:off x="219302" y="2120209"/>
        <a:ext cx="2793545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970E-9F5B-4D62-976B-CA199AD83E82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258EA-38FB-419A-96D8-87B9DC2E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84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Panel A: Systolic jugular waves (absence of x descent) – Tricuspid regurgitation – pulmonary hypertension</a:t>
            </a:r>
          </a:p>
          <a:p>
            <a:r>
              <a:rPr lang="en-GB" dirty="0"/>
              <a:t>Panel B: Two visible waves per cardiac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775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77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figures assume that central cyanosis begins to appear when 2.38 g/</a:t>
            </a:r>
            <a:r>
              <a:rPr lang="en-GB" dirty="0" err="1"/>
              <a:t>dL</a:t>
            </a:r>
            <a:r>
              <a:rPr lang="en-GB" dirty="0"/>
              <a:t> deoxygenated </a:t>
            </a:r>
            <a:r>
              <a:rPr lang="en-GB" dirty="0" err="1"/>
              <a:t>hemoglobin</a:t>
            </a:r>
            <a:r>
              <a:rPr lang="en-GB" dirty="0"/>
              <a:t> accumulates in arterial blood (see the text for calculations). The corresponding pO2 was obtained from standard </a:t>
            </a:r>
            <a:r>
              <a:rPr lang="en-GB" dirty="0" err="1"/>
              <a:t>hemoglobin</a:t>
            </a:r>
            <a:r>
              <a:rPr lang="en-GB" dirty="0"/>
              <a:t> dissociation curves for oxygen.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57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6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8580" bIns="6858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60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3" y="469900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3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1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667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609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746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8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5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4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1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9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939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4644008" y="1345334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6" name="4 - Θέση ημερομηνίας"/>
          <p:cNvSpPr>
            <a:spLocks noGrp="1"/>
          </p:cNvSpPr>
          <p:nvPr>
            <p:ph type="dt" sz="half" idx="14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9E9055FB-4751-403F-90BF-3A3A298775C1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7" name="5 - Θέση υποσέλιδου"/>
          <p:cNvSpPr>
            <a:spLocks noGrp="1"/>
          </p:cNvSpPr>
          <p:nvPr>
            <p:ph type="ftr" sz="quarter" idx="15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8" name="6 - Θέση αριθμού διαφάνειας"/>
          <p:cNvSpPr>
            <a:spLocks noGrp="1"/>
          </p:cNvSpPr>
          <p:nvPr>
            <p:ph type="sldNum" sz="quarter" idx="16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AC423FE-188A-4D02-86E7-387FE4616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43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1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9E9055FB-4751-403F-90BF-3A3A298775C1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AC423FE-188A-4D02-86E7-387FE4616C8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7563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4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723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4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5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721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solidFill>
                  <a:srgbClr val="00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541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solidFill>
                  <a:srgbClr val="00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0066"/>
              </a:buClr>
              <a:buSzPct val="110000"/>
              <a:buFont typeface="Wingdings" pitchFamily="2" charset="2"/>
              <a:buChar char="§"/>
              <a:defRPr sz="2400"/>
            </a:lvl1pPr>
            <a:lvl2pPr>
              <a:buClr>
                <a:srgbClr val="FF0000"/>
              </a:buClr>
              <a:buSzPct val="115000"/>
              <a:buFont typeface="Arial" pitchFamily="34" charset="0"/>
              <a:buChar char="•"/>
              <a:defRPr sz="2000"/>
            </a:lvl2pPr>
            <a:lvl3pPr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572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494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8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3" y="1279262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9E9055FB-4751-403F-90BF-3A3A298775C1}" type="datetimeFigureOut">
              <a:rPr lang="en-GB" smtClean="0"/>
              <a:pPr/>
              <a:t>23/05/2026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FAC423FE-188A-4D02-86E7-387FE4616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8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1872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7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8580" bIns="6858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60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5" y="469902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5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2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2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667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23/5/2026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267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6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1722" bIns="61722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44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44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44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4" y="469900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3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2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500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2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394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695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27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308597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19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793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39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298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58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18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78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5700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01471" indent="-192874">
              <a:buClr>
                <a:srgbClr val="C00000"/>
              </a:buClr>
              <a:buSzPct val="120000"/>
              <a:buFont typeface="Arial" pitchFamily="34" charset="0"/>
              <a:buChar char="•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4644008" y="1345335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01471" indent="-192874">
              <a:buClr>
                <a:srgbClr val="C00000"/>
              </a:buClr>
              <a:buSzPct val="120000"/>
              <a:buFont typeface="Arial" pitchFamily="34" charset="0"/>
              <a:buChar char="•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6" name="4 - Θέση ημερομηνίας"/>
          <p:cNvSpPr>
            <a:spLocks noGrp="1"/>
          </p:cNvSpPr>
          <p:nvPr>
            <p:ph type="dt" sz="half" idx="14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7" name="5 - Θέση υποσέλιδου"/>
          <p:cNvSpPr>
            <a:spLocks noGrp="1"/>
          </p:cNvSpPr>
          <p:nvPr>
            <p:ph type="ftr" sz="quarter" idx="15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8" name="6 - Θέση αριθμού διαφάνειας"/>
          <p:cNvSpPr>
            <a:spLocks noGrp="1"/>
          </p:cNvSpPr>
          <p:nvPr>
            <p:ph type="sldNum" sz="quarter" idx="16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519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>
              <a:buNone/>
              <a:defRPr sz="1350" b="1"/>
            </a:lvl2pPr>
            <a:lvl3pPr marL="617196" indent="0">
              <a:buNone/>
              <a:defRPr sz="1215" b="1"/>
            </a:lvl3pPr>
            <a:lvl4pPr marL="925793" indent="0">
              <a:buNone/>
              <a:defRPr sz="1080" b="1"/>
            </a:lvl4pPr>
            <a:lvl5pPr marL="1234391" indent="0">
              <a:buNone/>
              <a:defRPr sz="1080" b="1"/>
            </a:lvl5pPr>
            <a:lvl6pPr marL="1542988" indent="0">
              <a:buNone/>
              <a:defRPr sz="1080" b="1"/>
            </a:lvl6pPr>
            <a:lvl7pPr marL="1851587" indent="0">
              <a:buNone/>
              <a:defRPr sz="1080" b="1"/>
            </a:lvl7pPr>
            <a:lvl8pPr marL="2160184" indent="0">
              <a:buNone/>
              <a:defRPr sz="1080" b="1"/>
            </a:lvl8pPr>
            <a:lvl9pPr marL="2468781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080"/>
            </a:lvl4pPr>
            <a:lvl5pPr>
              <a:buNone/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2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>
              <a:buNone/>
              <a:defRPr sz="1350" b="1"/>
            </a:lvl2pPr>
            <a:lvl3pPr marL="617196" indent="0">
              <a:buNone/>
              <a:defRPr sz="1215" b="1"/>
            </a:lvl3pPr>
            <a:lvl4pPr marL="925793" indent="0">
              <a:buNone/>
              <a:defRPr sz="1080" b="1"/>
            </a:lvl4pPr>
            <a:lvl5pPr marL="1234391" indent="0">
              <a:buNone/>
              <a:defRPr sz="1080" b="1"/>
            </a:lvl5pPr>
            <a:lvl6pPr marL="1542988" indent="0">
              <a:buNone/>
              <a:defRPr sz="1080" b="1"/>
            </a:lvl6pPr>
            <a:lvl7pPr marL="1851587" indent="0">
              <a:buNone/>
              <a:defRPr sz="1080" b="1"/>
            </a:lvl7pPr>
            <a:lvl8pPr marL="2160184" indent="0">
              <a:buNone/>
              <a:defRPr sz="1080" b="1"/>
            </a:lvl8pPr>
            <a:lvl9pPr marL="2468781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080"/>
            </a:lvl4pPr>
            <a:lvl5pPr>
              <a:buNone/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228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4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916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23/05/2026</a:t>
            </a:fld>
            <a:endParaRPr lang="en-GB"/>
          </a:p>
        </p:txBody>
      </p:sp>
      <p:sp>
        <p:nvSpPr>
          <p:cNvPr id="4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5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5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E9648B-992E-4D54-B19D-26A9FAC214B1}" type="datetimeFigureOut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23/5/2026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6963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A214A3-AC39-43E2-88B8-32108CE0EBC2}" type="slidenum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1 - Τίτλος">
            <a:extLst>
              <a:ext uri="{FF2B5EF4-FFF2-40B4-BE49-F238E27FC236}">
                <a16:creationId xmlns:a16="http://schemas.microsoft.com/office/drawing/2014/main" id="{5A6A8970-AF29-439E-8BC5-FE4CCCB5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" name="2 - Θέση περιεχομένου">
            <a:extLst>
              <a:ext uri="{FF2B5EF4-FFF2-40B4-BE49-F238E27FC236}">
                <a16:creationId xmlns:a16="http://schemas.microsoft.com/office/drawing/2014/main" id="{F41F7AB8-158C-4B22-91F6-94907DF1722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350756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11" name="2 - Θέση περιεχομένου">
            <a:extLst>
              <a:ext uri="{FF2B5EF4-FFF2-40B4-BE49-F238E27FC236}">
                <a16:creationId xmlns:a16="http://schemas.microsoft.com/office/drawing/2014/main" id="{B56BB1E3-FC1A-498C-AEDD-20F6D4CD015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7200" y="1438501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0F1AD49-1D3A-4791-9355-078F69A3D0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414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72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886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773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659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545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65" indent="-25716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0" indent="-21430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6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2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8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5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3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1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0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61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5pPr>
      <a:lvl6pPr marL="308597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6pPr>
      <a:lvl7pPr marL="617196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7pPr>
      <a:lvl8pPr marL="925793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8pPr>
      <a:lvl9pPr marL="1234391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31449" indent="-23144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01471" indent="-19287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771494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92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8690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697288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05885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14482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23080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597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196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793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391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2988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587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184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781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://hdl.handle.net/11419/436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6.png"/><Relationship Id="rId7" Type="http://schemas.openxmlformats.org/officeDocument/2006/relationships/slide" Target="slide1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slide" Target="slide5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2.avi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facebook.com/TheNewEnglandJournalofMedicine/videos/10156061522798462/" TargetMode="External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2.avi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5.mp4"/><Relationship Id="rId7" Type="http://schemas.openxmlformats.org/officeDocument/2006/relationships/image" Target="../media/image1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5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Relationship Id="rId4" Type="http://schemas.openxmlformats.org/officeDocument/2006/relationships/hyperlink" Target="http://hdl.handle.net/11419/436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hdl.handle.net/11419/4364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4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5.xml"/><Relationship Id="rId4" Type="http://schemas.openxmlformats.org/officeDocument/2006/relationships/hyperlink" Target="https://www.ncbi.nlm.nih.gov/books/NBK482247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6.xml"/><Relationship Id="rId4" Type="http://schemas.openxmlformats.org/officeDocument/2006/relationships/image" Target="../media/image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7.xml"/><Relationship Id="rId4" Type="http://schemas.openxmlformats.org/officeDocument/2006/relationships/image" Target="../media/image7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8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9.xml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om/Rational-Clinical-Examination-Evidence-Based-Diagnosis/dp/0071590307" TargetMode="External"/><Relationship Id="rId3" Type="http://schemas.openxmlformats.org/officeDocument/2006/relationships/hyperlink" Target="https://shop.lww.com/Bates--Guide-to-Physical-Examination-and-History-Taking/p/9781469893419" TargetMode="External"/><Relationship Id="rId7" Type="http://schemas.openxmlformats.org/officeDocument/2006/relationships/hyperlink" Target="https://global.oup.com/academic/product/oxford-handbook-of-clinical-examination-and-practical-skills-9780199593972?cc=gr&amp;lang=en&amp;" TargetMode="External"/><Relationship Id="rId12" Type="http://schemas.openxmlformats.org/officeDocument/2006/relationships/hyperlink" Target="http://www.universitystudiopress.gr/general/bookTitle.asp?tblCode=2271-17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Relationship Id="rId6" Type="http://schemas.openxmlformats.org/officeDocument/2006/relationships/hyperlink" Target="https://www.elsevierhealth.com.au/talley-and-oconnors-clinical-examination-2-volume-set-9780729542593.html" TargetMode="External"/><Relationship Id="rId11" Type="http://schemas.openxmlformats.org/officeDocument/2006/relationships/hyperlink" Target="http://www.parisianouj.gr/index.php?target=products&amp;product_id=32957" TargetMode="External"/><Relationship Id="rId5" Type="http://schemas.openxmlformats.org/officeDocument/2006/relationships/hyperlink" Target="https://www.mhprofessional.com/9780071814478-usa-degowins-diagnostic-examination-tenth-edition-group" TargetMode="External"/><Relationship Id="rId10" Type="http://schemas.openxmlformats.org/officeDocument/2006/relationships/hyperlink" Target="https://repository.kallipos.gr/handle/11419/4364" TargetMode="External"/><Relationship Id="rId4" Type="http://schemas.openxmlformats.org/officeDocument/2006/relationships/hyperlink" Target="https://www.elsevier.com/books/macleods-clinical-examination/innes/978-0-7020-6993-2" TargetMode="External"/><Relationship Id="rId9" Type="http://schemas.openxmlformats.org/officeDocument/2006/relationships/hyperlink" Target="https://www.eu.elsevierhealth.com/evidence-based-physical-diagnosis-978032339276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ΚΛΙΝΙΚΗ ΕΞΕΤΑΣΗ ΤΗΣ ΚΑΡΔΙΑΣ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73264"/>
            <a:ext cx="6400800" cy="1460500"/>
          </a:xfrm>
        </p:spPr>
        <p:txBody>
          <a:bodyPr/>
          <a:lstStyle/>
          <a:p>
            <a:r>
              <a:rPr lang="el-GR" sz="1600" dirty="0"/>
              <a:t>Μ. Σαμάρκος</a:t>
            </a:r>
          </a:p>
          <a:p>
            <a:r>
              <a:rPr lang="el-GR" sz="1600"/>
              <a:t>Καθηγητής </a:t>
            </a:r>
            <a:r>
              <a:rPr lang="el-GR" sz="1600" dirty="0"/>
              <a:t>Παθολογίας</a:t>
            </a:r>
          </a:p>
          <a:p>
            <a:r>
              <a:rPr lang="el-GR" sz="1600" dirty="0"/>
              <a:t>11 Μαρτίου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B12089-A07E-4E8C-A480-1C99D8E884DA}"/>
              </a:ext>
            </a:extLst>
          </p:cNvPr>
          <p:cNvSpPr txBox="1"/>
          <p:nvPr/>
        </p:nvSpPr>
        <p:spPr>
          <a:xfrm>
            <a:off x="685800" y="3145532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rgbClr val="C00000"/>
                </a:solidFill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rPr>
              <a:t>ΕΠΕΙΔΗ ΘΑ ΕΧΟΥΜΕ ΑΚΡΟΑΣΗ ΚΑΡΔΙΑΚΩΝ ΗΧΩΝ  ΧΡΗΣΙΜΟΠΟΙΕΙΣΤΕ ΑΚΟΥΣΤΙΚΑ ΚΑΙ ΌΧΙ ΤΑ ΗΧΕΙΑ ΤΟΥ ΥΠΟΛΟΓΙΣΤΗ</a:t>
            </a:r>
            <a:endParaRPr lang="en-GB" dirty="0">
              <a:solidFill>
                <a:srgbClr val="C00000"/>
              </a:solidFill>
              <a:latin typeface="DejaVu Sans" panose="020B0603030804020204" pitchFamily="34" charset="0"/>
              <a:ea typeface="DejaVu Sans" panose="020B0603030804020204" pitchFamily="34" charset="0"/>
              <a:cs typeface="DejaVu Sans" panose="020B06030308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15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8F6C-FB4D-4D3F-8B6E-F04B4D52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Εκπαιδευτικοί στόχοι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83249C-2BBE-462A-876C-3220262CC7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218634"/>
              </p:ext>
            </p:extLst>
          </p:nvPr>
        </p:nvGraphicFramePr>
        <p:xfrm>
          <a:off x="457200" y="1073696"/>
          <a:ext cx="8229600" cy="4376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415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Οδηγά σημεία</a:t>
            </a:r>
            <a:r>
              <a:rPr lang="en-GB" dirty="0"/>
              <a:t> </a:t>
            </a:r>
            <a:r>
              <a:rPr lang="el-GR" dirty="0"/>
              <a:t>στο θώρακα</a:t>
            </a:r>
            <a:endParaRPr lang="en-GB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0255" y="1173832"/>
            <a:ext cx="5543489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AF345-85B5-4B54-86B1-033853E4AFA5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D00467-1FC8-4B04-A8E5-7466914620A8}"/>
              </a:ext>
            </a:extLst>
          </p:cNvPr>
          <p:cNvSpPr>
            <a:spLocks noChangeAspect="1"/>
          </p:cNvSpPr>
          <p:nvPr/>
        </p:nvSpPr>
        <p:spPr>
          <a:xfrm>
            <a:off x="4059003" y="2328739"/>
            <a:ext cx="342750" cy="225008"/>
          </a:xfrm>
          <a:prstGeom prst="ellipse">
            <a:avLst/>
          </a:prstGeom>
          <a:solidFill>
            <a:srgbClr val="FFC00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852658E-A19F-40A2-86B0-D7596A03CB48}"/>
              </a:ext>
            </a:extLst>
          </p:cNvPr>
          <p:cNvSpPr>
            <a:spLocks noChangeAspect="1"/>
          </p:cNvSpPr>
          <p:nvPr/>
        </p:nvSpPr>
        <p:spPr>
          <a:xfrm>
            <a:off x="4828503" y="2343455"/>
            <a:ext cx="342750" cy="225008"/>
          </a:xfrm>
          <a:prstGeom prst="ellipse">
            <a:avLst/>
          </a:prstGeom>
          <a:solidFill>
            <a:srgbClr val="00B05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ACE47D-619F-4F4D-9F46-A9D9870D3484}"/>
              </a:ext>
            </a:extLst>
          </p:cNvPr>
          <p:cNvSpPr>
            <a:spLocks noChangeAspect="1"/>
          </p:cNvSpPr>
          <p:nvPr/>
        </p:nvSpPr>
        <p:spPr>
          <a:xfrm>
            <a:off x="4731785" y="3074183"/>
            <a:ext cx="342750" cy="225008"/>
          </a:xfrm>
          <a:prstGeom prst="ellipse">
            <a:avLst/>
          </a:prstGeom>
          <a:solidFill>
            <a:schemeClr val="tx2">
              <a:lumMod val="60000"/>
              <a:lumOff val="40000"/>
              <a:alpha val="45882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248B65-8CD6-4ABE-859B-7D86F5303FA7}"/>
              </a:ext>
            </a:extLst>
          </p:cNvPr>
          <p:cNvSpPr>
            <a:spLocks noChangeAspect="1"/>
          </p:cNvSpPr>
          <p:nvPr/>
        </p:nvSpPr>
        <p:spPr>
          <a:xfrm>
            <a:off x="5204309" y="3217545"/>
            <a:ext cx="342750" cy="225008"/>
          </a:xfrm>
          <a:prstGeom prst="ellipse">
            <a:avLst/>
          </a:prstGeom>
          <a:solidFill>
            <a:srgbClr val="C0000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35A607-3C3E-4201-8DF7-C6BEA0211D12}"/>
              </a:ext>
            </a:extLst>
          </p:cNvPr>
          <p:cNvSpPr txBox="1"/>
          <p:nvPr/>
        </p:nvSpPr>
        <p:spPr>
          <a:xfrm>
            <a:off x="1475656" y="1674683"/>
            <a:ext cx="83362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Αορτική</a:t>
            </a:r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βαλβίδα</a:t>
            </a:r>
            <a:endParaRPr lang="en-GB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56949B-3FCE-41DC-A217-86F60386A3E9}"/>
              </a:ext>
            </a:extLst>
          </p:cNvPr>
          <p:cNvCxnSpPr>
            <a:cxnSpLocks/>
            <a:stCxn id="9" idx="3"/>
            <a:endCxn id="5" idx="1"/>
          </p:cNvCxnSpPr>
          <p:nvPr/>
        </p:nvCxnSpPr>
        <p:spPr>
          <a:xfrm>
            <a:off x="2309284" y="1936293"/>
            <a:ext cx="1799914" cy="42539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141B17-F525-4748-AEB2-C0B324834763}"/>
              </a:ext>
            </a:extLst>
          </p:cNvPr>
          <p:cNvSpPr txBox="1"/>
          <p:nvPr/>
        </p:nvSpPr>
        <p:spPr>
          <a:xfrm>
            <a:off x="6834718" y="1559449"/>
            <a:ext cx="1018055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Πνευμονική 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493D096-07B3-4537-A177-FF9D3EC6E820}"/>
              </a:ext>
            </a:extLst>
          </p:cNvPr>
          <p:cNvCxnSpPr>
            <a:cxnSpLocks/>
            <a:stCxn id="12" idx="1"/>
            <a:endCxn id="6" idx="6"/>
          </p:cNvCxnSpPr>
          <p:nvPr/>
        </p:nvCxnSpPr>
        <p:spPr>
          <a:xfrm flipH="1">
            <a:off x="5171253" y="1821059"/>
            <a:ext cx="1663465" cy="6349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E3FD8C3-51DF-46C6-A0A4-8C3BF7408BF3}"/>
              </a:ext>
            </a:extLst>
          </p:cNvPr>
          <p:cNvSpPr txBox="1"/>
          <p:nvPr/>
        </p:nvSpPr>
        <p:spPr>
          <a:xfrm>
            <a:off x="7231323" y="2949141"/>
            <a:ext cx="1018055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Μιτροειδής 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6601AB9-63D8-4F85-95BA-CEABCA9C39B3}"/>
              </a:ext>
            </a:extLst>
          </p:cNvPr>
          <p:cNvCxnSpPr>
            <a:cxnSpLocks/>
            <a:stCxn id="22" idx="1"/>
            <a:endCxn id="8" idx="6"/>
          </p:cNvCxnSpPr>
          <p:nvPr/>
        </p:nvCxnSpPr>
        <p:spPr>
          <a:xfrm flipH="1">
            <a:off x="5547059" y="3210751"/>
            <a:ext cx="1684264" cy="1192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59BECF6-F30F-4A43-A59B-72238D3CB544}"/>
              </a:ext>
            </a:extLst>
          </p:cNvPr>
          <p:cNvSpPr txBox="1"/>
          <p:nvPr/>
        </p:nvSpPr>
        <p:spPr>
          <a:xfrm>
            <a:off x="1176555" y="2919333"/>
            <a:ext cx="905636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l-GR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Τριγλώχιν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2B001AB-E060-4440-87AB-56B68D44DCC7}"/>
              </a:ext>
            </a:extLst>
          </p:cNvPr>
          <p:cNvCxnSpPr>
            <a:cxnSpLocks/>
            <a:stCxn id="25" idx="3"/>
            <a:endCxn id="7" idx="2"/>
          </p:cNvCxnSpPr>
          <p:nvPr/>
        </p:nvCxnSpPr>
        <p:spPr>
          <a:xfrm>
            <a:off x="2082191" y="3180943"/>
            <a:ext cx="2649594" cy="5744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6535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22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7F53-0F62-44F7-BC4C-0D31A0F09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75C890F7-CC59-425E-BC64-38D39F4D7DD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85405550"/>
                  </p:ext>
                </p:extLst>
              </p:nvPr>
            </p:nvGraphicFramePr>
            <p:xfrm>
              <a:off x="457200" y="1333500"/>
              <a:ext cx="8229600" cy="3771900"/>
            </p:xfrm>
            <a:graphic>
              <a:graphicData uri="http://schemas.microsoft.com/office/powerpoint/2016/summaryzoom">
                <psuz:summaryZm>
                  <psuz:summaryZmObj sectionId="{ADB556A2-B30D-43DD-B3F2-677887072CFC}">
                    <psuz:zmPr id="{54886145-A1F0-4001-8ED9-100E9CF5CEA3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342453" y="132016"/>
                          <a:ext cx="2715768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D80780D4-E7B5-4D42-B535-6957CBD0CBE3}">
                    <psuz:zmPr id="{6340A0E1-BD78-4EE3-B09C-4A63F14E6666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171378" y="132016"/>
                          <a:ext cx="2715768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C8424A8D-1A35-4516-9FF5-D6C1C27C6C14}">
                    <psuz:zmPr id="{B34D6732-ED5E-41C1-AC3B-C3AA29DD656B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342453" y="1942528"/>
                          <a:ext cx="2715768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694B523A-9037-424B-AAFC-840BF6F449A1}">
                    <psuz:zmPr id="{3F108951-3049-454F-B813-2BBCA9BBB98E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4171378" y="1942528"/>
                          <a:ext cx="2715768" cy="169735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75C890F7-CC59-425E-BC64-38D39F4D7DD0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457200" y="1333500"/>
                <a:ext cx="8229600" cy="3771900"/>
                <a:chOff x="457200" y="1333500"/>
                <a:chExt cx="8229600" cy="3771900"/>
              </a:xfrm>
            </p:grpSpPr>
            <p:pic>
              <p:nvPicPr>
                <p:cNvPr id="3" name="Picture 3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99653" y="1465516"/>
                  <a:ext cx="2715768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4" name="Picture 4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28578" y="1465516"/>
                  <a:ext cx="2715768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6" name="Picture 6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99653" y="3276028"/>
                  <a:ext cx="2715768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7" name="Picture 7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28578" y="3276028"/>
                  <a:ext cx="2715768" cy="1697355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40779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ΕΠΙΣΚΟΠΗΣΗ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Graphic 2" descr="Eyes">
            <a:extLst>
              <a:ext uri="{FF2B5EF4-FFF2-40B4-BE49-F238E27FC236}">
                <a16:creationId xmlns:a16="http://schemas.microsoft.com/office/drawing/2014/main" id="{32063407-5183-4011-94C6-8282F7D3B1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313" y="1869081"/>
            <a:ext cx="1803336" cy="1803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254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8B5E44-F73F-44F4-A47F-14B99973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αφορά η επισκόπηση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21B8EB-9CCD-4B35-A51E-5BE1A35A3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Τράχηλος</a:t>
            </a:r>
          </a:p>
          <a:p>
            <a:pPr lvl="1"/>
            <a:r>
              <a:rPr lang="el-GR" dirty="0"/>
              <a:t>Καρωτίδες:</a:t>
            </a:r>
          </a:p>
          <a:p>
            <a:pPr lvl="2"/>
            <a:r>
              <a:rPr lang="el-GR" dirty="0"/>
              <a:t>Σφυγμικό κύμα: ένταση - μορφή</a:t>
            </a:r>
          </a:p>
          <a:p>
            <a:pPr lvl="1"/>
            <a:r>
              <a:rPr lang="el-GR" dirty="0" err="1"/>
              <a:t>Σφαγίτιδες</a:t>
            </a:r>
            <a:endParaRPr lang="el-GR" dirty="0"/>
          </a:p>
          <a:p>
            <a:pPr lvl="2"/>
            <a:r>
              <a:rPr lang="el-GR" dirty="0"/>
              <a:t>Εκτίμηση κεντρικής φλεβικής πίεσης</a:t>
            </a:r>
          </a:p>
          <a:p>
            <a:pPr lvl="2"/>
            <a:r>
              <a:rPr lang="el-GR" dirty="0" err="1"/>
              <a:t>Σφαγιτιδικός</a:t>
            </a:r>
            <a:r>
              <a:rPr lang="el-GR" dirty="0"/>
              <a:t> σφυγμός</a:t>
            </a:r>
          </a:p>
          <a:p>
            <a:r>
              <a:rPr lang="el-GR" dirty="0"/>
              <a:t>Θώρακας</a:t>
            </a:r>
          </a:p>
          <a:p>
            <a:pPr lvl="1"/>
            <a:r>
              <a:rPr lang="el-GR" dirty="0"/>
              <a:t>Καρδιακή ώση</a:t>
            </a:r>
          </a:p>
          <a:p>
            <a:r>
              <a:rPr lang="el-GR" dirty="0" err="1"/>
              <a:t>Εξωθωρακικά</a:t>
            </a:r>
            <a:r>
              <a:rPr lang="el-GR" dirty="0"/>
              <a:t> σημεία καρδιακής νόσου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80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BEE03-F3DB-402B-9488-161A92B55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607" y="215365"/>
            <a:ext cx="4040188" cy="533136"/>
          </a:xfrm>
        </p:spPr>
        <p:txBody>
          <a:bodyPr/>
          <a:lstStyle/>
          <a:p>
            <a:r>
              <a:rPr lang="el-GR" dirty="0"/>
              <a:t>Σημείο </a:t>
            </a:r>
            <a:r>
              <a:rPr lang="en-GB" dirty="0"/>
              <a:t>Musset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0140E1-F034-47B7-8BD9-FBEC1596C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8207" y="236132"/>
            <a:ext cx="4041775" cy="533136"/>
          </a:xfrm>
        </p:spPr>
        <p:txBody>
          <a:bodyPr/>
          <a:lstStyle/>
          <a:p>
            <a:r>
              <a:rPr lang="el-GR" dirty="0"/>
              <a:t>Χορός καρωτίδων (</a:t>
            </a:r>
            <a:r>
              <a:rPr lang="en-GB" dirty="0"/>
              <a:t>Corrigan’s pulse)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39F70-3E7F-4190-A595-16F3135B8DBF}"/>
              </a:ext>
            </a:extLst>
          </p:cNvPr>
          <p:cNvSpPr txBox="1"/>
          <p:nvPr/>
        </p:nvSpPr>
        <p:spPr>
          <a:xfrm>
            <a:off x="3161576" y="5440436"/>
            <a:ext cx="5973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6"/>
              </a:rPr>
              <a:t>https://www.facebook.com/TheNewEnglandJournalofMedicine/videos/10156061522798462/</a:t>
            </a:r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4" name="De_Musset's_sign">
            <a:hlinkClick r:id="" action="ppaction://media"/>
            <a:extLst>
              <a:ext uri="{FF2B5EF4-FFF2-40B4-BE49-F238E27FC236}">
                <a16:creationId xmlns:a16="http://schemas.microsoft.com/office/drawing/2014/main" id="{12A61772-F079-4EC4-9066-200817AAD775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552" y="838880"/>
            <a:ext cx="3168351" cy="4398367"/>
          </a:xfrm>
        </p:spPr>
      </p:pic>
      <p:pic>
        <p:nvPicPr>
          <p:cNvPr id="10" name="Corrigans carotid pulse">
            <a:hlinkClick r:id="" action="ppaction://media"/>
            <a:extLst>
              <a:ext uri="{FF2B5EF4-FFF2-40B4-BE49-F238E27FC236}">
                <a16:creationId xmlns:a16="http://schemas.microsoft.com/office/drawing/2014/main" id="{7315F2BA-CDC7-4F74-8958-5EB1C3A42210}"/>
              </a:ext>
            </a:extLst>
          </p:cNvPr>
          <p:cNvPicPr>
            <a:picLocks noGrp="1" noChangeAspect="1"/>
          </p:cNvPicPr>
          <p:nvPr>
            <p:ph sz="half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48067" y="849831"/>
            <a:ext cx="2599673" cy="4490346"/>
          </a:xfrm>
        </p:spPr>
      </p:pic>
    </p:spTree>
    <p:extLst>
      <p:ext uri="{BB962C8B-B14F-4D97-AF65-F5344CB8AC3E}">
        <p14:creationId xmlns:p14="http://schemas.microsoft.com/office/powerpoint/2010/main" val="82838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7143BC-8445-4241-9525-584B0BE3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Κεντρική φλεβική πίεση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AB94C3-73C9-4A82-9B3B-5896380C1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651" y="1345332"/>
            <a:ext cx="7978697" cy="37719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D9E7C9-3CE2-4ECF-98FA-0ACF225A6F42}"/>
              </a:ext>
            </a:extLst>
          </p:cNvPr>
          <p:cNvSpPr txBox="1"/>
          <p:nvPr/>
        </p:nvSpPr>
        <p:spPr>
          <a:xfrm>
            <a:off x="6000013" y="5438001"/>
            <a:ext cx="3128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Rational Clinical Examination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13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(2013)</a:t>
            </a:r>
          </a:p>
        </p:txBody>
      </p:sp>
    </p:spTree>
    <p:extLst>
      <p:ext uri="{BB962C8B-B14F-4D97-AF65-F5344CB8AC3E}">
        <p14:creationId xmlns:p14="http://schemas.microsoft.com/office/powerpoint/2010/main" val="3966734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D5A97-78A1-4B50-83FC-6E46283D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Εξέταση των </a:t>
            </a:r>
            <a:r>
              <a:rPr lang="el-GR" dirty="0" err="1"/>
              <a:t>σφαγιτίδων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4D777-6D6E-4719-8D9B-C7E2A7CF5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Θέση ασθενούς: ύπτια με τον κορμό σε γωνία 30-45° και με την κεφαλή σε ελαφρά στροφή προς τα αριστερά</a:t>
            </a:r>
          </a:p>
          <a:p>
            <a:pPr lvl="1"/>
            <a:r>
              <a:rPr lang="el-GR" dirty="0"/>
              <a:t>Μπορείτε να </a:t>
            </a:r>
            <a:r>
              <a:rPr lang="el-GR" dirty="0" err="1"/>
              <a:t>χρησιμοποιείσετε</a:t>
            </a:r>
            <a:r>
              <a:rPr lang="el-GR" dirty="0"/>
              <a:t> και ένα μαξιλάρι κάτω από το κεφάλι του ασθενούς για να χαλαρώσουν οι </a:t>
            </a:r>
            <a:r>
              <a:rPr lang="el-GR" dirty="0" err="1"/>
              <a:t>στερνοκλειδομαστοειδείς</a:t>
            </a:r>
            <a:r>
              <a:rPr lang="el-GR" dirty="0"/>
              <a:t> μύες</a:t>
            </a:r>
          </a:p>
          <a:p>
            <a:r>
              <a:rPr lang="el-GR" dirty="0"/>
              <a:t>Εντόπιση των </a:t>
            </a:r>
            <a:r>
              <a:rPr lang="el-GR" dirty="0" err="1"/>
              <a:t>σφαγιτίδων</a:t>
            </a:r>
            <a:r>
              <a:rPr lang="el-GR" dirty="0"/>
              <a:t> φλεβών (έσω και έξω)</a:t>
            </a:r>
          </a:p>
          <a:p>
            <a:pPr lvl="1"/>
            <a:r>
              <a:rPr lang="el-GR" dirty="0"/>
              <a:t>Δεξιά πλευρά τραχήλου – πλάγιος φωτισμός</a:t>
            </a:r>
          </a:p>
          <a:p>
            <a:pPr lvl="1"/>
            <a:r>
              <a:rPr lang="el-GR" dirty="0"/>
              <a:t>Εντόπιση της έξω </a:t>
            </a:r>
            <a:r>
              <a:rPr lang="el-GR" dirty="0" err="1"/>
              <a:t>σφαγίτιδας</a:t>
            </a:r>
            <a:r>
              <a:rPr lang="el-GR" dirty="0"/>
              <a:t> φλέβας</a:t>
            </a:r>
          </a:p>
          <a:p>
            <a:r>
              <a:rPr lang="el-GR" dirty="0"/>
              <a:t>Αν οι </a:t>
            </a:r>
            <a:r>
              <a:rPr lang="el-GR" dirty="0" err="1"/>
              <a:t>σφαγίτιδες</a:t>
            </a:r>
            <a:r>
              <a:rPr lang="el-GR" dirty="0"/>
              <a:t> φλέβες δεν είναι ορατές</a:t>
            </a:r>
            <a:endParaRPr lang="el-GR" dirty="0">
              <a:sym typeface="Wingdings" panose="05000000000000000000" pitchFamily="2" charset="2"/>
            </a:endParaRPr>
          </a:p>
          <a:p>
            <a:pPr lvl="1"/>
            <a:r>
              <a:rPr lang="el-GR" dirty="0">
                <a:sym typeface="Wingdings" panose="05000000000000000000" pitchFamily="2" charset="2"/>
              </a:rPr>
              <a:t>Μείωση</a:t>
            </a:r>
            <a:r>
              <a:rPr lang="el-GR" dirty="0"/>
              <a:t> της γωνίας του κορμού: μπορεί να είναι αδύνατη ή δυσάρεστη σε ασθενείς με </a:t>
            </a:r>
            <a:r>
              <a:rPr lang="el-GR" dirty="0" err="1"/>
              <a:t>ορθόπνοια</a:t>
            </a:r>
            <a:endParaRPr lang="el-GR" dirty="0"/>
          </a:p>
          <a:p>
            <a:pPr lvl="1"/>
            <a:r>
              <a:rPr lang="el-GR" dirty="0"/>
              <a:t>Πίεση στη βάση του τραχήλου ώστε να εμποδιστεί η επιστροφή του φλεβικού αίματος από την κεφαλή </a:t>
            </a:r>
            <a:r>
              <a:rPr lang="el-GR" dirty="0">
                <a:sym typeface="Wingdings" panose="05000000000000000000" pitchFamily="2" charset="2"/>
              </a:rPr>
              <a:t> διόγκωση έξω </a:t>
            </a:r>
            <a:r>
              <a:rPr lang="el-GR" dirty="0" err="1">
                <a:sym typeface="Wingdings" panose="05000000000000000000" pitchFamily="2" charset="2"/>
              </a:rPr>
              <a:t>σφαγίτιδας</a:t>
            </a:r>
            <a:endParaRPr lang="el-GR" dirty="0">
              <a:sym typeface="Wingdings" panose="05000000000000000000" pitchFamily="2" charset="2"/>
            </a:endParaRPr>
          </a:p>
          <a:p>
            <a:pPr lvl="1"/>
            <a:r>
              <a:rPr lang="el-GR" dirty="0">
                <a:sym typeface="Wingdings" panose="05000000000000000000" pitchFamily="2" charset="2"/>
              </a:rPr>
              <a:t>Ζητάμε από τον ασθενή να εκτελέσει χειρισμό </a:t>
            </a:r>
            <a:r>
              <a:rPr lang="en-GB" dirty="0" err="1">
                <a:sym typeface="Wingdings" panose="05000000000000000000" pitchFamily="2" charset="2"/>
              </a:rPr>
              <a:t>Valsava</a:t>
            </a:r>
            <a:r>
              <a:rPr lang="el-GR" dirty="0">
                <a:sym typeface="Wingdings" panose="05000000000000000000" pitchFamily="2" charset="2"/>
              </a:rPr>
              <a:t>: αύξηση ενδοθωρακικής πίεσης</a:t>
            </a:r>
          </a:p>
          <a:p>
            <a:r>
              <a:rPr lang="el-GR" dirty="0">
                <a:sym typeface="Wingdings" panose="05000000000000000000" pitchFamily="2" charset="2"/>
              </a:rPr>
              <a:t>Βρείτε το υψηλότερο σημείο που ο </a:t>
            </a:r>
            <a:r>
              <a:rPr lang="el-GR" dirty="0" err="1">
                <a:sym typeface="Wingdings" panose="05000000000000000000" pitchFamily="2" charset="2"/>
              </a:rPr>
              <a:t>σφαγιτιδικός</a:t>
            </a:r>
            <a:r>
              <a:rPr lang="el-GR" dirty="0">
                <a:sym typeface="Wingdings" panose="05000000000000000000" pitchFamily="2" charset="2"/>
              </a:rPr>
              <a:t> σφυγμός είναι ορατός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Μετρήστε την κάθετη απόσταση του σημείου από τη στερνική γωνία</a:t>
            </a:r>
          </a:p>
          <a:p>
            <a:r>
              <a:rPr lang="el-GR" dirty="0" err="1">
                <a:sym typeface="Wingdings" panose="05000000000000000000" pitchFamily="2" charset="2"/>
              </a:rPr>
              <a:t>Ταυτοποιείστε</a:t>
            </a:r>
            <a:r>
              <a:rPr lang="el-GR" dirty="0">
                <a:sym typeface="Wingdings" panose="05000000000000000000" pitchFamily="2" charset="2"/>
              </a:rPr>
              <a:t> τα κύματα </a:t>
            </a:r>
            <a:r>
              <a:rPr lang="en-GB" dirty="0">
                <a:sym typeface="Wingdings" panose="05000000000000000000" pitchFamily="2" charset="2"/>
              </a:rPr>
              <a:t>a </a:t>
            </a:r>
            <a:r>
              <a:rPr lang="el-GR" dirty="0">
                <a:sym typeface="Wingdings" panose="05000000000000000000" pitchFamily="2" charset="2"/>
              </a:rPr>
              <a:t>και </a:t>
            </a:r>
            <a:r>
              <a:rPr lang="en-GB" dirty="0">
                <a:sym typeface="Wingdings" panose="05000000000000000000" pitchFamily="2" charset="2"/>
              </a:rPr>
              <a:t>v</a:t>
            </a:r>
            <a:r>
              <a:rPr lang="el-GR" dirty="0">
                <a:sym typeface="Wingdings" panose="05000000000000000000" pitchFamily="2" charset="2"/>
              </a:rPr>
              <a:t> και αναζητήστε ανωμαλίες του </a:t>
            </a:r>
            <a:r>
              <a:rPr lang="el-GR" dirty="0" err="1">
                <a:sym typeface="Wingdings" panose="05000000000000000000" pitchFamily="2" charset="2"/>
              </a:rPr>
              <a:t>σφαγιτιδικού</a:t>
            </a:r>
            <a:r>
              <a:rPr lang="el-GR" dirty="0">
                <a:sym typeface="Wingdings" panose="05000000000000000000" pitchFamily="2" charset="2"/>
              </a:rPr>
              <a:t> σφυγμού</a:t>
            </a:r>
            <a:endParaRPr lang="en-GB" dirty="0">
              <a:sym typeface="Wingdings" panose="05000000000000000000" pitchFamily="2" charset="2"/>
            </a:endParaRPr>
          </a:p>
          <a:p>
            <a:pPr marL="342886" lvl="1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3518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D3719D-E538-4307-8F6D-A5F10B063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7643192" cy="952500"/>
          </a:xfrm>
        </p:spPr>
        <p:txBody>
          <a:bodyPr/>
          <a:lstStyle/>
          <a:p>
            <a:r>
              <a:rPr lang="el-GR" sz="2800" dirty="0"/>
              <a:t>Χειρισμοί για την εμφάνιση της έξω </a:t>
            </a:r>
            <a:r>
              <a:rPr lang="el-GR" sz="2800" dirty="0" err="1"/>
              <a:t>σφαγίτιδας</a:t>
            </a:r>
            <a:r>
              <a:rPr lang="el-GR" sz="2800" dirty="0"/>
              <a:t> φλέβας</a:t>
            </a:r>
            <a:endParaRPr lang="en-GB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7F7646-8C38-4676-969D-D79DC6372C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073696"/>
            <a:ext cx="4791361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CF82F06-908C-429F-A33D-11F06595840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9912" y="2497460"/>
            <a:ext cx="5190158" cy="291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578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97591A-B33D-4E24-9F51-EB5762D8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Διάταση </a:t>
            </a:r>
            <a:r>
              <a:rPr lang="el-GR" dirty="0" err="1"/>
              <a:t>σφαγιτίδων</a:t>
            </a:r>
            <a:r>
              <a:rPr lang="el-GR" dirty="0"/>
              <a:t> με την εκπνοή</a:t>
            </a:r>
            <a:endParaRPr lang="en-GB" dirty="0"/>
          </a:p>
        </p:txBody>
      </p:sp>
      <p:pic>
        <p:nvPicPr>
          <p:cNvPr id="7" name="Jugular vein distention">
            <a:hlinkClick r:id="" action="ppaction://media"/>
            <a:extLst>
              <a:ext uri="{FF2B5EF4-FFF2-40B4-BE49-F238E27FC236}">
                <a16:creationId xmlns:a16="http://schemas.microsoft.com/office/drawing/2014/main" id="{90E5BC52-8CF1-4C0C-A493-61563CE8BAD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333500"/>
            <a:ext cx="6705600" cy="3771900"/>
          </a:xfrm>
        </p:spPr>
      </p:pic>
    </p:spTree>
    <p:extLst>
      <p:ext uri="{BB962C8B-B14F-4D97-AF65-F5344CB8AC3E}">
        <p14:creationId xmlns:p14="http://schemas.microsoft.com/office/powerpoint/2010/main" val="35172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12C9-FA8A-421C-8721-3F223D1C5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Εκτίμηση της κεντρικής φλεβικής πίεσης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66D010-42B3-468A-8952-3ADC83A52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073696"/>
            <a:ext cx="7632848" cy="4162229"/>
          </a:xfrm>
        </p:spPr>
      </p:pic>
    </p:spTree>
    <p:extLst>
      <p:ext uri="{BB962C8B-B14F-4D97-AF65-F5344CB8AC3E}">
        <p14:creationId xmlns:p14="http://schemas.microsoft.com/office/powerpoint/2010/main" val="2512739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7001A4-A20B-4FF5-9EFA-DBF696B2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Σφαγιτιδικός</a:t>
            </a:r>
            <a:r>
              <a:rPr lang="el-GR" dirty="0"/>
              <a:t> σφυγμός</a:t>
            </a:r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15B6FBE-14B1-4329-ACB8-CFD997AAE0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1520" y="697260"/>
            <a:ext cx="4746309" cy="4815839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75E3FC-ADDB-48BB-AE93-70628EDC57C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737404" y="1345335"/>
            <a:ext cx="3945203" cy="2746902"/>
          </a:xfrm>
        </p:spPr>
        <p:txBody>
          <a:bodyPr>
            <a:normAutofit fontScale="92500" lnSpcReduction="20000"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Έντονα κύματα α:  </a:t>
            </a:r>
            <a:r>
              <a:rPr lang="el-GR" dirty="0"/>
              <a:t>σε αύξηση των πιέσεων στο δεξιό κόλπο κατά τη συστολή:  πνευμονική υπέρταση, στένωση </a:t>
            </a:r>
            <a:r>
              <a:rPr lang="el-GR" dirty="0" err="1"/>
              <a:t>τριγλώχινος</a:t>
            </a:r>
            <a:r>
              <a:rPr lang="el-GR" dirty="0"/>
              <a:t> ή πνευμονικής, 1</a:t>
            </a:r>
            <a:r>
              <a:rPr lang="el-GR" baseline="30000" dirty="0"/>
              <a:t>ου</a:t>
            </a:r>
            <a:r>
              <a:rPr lang="el-GR" dirty="0"/>
              <a:t> – 2</a:t>
            </a:r>
            <a:r>
              <a:rPr lang="el-GR" baseline="30000" dirty="0"/>
              <a:t>ου</a:t>
            </a:r>
            <a:r>
              <a:rPr lang="el-GR" dirty="0"/>
              <a:t> ή 3</a:t>
            </a:r>
            <a:r>
              <a:rPr lang="el-GR" baseline="30000" dirty="0"/>
              <a:t>ου</a:t>
            </a:r>
            <a:r>
              <a:rPr lang="el-GR" dirty="0"/>
              <a:t> βαθμού κολποκοιλιακό αποκλεισμό, </a:t>
            </a:r>
            <a:r>
              <a:rPr lang="el-GR" dirty="0" err="1"/>
              <a:t>υπερκοιλιακές</a:t>
            </a:r>
            <a:r>
              <a:rPr lang="el-GR" dirty="0"/>
              <a:t> ταχυκαρδίες</a:t>
            </a:r>
          </a:p>
          <a:p>
            <a:r>
              <a:rPr lang="el-GR" b="1" dirty="0">
                <a:solidFill>
                  <a:srgbClr val="C00000"/>
                </a:solidFill>
              </a:rPr>
              <a:t>Απόντα κύματα α: </a:t>
            </a:r>
            <a:r>
              <a:rPr lang="el-GR" dirty="0"/>
              <a:t>κολπική μαρμαρυγή</a:t>
            </a:r>
          </a:p>
          <a:p>
            <a:r>
              <a:rPr lang="el-GR" b="1" dirty="0">
                <a:solidFill>
                  <a:srgbClr val="C00000"/>
                </a:solidFill>
              </a:rPr>
              <a:t>Έντονα κύματα </a:t>
            </a:r>
            <a:r>
              <a:rPr lang="en-GB" b="1" dirty="0">
                <a:solidFill>
                  <a:srgbClr val="C00000"/>
                </a:solidFill>
              </a:rPr>
              <a:t>v</a:t>
            </a:r>
            <a:r>
              <a:rPr lang="el-GR" b="1" dirty="0">
                <a:solidFill>
                  <a:srgbClr val="C00000"/>
                </a:solidFill>
              </a:rPr>
              <a:t>: </a:t>
            </a:r>
            <a:r>
              <a:rPr lang="el-GR" dirty="0"/>
              <a:t>ανεπάρκεια </a:t>
            </a:r>
            <a:r>
              <a:rPr lang="el-GR" dirty="0" err="1"/>
              <a:t>τριγλώχινος</a:t>
            </a:r>
            <a:r>
              <a:rPr lang="el-GR" dirty="0"/>
              <a:t>, ελλείματα </a:t>
            </a:r>
            <a:r>
              <a:rPr lang="el-GR" dirty="0" err="1"/>
              <a:t>μεσοκολπικού</a:t>
            </a:r>
            <a:r>
              <a:rPr lang="el-GR" dirty="0"/>
              <a:t> διαφράγματος και συμπιεστική περικαρδίτιδα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BC6B0D-545D-4492-8C0C-59C8EE3343CC}"/>
              </a:ext>
            </a:extLst>
          </p:cNvPr>
          <p:cNvSpPr txBox="1"/>
          <p:nvPr/>
        </p:nvSpPr>
        <p:spPr>
          <a:xfrm>
            <a:off x="4677054" y="5441523"/>
            <a:ext cx="4459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Bates’ guide to physical examination and history taking 12</a:t>
            </a:r>
            <a:r>
              <a:rPr lang="en-GB" sz="1200" b="0" baseline="300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Ed (2017)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362A8748-367C-40B9-9380-D2B374553CF2}"/>
              </a:ext>
            </a:extLst>
          </p:cNvPr>
          <p:cNvSpPr/>
          <p:nvPr/>
        </p:nvSpPr>
        <p:spPr>
          <a:xfrm rot="5400000">
            <a:off x="1819319" y="806656"/>
            <a:ext cx="415652" cy="432048"/>
          </a:xfrm>
          <a:prstGeom prst="homePlate">
            <a:avLst/>
          </a:prstGeom>
          <a:solidFill>
            <a:srgbClr val="E65928"/>
          </a:solidFill>
          <a:ln>
            <a:solidFill>
              <a:srgbClr val="E659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FF2CF-7B4F-4788-8D97-212A889AE4BB}"/>
              </a:ext>
            </a:extLst>
          </p:cNvPr>
          <p:cNvSpPr txBox="1"/>
          <p:nvPr/>
        </p:nvSpPr>
        <p:spPr>
          <a:xfrm flipH="1">
            <a:off x="1570523" y="553244"/>
            <a:ext cx="913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Carotid pulse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C0206EA-132D-4258-A0E6-BCDC51ED8F5F}"/>
              </a:ext>
            </a:extLst>
          </p:cNvPr>
          <p:cNvSpPr/>
          <p:nvPr/>
        </p:nvSpPr>
        <p:spPr>
          <a:xfrm rot="5400000">
            <a:off x="4313555" y="862687"/>
            <a:ext cx="415652" cy="432048"/>
          </a:xfrm>
          <a:prstGeom prst="homePlate">
            <a:avLst/>
          </a:prstGeom>
          <a:solidFill>
            <a:srgbClr val="E65928"/>
          </a:solidFill>
          <a:ln>
            <a:solidFill>
              <a:srgbClr val="E659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CAF20-A712-4375-8B8E-AB91FA085FC3}"/>
              </a:ext>
            </a:extLst>
          </p:cNvPr>
          <p:cNvSpPr txBox="1"/>
          <p:nvPr/>
        </p:nvSpPr>
        <p:spPr>
          <a:xfrm flipH="1">
            <a:off x="4064759" y="609275"/>
            <a:ext cx="913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Carotid pulse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400EE3-7A2B-414D-AC98-1810DFBF7342}"/>
              </a:ext>
            </a:extLst>
          </p:cNvPr>
          <p:cNvSpPr/>
          <p:nvPr/>
        </p:nvSpPr>
        <p:spPr>
          <a:xfrm>
            <a:off x="5148064" y="3073524"/>
            <a:ext cx="3024336" cy="1224136"/>
          </a:xfrm>
          <a:prstGeom prst="roundRect">
            <a:avLst/>
          </a:prstGeom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E65989-D346-4B96-9370-FA61B7072FE2}"/>
              </a:ext>
            </a:extLst>
          </p:cNvPr>
          <p:cNvSpPr/>
          <p:nvPr/>
        </p:nvSpPr>
        <p:spPr>
          <a:xfrm>
            <a:off x="4976644" y="4295546"/>
            <a:ext cx="3600399" cy="9194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l-GR" sz="1600" u="sng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ΘΥΜΗΘΕΙΤΕ !</a:t>
            </a:r>
          </a:p>
          <a:p>
            <a:pPr algn="ctr"/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a: Atrial contraction</a:t>
            </a:r>
          </a:p>
          <a:p>
            <a:pPr algn="ctr"/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v: Venous filling</a:t>
            </a:r>
          </a:p>
        </p:txBody>
      </p:sp>
    </p:spTree>
    <p:extLst>
      <p:ext uri="{BB962C8B-B14F-4D97-AF65-F5344CB8AC3E}">
        <p14:creationId xmlns:p14="http://schemas.microsoft.com/office/powerpoint/2010/main" val="4124250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983B9CE-D460-46F9-B4F9-2A956048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8894"/>
            <a:ext cx="7715200" cy="952500"/>
          </a:xfrm>
        </p:spPr>
        <p:txBody>
          <a:bodyPr/>
          <a:lstStyle/>
          <a:p>
            <a:r>
              <a:rPr lang="el-GR" dirty="0" err="1"/>
              <a:t>Σφαγιτιδικός</a:t>
            </a:r>
            <a:r>
              <a:rPr lang="el-GR" dirty="0"/>
              <a:t> σφυγμός</a:t>
            </a:r>
            <a:endParaRPr lang="en-GB" dirty="0"/>
          </a:p>
        </p:txBody>
      </p:sp>
      <p:pic>
        <p:nvPicPr>
          <p:cNvPr id="10" name="Jugular pulse-2">
            <a:hlinkClick r:id="" action="ppaction://media"/>
            <a:extLst>
              <a:ext uri="{FF2B5EF4-FFF2-40B4-BE49-F238E27FC236}">
                <a16:creationId xmlns:a16="http://schemas.microsoft.com/office/drawing/2014/main" id="{DB14C590-44AA-418E-A5ED-546F110868F7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799004"/>
            <a:ext cx="3109361" cy="4664042"/>
          </a:xfrm>
        </p:spPr>
      </p:pic>
      <p:pic>
        <p:nvPicPr>
          <p:cNvPr id="11" name="Jugular pulse-1-cropped">
            <a:hlinkClick r:id="" action="ppaction://media"/>
            <a:extLst>
              <a:ext uri="{FF2B5EF4-FFF2-40B4-BE49-F238E27FC236}">
                <a16:creationId xmlns:a16="http://schemas.microsoft.com/office/drawing/2014/main" id="{613CB0B6-F01A-45C9-A278-F43307669D70}"/>
              </a:ext>
            </a:extLst>
          </p:cNvPr>
          <p:cNvPicPr>
            <a:picLocks noGrp="1" noChangeAspect="1"/>
          </p:cNvPicPr>
          <p:nvPr>
            <p:ph sz="half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35896" y="1660042"/>
            <a:ext cx="5230162" cy="2941966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C4E81B-6ED0-4000-B3C4-14D3907E56DC}"/>
              </a:ext>
            </a:extLst>
          </p:cNvPr>
          <p:cNvSpPr txBox="1"/>
          <p:nvPr/>
        </p:nvSpPr>
        <p:spPr>
          <a:xfrm>
            <a:off x="251520" y="4715048"/>
            <a:ext cx="3109360" cy="73866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Συστολικό 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σφαγιτιδικό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κύμα (απουσία του </a:t>
            </a:r>
            <a:r>
              <a: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x descent)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Ανεπάρκεια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τριγλώχινος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από πνευμονική υπέρταση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A70FBB5-0526-4A75-891B-2F237A43FCD0}"/>
              </a:ext>
            </a:extLst>
          </p:cNvPr>
          <p:cNvSpPr/>
          <p:nvPr/>
        </p:nvSpPr>
        <p:spPr>
          <a:xfrm>
            <a:off x="5508104" y="2857500"/>
            <a:ext cx="1224136" cy="952500"/>
          </a:xfrm>
          <a:prstGeom prst="ellipse">
            <a:avLst/>
          </a:prstGeom>
          <a:ln w="28575">
            <a:solidFill>
              <a:srgbClr val="FFFF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680CE-0FA7-4265-AAAC-D3AA96574443}"/>
              </a:ext>
            </a:extLst>
          </p:cNvPr>
          <p:cNvSpPr txBox="1"/>
          <p:nvPr/>
        </p:nvSpPr>
        <p:spPr>
          <a:xfrm>
            <a:off x="3627962" y="4078788"/>
            <a:ext cx="5230162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Διόγκωση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σφαγίτιδας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– είναι ορατές οι δύο κορυφές του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σφαγιτιδικού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σφυγμού (</a:t>
            </a:r>
            <a:r>
              <a: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&amp; v)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ανά καρδιακό κύκλο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DDD0ADB-7573-4CE5-8C78-4AAB81E2D832}"/>
              </a:ext>
            </a:extLst>
          </p:cNvPr>
          <p:cNvSpPr/>
          <p:nvPr/>
        </p:nvSpPr>
        <p:spPr>
          <a:xfrm rot="2525011">
            <a:off x="5086025" y="2402175"/>
            <a:ext cx="235670" cy="432048"/>
          </a:xfrm>
          <a:prstGeom prst="rightArrow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6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8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B8ADAD-B47C-4561-9E54-7A39E8943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Characteristics of Jugular versus Carotid Pulsations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0A7E5626-4765-442B-BDBF-C5ED3C1613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110878"/>
              </p:ext>
            </p:extLst>
          </p:nvPr>
        </p:nvGraphicFramePr>
        <p:xfrm>
          <a:off x="432998" y="1201316"/>
          <a:ext cx="8229598" cy="3906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1893025778"/>
                    </a:ext>
                  </a:extLst>
                </a:gridCol>
                <a:gridCol w="3695426">
                  <a:extLst>
                    <a:ext uri="{9D8B030D-6E8A-4147-A177-3AD203B41FA5}">
                      <a16:colId xmlns:a16="http://schemas.microsoft.com/office/drawing/2014/main" val="2333305101"/>
                    </a:ext>
                  </a:extLst>
                </a:gridCol>
                <a:gridCol w="2795636">
                  <a:extLst>
                    <a:ext uri="{9D8B030D-6E8A-4147-A177-3AD203B41FA5}">
                      <a16:colId xmlns:a16="http://schemas.microsoft.com/office/drawing/2014/main" val="944512064"/>
                    </a:ext>
                  </a:extLst>
                </a:gridCol>
              </a:tblGrid>
              <a:tr h="359008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u="none" strike="noStrike" kern="12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Internal Jugular Pulse</a:t>
                      </a:r>
                      <a:endParaRPr lang="en-GB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u="none" strike="noStrike" kern="12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Carotid Pulse</a:t>
                      </a:r>
                      <a:endParaRPr lang="en-GB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6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1. Location</a:t>
                      </a:r>
                      <a:endParaRPr lang="en-GB" sz="1600" b="1" i="0" u="none" strike="noStrike" kern="1200" baseline="0" dirty="0">
                        <a:solidFill>
                          <a:schemeClr val="dk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Lower, more lateral, under or behind the sternomastoid</a:t>
                      </a:r>
                      <a:r>
                        <a:rPr lang="el-GR" sz="1600" b="0" u="none" strike="noStrike" kern="120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muscle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Higher and medial to this muscle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5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2. Quality</a:t>
                      </a:r>
                    </a:p>
                    <a:p>
                      <a:endParaRPr lang="en-GB" sz="16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Undulant and diffuse; two visible waves per cycle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Brisk and localized; one wave per cycle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6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3. Respiration</a:t>
                      </a:r>
                      <a:endParaRPr lang="en-GB" sz="16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Varies with respiration; its level descends during</a:t>
                      </a:r>
                      <a:r>
                        <a:rPr lang="el-GR" sz="1600" b="0" u="none" strike="noStrike" kern="120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inspiration when intrathoracic pressure is decreased</a:t>
                      </a:r>
                      <a:endParaRPr lang="en-GB" sz="1600" b="0" i="0" u="none" strike="noStrike" kern="1200" baseline="0" dirty="0">
                        <a:solidFill>
                          <a:schemeClr val="dk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Does not vary</a:t>
                      </a:r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6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4. Palpable</a:t>
                      </a:r>
                      <a:endParaRPr lang="en-GB" sz="16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No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Yes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3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5. Pressure</a:t>
                      </a:r>
                      <a:endParaRPr lang="en-GB" sz="16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Light pressure at the base of the neck easily obliterates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No change</a:t>
                      </a:r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u="none" strike="noStrike" kern="1200" baseline="0" dirty="0">
                          <a:solidFill>
                            <a:schemeClr val="dk1"/>
                          </a:solidFill>
                        </a:rPr>
                        <a:t>6. Position of person</a:t>
                      </a:r>
                      <a:endParaRPr lang="en-GB" sz="16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Level of pulse drops and disappears as the person is</a:t>
                      </a:r>
                      <a:r>
                        <a:rPr lang="el-GR" sz="1600" b="0" u="none" strike="noStrike" kern="120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brought to a sitting position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strike="noStrike" kern="1200" baseline="0" dirty="0">
                          <a:solidFill>
                            <a:schemeClr val="dk1"/>
                          </a:solidFill>
                        </a:rPr>
                        <a:t>Unaffected</a:t>
                      </a:r>
                      <a:endParaRPr lang="en-GB" sz="1600" dirty="0"/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467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358E0B5-D0E5-4336-A05A-D454F5DCC667}"/>
              </a:ext>
            </a:extLst>
          </p:cNvPr>
          <p:cNvSpPr txBox="1"/>
          <p:nvPr/>
        </p:nvSpPr>
        <p:spPr>
          <a:xfrm>
            <a:off x="5364998" y="5441523"/>
            <a:ext cx="3771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Physical examination and health assessment 7</a:t>
            </a:r>
            <a:r>
              <a:rPr lang="en-GB" sz="1200" b="0" baseline="300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Ed (2016)</a:t>
            </a:r>
          </a:p>
        </p:txBody>
      </p:sp>
    </p:spTree>
    <p:extLst>
      <p:ext uri="{BB962C8B-B14F-4D97-AF65-F5344CB8AC3E}">
        <p14:creationId xmlns:p14="http://schemas.microsoft.com/office/powerpoint/2010/main" val="2058175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4B90B-BFAE-4C48-A053-A95F1C78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Καρδιακή ώση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EBF3F2-E5DB-46C9-8307-BD50A8E70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841276"/>
            <a:ext cx="4040188" cy="533136"/>
          </a:xfrm>
        </p:spPr>
        <p:txBody>
          <a:bodyPr/>
          <a:lstStyle/>
          <a:p>
            <a:pPr algn="ctr"/>
            <a:r>
              <a:rPr lang="el-GR" dirty="0"/>
              <a:t>Ώση κορυφής</a:t>
            </a:r>
            <a:endParaRPr lang="en-GB" dirty="0"/>
          </a:p>
        </p:txBody>
      </p:sp>
      <p:pic>
        <p:nvPicPr>
          <p:cNvPr id="12" name="Apical heave short">
            <a:hlinkClick r:id="" action="ppaction://media"/>
            <a:extLst>
              <a:ext uri="{FF2B5EF4-FFF2-40B4-BE49-F238E27FC236}">
                <a16:creationId xmlns:a16="http://schemas.microsoft.com/office/drawing/2014/main" id="{361E3A17-CE74-403B-90AB-348DA16D152B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2820" y="1421164"/>
            <a:ext cx="2968947" cy="3957324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E07DA097-B9B8-4D73-A5E5-72AD0AF880E8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5"/>
          <a:stretch>
            <a:fillRect/>
          </a:stretch>
        </p:blipFill>
        <p:spPr>
          <a:xfrm>
            <a:off x="4497387" y="1421164"/>
            <a:ext cx="4271491" cy="395732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BB9165-C5D5-4060-9A4E-063A415AA6D5}"/>
              </a:ext>
            </a:extLst>
          </p:cNvPr>
          <p:cNvSpPr txBox="1"/>
          <p:nvPr/>
        </p:nvSpPr>
        <p:spPr>
          <a:xfrm>
            <a:off x="5316236" y="5438001"/>
            <a:ext cx="3812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Physical Examination and Health Assessment 7th Ed (2016)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DD9FFA2-4363-4F0E-83A5-5AC201B23E4C}"/>
              </a:ext>
            </a:extLst>
          </p:cNvPr>
          <p:cNvSpPr/>
          <p:nvPr/>
        </p:nvSpPr>
        <p:spPr>
          <a:xfrm rot="19430141">
            <a:off x="1763225" y="2166037"/>
            <a:ext cx="360040" cy="360040"/>
          </a:xfrm>
          <a:prstGeom prst="downArrow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B5628040-E680-4B83-9835-9EA1CC8987E8}"/>
              </a:ext>
            </a:extLst>
          </p:cNvPr>
          <p:cNvSpPr/>
          <p:nvPr/>
        </p:nvSpPr>
        <p:spPr>
          <a:xfrm rot="5400000">
            <a:off x="2771800" y="3376945"/>
            <a:ext cx="360040" cy="360040"/>
          </a:xfrm>
          <a:prstGeom prst="downArrow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7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4B90B-BFAE-4C48-A053-A95F1C78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Καρδιακή ώση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22D153-0E82-4623-9DFA-ABD269B17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1" y="841276"/>
            <a:ext cx="4041775" cy="533136"/>
          </a:xfrm>
        </p:spPr>
        <p:txBody>
          <a:bodyPr/>
          <a:lstStyle/>
          <a:p>
            <a:pPr algn="ctr"/>
            <a:r>
              <a:rPr lang="el-GR" dirty="0"/>
              <a:t>Ώση δεξιάς κοιλίας</a:t>
            </a:r>
            <a:endParaRPr lang="en-GB" dirty="0"/>
          </a:p>
        </p:txBody>
      </p:sp>
      <p:pic>
        <p:nvPicPr>
          <p:cNvPr id="13" name="RV heave">
            <a:hlinkClick r:id="" action="ppaction://media"/>
            <a:extLst>
              <a:ext uri="{FF2B5EF4-FFF2-40B4-BE49-F238E27FC236}">
                <a16:creationId xmlns:a16="http://schemas.microsoft.com/office/drawing/2014/main" id="{0BC23249-949D-4520-89E8-8D0F2CDE877C}"/>
              </a:ext>
            </a:extLst>
          </p:cNvPr>
          <p:cNvPicPr>
            <a:picLocks noGrp="1" noChangeAspect="1"/>
          </p:cNvPicPr>
          <p:nvPr>
            <p:ph sz="half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1444" y="1409062"/>
            <a:ext cx="3505356" cy="3957324"/>
          </a:xfr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1EA12BF-8DE3-4CCB-B537-F20061D25A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33236" y="1421164"/>
            <a:ext cx="4126796" cy="38953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24870E-35CD-4F00-9FDC-8C1F84CD1D9F}"/>
              </a:ext>
            </a:extLst>
          </p:cNvPr>
          <p:cNvSpPr txBox="1"/>
          <p:nvPr/>
        </p:nvSpPr>
        <p:spPr>
          <a:xfrm>
            <a:off x="5316236" y="5438001"/>
            <a:ext cx="3812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Physical Examination and Health Assessment 7th Ed (2016)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33A20A-ED7C-4CBA-9871-71E6CC41529E}"/>
              </a:ext>
            </a:extLst>
          </p:cNvPr>
          <p:cNvSpPr/>
          <p:nvPr/>
        </p:nvSpPr>
        <p:spPr>
          <a:xfrm>
            <a:off x="5981842" y="3368831"/>
            <a:ext cx="1368152" cy="1584176"/>
          </a:xfrm>
          <a:prstGeom prst="ellipse">
            <a:avLst/>
          </a:prstGeom>
          <a:ln w="28575">
            <a:solidFill>
              <a:srgbClr val="FFC0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8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ΨΗΛΑΦΗΣΗ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phic 4" descr="Raised hand">
            <a:extLst>
              <a:ext uri="{FF2B5EF4-FFF2-40B4-BE49-F238E27FC236}">
                <a16:creationId xmlns:a16="http://schemas.microsoft.com/office/drawing/2014/main" id="{28101B02-AE1D-4913-A271-BE148A51B7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173" y="1993236"/>
            <a:ext cx="1681336" cy="1681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2688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B81D9-B1E1-42BD-A511-21E32F764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28" y="121196"/>
            <a:ext cx="4248472" cy="952500"/>
          </a:xfrm>
        </p:spPr>
        <p:txBody>
          <a:bodyPr/>
          <a:lstStyle/>
          <a:p>
            <a:r>
              <a:rPr lang="el-GR" sz="3200" dirty="0"/>
              <a:t>Ψηλάφηση καρωτιδικού σφυγμού</a:t>
            </a:r>
            <a:endParaRPr lang="en-GB" sz="32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65F606-FDD0-4AB5-A898-4B36A066F4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5819" y="366236"/>
            <a:ext cx="3230245" cy="249126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14D30-5CC7-431E-BECD-24D41F700B1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39952" y="1345334"/>
            <a:ext cx="4542656" cy="3771636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Θέση ψηλάφησης: </a:t>
            </a:r>
          </a:p>
          <a:p>
            <a:pPr lvl="1"/>
            <a:r>
              <a:rPr lang="el-GR" dirty="0"/>
              <a:t>Επί τα εντός του </a:t>
            </a:r>
            <a:r>
              <a:rPr lang="el-GR" dirty="0" err="1"/>
              <a:t>χειλους</a:t>
            </a:r>
            <a:r>
              <a:rPr lang="el-GR" dirty="0"/>
              <a:t> του </a:t>
            </a:r>
            <a:r>
              <a:rPr lang="el-GR" dirty="0" err="1"/>
              <a:t>στερνοκλειδομαστοειδή</a:t>
            </a:r>
            <a:r>
              <a:rPr lang="el-GR" dirty="0"/>
              <a:t> </a:t>
            </a:r>
            <a:r>
              <a:rPr lang="el-GR" dirty="0" err="1"/>
              <a:t>μύ</a:t>
            </a:r>
            <a:r>
              <a:rPr lang="el-GR" dirty="0"/>
              <a:t>, στο ύψος του κρικοειδούς χόνδρου</a:t>
            </a:r>
          </a:p>
          <a:p>
            <a:r>
              <a:rPr lang="el-GR" b="1" dirty="0">
                <a:solidFill>
                  <a:srgbClr val="C00000"/>
                </a:solidFill>
              </a:rPr>
              <a:t>ΠΡΟΣΟΧΗ</a:t>
            </a:r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Ποτέ δεν ψηλαφούμε ταυτόχρονα και τις δύο καρωτίδες: </a:t>
            </a:r>
            <a:r>
              <a:rPr lang="el-GR" dirty="0">
                <a:solidFill>
                  <a:schemeClr val="tx1"/>
                </a:solidFill>
              </a:rPr>
              <a:t>μπορεί να προκαλέσει μείωση στη παροχή αίματος προς το ΚΝΣ και απώλεια συνείδησης</a:t>
            </a:r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Αποφεύγουμε την παρατεταμένη ψηλάφηση της καρωτίδας: </a:t>
            </a:r>
            <a:r>
              <a:rPr lang="el-GR" dirty="0">
                <a:solidFill>
                  <a:schemeClr val="tx1"/>
                </a:solidFill>
              </a:rPr>
              <a:t>ο ερεθισμός του καρωτιδικού σωματίου μπορεί να προκαλέσει αντανακλαστική βραδυκαρδία ή πτώση στην αρτηριακή πίεση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AE9171-769C-4B0F-A163-AB9034564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001516"/>
            <a:ext cx="3246512" cy="24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80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Ψηλάφηση καρδιάς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85961"/>
            <a:ext cx="4038600" cy="4289721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Χρησιμοποιούμε τις κορυφές των δακτύλων μας</a:t>
            </a:r>
          </a:p>
          <a:p>
            <a:r>
              <a:rPr lang="el-GR" dirty="0"/>
              <a:t>Μπορεί να τοποθετήσουμε τον ασθενή σε αριστερή πλάγια </a:t>
            </a:r>
            <a:r>
              <a:rPr lang="el-GR" dirty="0" err="1"/>
              <a:t>κατακεκλιμένη</a:t>
            </a:r>
            <a:r>
              <a:rPr lang="el-GR" dirty="0"/>
              <a:t> θέση</a:t>
            </a:r>
          </a:p>
          <a:p>
            <a:r>
              <a:rPr lang="el-GR" dirty="0"/>
              <a:t>Θέση καρδιακής ώσης:</a:t>
            </a:r>
          </a:p>
          <a:p>
            <a:pPr lvl="1"/>
            <a:r>
              <a:rPr lang="el-GR" dirty="0"/>
              <a:t>ΑΡ κοιλία: 5</a:t>
            </a:r>
            <a:r>
              <a:rPr lang="el-GR" baseline="30000" dirty="0"/>
              <a:t>ο</a:t>
            </a:r>
            <a:r>
              <a:rPr lang="el-GR" dirty="0"/>
              <a:t> μεσοπλεύριο διάστημα επί της μεσοκλειδικής γραμμής. </a:t>
            </a:r>
          </a:p>
          <a:p>
            <a:pPr lvl="1"/>
            <a:r>
              <a:rPr lang="el-GR" dirty="0"/>
              <a:t>ΔΕ κοιλία: 5</a:t>
            </a:r>
            <a:r>
              <a:rPr lang="el-GR" baseline="30000" dirty="0"/>
              <a:t>ο</a:t>
            </a:r>
            <a:r>
              <a:rPr lang="el-GR" dirty="0"/>
              <a:t> μεσοπλεύριο ΑΡ </a:t>
            </a:r>
            <a:r>
              <a:rPr lang="el-GR" dirty="0" err="1"/>
              <a:t>παραστερνικά</a:t>
            </a:r>
            <a:r>
              <a:rPr lang="el-GR" dirty="0"/>
              <a:t>  ή </a:t>
            </a:r>
            <a:r>
              <a:rPr lang="el-GR" dirty="0" err="1"/>
              <a:t>υποξιφοειδικά</a:t>
            </a:r>
            <a:endParaRPr lang="el-GR" dirty="0"/>
          </a:p>
          <a:p>
            <a:r>
              <a:rPr lang="el-GR" dirty="0"/>
              <a:t>Υπερφόρτωση πίεσης: έντονη και παρατεταμένη ώση </a:t>
            </a:r>
          </a:p>
          <a:p>
            <a:pPr lvl="1"/>
            <a:r>
              <a:rPr lang="el-GR" dirty="0"/>
              <a:t>Στένωση αορτικής ή πνευμονική </a:t>
            </a:r>
            <a:r>
              <a:rPr lang="el-GR" dirty="0" err="1"/>
              <a:t>υπέρταδη</a:t>
            </a:r>
            <a:endParaRPr lang="el-GR" dirty="0"/>
          </a:p>
          <a:p>
            <a:r>
              <a:rPr lang="el-GR" dirty="0"/>
              <a:t>Υπερφόρτωση όγκου: περισσότερο διάχυτη, </a:t>
            </a:r>
            <a:r>
              <a:rPr lang="el-GR" dirty="0" err="1"/>
              <a:t>παρεκτοπισμένη</a:t>
            </a:r>
            <a:r>
              <a:rPr lang="el-GR" dirty="0"/>
              <a:t> και σύντομη ώση</a:t>
            </a:r>
          </a:p>
          <a:p>
            <a:pPr lvl="1"/>
            <a:r>
              <a:rPr lang="el-GR" dirty="0"/>
              <a:t>Βαριά ανεπάρκεια μιτροειδούς ή </a:t>
            </a:r>
            <a:r>
              <a:rPr lang="el-GR" dirty="0" err="1"/>
              <a:t>διατατική</a:t>
            </a:r>
            <a:r>
              <a:rPr lang="el-GR" dirty="0"/>
              <a:t> </a:t>
            </a:r>
            <a:r>
              <a:rPr lang="el-GR" dirty="0" err="1"/>
              <a:t>καρδιομυπάθεια</a:t>
            </a:r>
            <a:endParaRPr lang="el-GR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69F2B08-26A1-499A-B89D-B4D109ADA28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788024" y="899152"/>
            <a:ext cx="3240359" cy="235069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AAB580-3EE3-43F1-9C26-A38B63541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407480"/>
            <a:ext cx="3240359" cy="20135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7253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3A99-8AFB-47DD-BF78-4F8F5496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Ροίζος</a:t>
            </a:r>
            <a:br>
              <a:rPr lang="en-GB" dirty="0"/>
            </a:br>
            <a:r>
              <a:rPr lang="en-GB" sz="2800" i="1" dirty="0"/>
              <a:t>Thrill</a:t>
            </a:r>
            <a:endParaRPr lang="en-GB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98D58-42D7-4DC8-BA1C-7282E8A7D2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err="1"/>
              <a:t>Ροίζος</a:t>
            </a:r>
            <a:endParaRPr lang="el-GR" dirty="0"/>
          </a:p>
          <a:p>
            <a:pPr lvl="1"/>
            <a:r>
              <a:rPr lang="el-GR" dirty="0"/>
              <a:t>Το απτικό αντίστοιχο του καρδιακού φυσήματος</a:t>
            </a:r>
          </a:p>
          <a:p>
            <a:pPr lvl="1"/>
            <a:r>
              <a:rPr lang="el-GR" dirty="0"/>
              <a:t>Η παρουσία του κατατάσσει το φύσημα σε </a:t>
            </a:r>
            <a:r>
              <a:rPr lang="en-GB" dirty="0"/>
              <a:t> </a:t>
            </a:r>
            <a:r>
              <a:rPr lang="el-GR" dirty="0"/>
              <a:t>βαθμό τουλάχιστον 4+</a:t>
            </a:r>
          </a:p>
          <a:p>
            <a:r>
              <a:rPr lang="el-GR" dirty="0"/>
              <a:t>Αναζητάμε </a:t>
            </a:r>
            <a:r>
              <a:rPr lang="el-GR" dirty="0" err="1"/>
              <a:t>ροίζο</a:t>
            </a:r>
            <a:r>
              <a:rPr lang="el-GR" dirty="0"/>
              <a:t> σε όλο το </a:t>
            </a:r>
            <a:r>
              <a:rPr lang="el-GR" dirty="0" err="1"/>
              <a:t>προκάρδιο</a:t>
            </a:r>
            <a:r>
              <a:rPr lang="el-GR" dirty="0"/>
              <a:t>, με την παλαμιαία επιφάνεια του χεριού</a:t>
            </a:r>
          </a:p>
          <a:p>
            <a:r>
              <a:rPr lang="el-GR" dirty="0"/>
              <a:t>Κλινική σημασία του </a:t>
            </a:r>
            <a:r>
              <a:rPr lang="el-GR" dirty="0" err="1"/>
              <a:t>ροίζου</a:t>
            </a:r>
            <a:r>
              <a:rPr lang="el-GR" dirty="0"/>
              <a:t>: </a:t>
            </a:r>
            <a:r>
              <a:rPr lang="el-GR" dirty="0" err="1"/>
              <a:t>ψηλαφάται</a:t>
            </a:r>
            <a:r>
              <a:rPr lang="el-GR" dirty="0"/>
              <a:t> μόνο στην περιοχή όπου παράγεται</a:t>
            </a:r>
          </a:p>
          <a:p>
            <a:pPr lvl="1"/>
            <a:r>
              <a:rPr lang="el-GR" dirty="0"/>
              <a:t>Τα φυσήματα μπορεί να είναι ακουστά σε πολύ μεγαλύτερες περιοχές: επέκταση φυσήματος</a:t>
            </a:r>
          </a:p>
          <a:p>
            <a:pPr lvl="1"/>
            <a:r>
              <a:rPr lang="el-GR" dirty="0"/>
              <a:t>Πχ ένα έντονο φύσημα ανεπάρκειας μιτροειδούς μπορεί να ακροάται σε μεγάλο μέρος του </a:t>
            </a:r>
            <a:r>
              <a:rPr lang="el-GR" dirty="0" err="1"/>
              <a:t>προκαρδίου</a:t>
            </a:r>
            <a:endParaRPr lang="el-GR" dirty="0"/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2F9AAC-C5F8-43D6-ADED-051AE804630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814888" y="1882775"/>
            <a:ext cx="3695700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49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ΑΚΡΟΑΣΗ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57A10F88-6853-46E4-BCBA-186AB6A845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597" y="1991130"/>
            <a:ext cx="1681336" cy="1681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8064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</p:spPr>
        <p:txBody>
          <a:bodyPr>
            <a:normAutofit/>
          </a:bodyPr>
          <a:lstStyle/>
          <a:p>
            <a:r>
              <a:rPr lang="el-GR" dirty="0"/>
              <a:t>Τι περιλαμβάνει η ακρόαση της καρδιάς;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1BC032-5D9C-4622-B319-C264B631EDB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4008" y="1344251"/>
            <a:ext cx="4038600" cy="3946769"/>
          </a:xfrm>
          <a:prstGeom prst="roundRect">
            <a:avLst>
              <a:gd name="adj" fmla="val 609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l-GR" b="1" u="sng" dirty="0"/>
              <a:t>ΜΕΡΙΚΕΣ ΤΕΧΝΙΚΕΣ ΣΥΜΒΟΥΛΕΣ</a:t>
            </a:r>
          </a:p>
          <a:p>
            <a:r>
              <a:rPr lang="el-GR" dirty="0"/>
              <a:t>Χρησιμοποιούμε το διάφραγμα ΚΑΙ τον κώδωνα στηθοσκοπίου </a:t>
            </a:r>
          </a:p>
          <a:p>
            <a:pPr lvl="1"/>
            <a:r>
              <a:rPr lang="el-GR" dirty="0"/>
              <a:t>Το στηθοσκόπιο τοποθετείται πάνω στο δέρμα (όχι πάνω σε ρούχα)</a:t>
            </a:r>
          </a:p>
          <a:p>
            <a:r>
              <a:rPr lang="el-GR" dirty="0"/>
              <a:t>Στη διάρκεια της εξέτασης ο ασθενής πρέπει να αναπνέει κανονικά</a:t>
            </a:r>
            <a:r>
              <a:rPr lang="el-GR" b="1" dirty="0"/>
              <a:t> (ΌΧΙ βαθιά)</a:t>
            </a:r>
          </a:p>
          <a:p>
            <a:pPr lvl="1"/>
            <a:r>
              <a:rPr lang="el-GR" dirty="0"/>
              <a:t>Μπορεί να ζητήσουμε στον ασθενή να κρατήσει την αναπνοή του για λίγο για να ακροαστούμε καλύτερα έναν ήχο</a:t>
            </a:r>
          </a:p>
          <a:p>
            <a:r>
              <a:rPr lang="el-GR" dirty="0"/>
              <a:t>Ασθενής σε </a:t>
            </a:r>
            <a:r>
              <a:rPr lang="el-GR" dirty="0" err="1"/>
              <a:t>ημικαθιστή</a:t>
            </a:r>
            <a:r>
              <a:rPr lang="el-GR" dirty="0"/>
              <a:t> θέση (</a:t>
            </a:r>
            <a:r>
              <a:rPr lang="el-GR" dirty="0" err="1"/>
              <a:t>ανάκλιση</a:t>
            </a:r>
            <a:r>
              <a:rPr lang="el-GR" dirty="0"/>
              <a:t> 30-45</a:t>
            </a:r>
            <a:r>
              <a:rPr lang="el-GR" baseline="30000" dirty="0"/>
              <a:t>ο</a:t>
            </a:r>
            <a:r>
              <a:rPr lang="el-GR" dirty="0"/>
              <a:t> από το επίπεδο της εξεταστικής κλίνης)</a:t>
            </a:r>
          </a:p>
          <a:p>
            <a:pPr lvl="1"/>
            <a:r>
              <a:rPr lang="el-GR" dirty="0"/>
              <a:t>Ακρόαση όλων των εστιών</a:t>
            </a:r>
          </a:p>
          <a:p>
            <a:pPr lvl="1"/>
            <a:r>
              <a:rPr lang="el-GR" dirty="0"/>
              <a:t>Βάση προς κορυφή ή αντίστροφα</a:t>
            </a:r>
          </a:p>
          <a:p>
            <a:endParaRPr lang="el-GR" dirty="0"/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0E987DB3-FBD3-4836-8DBD-E66ACF041F5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786458"/>
              </p:ext>
            </p:extLst>
          </p:nvPr>
        </p:nvGraphicFramePr>
        <p:xfrm>
          <a:off x="457200" y="1273325"/>
          <a:ext cx="403860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44645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A36B-C46B-4BD8-B66C-A68084B2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Ειδικές θέσεις ακρόασης της καρδιάς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75B545-6D58-4082-83AC-47E636FDF5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9652" y="1026832"/>
            <a:ext cx="3754760" cy="298097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C45D62-EC16-4ECC-AD4F-79256D71C36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949856" y="1025010"/>
            <a:ext cx="3544234" cy="29846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872735-A784-4C6C-9B0F-697E145B3AE8}"/>
              </a:ext>
            </a:extLst>
          </p:cNvPr>
          <p:cNvSpPr txBox="1"/>
          <p:nvPr/>
        </p:nvSpPr>
        <p:spPr>
          <a:xfrm>
            <a:off x="4677054" y="5441523"/>
            <a:ext cx="4459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Bates’ guide to physical examination and history taking 12</a:t>
            </a:r>
            <a:r>
              <a:rPr lang="en-GB" sz="1200" b="0" baseline="300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Ed (2017)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59BF92-65C4-4D33-90E8-38FB7CB75951}"/>
              </a:ext>
            </a:extLst>
          </p:cNvPr>
          <p:cNvSpPr txBox="1">
            <a:spLocks/>
          </p:cNvSpPr>
          <p:nvPr/>
        </p:nvSpPr>
        <p:spPr>
          <a:xfrm>
            <a:off x="649650" y="4152636"/>
            <a:ext cx="3754761" cy="9525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31449" indent="-23144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01471" indent="-19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62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71494" indent="-154299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80092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388690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97288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885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482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3080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b="0" dirty="0"/>
              <a:t>Ο ασθενής σε αριστερή πλάγια </a:t>
            </a:r>
            <a:r>
              <a:rPr lang="el-GR" sz="1800" b="0" dirty="0" err="1"/>
              <a:t>κατακεκλιμένη</a:t>
            </a:r>
            <a:r>
              <a:rPr lang="el-GR" sz="1800" b="0" dirty="0"/>
              <a:t> θέση: </a:t>
            </a:r>
          </a:p>
          <a:p>
            <a:pPr lvl="1"/>
            <a:r>
              <a:rPr lang="el-GR" sz="1400" b="0" dirty="0"/>
              <a:t>Ακρόαση φυσήματος στένωσης μιτροειδούς </a:t>
            </a:r>
          </a:p>
          <a:p>
            <a:endParaRPr lang="en-GB" sz="1800" b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7257A2-3878-4608-98CF-93074E2A163B}"/>
              </a:ext>
            </a:extLst>
          </p:cNvPr>
          <p:cNvSpPr txBox="1">
            <a:spLocks/>
          </p:cNvSpPr>
          <p:nvPr/>
        </p:nvSpPr>
        <p:spPr>
          <a:xfrm>
            <a:off x="4949855" y="4154231"/>
            <a:ext cx="3600723" cy="952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31449" indent="-23144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01471" indent="-19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62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71494" indent="-154299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80092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388690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97288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885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482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3080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b="0" dirty="0"/>
              <a:t>Ο ασθενής καθιστός με ελαφρά κλίση προς τα εμπρός: </a:t>
            </a:r>
          </a:p>
          <a:p>
            <a:pPr lvl="1"/>
            <a:r>
              <a:rPr lang="el-GR" sz="1400" b="0" dirty="0"/>
              <a:t>Ακρόαση φυσήματος ανεπάρκειας αορτικής</a:t>
            </a:r>
          </a:p>
        </p:txBody>
      </p:sp>
    </p:spTree>
    <p:extLst>
      <p:ext uri="{BB962C8B-B14F-4D97-AF65-F5344CB8AC3E}">
        <p14:creationId xmlns:p14="http://schemas.microsoft.com/office/powerpoint/2010/main" val="3598147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Οδηγά σημεία</a:t>
            </a:r>
            <a:r>
              <a:rPr lang="en-GB" dirty="0"/>
              <a:t> </a:t>
            </a:r>
            <a:r>
              <a:rPr lang="el-GR" dirty="0"/>
              <a:t>στο θώρακα</a:t>
            </a:r>
            <a:endParaRPr lang="en-GB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0255" y="1173832"/>
            <a:ext cx="5543489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AF345-85B5-4B54-86B1-033853E4AFA5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3D00467-1FC8-4B04-A8E5-7466914620A8}"/>
              </a:ext>
            </a:extLst>
          </p:cNvPr>
          <p:cNvSpPr>
            <a:spLocks noChangeAspect="1"/>
          </p:cNvSpPr>
          <p:nvPr/>
        </p:nvSpPr>
        <p:spPr>
          <a:xfrm>
            <a:off x="4059003" y="2328739"/>
            <a:ext cx="342750" cy="225008"/>
          </a:xfrm>
          <a:prstGeom prst="ellipse">
            <a:avLst/>
          </a:prstGeom>
          <a:solidFill>
            <a:srgbClr val="FFC00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852658E-A19F-40A2-86B0-D7596A03CB48}"/>
              </a:ext>
            </a:extLst>
          </p:cNvPr>
          <p:cNvSpPr>
            <a:spLocks noChangeAspect="1"/>
          </p:cNvSpPr>
          <p:nvPr/>
        </p:nvSpPr>
        <p:spPr>
          <a:xfrm>
            <a:off x="4828503" y="2343455"/>
            <a:ext cx="342750" cy="225008"/>
          </a:xfrm>
          <a:prstGeom prst="ellipse">
            <a:avLst/>
          </a:prstGeom>
          <a:solidFill>
            <a:srgbClr val="00B05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ACE47D-619F-4F4D-9F46-A9D9870D3484}"/>
              </a:ext>
            </a:extLst>
          </p:cNvPr>
          <p:cNvSpPr>
            <a:spLocks noChangeAspect="1"/>
          </p:cNvSpPr>
          <p:nvPr/>
        </p:nvSpPr>
        <p:spPr>
          <a:xfrm>
            <a:off x="4731785" y="3074183"/>
            <a:ext cx="342750" cy="225008"/>
          </a:xfrm>
          <a:prstGeom prst="ellipse">
            <a:avLst/>
          </a:prstGeom>
          <a:solidFill>
            <a:schemeClr val="tx2">
              <a:lumMod val="60000"/>
              <a:lumOff val="40000"/>
              <a:alpha val="45882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248B65-8CD6-4ABE-859B-7D86F5303FA7}"/>
              </a:ext>
            </a:extLst>
          </p:cNvPr>
          <p:cNvSpPr>
            <a:spLocks noChangeAspect="1"/>
          </p:cNvSpPr>
          <p:nvPr/>
        </p:nvSpPr>
        <p:spPr>
          <a:xfrm>
            <a:off x="5204309" y="3217545"/>
            <a:ext cx="342750" cy="225008"/>
          </a:xfrm>
          <a:prstGeom prst="ellipse">
            <a:avLst/>
          </a:prstGeom>
          <a:solidFill>
            <a:srgbClr val="C00000">
              <a:alpha val="45882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35A607-3C3E-4201-8DF7-C6BEA0211D12}"/>
              </a:ext>
            </a:extLst>
          </p:cNvPr>
          <p:cNvSpPr txBox="1"/>
          <p:nvPr/>
        </p:nvSpPr>
        <p:spPr>
          <a:xfrm>
            <a:off x="1475656" y="1674683"/>
            <a:ext cx="83362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Αορτική</a:t>
            </a:r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βαλβίδα</a:t>
            </a:r>
            <a:endParaRPr lang="en-GB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56949B-3FCE-41DC-A217-86F60386A3E9}"/>
              </a:ext>
            </a:extLst>
          </p:cNvPr>
          <p:cNvCxnSpPr>
            <a:cxnSpLocks/>
            <a:stCxn id="9" idx="3"/>
            <a:endCxn id="5" idx="1"/>
          </p:cNvCxnSpPr>
          <p:nvPr/>
        </p:nvCxnSpPr>
        <p:spPr>
          <a:xfrm>
            <a:off x="2309284" y="1936293"/>
            <a:ext cx="1799914" cy="42539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141B17-F525-4748-AEB2-C0B324834763}"/>
              </a:ext>
            </a:extLst>
          </p:cNvPr>
          <p:cNvSpPr txBox="1"/>
          <p:nvPr/>
        </p:nvSpPr>
        <p:spPr>
          <a:xfrm>
            <a:off x="6834718" y="1559449"/>
            <a:ext cx="1018055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Πνευμονική 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493D096-07B3-4537-A177-FF9D3EC6E820}"/>
              </a:ext>
            </a:extLst>
          </p:cNvPr>
          <p:cNvCxnSpPr>
            <a:cxnSpLocks/>
            <a:stCxn id="12" idx="1"/>
            <a:endCxn id="6" idx="6"/>
          </p:cNvCxnSpPr>
          <p:nvPr/>
        </p:nvCxnSpPr>
        <p:spPr>
          <a:xfrm flipH="1">
            <a:off x="5171253" y="1821059"/>
            <a:ext cx="1663465" cy="6349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E3FD8C3-51DF-46C6-A0A4-8C3BF7408BF3}"/>
              </a:ext>
            </a:extLst>
          </p:cNvPr>
          <p:cNvSpPr txBox="1"/>
          <p:nvPr/>
        </p:nvSpPr>
        <p:spPr>
          <a:xfrm>
            <a:off x="7231323" y="2949141"/>
            <a:ext cx="1018055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Μιτροειδής 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6601AB9-63D8-4F85-95BA-CEABCA9C39B3}"/>
              </a:ext>
            </a:extLst>
          </p:cNvPr>
          <p:cNvCxnSpPr>
            <a:cxnSpLocks/>
            <a:stCxn id="22" idx="1"/>
            <a:endCxn id="8" idx="6"/>
          </p:cNvCxnSpPr>
          <p:nvPr/>
        </p:nvCxnSpPr>
        <p:spPr>
          <a:xfrm flipH="1">
            <a:off x="5547059" y="3210751"/>
            <a:ext cx="1684264" cy="1192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59BECF6-F30F-4A43-A59B-72238D3CB544}"/>
              </a:ext>
            </a:extLst>
          </p:cNvPr>
          <p:cNvSpPr txBox="1"/>
          <p:nvPr/>
        </p:nvSpPr>
        <p:spPr>
          <a:xfrm>
            <a:off x="1176555" y="2919333"/>
            <a:ext cx="905636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l-GR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Τριγλώχιν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βαλβίδα</a:t>
            </a:r>
            <a:endParaRPr lang="en-GB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2B001AB-E060-4440-87AB-56B68D44DCC7}"/>
              </a:ext>
            </a:extLst>
          </p:cNvPr>
          <p:cNvCxnSpPr>
            <a:cxnSpLocks/>
            <a:stCxn id="25" idx="3"/>
            <a:endCxn id="7" idx="2"/>
          </p:cNvCxnSpPr>
          <p:nvPr/>
        </p:nvCxnSpPr>
        <p:spPr>
          <a:xfrm>
            <a:off x="2082191" y="3180943"/>
            <a:ext cx="2649594" cy="5744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9485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22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CEF5308-F697-4BB1-9A41-76977E89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Εστίες καρδιακής ακρόασης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F80726-1EDE-42CF-9DBA-3B5D7530D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860" y="1333500"/>
            <a:ext cx="7926279" cy="37719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6CFC37-354A-4228-B2E8-29FAE2F5324D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241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3CE42FC-6E9C-4928-ABF3-E0E53CCB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Καρδιακή ακρόαση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5499A63-1D6D-40F9-AAE9-A021516C6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Αξιολόγηση της καρδιακής συχνότητας και του ρυθμού</a:t>
            </a:r>
          </a:p>
          <a:p>
            <a:pPr lvl="1"/>
            <a:r>
              <a:rPr lang="el-GR" dirty="0"/>
              <a:t>Βραδυκαρδία – ταχυκαρδία</a:t>
            </a:r>
          </a:p>
          <a:p>
            <a:pPr lvl="1"/>
            <a:r>
              <a:rPr lang="el-GR" dirty="0"/>
              <a:t>Κολπική μαρμαρυγή, </a:t>
            </a:r>
            <a:r>
              <a:rPr lang="el-GR" dirty="0" err="1"/>
              <a:t>εκτακτοσυστολικές</a:t>
            </a:r>
            <a:r>
              <a:rPr lang="el-GR" dirty="0"/>
              <a:t> αρρυθμίες, κολποκοιλιακοί αποκλεισμοί </a:t>
            </a:r>
            <a:r>
              <a:rPr lang="en-GB" dirty="0"/>
              <a:t>(</a:t>
            </a:r>
            <a:r>
              <a:rPr lang="el-GR" dirty="0"/>
              <a:t>καρδιακές παύλες)</a:t>
            </a:r>
          </a:p>
          <a:p>
            <a:r>
              <a:rPr lang="el-GR" dirty="0"/>
              <a:t>Ακρόαση φυσιολογικών καρδιακών τόνων (</a:t>
            </a:r>
            <a:r>
              <a:rPr lang="en-GB" dirty="0"/>
              <a:t>S1 &amp; S2)</a:t>
            </a:r>
            <a:endParaRPr lang="el-GR" dirty="0"/>
          </a:p>
          <a:p>
            <a:pPr lvl="1"/>
            <a:r>
              <a:rPr lang="el-GR" dirty="0"/>
              <a:t>Αναγνώριση συστολικού – διαστολικού διαστήματος</a:t>
            </a:r>
          </a:p>
          <a:p>
            <a:pPr lvl="1"/>
            <a:r>
              <a:rPr lang="el-GR" dirty="0"/>
              <a:t>Διαταραχές </a:t>
            </a:r>
            <a:r>
              <a:rPr lang="en-GB" dirty="0"/>
              <a:t>S1 &amp; S2</a:t>
            </a:r>
            <a:r>
              <a:rPr lang="el-GR" dirty="0"/>
              <a:t>: επίταση, εξασθένηση, διχασμός</a:t>
            </a:r>
          </a:p>
          <a:p>
            <a:r>
              <a:rPr lang="el-GR" dirty="0"/>
              <a:t>Ακρόαση καρδιακών φυσημάτων</a:t>
            </a:r>
          </a:p>
          <a:p>
            <a:r>
              <a:rPr lang="el-GR" dirty="0"/>
              <a:t>Ακρόαση επιπρόσθετων συστολικών ήχων</a:t>
            </a:r>
            <a:r>
              <a:rPr lang="en-GB" dirty="0"/>
              <a:t> (ejection clicks)</a:t>
            </a:r>
            <a:endParaRPr lang="el-GR" dirty="0"/>
          </a:p>
          <a:p>
            <a:r>
              <a:rPr lang="el-GR" dirty="0"/>
              <a:t>Ακρόαση επιπρόσθετων διαστολικών ήχων (</a:t>
            </a:r>
            <a:r>
              <a:rPr lang="en-GB" dirty="0"/>
              <a:t>S3 &amp; S4)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1822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696C-9300-4717-832F-EE40BB95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Οι φυσιολογικοί καρδιακοί τόνοι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2D437-21C6-481B-9BD9-3195B7B36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775206"/>
            <a:ext cx="4040188" cy="533136"/>
          </a:xfrm>
        </p:spPr>
        <p:txBody>
          <a:bodyPr/>
          <a:lstStyle/>
          <a:p>
            <a:r>
              <a:rPr lang="el-GR" dirty="0"/>
              <a:t>1</a:t>
            </a:r>
            <a:r>
              <a:rPr lang="el-GR" baseline="30000" dirty="0"/>
              <a:t>ος</a:t>
            </a:r>
            <a:r>
              <a:rPr lang="el-GR" dirty="0"/>
              <a:t> ΤΟΝΟΣ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2F507-265A-4D2A-BB2E-4C78B4BB0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536" y="1380350"/>
            <a:ext cx="4040188" cy="2197230"/>
          </a:xfrm>
        </p:spPr>
        <p:txBody>
          <a:bodyPr/>
          <a:lstStyle/>
          <a:p>
            <a:r>
              <a:rPr lang="el-GR" dirty="0"/>
              <a:t>Παράγεται κατά τη σύγκλειση των κολποκοιλιακών βαλβίδων: στοιχείο μιτροειδούς (Μ1) και </a:t>
            </a:r>
            <a:r>
              <a:rPr lang="el-GR" dirty="0" err="1"/>
              <a:t>τριγλώχινος</a:t>
            </a:r>
            <a:r>
              <a:rPr lang="el-GR" dirty="0"/>
              <a:t> (Τ1)</a:t>
            </a:r>
            <a:endParaRPr lang="en-GB" dirty="0"/>
          </a:p>
          <a:p>
            <a:r>
              <a:rPr lang="el-GR" dirty="0"/>
              <a:t>Σηματοδοτεί την έναρξη της συστολής των κοιλιών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FD60E-015F-47D2-93E2-246645E77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3" y="775206"/>
            <a:ext cx="4041775" cy="533136"/>
          </a:xfrm>
        </p:spPr>
        <p:txBody>
          <a:bodyPr/>
          <a:lstStyle/>
          <a:p>
            <a:r>
              <a:rPr lang="el-GR" dirty="0"/>
              <a:t>2</a:t>
            </a:r>
            <a:r>
              <a:rPr lang="el-GR" baseline="30000" dirty="0"/>
              <a:t>Ος</a:t>
            </a:r>
            <a:r>
              <a:rPr lang="el-GR" dirty="0"/>
              <a:t> ΤΟΝΟΣ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384D14-E8AE-4345-8A57-57CF277F30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029" y="1380350"/>
            <a:ext cx="4040188" cy="2197230"/>
          </a:xfrm>
        </p:spPr>
        <p:txBody>
          <a:bodyPr/>
          <a:lstStyle/>
          <a:p>
            <a:r>
              <a:rPr lang="el-GR" dirty="0"/>
              <a:t>Παράγεται κατά τη σύγκλειση της αορτικής (Α2) και της πνευμονικής βαλβίδας (</a:t>
            </a:r>
            <a:r>
              <a:rPr lang="en-GB" dirty="0"/>
              <a:t>P2)</a:t>
            </a:r>
            <a:endParaRPr lang="el-GR" dirty="0"/>
          </a:p>
          <a:p>
            <a:r>
              <a:rPr lang="el-GR" dirty="0"/>
              <a:t>Σηματοδοτεί την έναρξη της διαστολής των κοιλιών </a:t>
            </a:r>
            <a:endParaRPr lang="en-GB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30B4804-AD8F-4788-84A0-FAD6A92F2FF4}"/>
              </a:ext>
            </a:extLst>
          </p:cNvPr>
          <p:cNvSpPr txBox="1">
            <a:spLocks/>
          </p:cNvSpPr>
          <p:nvPr/>
        </p:nvSpPr>
        <p:spPr>
          <a:xfrm>
            <a:off x="395536" y="3289548"/>
            <a:ext cx="8287072" cy="2001472"/>
          </a:xfrm>
          <a:prstGeom prst="roundRect">
            <a:avLst>
              <a:gd name="adj" fmla="val 80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>
            <a:lvl1pPr marL="231449" indent="-23144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01471" indent="-19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15000"/>
              <a:buFont typeface="Arial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71494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80092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8690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97288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05885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314482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623080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l-GR" b="1" u="sng" dirty="0"/>
              <a:t>ΔΙΑΚΡΙΣΗ </a:t>
            </a:r>
            <a:r>
              <a:rPr lang="el-GR" u="sng" dirty="0"/>
              <a:t>1</a:t>
            </a:r>
            <a:r>
              <a:rPr lang="el-GR" u="sng" baseline="30000" dirty="0"/>
              <a:t>ου</a:t>
            </a:r>
            <a:r>
              <a:rPr lang="el-GR" u="sng" dirty="0"/>
              <a:t> – 2</a:t>
            </a:r>
            <a:r>
              <a:rPr lang="el-GR" u="sng" baseline="30000" dirty="0"/>
              <a:t>ου</a:t>
            </a:r>
            <a:r>
              <a:rPr lang="el-GR" u="sng" dirty="0"/>
              <a:t> καρδιακού τόνου</a:t>
            </a:r>
            <a:endParaRPr lang="el-GR" b="1" u="sng" dirty="0"/>
          </a:p>
          <a:p>
            <a:r>
              <a:rPr lang="el-GR" b="0" dirty="0"/>
              <a:t>Είναι το πρώτο και βασικότερο βήμα στην καρδιακή ακρόαση καθώς μας επιτρέπει να καθορίσουμε το συστολικό και το διαστολικό διάστημα</a:t>
            </a:r>
            <a:endParaRPr lang="en-GB" b="0" dirty="0"/>
          </a:p>
          <a:p>
            <a:r>
              <a:rPr lang="el-GR" b="0" dirty="0"/>
              <a:t>Ο 1</a:t>
            </a:r>
            <a:r>
              <a:rPr lang="el-GR" b="0" baseline="30000" dirty="0"/>
              <a:t>ος</a:t>
            </a:r>
            <a:r>
              <a:rPr lang="el-GR" b="0" dirty="0"/>
              <a:t> τόνος συμπίπτει με το σφυγμικό κύμα της καρωτίδας</a:t>
            </a:r>
          </a:p>
          <a:p>
            <a:r>
              <a:rPr lang="el-GR" b="0" dirty="0"/>
              <a:t>Ο 1</a:t>
            </a:r>
            <a:r>
              <a:rPr lang="el-GR" b="0" baseline="30000" dirty="0"/>
              <a:t>ος</a:t>
            </a:r>
            <a:r>
              <a:rPr lang="el-GR" b="0" dirty="0"/>
              <a:t> τόνος είναι η αρχή του βραχύτερου διαστήματος του καρδιακού κύκλου</a:t>
            </a:r>
          </a:p>
          <a:p>
            <a:r>
              <a:rPr lang="el-GR" b="0" dirty="0"/>
              <a:t>Ο 1</a:t>
            </a:r>
            <a:r>
              <a:rPr lang="el-GR" b="0" baseline="30000" dirty="0"/>
              <a:t>ος</a:t>
            </a:r>
            <a:r>
              <a:rPr lang="el-GR" b="0" dirty="0"/>
              <a:t> τόνος συνήθως είναι εντονότερος στην κορυφή της καρδιάς ενώ ο 2</a:t>
            </a:r>
            <a:r>
              <a:rPr lang="el-GR" b="0" baseline="30000" dirty="0"/>
              <a:t>ος</a:t>
            </a:r>
            <a:r>
              <a:rPr lang="el-GR" b="0" dirty="0"/>
              <a:t> τόνος είναι συνήθως εντονότερος στην εστία βάση της καρδιάς.</a:t>
            </a:r>
          </a:p>
        </p:txBody>
      </p:sp>
    </p:spTree>
    <p:extLst>
      <p:ext uri="{BB962C8B-B14F-4D97-AF65-F5344CB8AC3E}">
        <p14:creationId xmlns:p14="http://schemas.microsoft.com/office/powerpoint/2010/main" val="3442634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2867F71-054D-4156-9672-7FAE7EACB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Πως παράγονται οι καρδιακοί τόνοι;</a:t>
            </a:r>
            <a:endParaRPr lang="en-GB" dirty="0"/>
          </a:p>
        </p:txBody>
      </p:sp>
      <p:pic>
        <p:nvPicPr>
          <p:cNvPr id="18" name="Cardiac cycle">
            <a:hlinkClick r:id="" action="ppaction://media"/>
            <a:extLst>
              <a:ext uri="{FF2B5EF4-FFF2-40B4-BE49-F238E27FC236}">
                <a16:creationId xmlns:a16="http://schemas.microsoft.com/office/drawing/2014/main" id="{8DEA72AD-EC7F-471A-84B1-701FE588BE5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604" y="769268"/>
            <a:ext cx="7128792" cy="4424767"/>
          </a:xfrm>
        </p:spPr>
      </p:pic>
    </p:spTree>
    <p:extLst>
      <p:ext uri="{BB962C8B-B14F-4D97-AF65-F5344CB8AC3E}">
        <p14:creationId xmlns:p14="http://schemas.microsoft.com/office/powerpoint/2010/main" val="182962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710E07-97DC-492D-A301-73FEE330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ADE6F23-0387-4265-853A-75562145F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127" y="1333500"/>
            <a:ext cx="7897745" cy="3771900"/>
          </a:xfrm>
        </p:spPr>
      </p:pic>
    </p:spTree>
    <p:extLst>
      <p:ext uri="{BB962C8B-B14F-4D97-AF65-F5344CB8AC3E}">
        <p14:creationId xmlns:p14="http://schemas.microsoft.com/office/powerpoint/2010/main" val="1028630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2404E4A-57E0-4ADB-9744-50AD48D9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Φυσιολογικοί τόνοι</a:t>
            </a:r>
            <a:endParaRPr lang="en-GB" dirty="0"/>
          </a:p>
        </p:txBody>
      </p:sp>
      <p:pic>
        <p:nvPicPr>
          <p:cNvPr id="9" name="Normal heart sounds">
            <a:hlinkClick r:id="" action="ppaction://media"/>
            <a:extLst>
              <a:ext uri="{FF2B5EF4-FFF2-40B4-BE49-F238E27FC236}">
                <a16:creationId xmlns:a16="http://schemas.microsoft.com/office/drawing/2014/main" id="{8902CD12-D119-4AEA-8E31-AEA4FCA3A61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497" y="1091406"/>
            <a:ext cx="8229600" cy="3532187"/>
          </a:xfrm>
        </p:spPr>
      </p:pic>
    </p:spTree>
    <p:extLst>
      <p:ext uri="{BB962C8B-B14F-4D97-AF65-F5344CB8AC3E}">
        <p14:creationId xmlns:p14="http://schemas.microsoft.com/office/powerpoint/2010/main" val="232152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1596B2-9D9F-415A-B1D2-8CDA2595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Φυσιολογικοί καρδιακοί τόνοι</a:t>
            </a:r>
            <a:endParaRPr lang="en-GB" dirty="0"/>
          </a:p>
        </p:txBody>
      </p:sp>
      <p:pic>
        <p:nvPicPr>
          <p:cNvPr id="12" name="Normal heart sounds - ATS">
            <a:hlinkClick r:id="" action="ppaction://media"/>
            <a:extLst>
              <a:ext uri="{FF2B5EF4-FFF2-40B4-BE49-F238E27FC236}">
                <a16:creationId xmlns:a16="http://schemas.microsoft.com/office/drawing/2014/main" id="{ACC89D15-7378-4F38-A15B-D106391FBEA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057300"/>
            <a:ext cx="8229600" cy="3616325"/>
          </a:xfrm>
        </p:spPr>
      </p:pic>
    </p:spTree>
    <p:extLst>
      <p:ext uri="{BB962C8B-B14F-4D97-AF65-F5344CB8AC3E}">
        <p14:creationId xmlns:p14="http://schemas.microsoft.com/office/powerpoint/2010/main" val="108293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5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8E0061F-E718-4706-9BCE-C3559887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Προσθετικές βαλβίδες</a:t>
            </a:r>
            <a:br>
              <a:rPr lang="en-GB" dirty="0"/>
            </a:br>
            <a:r>
              <a:rPr lang="el-GR" dirty="0"/>
              <a:t>Μιτροειδής</a:t>
            </a:r>
            <a:endParaRPr lang="en-GB" dirty="0"/>
          </a:p>
        </p:txBody>
      </p:sp>
      <p:pic>
        <p:nvPicPr>
          <p:cNvPr id="9" name="Prosthetic mitral valve">
            <a:hlinkClick r:id="" action="ppaction://media"/>
            <a:extLst>
              <a:ext uri="{FF2B5EF4-FFF2-40B4-BE49-F238E27FC236}">
                <a16:creationId xmlns:a16="http://schemas.microsoft.com/office/drawing/2014/main" id="{4FD99208-EEF2-429E-9472-33823E6217F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9552" y="1417340"/>
            <a:ext cx="8229600" cy="2644775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C479711-F1D7-468C-A4FD-70A9B6D1B96E}"/>
              </a:ext>
            </a:extLst>
          </p:cNvPr>
          <p:cNvSpPr/>
          <p:nvPr/>
        </p:nvSpPr>
        <p:spPr>
          <a:xfrm>
            <a:off x="3203848" y="2713484"/>
            <a:ext cx="792088" cy="144016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6F5C4-954C-4E5A-8993-23D45CD6B149}"/>
              </a:ext>
            </a:extLst>
          </p:cNvPr>
          <p:cNvSpPr/>
          <p:nvPr/>
        </p:nvSpPr>
        <p:spPr>
          <a:xfrm>
            <a:off x="5292080" y="2713484"/>
            <a:ext cx="792088" cy="144016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5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BE73E6-7E38-463A-AB74-3611503AF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Προσθετικές βαλβίδες</a:t>
            </a:r>
            <a:br>
              <a:rPr lang="el-GR" dirty="0"/>
            </a:br>
            <a:r>
              <a:rPr lang="el-GR" dirty="0"/>
              <a:t>Αορτική</a:t>
            </a:r>
            <a:endParaRPr lang="en-GB" dirty="0"/>
          </a:p>
        </p:txBody>
      </p:sp>
      <p:pic>
        <p:nvPicPr>
          <p:cNvPr id="9" name="Prosthetic aortic valve">
            <a:hlinkClick r:id="" action="ppaction://media"/>
            <a:extLst>
              <a:ext uri="{FF2B5EF4-FFF2-40B4-BE49-F238E27FC236}">
                <a16:creationId xmlns:a16="http://schemas.microsoft.com/office/drawing/2014/main" id="{69CC413F-FDB7-4CB8-85C8-2D3E5A3F948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9949" y="1777380"/>
            <a:ext cx="8229600" cy="2630487"/>
          </a:xfrm>
        </p:spPr>
      </p:pic>
    </p:spTree>
    <p:extLst>
      <p:ext uri="{BB962C8B-B14F-4D97-AF65-F5344CB8AC3E}">
        <p14:creationId xmlns:p14="http://schemas.microsoft.com/office/powerpoint/2010/main" val="27465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DC4D1-82A0-45A0-B656-2F3A68B1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</p:spPr>
        <p:txBody>
          <a:bodyPr>
            <a:normAutofit/>
          </a:bodyPr>
          <a:lstStyle/>
          <a:p>
            <a:r>
              <a:rPr lang="el-GR" dirty="0"/>
              <a:t>Ανωμαλίες των καρδιακών τόνων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7AE51-15B5-401D-8004-A74BB1258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751325"/>
            <a:ext cx="4040188" cy="304914"/>
          </a:xfrm>
        </p:spPr>
        <p:txBody>
          <a:bodyPr anchor="b">
            <a:normAutofit fontScale="92500" lnSpcReduction="20000"/>
          </a:bodyPr>
          <a:lstStyle/>
          <a:p>
            <a:r>
              <a:rPr lang="el-GR" dirty="0">
                <a:solidFill>
                  <a:srgbClr val="4F81BD"/>
                </a:solidFill>
              </a:rPr>
              <a:t>1</a:t>
            </a:r>
            <a:r>
              <a:rPr lang="el-GR" baseline="30000" dirty="0">
                <a:solidFill>
                  <a:srgbClr val="4F81BD"/>
                </a:solidFill>
              </a:rPr>
              <a:t>ος</a:t>
            </a:r>
            <a:r>
              <a:rPr lang="el-GR" dirty="0">
                <a:solidFill>
                  <a:srgbClr val="4F81BD"/>
                </a:solidFill>
              </a:rPr>
              <a:t> ΤΟΝΟΣ</a:t>
            </a:r>
            <a:endParaRPr lang="en-GB" dirty="0">
              <a:solidFill>
                <a:srgbClr val="4F81BD"/>
              </a:solidFill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98FD48B-409A-4E2F-80B5-D12D5F421D9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0894172"/>
              </p:ext>
            </p:extLst>
          </p:nvPr>
        </p:nvGraphicFramePr>
        <p:xfrm>
          <a:off x="457200" y="1002174"/>
          <a:ext cx="4040188" cy="4519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99B61-037E-4C73-A629-480AEAF48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3" y="751325"/>
            <a:ext cx="4041775" cy="304914"/>
          </a:xfrm>
        </p:spPr>
        <p:txBody>
          <a:bodyPr anchor="b">
            <a:normAutofit fontScale="92500" lnSpcReduction="20000"/>
          </a:bodyPr>
          <a:lstStyle/>
          <a:p>
            <a:r>
              <a:rPr lang="el-GR" dirty="0"/>
              <a:t>2</a:t>
            </a:r>
            <a:r>
              <a:rPr lang="el-GR" baseline="30000" dirty="0"/>
              <a:t>ος</a:t>
            </a:r>
            <a:r>
              <a:rPr lang="el-GR" dirty="0"/>
              <a:t> ΤΟΝΟΣ</a:t>
            </a:r>
            <a:endParaRPr lang="en-GB" dirty="0"/>
          </a:p>
        </p:txBody>
      </p:sp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D0D475F5-0D25-4911-B5FA-F153ABBDD804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4110368796"/>
              </p:ext>
            </p:extLst>
          </p:nvPr>
        </p:nvGraphicFramePr>
        <p:xfrm>
          <a:off x="4645029" y="1002174"/>
          <a:ext cx="4040188" cy="357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79331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9745D5-342F-472D-8838-933B1B531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Διχασμός 1</a:t>
            </a:r>
            <a:r>
              <a:rPr lang="el-GR" baseline="30000" dirty="0"/>
              <a:t>ου</a:t>
            </a:r>
            <a:r>
              <a:rPr lang="el-GR" dirty="0"/>
              <a:t> τόνου</a:t>
            </a:r>
            <a:endParaRPr lang="en-GB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C242452-628B-4DBC-A807-6E8B1FC7F3D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3923928" y="3822494"/>
            <a:ext cx="4608512" cy="175390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543ECD-36F6-46D4-BF11-A203E0CF69E0}"/>
              </a:ext>
            </a:extLst>
          </p:cNvPr>
          <p:cNvSpPr txBox="1"/>
          <p:nvPr/>
        </p:nvSpPr>
        <p:spPr>
          <a:xfrm>
            <a:off x="287763" y="3975067"/>
            <a:ext cx="3372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Γυναίκα 71 ετών, καπνίστρια</a:t>
            </a:r>
            <a:endParaRPr lang="en-US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r"/>
            <a:r>
              <a:rPr lang="el-G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Αποκλεισμός δεξιού σκέλους</a:t>
            </a:r>
            <a:endParaRPr lang="en-GB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Split 1st sound">
            <a:hlinkClick r:id="" action="ppaction://media"/>
            <a:extLst>
              <a:ext uri="{FF2B5EF4-FFF2-40B4-BE49-F238E27FC236}">
                <a16:creationId xmlns:a16="http://schemas.microsoft.com/office/drawing/2014/main" id="{F59B4ADF-7C63-4605-901D-9A09F2A90669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1837" y="1073696"/>
            <a:ext cx="8339552" cy="2665116"/>
          </a:xfrm>
        </p:spPr>
      </p:pic>
    </p:spTree>
    <p:extLst>
      <p:ext uri="{BB962C8B-B14F-4D97-AF65-F5344CB8AC3E}">
        <p14:creationId xmlns:p14="http://schemas.microsoft.com/office/powerpoint/2010/main" val="30557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9745D5-342F-472D-8838-933B1B531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Διχασμός 1</a:t>
            </a:r>
            <a:r>
              <a:rPr lang="el-GR" baseline="30000" dirty="0"/>
              <a:t>ου</a:t>
            </a:r>
            <a:r>
              <a:rPr lang="el-GR" dirty="0"/>
              <a:t> τόνου</a:t>
            </a:r>
            <a:endParaRPr lang="en-GB" dirty="0"/>
          </a:p>
        </p:txBody>
      </p:sp>
      <p:pic>
        <p:nvPicPr>
          <p:cNvPr id="16" name="Split 1st sound - 0119">
            <a:hlinkClick r:id="" action="ppaction://media"/>
            <a:extLst>
              <a:ext uri="{FF2B5EF4-FFF2-40B4-BE49-F238E27FC236}">
                <a16:creationId xmlns:a16="http://schemas.microsoft.com/office/drawing/2014/main" id="{FA998278-97C0-41A8-A905-471636125AC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1705372"/>
            <a:ext cx="8229600" cy="2492375"/>
          </a:xfrm>
        </p:spPr>
      </p:pic>
    </p:spTree>
    <p:extLst>
      <p:ext uri="{BB962C8B-B14F-4D97-AF65-F5344CB8AC3E}">
        <p14:creationId xmlns:p14="http://schemas.microsoft.com/office/powerpoint/2010/main" val="142776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0A95FB-F7EA-424E-8560-1AF1FF163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Διχασμός του 2</a:t>
            </a:r>
            <a:r>
              <a:rPr lang="el-GR" baseline="30000" dirty="0"/>
              <a:t>ου</a:t>
            </a:r>
            <a:r>
              <a:rPr lang="el-GR" dirty="0"/>
              <a:t> τόνου</a:t>
            </a:r>
            <a:endParaRPr lang="en-GB" dirty="0"/>
          </a:p>
        </p:txBody>
      </p:sp>
      <p:pic>
        <p:nvPicPr>
          <p:cNvPr id="5" name="Content Placeholder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8EE42FB2-A812-4661-BADA-0091D5A59DC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02" y="1417340"/>
            <a:ext cx="3723642" cy="3384376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2ADD261-DC47-43B2-8DBB-09F38A92B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073696"/>
            <a:ext cx="5227446" cy="4376092"/>
          </a:xfrm>
        </p:spPr>
        <p:txBody>
          <a:bodyPr>
            <a:normAutofit fontScale="85000" lnSpcReduction="20000"/>
          </a:bodyPr>
          <a:lstStyle/>
          <a:p>
            <a:r>
              <a:rPr lang="el-GR" b="1" dirty="0">
                <a:solidFill>
                  <a:schemeClr val="tx1"/>
                </a:solidFill>
              </a:rPr>
              <a:t>Φυσιολογικός διχασμός </a:t>
            </a:r>
          </a:p>
          <a:p>
            <a:pPr lvl="1"/>
            <a:r>
              <a:rPr lang="el-GR" dirty="0">
                <a:solidFill>
                  <a:schemeClr val="tx1"/>
                </a:solidFill>
              </a:rPr>
              <a:t>Η αριστερή κοιλία συστέλλεται πριν τη δεξιά κοιλία</a:t>
            </a:r>
            <a:r>
              <a:rPr lang="en-GB" dirty="0">
                <a:solidFill>
                  <a:schemeClr val="tx1"/>
                </a:solidFill>
              </a:rPr>
              <a:t> (</a:t>
            </a:r>
            <a:r>
              <a:rPr lang="el-GR" dirty="0">
                <a:solidFill>
                  <a:schemeClr val="tx1"/>
                </a:solidFill>
              </a:rPr>
              <a:t>Το στοιχείο Α2 προηγείται του Ρ2</a:t>
            </a:r>
            <a:r>
              <a:rPr lang="en-GB" dirty="0">
                <a:solidFill>
                  <a:schemeClr val="tx1"/>
                </a:solidFill>
              </a:rPr>
              <a:t>)</a:t>
            </a:r>
            <a:endParaRPr lang="el-GR" dirty="0">
              <a:solidFill>
                <a:schemeClr val="tx1"/>
              </a:solidFill>
            </a:endParaRPr>
          </a:p>
          <a:p>
            <a:pPr lvl="1"/>
            <a:r>
              <a:rPr lang="el-GR" dirty="0">
                <a:solidFill>
                  <a:schemeClr val="tx1"/>
                </a:solidFill>
              </a:rPr>
              <a:t>Κατά την εισπνοή η δεξιά κοιλία καθυστερεί ακόμα περισσότερο με αποτέλεσμα τα στοιχεία Α2 &amp; Ρ2 να είναι διακριτά: φυσιολογικός εισπνευστικός διχασμός</a:t>
            </a:r>
          </a:p>
          <a:p>
            <a:r>
              <a:rPr lang="el-GR" b="1" dirty="0">
                <a:solidFill>
                  <a:schemeClr val="tx1"/>
                </a:solidFill>
              </a:rPr>
              <a:t>Ευρύς διχασμός</a:t>
            </a:r>
          </a:p>
          <a:p>
            <a:pPr lvl="1"/>
            <a:r>
              <a:rPr lang="el-GR" dirty="0">
                <a:solidFill>
                  <a:schemeClr val="tx1"/>
                </a:solidFill>
              </a:rPr>
              <a:t>Σε καταστάσεις που συμβαίνει σε καταστάσεις που είτε καθυστερούν το Ρ2 είτε επισπεύδουν το Α2 στοιχείο: </a:t>
            </a:r>
            <a:r>
              <a:rPr lang="en-GB" dirty="0">
                <a:solidFill>
                  <a:schemeClr val="tx1"/>
                </a:solidFill>
              </a:rPr>
              <a:t>RBBB</a:t>
            </a:r>
            <a:r>
              <a:rPr lang="el-GR" dirty="0">
                <a:solidFill>
                  <a:schemeClr val="tx1"/>
                </a:solidFill>
              </a:rPr>
              <a:t>, στένωση πνευμονικής βαλβίδας,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πνευμονική υπέρταση, ανεπάρκεια μιτροειδούς</a:t>
            </a:r>
          </a:p>
          <a:p>
            <a:r>
              <a:rPr lang="el-GR" b="1" dirty="0">
                <a:solidFill>
                  <a:schemeClr val="tx1"/>
                </a:solidFill>
              </a:rPr>
              <a:t>Σταθερός διχασμός</a:t>
            </a:r>
          </a:p>
          <a:p>
            <a:pPr lvl="1"/>
            <a:r>
              <a:rPr lang="el-GR" dirty="0">
                <a:solidFill>
                  <a:schemeClr val="tx1"/>
                </a:solidFill>
              </a:rPr>
              <a:t>Συμβαίνει λόγω αυξημένου όγκου παλμού στη δεξιά κοιλία: </a:t>
            </a:r>
            <a:r>
              <a:rPr lang="el-GR" dirty="0" err="1">
                <a:solidFill>
                  <a:schemeClr val="tx1"/>
                </a:solidFill>
              </a:rPr>
              <a:t>μεσοκολπική</a:t>
            </a:r>
            <a:r>
              <a:rPr lang="el-GR" dirty="0">
                <a:solidFill>
                  <a:schemeClr val="tx1"/>
                </a:solidFill>
              </a:rPr>
              <a:t> επικοινωνία, καρδιακή ανεπάρκεια με κάμψη της δεξιάς κοιλίας, διάταση ή στένωση πνευμονικής αρτηρίας.</a:t>
            </a:r>
          </a:p>
          <a:p>
            <a:r>
              <a:rPr lang="el-GR" b="1" dirty="0">
                <a:solidFill>
                  <a:schemeClr val="tx1"/>
                </a:solidFill>
              </a:rPr>
              <a:t>Ανάστροφος διχασμός  </a:t>
            </a:r>
            <a:endParaRPr lang="el-GR" dirty="0">
              <a:solidFill>
                <a:schemeClr val="tx1"/>
              </a:solidFill>
            </a:endParaRPr>
          </a:p>
          <a:p>
            <a:pPr lvl="1"/>
            <a:r>
              <a:rPr lang="el-GR" dirty="0">
                <a:solidFill>
                  <a:schemeClr val="tx1"/>
                </a:solidFill>
              </a:rPr>
              <a:t>Τα δυο στοιχεία συμπίπτουν στην εισπνοή και διχάζονται στην εκπνοή)</a:t>
            </a:r>
          </a:p>
          <a:p>
            <a:pPr lvl="1"/>
            <a:r>
              <a:rPr lang="el-GR" dirty="0">
                <a:solidFill>
                  <a:schemeClr val="tx1"/>
                </a:solidFill>
              </a:rPr>
              <a:t>Συμβαίνει σε καθυστέρηση του Α2 στοιχείου: </a:t>
            </a:r>
            <a:r>
              <a:rPr lang="en-GB" dirty="0">
                <a:solidFill>
                  <a:schemeClr val="tx1"/>
                </a:solidFill>
              </a:rPr>
              <a:t>LBBB</a:t>
            </a:r>
            <a:r>
              <a:rPr lang="el-GR" dirty="0">
                <a:solidFill>
                  <a:schemeClr val="tx1"/>
                </a:solidFill>
              </a:rPr>
              <a:t>, στένωση αορτής, υπερτροφική μυοκαρδιοπάθεια, τεχνητή </a:t>
            </a:r>
            <a:r>
              <a:rPr lang="el-GR" dirty="0" err="1">
                <a:solidFill>
                  <a:schemeClr val="tx1"/>
                </a:solidFill>
              </a:rPr>
              <a:t>βηματοδότηση</a:t>
            </a:r>
            <a:r>
              <a:rPr lang="el-GR" dirty="0">
                <a:solidFill>
                  <a:schemeClr val="tx1"/>
                </a:solidFill>
              </a:rPr>
              <a:t> της δεξιάς κοιλίας, έκτακτες συστολές από τη δεξιά κοιλία.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8667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9745D5-342F-472D-8838-933B1B531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Διχασμός </a:t>
            </a:r>
            <a:r>
              <a:rPr lang="en-US" dirty="0"/>
              <a:t>2</a:t>
            </a:r>
            <a:r>
              <a:rPr lang="el-GR" baseline="30000" dirty="0"/>
              <a:t>ου</a:t>
            </a:r>
            <a:r>
              <a:rPr lang="el-GR" dirty="0"/>
              <a:t> τόνου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689B21B-192C-4145-8943-E656706F09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39750" y="3865611"/>
            <a:ext cx="8142858" cy="1251359"/>
          </a:xfrm>
        </p:spPr>
        <p:txBody>
          <a:bodyPr/>
          <a:lstStyle/>
          <a:p>
            <a:r>
              <a:rPr lang="el-GR" dirty="0"/>
              <a:t>Γυναίκα 76 ετών, ιδιοπαθής </a:t>
            </a:r>
            <a:r>
              <a:rPr lang="el-GR" dirty="0" err="1"/>
              <a:t>θρομβοκυττάρωση</a:t>
            </a:r>
            <a:endParaRPr lang="en-GB" dirty="0"/>
          </a:p>
        </p:txBody>
      </p:sp>
      <p:pic>
        <p:nvPicPr>
          <p:cNvPr id="5" name="Split 2nd sound">
            <a:hlinkClick r:id="" action="ppaction://media"/>
            <a:extLst>
              <a:ext uri="{FF2B5EF4-FFF2-40B4-BE49-F238E27FC236}">
                <a16:creationId xmlns:a16="http://schemas.microsoft.com/office/drawing/2014/main" id="{0FE66507-0B13-42D0-8E97-B53A72A98A75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064257"/>
            <a:ext cx="8291264" cy="2649684"/>
          </a:xfrm>
        </p:spPr>
      </p:pic>
    </p:spTree>
    <p:extLst>
      <p:ext uri="{BB962C8B-B14F-4D97-AF65-F5344CB8AC3E}">
        <p14:creationId xmlns:p14="http://schemas.microsoft.com/office/powerpoint/2010/main" val="365892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9C33-C2B6-42AE-8ED1-9C753CBC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Αιτιολογία διχασμού 2</a:t>
            </a:r>
            <a:r>
              <a:rPr lang="el-GR" baseline="30000" dirty="0"/>
              <a:t>ου</a:t>
            </a:r>
            <a:r>
              <a:rPr lang="el-GR" dirty="0"/>
              <a:t> τόνου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03EFF-0FA0-43B3-8C91-9D2E3F0DEE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2962672" cy="3771636"/>
          </a:xfrm>
        </p:spPr>
        <p:txBody>
          <a:bodyPr>
            <a:normAutofit/>
          </a:bodyPr>
          <a:lstStyle/>
          <a:p>
            <a:r>
              <a:rPr lang="el-GR" sz="1800" dirty="0"/>
              <a:t>Γυναίκα 76 ετών, </a:t>
            </a:r>
          </a:p>
          <a:p>
            <a:r>
              <a:rPr lang="el-GR" sz="1800" dirty="0"/>
              <a:t>Ιδιοπαθής </a:t>
            </a:r>
            <a:r>
              <a:rPr lang="el-GR" sz="1800" dirty="0" err="1"/>
              <a:t>θρομβοκυττάρωση</a:t>
            </a:r>
            <a:endParaRPr lang="el-GR" sz="1800" dirty="0"/>
          </a:p>
          <a:p>
            <a:r>
              <a:rPr lang="el-GR" sz="1800" dirty="0"/>
              <a:t>Λόγω </a:t>
            </a:r>
            <a:r>
              <a:rPr lang="el-GR" sz="1800" dirty="0" err="1"/>
              <a:t>υπερπηκτικότητας</a:t>
            </a:r>
            <a:r>
              <a:rPr lang="el-GR" sz="1800" dirty="0"/>
              <a:t> η ασθενής εμφανίζει πολλαπλές μικρές πνευμονικές εμβολές: χρόνια  </a:t>
            </a:r>
            <a:r>
              <a:rPr lang="el-GR" sz="1800" dirty="0" err="1"/>
              <a:t>θρομβοεμβολική</a:t>
            </a:r>
            <a:r>
              <a:rPr lang="el-GR" sz="1800" dirty="0"/>
              <a:t> νόσος</a:t>
            </a:r>
          </a:p>
          <a:p>
            <a:r>
              <a:rPr lang="el-GR" sz="1800" dirty="0"/>
              <a:t>Η χρόνια </a:t>
            </a:r>
            <a:r>
              <a:rPr lang="el-GR" sz="1800" dirty="0" err="1"/>
              <a:t>θρομβοεμβολική</a:t>
            </a:r>
            <a:r>
              <a:rPr lang="el-GR" sz="1800" dirty="0"/>
              <a:t> νόσος αποτελεί ένα αίτιο πνευμονικής υπέρτασης</a:t>
            </a:r>
          </a:p>
          <a:p>
            <a:endParaRPr lang="en-GB" sz="1800" dirty="0"/>
          </a:p>
          <a:p>
            <a:endParaRPr lang="en-GB" sz="1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E33E2B-31AC-488E-98D1-3688D700DF6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3486495" y="1043736"/>
            <a:ext cx="5272199" cy="44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92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2B3BF-18DA-40A4-9F07-F46EFCE8E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Επιπρόσθετοι καρδιακοί τόνοι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984C20-77BB-450D-87C2-1773F12F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769268"/>
            <a:ext cx="4040188" cy="533136"/>
          </a:xfrm>
        </p:spPr>
        <p:txBody>
          <a:bodyPr/>
          <a:lstStyle/>
          <a:p>
            <a:r>
              <a:rPr lang="en-GB" dirty="0"/>
              <a:t>3</a:t>
            </a:r>
            <a:r>
              <a:rPr lang="el-GR" baseline="30000" dirty="0" err="1"/>
              <a:t>ος</a:t>
            </a:r>
            <a:r>
              <a:rPr lang="el-GR" dirty="0"/>
              <a:t> τόνος (</a:t>
            </a:r>
            <a:r>
              <a:rPr lang="en-GB" dirty="0"/>
              <a:t>S3)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367C7-1CCB-4520-A00D-71F7761F2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345332"/>
            <a:ext cx="4040188" cy="4032448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Αποτελεί ήχο κραδασμού από το τοίχωμα της κοιλίας, η οποία δέχεται απότομα όγκο αίματος από τον κόλπο (στην αρχή της διαστολής). </a:t>
            </a:r>
          </a:p>
          <a:p>
            <a:r>
              <a:rPr lang="en-GB" dirty="0"/>
              <a:t>X</a:t>
            </a:r>
            <a:r>
              <a:rPr lang="el-GR" dirty="0" err="1"/>
              <a:t>αμηλής</a:t>
            </a:r>
            <a:r>
              <a:rPr lang="el-GR" dirty="0"/>
              <a:t> συχνότητας ήχος που ακολουθεί τον S2 και ακούγεται καλύτερα στην κορυφή, ή αριστερά </a:t>
            </a:r>
            <a:r>
              <a:rPr lang="el-GR" dirty="0" err="1"/>
              <a:t>παραστερνικά</a:t>
            </a:r>
            <a:r>
              <a:rPr lang="el-GR" dirty="0"/>
              <a:t>, ανάλογα από που προέρχεται (αριστερή ή δεξιά κοιλία)</a:t>
            </a:r>
          </a:p>
          <a:p>
            <a:r>
              <a:rPr lang="el-GR" dirty="0"/>
              <a:t>Μπορεί να είναι φυσιολογικό εύρημα σε παιδιά, νέους ενήλικες, αθλητές και εγκύους. </a:t>
            </a:r>
          </a:p>
          <a:p>
            <a:r>
              <a:rPr lang="el-GR" dirty="0"/>
              <a:t>Μετά την ηλικία των 40 ετών είναι παθολογικός. </a:t>
            </a:r>
          </a:p>
          <a:p>
            <a:r>
              <a:rPr lang="el-GR" dirty="0"/>
              <a:t>Συναντάται επί ανεπάρκειας μιτροειδούς, </a:t>
            </a:r>
            <a:r>
              <a:rPr lang="el-GR" dirty="0" err="1"/>
              <a:t>μεσοκοιλιακής</a:t>
            </a:r>
            <a:r>
              <a:rPr lang="el-GR" dirty="0"/>
              <a:t> επικοινωνίας, ανοιχτού </a:t>
            </a:r>
            <a:r>
              <a:rPr lang="el-GR" dirty="0" err="1"/>
              <a:t>βοτάλειου</a:t>
            </a:r>
            <a:r>
              <a:rPr lang="el-GR" dirty="0"/>
              <a:t> πόρου και μεγάλου βαθμού ανεπάρκειας κοιλίας με μειωμένη καρδιακή παροχή (έμφραγμα, μυοκαρδιοπάθεια, μυοκαρδίτιδα κ.ά.).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1C7460-8CEB-47D0-A4AC-93F3AAA09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3" y="769268"/>
            <a:ext cx="4041775" cy="533136"/>
          </a:xfrm>
        </p:spPr>
        <p:txBody>
          <a:bodyPr/>
          <a:lstStyle/>
          <a:p>
            <a:r>
              <a:rPr lang="el-GR" dirty="0"/>
              <a:t>4</a:t>
            </a:r>
            <a:r>
              <a:rPr lang="el-GR" baseline="30000" dirty="0"/>
              <a:t>ος</a:t>
            </a:r>
            <a:r>
              <a:rPr lang="el-GR" dirty="0"/>
              <a:t> τόνος</a:t>
            </a:r>
            <a:r>
              <a:rPr lang="en-GB" dirty="0"/>
              <a:t> (S4)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9C1FAD-9128-4127-A9C9-B0C7F7F86E7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029" y="1345332"/>
            <a:ext cx="4040188" cy="280831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Ήχος κραδασμού του μυοκαρδίου της κοιλίας, που</a:t>
            </a:r>
            <a:r>
              <a:rPr lang="en-GB" dirty="0"/>
              <a:t> </a:t>
            </a:r>
            <a:r>
              <a:rPr lang="el-GR" dirty="0"/>
              <a:t>συμβαίνει όμως στη φάση της συστολής των κόλπων</a:t>
            </a:r>
            <a:r>
              <a:rPr lang="en-GB" dirty="0"/>
              <a:t> (</a:t>
            </a:r>
            <a:r>
              <a:rPr lang="el-GR" dirty="0"/>
              <a:t>δηλαδή στο τέλος της διαστολής – </a:t>
            </a:r>
            <a:r>
              <a:rPr lang="el-GR" dirty="0" err="1"/>
              <a:t>προσυστολικά</a:t>
            </a:r>
            <a:r>
              <a:rPr lang="el-GR" dirty="0"/>
              <a:t>), όταν το μυοκάρδιο της κοιλίας έχει χαμηλή ενδοτικότητα.</a:t>
            </a:r>
          </a:p>
          <a:p>
            <a:r>
              <a:rPr lang="en-GB" dirty="0"/>
              <a:t>X</a:t>
            </a:r>
            <a:r>
              <a:rPr lang="el-GR" dirty="0" err="1"/>
              <a:t>αμηλής</a:t>
            </a:r>
            <a:r>
              <a:rPr lang="el-GR" dirty="0"/>
              <a:t> συχνότητας, που προηγείται του S</a:t>
            </a:r>
            <a:r>
              <a:rPr lang="en-GB" dirty="0"/>
              <a:t>1</a:t>
            </a:r>
            <a:r>
              <a:rPr lang="el-GR" dirty="0"/>
              <a:t> και αναζητείται επίσης στην</a:t>
            </a:r>
            <a:r>
              <a:rPr lang="en-GB" dirty="0"/>
              <a:t> </a:t>
            </a:r>
            <a:r>
              <a:rPr lang="el-GR" dirty="0"/>
              <a:t>κορυφή ή αριστερά </a:t>
            </a:r>
            <a:r>
              <a:rPr lang="el-GR" dirty="0" err="1"/>
              <a:t>παραστερνικά</a:t>
            </a:r>
            <a:r>
              <a:rPr lang="el-GR" dirty="0"/>
              <a:t>. </a:t>
            </a:r>
            <a:endParaRPr lang="en-GB" dirty="0"/>
          </a:p>
          <a:p>
            <a:r>
              <a:rPr lang="el-GR" dirty="0"/>
              <a:t>Είναι πάντοτε παθολογικός και ακούγεται σε καταστάσεις με κοιλιακή υπερτροφία (συστηματική ή πνευμονική</a:t>
            </a:r>
            <a:r>
              <a:rPr lang="en-GB" dirty="0"/>
              <a:t> </a:t>
            </a:r>
            <a:r>
              <a:rPr lang="el-GR" dirty="0"/>
              <a:t>υπέρταση, στένωση αορτικής ή πνευμονικής) και σε ανεπάρκεια των κοιλιών.</a:t>
            </a:r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C29851C-2973-40F2-B3BC-BFC6EE0930E7}"/>
              </a:ext>
            </a:extLst>
          </p:cNvPr>
          <p:cNvSpPr/>
          <p:nvPr/>
        </p:nvSpPr>
        <p:spPr>
          <a:xfrm>
            <a:off x="4932040" y="4227273"/>
            <a:ext cx="3753177" cy="11918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S3 &amp; S4</a:t>
            </a:r>
          </a:p>
          <a:p>
            <a:pPr algn="ctr"/>
            <a:r>
              <a:rPr lang="el-GR" sz="16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Διαστολικοί ήχοι χαμηλής συχνότητας</a:t>
            </a:r>
          </a:p>
          <a:p>
            <a:pPr algn="ctr"/>
            <a:r>
              <a:rPr lang="el-GR" sz="16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Ακροώνται δύσκολα – πρέπει να χρησιμοποιηθεί ο κώδωνας</a:t>
            </a:r>
            <a:endParaRPr lang="en-GB" sz="16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467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23BEC49-D74B-484A-80FA-22A746996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Καλπαστικός</a:t>
            </a:r>
            <a:r>
              <a:rPr lang="el-GR" dirty="0"/>
              <a:t> ρυθμός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DDB158F-F2D3-4A76-AAAC-1882463EB5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2" y="1884358"/>
            <a:ext cx="4487468" cy="1946283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8C80C4-57FF-465A-8F82-1756F9F25F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913724" y="1345335"/>
            <a:ext cx="3768884" cy="3771636"/>
          </a:xfrm>
        </p:spPr>
        <p:txBody>
          <a:bodyPr>
            <a:normAutofit lnSpcReduction="10000"/>
          </a:bodyPr>
          <a:lstStyle/>
          <a:p>
            <a:pPr algn="l"/>
            <a:r>
              <a:rPr lang="el-GR" sz="1800" b="0" i="0" u="none" strike="noStrike" baseline="0" dirty="0">
                <a:latin typeface="Calibri-Light"/>
              </a:rPr>
              <a:t>Η ακρόαση τριών καρδιακών ήχων ονομάζεται «</a:t>
            </a:r>
            <a:r>
              <a:rPr lang="el-GR" sz="1800" b="0" i="0" u="none" strike="noStrike" baseline="0" dirty="0" err="1">
                <a:latin typeface="Calibri-Light"/>
              </a:rPr>
              <a:t>καλπαστικός</a:t>
            </a:r>
            <a:r>
              <a:rPr lang="el-GR" sz="1800" b="0" i="0" u="none" strike="noStrike" baseline="0" dirty="0">
                <a:latin typeface="Calibri-Light"/>
              </a:rPr>
              <a:t> ρυθμός». </a:t>
            </a:r>
            <a:endParaRPr lang="en-GB" sz="1800" b="0" i="0" u="none" strike="noStrike" baseline="0" dirty="0">
              <a:latin typeface="Calibri-Light"/>
            </a:endParaRPr>
          </a:p>
          <a:p>
            <a:pPr lvl="1"/>
            <a:r>
              <a:rPr lang="el-GR" sz="1530" b="0" i="0" u="none" strike="noStrike" baseline="0" dirty="0">
                <a:latin typeface="Calibri-Light"/>
              </a:rPr>
              <a:t>Συνήθως είναι περισσότερο έκδηλος σε ταχυκαρδία</a:t>
            </a:r>
          </a:p>
          <a:p>
            <a:pPr algn="l"/>
            <a:r>
              <a:rPr lang="el-GR" sz="1800" b="0" i="0" u="none" strike="noStrike" baseline="0" dirty="0">
                <a:latin typeface="Calibri-Light"/>
              </a:rPr>
              <a:t>S3 - «κοιλιακός καλπασμός»</a:t>
            </a:r>
          </a:p>
          <a:p>
            <a:pPr lvl="1"/>
            <a:r>
              <a:rPr lang="en-GB" sz="1530" dirty="0">
                <a:latin typeface="Calibri-Light"/>
              </a:rPr>
              <a:t>Kentucky (S1-S2-S3)</a:t>
            </a:r>
            <a:endParaRPr lang="el-GR" sz="1530" dirty="0">
              <a:latin typeface="Calibri-Light"/>
            </a:endParaRPr>
          </a:p>
          <a:p>
            <a:r>
              <a:rPr lang="el-GR" sz="1800" b="0" i="0" u="none" strike="noStrike" baseline="0" dirty="0">
                <a:latin typeface="Calibri-Light"/>
              </a:rPr>
              <a:t>S4 - «κολπικός καλπασμός». </a:t>
            </a:r>
          </a:p>
          <a:p>
            <a:pPr lvl="1"/>
            <a:r>
              <a:rPr lang="en-GB" sz="1530" dirty="0">
                <a:latin typeface="Calibri-Light"/>
              </a:rPr>
              <a:t>Tennessee (S4-S1-S2)</a:t>
            </a:r>
            <a:endParaRPr lang="el-GR" sz="1530" dirty="0"/>
          </a:p>
          <a:p>
            <a:pPr algn="l"/>
            <a:r>
              <a:rPr lang="el-GR" sz="1800" b="0" i="0" u="none" strike="noStrike" baseline="0" dirty="0">
                <a:latin typeface="Calibri-Light"/>
              </a:rPr>
              <a:t>Αν συνυπάρχουν </a:t>
            </a:r>
            <a:r>
              <a:rPr lang="en-GB" sz="1800" b="0" i="0" u="none" strike="noStrike" baseline="0" dirty="0">
                <a:latin typeface="Calibri-Light"/>
              </a:rPr>
              <a:t>(</a:t>
            </a:r>
            <a:r>
              <a:rPr lang="en-GB" sz="1800" dirty="0">
                <a:latin typeface="Calibri-Light"/>
              </a:rPr>
              <a:t>S3 + S4)</a:t>
            </a:r>
            <a:r>
              <a:rPr lang="el-GR" sz="1800" dirty="0">
                <a:latin typeface="Calibri-Light"/>
              </a:rPr>
              <a:t> και υπάρχει και </a:t>
            </a:r>
            <a:r>
              <a:rPr lang="el-GR" sz="1800" b="0" i="0" u="none" strike="noStrike" baseline="0" dirty="0">
                <a:latin typeface="Calibri-Light"/>
              </a:rPr>
              <a:t>ταχυκαρδία, τότε η μεταξύ τους διάκριση είναι δύσκολη και τότε μιλάμε για «αθροιστικό καλπασμό».</a:t>
            </a:r>
            <a:endParaRPr lang="en-GB" sz="1800" b="0" i="0" u="none" strike="noStrike" baseline="0" dirty="0">
              <a:latin typeface="Calibri-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74EEB9-6CE0-436F-92EC-5A0A4A87F01E}"/>
              </a:ext>
            </a:extLst>
          </p:cNvPr>
          <p:cNvSpPr txBox="1"/>
          <p:nvPr/>
        </p:nvSpPr>
        <p:spPr>
          <a:xfrm>
            <a:off x="1463366" y="1625862"/>
            <a:ext cx="2548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Ken                     </a:t>
            </a:r>
            <a:r>
              <a:rPr lang="en-GB" dirty="0" err="1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tu</a:t>
            </a:r>
            <a:r>
              <a:rPr lang="en-GB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en-GB" dirty="0" err="1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cky</a:t>
            </a:r>
            <a:endParaRPr lang="en-GB" dirty="0">
              <a:solidFill>
                <a:srgbClr val="00B05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69E7F4-4A96-475D-9134-7572B0C019CC}"/>
              </a:ext>
            </a:extLst>
          </p:cNvPr>
          <p:cNvSpPr txBox="1"/>
          <p:nvPr/>
        </p:nvSpPr>
        <p:spPr>
          <a:xfrm>
            <a:off x="971600" y="3488974"/>
            <a:ext cx="265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</a:t>
            </a:r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nne</a:t>
            </a:r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ssee</a:t>
            </a:r>
            <a:endParaRPr lang="en-GB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CBEFFD47-F817-E60C-3EB2-7604CC383A08}"/>
              </a:ext>
            </a:extLst>
          </p:cNvPr>
          <p:cNvSpPr/>
          <p:nvPr/>
        </p:nvSpPr>
        <p:spPr>
          <a:xfrm>
            <a:off x="323528" y="3073523"/>
            <a:ext cx="648072" cy="757117"/>
          </a:xfrm>
          <a:prstGeom prst="curvedRight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Arrow: Curved Right 2">
            <a:extLst>
              <a:ext uri="{FF2B5EF4-FFF2-40B4-BE49-F238E27FC236}">
                <a16:creationId xmlns:a16="http://schemas.microsoft.com/office/drawing/2014/main" id="{7919CFD6-6C1E-5AA3-5719-627201BDFB3D}"/>
              </a:ext>
            </a:extLst>
          </p:cNvPr>
          <p:cNvSpPr/>
          <p:nvPr/>
        </p:nvSpPr>
        <p:spPr>
          <a:xfrm rot="10800000">
            <a:off x="3953610" y="1625861"/>
            <a:ext cx="834413" cy="1605291"/>
          </a:xfrm>
          <a:prstGeom prst="curvedRightArrow">
            <a:avLst/>
          </a:prstGeom>
          <a:solidFill>
            <a:srgbClr val="00B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727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B854E0-7A22-410B-B6FA-11EBBCCB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Καλπαστικός</a:t>
            </a:r>
            <a:r>
              <a:rPr lang="el-GR" dirty="0"/>
              <a:t> ρυθμός</a:t>
            </a:r>
            <a:endParaRPr lang="en-GB" dirty="0"/>
          </a:p>
        </p:txBody>
      </p:sp>
      <p:pic>
        <p:nvPicPr>
          <p:cNvPr id="10" name="Gallop 0121">
            <a:hlinkClick r:id="" action="ppaction://media"/>
            <a:extLst>
              <a:ext uri="{FF2B5EF4-FFF2-40B4-BE49-F238E27FC236}">
                <a16:creationId xmlns:a16="http://schemas.microsoft.com/office/drawing/2014/main" id="{6D737741-4411-49E0-A38B-07AC0F62C15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157213"/>
            <a:ext cx="8229600" cy="2492375"/>
          </a:xfrm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2CC4C241-F823-4F2A-AE36-2D3FFC270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3865612"/>
            <a:ext cx="3672408" cy="15927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0B9F3D-363F-46E7-B369-133699DE123F}"/>
              </a:ext>
            </a:extLst>
          </p:cNvPr>
          <p:cNvSpPr txBox="1"/>
          <p:nvPr/>
        </p:nvSpPr>
        <p:spPr>
          <a:xfrm>
            <a:off x="6084168" y="3665557"/>
            <a:ext cx="2087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Ken             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tu</a:t>
            </a:r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cky</a:t>
            </a:r>
            <a:endParaRPr lang="en-GB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A193C-A293-4B0B-AC82-4A97F5AE4F76}"/>
              </a:ext>
            </a:extLst>
          </p:cNvPr>
          <p:cNvSpPr txBox="1"/>
          <p:nvPr/>
        </p:nvSpPr>
        <p:spPr>
          <a:xfrm>
            <a:off x="5691137" y="5058281"/>
            <a:ext cx="265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</a:t>
            </a:r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nne</a:t>
            </a:r>
            <a:r>
              <a:rPr lang="en-GB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</a:t>
            </a:r>
            <a:r>
              <a:rPr lang="en-GB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ssee</a:t>
            </a:r>
            <a:endParaRPr lang="en-GB" dirty="0">
              <a:solidFill>
                <a:srgbClr val="C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B38D7AE-A40B-4230-ACA4-EF0743B10DE1}"/>
              </a:ext>
            </a:extLst>
          </p:cNvPr>
          <p:cNvSpPr/>
          <p:nvPr/>
        </p:nvSpPr>
        <p:spPr>
          <a:xfrm>
            <a:off x="4846660" y="5089747"/>
            <a:ext cx="648072" cy="36864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CF921B-9EBF-4780-8546-1FBAB7B21334}"/>
              </a:ext>
            </a:extLst>
          </p:cNvPr>
          <p:cNvSpPr txBox="1"/>
          <p:nvPr/>
        </p:nvSpPr>
        <p:spPr>
          <a:xfrm>
            <a:off x="539552" y="3931028"/>
            <a:ext cx="31566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Γυναίκα 32 ετών με καρδιακή ανεπάρκεια άγνωστης αιτιολογίας που επιδεινώθηκε μετά τον τοκετό.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85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8B82252-E5FB-4223-BA04-677FDAB0B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Φυσήματα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F702C5-586F-4EB4-981D-CF2ACD623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Τα φυσήματα οφείλονται σε δημιουργία στροβιλώδους ροής κατά: </a:t>
            </a:r>
          </a:p>
          <a:p>
            <a:pPr lvl="1"/>
            <a:r>
              <a:rPr lang="el-GR" dirty="0"/>
              <a:t>τη δίοδο αίματος από μια </a:t>
            </a:r>
            <a:r>
              <a:rPr lang="el-GR" dirty="0" err="1"/>
              <a:t>στενωμένη</a:t>
            </a:r>
            <a:r>
              <a:rPr lang="el-GR" dirty="0"/>
              <a:t> βαλβίδα (πχ αορτική)</a:t>
            </a:r>
          </a:p>
          <a:p>
            <a:pPr lvl="1"/>
            <a:r>
              <a:rPr lang="el-GR" dirty="0"/>
              <a:t>την ανάστροφη ροή αίματος από μια </a:t>
            </a:r>
            <a:r>
              <a:rPr lang="el-GR" dirty="0" err="1"/>
              <a:t>ανεπαρκούσα</a:t>
            </a:r>
            <a:r>
              <a:rPr lang="el-GR" dirty="0"/>
              <a:t> </a:t>
            </a:r>
            <a:r>
              <a:rPr lang="el-GR" dirty="0" err="1"/>
              <a:t>βαλβιδα</a:t>
            </a:r>
            <a:r>
              <a:rPr lang="el-GR" dirty="0"/>
              <a:t> (πχ μιτροειδής)</a:t>
            </a:r>
          </a:p>
          <a:p>
            <a:pPr lvl="1"/>
            <a:r>
              <a:rPr lang="el-GR" dirty="0"/>
              <a:t>τη δίοδο αίματος από μια παθολογική επικοινωνία μεταξύ των καρδιακών κοιλοτήτων (πχ </a:t>
            </a:r>
            <a:r>
              <a:rPr lang="el-GR" dirty="0" err="1"/>
              <a:t>μεσοκοιλιακή</a:t>
            </a:r>
            <a:r>
              <a:rPr lang="el-GR" dirty="0"/>
              <a:t> επικοινωνία)</a:t>
            </a:r>
          </a:p>
          <a:p>
            <a:r>
              <a:rPr lang="el-GR" dirty="0"/>
              <a:t>Φυσήματα εξωθήσεως: συνήθως διακρίνονται από τον καρδιακό τόνο</a:t>
            </a:r>
          </a:p>
          <a:p>
            <a:r>
              <a:rPr lang="el-GR" dirty="0"/>
              <a:t>Φυσήματα ανεπαρκείας: συνήθως συγχωνεύονται με τον καρδιακό τόνο</a:t>
            </a:r>
          </a:p>
          <a:p>
            <a:r>
              <a:rPr lang="el-GR" dirty="0"/>
              <a:t>Καρδιακός τόνος </a:t>
            </a:r>
            <a:r>
              <a:rPr lang="en-GB" dirty="0"/>
              <a:t>vs </a:t>
            </a:r>
            <a:r>
              <a:rPr lang="el-GR" dirty="0"/>
              <a:t>φύσημα: καθορίζεται από τη ΔΙΑΡΚΕΙΑ του ήχου</a:t>
            </a:r>
            <a:endParaRPr lang="en-GB" dirty="0"/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Ο βραχύτερος ακουστός ήχος είναι τόνος</a:t>
            </a:r>
          </a:p>
          <a:p>
            <a:pPr lvl="1"/>
            <a:r>
              <a:rPr lang="el-GR" dirty="0"/>
              <a:t>Οποιοσδήποτε σημαντικά μεγαλύτερης διάρκειας από ένα τόνο: φύσημα ή τόνος και φύσημα ή διχασμός τόνου</a:t>
            </a:r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Οι καρδιακοί τόνοι αρχίζουν και τελειώνουν απότομα</a:t>
            </a:r>
          </a:p>
          <a:p>
            <a:pPr lvl="1"/>
            <a:r>
              <a:rPr lang="el-GR" dirty="0"/>
              <a:t>Ένας ήχος που αρχίζει απότομα και τελειώνει προοδευτικά (ή αντίστροφα) είναι ένας τόνος που ακολουθείται από ένα φύσημα (ή αντίστροφα)</a:t>
            </a:r>
          </a:p>
        </p:txBody>
      </p:sp>
    </p:spTree>
    <p:extLst>
      <p:ext uri="{BB962C8B-B14F-4D97-AF65-F5344CB8AC3E}">
        <p14:creationId xmlns:p14="http://schemas.microsoft.com/office/powerpoint/2010/main" val="1007989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8AA448-A19D-4234-8CD6-5BCD12C2F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Περιγραφή του φυσήματος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9F3BCB-872D-4D6E-852B-214C5D350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Χρονισμός: σε ποια φάση του καρδιακού κύκλου είναι ακουστό το φύσημα;</a:t>
            </a:r>
          </a:p>
          <a:p>
            <a:pPr lvl="1"/>
            <a:r>
              <a:rPr lang="el-GR" dirty="0"/>
              <a:t>Συστολή, διαστολή, συστολή + διαστολή (συνεχές)</a:t>
            </a:r>
          </a:p>
          <a:p>
            <a:r>
              <a:rPr lang="el-GR" dirty="0"/>
              <a:t>Διάρκεια: πόσο μέρος της φάσης του καρδιακού κύκλου καταλαμβάνει</a:t>
            </a:r>
          </a:p>
          <a:p>
            <a:pPr lvl="1"/>
            <a:r>
              <a:rPr lang="el-GR" dirty="0"/>
              <a:t>Αρχή (πρώτο- ), μέση (μέσο- ), τέλος (</a:t>
            </a:r>
            <a:r>
              <a:rPr lang="el-GR" dirty="0" err="1"/>
              <a:t>τέλο</a:t>
            </a:r>
            <a:r>
              <a:rPr lang="el-GR" dirty="0"/>
              <a:t>-) ή όλο το διάστημα (όλο-)</a:t>
            </a:r>
          </a:p>
          <a:p>
            <a:r>
              <a:rPr lang="el-GR" dirty="0"/>
              <a:t>Ένταση: 1+ - 6+</a:t>
            </a:r>
          </a:p>
          <a:p>
            <a:r>
              <a:rPr lang="el-GR" dirty="0"/>
              <a:t>Μορφή: σταθερό, </a:t>
            </a:r>
            <a:r>
              <a:rPr lang="en-GB" dirty="0"/>
              <a:t>crescendo, </a:t>
            </a:r>
            <a:r>
              <a:rPr lang="en-GB" dirty="0" err="1"/>
              <a:t>descrescendo</a:t>
            </a:r>
            <a:r>
              <a:rPr lang="en-GB" dirty="0"/>
              <a:t>, </a:t>
            </a:r>
            <a:r>
              <a:rPr lang="el-GR" dirty="0"/>
              <a:t>ρομβοειδές</a:t>
            </a:r>
          </a:p>
          <a:p>
            <a:r>
              <a:rPr lang="el-GR" dirty="0"/>
              <a:t>Χροιά: τραχύ, </a:t>
            </a:r>
            <a:r>
              <a:rPr lang="el-GR" dirty="0" err="1"/>
              <a:t>υψίσυχνο</a:t>
            </a:r>
            <a:r>
              <a:rPr lang="el-GR" dirty="0"/>
              <a:t>, σαν κύλισμα</a:t>
            </a:r>
          </a:p>
          <a:p>
            <a:r>
              <a:rPr lang="el-GR" dirty="0"/>
              <a:t>Εντόπιση – επέκταση</a:t>
            </a:r>
          </a:p>
          <a:p>
            <a:pPr lvl="1"/>
            <a:r>
              <a:rPr lang="el-GR" dirty="0"/>
              <a:t>Σε ποια εστία ακροάται εντονότερα;</a:t>
            </a:r>
          </a:p>
          <a:p>
            <a:pPr lvl="1"/>
            <a:r>
              <a:rPr lang="el-GR" dirty="0"/>
              <a:t>Σε </a:t>
            </a:r>
            <a:r>
              <a:rPr lang="el-GR" dirty="0" err="1"/>
              <a:t>ποιές</a:t>
            </a:r>
            <a:r>
              <a:rPr lang="el-GR" dirty="0"/>
              <a:t> άλλες εστίες ακρόασης είναι ακουστό;</a:t>
            </a:r>
          </a:p>
          <a:p>
            <a:pPr lvl="1"/>
            <a:r>
              <a:rPr lang="el-GR" dirty="0"/>
              <a:t>Είναι ακουστό και εκτός του </a:t>
            </a:r>
            <a:r>
              <a:rPr lang="el-GR" dirty="0" err="1"/>
              <a:t>προκαρδίου</a:t>
            </a:r>
            <a:r>
              <a:rPr lang="el-GR" dirty="0"/>
              <a:t>; Πχ στις καρωτίδες ή στη μασχάλη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134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1108E6B-D98C-40F4-A59D-03DA36D8A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830" y="985292"/>
            <a:ext cx="7600340" cy="4192116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473AA5-6DBC-4DA6-92E1-EA17EE21F6C0}"/>
              </a:ext>
            </a:extLst>
          </p:cNvPr>
          <p:cNvSpPr txBox="1"/>
          <p:nvPr/>
        </p:nvSpPr>
        <p:spPr>
          <a:xfrm>
            <a:off x="4677054" y="5441523"/>
            <a:ext cx="4459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Bates’ guide to physical examination and history taking 12</a:t>
            </a:r>
            <a:r>
              <a:rPr lang="en-GB" sz="1200" b="0" baseline="300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200" b="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Ed (2017)</a:t>
            </a:r>
          </a:p>
        </p:txBody>
      </p:sp>
    </p:spTree>
    <p:extLst>
      <p:ext uri="{BB962C8B-B14F-4D97-AF65-F5344CB8AC3E}">
        <p14:creationId xmlns:p14="http://schemas.microsoft.com/office/powerpoint/2010/main" val="2965917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68D530B-8991-495F-9698-5A95E880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Συστολικά φυσήματα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9E6DC92-39B8-4682-A7BA-C20873EA5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622" y="985292"/>
            <a:ext cx="7954756" cy="2136110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BEE522-B600-40B3-A40F-579FAE6C31B2}"/>
              </a:ext>
            </a:extLst>
          </p:cNvPr>
          <p:cNvSpPr txBox="1"/>
          <p:nvPr/>
        </p:nvSpPr>
        <p:spPr>
          <a:xfrm>
            <a:off x="623477" y="241587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l-GR" sz="1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Μεσοσυστολικό</a:t>
            </a: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φύσημα: στένωση αορτικής βαλβίδας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8DD8DC-52E5-4BF9-93E1-B39C61295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25" y="3289548"/>
            <a:ext cx="7969404" cy="17382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3D604A-9560-40DD-BE25-65BDB880F349}"/>
              </a:ext>
            </a:extLst>
          </p:cNvPr>
          <p:cNvSpPr txBox="1"/>
          <p:nvPr/>
        </p:nvSpPr>
        <p:spPr>
          <a:xfrm>
            <a:off x="611560" y="4513684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l-GR" sz="1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Ολοσυστολικό</a:t>
            </a: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φύσημα: ανεπάρκεια μιτροειδούς βαλβίδας</a:t>
            </a:r>
            <a:endParaRPr lang="en-GB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482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606EC07-1114-4857-94EC-3AE255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Διαστολικά φυσήματα</a:t>
            </a:r>
            <a:endParaRPr lang="en-GB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13ECAEE-53A4-4788-B878-28385AC36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395" y="1201316"/>
            <a:ext cx="8229600" cy="2060512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D9737B-133F-42C3-9835-E15FB841FBE6}"/>
              </a:ext>
            </a:extLst>
          </p:cNvPr>
          <p:cNvSpPr txBox="1"/>
          <p:nvPr/>
        </p:nvSpPr>
        <p:spPr>
          <a:xfrm>
            <a:off x="1691680" y="2641476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Πρώιμο διαστολικό φύσημα: ανεπάρκεια αορτικής βαλβίδας 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C20CC5-1E3B-4EB0-84AD-7B81C0BB0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95" y="3577580"/>
            <a:ext cx="8229600" cy="169688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F93A76-9FFC-4FEF-952E-E4DFB7D50BB3}"/>
              </a:ext>
            </a:extLst>
          </p:cNvPr>
          <p:cNvSpPr txBox="1"/>
          <p:nvPr/>
        </p:nvSpPr>
        <p:spPr>
          <a:xfrm>
            <a:off x="2483768" y="4751249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l-G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Όψιμο διαστολικό φύσημα: στένωση μιτροειδούς βαλβίδας  </a:t>
            </a:r>
          </a:p>
        </p:txBody>
      </p:sp>
    </p:spTree>
    <p:extLst>
      <p:ext uri="{BB962C8B-B14F-4D97-AF65-F5344CB8AC3E}">
        <p14:creationId xmlns:p14="http://schemas.microsoft.com/office/powerpoint/2010/main" val="2361723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974A2A76-2CC7-4BE1-8065-88E8B381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Μορφή φυσημάτων</a:t>
            </a:r>
            <a:endParaRPr lang="en-GB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97429B11-5E77-47F6-8ABC-2F9EAB33C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218" y="841276"/>
            <a:ext cx="5591564" cy="23837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58CAB4-C616-461E-B386-67DB41FC5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218" y="3226261"/>
            <a:ext cx="5591564" cy="213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102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C467EF-6E7F-4C54-BDF9-A266980A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βασικά φυσήματα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98A0040-E36A-48E5-B05F-1B0573734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607" y="841276"/>
            <a:ext cx="7344816" cy="4274683"/>
          </a:xfrm>
        </p:spPr>
      </p:pic>
    </p:spTree>
    <p:extLst>
      <p:ext uri="{BB962C8B-B14F-4D97-AF65-F5344CB8AC3E}">
        <p14:creationId xmlns:p14="http://schemas.microsoft.com/office/powerpoint/2010/main" val="24316326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CDE78A-D84E-49CD-9A1F-2BAE0F9F3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Aortic stenosis 0108">
            <a:hlinkClick r:id="" action="ppaction://media"/>
            <a:extLst>
              <a:ext uri="{FF2B5EF4-FFF2-40B4-BE49-F238E27FC236}">
                <a16:creationId xmlns:a16="http://schemas.microsoft.com/office/drawing/2014/main" id="{5B415567-492A-4A3E-ADB0-C7704A609CB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1764" y="1273324"/>
            <a:ext cx="8229600" cy="2665413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AFB854-3FA5-410C-AA8D-0E24E23E511C}"/>
              </a:ext>
            </a:extLst>
          </p:cNvPr>
          <p:cNvSpPr txBox="1"/>
          <p:nvPr/>
        </p:nvSpPr>
        <p:spPr>
          <a:xfrm>
            <a:off x="2060735" y="4447863"/>
            <a:ext cx="5022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Ασθενής γυναίκα 91 ετών</a:t>
            </a:r>
          </a:p>
          <a:p>
            <a:pPr algn="ctr"/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Στένωση αορτικής βαλβίδας – «</a:t>
            </a:r>
            <a:r>
              <a:rPr lang="el-GR" sz="18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γλαροειδές</a:t>
            </a:r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» φύσημα</a:t>
            </a:r>
            <a:endParaRPr lang="en-GB" sz="18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80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F6DD7D6-CB58-4865-8206-C825505B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" name="0110 HOCM">
            <a:hlinkClick r:id="" action="ppaction://media"/>
            <a:extLst>
              <a:ext uri="{FF2B5EF4-FFF2-40B4-BE49-F238E27FC236}">
                <a16:creationId xmlns:a16="http://schemas.microsoft.com/office/drawing/2014/main" id="{1FF6BA3C-4726-4FF7-8704-48FC4FACD7B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094100"/>
            <a:ext cx="8229600" cy="2665413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8F0CAE-8F22-4FE8-AF85-9B43960089EA}"/>
              </a:ext>
            </a:extLst>
          </p:cNvPr>
          <p:cNvSpPr txBox="1"/>
          <p:nvPr/>
        </p:nvSpPr>
        <p:spPr>
          <a:xfrm>
            <a:off x="539552" y="4369668"/>
            <a:ext cx="4330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Ασθενής γυναίκα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18</a:t>
            </a:r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ετών</a:t>
            </a:r>
          </a:p>
          <a:p>
            <a:pPr algn="ctr"/>
            <a:r>
              <a:rPr lang="el-GR" sz="18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Υπερτροφική αποφρακτική </a:t>
            </a:r>
            <a:r>
              <a:rPr lang="el-GR" sz="18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καρδιομυοπάθεια</a:t>
            </a:r>
            <a:endParaRPr lang="en-GB" sz="18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Picture 16" descr="A close up of a foot&#10;&#10;Description automatically generated with low confidence">
            <a:extLst>
              <a:ext uri="{FF2B5EF4-FFF2-40B4-BE49-F238E27FC236}">
                <a16:creationId xmlns:a16="http://schemas.microsoft.com/office/drawing/2014/main" id="{FE5D0D1F-1B1D-4E13-961F-85C515328B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74792"/>
            <a:ext cx="3165174" cy="1458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686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47CE-52D6-4C30-AA66-A4DA3C5E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itral regurgitation 0095">
            <a:hlinkClick r:id="" action="ppaction://media"/>
            <a:extLst>
              <a:ext uri="{FF2B5EF4-FFF2-40B4-BE49-F238E27FC236}">
                <a16:creationId xmlns:a16="http://schemas.microsoft.com/office/drawing/2014/main" id="{0723EC87-B217-41F1-8878-1FE1EBF1798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073696"/>
            <a:ext cx="8229600" cy="362426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D07EF0-33D6-427C-860B-57B9E6DF7D17}"/>
              </a:ext>
            </a:extLst>
          </p:cNvPr>
          <p:cNvSpPr txBox="1"/>
          <p:nvPr/>
        </p:nvSpPr>
        <p:spPr>
          <a:xfrm>
            <a:off x="1466823" y="4873724"/>
            <a:ext cx="6210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Γυναίκα 67 ετών με ενδοκαρδίτιδα μιτροειδούς σε έδαφος ανεπάρκειας μιτροειδούς</a:t>
            </a:r>
          </a:p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Ηχογραφήσεις σε δύο διαφορετικές ημέρες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1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C04E-3103-4B14-A838-4FDBA530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ortic insufficiency 0097">
            <a:hlinkClick r:id="" action="ppaction://media"/>
            <a:extLst>
              <a:ext uri="{FF2B5EF4-FFF2-40B4-BE49-F238E27FC236}">
                <a16:creationId xmlns:a16="http://schemas.microsoft.com/office/drawing/2014/main" id="{DD1E047B-D403-4DFE-BD1C-21F35264189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985292"/>
            <a:ext cx="8229600" cy="362426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753743-6683-45A5-A5F0-52F669DA2A7E}"/>
              </a:ext>
            </a:extLst>
          </p:cNvPr>
          <p:cNvSpPr txBox="1"/>
          <p:nvPr/>
        </p:nvSpPr>
        <p:spPr>
          <a:xfrm>
            <a:off x="1985394" y="4769082"/>
            <a:ext cx="51732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Άνδρας ασθενής 48 ετών. Συγγενής ανεπάρκεια αορτικής.</a:t>
            </a:r>
          </a:p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Συστολικό φύσημα (λειτουργικό) και διαστολικό φύσημα ανεπαρκείας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Ήχος πυροβόλου όπλου (</a:t>
            </a:r>
            <a:r>
              <a: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pistol shot sound)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στη μηριαία αρτηρία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43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816E4-337E-4978-90C5-926DC95EA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ortic stenosis 0100">
            <a:hlinkClick r:id="" action="ppaction://media"/>
            <a:extLst>
              <a:ext uri="{FF2B5EF4-FFF2-40B4-BE49-F238E27FC236}">
                <a16:creationId xmlns:a16="http://schemas.microsoft.com/office/drawing/2014/main" id="{E8730B6D-D6FD-41FD-9697-208B0819A6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273324"/>
            <a:ext cx="8229600" cy="265747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96C722-E268-436F-83C9-114D7408EC76}"/>
              </a:ext>
            </a:extLst>
          </p:cNvPr>
          <p:cNvSpPr txBox="1"/>
          <p:nvPr/>
        </p:nvSpPr>
        <p:spPr>
          <a:xfrm>
            <a:off x="1187900" y="4130427"/>
            <a:ext cx="67681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Ασθενής άνδρας </a:t>
            </a:r>
            <a:r>
              <a: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85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ετών. Εισαγωγή εξαιτίας χρόνιας απώλειας αίματος από το πεπτικό.</a:t>
            </a:r>
          </a:p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Διαπιστώθηκαν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αγγειοδυσπλασίες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παχέος εντέρου.</a:t>
            </a:r>
          </a:p>
          <a:p>
            <a:pPr algn="ctr"/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Στένωση αορτικής βαλβίδας – υπάρχει συσχέτιση στένωσης αορτικής και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αγγειοδυσπλασιών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2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EF51B-3DC9-4934-B13F-7AB0CB85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Περικαρδιακή τριβή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5A0C57-B2F6-4AC7-A23E-C98632DDE9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Η φλεγμονή των πετάλων του περικαρδίου δημιουργεί ένα τραχύ ήχο (τριβή) που μπορεί να έχει ένα, δύο ή τρία στοιχεία</a:t>
            </a:r>
          </a:p>
          <a:p>
            <a:pPr lvl="1"/>
            <a:r>
              <a:rPr lang="el-GR" dirty="0"/>
              <a:t>Συστολή κοιλίας - Πλήρωση κοιλίας – Συστολή κόλπου</a:t>
            </a:r>
          </a:p>
          <a:p>
            <a:r>
              <a:rPr lang="el-GR" dirty="0" err="1"/>
              <a:t>Υψίσυχνος</a:t>
            </a:r>
            <a:r>
              <a:rPr lang="el-GR" dirty="0"/>
              <a:t> ήχος καλύτερα ακουστός με το διάφραγμα</a:t>
            </a:r>
          </a:p>
          <a:p>
            <a:r>
              <a:rPr lang="el-GR" dirty="0"/>
              <a:t>Ακροάται καλύτερα στο 3</a:t>
            </a:r>
            <a:r>
              <a:rPr lang="el-GR" baseline="30000" dirty="0"/>
              <a:t>ο</a:t>
            </a:r>
            <a:r>
              <a:rPr lang="el-GR" dirty="0"/>
              <a:t> μεσοπλεύριο αριστερά με τον ασθενή καθιστό, σκυμμένο προς τα εμπρός και χωρίς να αναπνέει μετά από ισχυρή εκπνοή.</a:t>
            </a:r>
          </a:p>
          <a:p>
            <a:r>
              <a:rPr lang="el-GR" dirty="0"/>
              <a:t>Μπορεί να εξαφανίζεται και να χρειάζεται να αλλάξουμε θέση στον ασθενή για να γίνει ακουστός</a:t>
            </a:r>
          </a:p>
          <a:p>
            <a:r>
              <a:rPr lang="el-GR" dirty="0"/>
              <a:t>Ακροάται ακόμα και όταν υπάρχει περικαρδιακό υγρό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558B719-B66E-40FE-A91B-DD52E98D5C6C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5241142" y="1344613"/>
            <a:ext cx="2843192" cy="3771900"/>
          </a:xfrm>
        </p:spPr>
      </p:pic>
    </p:spTree>
    <p:extLst>
      <p:ext uri="{BB962C8B-B14F-4D97-AF65-F5344CB8AC3E}">
        <p14:creationId xmlns:p14="http://schemas.microsoft.com/office/powerpoint/2010/main" val="39376627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464634-2D01-491C-B2EE-2518AA9AA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Περικαρδιακή τριβή</a:t>
            </a:r>
            <a:endParaRPr lang="en-GB" dirty="0"/>
          </a:p>
        </p:txBody>
      </p:sp>
      <p:pic>
        <p:nvPicPr>
          <p:cNvPr id="7" name="Pericardial rub 0046">
            <a:hlinkClick r:id="" action="ppaction://media"/>
            <a:extLst>
              <a:ext uri="{FF2B5EF4-FFF2-40B4-BE49-F238E27FC236}">
                <a16:creationId xmlns:a16="http://schemas.microsoft.com/office/drawing/2014/main" id="{792D81C1-A741-43B0-8513-132DC1C255D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345332"/>
            <a:ext cx="8229600" cy="266541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381490-A7C0-4C56-86A8-14A214C8BED2}"/>
              </a:ext>
            </a:extLst>
          </p:cNvPr>
          <p:cNvSpPr txBox="1"/>
          <p:nvPr/>
        </p:nvSpPr>
        <p:spPr>
          <a:xfrm>
            <a:off x="1763688" y="4369668"/>
            <a:ext cx="5748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Γυναίκα ασθενής, 81 ετών με πυρετό αγνώστου αιτιολογίας. </a:t>
            </a:r>
          </a:p>
          <a:p>
            <a:pPr algn="ctr"/>
            <a:r>
              <a:rPr lang="el-G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Εμφάνιζε πλευρίτιδα και περικαρδίτιδα</a:t>
            </a:r>
            <a:endParaRPr lang="en-GB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5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ΕΞΩΚΑΡΔΙΑΚΑ ΣΗΜΕΙΑ ΚΑΡΔΙΑΚΩΝ ΝΟΣΗΜΑΤΩΝ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phic 4" descr="Skeleton">
            <a:extLst>
              <a:ext uri="{FF2B5EF4-FFF2-40B4-BE49-F238E27FC236}">
                <a16:creationId xmlns:a16="http://schemas.microsoft.com/office/drawing/2014/main" id="{BB338305-82F7-4295-B914-D59DA3982B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798" y="2068038"/>
            <a:ext cx="1609328" cy="1609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6760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4DAC2-0A4D-45E1-8452-B6DF60814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576064"/>
          </a:xfrm>
        </p:spPr>
        <p:txBody>
          <a:bodyPr/>
          <a:lstStyle/>
          <a:p>
            <a:r>
              <a:rPr lang="el-GR" dirty="0"/>
              <a:t>Οίδημα</a:t>
            </a:r>
            <a:endParaRPr lang="en-GB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49A10CA1-EBCF-41C0-92EC-DD0ADFE82F8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4647273" y="1138033"/>
            <a:ext cx="4233904" cy="4152719"/>
          </a:xfrm>
          <a:prstGeom prst="rect">
            <a:avLst/>
          </a:prstGeom>
        </p:spPr>
      </p:pic>
      <p:pic>
        <p:nvPicPr>
          <p:cNvPr id="24" name="Content Placeholder 19">
            <a:extLst>
              <a:ext uri="{FF2B5EF4-FFF2-40B4-BE49-F238E27FC236}">
                <a16:creationId xmlns:a16="http://schemas.microsoft.com/office/drawing/2014/main" id="{7A0B25AA-1F82-49E0-A346-F70D48483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29" y="2785492"/>
            <a:ext cx="4038600" cy="2505260"/>
          </a:xfrm>
          <a:prstGeom prst="rect">
            <a:avLst/>
          </a:prstGeom>
        </p:spPr>
      </p:pic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BB7959D-7EC1-4FD7-A3FD-F90D69C4A6B0}"/>
              </a:ext>
            </a:extLst>
          </p:cNvPr>
          <p:cNvSpPr txBox="1">
            <a:spLocks/>
          </p:cNvSpPr>
          <p:nvPr/>
        </p:nvSpPr>
        <p:spPr>
          <a:xfrm>
            <a:off x="457200" y="625252"/>
            <a:ext cx="4040188" cy="419326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01471" indent="-19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62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71494" indent="-154299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80092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388690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15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97288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885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482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3080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dirty="0">
                <a:solidFill>
                  <a:srgbClr val="C00000"/>
                </a:solidFill>
              </a:rPr>
              <a:t>Βαθμοί οιδήματος</a:t>
            </a:r>
            <a:endParaRPr lang="en-GB" sz="1800" dirty="0">
              <a:solidFill>
                <a:srgbClr val="C00000"/>
              </a:solidFill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229BDB9-38AE-49BD-AD95-C19D7CD42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57300"/>
            <a:ext cx="4038600" cy="194421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1+: Ήπιο οίδημα – </a:t>
            </a:r>
            <a:r>
              <a:rPr lang="el-GR" dirty="0" err="1"/>
              <a:t>εντύπωμα</a:t>
            </a:r>
            <a:r>
              <a:rPr lang="el-GR" dirty="0"/>
              <a:t> 2</a:t>
            </a:r>
            <a:r>
              <a:rPr lang="en-GB" dirty="0"/>
              <a:t>mm</a:t>
            </a:r>
            <a:r>
              <a:rPr lang="el-GR" dirty="0"/>
              <a:t>  που εξαφανίζεται γρήγορα</a:t>
            </a:r>
          </a:p>
          <a:p>
            <a:r>
              <a:rPr lang="el-GR" dirty="0"/>
              <a:t>2+: Μέτριο οίδημα – </a:t>
            </a:r>
            <a:r>
              <a:rPr lang="el-GR" dirty="0" err="1"/>
              <a:t>εντύπωμα</a:t>
            </a:r>
            <a:r>
              <a:rPr lang="el-GR" dirty="0"/>
              <a:t> 4 </a:t>
            </a:r>
            <a:r>
              <a:rPr lang="en-GB" dirty="0"/>
              <a:t>mm</a:t>
            </a:r>
            <a:r>
              <a:rPr lang="el-GR" dirty="0"/>
              <a:t> που διαρκεί 10-15 </a:t>
            </a:r>
            <a:r>
              <a:rPr lang="en-GB" dirty="0"/>
              <a:t>sec</a:t>
            </a:r>
            <a:r>
              <a:rPr lang="el-GR" dirty="0"/>
              <a:t> </a:t>
            </a:r>
          </a:p>
          <a:p>
            <a:r>
              <a:rPr lang="el-GR" dirty="0"/>
              <a:t>3+: Μέτριο-σοβαρό οίδημα – </a:t>
            </a:r>
            <a:r>
              <a:rPr lang="el-GR" dirty="0" err="1"/>
              <a:t>εντύπωμα</a:t>
            </a:r>
            <a:r>
              <a:rPr lang="el-GR" dirty="0"/>
              <a:t> 6 </a:t>
            </a:r>
            <a:r>
              <a:rPr lang="en-GB" dirty="0"/>
              <a:t>mm</a:t>
            </a:r>
            <a:r>
              <a:rPr lang="el-GR" dirty="0"/>
              <a:t> που παραμένει για &gt;1 </a:t>
            </a:r>
            <a:r>
              <a:rPr lang="en-GB" dirty="0"/>
              <a:t>min</a:t>
            </a:r>
            <a:endParaRPr lang="el-GR" dirty="0"/>
          </a:p>
          <a:p>
            <a:r>
              <a:rPr lang="el-GR" dirty="0"/>
              <a:t>4+: Έντονο οίδημα – </a:t>
            </a:r>
            <a:r>
              <a:rPr lang="el-GR" dirty="0" err="1"/>
              <a:t>εντύπωμα</a:t>
            </a:r>
            <a:r>
              <a:rPr lang="el-GR" dirty="0"/>
              <a:t> 8 </a:t>
            </a:r>
            <a:r>
              <a:rPr lang="en-GB" dirty="0"/>
              <a:t>mm</a:t>
            </a:r>
            <a:r>
              <a:rPr lang="el-GR" dirty="0"/>
              <a:t> που παραμένει για &gt;2 </a:t>
            </a:r>
            <a:r>
              <a:rPr lang="en-GB" dirty="0"/>
              <a:t>min</a:t>
            </a:r>
            <a:endParaRPr lang="el-G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5984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2AEADD-D303-425E-A0E1-E73E2832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Μιτροειδικό</a:t>
            </a:r>
            <a:r>
              <a:rPr lang="el-GR" dirty="0"/>
              <a:t> προσωπείο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D710FA7-5B57-48E6-A42D-251137162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369668"/>
            <a:ext cx="7931224" cy="735468"/>
          </a:xfrm>
        </p:spPr>
        <p:txBody>
          <a:bodyPr/>
          <a:lstStyle/>
          <a:p>
            <a:pPr marL="0" indent="0" algn="ctr">
              <a:buNone/>
            </a:pPr>
            <a:r>
              <a:rPr lang="el-GR" dirty="0"/>
              <a:t>Στένωση μιτροειδούς</a:t>
            </a:r>
          </a:p>
          <a:p>
            <a:pPr marL="0" indent="0" algn="ctr">
              <a:buNone/>
            </a:pPr>
            <a:r>
              <a:rPr lang="el-GR" dirty="0" err="1"/>
              <a:t>Ευρυαγγείες</a:t>
            </a:r>
            <a:r>
              <a:rPr lang="el-GR" dirty="0"/>
              <a:t> στα ζυγωματικά</a:t>
            </a:r>
            <a:endParaRPr lang="en-GB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CA7A118-BEC4-402B-91A9-C8A9DC445EF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1970242" y="707256"/>
            <a:ext cx="5203516" cy="3615407"/>
          </a:xfrm>
        </p:spPr>
      </p:pic>
    </p:spTree>
    <p:extLst>
      <p:ext uri="{BB962C8B-B14F-4D97-AF65-F5344CB8AC3E}">
        <p14:creationId xmlns:p14="http://schemas.microsoft.com/office/powerpoint/2010/main" val="29334291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74B6-5BE7-4B2F-AE12-874899A0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Περιφερικά σημεία ενδοκαρδίτιδας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37DF69-B4B9-4A4C-AB6E-5A614C3ED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841276"/>
            <a:ext cx="2912370" cy="533136"/>
          </a:xfrm>
        </p:spPr>
        <p:txBody>
          <a:bodyPr/>
          <a:lstStyle/>
          <a:p>
            <a:r>
              <a:rPr lang="el-GR" dirty="0"/>
              <a:t>Όζοι του </a:t>
            </a:r>
            <a:r>
              <a:rPr lang="en-GB" dirty="0"/>
              <a:t>Osler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8BADEB3-393E-4AA2-96A2-8F6E6B3345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71600" y="1374412"/>
            <a:ext cx="2912370" cy="407101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8886B68-DE91-4F8B-8996-4D34235718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74273" y="841276"/>
            <a:ext cx="3370235" cy="533136"/>
          </a:xfrm>
        </p:spPr>
        <p:txBody>
          <a:bodyPr/>
          <a:lstStyle/>
          <a:p>
            <a:r>
              <a:rPr lang="el-GR" dirty="0"/>
              <a:t>Κηλίδες </a:t>
            </a:r>
            <a:r>
              <a:rPr lang="en-GB" dirty="0"/>
              <a:t>Janeway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E2EADE9-0961-4229-9AEE-0584878FAE5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974273" y="1374412"/>
            <a:ext cx="3370235" cy="4071018"/>
          </a:xfrm>
        </p:spPr>
      </p:pic>
    </p:spTree>
    <p:extLst>
      <p:ext uri="{BB962C8B-B14F-4D97-AF65-F5344CB8AC3E}">
        <p14:creationId xmlns:p14="http://schemas.microsoft.com/office/powerpoint/2010/main" val="18479028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E140C-B254-4EC7-9341-F1E11378B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Περιφερικά σημεία ενδοκαρδίτιδας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ACB32-DB18-4385-BD70-E42205A5A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57300"/>
            <a:ext cx="4040188" cy="533136"/>
          </a:xfrm>
        </p:spPr>
        <p:txBody>
          <a:bodyPr/>
          <a:lstStyle/>
          <a:p>
            <a:r>
              <a:rPr lang="el-GR" dirty="0" err="1"/>
              <a:t>Υπονύχιες</a:t>
            </a:r>
            <a:r>
              <a:rPr lang="el-GR" dirty="0"/>
              <a:t> αιμορραγίες (</a:t>
            </a:r>
            <a:r>
              <a:rPr lang="en-GB" dirty="0"/>
              <a:t>splinter)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D64DB7-6A85-4AAB-9E4F-42EFB73B8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43645" y="1057300"/>
            <a:ext cx="2842948" cy="533136"/>
          </a:xfrm>
        </p:spPr>
        <p:txBody>
          <a:bodyPr/>
          <a:lstStyle/>
          <a:p>
            <a:r>
              <a:rPr lang="el-GR" dirty="0" err="1"/>
              <a:t>Πετέχειες</a:t>
            </a:r>
            <a:r>
              <a:rPr lang="el-GR" dirty="0"/>
              <a:t> </a:t>
            </a:r>
            <a:r>
              <a:rPr lang="el-GR" dirty="0" err="1"/>
              <a:t>επιπεφυκότα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7EF548A-7EB2-426B-8B46-390470AC53C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5243645" y="1590964"/>
            <a:ext cx="2842948" cy="3292475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2528E77-3FC6-4434-BA7A-BC95745D66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199" y="1590436"/>
            <a:ext cx="4507556" cy="3292475"/>
          </a:xfrm>
        </p:spPr>
      </p:pic>
    </p:spTree>
    <p:extLst>
      <p:ext uri="{BB962C8B-B14F-4D97-AF65-F5344CB8AC3E}">
        <p14:creationId xmlns:p14="http://schemas.microsoft.com/office/powerpoint/2010/main" val="3035074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5168" y="435091"/>
            <a:ext cx="3528182" cy="722821"/>
          </a:xfrm>
        </p:spPr>
        <p:txBody>
          <a:bodyPr/>
          <a:lstStyle/>
          <a:p>
            <a:r>
              <a:rPr lang="el-GR" dirty="0"/>
              <a:t>Κυάνωση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32421" y="1157912"/>
            <a:ext cx="4040188" cy="4121996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Κυανή χρώση του δέρματος και των βλεννογόνων εξαιτίας αυξημένης </a:t>
            </a:r>
            <a:r>
              <a:rPr lang="el-GR" b="1" u="sng" dirty="0">
                <a:solidFill>
                  <a:srgbClr val="C00000"/>
                </a:solidFill>
              </a:rPr>
              <a:t>απόλυτης</a:t>
            </a:r>
            <a:r>
              <a:rPr lang="el-GR" dirty="0"/>
              <a:t> συγκέντρωσης </a:t>
            </a:r>
            <a:r>
              <a:rPr lang="el-GR" dirty="0" err="1"/>
              <a:t>δεοξυαιμοσφαιρίνης</a:t>
            </a:r>
            <a:endParaRPr lang="el-GR" dirty="0"/>
          </a:p>
          <a:p>
            <a:pPr lvl="1"/>
            <a:r>
              <a:rPr lang="el-GR" dirty="0"/>
              <a:t>Εμφανής όταν η δεοξυαιμοσφαιρίνη είναι &gt;2,8-3,5</a:t>
            </a:r>
            <a:r>
              <a:rPr lang="en-GB" dirty="0"/>
              <a:t> g/dl</a:t>
            </a:r>
            <a:endParaRPr lang="el-GR" dirty="0"/>
          </a:p>
          <a:p>
            <a:r>
              <a:rPr lang="el-GR" b="1" dirty="0"/>
              <a:t>Κεντρική κυάνωση: </a:t>
            </a:r>
            <a:r>
              <a:rPr lang="el-GR" dirty="0"/>
              <a:t>η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είναι αυξημένη στο αίμα της αορτής</a:t>
            </a:r>
          </a:p>
          <a:p>
            <a:pPr lvl="1"/>
            <a:r>
              <a:rPr lang="el-GR" dirty="0"/>
              <a:t>Αναπνευστικό ή πνευμονικό νόσημα</a:t>
            </a:r>
          </a:p>
          <a:p>
            <a:pPr lvl="1"/>
            <a:r>
              <a:rPr lang="el-GR" dirty="0"/>
              <a:t>Εμφανής σε χείλη και γλώσσα</a:t>
            </a:r>
          </a:p>
          <a:p>
            <a:r>
              <a:rPr lang="el-GR" b="1" dirty="0"/>
              <a:t>Περιφερική κυάνωση</a:t>
            </a:r>
            <a:r>
              <a:rPr lang="en-GB" b="1" dirty="0"/>
              <a:t>: </a:t>
            </a:r>
            <a:r>
              <a:rPr lang="el-GR" dirty="0"/>
              <a:t>η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είναι φυσιολογική στο αίμα της αορτής</a:t>
            </a:r>
          </a:p>
          <a:p>
            <a:pPr lvl="1"/>
            <a:r>
              <a:rPr lang="el-GR" dirty="0"/>
              <a:t>Διαταραχή της περιφερικής κυκλοφορίας</a:t>
            </a:r>
          </a:p>
          <a:p>
            <a:pPr lvl="1"/>
            <a:r>
              <a:rPr lang="el-GR" dirty="0"/>
              <a:t>Εμφανής σε άκρα, αυτιά</a:t>
            </a:r>
          </a:p>
          <a:p>
            <a:r>
              <a:rPr lang="el-GR" b="1" dirty="0" err="1"/>
              <a:t>Ψευδοκυάνωση</a:t>
            </a:r>
            <a:r>
              <a:rPr lang="el-GR" b="1" dirty="0"/>
              <a:t>:</a:t>
            </a:r>
            <a:r>
              <a:rPr lang="el-GR" dirty="0"/>
              <a:t> φυσιολογική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αλλά </a:t>
            </a:r>
            <a:r>
              <a:rPr lang="el-GR" dirty="0" err="1"/>
              <a:t>εναποθεση</a:t>
            </a:r>
            <a:r>
              <a:rPr lang="el-GR" dirty="0"/>
              <a:t> άλλων ουσιών (άργυρος, </a:t>
            </a:r>
            <a:r>
              <a:rPr lang="el-GR" dirty="0" err="1"/>
              <a:t>αμιοδαρόνη</a:t>
            </a:r>
            <a:r>
              <a:rPr lang="el-GR" dirty="0"/>
              <a:t>) στο δέρμα </a:t>
            </a:r>
            <a:endParaRPr lang="en-GB" dirty="0"/>
          </a:p>
          <a:p>
            <a:pPr marL="457200" lvl="1" indent="0">
              <a:buNone/>
            </a:pPr>
            <a:endParaRPr lang="el-GR" dirty="0"/>
          </a:p>
          <a:p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1AC89A-784F-4F52-9CE6-63EA6850EA7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330571" y="435091"/>
            <a:ext cx="4413367" cy="48448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E97813-29E2-4A7B-93F2-257DCA8352F2}"/>
              </a:ext>
            </a:extLst>
          </p:cNvPr>
          <p:cNvSpPr txBox="1"/>
          <p:nvPr/>
        </p:nvSpPr>
        <p:spPr>
          <a:xfrm>
            <a:off x="8967085" y="5438001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2BF44-00AC-4C4C-8E5C-D56DBC14F34C}"/>
              </a:ext>
            </a:extLst>
          </p:cNvPr>
          <p:cNvSpPr txBox="1"/>
          <p:nvPr/>
        </p:nvSpPr>
        <p:spPr>
          <a:xfrm>
            <a:off x="4212771" y="5427465"/>
            <a:ext cx="49390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Harrison’s Principles of Internal Medicine, 20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(2019),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4"/>
              </a:rPr>
              <a:t>Cyanosis Stat Pearls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57734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B35B-30E2-45DE-A583-B13E4C72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7867483" cy="952500"/>
          </a:xfrm>
        </p:spPr>
        <p:txBody>
          <a:bodyPr/>
          <a:lstStyle/>
          <a:p>
            <a:r>
              <a:rPr lang="el-GR" sz="2800" dirty="0"/>
              <a:t>Η κυάνωση εμφανίζεται ευκολότερα σε μεγάλες συγκεντρώσεις αιμοσφαιρίνης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30219" y="1111525"/>
            <a:ext cx="7283559" cy="3491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EF2DF6-64F4-4258-93CD-AE9B294EF3C5}"/>
              </a:ext>
            </a:extLst>
          </p:cNvPr>
          <p:cNvSpPr txBox="1"/>
          <p:nvPr/>
        </p:nvSpPr>
        <p:spPr>
          <a:xfrm>
            <a:off x="1607244" y="5397880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Evidence-based physical diagnosis, 4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29996-57AB-4397-8B35-4010AE5E9558}"/>
              </a:ext>
            </a:extLst>
          </p:cNvPr>
          <p:cNvSpPr txBox="1"/>
          <p:nvPr/>
        </p:nvSpPr>
        <p:spPr>
          <a:xfrm>
            <a:off x="930218" y="4641304"/>
            <a:ext cx="7283559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Ασθενείς με αναιμία: η κυάνωση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απαιτεί πολύ χαμηλό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SaO2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Ασθενείς με πολυκυτταραιμία: η κυάνωση εμφανίζεται με ελαφρά χαμηλό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SaO2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1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64F05-F172-4110-89E7-1421A7F9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Κυάνωση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FD717-1747-4E44-9B76-E77CB1E9D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Περιφερική κυάνωση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94783F-7662-409E-9695-DFAC08F70F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5788" y="2128296"/>
            <a:ext cx="3911600" cy="257701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D6AD7-900E-4F5C-9185-26069108E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Κεντρική κυάνωση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619153-E45B-4F73-BF13-790241F98FB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673604" y="2128296"/>
            <a:ext cx="4221922" cy="25770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2DEBF2-92C0-4AB4-AB96-2923F52A1B42}"/>
              </a:ext>
            </a:extLst>
          </p:cNvPr>
          <p:cNvSpPr txBox="1"/>
          <p:nvPr/>
        </p:nvSpPr>
        <p:spPr>
          <a:xfrm>
            <a:off x="6260198" y="5438001"/>
            <a:ext cx="2883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McLeod’s Clinical Examination, 13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2013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75816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Πληκτροδακτυλία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40F07B-8F5C-4952-92C8-13713CFFC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982" y="3599111"/>
            <a:ext cx="4145660" cy="178359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630C2B9-FBCC-407E-9F29-8B181E76CB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Ανώδυνη διόγκωση του συνδετικού ιστού στις τελικές φάλαγγες των δακτύλων</a:t>
            </a:r>
          </a:p>
          <a:p>
            <a:r>
              <a:rPr lang="el-GR" dirty="0"/>
              <a:t>Έχει </a:t>
            </a:r>
            <a:r>
              <a:rPr lang="el-GR" dirty="0" err="1"/>
              <a:t>περιγραφτεί</a:t>
            </a:r>
            <a:r>
              <a:rPr lang="el-GR" dirty="0"/>
              <a:t> από τον Ιπποκράτη («Ιπποκράτεια δάκτυλα»)</a:t>
            </a:r>
          </a:p>
          <a:p>
            <a:r>
              <a:rPr lang="el-GR" dirty="0"/>
              <a:t>Ορίζεται με βάση</a:t>
            </a:r>
          </a:p>
          <a:p>
            <a:pPr lvl="1"/>
            <a:r>
              <a:rPr lang="el-GR" dirty="0"/>
              <a:t>Το μέγεθος της </a:t>
            </a:r>
            <a:r>
              <a:rPr lang="el-GR" dirty="0" err="1"/>
              <a:t>υπονύχιας</a:t>
            </a:r>
            <a:r>
              <a:rPr lang="el-GR" dirty="0"/>
              <a:t> γωνίας</a:t>
            </a:r>
          </a:p>
          <a:p>
            <a:pPr lvl="1"/>
            <a:r>
              <a:rPr lang="el-GR" dirty="0"/>
              <a:t>Το λόγο του πάχους της άπω φάλαγγας</a:t>
            </a:r>
            <a:r>
              <a:rPr lang="en-GB" dirty="0"/>
              <a:t> (DPD) </a:t>
            </a:r>
            <a:r>
              <a:rPr lang="el-GR" dirty="0"/>
              <a:t>/</a:t>
            </a:r>
            <a:r>
              <a:rPr lang="el-GR" dirty="0" err="1"/>
              <a:t>μεσοφαλαγγικό</a:t>
            </a:r>
            <a:r>
              <a:rPr lang="el-GR" dirty="0"/>
              <a:t> πάχος (</a:t>
            </a:r>
            <a:r>
              <a:rPr lang="en-GB" dirty="0"/>
              <a:t>IPD)</a:t>
            </a:r>
          </a:p>
          <a:p>
            <a:pPr lvl="1"/>
            <a:r>
              <a:rPr lang="el-GR" dirty="0"/>
              <a:t>Την παρουσία του σημείου </a:t>
            </a:r>
            <a:r>
              <a:rPr lang="en-GB" dirty="0" err="1"/>
              <a:t>Schamroth</a:t>
            </a:r>
            <a:endParaRPr lang="el-GR" dirty="0"/>
          </a:p>
          <a:p>
            <a:r>
              <a:rPr lang="el-GR" dirty="0"/>
              <a:t>Συνήθως συνδέεται με σοβαρά υποκείμενα νοσήματα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904D1-AB40-41C1-9BBF-FA185B41C7CE}"/>
              </a:ext>
            </a:extLst>
          </p:cNvPr>
          <p:cNvSpPr txBox="1"/>
          <p:nvPr/>
        </p:nvSpPr>
        <p:spPr>
          <a:xfrm>
            <a:off x="7384423" y="5422371"/>
            <a:ext cx="1751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JAMA 2001;286: 341-347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CEB4FB26-14A0-441E-8557-7C844D2CC6F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824981" y="1003361"/>
            <a:ext cx="4145660" cy="15689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97C7CA-33BD-43A7-A3CD-2A7CD86C9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981" y="2526547"/>
            <a:ext cx="4145660" cy="1448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23242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389C-19D3-4142-88A9-612BF999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Σημείο </a:t>
            </a:r>
            <a:r>
              <a:rPr lang="en-GB" dirty="0" err="1"/>
              <a:t>Schamroth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1E2A9-9211-41BE-8263-8E15B7A47AD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660540"/>
            <a:ext cx="8225410" cy="154745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Leo </a:t>
            </a:r>
            <a:r>
              <a:rPr lang="en-GB" dirty="0" err="1"/>
              <a:t>Schamroth</a:t>
            </a:r>
            <a:r>
              <a:rPr lang="en-GB" dirty="0"/>
              <a:t>: </a:t>
            </a:r>
            <a:r>
              <a:rPr lang="el-GR" dirty="0"/>
              <a:t>Καρδιολόγος, ειδικός στο ΗΚΓ</a:t>
            </a:r>
          </a:p>
          <a:p>
            <a:pPr lvl="1"/>
            <a:r>
              <a:rPr lang="el-GR" dirty="0"/>
              <a:t>Το βιβλίο του </a:t>
            </a:r>
            <a:r>
              <a:rPr lang="en-GB" dirty="0"/>
              <a:t>“Introduction to Electrocardiography”</a:t>
            </a:r>
            <a:r>
              <a:rPr lang="el-GR" dirty="0"/>
              <a:t>υπήρξε το βιβλίο με τις περισσότερες κλοπές από βιβλιοθήκες!</a:t>
            </a:r>
          </a:p>
          <a:p>
            <a:pPr lvl="1"/>
            <a:r>
              <a:rPr lang="el-GR" dirty="0"/>
              <a:t>Ανακάλυψε το επώνυμο σημείο όταν τ</a:t>
            </a:r>
            <a:r>
              <a:rPr lang="en-GB" dirty="0"/>
              <a:t>o 1976 </a:t>
            </a:r>
            <a:r>
              <a:rPr lang="el-GR" dirty="0"/>
              <a:t>ο ίδιος είχε ένα επεισόδιο βακτηριακής ενδοκαρδίτιδας.</a:t>
            </a:r>
            <a:endParaRPr lang="en-GB" dirty="0"/>
          </a:p>
          <a:p>
            <a:pPr lvl="1"/>
            <a:r>
              <a:rPr lang="el-GR" dirty="0"/>
              <a:t>Ευαισθησία 77-87%, Ειδικότητα 90%, Θετική προγνωστική αξία 82-84%.</a:t>
            </a:r>
            <a:endParaRPr lang="en-GB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42703962-336C-4981-9956-D7535519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985" y="1151691"/>
            <a:ext cx="2665184" cy="2321005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1572D013-D4BF-4F22-A7BD-12A6FE1AB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831" y="1151691"/>
            <a:ext cx="2665184" cy="2314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69EA2-5DF8-43D3-A1C6-8538FF2880AC}"/>
              </a:ext>
            </a:extLst>
          </p:cNvPr>
          <p:cNvSpPr txBox="1"/>
          <p:nvPr/>
        </p:nvSpPr>
        <p:spPr>
          <a:xfrm>
            <a:off x="7181475" y="5418884"/>
            <a:ext cx="1962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JAMA. 2010;304(2):159-161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87698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Αιτίες πληκτροδακτυλίας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ΠΝΕΥΜΟΝΙΚΕΣ ΑΙΤΙΕΣ (80%)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Κακοήθη νεοπλάσματα πνεύμονα</a:t>
            </a:r>
          </a:p>
          <a:p>
            <a:r>
              <a:rPr lang="el-GR" dirty="0"/>
              <a:t>Μεσοθηλίωμα</a:t>
            </a:r>
          </a:p>
          <a:p>
            <a:r>
              <a:rPr lang="el-GR" dirty="0"/>
              <a:t>Βρογχεκτασίες</a:t>
            </a:r>
          </a:p>
          <a:p>
            <a:r>
              <a:rPr lang="el-GR" dirty="0"/>
              <a:t>Εμπύημα</a:t>
            </a:r>
          </a:p>
          <a:p>
            <a:r>
              <a:rPr lang="el-GR" dirty="0"/>
              <a:t>Διάμεση ίνωση</a:t>
            </a:r>
          </a:p>
          <a:p>
            <a:r>
              <a:rPr lang="el-GR" dirty="0"/>
              <a:t>Πνευμονοκονιώσεις</a:t>
            </a:r>
          </a:p>
          <a:p>
            <a:r>
              <a:rPr lang="el-GR" dirty="0"/>
              <a:t>Αρτηριοφλεβώδεις αναστομώσεις πνεύμονα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ΕΞΩΠΝΕΥΜΟΝΙΚΕΣ ΑΙΤΙΕΣ (20%)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r>
              <a:rPr lang="el-GR" dirty="0"/>
              <a:t>Συγγενείς κυανωτικές καρδιοπάθειες</a:t>
            </a:r>
          </a:p>
          <a:p>
            <a:r>
              <a:rPr lang="el-GR" dirty="0"/>
              <a:t>Υποξεία βακτηριακή ενδοκαρδίτιδα</a:t>
            </a:r>
          </a:p>
          <a:p>
            <a:r>
              <a:rPr lang="el-GR" dirty="0"/>
              <a:t>Κίρρωση ήπατος – </a:t>
            </a:r>
            <a:r>
              <a:rPr lang="el-GR" dirty="0" err="1"/>
              <a:t>ηπατοπνευμονικό</a:t>
            </a:r>
            <a:r>
              <a:rPr lang="el-GR" dirty="0"/>
              <a:t> σύνδρομο</a:t>
            </a:r>
          </a:p>
          <a:p>
            <a:r>
              <a:rPr lang="el-GR" dirty="0"/>
              <a:t>Κυστική ίνωση</a:t>
            </a:r>
          </a:p>
          <a:p>
            <a:r>
              <a:rPr lang="el-GR" dirty="0"/>
              <a:t>Χρόνια διάρροια</a:t>
            </a:r>
          </a:p>
          <a:p>
            <a:r>
              <a:rPr lang="el-GR" dirty="0"/>
              <a:t>Κληρονομική μορφή</a:t>
            </a:r>
          </a:p>
          <a:p>
            <a:r>
              <a:rPr lang="el-GR" dirty="0"/>
              <a:t>Ιδιοπαθής μορφή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F07AD7-BD5A-4968-850E-2BFF79C71970}"/>
              </a:ext>
            </a:extLst>
          </p:cNvPr>
          <p:cNvSpPr txBox="1"/>
          <p:nvPr/>
        </p:nvSpPr>
        <p:spPr>
          <a:xfrm>
            <a:off x="3978707" y="5416057"/>
            <a:ext cx="5149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 Dis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Chest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1960;54:202–209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72238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E81CD-9C09-457A-8346-E074F8FF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ΠΗΓΕΣ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B2914-ABE6-44F6-941C-74045E508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3077058F-9D60-4E14-8594-0510E07AE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445" y="2016220"/>
            <a:ext cx="1656197" cy="16561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03076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F82C-36AB-4857-8E23-1D9AFDCC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Βιβλιογραφικές πηγές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F1E6CF-EAFA-46F8-A101-EA2E678DB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hlinkClick r:id="rId3"/>
              </a:rPr>
              <a:t>Bates’ Guide to Physical Examination and History Taking, 12</a:t>
            </a:r>
            <a:r>
              <a:rPr lang="en-GB" baseline="30000" dirty="0">
                <a:hlinkClick r:id="rId3"/>
              </a:rPr>
              <a:t>th</a:t>
            </a:r>
            <a:r>
              <a:rPr lang="en-GB" dirty="0">
                <a:hlinkClick r:id="rId3"/>
              </a:rPr>
              <a:t> Ed (2016) </a:t>
            </a:r>
            <a:endParaRPr lang="en-GB" dirty="0"/>
          </a:p>
          <a:p>
            <a:r>
              <a:rPr lang="en-GB" dirty="0">
                <a:hlinkClick r:id="rId4"/>
              </a:rPr>
              <a:t>McLeods’ Clinical Examination, 14</a:t>
            </a:r>
            <a:r>
              <a:rPr lang="en-GB" baseline="30000" dirty="0">
                <a:hlinkClick r:id="rId4"/>
              </a:rPr>
              <a:t>th</a:t>
            </a:r>
            <a:r>
              <a:rPr lang="en-GB" dirty="0">
                <a:hlinkClick r:id="rId4"/>
              </a:rPr>
              <a:t> Ed (2018)</a:t>
            </a:r>
            <a:endParaRPr lang="en-GB" dirty="0"/>
          </a:p>
          <a:p>
            <a:r>
              <a:rPr lang="en-GB" dirty="0">
                <a:hlinkClick r:id="rId5"/>
              </a:rPr>
              <a:t>DeGowin’s Diagnostic Examination, 10</a:t>
            </a:r>
            <a:r>
              <a:rPr lang="en-GB" baseline="30000" dirty="0">
                <a:hlinkClick r:id="rId5"/>
              </a:rPr>
              <a:t>th</a:t>
            </a:r>
            <a:r>
              <a:rPr lang="en-GB" dirty="0">
                <a:hlinkClick r:id="rId5"/>
              </a:rPr>
              <a:t> Ed (2014)</a:t>
            </a:r>
            <a:endParaRPr lang="en-GB" dirty="0"/>
          </a:p>
          <a:p>
            <a:r>
              <a:rPr lang="en-GB" dirty="0">
                <a:hlinkClick r:id="rId6"/>
              </a:rPr>
              <a:t>Talley and O’Connor’s Clinical Examination, 8</a:t>
            </a:r>
            <a:r>
              <a:rPr lang="en-GB" baseline="30000" dirty="0">
                <a:hlinkClick r:id="rId6"/>
              </a:rPr>
              <a:t>th</a:t>
            </a:r>
            <a:r>
              <a:rPr lang="en-GB" dirty="0">
                <a:hlinkClick r:id="rId6"/>
              </a:rPr>
              <a:t> Ed (2018) </a:t>
            </a:r>
            <a:endParaRPr lang="en-GB" dirty="0"/>
          </a:p>
          <a:p>
            <a:r>
              <a:rPr lang="en-GB" dirty="0">
                <a:hlinkClick r:id="rId7"/>
              </a:rPr>
              <a:t>Oxford Handbook of Clinical Examination and Practical Skills, 2</a:t>
            </a:r>
            <a:r>
              <a:rPr lang="en-GB" baseline="30000" dirty="0">
                <a:hlinkClick r:id="rId7"/>
              </a:rPr>
              <a:t>nd</a:t>
            </a:r>
            <a:r>
              <a:rPr lang="en-GB" dirty="0">
                <a:hlinkClick r:id="rId7"/>
              </a:rPr>
              <a:t> Ed (2014)</a:t>
            </a:r>
            <a:r>
              <a:rPr lang="el-GR" dirty="0">
                <a:hlinkClick r:id="rId7"/>
              </a:rPr>
              <a:t>.</a:t>
            </a:r>
            <a:endParaRPr lang="en-GB" dirty="0"/>
          </a:p>
          <a:p>
            <a:r>
              <a:rPr lang="en-GB" dirty="0">
                <a:hlinkClick r:id="rId8"/>
              </a:rPr>
              <a:t>The Rational Clinical Examination: Evidence-based Clinical Diagnosis (2008)</a:t>
            </a:r>
            <a:r>
              <a:rPr lang="el-GR" dirty="0">
                <a:hlinkClick r:id="rId8"/>
              </a:rPr>
              <a:t>.</a:t>
            </a:r>
            <a:endParaRPr lang="en-GB" dirty="0"/>
          </a:p>
          <a:p>
            <a:r>
              <a:rPr lang="en-GB" dirty="0">
                <a:hlinkClick r:id="rId9"/>
              </a:rPr>
              <a:t>Evidence-based Physical Diagnosis, 4</a:t>
            </a:r>
            <a:r>
              <a:rPr lang="en-GB" baseline="30000" dirty="0">
                <a:hlinkClick r:id="rId9"/>
              </a:rPr>
              <a:t>th</a:t>
            </a:r>
            <a:r>
              <a:rPr lang="en-GB" dirty="0">
                <a:hlinkClick r:id="rId9"/>
              </a:rPr>
              <a:t> Ed (2016)</a:t>
            </a:r>
            <a:r>
              <a:rPr lang="el-GR" dirty="0"/>
              <a:t>.</a:t>
            </a:r>
            <a:endParaRPr lang="en-GB" dirty="0"/>
          </a:p>
          <a:p>
            <a:r>
              <a:rPr lang="el-GR" dirty="0">
                <a:hlinkClick r:id="rId10"/>
              </a:rPr>
              <a:t>Κλινική εξέταση και λήψη ιστορικού</a:t>
            </a:r>
            <a:r>
              <a:rPr lang="en-GB" dirty="0">
                <a:hlinkClick r:id="rId10"/>
              </a:rPr>
              <a:t> </a:t>
            </a:r>
            <a:r>
              <a:rPr lang="el-GR" dirty="0">
                <a:hlinkClick r:id="rId10"/>
              </a:rPr>
              <a:t>στην Παθολογία</a:t>
            </a:r>
            <a:r>
              <a:rPr lang="en-GB" dirty="0">
                <a:hlinkClick r:id="rId10"/>
              </a:rPr>
              <a:t> (2015)</a:t>
            </a:r>
            <a:r>
              <a:rPr lang="el-GR" dirty="0">
                <a:hlinkClick r:id="rId10"/>
              </a:rPr>
              <a:t>.</a:t>
            </a:r>
            <a:endParaRPr lang="el-GR" dirty="0"/>
          </a:p>
          <a:p>
            <a:r>
              <a:rPr lang="el-GR" dirty="0">
                <a:hlinkClick r:id="rId11"/>
              </a:rPr>
              <a:t>Κλινική Σημειολογία &amp; Διαγνωστική, 5η Έκδοση</a:t>
            </a:r>
            <a:r>
              <a:rPr lang="en-GB" dirty="0">
                <a:hlinkClick r:id="rId11"/>
              </a:rPr>
              <a:t> (2012)</a:t>
            </a:r>
            <a:endParaRPr lang="en-GB" dirty="0"/>
          </a:p>
          <a:p>
            <a:r>
              <a:rPr lang="el-GR" dirty="0">
                <a:hlinkClick r:id="rId12"/>
              </a:rPr>
              <a:t>Κλινική εξέταση και διάγνωση (2017)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3543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USED_PAGE_ORIENTATION" val="1"/>
  <p:tag name="ARTICULATE_USED_PAGE_SIZE" val="16"/>
  <p:tag name="TAG_BACKING_FORM_KEY" val="1839028-c:\users\msama\desktop\κλινικη εξεταση αναπνευστικου συστηματοσ.pptx"/>
  <p:tag name="ARTICULATE_PRESENTER_VERSION" val="7"/>
  <p:tag name="ARTICULATE_PROJECT_OPEN" val="0"/>
  <p:tag name="ARTICULATE_SLIDE_COUNT" val="73"/>
  <p:tag name="PRESGUID" val="e7381548-833c-4184-a379-e445eb4c9e6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6"/>
  <p:tag name="ARTICULATE_USED_LAYOUT" val="1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8"/>
  <p:tag name="ARTICULATE_USED_LAYOUT" val="2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2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8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8"/>
  <p:tag name="ARTICULATE_USED_LAYOUT" val="2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TIMELINE" val="5.00"/>
  <p:tag name="ARTICULATE_USED_LAYOUT" val="2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3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7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1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5"/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PK_light" id="{A924A407-DD4B-460E-88C6-6554B57230E5}" vid="{F2863EE2-4290-488D-B052-FFF03C9F3B9F}"/>
    </a:ext>
  </a:extLst>
</a:theme>
</file>

<file path=ppt/theme/theme2.xml><?xml version="1.0" encoding="utf-8"?>
<a:theme xmlns:a="http://schemas.openxmlformats.org/drawingml/2006/main" name="1_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PK_light" id="{A924A407-DD4B-460E-88C6-6554B57230E5}" vid="{F2863EE2-4290-488D-B052-FFF03C9F3B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4527</TotalTime>
  <Words>2922</Words>
  <Application>Microsoft Office PowerPoint</Application>
  <PresentationFormat>On-screen Show (16:10)</PresentationFormat>
  <Paragraphs>398</Paragraphs>
  <Slides>70</Slides>
  <Notes>4</Notes>
  <HiddenSlides>1</HiddenSlides>
  <MMClips>22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79" baseType="lpstr">
      <vt:lpstr>Arial</vt:lpstr>
      <vt:lpstr>Calibri</vt:lpstr>
      <vt:lpstr>Calibri Light</vt:lpstr>
      <vt:lpstr>Calibri-Light</vt:lpstr>
      <vt:lpstr>DejaVu Sans</vt:lpstr>
      <vt:lpstr>Verdana</vt:lpstr>
      <vt:lpstr>Wingdings</vt:lpstr>
      <vt:lpstr>Light green theme</vt:lpstr>
      <vt:lpstr>1_Light green theme</vt:lpstr>
      <vt:lpstr>ΚΛΙΝΙΚΗ ΕΞΕΤΑΣΗ ΤΗΣ ΚΑΡΔΙΑΣ</vt:lpstr>
      <vt:lpstr>Εκπαιδευτικοί στόχοι</vt:lpstr>
      <vt:lpstr>Οδηγά σημεία στο θώρακα</vt:lpstr>
      <vt:lpstr>PowerPoint Presentation</vt:lpstr>
      <vt:lpstr>ΕΠΙΣΚΟΠΗΣΗ</vt:lpstr>
      <vt:lpstr>Τι αφορά η επισκόπηση</vt:lpstr>
      <vt:lpstr>PowerPoint Presentation</vt:lpstr>
      <vt:lpstr>Κεντρική φλεβική πίεση</vt:lpstr>
      <vt:lpstr>Εξέταση των σφαγιτίδων</vt:lpstr>
      <vt:lpstr>Χειρισμοί για την εμφάνιση της έξω σφαγίτιδας φλέβας</vt:lpstr>
      <vt:lpstr>Διάταση σφαγιτίδων με την εκπνοή</vt:lpstr>
      <vt:lpstr>Εκτίμηση της κεντρικής φλεβικής πίεσης</vt:lpstr>
      <vt:lpstr>Σφαγιτιδικός σφυγμός</vt:lpstr>
      <vt:lpstr>Σφαγιτιδικός σφυγμός</vt:lpstr>
      <vt:lpstr>Characteristics of Jugular versus Carotid Pulsations </vt:lpstr>
      <vt:lpstr>Καρδιακή ώση</vt:lpstr>
      <vt:lpstr>Καρδιακή ώση</vt:lpstr>
      <vt:lpstr>ΨΗΛΑΦΗΣΗ</vt:lpstr>
      <vt:lpstr>Ψηλάφηση καρωτιδικού σφυγμού</vt:lpstr>
      <vt:lpstr>Ψηλάφηση καρδιάς</vt:lpstr>
      <vt:lpstr>Ροίζος Thrill</vt:lpstr>
      <vt:lpstr>ΑΚΡΟΑΣΗ</vt:lpstr>
      <vt:lpstr>Τι περιλαμβάνει η ακρόαση της καρδιάς;</vt:lpstr>
      <vt:lpstr>Ειδικές θέσεις ακρόασης της καρδιάς</vt:lpstr>
      <vt:lpstr>Οδηγά σημεία στο θώρακα</vt:lpstr>
      <vt:lpstr>Εστίες καρδιακής ακρόασης</vt:lpstr>
      <vt:lpstr>Καρδιακή ακρόαση</vt:lpstr>
      <vt:lpstr>Οι φυσιολογικοί καρδιακοί τόνοι</vt:lpstr>
      <vt:lpstr>Πως παράγονται οι καρδιακοί τόνοι;</vt:lpstr>
      <vt:lpstr>PowerPoint Presentation</vt:lpstr>
      <vt:lpstr>Φυσιολογικοί τόνοι</vt:lpstr>
      <vt:lpstr>Φυσιολογικοί καρδιακοί τόνοι</vt:lpstr>
      <vt:lpstr>Προσθετικές βαλβίδες Μιτροειδής</vt:lpstr>
      <vt:lpstr>Προσθετικές βαλβίδες Αορτική</vt:lpstr>
      <vt:lpstr>Ανωμαλίες των καρδιακών τόνων</vt:lpstr>
      <vt:lpstr>Διχασμός 1ου τόνου</vt:lpstr>
      <vt:lpstr>Διχασμός 1ου τόνου</vt:lpstr>
      <vt:lpstr>Διχασμός του 2ου τόνου</vt:lpstr>
      <vt:lpstr>Διχασμός 2ου τόνου</vt:lpstr>
      <vt:lpstr>Αιτιολογία διχασμού 2ου τόνου</vt:lpstr>
      <vt:lpstr>Επιπρόσθετοι καρδιακοί τόνοι</vt:lpstr>
      <vt:lpstr>Καλπαστικός ρυθμός</vt:lpstr>
      <vt:lpstr>Καλπαστικός ρυθμός</vt:lpstr>
      <vt:lpstr>Φυσήματα</vt:lpstr>
      <vt:lpstr>Περιγραφή του φυσήματος</vt:lpstr>
      <vt:lpstr>PowerPoint Presentation</vt:lpstr>
      <vt:lpstr>Συστολικά φυσήματα</vt:lpstr>
      <vt:lpstr>Διαστολικά φυσήματα</vt:lpstr>
      <vt:lpstr>Μορφή φυσημάτων</vt:lpstr>
      <vt:lpstr>Τα βασικά φυσήματα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Περικαρδιακή τριβή</vt:lpstr>
      <vt:lpstr>Περικαρδιακή τριβή</vt:lpstr>
      <vt:lpstr>ΕΞΩΚΑΡΔΙΑΚΑ ΣΗΜΕΙΑ ΚΑΡΔΙΑΚΩΝ ΝΟΣΗΜΑΤΩΝ</vt:lpstr>
      <vt:lpstr>Οίδημα</vt:lpstr>
      <vt:lpstr>Μιτροειδικό προσωπείο</vt:lpstr>
      <vt:lpstr>Περιφερικά σημεία ενδοκαρδίτιδας</vt:lpstr>
      <vt:lpstr>Περιφερικά σημεία ενδοκαρδίτιδας</vt:lpstr>
      <vt:lpstr>Κυάνωση</vt:lpstr>
      <vt:lpstr>Η κυάνωση εμφανίζεται ευκολότερα σε μεγάλες συγκεντρώσεις αιμοσφαιρίνης</vt:lpstr>
      <vt:lpstr>Κυάνωση</vt:lpstr>
      <vt:lpstr>Πληκτροδακτυλία</vt:lpstr>
      <vt:lpstr>Σημείο Schamroth</vt:lpstr>
      <vt:lpstr>Αιτίες πληκτροδακτυλίας</vt:lpstr>
      <vt:lpstr>ΠΗΓΕΣ</vt:lpstr>
      <vt:lpstr>Βιβλιογραφικές πηγές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ΚΛΙΝΙΚΗ ΕΞΕΤΑΣΗ ΤΟΥ ΑΝΑΠΝΕΥΣΤΙΚΟΥ ΣΥΣΤΗΜΑΤΟΣ</dc:title>
  <dc:creator>Michael Samarkos</dc:creator>
  <cp:lastModifiedBy>Michael Samarkos</cp:lastModifiedBy>
  <cp:revision>6</cp:revision>
  <dcterms:created xsi:type="dcterms:W3CDTF">2020-04-13T19:07:03Z</dcterms:created>
  <dcterms:modified xsi:type="dcterms:W3CDTF">2026-05-23T20:38:45Z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75A7951D-BCB5-42B4-87E6-4F85E1202583</vt:lpwstr>
  </property>
  <property fmtid="{D5CDD505-2E9C-101B-9397-08002B2CF9AE}" pid="3" name="ArticulatePath">
    <vt:lpwstr>https://d.docs.live.net/242bed026ae1b729/A' Παθολογική Κλινική/Μαθήματα/Κλινική εξέταση ΜΣ/ΑΝΑΠΝΕΥΣΤΙΚΟ/ΚΛΙΝΙΚΗ ΕΞΕΤΑΣΗ ΑΝΑΠΝΕΥΣΤΙΚΟΥ ΣΥΣΤΗΜΑΤΟΣ</vt:lpwstr>
  </property>
</Properties>
</file>