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61" r:id="rId4"/>
    <p:sldId id="278" r:id="rId5"/>
    <p:sldId id="283" r:id="rId6"/>
    <p:sldId id="284" r:id="rId7"/>
    <p:sldId id="281" r:id="rId8"/>
    <p:sldId id="282" r:id="rId9"/>
    <p:sldId id="285" r:id="rId10"/>
    <p:sldId id="286" r:id="rId11"/>
    <p:sldId id="287" r:id="rId12"/>
    <p:sldId id="277" r:id="rId13"/>
    <p:sldId id="258" r:id="rId14"/>
    <p:sldId id="271" r:id="rId15"/>
    <p:sldId id="288" r:id="rId16"/>
    <p:sldId id="262" r:id="rId17"/>
    <p:sldId id="273" r:id="rId18"/>
    <p:sldId id="300" r:id="rId19"/>
    <p:sldId id="289" r:id="rId20"/>
    <p:sldId id="301" r:id="rId21"/>
    <p:sldId id="298" r:id="rId22"/>
    <p:sldId id="290" r:id="rId23"/>
    <p:sldId id="294" r:id="rId24"/>
    <p:sldId id="291" r:id="rId25"/>
    <p:sldId id="311" r:id="rId26"/>
    <p:sldId id="316" r:id="rId27"/>
    <p:sldId id="259" r:id="rId28"/>
    <p:sldId id="296" r:id="rId29"/>
    <p:sldId id="303" r:id="rId30"/>
    <p:sldId id="263" r:id="rId31"/>
    <p:sldId id="315" r:id="rId32"/>
    <p:sldId id="312" r:id="rId33"/>
    <p:sldId id="314" r:id="rId34"/>
    <p:sldId id="305" r:id="rId35"/>
    <p:sldId id="306" r:id="rId36"/>
    <p:sldId id="307" r:id="rId37"/>
    <p:sldId id="308" r:id="rId38"/>
    <p:sldId id="419" r:id="rId39"/>
    <p:sldId id="318" r:id="rId40"/>
    <p:sldId id="319" r:id="rId41"/>
    <p:sldId id="279" r:id="rId42"/>
    <p:sldId id="320" r:id="rId43"/>
    <p:sldId id="322" r:id="rId44"/>
    <p:sldId id="323" r:id="rId45"/>
    <p:sldId id="324" r:id="rId46"/>
    <p:sldId id="327" r:id="rId47"/>
    <p:sldId id="325" r:id="rId48"/>
    <p:sldId id="326" r:id="rId49"/>
    <p:sldId id="321" r:id="rId50"/>
    <p:sldId id="297" r:id="rId51"/>
    <p:sldId id="317" r:id="rId52"/>
    <p:sldId id="328" r:id="rId53"/>
    <p:sldId id="329" r:id="rId54"/>
    <p:sldId id="401" r:id="rId55"/>
    <p:sldId id="330" r:id="rId56"/>
    <p:sldId id="413" r:id="rId57"/>
    <p:sldId id="396" r:id="rId58"/>
    <p:sldId id="374" r:id="rId59"/>
    <p:sldId id="395" r:id="rId60"/>
    <p:sldId id="405" r:id="rId61"/>
    <p:sldId id="406" r:id="rId62"/>
    <p:sldId id="410" r:id="rId63"/>
    <p:sldId id="409" r:id="rId64"/>
    <p:sldId id="299" r:id="rId65"/>
    <p:sldId id="427" r:id="rId66"/>
    <p:sldId id="411" r:id="rId67"/>
    <p:sldId id="412" r:id="rId68"/>
    <p:sldId id="292" r:id="rId69"/>
    <p:sldId id="428" r:id="rId70"/>
    <p:sldId id="414" r:id="rId71"/>
    <p:sldId id="416" r:id="rId72"/>
    <p:sldId id="422" r:id="rId73"/>
    <p:sldId id="423" r:id="rId74"/>
    <p:sldId id="424" r:id="rId75"/>
    <p:sldId id="425" r:id="rId76"/>
    <p:sldId id="417" r:id="rId77"/>
    <p:sldId id="426" r:id="rId78"/>
    <p:sldId id="272" r:id="rId79"/>
  </p:sldIdLst>
  <p:sldSz cx="9144000" cy="5715000" type="screen16x10"/>
  <p:notesSz cx="6858000" cy="9144000"/>
  <p:custDataLst>
    <p:tags r:id="rId80"/>
  </p:custDataLst>
  <p:defaultTextStyle>
    <a:defPPr>
      <a:defRPr lang="el-GR"/>
    </a:defPPr>
    <a:lvl1pPr algn="l" rtl="0" fontAlgn="base">
      <a:spcBef>
        <a:spcPct val="0"/>
      </a:spcBef>
      <a:spcAft>
        <a:spcPct val="0"/>
      </a:spcAft>
      <a:defRPr sz="1560" b="1" kern="1200">
        <a:solidFill>
          <a:schemeClr val="tx1"/>
        </a:solidFill>
        <a:latin typeface="Verdana" panose="020B0604030504040204" pitchFamily="34" charset="0"/>
        <a:ea typeface="+mn-ea"/>
        <a:cs typeface="+mn-cs"/>
      </a:defRPr>
    </a:lvl1pPr>
    <a:lvl2pPr marL="356616" algn="l" rtl="0" fontAlgn="base">
      <a:spcBef>
        <a:spcPct val="0"/>
      </a:spcBef>
      <a:spcAft>
        <a:spcPct val="0"/>
      </a:spcAft>
      <a:defRPr sz="1560" b="1" kern="1200">
        <a:solidFill>
          <a:schemeClr val="tx1"/>
        </a:solidFill>
        <a:latin typeface="Verdana" panose="020B0604030504040204" pitchFamily="34" charset="0"/>
        <a:ea typeface="+mn-ea"/>
        <a:cs typeface="+mn-cs"/>
      </a:defRPr>
    </a:lvl2pPr>
    <a:lvl3pPr marL="713232" algn="l" rtl="0" fontAlgn="base">
      <a:spcBef>
        <a:spcPct val="0"/>
      </a:spcBef>
      <a:spcAft>
        <a:spcPct val="0"/>
      </a:spcAft>
      <a:defRPr sz="1560" b="1" kern="1200">
        <a:solidFill>
          <a:schemeClr val="tx1"/>
        </a:solidFill>
        <a:latin typeface="Verdana" panose="020B0604030504040204" pitchFamily="34" charset="0"/>
        <a:ea typeface="+mn-ea"/>
        <a:cs typeface="+mn-cs"/>
      </a:defRPr>
    </a:lvl3pPr>
    <a:lvl4pPr marL="1069848" algn="l" rtl="0" fontAlgn="base">
      <a:spcBef>
        <a:spcPct val="0"/>
      </a:spcBef>
      <a:spcAft>
        <a:spcPct val="0"/>
      </a:spcAft>
      <a:defRPr sz="1560" b="1" kern="1200">
        <a:solidFill>
          <a:schemeClr val="tx1"/>
        </a:solidFill>
        <a:latin typeface="Verdana" panose="020B0604030504040204" pitchFamily="34" charset="0"/>
        <a:ea typeface="+mn-ea"/>
        <a:cs typeface="+mn-cs"/>
      </a:defRPr>
    </a:lvl4pPr>
    <a:lvl5pPr marL="1426464" algn="l" rtl="0" fontAlgn="base">
      <a:spcBef>
        <a:spcPct val="0"/>
      </a:spcBef>
      <a:spcAft>
        <a:spcPct val="0"/>
      </a:spcAft>
      <a:defRPr sz="1560" b="1" kern="1200">
        <a:solidFill>
          <a:schemeClr val="tx1"/>
        </a:solidFill>
        <a:latin typeface="Verdana" panose="020B0604030504040204" pitchFamily="34" charset="0"/>
        <a:ea typeface="+mn-ea"/>
        <a:cs typeface="+mn-cs"/>
      </a:defRPr>
    </a:lvl5pPr>
    <a:lvl6pPr marL="1783080" algn="l" defTabSz="713232" rtl="0" eaLnBrk="1" latinLnBrk="0" hangingPunct="1">
      <a:defRPr sz="1560" b="1" kern="1200">
        <a:solidFill>
          <a:schemeClr val="tx1"/>
        </a:solidFill>
        <a:latin typeface="Verdana" panose="020B0604030504040204" pitchFamily="34" charset="0"/>
        <a:ea typeface="+mn-ea"/>
        <a:cs typeface="+mn-cs"/>
      </a:defRPr>
    </a:lvl6pPr>
    <a:lvl7pPr marL="2139696" algn="l" defTabSz="713232" rtl="0" eaLnBrk="1" latinLnBrk="0" hangingPunct="1">
      <a:defRPr sz="1560" b="1" kern="1200">
        <a:solidFill>
          <a:schemeClr val="tx1"/>
        </a:solidFill>
        <a:latin typeface="Verdana" panose="020B0604030504040204" pitchFamily="34" charset="0"/>
        <a:ea typeface="+mn-ea"/>
        <a:cs typeface="+mn-cs"/>
      </a:defRPr>
    </a:lvl7pPr>
    <a:lvl8pPr marL="2496312" algn="l" defTabSz="713232" rtl="0" eaLnBrk="1" latinLnBrk="0" hangingPunct="1">
      <a:defRPr sz="1560" b="1" kern="1200">
        <a:solidFill>
          <a:schemeClr val="tx1"/>
        </a:solidFill>
        <a:latin typeface="Verdana" panose="020B0604030504040204" pitchFamily="34" charset="0"/>
        <a:ea typeface="+mn-ea"/>
        <a:cs typeface="+mn-cs"/>
      </a:defRPr>
    </a:lvl8pPr>
    <a:lvl9pPr marL="2852928" algn="l" defTabSz="713232" rtl="0" eaLnBrk="1" latinLnBrk="0" hangingPunct="1">
      <a:defRPr sz="1560" b="1"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660"/>
  </p:normalViewPr>
  <p:slideViewPr>
    <p:cSldViewPr snapToGrid="0">
      <p:cViewPr>
        <p:scale>
          <a:sx n="80" d="100"/>
          <a:sy n="80" d="100"/>
        </p:scale>
        <p:origin x="168" y="1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D03163-66F9-44C6-A744-64C6F747E5B9}"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US"/>
        </a:p>
      </dgm:t>
    </dgm:pt>
    <dgm:pt modelId="{72A96D5D-C195-410F-BC73-E5D70CF57027}">
      <dgm:prSet custT="1"/>
      <dgm:spPr/>
      <dgm:t>
        <a:bodyPr/>
        <a:lstStyle/>
        <a:p>
          <a:r>
            <a:rPr lang="el-GR" sz="1500" b="1" dirty="0">
              <a:effectLst>
                <a:outerShdw blurRad="38100" dist="38100" dir="2700000" algn="tl">
                  <a:srgbClr val="000000">
                    <a:alpha val="43137"/>
                  </a:srgbClr>
                </a:outerShdw>
              </a:effectLst>
              <a:latin typeface="Aptos Display" panose="020B0004020202020204" pitchFamily="34" charset="0"/>
            </a:rPr>
            <a:t>Οξύ κοιλιακό άλγος</a:t>
          </a:r>
          <a:endParaRPr lang="en-US" sz="1500" dirty="0">
            <a:effectLst>
              <a:outerShdw blurRad="38100" dist="38100" dir="2700000" algn="tl">
                <a:srgbClr val="000000">
                  <a:alpha val="43137"/>
                </a:srgbClr>
              </a:outerShdw>
            </a:effectLst>
            <a:latin typeface="Aptos Display" panose="020B0004020202020204" pitchFamily="34" charset="0"/>
          </a:endParaRPr>
        </a:p>
      </dgm:t>
    </dgm:pt>
    <dgm:pt modelId="{86B290FE-2C59-4383-9BA9-5C8D5F4C35D9}" type="parTrans" cxnId="{EB3380B3-9F0B-4AE1-8F48-93FE67B8359F}">
      <dgm:prSet/>
      <dgm:spPr/>
      <dgm:t>
        <a:bodyPr/>
        <a:lstStyle/>
        <a:p>
          <a:endParaRPr lang="en-US">
            <a:latin typeface="Aptos Display" panose="020B0004020202020204" pitchFamily="34" charset="0"/>
          </a:endParaRPr>
        </a:p>
      </dgm:t>
    </dgm:pt>
    <dgm:pt modelId="{9B8CF548-BE4E-40DD-87EA-D206687530C9}" type="sibTrans" cxnId="{EB3380B3-9F0B-4AE1-8F48-93FE67B8359F}">
      <dgm:prSet/>
      <dgm:spPr/>
      <dgm:t>
        <a:bodyPr/>
        <a:lstStyle/>
        <a:p>
          <a:endParaRPr lang="en-US">
            <a:latin typeface="Aptos Display" panose="020B0004020202020204" pitchFamily="34" charset="0"/>
          </a:endParaRPr>
        </a:p>
      </dgm:t>
    </dgm:pt>
    <dgm:pt modelId="{1CB66BAD-306D-4C4F-889D-48EF2C4C69A2}">
      <dgm:prSet custT="1"/>
      <dgm:spPr/>
      <dgm:t>
        <a:bodyPr/>
        <a:lstStyle/>
        <a:p>
          <a:r>
            <a:rPr lang="el-GR" sz="1500" dirty="0">
              <a:latin typeface="Aptos Display" panose="020B0004020202020204" pitchFamily="34" charset="0"/>
            </a:rPr>
            <a:t>Άλγος που εγκαθίσταται σε λεπτά – ώρες. Μπορεί όμως να διαρκεί και ημέρες.</a:t>
          </a:r>
          <a:endParaRPr lang="en-US" sz="1500" dirty="0">
            <a:latin typeface="Aptos Display" panose="020B0004020202020204" pitchFamily="34" charset="0"/>
          </a:endParaRPr>
        </a:p>
      </dgm:t>
    </dgm:pt>
    <dgm:pt modelId="{950E0CB5-2607-4807-ADAE-D8027ABB2BE5}" type="parTrans" cxnId="{166F7D7D-54B1-4816-9A0B-06C8F314C1B5}">
      <dgm:prSet/>
      <dgm:spPr/>
      <dgm:t>
        <a:bodyPr/>
        <a:lstStyle/>
        <a:p>
          <a:endParaRPr lang="en-US">
            <a:latin typeface="Aptos Display" panose="020B0004020202020204" pitchFamily="34" charset="0"/>
          </a:endParaRPr>
        </a:p>
      </dgm:t>
    </dgm:pt>
    <dgm:pt modelId="{6F4209D2-88CC-4421-9715-8505A620AAC0}" type="sibTrans" cxnId="{166F7D7D-54B1-4816-9A0B-06C8F314C1B5}">
      <dgm:prSet/>
      <dgm:spPr/>
      <dgm:t>
        <a:bodyPr/>
        <a:lstStyle/>
        <a:p>
          <a:endParaRPr lang="en-US">
            <a:latin typeface="Aptos Display" panose="020B0004020202020204" pitchFamily="34" charset="0"/>
          </a:endParaRPr>
        </a:p>
      </dgm:t>
    </dgm:pt>
    <dgm:pt modelId="{C0474EA3-9474-4F65-BE2D-DAEC785D0D90}">
      <dgm:prSet custT="1"/>
      <dgm:spPr/>
      <dgm:t>
        <a:bodyPr/>
        <a:lstStyle/>
        <a:p>
          <a:r>
            <a:rPr lang="el-GR" sz="1500" b="1" dirty="0">
              <a:effectLst>
                <a:outerShdw blurRad="38100" dist="38100" dir="2700000" algn="tl">
                  <a:srgbClr val="000000">
                    <a:alpha val="43137"/>
                  </a:srgbClr>
                </a:outerShdw>
              </a:effectLst>
              <a:latin typeface="Aptos Display" panose="020B0004020202020204" pitchFamily="34" charset="0"/>
            </a:rPr>
            <a:t>Χρόνιο κοιλιακό άλγος</a:t>
          </a:r>
          <a:endParaRPr lang="en-US" sz="1500" dirty="0">
            <a:effectLst>
              <a:outerShdw blurRad="38100" dist="38100" dir="2700000" algn="tl">
                <a:srgbClr val="000000">
                  <a:alpha val="43137"/>
                </a:srgbClr>
              </a:outerShdw>
            </a:effectLst>
            <a:latin typeface="Aptos Display" panose="020B0004020202020204" pitchFamily="34" charset="0"/>
          </a:endParaRPr>
        </a:p>
      </dgm:t>
    </dgm:pt>
    <dgm:pt modelId="{72C6C336-113B-4AD5-BDEA-A33B2399A964}" type="parTrans" cxnId="{3467CFD0-604E-4DE1-BD1C-406430DEFCA3}">
      <dgm:prSet/>
      <dgm:spPr/>
      <dgm:t>
        <a:bodyPr/>
        <a:lstStyle/>
        <a:p>
          <a:endParaRPr lang="en-US">
            <a:latin typeface="Aptos Display" panose="020B0004020202020204" pitchFamily="34" charset="0"/>
          </a:endParaRPr>
        </a:p>
      </dgm:t>
    </dgm:pt>
    <dgm:pt modelId="{F93BC68C-C417-49CA-9B7F-F2DDD3A75206}" type="sibTrans" cxnId="{3467CFD0-604E-4DE1-BD1C-406430DEFCA3}">
      <dgm:prSet/>
      <dgm:spPr/>
      <dgm:t>
        <a:bodyPr/>
        <a:lstStyle/>
        <a:p>
          <a:endParaRPr lang="en-US">
            <a:latin typeface="Aptos Display" panose="020B0004020202020204" pitchFamily="34" charset="0"/>
          </a:endParaRPr>
        </a:p>
      </dgm:t>
    </dgm:pt>
    <dgm:pt modelId="{59C6C02E-9B55-4AB8-916E-FF11E26CAD63}">
      <dgm:prSet custT="1"/>
      <dgm:spPr/>
      <dgm:t>
        <a:bodyPr/>
        <a:lstStyle/>
        <a:p>
          <a:r>
            <a:rPr lang="el-GR" sz="1500" dirty="0">
              <a:latin typeface="Aptos Display" panose="020B0004020202020204" pitchFamily="34" charset="0"/>
            </a:rPr>
            <a:t>Άλγος που επιμένει για  &gt;3 μήνες. Μπορεί να είναι συνεχόμενο ή διαλείπον.</a:t>
          </a:r>
          <a:r>
            <a:rPr lang="en-US" sz="1500" dirty="0">
              <a:latin typeface="Aptos Display" panose="020B0004020202020204" pitchFamily="34" charset="0"/>
            </a:rPr>
            <a:t> </a:t>
          </a:r>
          <a:r>
            <a:rPr lang="el-GR" sz="1500" dirty="0">
              <a:latin typeface="Aptos Display" panose="020B0004020202020204" pitchFamily="34" charset="0"/>
            </a:rPr>
            <a:t>Μπορεί να χαρακτηρίζεται από οξείες εξάρσεις.</a:t>
          </a:r>
          <a:endParaRPr lang="en-US" sz="1500" dirty="0">
            <a:latin typeface="Aptos Display" panose="020B0004020202020204" pitchFamily="34" charset="0"/>
          </a:endParaRPr>
        </a:p>
      </dgm:t>
    </dgm:pt>
    <dgm:pt modelId="{ECD5C7DD-8B10-44C9-8FEF-C179095783CB}" type="parTrans" cxnId="{2F07F591-D80B-4AF7-A9C2-45FF1380B90B}">
      <dgm:prSet/>
      <dgm:spPr/>
      <dgm:t>
        <a:bodyPr/>
        <a:lstStyle/>
        <a:p>
          <a:endParaRPr lang="en-US">
            <a:latin typeface="Aptos Display" panose="020B0004020202020204" pitchFamily="34" charset="0"/>
          </a:endParaRPr>
        </a:p>
      </dgm:t>
    </dgm:pt>
    <dgm:pt modelId="{8DA594FC-7F7E-45A0-BC17-18FE6D91B8D1}" type="sibTrans" cxnId="{2F07F591-D80B-4AF7-A9C2-45FF1380B90B}">
      <dgm:prSet/>
      <dgm:spPr/>
      <dgm:t>
        <a:bodyPr/>
        <a:lstStyle/>
        <a:p>
          <a:endParaRPr lang="en-US">
            <a:latin typeface="Aptos Display" panose="020B0004020202020204" pitchFamily="34" charset="0"/>
          </a:endParaRPr>
        </a:p>
      </dgm:t>
    </dgm:pt>
    <dgm:pt modelId="{FB2CE573-CDF0-4B57-93B6-3869E40A3A2D}">
      <dgm:prSet custT="1"/>
      <dgm:spPr/>
      <dgm:t>
        <a:bodyPr/>
        <a:lstStyle/>
        <a:p>
          <a:r>
            <a:rPr lang="el-GR" sz="1500" b="1" dirty="0">
              <a:effectLst>
                <a:outerShdw blurRad="38100" dist="38100" dir="2700000" algn="tl">
                  <a:srgbClr val="000000">
                    <a:alpha val="43137"/>
                  </a:srgbClr>
                </a:outerShdw>
              </a:effectLst>
              <a:latin typeface="Aptos Display" panose="020B0004020202020204" pitchFamily="34" charset="0"/>
            </a:rPr>
            <a:t>Οξεία κοιλία</a:t>
          </a:r>
          <a:endParaRPr lang="en-US" sz="1500" dirty="0">
            <a:effectLst>
              <a:outerShdw blurRad="38100" dist="38100" dir="2700000" algn="tl">
                <a:srgbClr val="000000">
                  <a:alpha val="43137"/>
                </a:srgbClr>
              </a:outerShdw>
            </a:effectLst>
            <a:latin typeface="Aptos Display" panose="020B0004020202020204" pitchFamily="34" charset="0"/>
          </a:endParaRPr>
        </a:p>
      </dgm:t>
    </dgm:pt>
    <dgm:pt modelId="{E5DCF274-97A9-4584-983B-D5429CF2E01F}" type="parTrans" cxnId="{1E4A0BC1-854B-464E-9ED3-897B11229582}">
      <dgm:prSet/>
      <dgm:spPr/>
      <dgm:t>
        <a:bodyPr/>
        <a:lstStyle/>
        <a:p>
          <a:endParaRPr lang="en-US">
            <a:latin typeface="Aptos Display" panose="020B0004020202020204" pitchFamily="34" charset="0"/>
          </a:endParaRPr>
        </a:p>
      </dgm:t>
    </dgm:pt>
    <dgm:pt modelId="{F2F7FEE1-29D4-4D7A-8F35-3904AF9382D0}" type="sibTrans" cxnId="{1E4A0BC1-854B-464E-9ED3-897B11229582}">
      <dgm:prSet/>
      <dgm:spPr/>
      <dgm:t>
        <a:bodyPr/>
        <a:lstStyle/>
        <a:p>
          <a:endParaRPr lang="en-US">
            <a:latin typeface="Aptos Display" panose="020B0004020202020204" pitchFamily="34" charset="0"/>
          </a:endParaRPr>
        </a:p>
      </dgm:t>
    </dgm:pt>
    <dgm:pt modelId="{6F6C1779-BAD2-496F-8BF7-9388BDD91BE6}">
      <dgm:prSet custT="1"/>
      <dgm:spPr/>
      <dgm:t>
        <a:bodyPr/>
        <a:lstStyle/>
        <a:p>
          <a:r>
            <a:rPr lang="el-GR" sz="1500" dirty="0" err="1">
              <a:latin typeface="Aptos Display" panose="020B0004020202020204" pitchFamily="34" charset="0"/>
            </a:rPr>
            <a:t>Ενδοκοιλιακή</a:t>
          </a:r>
          <a:r>
            <a:rPr lang="el-GR" sz="1500" dirty="0">
              <a:latin typeface="Aptos Display" panose="020B0004020202020204" pitchFamily="34" charset="0"/>
            </a:rPr>
            <a:t> παθολογική κατάσταση που απαιτεί άμεση χειρουργική παρέμβαση.</a:t>
          </a:r>
          <a:endParaRPr lang="en-US" sz="1500" dirty="0">
            <a:latin typeface="Aptos Display" panose="020B0004020202020204" pitchFamily="34" charset="0"/>
          </a:endParaRPr>
        </a:p>
      </dgm:t>
    </dgm:pt>
    <dgm:pt modelId="{42045650-8BD7-4D9A-9FD9-55C817DFAB7C}" type="parTrans" cxnId="{041B9B26-435D-46EB-A217-1F918953E278}">
      <dgm:prSet/>
      <dgm:spPr/>
      <dgm:t>
        <a:bodyPr/>
        <a:lstStyle/>
        <a:p>
          <a:endParaRPr lang="en-US">
            <a:latin typeface="Aptos Display" panose="020B0004020202020204" pitchFamily="34" charset="0"/>
          </a:endParaRPr>
        </a:p>
      </dgm:t>
    </dgm:pt>
    <dgm:pt modelId="{9E69C9CE-CDB2-4E83-833D-45412E2A4F61}" type="sibTrans" cxnId="{041B9B26-435D-46EB-A217-1F918953E278}">
      <dgm:prSet/>
      <dgm:spPr/>
      <dgm:t>
        <a:bodyPr/>
        <a:lstStyle/>
        <a:p>
          <a:endParaRPr lang="en-US">
            <a:latin typeface="Aptos Display" panose="020B0004020202020204" pitchFamily="34" charset="0"/>
          </a:endParaRPr>
        </a:p>
      </dgm:t>
    </dgm:pt>
    <dgm:pt modelId="{48295E0F-96B2-4948-955B-C49C228CF762}">
      <dgm:prSet custT="1"/>
      <dgm:spPr/>
      <dgm:t>
        <a:bodyPr/>
        <a:lstStyle/>
        <a:p>
          <a:r>
            <a:rPr lang="el-GR" sz="1500" b="1" dirty="0" err="1">
              <a:effectLst>
                <a:outerShdw blurRad="38100" dist="38100" dir="2700000" algn="tl">
                  <a:srgbClr val="000000">
                    <a:alpha val="43137"/>
                  </a:srgbClr>
                </a:outerShdw>
              </a:effectLst>
              <a:latin typeface="Aptos Display" panose="020B0004020202020204" pitchFamily="34" charset="0"/>
            </a:rPr>
            <a:t>Κωλικοειδές</a:t>
          </a:r>
          <a:r>
            <a:rPr lang="el-GR" sz="1500" b="1" dirty="0">
              <a:effectLst>
                <a:outerShdw blurRad="38100" dist="38100" dir="2700000" algn="tl">
                  <a:srgbClr val="000000">
                    <a:alpha val="43137"/>
                  </a:srgbClr>
                </a:outerShdw>
              </a:effectLst>
              <a:latin typeface="Aptos Display" panose="020B0004020202020204" pitchFamily="34" charset="0"/>
            </a:rPr>
            <a:t> άλγος</a:t>
          </a:r>
          <a:endParaRPr lang="en-US" sz="1500" dirty="0">
            <a:effectLst>
              <a:outerShdw blurRad="38100" dist="38100" dir="2700000" algn="tl">
                <a:srgbClr val="000000">
                  <a:alpha val="43137"/>
                </a:srgbClr>
              </a:outerShdw>
            </a:effectLst>
            <a:latin typeface="Aptos Display" panose="020B0004020202020204" pitchFamily="34" charset="0"/>
          </a:endParaRPr>
        </a:p>
      </dgm:t>
    </dgm:pt>
    <dgm:pt modelId="{63E2E64D-4FC1-4882-9F97-AF60CFC168CD}" type="parTrans" cxnId="{9CD797A6-0220-486B-9C7E-F1DF1C4AE6E0}">
      <dgm:prSet/>
      <dgm:spPr/>
      <dgm:t>
        <a:bodyPr/>
        <a:lstStyle/>
        <a:p>
          <a:endParaRPr lang="en-US">
            <a:latin typeface="Aptos Display" panose="020B0004020202020204" pitchFamily="34" charset="0"/>
          </a:endParaRPr>
        </a:p>
      </dgm:t>
    </dgm:pt>
    <dgm:pt modelId="{BB825898-AC79-43E4-9AE2-636FE2DC61E3}" type="sibTrans" cxnId="{9CD797A6-0220-486B-9C7E-F1DF1C4AE6E0}">
      <dgm:prSet/>
      <dgm:spPr/>
      <dgm:t>
        <a:bodyPr/>
        <a:lstStyle/>
        <a:p>
          <a:endParaRPr lang="en-US">
            <a:latin typeface="Aptos Display" panose="020B0004020202020204" pitchFamily="34" charset="0"/>
          </a:endParaRPr>
        </a:p>
      </dgm:t>
    </dgm:pt>
    <dgm:pt modelId="{EE9C50BD-E727-4B88-B7EE-7D8AA51797C9}">
      <dgm:prSet custT="1"/>
      <dgm:spPr/>
      <dgm:t>
        <a:bodyPr/>
        <a:lstStyle/>
        <a:p>
          <a:r>
            <a:rPr lang="el-GR" sz="1500" dirty="0">
              <a:latin typeface="Aptos Display" panose="020B0004020202020204" pitchFamily="34" charset="0"/>
            </a:rPr>
            <a:t>Άλγος το οποίο έχει περιόδους αυξημένης έντασης με μεσοδιαστήματα υποχώρησης. Η συχνότητα των επεισοδίων διαφέρει ανάλογα με την αιτία.</a:t>
          </a:r>
          <a:endParaRPr lang="en-US" sz="1500" dirty="0">
            <a:latin typeface="Aptos Display" panose="020B0004020202020204" pitchFamily="34" charset="0"/>
          </a:endParaRPr>
        </a:p>
      </dgm:t>
    </dgm:pt>
    <dgm:pt modelId="{B1A0AC75-0ED5-40E5-B000-FF20AF8A1999}" type="parTrans" cxnId="{89F92A18-D1A7-4CEE-9798-439912687CCE}">
      <dgm:prSet/>
      <dgm:spPr/>
      <dgm:t>
        <a:bodyPr/>
        <a:lstStyle/>
        <a:p>
          <a:endParaRPr lang="en-US">
            <a:latin typeface="Aptos Display" panose="020B0004020202020204" pitchFamily="34" charset="0"/>
          </a:endParaRPr>
        </a:p>
      </dgm:t>
    </dgm:pt>
    <dgm:pt modelId="{EA044E1A-531B-4590-AD6A-49E34DAC430E}" type="sibTrans" cxnId="{89F92A18-D1A7-4CEE-9798-439912687CCE}">
      <dgm:prSet/>
      <dgm:spPr/>
      <dgm:t>
        <a:bodyPr/>
        <a:lstStyle/>
        <a:p>
          <a:endParaRPr lang="en-US">
            <a:latin typeface="Aptos Display" panose="020B0004020202020204" pitchFamily="34" charset="0"/>
          </a:endParaRPr>
        </a:p>
      </dgm:t>
    </dgm:pt>
    <dgm:pt modelId="{70133D2E-B502-400A-955E-871D23CAE921}">
      <dgm:prSet custT="1"/>
      <dgm:spPr/>
      <dgm:t>
        <a:bodyPr/>
        <a:lstStyle/>
        <a:p>
          <a:r>
            <a:rPr lang="el-GR" sz="1500" b="1" dirty="0">
              <a:effectLst>
                <a:outerShdw blurRad="38100" dist="38100" dir="2700000" algn="tl">
                  <a:srgbClr val="000000">
                    <a:alpha val="43137"/>
                  </a:srgbClr>
                </a:outerShdw>
              </a:effectLst>
              <a:latin typeface="Aptos Display" panose="020B0004020202020204" pitchFamily="34" charset="0"/>
            </a:rPr>
            <a:t>Σωματικό άλγος </a:t>
          </a:r>
          <a:endParaRPr lang="en-US" sz="1500" dirty="0">
            <a:effectLst>
              <a:outerShdw blurRad="38100" dist="38100" dir="2700000" algn="tl">
                <a:srgbClr val="000000">
                  <a:alpha val="43137"/>
                </a:srgbClr>
              </a:outerShdw>
            </a:effectLst>
            <a:latin typeface="Aptos Display" panose="020B0004020202020204" pitchFamily="34" charset="0"/>
          </a:endParaRPr>
        </a:p>
      </dgm:t>
    </dgm:pt>
    <dgm:pt modelId="{2D709A7A-F723-4628-8DDE-22A9BE275AF4}" type="parTrans" cxnId="{766A195A-F521-4A1B-9C75-149C4C406959}">
      <dgm:prSet/>
      <dgm:spPr/>
      <dgm:t>
        <a:bodyPr/>
        <a:lstStyle/>
        <a:p>
          <a:endParaRPr lang="en-US">
            <a:latin typeface="Aptos Display" panose="020B0004020202020204" pitchFamily="34" charset="0"/>
          </a:endParaRPr>
        </a:p>
      </dgm:t>
    </dgm:pt>
    <dgm:pt modelId="{E696FA41-8327-42CE-AC0D-FF178373AFB0}" type="sibTrans" cxnId="{766A195A-F521-4A1B-9C75-149C4C406959}">
      <dgm:prSet/>
      <dgm:spPr/>
      <dgm:t>
        <a:bodyPr/>
        <a:lstStyle/>
        <a:p>
          <a:endParaRPr lang="en-US">
            <a:latin typeface="Aptos Display" panose="020B0004020202020204" pitchFamily="34" charset="0"/>
          </a:endParaRPr>
        </a:p>
      </dgm:t>
    </dgm:pt>
    <dgm:pt modelId="{F75B1A02-4D09-444F-839F-9C527BF1C131}">
      <dgm:prSet custT="1"/>
      <dgm:spPr/>
      <dgm:t>
        <a:bodyPr/>
        <a:lstStyle/>
        <a:p>
          <a:r>
            <a:rPr lang="el-GR" sz="1500" dirty="0">
              <a:latin typeface="Aptos Display" panose="020B0004020202020204" pitchFamily="34" charset="0"/>
            </a:rPr>
            <a:t>Προέρχεται από ερεθισμό των νευρικών απολήξεων του </a:t>
          </a:r>
          <a:r>
            <a:rPr lang="el-GR" sz="1500" dirty="0" err="1">
              <a:latin typeface="Aptos Display" panose="020B0004020202020204" pitchFamily="34" charset="0"/>
            </a:rPr>
            <a:t>τοιχωματικού</a:t>
          </a:r>
          <a:r>
            <a:rPr lang="el-GR" sz="1500" dirty="0">
              <a:latin typeface="Aptos Display" panose="020B0004020202020204" pitchFamily="34" charset="0"/>
            </a:rPr>
            <a:t> περιτοναίου. Συνήθως οξύ και καλά εντοπισμένο</a:t>
          </a:r>
          <a:endParaRPr lang="en-US" sz="1500" dirty="0">
            <a:latin typeface="Aptos Display" panose="020B0004020202020204" pitchFamily="34" charset="0"/>
          </a:endParaRPr>
        </a:p>
      </dgm:t>
    </dgm:pt>
    <dgm:pt modelId="{4FEFE8A1-4DD2-4506-9599-04090137D066}" type="parTrans" cxnId="{1A8054A3-E953-409F-BF53-DE3794A441B0}">
      <dgm:prSet/>
      <dgm:spPr/>
      <dgm:t>
        <a:bodyPr/>
        <a:lstStyle/>
        <a:p>
          <a:endParaRPr lang="en-US">
            <a:latin typeface="Aptos Display" panose="020B0004020202020204" pitchFamily="34" charset="0"/>
          </a:endParaRPr>
        </a:p>
      </dgm:t>
    </dgm:pt>
    <dgm:pt modelId="{D75A54E5-D59B-4067-A7F7-9C66FAAD802A}" type="sibTrans" cxnId="{1A8054A3-E953-409F-BF53-DE3794A441B0}">
      <dgm:prSet/>
      <dgm:spPr/>
      <dgm:t>
        <a:bodyPr/>
        <a:lstStyle/>
        <a:p>
          <a:endParaRPr lang="en-US">
            <a:latin typeface="Aptos Display" panose="020B0004020202020204" pitchFamily="34" charset="0"/>
          </a:endParaRPr>
        </a:p>
      </dgm:t>
    </dgm:pt>
    <dgm:pt modelId="{E64B8916-6AE9-4B31-9119-3ACC02B4BBE0}">
      <dgm:prSet custT="1"/>
      <dgm:spPr/>
      <dgm:t>
        <a:bodyPr/>
        <a:lstStyle/>
        <a:p>
          <a:r>
            <a:rPr lang="el-GR" sz="1500" b="1" dirty="0">
              <a:effectLst>
                <a:outerShdw blurRad="38100" dist="38100" dir="2700000" algn="tl">
                  <a:srgbClr val="000000">
                    <a:alpha val="43137"/>
                  </a:srgbClr>
                </a:outerShdw>
              </a:effectLst>
              <a:latin typeface="Aptos Display" panose="020B0004020202020204" pitchFamily="34" charset="0"/>
            </a:rPr>
            <a:t>Σπλαγχνικό άλγος </a:t>
          </a:r>
          <a:endParaRPr lang="en-US" sz="1500" dirty="0">
            <a:effectLst>
              <a:outerShdw blurRad="38100" dist="38100" dir="2700000" algn="tl">
                <a:srgbClr val="000000">
                  <a:alpha val="43137"/>
                </a:srgbClr>
              </a:outerShdw>
            </a:effectLst>
            <a:latin typeface="Aptos Display" panose="020B0004020202020204" pitchFamily="34" charset="0"/>
          </a:endParaRPr>
        </a:p>
      </dgm:t>
    </dgm:pt>
    <dgm:pt modelId="{6BFED4C1-107A-45EA-80F9-F4598C9D6BA9}" type="parTrans" cxnId="{7484A391-DED5-4AE8-A4C7-8CBC5F59575F}">
      <dgm:prSet/>
      <dgm:spPr/>
      <dgm:t>
        <a:bodyPr/>
        <a:lstStyle/>
        <a:p>
          <a:endParaRPr lang="en-US">
            <a:latin typeface="Aptos Display" panose="020B0004020202020204" pitchFamily="34" charset="0"/>
          </a:endParaRPr>
        </a:p>
      </dgm:t>
    </dgm:pt>
    <dgm:pt modelId="{62FC57CB-C0E2-438F-811B-BC19A472D561}" type="sibTrans" cxnId="{7484A391-DED5-4AE8-A4C7-8CBC5F59575F}">
      <dgm:prSet/>
      <dgm:spPr/>
      <dgm:t>
        <a:bodyPr/>
        <a:lstStyle/>
        <a:p>
          <a:endParaRPr lang="en-US">
            <a:latin typeface="Aptos Display" panose="020B0004020202020204" pitchFamily="34" charset="0"/>
          </a:endParaRPr>
        </a:p>
      </dgm:t>
    </dgm:pt>
    <dgm:pt modelId="{8DEA5D8C-977F-4A80-ABB5-5BA52ED992E4}">
      <dgm:prSet custT="1"/>
      <dgm:spPr/>
      <dgm:t>
        <a:bodyPr/>
        <a:lstStyle/>
        <a:p>
          <a:r>
            <a:rPr lang="el-GR" sz="1500" dirty="0">
              <a:latin typeface="Aptos Display" panose="020B0004020202020204" pitchFamily="34" charset="0"/>
            </a:rPr>
            <a:t>Προέρχεται από ερεθισμό των νευρικών απολήξεων του σπλαγχνικού περιτοναίου. Συνήθως είναι αμβλύ και με ασαφή εντόπιση.</a:t>
          </a:r>
          <a:endParaRPr lang="en-US" sz="1500" dirty="0">
            <a:latin typeface="Aptos Display" panose="020B0004020202020204" pitchFamily="34" charset="0"/>
          </a:endParaRPr>
        </a:p>
      </dgm:t>
    </dgm:pt>
    <dgm:pt modelId="{244B580E-13AD-40EB-8859-449F73125075}" type="parTrans" cxnId="{710C605B-0849-4BDF-9B6D-4A354B2090A3}">
      <dgm:prSet/>
      <dgm:spPr/>
      <dgm:t>
        <a:bodyPr/>
        <a:lstStyle/>
        <a:p>
          <a:endParaRPr lang="en-US">
            <a:latin typeface="Aptos Display" panose="020B0004020202020204" pitchFamily="34" charset="0"/>
          </a:endParaRPr>
        </a:p>
      </dgm:t>
    </dgm:pt>
    <dgm:pt modelId="{D2D5BE20-651B-47CE-AB9E-FE26B96A94F8}" type="sibTrans" cxnId="{710C605B-0849-4BDF-9B6D-4A354B2090A3}">
      <dgm:prSet/>
      <dgm:spPr/>
      <dgm:t>
        <a:bodyPr/>
        <a:lstStyle/>
        <a:p>
          <a:endParaRPr lang="en-US">
            <a:latin typeface="Aptos Display" panose="020B0004020202020204" pitchFamily="34" charset="0"/>
          </a:endParaRPr>
        </a:p>
      </dgm:t>
    </dgm:pt>
    <dgm:pt modelId="{79282B7A-0477-46B3-A418-95217652AA70}">
      <dgm:prSet custT="1"/>
      <dgm:spPr/>
      <dgm:t>
        <a:bodyPr/>
        <a:lstStyle/>
        <a:p>
          <a:r>
            <a:rPr lang="el-GR" sz="1500" b="1" dirty="0">
              <a:effectLst>
                <a:outerShdw blurRad="38100" dist="38100" dir="2700000" algn="tl">
                  <a:srgbClr val="000000">
                    <a:alpha val="43137"/>
                  </a:srgbClr>
                </a:outerShdw>
              </a:effectLst>
              <a:latin typeface="Aptos Display" panose="020B0004020202020204" pitchFamily="34" charset="0"/>
            </a:rPr>
            <a:t>Αναφερόμενο άλγος</a:t>
          </a:r>
          <a:endParaRPr lang="en-US" sz="1500" dirty="0">
            <a:effectLst>
              <a:outerShdw blurRad="38100" dist="38100" dir="2700000" algn="tl">
                <a:srgbClr val="000000">
                  <a:alpha val="43137"/>
                </a:srgbClr>
              </a:outerShdw>
            </a:effectLst>
            <a:latin typeface="Aptos Display" panose="020B0004020202020204" pitchFamily="34" charset="0"/>
          </a:endParaRPr>
        </a:p>
      </dgm:t>
    </dgm:pt>
    <dgm:pt modelId="{53506BAC-4B47-484C-9892-3B98CD09AB5E}" type="parTrans" cxnId="{1EEB6C03-C001-4460-BD5C-BD73556188B5}">
      <dgm:prSet/>
      <dgm:spPr/>
      <dgm:t>
        <a:bodyPr/>
        <a:lstStyle/>
        <a:p>
          <a:endParaRPr lang="en-US">
            <a:latin typeface="Aptos Display" panose="020B0004020202020204" pitchFamily="34" charset="0"/>
          </a:endParaRPr>
        </a:p>
      </dgm:t>
    </dgm:pt>
    <dgm:pt modelId="{D49B08BB-27D9-4BB0-ACA3-109B7C1B9408}" type="sibTrans" cxnId="{1EEB6C03-C001-4460-BD5C-BD73556188B5}">
      <dgm:prSet/>
      <dgm:spPr/>
      <dgm:t>
        <a:bodyPr/>
        <a:lstStyle/>
        <a:p>
          <a:endParaRPr lang="en-US">
            <a:latin typeface="Aptos Display" panose="020B0004020202020204" pitchFamily="34" charset="0"/>
          </a:endParaRPr>
        </a:p>
      </dgm:t>
    </dgm:pt>
    <dgm:pt modelId="{745E2C37-56CA-4601-B445-7099A66B71BA}">
      <dgm:prSet custT="1"/>
      <dgm:spPr/>
      <dgm:t>
        <a:bodyPr/>
        <a:lstStyle/>
        <a:p>
          <a:r>
            <a:rPr lang="el-GR" sz="1500" dirty="0">
              <a:latin typeface="Aptos Display" panose="020B0004020202020204" pitchFamily="34" charset="0"/>
            </a:rPr>
            <a:t>Άλγος που βιώνεται σε θέση απομακρυσμένη από το πάσχον όργανο. </a:t>
          </a:r>
          <a:endParaRPr lang="en-US" sz="1500" dirty="0">
            <a:latin typeface="Aptos Display" panose="020B0004020202020204" pitchFamily="34" charset="0"/>
          </a:endParaRPr>
        </a:p>
      </dgm:t>
    </dgm:pt>
    <dgm:pt modelId="{6CD9262A-D5D4-4222-86C3-34AB2E145253}" type="parTrans" cxnId="{2365A81D-EB57-430E-85C1-235CB6561D24}">
      <dgm:prSet/>
      <dgm:spPr/>
      <dgm:t>
        <a:bodyPr/>
        <a:lstStyle/>
        <a:p>
          <a:endParaRPr lang="en-US">
            <a:latin typeface="Aptos Display" panose="020B0004020202020204" pitchFamily="34" charset="0"/>
          </a:endParaRPr>
        </a:p>
      </dgm:t>
    </dgm:pt>
    <dgm:pt modelId="{C9AB2D1A-2136-41A4-8A8C-DB12511EEFF1}" type="sibTrans" cxnId="{2365A81D-EB57-430E-85C1-235CB6561D24}">
      <dgm:prSet/>
      <dgm:spPr/>
      <dgm:t>
        <a:bodyPr/>
        <a:lstStyle/>
        <a:p>
          <a:endParaRPr lang="en-US">
            <a:latin typeface="Aptos Display" panose="020B0004020202020204" pitchFamily="34" charset="0"/>
          </a:endParaRPr>
        </a:p>
      </dgm:t>
    </dgm:pt>
    <dgm:pt modelId="{02643FE0-77E6-467E-A5BA-E7CB247E43CE}">
      <dgm:prSet custT="1"/>
      <dgm:spPr/>
      <dgm:t>
        <a:bodyPr/>
        <a:lstStyle/>
        <a:p>
          <a:r>
            <a:rPr lang="el-GR" sz="1500" b="1" dirty="0">
              <a:latin typeface="Aptos Display" panose="020B0004020202020204" pitchFamily="34" charset="0"/>
            </a:rPr>
            <a:t>Μη ειδικό κοιλιακό άλγος</a:t>
          </a:r>
          <a:endParaRPr lang="en-US" sz="1500" b="1" dirty="0">
            <a:latin typeface="Aptos Display" panose="020B0004020202020204" pitchFamily="34" charset="0"/>
          </a:endParaRPr>
        </a:p>
      </dgm:t>
    </dgm:pt>
    <dgm:pt modelId="{C2B34545-17FC-422E-8B39-9D9B86758183}" type="parTrans" cxnId="{0AD36ACA-89DC-4004-9245-48ACF2E7CAEC}">
      <dgm:prSet/>
      <dgm:spPr/>
      <dgm:t>
        <a:bodyPr/>
        <a:lstStyle/>
        <a:p>
          <a:endParaRPr lang="en-US"/>
        </a:p>
      </dgm:t>
    </dgm:pt>
    <dgm:pt modelId="{A870F1D7-F08C-44AE-A8FB-63F6A6FA43CB}" type="sibTrans" cxnId="{0AD36ACA-89DC-4004-9245-48ACF2E7CAEC}">
      <dgm:prSet/>
      <dgm:spPr/>
      <dgm:t>
        <a:bodyPr/>
        <a:lstStyle/>
        <a:p>
          <a:endParaRPr lang="en-US"/>
        </a:p>
      </dgm:t>
    </dgm:pt>
    <dgm:pt modelId="{5332F4D9-B6E0-4184-8E4C-5B5B3DC74C76}">
      <dgm:prSet custT="1"/>
      <dgm:spPr/>
      <dgm:t>
        <a:bodyPr/>
        <a:lstStyle/>
        <a:p>
          <a:r>
            <a:rPr lang="el-GR" sz="1500" dirty="0">
              <a:latin typeface="Aptos Display" panose="020B0004020202020204" pitchFamily="34" charset="0"/>
            </a:rPr>
            <a:t>Άλγος χωρίς σαφή εντόπιση σε μια περιοχή της κοιλίας. Μπορεί να παραμείνει αδιάγνωστο</a:t>
          </a:r>
          <a:endParaRPr lang="en-US" sz="1500" dirty="0">
            <a:latin typeface="Aptos Display" panose="020B0004020202020204" pitchFamily="34" charset="0"/>
          </a:endParaRPr>
        </a:p>
      </dgm:t>
    </dgm:pt>
    <dgm:pt modelId="{2252278F-7D06-4169-AC2A-C9860396D731}" type="parTrans" cxnId="{1C99F61C-DF75-4800-8539-9EE9B0FD591B}">
      <dgm:prSet/>
      <dgm:spPr/>
      <dgm:t>
        <a:bodyPr/>
        <a:lstStyle/>
        <a:p>
          <a:endParaRPr lang="en-US"/>
        </a:p>
      </dgm:t>
    </dgm:pt>
    <dgm:pt modelId="{54254418-9AE7-4C29-AAA6-D59CBA14A944}" type="sibTrans" cxnId="{1C99F61C-DF75-4800-8539-9EE9B0FD591B}">
      <dgm:prSet/>
      <dgm:spPr/>
      <dgm:t>
        <a:bodyPr/>
        <a:lstStyle/>
        <a:p>
          <a:endParaRPr lang="en-US"/>
        </a:p>
      </dgm:t>
    </dgm:pt>
    <dgm:pt modelId="{ECB701C2-7DFE-4BD1-8258-87CBB4C37AC1}" type="pres">
      <dgm:prSet presAssocID="{BFD03163-66F9-44C6-A744-64C6F747E5B9}" presName="Name0" presStyleCnt="0">
        <dgm:presLayoutVars>
          <dgm:dir/>
          <dgm:animLvl val="lvl"/>
          <dgm:resizeHandles val="exact"/>
        </dgm:presLayoutVars>
      </dgm:prSet>
      <dgm:spPr/>
    </dgm:pt>
    <dgm:pt modelId="{B4402C76-8204-43D3-9F56-FB1FD82B48D6}" type="pres">
      <dgm:prSet presAssocID="{72A96D5D-C195-410F-BC73-E5D70CF57027}" presName="linNode" presStyleCnt="0"/>
      <dgm:spPr/>
    </dgm:pt>
    <dgm:pt modelId="{401EAAE0-CC31-43D4-BCC0-A23381D426C1}" type="pres">
      <dgm:prSet presAssocID="{72A96D5D-C195-410F-BC73-E5D70CF57027}" presName="parentText" presStyleLbl="node1" presStyleIdx="0" presStyleCnt="8" custScaleX="85468">
        <dgm:presLayoutVars>
          <dgm:chMax val="1"/>
          <dgm:bulletEnabled val="1"/>
        </dgm:presLayoutVars>
      </dgm:prSet>
      <dgm:spPr/>
    </dgm:pt>
    <dgm:pt modelId="{DFC95BFA-709D-4841-B71E-B8743665A0BB}" type="pres">
      <dgm:prSet presAssocID="{72A96D5D-C195-410F-BC73-E5D70CF57027}" presName="descendantText" presStyleLbl="alignAccFollowNode1" presStyleIdx="0" presStyleCnt="8" custScaleX="174771" custScaleY="121000">
        <dgm:presLayoutVars>
          <dgm:bulletEnabled val="1"/>
        </dgm:presLayoutVars>
      </dgm:prSet>
      <dgm:spPr/>
    </dgm:pt>
    <dgm:pt modelId="{7E01479C-8B05-428B-ADCF-E090BEDC8323}" type="pres">
      <dgm:prSet presAssocID="{9B8CF548-BE4E-40DD-87EA-D206687530C9}" presName="sp" presStyleCnt="0"/>
      <dgm:spPr/>
    </dgm:pt>
    <dgm:pt modelId="{7585AB50-61B4-4080-8B8C-B6240717E0E0}" type="pres">
      <dgm:prSet presAssocID="{C0474EA3-9474-4F65-BE2D-DAEC785D0D90}" presName="linNode" presStyleCnt="0"/>
      <dgm:spPr/>
    </dgm:pt>
    <dgm:pt modelId="{ADF42BEA-B99D-439C-A1E5-EB95367B8C09}" type="pres">
      <dgm:prSet presAssocID="{C0474EA3-9474-4F65-BE2D-DAEC785D0D90}" presName="parentText" presStyleLbl="node1" presStyleIdx="1" presStyleCnt="8">
        <dgm:presLayoutVars>
          <dgm:chMax val="1"/>
          <dgm:bulletEnabled val="1"/>
        </dgm:presLayoutVars>
      </dgm:prSet>
      <dgm:spPr/>
    </dgm:pt>
    <dgm:pt modelId="{C1B9C35C-6503-4950-A8CF-3DE495885CF6}" type="pres">
      <dgm:prSet presAssocID="{C0474EA3-9474-4F65-BE2D-DAEC785D0D90}" presName="descendantText" presStyleLbl="alignAccFollowNode1" presStyleIdx="1" presStyleCnt="8" custScaleX="208418" custScaleY="121000">
        <dgm:presLayoutVars>
          <dgm:bulletEnabled val="1"/>
        </dgm:presLayoutVars>
      </dgm:prSet>
      <dgm:spPr/>
    </dgm:pt>
    <dgm:pt modelId="{7A746AAF-D0F0-4684-BC0A-88EDE34EAB23}" type="pres">
      <dgm:prSet presAssocID="{F93BC68C-C417-49CA-9B7F-F2DDD3A75206}" presName="sp" presStyleCnt="0"/>
      <dgm:spPr/>
    </dgm:pt>
    <dgm:pt modelId="{6A70A537-B3C4-468C-9C70-C44CD05CE730}" type="pres">
      <dgm:prSet presAssocID="{02643FE0-77E6-467E-A5BA-E7CB247E43CE}" presName="linNode" presStyleCnt="0"/>
      <dgm:spPr/>
    </dgm:pt>
    <dgm:pt modelId="{E222C0BD-7DDB-40EF-B838-36D7DD23A46D}" type="pres">
      <dgm:prSet presAssocID="{02643FE0-77E6-467E-A5BA-E7CB247E43CE}" presName="parentText" presStyleLbl="node1" presStyleIdx="2" presStyleCnt="8">
        <dgm:presLayoutVars>
          <dgm:chMax val="1"/>
          <dgm:bulletEnabled val="1"/>
        </dgm:presLayoutVars>
      </dgm:prSet>
      <dgm:spPr/>
    </dgm:pt>
    <dgm:pt modelId="{E8B06926-219B-425E-8800-05069C664CA1}" type="pres">
      <dgm:prSet presAssocID="{02643FE0-77E6-467E-A5BA-E7CB247E43CE}" presName="descendantText" presStyleLbl="alignAccFollowNode1" presStyleIdx="2" presStyleCnt="8" custScaleX="214359" custScaleY="115518">
        <dgm:presLayoutVars>
          <dgm:bulletEnabled val="1"/>
        </dgm:presLayoutVars>
      </dgm:prSet>
      <dgm:spPr/>
    </dgm:pt>
    <dgm:pt modelId="{1B07A670-3E85-4F91-A8B6-5454CC2FB140}" type="pres">
      <dgm:prSet presAssocID="{A870F1D7-F08C-44AE-A8FB-63F6A6FA43CB}" presName="sp" presStyleCnt="0"/>
      <dgm:spPr/>
    </dgm:pt>
    <dgm:pt modelId="{1E3BC2B0-ADF5-4680-A0A9-BD9D549B487D}" type="pres">
      <dgm:prSet presAssocID="{FB2CE573-CDF0-4B57-93B6-3869E40A3A2D}" presName="linNode" presStyleCnt="0"/>
      <dgm:spPr/>
    </dgm:pt>
    <dgm:pt modelId="{1D995A3B-ACCC-4A64-9274-1D6491E22D76}" type="pres">
      <dgm:prSet presAssocID="{FB2CE573-CDF0-4B57-93B6-3869E40A3A2D}" presName="parentText" presStyleLbl="node1" presStyleIdx="3" presStyleCnt="8">
        <dgm:presLayoutVars>
          <dgm:chMax val="1"/>
          <dgm:bulletEnabled val="1"/>
        </dgm:presLayoutVars>
      </dgm:prSet>
      <dgm:spPr/>
    </dgm:pt>
    <dgm:pt modelId="{964C4113-FDFE-4107-A83E-8D9F7E3D74DF}" type="pres">
      <dgm:prSet presAssocID="{FB2CE573-CDF0-4B57-93B6-3869E40A3A2D}" presName="descendantText" presStyleLbl="alignAccFollowNode1" presStyleIdx="3" presStyleCnt="8" custScaleX="210492" custScaleY="121000">
        <dgm:presLayoutVars>
          <dgm:bulletEnabled val="1"/>
        </dgm:presLayoutVars>
      </dgm:prSet>
      <dgm:spPr/>
    </dgm:pt>
    <dgm:pt modelId="{91A96F96-FBF1-456C-B8A0-518C619EB6BF}" type="pres">
      <dgm:prSet presAssocID="{F2F7FEE1-29D4-4D7A-8F35-3904AF9382D0}" presName="sp" presStyleCnt="0"/>
      <dgm:spPr/>
    </dgm:pt>
    <dgm:pt modelId="{0FC8A885-D631-46FC-A958-C69E8F22581C}" type="pres">
      <dgm:prSet presAssocID="{48295E0F-96B2-4948-955B-C49C228CF762}" presName="linNode" presStyleCnt="0"/>
      <dgm:spPr/>
    </dgm:pt>
    <dgm:pt modelId="{B810FCF9-C553-4B97-A50D-0A8A064CE9BA}" type="pres">
      <dgm:prSet presAssocID="{48295E0F-96B2-4948-955B-C49C228CF762}" presName="parentText" presStyleLbl="node1" presStyleIdx="4" presStyleCnt="8">
        <dgm:presLayoutVars>
          <dgm:chMax val="1"/>
          <dgm:bulletEnabled val="1"/>
        </dgm:presLayoutVars>
      </dgm:prSet>
      <dgm:spPr/>
    </dgm:pt>
    <dgm:pt modelId="{C5DAAEDC-18E0-4446-9AF1-E8A738ABC980}" type="pres">
      <dgm:prSet presAssocID="{48295E0F-96B2-4948-955B-C49C228CF762}" presName="descendantText" presStyleLbl="alignAccFollowNode1" presStyleIdx="4" presStyleCnt="8" custScaleX="208482" custScaleY="121000">
        <dgm:presLayoutVars>
          <dgm:bulletEnabled val="1"/>
        </dgm:presLayoutVars>
      </dgm:prSet>
      <dgm:spPr/>
    </dgm:pt>
    <dgm:pt modelId="{314EAB2D-9FE1-44AC-AA98-0D12B531A67F}" type="pres">
      <dgm:prSet presAssocID="{BB825898-AC79-43E4-9AE2-636FE2DC61E3}" presName="sp" presStyleCnt="0"/>
      <dgm:spPr/>
    </dgm:pt>
    <dgm:pt modelId="{CC9796EC-3C26-4B4C-BD48-6754602FB244}" type="pres">
      <dgm:prSet presAssocID="{70133D2E-B502-400A-955E-871D23CAE921}" presName="linNode" presStyleCnt="0"/>
      <dgm:spPr/>
    </dgm:pt>
    <dgm:pt modelId="{E5149CFA-09E9-47EB-B209-CD51894C3365}" type="pres">
      <dgm:prSet presAssocID="{70133D2E-B502-400A-955E-871D23CAE921}" presName="parentText" presStyleLbl="node1" presStyleIdx="5" presStyleCnt="8">
        <dgm:presLayoutVars>
          <dgm:chMax val="1"/>
          <dgm:bulletEnabled val="1"/>
        </dgm:presLayoutVars>
      </dgm:prSet>
      <dgm:spPr/>
    </dgm:pt>
    <dgm:pt modelId="{389B726F-AB8B-4C8B-8496-242F325DBF28}" type="pres">
      <dgm:prSet presAssocID="{70133D2E-B502-400A-955E-871D23CAE921}" presName="descendantText" presStyleLbl="alignAccFollowNode1" presStyleIdx="5" presStyleCnt="8" custScaleX="212829" custScaleY="121000">
        <dgm:presLayoutVars>
          <dgm:bulletEnabled val="1"/>
        </dgm:presLayoutVars>
      </dgm:prSet>
      <dgm:spPr/>
    </dgm:pt>
    <dgm:pt modelId="{534FBFF3-CB3F-4575-B04C-BAD6E7AFB5EF}" type="pres">
      <dgm:prSet presAssocID="{E696FA41-8327-42CE-AC0D-FF178373AFB0}" presName="sp" presStyleCnt="0"/>
      <dgm:spPr/>
    </dgm:pt>
    <dgm:pt modelId="{A6803937-ABA3-4E35-ABB0-71EF52667DF9}" type="pres">
      <dgm:prSet presAssocID="{E64B8916-6AE9-4B31-9119-3ACC02B4BBE0}" presName="linNode" presStyleCnt="0"/>
      <dgm:spPr/>
    </dgm:pt>
    <dgm:pt modelId="{F6BA10D8-7278-4234-8E2E-5EBB62E0E706}" type="pres">
      <dgm:prSet presAssocID="{E64B8916-6AE9-4B31-9119-3ACC02B4BBE0}" presName="parentText" presStyleLbl="node1" presStyleIdx="6" presStyleCnt="8">
        <dgm:presLayoutVars>
          <dgm:chMax val="1"/>
          <dgm:bulletEnabled val="1"/>
        </dgm:presLayoutVars>
      </dgm:prSet>
      <dgm:spPr/>
    </dgm:pt>
    <dgm:pt modelId="{44168D63-D07C-480B-A402-78C427BB2EC0}" type="pres">
      <dgm:prSet presAssocID="{E64B8916-6AE9-4B31-9119-3ACC02B4BBE0}" presName="descendantText" presStyleLbl="alignAccFollowNode1" presStyleIdx="6" presStyleCnt="8" custScaleX="212431" custScaleY="121000">
        <dgm:presLayoutVars>
          <dgm:bulletEnabled val="1"/>
        </dgm:presLayoutVars>
      </dgm:prSet>
      <dgm:spPr/>
    </dgm:pt>
    <dgm:pt modelId="{BB326DDC-518D-41D3-94E0-B903E8633760}" type="pres">
      <dgm:prSet presAssocID="{62FC57CB-C0E2-438F-811B-BC19A472D561}" presName="sp" presStyleCnt="0"/>
      <dgm:spPr/>
    </dgm:pt>
    <dgm:pt modelId="{BF369991-4CF1-4924-A8B7-BD35D976CB38}" type="pres">
      <dgm:prSet presAssocID="{79282B7A-0477-46B3-A418-95217652AA70}" presName="linNode" presStyleCnt="0"/>
      <dgm:spPr/>
    </dgm:pt>
    <dgm:pt modelId="{9336C717-A8BE-4983-B8BC-57E4218556D0}" type="pres">
      <dgm:prSet presAssocID="{79282B7A-0477-46B3-A418-95217652AA70}" presName="parentText" presStyleLbl="node1" presStyleIdx="7" presStyleCnt="8">
        <dgm:presLayoutVars>
          <dgm:chMax val="1"/>
          <dgm:bulletEnabled val="1"/>
        </dgm:presLayoutVars>
      </dgm:prSet>
      <dgm:spPr/>
    </dgm:pt>
    <dgm:pt modelId="{F86E7339-D275-45B9-B53C-4438CEB0FBD9}" type="pres">
      <dgm:prSet presAssocID="{79282B7A-0477-46B3-A418-95217652AA70}" presName="descendantText" presStyleLbl="alignAccFollowNode1" presStyleIdx="7" presStyleCnt="8" custScaleX="213293" custScaleY="121000">
        <dgm:presLayoutVars>
          <dgm:bulletEnabled val="1"/>
        </dgm:presLayoutVars>
      </dgm:prSet>
      <dgm:spPr/>
    </dgm:pt>
  </dgm:ptLst>
  <dgm:cxnLst>
    <dgm:cxn modelId="{1EEB6C03-C001-4460-BD5C-BD73556188B5}" srcId="{BFD03163-66F9-44C6-A744-64C6F747E5B9}" destId="{79282B7A-0477-46B3-A418-95217652AA70}" srcOrd="7" destOrd="0" parTransId="{53506BAC-4B47-484C-9892-3B98CD09AB5E}" sibTransId="{D49B08BB-27D9-4BB0-ACA3-109B7C1B9408}"/>
    <dgm:cxn modelId="{89F92A18-D1A7-4CEE-9798-439912687CCE}" srcId="{48295E0F-96B2-4948-955B-C49C228CF762}" destId="{EE9C50BD-E727-4B88-B7EE-7D8AA51797C9}" srcOrd="0" destOrd="0" parTransId="{B1A0AC75-0ED5-40E5-B000-FF20AF8A1999}" sibTransId="{EA044E1A-531B-4590-AD6A-49E34DAC430E}"/>
    <dgm:cxn modelId="{1C99F61C-DF75-4800-8539-9EE9B0FD591B}" srcId="{02643FE0-77E6-467E-A5BA-E7CB247E43CE}" destId="{5332F4D9-B6E0-4184-8E4C-5B5B3DC74C76}" srcOrd="0" destOrd="0" parTransId="{2252278F-7D06-4169-AC2A-C9860396D731}" sibTransId="{54254418-9AE7-4C29-AAA6-D59CBA14A944}"/>
    <dgm:cxn modelId="{2365A81D-EB57-430E-85C1-235CB6561D24}" srcId="{79282B7A-0477-46B3-A418-95217652AA70}" destId="{745E2C37-56CA-4601-B445-7099A66B71BA}" srcOrd="0" destOrd="0" parTransId="{6CD9262A-D5D4-4222-86C3-34AB2E145253}" sibTransId="{C9AB2D1A-2136-41A4-8A8C-DB12511EEFF1}"/>
    <dgm:cxn modelId="{B03B2E22-CBD8-4E2D-B40D-81B9BAD3392D}" type="presOf" srcId="{8DEA5D8C-977F-4A80-ABB5-5BA52ED992E4}" destId="{44168D63-D07C-480B-A402-78C427BB2EC0}" srcOrd="0" destOrd="0" presId="urn:microsoft.com/office/officeart/2005/8/layout/vList5"/>
    <dgm:cxn modelId="{03D24E23-D8D4-40D9-A16C-BD29810E55A3}" type="presOf" srcId="{F75B1A02-4D09-444F-839F-9C527BF1C131}" destId="{389B726F-AB8B-4C8B-8496-242F325DBF28}" srcOrd="0" destOrd="0" presId="urn:microsoft.com/office/officeart/2005/8/layout/vList5"/>
    <dgm:cxn modelId="{041B9B26-435D-46EB-A217-1F918953E278}" srcId="{FB2CE573-CDF0-4B57-93B6-3869E40A3A2D}" destId="{6F6C1779-BAD2-496F-8BF7-9388BDD91BE6}" srcOrd="0" destOrd="0" parTransId="{42045650-8BD7-4D9A-9FD9-55C817DFAB7C}" sibTransId="{9E69C9CE-CDB2-4E83-833D-45412E2A4F61}"/>
    <dgm:cxn modelId="{45CE6B2D-94BF-45DF-AB23-1E45653F08B0}" type="presOf" srcId="{1CB66BAD-306D-4C4F-889D-48EF2C4C69A2}" destId="{DFC95BFA-709D-4841-B71E-B8743665A0BB}" srcOrd="0" destOrd="0" presId="urn:microsoft.com/office/officeart/2005/8/layout/vList5"/>
    <dgm:cxn modelId="{710C605B-0849-4BDF-9B6D-4A354B2090A3}" srcId="{E64B8916-6AE9-4B31-9119-3ACC02B4BBE0}" destId="{8DEA5D8C-977F-4A80-ABB5-5BA52ED992E4}" srcOrd="0" destOrd="0" parTransId="{244B580E-13AD-40EB-8859-449F73125075}" sibTransId="{D2D5BE20-651B-47CE-AB9E-FE26B96A94F8}"/>
    <dgm:cxn modelId="{25983160-A5A8-44BB-92F3-48F90D348975}" type="presOf" srcId="{72A96D5D-C195-410F-BC73-E5D70CF57027}" destId="{401EAAE0-CC31-43D4-BCC0-A23381D426C1}" srcOrd="0" destOrd="0" presId="urn:microsoft.com/office/officeart/2005/8/layout/vList5"/>
    <dgm:cxn modelId="{FD773B62-6EA0-4E7E-BE4D-D7E87177A757}" type="presOf" srcId="{E64B8916-6AE9-4B31-9119-3ACC02B4BBE0}" destId="{F6BA10D8-7278-4234-8E2E-5EBB62E0E706}" srcOrd="0" destOrd="0" presId="urn:microsoft.com/office/officeart/2005/8/layout/vList5"/>
    <dgm:cxn modelId="{98202D64-B53A-4C22-895F-B46EC949CF30}" type="presOf" srcId="{79282B7A-0477-46B3-A418-95217652AA70}" destId="{9336C717-A8BE-4983-B8BC-57E4218556D0}" srcOrd="0" destOrd="0" presId="urn:microsoft.com/office/officeart/2005/8/layout/vList5"/>
    <dgm:cxn modelId="{FBA8984B-C612-4B27-BE8C-3613968CA0F5}" type="presOf" srcId="{BFD03163-66F9-44C6-A744-64C6F747E5B9}" destId="{ECB701C2-7DFE-4BD1-8258-87CBB4C37AC1}" srcOrd="0" destOrd="0" presId="urn:microsoft.com/office/officeart/2005/8/layout/vList5"/>
    <dgm:cxn modelId="{F7F58755-DF4B-458B-BAC4-D60C80989539}" type="presOf" srcId="{02643FE0-77E6-467E-A5BA-E7CB247E43CE}" destId="{E222C0BD-7DDB-40EF-B838-36D7DD23A46D}" srcOrd="0" destOrd="0" presId="urn:microsoft.com/office/officeart/2005/8/layout/vList5"/>
    <dgm:cxn modelId="{65BA8B76-CA25-4524-B4C5-BDDEB5CF2B39}" type="presOf" srcId="{745E2C37-56CA-4601-B445-7099A66B71BA}" destId="{F86E7339-D275-45B9-B53C-4438CEB0FBD9}" srcOrd="0" destOrd="0" presId="urn:microsoft.com/office/officeart/2005/8/layout/vList5"/>
    <dgm:cxn modelId="{1D4E2479-DF09-44EF-AF74-CD05FD57F214}" type="presOf" srcId="{EE9C50BD-E727-4B88-B7EE-7D8AA51797C9}" destId="{C5DAAEDC-18E0-4446-9AF1-E8A738ABC980}" srcOrd="0" destOrd="0" presId="urn:microsoft.com/office/officeart/2005/8/layout/vList5"/>
    <dgm:cxn modelId="{766A195A-F521-4A1B-9C75-149C4C406959}" srcId="{BFD03163-66F9-44C6-A744-64C6F747E5B9}" destId="{70133D2E-B502-400A-955E-871D23CAE921}" srcOrd="5" destOrd="0" parTransId="{2D709A7A-F723-4628-8DDE-22A9BE275AF4}" sibTransId="{E696FA41-8327-42CE-AC0D-FF178373AFB0}"/>
    <dgm:cxn modelId="{D261527D-6F7A-45C3-B361-40E0B7B12E41}" type="presOf" srcId="{59C6C02E-9B55-4AB8-916E-FF11E26CAD63}" destId="{C1B9C35C-6503-4950-A8CF-3DE495885CF6}" srcOrd="0" destOrd="0" presId="urn:microsoft.com/office/officeart/2005/8/layout/vList5"/>
    <dgm:cxn modelId="{166F7D7D-54B1-4816-9A0B-06C8F314C1B5}" srcId="{72A96D5D-C195-410F-BC73-E5D70CF57027}" destId="{1CB66BAD-306D-4C4F-889D-48EF2C4C69A2}" srcOrd="0" destOrd="0" parTransId="{950E0CB5-2607-4807-ADAE-D8027ABB2BE5}" sibTransId="{6F4209D2-88CC-4421-9715-8505A620AAC0}"/>
    <dgm:cxn modelId="{5AE24786-4C9F-47F4-8BA4-E9E48FC3D5BF}" type="presOf" srcId="{FB2CE573-CDF0-4B57-93B6-3869E40A3A2D}" destId="{1D995A3B-ACCC-4A64-9274-1D6491E22D76}" srcOrd="0" destOrd="0" presId="urn:microsoft.com/office/officeart/2005/8/layout/vList5"/>
    <dgm:cxn modelId="{449ECA90-F702-485F-B332-DABFFA85BF4A}" type="presOf" srcId="{5332F4D9-B6E0-4184-8E4C-5B5B3DC74C76}" destId="{E8B06926-219B-425E-8800-05069C664CA1}" srcOrd="0" destOrd="0" presId="urn:microsoft.com/office/officeart/2005/8/layout/vList5"/>
    <dgm:cxn modelId="{7484A391-DED5-4AE8-A4C7-8CBC5F59575F}" srcId="{BFD03163-66F9-44C6-A744-64C6F747E5B9}" destId="{E64B8916-6AE9-4B31-9119-3ACC02B4BBE0}" srcOrd="6" destOrd="0" parTransId="{6BFED4C1-107A-45EA-80F9-F4598C9D6BA9}" sibTransId="{62FC57CB-C0E2-438F-811B-BC19A472D561}"/>
    <dgm:cxn modelId="{2F07F591-D80B-4AF7-A9C2-45FF1380B90B}" srcId="{C0474EA3-9474-4F65-BE2D-DAEC785D0D90}" destId="{59C6C02E-9B55-4AB8-916E-FF11E26CAD63}" srcOrd="0" destOrd="0" parTransId="{ECD5C7DD-8B10-44C9-8FEF-C179095783CB}" sibTransId="{8DA594FC-7F7E-45A0-BC17-18FE6D91B8D1}"/>
    <dgm:cxn modelId="{AD5AB996-08CF-42B1-9C19-8F80D5CB164C}" type="presOf" srcId="{70133D2E-B502-400A-955E-871D23CAE921}" destId="{E5149CFA-09E9-47EB-B209-CD51894C3365}" srcOrd="0" destOrd="0" presId="urn:microsoft.com/office/officeart/2005/8/layout/vList5"/>
    <dgm:cxn modelId="{1A8054A3-E953-409F-BF53-DE3794A441B0}" srcId="{70133D2E-B502-400A-955E-871D23CAE921}" destId="{F75B1A02-4D09-444F-839F-9C527BF1C131}" srcOrd="0" destOrd="0" parTransId="{4FEFE8A1-4DD2-4506-9599-04090137D066}" sibTransId="{D75A54E5-D59B-4067-A7F7-9C66FAAD802A}"/>
    <dgm:cxn modelId="{9CD797A6-0220-486B-9C7E-F1DF1C4AE6E0}" srcId="{BFD03163-66F9-44C6-A744-64C6F747E5B9}" destId="{48295E0F-96B2-4948-955B-C49C228CF762}" srcOrd="4" destOrd="0" parTransId="{63E2E64D-4FC1-4882-9F97-AF60CFC168CD}" sibTransId="{BB825898-AC79-43E4-9AE2-636FE2DC61E3}"/>
    <dgm:cxn modelId="{EB3380B3-9F0B-4AE1-8F48-93FE67B8359F}" srcId="{BFD03163-66F9-44C6-A744-64C6F747E5B9}" destId="{72A96D5D-C195-410F-BC73-E5D70CF57027}" srcOrd="0" destOrd="0" parTransId="{86B290FE-2C59-4383-9BA9-5C8D5F4C35D9}" sibTransId="{9B8CF548-BE4E-40DD-87EA-D206687530C9}"/>
    <dgm:cxn modelId="{A9F69FB5-CEB9-44F2-881E-0BA7447DDE5B}" type="presOf" srcId="{6F6C1779-BAD2-496F-8BF7-9388BDD91BE6}" destId="{964C4113-FDFE-4107-A83E-8D9F7E3D74DF}" srcOrd="0" destOrd="0" presId="urn:microsoft.com/office/officeart/2005/8/layout/vList5"/>
    <dgm:cxn modelId="{1E4A0BC1-854B-464E-9ED3-897B11229582}" srcId="{BFD03163-66F9-44C6-A744-64C6F747E5B9}" destId="{FB2CE573-CDF0-4B57-93B6-3869E40A3A2D}" srcOrd="3" destOrd="0" parTransId="{E5DCF274-97A9-4584-983B-D5429CF2E01F}" sibTransId="{F2F7FEE1-29D4-4D7A-8F35-3904AF9382D0}"/>
    <dgm:cxn modelId="{0AD36ACA-89DC-4004-9245-48ACF2E7CAEC}" srcId="{BFD03163-66F9-44C6-A744-64C6F747E5B9}" destId="{02643FE0-77E6-467E-A5BA-E7CB247E43CE}" srcOrd="2" destOrd="0" parTransId="{C2B34545-17FC-422E-8B39-9D9B86758183}" sibTransId="{A870F1D7-F08C-44AE-A8FB-63F6A6FA43CB}"/>
    <dgm:cxn modelId="{3467CFD0-604E-4DE1-BD1C-406430DEFCA3}" srcId="{BFD03163-66F9-44C6-A744-64C6F747E5B9}" destId="{C0474EA3-9474-4F65-BE2D-DAEC785D0D90}" srcOrd="1" destOrd="0" parTransId="{72C6C336-113B-4AD5-BDEA-A33B2399A964}" sibTransId="{F93BC68C-C417-49CA-9B7F-F2DDD3A75206}"/>
    <dgm:cxn modelId="{D30C2DE9-046F-4853-8C1E-67FE5F03E76B}" type="presOf" srcId="{48295E0F-96B2-4948-955B-C49C228CF762}" destId="{B810FCF9-C553-4B97-A50D-0A8A064CE9BA}" srcOrd="0" destOrd="0" presId="urn:microsoft.com/office/officeart/2005/8/layout/vList5"/>
    <dgm:cxn modelId="{CA69A7F0-D644-473D-8C75-78F38820947D}" type="presOf" srcId="{C0474EA3-9474-4F65-BE2D-DAEC785D0D90}" destId="{ADF42BEA-B99D-439C-A1E5-EB95367B8C09}" srcOrd="0" destOrd="0" presId="urn:microsoft.com/office/officeart/2005/8/layout/vList5"/>
    <dgm:cxn modelId="{8D359686-7F70-42CA-9940-C8FA6BC830AA}" type="presParOf" srcId="{ECB701C2-7DFE-4BD1-8258-87CBB4C37AC1}" destId="{B4402C76-8204-43D3-9F56-FB1FD82B48D6}" srcOrd="0" destOrd="0" presId="urn:microsoft.com/office/officeart/2005/8/layout/vList5"/>
    <dgm:cxn modelId="{AD5A45FE-001E-40FC-84C9-8FB950FFB9FD}" type="presParOf" srcId="{B4402C76-8204-43D3-9F56-FB1FD82B48D6}" destId="{401EAAE0-CC31-43D4-BCC0-A23381D426C1}" srcOrd="0" destOrd="0" presId="urn:microsoft.com/office/officeart/2005/8/layout/vList5"/>
    <dgm:cxn modelId="{7B071A21-632B-409A-82A6-A93607FB1598}" type="presParOf" srcId="{B4402C76-8204-43D3-9F56-FB1FD82B48D6}" destId="{DFC95BFA-709D-4841-B71E-B8743665A0BB}" srcOrd="1" destOrd="0" presId="urn:microsoft.com/office/officeart/2005/8/layout/vList5"/>
    <dgm:cxn modelId="{ADA50E20-62D7-4AB7-AEAB-1AD6C73634A8}" type="presParOf" srcId="{ECB701C2-7DFE-4BD1-8258-87CBB4C37AC1}" destId="{7E01479C-8B05-428B-ADCF-E090BEDC8323}" srcOrd="1" destOrd="0" presId="urn:microsoft.com/office/officeart/2005/8/layout/vList5"/>
    <dgm:cxn modelId="{73DBB6E8-C8F3-4837-B3C6-E00C05EC7056}" type="presParOf" srcId="{ECB701C2-7DFE-4BD1-8258-87CBB4C37AC1}" destId="{7585AB50-61B4-4080-8B8C-B6240717E0E0}" srcOrd="2" destOrd="0" presId="urn:microsoft.com/office/officeart/2005/8/layout/vList5"/>
    <dgm:cxn modelId="{D57DEABD-DCFB-41DB-BD3B-219C1893FD6C}" type="presParOf" srcId="{7585AB50-61B4-4080-8B8C-B6240717E0E0}" destId="{ADF42BEA-B99D-439C-A1E5-EB95367B8C09}" srcOrd="0" destOrd="0" presId="urn:microsoft.com/office/officeart/2005/8/layout/vList5"/>
    <dgm:cxn modelId="{8EB090E3-3BE3-470E-8A97-CF5FFC445D75}" type="presParOf" srcId="{7585AB50-61B4-4080-8B8C-B6240717E0E0}" destId="{C1B9C35C-6503-4950-A8CF-3DE495885CF6}" srcOrd="1" destOrd="0" presId="urn:microsoft.com/office/officeart/2005/8/layout/vList5"/>
    <dgm:cxn modelId="{734D16CB-FB82-424B-AFF3-FCEC17A34351}" type="presParOf" srcId="{ECB701C2-7DFE-4BD1-8258-87CBB4C37AC1}" destId="{7A746AAF-D0F0-4684-BC0A-88EDE34EAB23}" srcOrd="3" destOrd="0" presId="urn:microsoft.com/office/officeart/2005/8/layout/vList5"/>
    <dgm:cxn modelId="{F420D73F-7F8F-45F9-98B4-65A756533834}" type="presParOf" srcId="{ECB701C2-7DFE-4BD1-8258-87CBB4C37AC1}" destId="{6A70A537-B3C4-468C-9C70-C44CD05CE730}" srcOrd="4" destOrd="0" presId="urn:microsoft.com/office/officeart/2005/8/layout/vList5"/>
    <dgm:cxn modelId="{8CEEDEEF-37FC-4960-AB94-66B4DF8C4E64}" type="presParOf" srcId="{6A70A537-B3C4-468C-9C70-C44CD05CE730}" destId="{E222C0BD-7DDB-40EF-B838-36D7DD23A46D}" srcOrd="0" destOrd="0" presId="urn:microsoft.com/office/officeart/2005/8/layout/vList5"/>
    <dgm:cxn modelId="{87772063-2D10-4B09-AAA2-7A6076CDC8F5}" type="presParOf" srcId="{6A70A537-B3C4-468C-9C70-C44CD05CE730}" destId="{E8B06926-219B-425E-8800-05069C664CA1}" srcOrd="1" destOrd="0" presId="urn:microsoft.com/office/officeart/2005/8/layout/vList5"/>
    <dgm:cxn modelId="{FF90D345-8B88-4E40-8096-189A4AB0DFB8}" type="presParOf" srcId="{ECB701C2-7DFE-4BD1-8258-87CBB4C37AC1}" destId="{1B07A670-3E85-4F91-A8B6-5454CC2FB140}" srcOrd="5" destOrd="0" presId="urn:microsoft.com/office/officeart/2005/8/layout/vList5"/>
    <dgm:cxn modelId="{FF04C6CD-DFE9-4968-989A-2B53CC0E3A40}" type="presParOf" srcId="{ECB701C2-7DFE-4BD1-8258-87CBB4C37AC1}" destId="{1E3BC2B0-ADF5-4680-A0A9-BD9D549B487D}" srcOrd="6" destOrd="0" presId="urn:microsoft.com/office/officeart/2005/8/layout/vList5"/>
    <dgm:cxn modelId="{F094C4FE-60FA-4ACA-B77D-9D87B16A94C1}" type="presParOf" srcId="{1E3BC2B0-ADF5-4680-A0A9-BD9D549B487D}" destId="{1D995A3B-ACCC-4A64-9274-1D6491E22D76}" srcOrd="0" destOrd="0" presId="urn:microsoft.com/office/officeart/2005/8/layout/vList5"/>
    <dgm:cxn modelId="{02DA20FE-6321-4863-8652-8C64A61DAA13}" type="presParOf" srcId="{1E3BC2B0-ADF5-4680-A0A9-BD9D549B487D}" destId="{964C4113-FDFE-4107-A83E-8D9F7E3D74DF}" srcOrd="1" destOrd="0" presId="urn:microsoft.com/office/officeart/2005/8/layout/vList5"/>
    <dgm:cxn modelId="{7B5A04EB-37AE-4F89-A29A-2C0956A01C1F}" type="presParOf" srcId="{ECB701C2-7DFE-4BD1-8258-87CBB4C37AC1}" destId="{91A96F96-FBF1-456C-B8A0-518C619EB6BF}" srcOrd="7" destOrd="0" presId="urn:microsoft.com/office/officeart/2005/8/layout/vList5"/>
    <dgm:cxn modelId="{E3BD459B-344D-414A-8E16-C19BC912B3FE}" type="presParOf" srcId="{ECB701C2-7DFE-4BD1-8258-87CBB4C37AC1}" destId="{0FC8A885-D631-46FC-A958-C69E8F22581C}" srcOrd="8" destOrd="0" presId="urn:microsoft.com/office/officeart/2005/8/layout/vList5"/>
    <dgm:cxn modelId="{BBA5194E-9427-4F04-8840-F1F1F82B79B9}" type="presParOf" srcId="{0FC8A885-D631-46FC-A958-C69E8F22581C}" destId="{B810FCF9-C553-4B97-A50D-0A8A064CE9BA}" srcOrd="0" destOrd="0" presId="urn:microsoft.com/office/officeart/2005/8/layout/vList5"/>
    <dgm:cxn modelId="{96E5AD21-E29C-49F4-97CF-2C2ECD419A8F}" type="presParOf" srcId="{0FC8A885-D631-46FC-A958-C69E8F22581C}" destId="{C5DAAEDC-18E0-4446-9AF1-E8A738ABC980}" srcOrd="1" destOrd="0" presId="urn:microsoft.com/office/officeart/2005/8/layout/vList5"/>
    <dgm:cxn modelId="{A1C83B54-315E-4A1E-93A6-229ABDC64E8B}" type="presParOf" srcId="{ECB701C2-7DFE-4BD1-8258-87CBB4C37AC1}" destId="{314EAB2D-9FE1-44AC-AA98-0D12B531A67F}" srcOrd="9" destOrd="0" presId="urn:microsoft.com/office/officeart/2005/8/layout/vList5"/>
    <dgm:cxn modelId="{0CBE6132-CA89-4F3D-9D95-14B4C944A845}" type="presParOf" srcId="{ECB701C2-7DFE-4BD1-8258-87CBB4C37AC1}" destId="{CC9796EC-3C26-4B4C-BD48-6754602FB244}" srcOrd="10" destOrd="0" presId="urn:microsoft.com/office/officeart/2005/8/layout/vList5"/>
    <dgm:cxn modelId="{75E9FA71-1AF9-4F37-B762-22287CDAD2A8}" type="presParOf" srcId="{CC9796EC-3C26-4B4C-BD48-6754602FB244}" destId="{E5149CFA-09E9-47EB-B209-CD51894C3365}" srcOrd="0" destOrd="0" presId="urn:microsoft.com/office/officeart/2005/8/layout/vList5"/>
    <dgm:cxn modelId="{8B0868E1-8312-43EF-9B17-64C4D11E907A}" type="presParOf" srcId="{CC9796EC-3C26-4B4C-BD48-6754602FB244}" destId="{389B726F-AB8B-4C8B-8496-242F325DBF28}" srcOrd="1" destOrd="0" presId="urn:microsoft.com/office/officeart/2005/8/layout/vList5"/>
    <dgm:cxn modelId="{76F1C54A-9AEC-4C43-BA38-D9045FAEF0E8}" type="presParOf" srcId="{ECB701C2-7DFE-4BD1-8258-87CBB4C37AC1}" destId="{534FBFF3-CB3F-4575-B04C-BAD6E7AFB5EF}" srcOrd="11" destOrd="0" presId="urn:microsoft.com/office/officeart/2005/8/layout/vList5"/>
    <dgm:cxn modelId="{AF334D4A-7EA9-4651-B637-7AC0C097BC61}" type="presParOf" srcId="{ECB701C2-7DFE-4BD1-8258-87CBB4C37AC1}" destId="{A6803937-ABA3-4E35-ABB0-71EF52667DF9}" srcOrd="12" destOrd="0" presId="urn:microsoft.com/office/officeart/2005/8/layout/vList5"/>
    <dgm:cxn modelId="{47CCD124-7EF2-481F-AA13-85535B9C62C4}" type="presParOf" srcId="{A6803937-ABA3-4E35-ABB0-71EF52667DF9}" destId="{F6BA10D8-7278-4234-8E2E-5EBB62E0E706}" srcOrd="0" destOrd="0" presId="urn:microsoft.com/office/officeart/2005/8/layout/vList5"/>
    <dgm:cxn modelId="{E0CCEAE3-CF0A-4890-8E00-7424FBD4D5EA}" type="presParOf" srcId="{A6803937-ABA3-4E35-ABB0-71EF52667DF9}" destId="{44168D63-D07C-480B-A402-78C427BB2EC0}" srcOrd="1" destOrd="0" presId="urn:microsoft.com/office/officeart/2005/8/layout/vList5"/>
    <dgm:cxn modelId="{4C0AAB1D-9D55-4D26-BC86-E63FCA7A6A03}" type="presParOf" srcId="{ECB701C2-7DFE-4BD1-8258-87CBB4C37AC1}" destId="{BB326DDC-518D-41D3-94E0-B903E8633760}" srcOrd="13" destOrd="0" presId="urn:microsoft.com/office/officeart/2005/8/layout/vList5"/>
    <dgm:cxn modelId="{63A1366C-0DDA-4FAA-ADA5-65202295440C}" type="presParOf" srcId="{ECB701C2-7DFE-4BD1-8258-87CBB4C37AC1}" destId="{BF369991-4CF1-4924-A8B7-BD35D976CB38}" srcOrd="14" destOrd="0" presId="urn:microsoft.com/office/officeart/2005/8/layout/vList5"/>
    <dgm:cxn modelId="{BCF33404-F378-4C30-BA23-423E3EEC64BE}" type="presParOf" srcId="{BF369991-4CF1-4924-A8B7-BD35D976CB38}" destId="{9336C717-A8BE-4983-B8BC-57E4218556D0}" srcOrd="0" destOrd="0" presId="urn:microsoft.com/office/officeart/2005/8/layout/vList5"/>
    <dgm:cxn modelId="{E2BE13C8-C9ED-4811-812B-1BA118A85EF0}" type="presParOf" srcId="{BF369991-4CF1-4924-A8B7-BD35D976CB38}" destId="{F86E7339-D275-45B9-B53C-4438CEB0FBD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0B8330-D0CD-41B3-9E0D-A3CFFED65B86}"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FEF7DB77-754C-42E0-8201-27CA39B0E09B}">
      <dgm:prSet custT="1"/>
      <dgm:spPr/>
      <dgm:t>
        <a:bodyPr/>
        <a:lstStyle/>
        <a:p>
          <a:r>
            <a:rPr lang="el-GR" sz="1800" b="1">
              <a:latin typeface="Aptos Display" panose="020B0004020202020204" pitchFamily="34" charset="0"/>
            </a:rPr>
            <a:t>Φλεγμονή: </a:t>
          </a:r>
          <a:endParaRPr lang="en-US" sz="1800" b="1">
            <a:latin typeface="Aptos Display" panose="020B0004020202020204" pitchFamily="34" charset="0"/>
          </a:endParaRPr>
        </a:p>
      </dgm:t>
    </dgm:pt>
    <dgm:pt modelId="{45252D66-1C7C-42F8-BF12-AA429EC9DD79}" type="parTrans" cxnId="{22C26C74-EA5E-4B48-9773-9598F38B4DBE}">
      <dgm:prSet/>
      <dgm:spPr/>
      <dgm:t>
        <a:bodyPr/>
        <a:lstStyle/>
        <a:p>
          <a:endParaRPr lang="en-US"/>
        </a:p>
      </dgm:t>
    </dgm:pt>
    <dgm:pt modelId="{6BD02FEC-B61D-40E7-8118-0E08E1896DE5}" type="sibTrans" cxnId="{22C26C74-EA5E-4B48-9773-9598F38B4DBE}">
      <dgm:prSet/>
      <dgm:spPr/>
      <dgm:t>
        <a:bodyPr/>
        <a:lstStyle/>
        <a:p>
          <a:endParaRPr lang="en-US"/>
        </a:p>
      </dgm:t>
    </dgm:pt>
    <dgm:pt modelId="{E58BE47E-3B21-420F-A3B6-C9B27D81F5A8}">
      <dgm:prSet custT="1"/>
      <dgm:spPr/>
      <dgm:t>
        <a:bodyPr/>
        <a:lstStyle/>
        <a:p>
          <a:r>
            <a:rPr lang="el-GR" sz="1800" dirty="0">
              <a:latin typeface="Aptos Display" panose="020B0004020202020204" pitchFamily="34" charset="0"/>
            </a:rPr>
            <a:t>Γαστρεντερίτιδα, σκωληκοειδίτιδα, παγκρεατίτιδα, πυελονεφρίτιδα, χολοκυστίτιδα</a:t>
          </a:r>
          <a:endParaRPr lang="en-US" sz="1800" dirty="0">
            <a:latin typeface="Aptos Display" panose="020B0004020202020204" pitchFamily="34" charset="0"/>
          </a:endParaRPr>
        </a:p>
      </dgm:t>
    </dgm:pt>
    <dgm:pt modelId="{0628D5CD-A7D3-42F7-8266-6B4779240E9D}" type="parTrans" cxnId="{EE9E7699-83CA-4652-A80B-97DD4762C24D}">
      <dgm:prSet/>
      <dgm:spPr/>
      <dgm:t>
        <a:bodyPr/>
        <a:lstStyle/>
        <a:p>
          <a:endParaRPr lang="en-US"/>
        </a:p>
      </dgm:t>
    </dgm:pt>
    <dgm:pt modelId="{A68E6386-1356-4ACF-9B3F-5FCD7CCEACB7}" type="sibTrans" cxnId="{EE9E7699-83CA-4652-A80B-97DD4762C24D}">
      <dgm:prSet/>
      <dgm:spPr/>
      <dgm:t>
        <a:bodyPr/>
        <a:lstStyle/>
        <a:p>
          <a:endParaRPr lang="en-US"/>
        </a:p>
      </dgm:t>
    </dgm:pt>
    <dgm:pt modelId="{F88BE3FB-B523-4C66-B8C8-387756E02295}">
      <dgm:prSet custT="1"/>
      <dgm:spPr/>
      <dgm:t>
        <a:bodyPr/>
        <a:lstStyle/>
        <a:p>
          <a:r>
            <a:rPr lang="el-GR" sz="1800" b="1">
              <a:latin typeface="Aptos Display" panose="020B0004020202020204" pitchFamily="34" charset="0"/>
            </a:rPr>
            <a:t>Διάτρηση: </a:t>
          </a:r>
          <a:endParaRPr lang="en-US" sz="1800" b="1">
            <a:latin typeface="Aptos Display" panose="020B0004020202020204" pitchFamily="34" charset="0"/>
          </a:endParaRPr>
        </a:p>
      </dgm:t>
    </dgm:pt>
    <dgm:pt modelId="{32F26DAE-5715-4C91-83D2-560A3FACB951}" type="parTrans" cxnId="{3665738F-CE5D-471F-95B5-7EAC0FCAB6AB}">
      <dgm:prSet/>
      <dgm:spPr/>
      <dgm:t>
        <a:bodyPr/>
        <a:lstStyle/>
        <a:p>
          <a:endParaRPr lang="en-US"/>
        </a:p>
      </dgm:t>
    </dgm:pt>
    <dgm:pt modelId="{08C74FAD-0030-4A91-88F4-F6A1FC17C4BC}" type="sibTrans" cxnId="{3665738F-CE5D-471F-95B5-7EAC0FCAB6AB}">
      <dgm:prSet/>
      <dgm:spPr/>
      <dgm:t>
        <a:bodyPr/>
        <a:lstStyle/>
        <a:p>
          <a:endParaRPr lang="en-US"/>
        </a:p>
      </dgm:t>
    </dgm:pt>
    <dgm:pt modelId="{9EA71FF3-B6F3-408D-A71B-360B2D96E54C}">
      <dgm:prSet custT="1"/>
      <dgm:spPr/>
      <dgm:t>
        <a:bodyPr/>
        <a:lstStyle/>
        <a:p>
          <a:r>
            <a:rPr lang="el-GR" sz="1800" dirty="0">
              <a:latin typeface="Aptos Display" panose="020B0004020202020204" pitchFamily="34" charset="0"/>
            </a:rPr>
            <a:t>Διάτρηση έλκους στομάχου-12δακτύλου, εκκολπώματος, καρκινώματος παχέος εντέρου</a:t>
          </a:r>
          <a:endParaRPr lang="en-US" sz="1800" dirty="0">
            <a:latin typeface="Aptos Display" panose="020B0004020202020204" pitchFamily="34" charset="0"/>
          </a:endParaRPr>
        </a:p>
      </dgm:t>
    </dgm:pt>
    <dgm:pt modelId="{B02F8875-C9EA-487E-9CF6-AEA734AFDDA3}" type="parTrans" cxnId="{6799F25B-8526-4040-A56E-4D8E87A9CD35}">
      <dgm:prSet/>
      <dgm:spPr/>
      <dgm:t>
        <a:bodyPr/>
        <a:lstStyle/>
        <a:p>
          <a:endParaRPr lang="en-US"/>
        </a:p>
      </dgm:t>
    </dgm:pt>
    <dgm:pt modelId="{F0A98508-7BD6-445C-9F10-542D2A158FB0}" type="sibTrans" cxnId="{6799F25B-8526-4040-A56E-4D8E87A9CD35}">
      <dgm:prSet/>
      <dgm:spPr/>
      <dgm:t>
        <a:bodyPr/>
        <a:lstStyle/>
        <a:p>
          <a:endParaRPr lang="en-US"/>
        </a:p>
      </dgm:t>
    </dgm:pt>
    <dgm:pt modelId="{89792B77-8507-4C3C-B605-203EE5AF244B}">
      <dgm:prSet custT="1"/>
      <dgm:spPr/>
      <dgm:t>
        <a:bodyPr/>
        <a:lstStyle/>
        <a:p>
          <a:r>
            <a:rPr lang="el-GR" sz="1800" b="1">
              <a:latin typeface="Aptos Display" panose="020B0004020202020204" pitchFamily="34" charset="0"/>
            </a:rPr>
            <a:t>Απόφραξη: </a:t>
          </a:r>
          <a:endParaRPr lang="en-US" sz="1800" b="1">
            <a:latin typeface="Aptos Display" panose="020B0004020202020204" pitchFamily="34" charset="0"/>
          </a:endParaRPr>
        </a:p>
      </dgm:t>
    </dgm:pt>
    <dgm:pt modelId="{19192ECF-F42A-49A0-A289-89979CF96D8E}" type="parTrans" cxnId="{1B60FD49-65E9-43B7-B960-A05CB258151A}">
      <dgm:prSet/>
      <dgm:spPr/>
      <dgm:t>
        <a:bodyPr/>
        <a:lstStyle/>
        <a:p>
          <a:endParaRPr lang="en-US"/>
        </a:p>
      </dgm:t>
    </dgm:pt>
    <dgm:pt modelId="{A93E195C-3849-4695-8541-3C102AF93841}" type="sibTrans" cxnId="{1B60FD49-65E9-43B7-B960-A05CB258151A}">
      <dgm:prSet/>
      <dgm:spPr/>
      <dgm:t>
        <a:bodyPr/>
        <a:lstStyle/>
        <a:p>
          <a:endParaRPr lang="en-US"/>
        </a:p>
      </dgm:t>
    </dgm:pt>
    <dgm:pt modelId="{98287539-A66F-4E67-A11A-E0F65E16DFC0}">
      <dgm:prSet custT="1"/>
      <dgm:spPr/>
      <dgm:t>
        <a:bodyPr/>
        <a:lstStyle/>
        <a:p>
          <a:r>
            <a:rPr lang="el-GR" sz="1800">
              <a:latin typeface="Aptos Display" panose="020B0004020202020204" pitchFamily="34" charset="0"/>
            </a:rPr>
            <a:t>Απόφραξη εντέρου, χοληφόρων, ουρητήρα</a:t>
          </a:r>
          <a:endParaRPr lang="en-US" sz="1800">
            <a:latin typeface="Aptos Display" panose="020B0004020202020204" pitchFamily="34" charset="0"/>
          </a:endParaRPr>
        </a:p>
      </dgm:t>
    </dgm:pt>
    <dgm:pt modelId="{D5DB5D2F-3E2B-4567-B9A4-803B602E7557}" type="parTrans" cxnId="{2A752F08-02F7-4F71-B35C-388ED02F58F3}">
      <dgm:prSet/>
      <dgm:spPr/>
      <dgm:t>
        <a:bodyPr/>
        <a:lstStyle/>
        <a:p>
          <a:endParaRPr lang="en-US"/>
        </a:p>
      </dgm:t>
    </dgm:pt>
    <dgm:pt modelId="{33F17406-9BC4-4B2A-92DD-E2ACA4E644F5}" type="sibTrans" cxnId="{2A752F08-02F7-4F71-B35C-388ED02F58F3}">
      <dgm:prSet/>
      <dgm:spPr/>
      <dgm:t>
        <a:bodyPr/>
        <a:lstStyle/>
        <a:p>
          <a:endParaRPr lang="en-US"/>
        </a:p>
      </dgm:t>
    </dgm:pt>
    <dgm:pt modelId="{3461268F-8283-488C-86E1-10C0A07174FC}">
      <dgm:prSet custT="1"/>
      <dgm:spPr/>
      <dgm:t>
        <a:bodyPr/>
        <a:lstStyle/>
        <a:p>
          <a:r>
            <a:rPr lang="el-GR" sz="1800" b="1">
              <a:latin typeface="Aptos Display" panose="020B0004020202020204" pitchFamily="34" charset="0"/>
            </a:rPr>
            <a:t>Αιμορραγία: </a:t>
          </a:r>
          <a:endParaRPr lang="en-US" sz="1800" b="1">
            <a:latin typeface="Aptos Display" panose="020B0004020202020204" pitchFamily="34" charset="0"/>
          </a:endParaRPr>
        </a:p>
      </dgm:t>
    </dgm:pt>
    <dgm:pt modelId="{F6F1981B-63E1-47C0-8CC3-97392CAC5217}" type="parTrans" cxnId="{D5D6F74F-D44A-4E0B-B172-D5C76446A76A}">
      <dgm:prSet/>
      <dgm:spPr/>
      <dgm:t>
        <a:bodyPr/>
        <a:lstStyle/>
        <a:p>
          <a:endParaRPr lang="en-US"/>
        </a:p>
      </dgm:t>
    </dgm:pt>
    <dgm:pt modelId="{93F8E1F5-559C-4476-AF8A-478629F6F620}" type="sibTrans" cxnId="{D5D6F74F-D44A-4E0B-B172-D5C76446A76A}">
      <dgm:prSet/>
      <dgm:spPr/>
      <dgm:t>
        <a:bodyPr/>
        <a:lstStyle/>
        <a:p>
          <a:endParaRPr lang="en-US"/>
        </a:p>
      </dgm:t>
    </dgm:pt>
    <dgm:pt modelId="{245D02D7-67D5-4ADF-9879-7B54F8C6CCBF}">
      <dgm:prSet custT="1"/>
      <dgm:spPr/>
      <dgm:t>
        <a:bodyPr/>
        <a:lstStyle/>
        <a:p>
          <a:r>
            <a:rPr lang="el-GR" sz="1800" dirty="0">
              <a:latin typeface="Aptos Display" panose="020B0004020202020204" pitchFamily="34" charset="0"/>
            </a:rPr>
            <a:t>Ρήξη </a:t>
          </a:r>
          <a:r>
            <a:rPr lang="el-GR" sz="1800" dirty="0" err="1">
              <a:latin typeface="Aptos Display" panose="020B0004020202020204" pitchFamily="34" charset="0"/>
            </a:rPr>
            <a:t>ανεύρυσματος</a:t>
          </a:r>
          <a:r>
            <a:rPr lang="el-GR" sz="1800" dirty="0">
              <a:latin typeface="Aptos Display" panose="020B0004020202020204" pitchFamily="34" charset="0"/>
            </a:rPr>
            <a:t> αορτής, έκτοπη κύηση, </a:t>
          </a:r>
          <a:r>
            <a:rPr lang="el-GR" sz="1800" dirty="0" err="1">
              <a:latin typeface="Aptos Display" panose="020B0004020202020204" pitchFamily="34" charset="0"/>
            </a:rPr>
            <a:t>υποκάψιο</a:t>
          </a:r>
          <a:r>
            <a:rPr lang="el-GR" sz="1800" dirty="0">
              <a:latin typeface="Aptos Display" panose="020B0004020202020204" pitchFamily="34" charset="0"/>
            </a:rPr>
            <a:t> αιμάτωμα ήπατος ή </a:t>
          </a:r>
          <a:r>
            <a:rPr lang="el-GR" sz="1800" dirty="0" err="1">
              <a:latin typeface="Aptos Display" panose="020B0004020202020204" pitchFamily="34" charset="0"/>
            </a:rPr>
            <a:t>σπληνός</a:t>
          </a:r>
          <a:endParaRPr lang="en-US" sz="1800" dirty="0">
            <a:latin typeface="Aptos Display" panose="020B0004020202020204" pitchFamily="34" charset="0"/>
          </a:endParaRPr>
        </a:p>
      </dgm:t>
    </dgm:pt>
    <dgm:pt modelId="{CD50D47E-9035-4AD3-8463-9FB7FBAC24E5}" type="parTrans" cxnId="{E6E0456D-31FD-4657-AB13-56259026BB0F}">
      <dgm:prSet/>
      <dgm:spPr/>
      <dgm:t>
        <a:bodyPr/>
        <a:lstStyle/>
        <a:p>
          <a:endParaRPr lang="en-US"/>
        </a:p>
      </dgm:t>
    </dgm:pt>
    <dgm:pt modelId="{A9482A5B-99AD-4A0B-B435-9528A8DAF364}" type="sibTrans" cxnId="{E6E0456D-31FD-4657-AB13-56259026BB0F}">
      <dgm:prSet/>
      <dgm:spPr/>
      <dgm:t>
        <a:bodyPr/>
        <a:lstStyle/>
        <a:p>
          <a:endParaRPr lang="en-US"/>
        </a:p>
      </dgm:t>
    </dgm:pt>
    <dgm:pt modelId="{C1F67FB2-2D6B-40A1-8FCE-28E9E08676D5}">
      <dgm:prSet custT="1"/>
      <dgm:spPr/>
      <dgm:t>
        <a:bodyPr/>
        <a:lstStyle/>
        <a:p>
          <a:r>
            <a:rPr lang="el-GR" sz="1800" b="1">
              <a:latin typeface="Aptos Display" panose="020B0004020202020204" pitchFamily="34" charset="0"/>
            </a:rPr>
            <a:t>Ισχαιμία-έμφρακτο: </a:t>
          </a:r>
          <a:endParaRPr lang="en-US" sz="1800" b="1">
            <a:latin typeface="Aptos Display" panose="020B0004020202020204" pitchFamily="34" charset="0"/>
          </a:endParaRPr>
        </a:p>
      </dgm:t>
    </dgm:pt>
    <dgm:pt modelId="{A2B6C3A6-B874-4C7D-8B14-C210F3A89F47}" type="parTrans" cxnId="{F2384AF0-2815-4E02-AE3F-8D5944CB86B4}">
      <dgm:prSet/>
      <dgm:spPr/>
      <dgm:t>
        <a:bodyPr/>
        <a:lstStyle/>
        <a:p>
          <a:endParaRPr lang="en-US"/>
        </a:p>
      </dgm:t>
    </dgm:pt>
    <dgm:pt modelId="{BB9CB8C7-DF7B-4965-9A94-84AD3146408C}" type="sibTrans" cxnId="{F2384AF0-2815-4E02-AE3F-8D5944CB86B4}">
      <dgm:prSet/>
      <dgm:spPr/>
      <dgm:t>
        <a:bodyPr/>
        <a:lstStyle/>
        <a:p>
          <a:endParaRPr lang="en-US"/>
        </a:p>
      </dgm:t>
    </dgm:pt>
    <dgm:pt modelId="{722DDDA5-3FED-4CF8-9136-755687DDC6FB}">
      <dgm:prSet custT="1"/>
      <dgm:spPr/>
      <dgm:t>
        <a:bodyPr/>
        <a:lstStyle/>
        <a:p>
          <a:r>
            <a:rPr lang="el-GR" sz="1800" dirty="0">
              <a:latin typeface="Aptos Display" panose="020B0004020202020204" pitchFamily="34" charset="0"/>
            </a:rPr>
            <a:t>Ισχαιμία εντέρου, </a:t>
          </a:r>
          <a:r>
            <a:rPr lang="el-GR" sz="1800" dirty="0" err="1">
              <a:latin typeface="Aptos Display" panose="020B0004020202020204" pitchFamily="34" charset="0"/>
            </a:rPr>
            <a:t>έμφρακτο</a:t>
          </a:r>
          <a:r>
            <a:rPr lang="el-GR" sz="1800" dirty="0">
              <a:latin typeface="Aptos Display" panose="020B0004020202020204" pitchFamily="34" charset="0"/>
            </a:rPr>
            <a:t> </a:t>
          </a:r>
          <a:r>
            <a:rPr lang="el-GR" sz="1800" dirty="0" err="1">
              <a:latin typeface="Aptos Display" panose="020B0004020202020204" pitchFamily="34" charset="0"/>
            </a:rPr>
            <a:t>σπληνός</a:t>
          </a:r>
          <a:r>
            <a:rPr lang="en-US" sz="1800" dirty="0">
              <a:latin typeface="Aptos Display" panose="020B0004020202020204" pitchFamily="34" charset="0"/>
            </a:rPr>
            <a:t>, </a:t>
          </a:r>
          <a:r>
            <a:rPr lang="el-GR" sz="1800" dirty="0">
              <a:latin typeface="Aptos Display" panose="020B0004020202020204" pitchFamily="34" charset="0"/>
            </a:rPr>
            <a:t>συστροφή </a:t>
          </a:r>
          <a:r>
            <a:rPr lang="el-GR" sz="1800" dirty="0" err="1">
              <a:latin typeface="Aptos Display" panose="020B0004020202020204" pitchFamily="34" charset="0"/>
            </a:rPr>
            <a:t>όρχεος</a:t>
          </a:r>
          <a:r>
            <a:rPr lang="el-GR" sz="1800" dirty="0">
              <a:latin typeface="Aptos Display" panose="020B0004020202020204" pitchFamily="34" charset="0"/>
            </a:rPr>
            <a:t>, περίσφιξη κήλης </a:t>
          </a:r>
          <a:r>
            <a:rPr lang="en-US" sz="1800" dirty="0">
              <a:latin typeface="Aptos Display" panose="020B0004020202020204" pitchFamily="34" charset="0"/>
            </a:rPr>
            <a:t> </a:t>
          </a:r>
        </a:p>
      </dgm:t>
    </dgm:pt>
    <dgm:pt modelId="{8E97B669-8721-42FB-B440-60954B2CDC90}" type="parTrans" cxnId="{87B2F414-8680-43E0-A42B-86767CFBF158}">
      <dgm:prSet/>
      <dgm:spPr/>
      <dgm:t>
        <a:bodyPr/>
        <a:lstStyle/>
        <a:p>
          <a:endParaRPr lang="en-US"/>
        </a:p>
      </dgm:t>
    </dgm:pt>
    <dgm:pt modelId="{78AE571E-214E-41D0-8394-1EDC3985DDE3}" type="sibTrans" cxnId="{87B2F414-8680-43E0-A42B-86767CFBF158}">
      <dgm:prSet/>
      <dgm:spPr/>
      <dgm:t>
        <a:bodyPr/>
        <a:lstStyle/>
        <a:p>
          <a:endParaRPr lang="en-US"/>
        </a:p>
      </dgm:t>
    </dgm:pt>
    <dgm:pt modelId="{82FE46CB-2B64-4A29-AFF0-EDCBFCED6E8A}" type="pres">
      <dgm:prSet presAssocID="{370B8330-D0CD-41B3-9E0D-A3CFFED65B86}" presName="linear" presStyleCnt="0">
        <dgm:presLayoutVars>
          <dgm:animLvl val="lvl"/>
          <dgm:resizeHandles val="exact"/>
        </dgm:presLayoutVars>
      </dgm:prSet>
      <dgm:spPr/>
    </dgm:pt>
    <dgm:pt modelId="{75FFA0A7-6D80-4177-B48C-C19449CE09C7}" type="pres">
      <dgm:prSet presAssocID="{FEF7DB77-754C-42E0-8201-27CA39B0E09B}" presName="parentText" presStyleLbl="node1" presStyleIdx="0" presStyleCnt="5">
        <dgm:presLayoutVars>
          <dgm:chMax val="0"/>
          <dgm:bulletEnabled val="1"/>
        </dgm:presLayoutVars>
      </dgm:prSet>
      <dgm:spPr/>
    </dgm:pt>
    <dgm:pt modelId="{F6CE82B9-7BB1-4788-AC67-D37C984CF9C8}" type="pres">
      <dgm:prSet presAssocID="{FEF7DB77-754C-42E0-8201-27CA39B0E09B}" presName="childText" presStyleLbl="revTx" presStyleIdx="0" presStyleCnt="5">
        <dgm:presLayoutVars>
          <dgm:bulletEnabled val="1"/>
        </dgm:presLayoutVars>
      </dgm:prSet>
      <dgm:spPr/>
    </dgm:pt>
    <dgm:pt modelId="{329A65AD-F32A-4A34-B1CE-7F54E2916D68}" type="pres">
      <dgm:prSet presAssocID="{F88BE3FB-B523-4C66-B8C8-387756E02295}" presName="parentText" presStyleLbl="node1" presStyleIdx="1" presStyleCnt="5">
        <dgm:presLayoutVars>
          <dgm:chMax val="0"/>
          <dgm:bulletEnabled val="1"/>
        </dgm:presLayoutVars>
      </dgm:prSet>
      <dgm:spPr/>
    </dgm:pt>
    <dgm:pt modelId="{A206414F-B54A-4BA4-B628-461A99DEFE31}" type="pres">
      <dgm:prSet presAssocID="{F88BE3FB-B523-4C66-B8C8-387756E02295}" presName="childText" presStyleLbl="revTx" presStyleIdx="1" presStyleCnt="5">
        <dgm:presLayoutVars>
          <dgm:bulletEnabled val="1"/>
        </dgm:presLayoutVars>
      </dgm:prSet>
      <dgm:spPr/>
    </dgm:pt>
    <dgm:pt modelId="{F7824B7C-8E66-4C8E-96F6-DF3B4E6E0E0B}" type="pres">
      <dgm:prSet presAssocID="{89792B77-8507-4C3C-B605-203EE5AF244B}" presName="parentText" presStyleLbl="node1" presStyleIdx="2" presStyleCnt="5">
        <dgm:presLayoutVars>
          <dgm:chMax val="0"/>
          <dgm:bulletEnabled val="1"/>
        </dgm:presLayoutVars>
      </dgm:prSet>
      <dgm:spPr/>
    </dgm:pt>
    <dgm:pt modelId="{666C42E2-BDAA-4344-BD1C-A8F92D734955}" type="pres">
      <dgm:prSet presAssocID="{89792B77-8507-4C3C-B605-203EE5AF244B}" presName="childText" presStyleLbl="revTx" presStyleIdx="2" presStyleCnt="5">
        <dgm:presLayoutVars>
          <dgm:bulletEnabled val="1"/>
        </dgm:presLayoutVars>
      </dgm:prSet>
      <dgm:spPr/>
    </dgm:pt>
    <dgm:pt modelId="{59FCEF65-B0F4-45AC-A18D-B5F386AE08A5}" type="pres">
      <dgm:prSet presAssocID="{3461268F-8283-488C-86E1-10C0A07174FC}" presName="parentText" presStyleLbl="node1" presStyleIdx="3" presStyleCnt="5">
        <dgm:presLayoutVars>
          <dgm:chMax val="0"/>
          <dgm:bulletEnabled val="1"/>
        </dgm:presLayoutVars>
      </dgm:prSet>
      <dgm:spPr/>
    </dgm:pt>
    <dgm:pt modelId="{AEF575B1-F615-4161-8449-DB0C15AF0831}" type="pres">
      <dgm:prSet presAssocID="{3461268F-8283-488C-86E1-10C0A07174FC}" presName="childText" presStyleLbl="revTx" presStyleIdx="3" presStyleCnt="5">
        <dgm:presLayoutVars>
          <dgm:bulletEnabled val="1"/>
        </dgm:presLayoutVars>
      </dgm:prSet>
      <dgm:spPr/>
    </dgm:pt>
    <dgm:pt modelId="{69258AEF-9079-404E-872C-65E0B5E5A801}" type="pres">
      <dgm:prSet presAssocID="{C1F67FB2-2D6B-40A1-8FCE-28E9E08676D5}" presName="parentText" presStyleLbl="node1" presStyleIdx="4" presStyleCnt="5">
        <dgm:presLayoutVars>
          <dgm:chMax val="0"/>
          <dgm:bulletEnabled val="1"/>
        </dgm:presLayoutVars>
      </dgm:prSet>
      <dgm:spPr/>
    </dgm:pt>
    <dgm:pt modelId="{42A65C66-2E6F-4F7C-925C-6A84970B4E80}" type="pres">
      <dgm:prSet presAssocID="{C1F67FB2-2D6B-40A1-8FCE-28E9E08676D5}" presName="childText" presStyleLbl="revTx" presStyleIdx="4" presStyleCnt="5">
        <dgm:presLayoutVars>
          <dgm:bulletEnabled val="1"/>
        </dgm:presLayoutVars>
      </dgm:prSet>
      <dgm:spPr/>
    </dgm:pt>
  </dgm:ptLst>
  <dgm:cxnLst>
    <dgm:cxn modelId="{2A752F08-02F7-4F71-B35C-388ED02F58F3}" srcId="{89792B77-8507-4C3C-B605-203EE5AF244B}" destId="{98287539-A66F-4E67-A11A-E0F65E16DFC0}" srcOrd="0" destOrd="0" parTransId="{D5DB5D2F-3E2B-4567-B9A4-803B602E7557}" sibTransId="{33F17406-9BC4-4B2A-92DD-E2ACA4E644F5}"/>
    <dgm:cxn modelId="{7CCB150C-7E58-489F-AF41-5223715BB646}" type="presOf" srcId="{C1F67FB2-2D6B-40A1-8FCE-28E9E08676D5}" destId="{69258AEF-9079-404E-872C-65E0B5E5A801}" srcOrd="0" destOrd="0" presId="urn:microsoft.com/office/officeart/2005/8/layout/vList2"/>
    <dgm:cxn modelId="{87B2F414-8680-43E0-A42B-86767CFBF158}" srcId="{C1F67FB2-2D6B-40A1-8FCE-28E9E08676D5}" destId="{722DDDA5-3FED-4CF8-9136-755687DDC6FB}" srcOrd="0" destOrd="0" parTransId="{8E97B669-8721-42FB-B440-60954B2CDC90}" sibTransId="{78AE571E-214E-41D0-8394-1EDC3985DDE3}"/>
    <dgm:cxn modelId="{63B6BE23-37CC-40DC-A8EF-FD309C39A5F9}" type="presOf" srcId="{F88BE3FB-B523-4C66-B8C8-387756E02295}" destId="{329A65AD-F32A-4A34-B1CE-7F54E2916D68}" srcOrd="0" destOrd="0" presId="urn:microsoft.com/office/officeart/2005/8/layout/vList2"/>
    <dgm:cxn modelId="{C8183125-2149-461B-9733-EA8014134E0B}" type="presOf" srcId="{9EA71FF3-B6F3-408D-A71B-360B2D96E54C}" destId="{A206414F-B54A-4BA4-B628-461A99DEFE31}" srcOrd="0" destOrd="0" presId="urn:microsoft.com/office/officeart/2005/8/layout/vList2"/>
    <dgm:cxn modelId="{6799F25B-8526-4040-A56E-4D8E87A9CD35}" srcId="{F88BE3FB-B523-4C66-B8C8-387756E02295}" destId="{9EA71FF3-B6F3-408D-A71B-360B2D96E54C}" srcOrd="0" destOrd="0" parTransId="{B02F8875-C9EA-487E-9CF6-AEA734AFDDA3}" sibTransId="{F0A98508-7BD6-445C-9F10-542D2A158FB0}"/>
    <dgm:cxn modelId="{1B60FD49-65E9-43B7-B960-A05CB258151A}" srcId="{370B8330-D0CD-41B3-9E0D-A3CFFED65B86}" destId="{89792B77-8507-4C3C-B605-203EE5AF244B}" srcOrd="2" destOrd="0" parTransId="{19192ECF-F42A-49A0-A289-89979CF96D8E}" sibTransId="{A93E195C-3849-4695-8541-3C102AF93841}"/>
    <dgm:cxn modelId="{E6E0456D-31FD-4657-AB13-56259026BB0F}" srcId="{3461268F-8283-488C-86E1-10C0A07174FC}" destId="{245D02D7-67D5-4ADF-9879-7B54F8C6CCBF}" srcOrd="0" destOrd="0" parTransId="{CD50D47E-9035-4AD3-8463-9FB7FBAC24E5}" sibTransId="{A9482A5B-99AD-4A0B-B435-9528A8DAF364}"/>
    <dgm:cxn modelId="{D5D6F74F-D44A-4E0B-B172-D5C76446A76A}" srcId="{370B8330-D0CD-41B3-9E0D-A3CFFED65B86}" destId="{3461268F-8283-488C-86E1-10C0A07174FC}" srcOrd="3" destOrd="0" parTransId="{F6F1981B-63E1-47C0-8CC3-97392CAC5217}" sibTransId="{93F8E1F5-559C-4476-AF8A-478629F6F620}"/>
    <dgm:cxn modelId="{22C26C74-EA5E-4B48-9773-9598F38B4DBE}" srcId="{370B8330-D0CD-41B3-9E0D-A3CFFED65B86}" destId="{FEF7DB77-754C-42E0-8201-27CA39B0E09B}" srcOrd="0" destOrd="0" parTransId="{45252D66-1C7C-42F8-BF12-AA429EC9DD79}" sibTransId="{6BD02FEC-B61D-40E7-8118-0E08E1896DE5}"/>
    <dgm:cxn modelId="{5FE2CA75-519D-4E79-8190-7E225FCE19BA}" type="presOf" srcId="{98287539-A66F-4E67-A11A-E0F65E16DFC0}" destId="{666C42E2-BDAA-4344-BD1C-A8F92D734955}" srcOrd="0" destOrd="0" presId="urn:microsoft.com/office/officeart/2005/8/layout/vList2"/>
    <dgm:cxn modelId="{3665738F-CE5D-471F-95B5-7EAC0FCAB6AB}" srcId="{370B8330-D0CD-41B3-9E0D-A3CFFED65B86}" destId="{F88BE3FB-B523-4C66-B8C8-387756E02295}" srcOrd="1" destOrd="0" parTransId="{32F26DAE-5715-4C91-83D2-560A3FACB951}" sibTransId="{08C74FAD-0030-4A91-88F4-F6A1FC17C4BC}"/>
    <dgm:cxn modelId="{28C5EC94-6B8E-4839-8495-EEC8DF167A84}" type="presOf" srcId="{3461268F-8283-488C-86E1-10C0A07174FC}" destId="{59FCEF65-B0F4-45AC-A18D-B5F386AE08A5}" srcOrd="0" destOrd="0" presId="urn:microsoft.com/office/officeart/2005/8/layout/vList2"/>
    <dgm:cxn modelId="{EE9E7699-83CA-4652-A80B-97DD4762C24D}" srcId="{FEF7DB77-754C-42E0-8201-27CA39B0E09B}" destId="{E58BE47E-3B21-420F-A3B6-C9B27D81F5A8}" srcOrd="0" destOrd="0" parTransId="{0628D5CD-A7D3-42F7-8266-6B4779240E9D}" sibTransId="{A68E6386-1356-4ACF-9B3F-5FCD7CCEACB7}"/>
    <dgm:cxn modelId="{6B999CBA-135E-4A92-953C-03B4BD4275E9}" type="presOf" srcId="{245D02D7-67D5-4ADF-9879-7B54F8C6CCBF}" destId="{AEF575B1-F615-4161-8449-DB0C15AF0831}" srcOrd="0" destOrd="0" presId="urn:microsoft.com/office/officeart/2005/8/layout/vList2"/>
    <dgm:cxn modelId="{A926A8D0-2D76-4519-8C11-2282B0811C08}" type="presOf" srcId="{E58BE47E-3B21-420F-A3B6-C9B27D81F5A8}" destId="{F6CE82B9-7BB1-4788-AC67-D37C984CF9C8}" srcOrd="0" destOrd="0" presId="urn:microsoft.com/office/officeart/2005/8/layout/vList2"/>
    <dgm:cxn modelId="{F2384AF0-2815-4E02-AE3F-8D5944CB86B4}" srcId="{370B8330-D0CD-41B3-9E0D-A3CFFED65B86}" destId="{C1F67FB2-2D6B-40A1-8FCE-28E9E08676D5}" srcOrd="4" destOrd="0" parTransId="{A2B6C3A6-B874-4C7D-8B14-C210F3A89F47}" sibTransId="{BB9CB8C7-DF7B-4965-9A94-84AD3146408C}"/>
    <dgm:cxn modelId="{CAD4FDF8-4159-40A1-B6D4-D915B2F9C460}" type="presOf" srcId="{370B8330-D0CD-41B3-9E0D-A3CFFED65B86}" destId="{82FE46CB-2B64-4A29-AFF0-EDCBFCED6E8A}" srcOrd="0" destOrd="0" presId="urn:microsoft.com/office/officeart/2005/8/layout/vList2"/>
    <dgm:cxn modelId="{D914CCFA-222D-4DAA-90FC-84866294D43E}" type="presOf" srcId="{722DDDA5-3FED-4CF8-9136-755687DDC6FB}" destId="{42A65C66-2E6F-4F7C-925C-6A84970B4E80}" srcOrd="0" destOrd="0" presId="urn:microsoft.com/office/officeart/2005/8/layout/vList2"/>
    <dgm:cxn modelId="{B998C7FB-0C89-444E-AA6E-0192376F571D}" type="presOf" srcId="{89792B77-8507-4C3C-B605-203EE5AF244B}" destId="{F7824B7C-8E66-4C8E-96F6-DF3B4E6E0E0B}" srcOrd="0" destOrd="0" presId="urn:microsoft.com/office/officeart/2005/8/layout/vList2"/>
    <dgm:cxn modelId="{86F5E6FC-D496-47C1-A47A-0D9CCD5F2AAC}" type="presOf" srcId="{FEF7DB77-754C-42E0-8201-27CA39B0E09B}" destId="{75FFA0A7-6D80-4177-B48C-C19449CE09C7}" srcOrd="0" destOrd="0" presId="urn:microsoft.com/office/officeart/2005/8/layout/vList2"/>
    <dgm:cxn modelId="{5EEA752E-45AA-408B-AC67-2E2CF9C5D726}" type="presParOf" srcId="{82FE46CB-2B64-4A29-AFF0-EDCBFCED6E8A}" destId="{75FFA0A7-6D80-4177-B48C-C19449CE09C7}" srcOrd="0" destOrd="0" presId="urn:microsoft.com/office/officeart/2005/8/layout/vList2"/>
    <dgm:cxn modelId="{5A1BEC05-2BF5-4EB8-BDAC-DD6154515337}" type="presParOf" srcId="{82FE46CB-2B64-4A29-AFF0-EDCBFCED6E8A}" destId="{F6CE82B9-7BB1-4788-AC67-D37C984CF9C8}" srcOrd="1" destOrd="0" presId="urn:microsoft.com/office/officeart/2005/8/layout/vList2"/>
    <dgm:cxn modelId="{E2A8553A-66EB-4A04-85BD-E65E0FD4B6AA}" type="presParOf" srcId="{82FE46CB-2B64-4A29-AFF0-EDCBFCED6E8A}" destId="{329A65AD-F32A-4A34-B1CE-7F54E2916D68}" srcOrd="2" destOrd="0" presId="urn:microsoft.com/office/officeart/2005/8/layout/vList2"/>
    <dgm:cxn modelId="{0E2C03B3-9ABF-4555-93C8-F4B396BBB5A5}" type="presParOf" srcId="{82FE46CB-2B64-4A29-AFF0-EDCBFCED6E8A}" destId="{A206414F-B54A-4BA4-B628-461A99DEFE31}" srcOrd="3" destOrd="0" presId="urn:microsoft.com/office/officeart/2005/8/layout/vList2"/>
    <dgm:cxn modelId="{D0EBB69F-192D-4A94-AB08-59DFE0C4BCC8}" type="presParOf" srcId="{82FE46CB-2B64-4A29-AFF0-EDCBFCED6E8A}" destId="{F7824B7C-8E66-4C8E-96F6-DF3B4E6E0E0B}" srcOrd="4" destOrd="0" presId="urn:microsoft.com/office/officeart/2005/8/layout/vList2"/>
    <dgm:cxn modelId="{5AD3A352-44D4-4C4A-A3C5-26C3EE90A043}" type="presParOf" srcId="{82FE46CB-2B64-4A29-AFF0-EDCBFCED6E8A}" destId="{666C42E2-BDAA-4344-BD1C-A8F92D734955}" srcOrd="5" destOrd="0" presId="urn:microsoft.com/office/officeart/2005/8/layout/vList2"/>
    <dgm:cxn modelId="{D1040C0A-D2F4-45C0-892F-DB556AFC011E}" type="presParOf" srcId="{82FE46CB-2B64-4A29-AFF0-EDCBFCED6E8A}" destId="{59FCEF65-B0F4-45AC-A18D-B5F386AE08A5}" srcOrd="6" destOrd="0" presId="urn:microsoft.com/office/officeart/2005/8/layout/vList2"/>
    <dgm:cxn modelId="{56E178F2-B932-4B43-BF97-EC1A9080E4D9}" type="presParOf" srcId="{82FE46CB-2B64-4A29-AFF0-EDCBFCED6E8A}" destId="{AEF575B1-F615-4161-8449-DB0C15AF0831}" srcOrd="7" destOrd="0" presId="urn:microsoft.com/office/officeart/2005/8/layout/vList2"/>
    <dgm:cxn modelId="{B89C4A73-8428-486B-A070-24AD404E7D69}" type="presParOf" srcId="{82FE46CB-2B64-4A29-AFF0-EDCBFCED6E8A}" destId="{69258AEF-9079-404E-872C-65E0B5E5A801}" srcOrd="8" destOrd="0" presId="urn:microsoft.com/office/officeart/2005/8/layout/vList2"/>
    <dgm:cxn modelId="{5B162EC1-2408-4FB2-ADFE-82FABD5341AE}" type="presParOf" srcId="{82FE46CB-2B64-4A29-AFF0-EDCBFCED6E8A}" destId="{42A65C66-2E6F-4F7C-925C-6A84970B4E80}"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41C568-1D06-4B70-8851-D2542D728AED}"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AC54F717-576E-483A-86AB-27694B818821}">
      <dgm:prSet/>
      <dgm:spPr/>
      <dgm:t>
        <a:bodyPr/>
        <a:lstStyle/>
        <a:p>
          <a:r>
            <a:rPr lang="el-GR" b="1" dirty="0">
              <a:latin typeface="Aptos Display" panose="020B0004020202020204" pitchFamily="34" charset="0"/>
            </a:rPr>
            <a:t>Γαστρεντερικό: </a:t>
          </a:r>
          <a:endParaRPr lang="en-US" b="1" dirty="0">
            <a:latin typeface="Aptos Display" panose="020B0004020202020204" pitchFamily="34" charset="0"/>
          </a:endParaRPr>
        </a:p>
      </dgm:t>
    </dgm:pt>
    <dgm:pt modelId="{BF343BCB-4E4E-47E0-BD72-78A491F75832}" type="parTrans" cxnId="{ED36A4DA-FD75-46FF-9F13-3D496D34A583}">
      <dgm:prSet/>
      <dgm:spPr/>
      <dgm:t>
        <a:bodyPr/>
        <a:lstStyle/>
        <a:p>
          <a:endParaRPr lang="en-US"/>
        </a:p>
      </dgm:t>
    </dgm:pt>
    <dgm:pt modelId="{FB2BDF8A-2A08-45CD-86A0-913E7675A230}" type="sibTrans" cxnId="{ED36A4DA-FD75-46FF-9F13-3D496D34A583}">
      <dgm:prSet/>
      <dgm:spPr/>
      <dgm:t>
        <a:bodyPr/>
        <a:lstStyle/>
        <a:p>
          <a:endParaRPr lang="en-US"/>
        </a:p>
      </dgm:t>
    </dgm:pt>
    <dgm:pt modelId="{CD865808-1801-4F2D-82D9-275299B37289}">
      <dgm:prSet custT="1"/>
      <dgm:spPr/>
      <dgm:t>
        <a:bodyPr/>
        <a:lstStyle/>
        <a:p>
          <a:r>
            <a:rPr lang="el-GR" sz="1800" dirty="0">
              <a:latin typeface="Aptos Display" panose="020B0004020202020204" pitchFamily="34" charset="0"/>
            </a:rPr>
            <a:t>Γαστρεντερίτιδα, χολοκυστίτιδα, παγκρεατίτιδα, εντερική απόφραξη, διάτρηση στομάχου </a:t>
          </a:r>
          <a:r>
            <a:rPr lang="el-GR" sz="1800" dirty="0" err="1">
              <a:latin typeface="Aptos Display" panose="020B0004020202020204" pitchFamily="34" charset="0"/>
            </a:rPr>
            <a:t>κλπ</a:t>
          </a:r>
          <a:endParaRPr lang="en-US" sz="1800" dirty="0">
            <a:latin typeface="Aptos Display" panose="020B0004020202020204" pitchFamily="34" charset="0"/>
          </a:endParaRPr>
        </a:p>
      </dgm:t>
    </dgm:pt>
    <dgm:pt modelId="{80D377EC-892C-494D-862F-65DDDD842D6F}" type="parTrans" cxnId="{D46FE87B-E021-4C96-A30E-E8342E12761B}">
      <dgm:prSet/>
      <dgm:spPr/>
      <dgm:t>
        <a:bodyPr/>
        <a:lstStyle/>
        <a:p>
          <a:endParaRPr lang="en-US"/>
        </a:p>
      </dgm:t>
    </dgm:pt>
    <dgm:pt modelId="{331FF276-B227-418F-A03A-1E010F7F8796}" type="sibTrans" cxnId="{D46FE87B-E021-4C96-A30E-E8342E12761B}">
      <dgm:prSet/>
      <dgm:spPr/>
      <dgm:t>
        <a:bodyPr/>
        <a:lstStyle/>
        <a:p>
          <a:endParaRPr lang="en-US"/>
        </a:p>
      </dgm:t>
    </dgm:pt>
    <dgm:pt modelId="{335187D9-5C69-40AF-BDC1-9F6ABA77694A}">
      <dgm:prSet/>
      <dgm:spPr/>
      <dgm:t>
        <a:bodyPr/>
        <a:lstStyle/>
        <a:p>
          <a:r>
            <a:rPr lang="el-GR" b="1">
              <a:latin typeface="Aptos Display" panose="020B0004020202020204" pitchFamily="34" charset="0"/>
            </a:rPr>
            <a:t>Αγγειακό: </a:t>
          </a:r>
          <a:endParaRPr lang="en-US" b="1">
            <a:latin typeface="Aptos Display" panose="020B0004020202020204" pitchFamily="34" charset="0"/>
          </a:endParaRPr>
        </a:p>
      </dgm:t>
    </dgm:pt>
    <dgm:pt modelId="{513C5494-BC21-4A16-B101-29B53B61A229}" type="parTrans" cxnId="{AA99DF5F-D9D2-4762-B977-BA590C9634BC}">
      <dgm:prSet/>
      <dgm:spPr/>
      <dgm:t>
        <a:bodyPr/>
        <a:lstStyle/>
        <a:p>
          <a:endParaRPr lang="en-US"/>
        </a:p>
      </dgm:t>
    </dgm:pt>
    <dgm:pt modelId="{7F23BDAA-38B5-4563-8D47-CFB574DD0AA5}" type="sibTrans" cxnId="{AA99DF5F-D9D2-4762-B977-BA590C9634BC}">
      <dgm:prSet/>
      <dgm:spPr/>
      <dgm:t>
        <a:bodyPr/>
        <a:lstStyle/>
        <a:p>
          <a:endParaRPr lang="en-US"/>
        </a:p>
      </dgm:t>
    </dgm:pt>
    <dgm:pt modelId="{DAC8F89D-9860-4BFC-B95C-6EDFCCCC35EC}">
      <dgm:prSet custT="1"/>
      <dgm:spPr/>
      <dgm:t>
        <a:bodyPr/>
        <a:lstStyle/>
        <a:p>
          <a:r>
            <a:rPr lang="el-GR" sz="1800">
              <a:latin typeface="Aptos Display" panose="020B0004020202020204" pitchFamily="34" charset="0"/>
            </a:rPr>
            <a:t>Ρήξη ανευρύσματος αορτής, ισχαιμία εντέρου, πεπτικό έλκος με αιμορραγία</a:t>
          </a:r>
          <a:endParaRPr lang="en-US" sz="1800">
            <a:latin typeface="Aptos Display" panose="020B0004020202020204" pitchFamily="34" charset="0"/>
          </a:endParaRPr>
        </a:p>
      </dgm:t>
    </dgm:pt>
    <dgm:pt modelId="{B8176B56-8671-46BE-8367-7630F8A20ABC}" type="parTrans" cxnId="{C884D40B-F5FA-4922-A62C-B1085B55137E}">
      <dgm:prSet/>
      <dgm:spPr/>
      <dgm:t>
        <a:bodyPr/>
        <a:lstStyle/>
        <a:p>
          <a:endParaRPr lang="en-US"/>
        </a:p>
      </dgm:t>
    </dgm:pt>
    <dgm:pt modelId="{0F83ED46-C0F6-415F-90B6-27DAF972C557}" type="sibTrans" cxnId="{C884D40B-F5FA-4922-A62C-B1085B55137E}">
      <dgm:prSet/>
      <dgm:spPr/>
      <dgm:t>
        <a:bodyPr/>
        <a:lstStyle/>
        <a:p>
          <a:endParaRPr lang="en-US"/>
        </a:p>
      </dgm:t>
    </dgm:pt>
    <dgm:pt modelId="{17548D6E-AADF-4569-88B7-B07401D6BD0F}">
      <dgm:prSet/>
      <dgm:spPr/>
      <dgm:t>
        <a:bodyPr/>
        <a:lstStyle/>
        <a:p>
          <a:r>
            <a:rPr lang="el-GR" b="1" dirty="0">
              <a:latin typeface="Aptos Display" panose="020B0004020202020204" pitchFamily="34" charset="0"/>
            </a:rPr>
            <a:t>Ουροποιητικό: </a:t>
          </a:r>
          <a:endParaRPr lang="en-US" b="1" dirty="0">
            <a:latin typeface="Aptos Display" panose="020B0004020202020204" pitchFamily="34" charset="0"/>
          </a:endParaRPr>
        </a:p>
      </dgm:t>
    </dgm:pt>
    <dgm:pt modelId="{4E352BA7-B730-45E4-817F-2C84DB52C083}" type="parTrans" cxnId="{C9DE43AF-1686-4955-A33E-52EE0FF62AA1}">
      <dgm:prSet/>
      <dgm:spPr/>
      <dgm:t>
        <a:bodyPr/>
        <a:lstStyle/>
        <a:p>
          <a:endParaRPr lang="en-US"/>
        </a:p>
      </dgm:t>
    </dgm:pt>
    <dgm:pt modelId="{0DBB66A7-BCF8-4B00-A870-0A3F293E738D}" type="sibTrans" cxnId="{C9DE43AF-1686-4955-A33E-52EE0FF62AA1}">
      <dgm:prSet/>
      <dgm:spPr/>
      <dgm:t>
        <a:bodyPr/>
        <a:lstStyle/>
        <a:p>
          <a:endParaRPr lang="en-US"/>
        </a:p>
      </dgm:t>
    </dgm:pt>
    <dgm:pt modelId="{E228950A-700D-47E8-A0C0-F73904DA9E22}">
      <dgm:prSet custT="1"/>
      <dgm:spPr/>
      <dgm:t>
        <a:bodyPr/>
        <a:lstStyle/>
        <a:p>
          <a:r>
            <a:rPr lang="el-GR" sz="1800" dirty="0">
              <a:latin typeface="Aptos Display" panose="020B0004020202020204" pitchFamily="34" charset="0"/>
            </a:rPr>
            <a:t>Πυελονεφρίτιδα, κολικός ουρητήρα, συστροφή </a:t>
          </a:r>
          <a:r>
            <a:rPr lang="el-GR" sz="1800" dirty="0" err="1">
              <a:latin typeface="Aptos Display" panose="020B0004020202020204" pitchFamily="34" charset="0"/>
            </a:rPr>
            <a:t>όρχεος</a:t>
          </a:r>
          <a:endParaRPr lang="en-US" sz="1800" dirty="0">
            <a:latin typeface="Aptos Display" panose="020B0004020202020204" pitchFamily="34" charset="0"/>
          </a:endParaRPr>
        </a:p>
      </dgm:t>
    </dgm:pt>
    <dgm:pt modelId="{327BE13A-A231-4287-A368-024159658DC7}" type="parTrans" cxnId="{76CE3443-87A8-4CC4-9459-E30855DC65AF}">
      <dgm:prSet/>
      <dgm:spPr/>
      <dgm:t>
        <a:bodyPr/>
        <a:lstStyle/>
        <a:p>
          <a:endParaRPr lang="en-US"/>
        </a:p>
      </dgm:t>
    </dgm:pt>
    <dgm:pt modelId="{92C7A236-FD63-4302-84B8-AB86EC1EE691}" type="sibTrans" cxnId="{76CE3443-87A8-4CC4-9459-E30855DC65AF}">
      <dgm:prSet/>
      <dgm:spPr/>
      <dgm:t>
        <a:bodyPr/>
        <a:lstStyle/>
        <a:p>
          <a:endParaRPr lang="en-US"/>
        </a:p>
      </dgm:t>
    </dgm:pt>
    <dgm:pt modelId="{823F7827-5498-4D68-9979-DCC3495F804D}">
      <dgm:prSet/>
      <dgm:spPr/>
      <dgm:t>
        <a:bodyPr/>
        <a:lstStyle/>
        <a:p>
          <a:r>
            <a:rPr lang="el-GR" b="1">
              <a:latin typeface="Aptos Display" panose="020B0004020202020204" pitchFamily="34" charset="0"/>
            </a:rPr>
            <a:t>Γεννητικό (θήλεος): </a:t>
          </a:r>
          <a:endParaRPr lang="en-US" b="1">
            <a:latin typeface="Aptos Display" panose="020B0004020202020204" pitchFamily="34" charset="0"/>
          </a:endParaRPr>
        </a:p>
      </dgm:t>
    </dgm:pt>
    <dgm:pt modelId="{127ECE0C-64B6-453A-A790-5748BEE6D468}" type="parTrans" cxnId="{2B2BCDC4-C48A-4A23-9271-A63FE14B875E}">
      <dgm:prSet/>
      <dgm:spPr/>
      <dgm:t>
        <a:bodyPr/>
        <a:lstStyle/>
        <a:p>
          <a:endParaRPr lang="en-US"/>
        </a:p>
      </dgm:t>
    </dgm:pt>
    <dgm:pt modelId="{40D30345-87E4-43BD-BF59-79EC39EDB25F}" type="sibTrans" cxnId="{2B2BCDC4-C48A-4A23-9271-A63FE14B875E}">
      <dgm:prSet/>
      <dgm:spPr/>
      <dgm:t>
        <a:bodyPr/>
        <a:lstStyle/>
        <a:p>
          <a:endParaRPr lang="en-US"/>
        </a:p>
      </dgm:t>
    </dgm:pt>
    <dgm:pt modelId="{9F66E6DA-8852-407B-96F5-D8FAAEE2DF73}">
      <dgm:prSet custT="1"/>
      <dgm:spPr/>
      <dgm:t>
        <a:bodyPr/>
        <a:lstStyle/>
        <a:p>
          <a:r>
            <a:rPr lang="el-GR" sz="1800" dirty="0">
              <a:latin typeface="Aptos Display" panose="020B0004020202020204" pitchFamily="34" charset="0"/>
            </a:rPr>
            <a:t>Φλεγμονώδης νόσος της πυέλου, έκτοπη κύηση, ρήξη κύστης ωοθήκης</a:t>
          </a:r>
          <a:endParaRPr lang="en-US" sz="1800" dirty="0">
            <a:latin typeface="Aptos Display" panose="020B0004020202020204" pitchFamily="34" charset="0"/>
          </a:endParaRPr>
        </a:p>
      </dgm:t>
    </dgm:pt>
    <dgm:pt modelId="{CCB17044-E205-4DEF-A35C-DD663F358EF5}" type="parTrans" cxnId="{EC2CA920-C302-4585-8B5C-91F57B8FE6E2}">
      <dgm:prSet/>
      <dgm:spPr/>
      <dgm:t>
        <a:bodyPr/>
        <a:lstStyle/>
        <a:p>
          <a:endParaRPr lang="en-US"/>
        </a:p>
      </dgm:t>
    </dgm:pt>
    <dgm:pt modelId="{C888EA43-9303-4BC0-8882-9FC41E8B1B63}" type="sibTrans" cxnId="{EC2CA920-C302-4585-8B5C-91F57B8FE6E2}">
      <dgm:prSet/>
      <dgm:spPr/>
      <dgm:t>
        <a:bodyPr/>
        <a:lstStyle/>
        <a:p>
          <a:endParaRPr lang="en-US"/>
        </a:p>
      </dgm:t>
    </dgm:pt>
    <dgm:pt modelId="{284218BE-4AB1-4BC2-804F-94188891A129}" type="pres">
      <dgm:prSet presAssocID="{1E41C568-1D06-4B70-8851-D2542D728AED}" presName="linear" presStyleCnt="0">
        <dgm:presLayoutVars>
          <dgm:animLvl val="lvl"/>
          <dgm:resizeHandles val="exact"/>
        </dgm:presLayoutVars>
      </dgm:prSet>
      <dgm:spPr/>
    </dgm:pt>
    <dgm:pt modelId="{14E95D90-E448-42FC-9360-6BC5043D3926}" type="pres">
      <dgm:prSet presAssocID="{AC54F717-576E-483A-86AB-27694B818821}" presName="parentText" presStyleLbl="node1" presStyleIdx="0" presStyleCnt="4">
        <dgm:presLayoutVars>
          <dgm:chMax val="0"/>
          <dgm:bulletEnabled val="1"/>
        </dgm:presLayoutVars>
      </dgm:prSet>
      <dgm:spPr/>
    </dgm:pt>
    <dgm:pt modelId="{5F0E34BB-F476-4BB4-9E56-36B542288008}" type="pres">
      <dgm:prSet presAssocID="{AC54F717-576E-483A-86AB-27694B818821}" presName="childText" presStyleLbl="revTx" presStyleIdx="0" presStyleCnt="4">
        <dgm:presLayoutVars>
          <dgm:bulletEnabled val="1"/>
        </dgm:presLayoutVars>
      </dgm:prSet>
      <dgm:spPr/>
    </dgm:pt>
    <dgm:pt modelId="{DE1DFDB7-05BD-4135-9032-9FEEC6F85E19}" type="pres">
      <dgm:prSet presAssocID="{335187D9-5C69-40AF-BDC1-9F6ABA77694A}" presName="parentText" presStyleLbl="node1" presStyleIdx="1" presStyleCnt="4">
        <dgm:presLayoutVars>
          <dgm:chMax val="0"/>
          <dgm:bulletEnabled val="1"/>
        </dgm:presLayoutVars>
      </dgm:prSet>
      <dgm:spPr/>
    </dgm:pt>
    <dgm:pt modelId="{288D7B1D-3338-4DBA-8FB5-809BC5E9C201}" type="pres">
      <dgm:prSet presAssocID="{335187D9-5C69-40AF-BDC1-9F6ABA77694A}" presName="childText" presStyleLbl="revTx" presStyleIdx="1" presStyleCnt="4">
        <dgm:presLayoutVars>
          <dgm:bulletEnabled val="1"/>
        </dgm:presLayoutVars>
      </dgm:prSet>
      <dgm:spPr/>
    </dgm:pt>
    <dgm:pt modelId="{6554C6B1-999E-47B5-B918-8FF3EA868D7F}" type="pres">
      <dgm:prSet presAssocID="{17548D6E-AADF-4569-88B7-B07401D6BD0F}" presName="parentText" presStyleLbl="node1" presStyleIdx="2" presStyleCnt="4">
        <dgm:presLayoutVars>
          <dgm:chMax val="0"/>
          <dgm:bulletEnabled val="1"/>
        </dgm:presLayoutVars>
      </dgm:prSet>
      <dgm:spPr/>
    </dgm:pt>
    <dgm:pt modelId="{B1860078-CFB2-48CF-A45E-40B99BFAC86D}" type="pres">
      <dgm:prSet presAssocID="{17548D6E-AADF-4569-88B7-B07401D6BD0F}" presName="childText" presStyleLbl="revTx" presStyleIdx="2" presStyleCnt="4">
        <dgm:presLayoutVars>
          <dgm:bulletEnabled val="1"/>
        </dgm:presLayoutVars>
      </dgm:prSet>
      <dgm:spPr/>
    </dgm:pt>
    <dgm:pt modelId="{FAEE3796-2F91-42C2-A12E-912A53ED10DF}" type="pres">
      <dgm:prSet presAssocID="{823F7827-5498-4D68-9979-DCC3495F804D}" presName="parentText" presStyleLbl="node1" presStyleIdx="3" presStyleCnt="4">
        <dgm:presLayoutVars>
          <dgm:chMax val="0"/>
          <dgm:bulletEnabled val="1"/>
        </dgm:presLayoutVars>
      </dgm:prSet>
      <dgm:spPr/>
    </dgm:pt>
    <dgm:pt modelId="{99D89BAD-0796-4C10-88A6-568DFB089902}" type="pres">
      <dgm:prSet presAssocID="{823F7827-5498-4D68-9979-DCC3495F804D}" presName="childText" presStyleLbl="revTx" presStyleIdx="3" presStyleCnt="4">
        <dgm:presLayoutVars>
          <dgm:bulletEnabled val="1"/>
        </dgm:presLayoutVars>
      </dgm:prSet>
      <dgm:spPr/>
    </dgm:pt>
  </dgm:ptLst>
  <dgm:cxnLst>
    <dgm:cxn modelId="{C884D40B-F5FA-4922-A62C-B1085B55137E}" srcId="{335187D9-5C69-40AF-BDC1-9F6ABA77694A}" destId="{DAC8F89D-9860-4BFC-B95C-6EDFCCCC35EC}" srcOrd="0" destOrd="0" parTransId="{B8176B56-8671-46BE-8367-7630F8A20ABC}" sibTransId="{0F83ED46-C0F6-415F-90B6-27DAF972C557}"/>
    <dgm:cxn modelId="{EC2CA920-C302-4585-8B5C-91F57B8FE6E2}" srcId="{823F7827-5498-4D68-9979-DCC3495F804D}" destId="{9F66E6DA-8852-407B-96F5-D8FAAEE2DF73}" srcOrd="0" destOrd="0" parTransId="{CCB17044-E205-4DEF-A35C-DD663F358EF5}" sibTransId="{C888EA43-9303-4BC0-8882-9FC41E8B1B63}"/>
    <dgm:cxn modelId="{3FE70A2C-7A1B-49B8-8E9F-250DFD9F8552}" type="presOf" srcId="{DAC8F89D-9860-4BFC-B95C-6EDFCCCC35EC}" destId="{288D7B1D-3338-4DBA-8FB5-809BC5E9C201}" srcOrd="0" destOrd="0" presId="urn:microsoft.com/office/officeart/2005/8/layout/vList2"/>
    <dgm:cxn modelId="{97B81A3A-7B17-404B-A0FF-2C2D09FF3610}" type="presOf" srcId="{AC54F717-576E-483A-86AB-27694B818821}" destId="{14E95D90-E448-42FC-9360-6BC5043D3926}" srcOrd="0" destOrd="0" presId="urn:microsoft.com/office/officeart/2005/8/layout/vList2"/>
    <dgm:cxn modelId="{8A43963E-609B-4459-ABC2-EFEF8871C103}" type="presOf" srcId="{CD865808-1801-4F2D-82D9-275299B37289}" destId="{5F0E34BB-F476-4BB4-9E56-36B542288008}" srcOrd="0" destOrd="0" presId="urn:microsoft.com/office/officeart/2005/8/layout/vList2"/>
    <dgm:cxn modelId="{AA99DF5F-D9D2-4762-B977-BA590C9634BC}" srcId="{1E41C568-1D06-4B70-8851-D2542D728AED}" destId="{335187D9-5C69-40AF-BDC1-9F6ABA77694A}" srcOrd="1" destOrd="0" parTransId="{513C5494-BC21-4A16-B101-29B53B61A229}" sibTransId="{7F23BDAA-38B5-4563-8D47-CFB574DD0AA5}"/>
    <dgm:cxn modelId="{76CE3443-87A8-4CC4-9459-E30855DC65AF}" srcId="{17548D6E-AADF-4569-88B7-B07401D6BD0F}" destId="{E228950A-700D-47E8-A0C0-F73904DA9E22}" srcOrd="0" destOrd="0" parTransId="{327BE13A-A231-4287-A368-024159658DC7}" sibTransId="{92C7A236-FD63-4302-84B8-AB86EC1EE691}"/>
    <dgm:cxn modelId="{72484658-AA64-4B36-9FBB-731A9E93F2B5}" type="presOf" srcId="{1E41C568-1D06-4B70-8851-D2542D728AED}" destId="{284218BE-4AB1-4BC2-804F-94188891A129}" srcOrd="0" destOrd="0" presId="urn:microsoft.com/office/officeart/2005/8/layout/vList2"/>
    <dgm:cxn modelId="{D46FE87B-E021-4C96-A30E-E8342E12761B}" srcId="{AC54F717-576E-483A-86AB-27694B818821}" destId="{CD865808-1801-4F2D-82D9-275299B37289}" srcOrd="0" destOrd="0" parTransId="{80D377EC-892C-494D-862F-65DDDD842D6F}" sibTransId="{331FF276-B227-418F-A03A-1E010F7F8796}"/>
    <dgm:cxn modelId="{8FACAF9F-CC62-48D5-9D77-F8B1E43F8989}" type="presOf" srcId="{E228950A-700D-47E8-A0C0-F73904DA9E22}" destId="{B1860078-CFB2-48CF-A45E-40B99BFAC86D}" srcOrd="0" destOrd="0" presId="urn:microsoft.com/office/officeart/2005/8/layout/vList2"/>
    <dgm:cxn modelId="{C9DE43AF-1686-4955-A33E-52EE0FF62AA1}" srcId="{1E41C568-1D06-4B70-8851-D2542D728AED}" destId="{17548D6E-AADF-4569-88B7-B07401D6BD0F}" srcOrd="2" destOrd="0" parTransId="{4E352BA7-B730-45E4-817F-2C84DB52C083}" sibTransId="{0DBB66A7-BCF8-4B00-A870-0A3F293E738D}"/>
    <dgm:cxn modelId="{2B2BCDC4-C48A-4A23-9271-A63FE14B875E}" srcId="{1E41C568-1D06-4B70-8851-D2542D728AED}" destId="{823F7827-5498-4D68-9979-DCC3495F804D}" srcOrd="3" destOrd="0" parTransId="{127ECE0C-64B6-453A-A790-5748BEE6D468}" sibTransId="{40D30345-87E4-43BD-BF59-79EC39EDB25F}"/>
    <dgm:cxn modelId="{3C590DCC-9E54-4AF6-9ADD-D3D592307B7F}" type="presOf" srcId="{17548D6E-AADF-4569-88B7-B07401D6BD0F}" destId="{6554C6B1-999E-47B5-B918-8FF3EA868D7F}" srcOrd="0" destOrd="0" presId="urn:microsoft.com/office/officeart/2005/8/layout/vList2"/>
    <dgm:cxn modelId="{AF3696D7-CBD4-414D-95A8-9978FAD2DF71}" type="presOf" srcId="{9F66E6DA-8852-407B-96F5-D8FAAEE2DF73}" destId="{99D89BAD-0796-4C10-88A6-568DFB089902}" srcOrd="0" destOrd="0" presId="urn:microsoft.com/office/officeart/2005/8/layout/vList2"/>
    <dgm:cxn modelId="{ED36A4DA-FD75-46FF-9F13-3D496D34A583}" srcId="{1E41C568-1D06-4B70-8851-D2542D728AED}" destId="{AC54F717-576E-483A-86AB-27694B818821}" srcOrd="0" destOrd="0" parTransId="{BF343BCB-4E4E-47E0-BD72-78A491F75832}" sibTransId="{FB2BDF8A-2A08-45CD-86A0-913E7675A230}"/>
    <dgm:cxn modelId="{FF588CEB-30EF-4B72-B70F-2B684705FAE2}" type="presOf" srcId="{335187D9-5C69-40AF-BDC1-9F6ABA77694A}" destId="{DE1DFDB7-05BD-4135-9032-9FEEC6F85E19}" srcOrd="0" destOrd="0" presId="urn:microsoft.com/office/officeart/2005/8/layout/vList2"/>
    <dgm:cxn modelId="{D047ECEB-548A-412E-975C-332320CAE195}" type="presOf" srcId="{823F7827-5498-4D68-9979-DCC3495F804D}" destId="{FAEE3796-2F91-42C2-A12E-912A53ED10DF}" srcOrd="0" destOrd="0" presId="urn:microsoft.com/office/officeart/2005/8/layout/vList2"/>
    <dgm:cxn modelId="{4EA88D78-4CD6-4EC5-9B70-C403686B3BF5}" type="presParOf" srcId="{284218BE-4AB1-4BC2-804F-94188891A129}" destId="{14E95D90-E448-42FC-9360-6BC5043D3926}" srcOrd="0" destOrd="0" presId="urn:microsoft.com/office/officeart/2005/8/layout/vList2"/>
    <dgm:cxn modelId="{D9D42CCB-3D41-4FFC-8299-F927799AFB61}" type="presParOf" srcId="{284218BE-4AB1-4BC2-804F-94188891A129}" destId="{5F0E34BB-F476-4BB4-9E56-36B542288008}" srcOrd="1" destOrd="0" presId="urn:microsoft.com/office/officeart/2005/8/layout/vList2"/>
    <dgm:cxn modelId="{6566CA50-DD93-4D69-B56C-764C92AD7A36}" type="presParOf" srcId="{284218BE-4AB1-4BC2-804F-94188891A129}" destId="{DE1DFDB7-05BD-4135-9032-9FEEC6F85E19}" srcOrd="2" destOrd="0" presId="urn:microsoft.com/office/officeart/2005/8/layout/vList2"/>
    <dgm:cxn modelId="{969C6FA8-E1DB-4D91-8703-8C9AE457857A}" type="presParOf" srcId="{284218BE-4AB1-4BC2-804F-94188891A129}" destId="{288D7B1D-3338-4DBA-8FB5-809BC5E9C201}" srcOrd="3" destOrd="0" presId="urn:microsoft.com/office/officeart/2005/8/layout/vList2"/>
    <dgm:cxn modelId="{FB1CE33D-0C04-4537-845A-E81FAFA3FB79}" type="presParOf" srcId="{284218BE-4AB1-4BC2-804F-94188891A129}" destId="{6554C6B1-999E-47B5-B918-8FF3EA868D7F}" srcOrd="4" destOrd="0" presId="urn:microsoft.com/office/officeart/2005/8/layout/vList2"/>
    <dgm:cxn modelId="{89D888DF-D672-40D0-99E9-062F18E73D7A}" type="presParOf" srcId="{284218BE-4AB1-4BC2-804F-94188891A129}" destId="{B1860078-CFB2-48CF-A45E-40B99BFAC86D}" srcOrd="5" destOrd="0" presId="urn:microsoft.com/office/officeart/2005/8/layout/vList2"/>
    <dgm:cxn modelId="{16C62A8F-5112-4F93-ACA1-64C06EDF2F3B}" type="presParOf" srcId="{284218BE-4AB1-4BC2-804F-94188891A129}" destId="{FAEE3796-2F91-42C2-A12E-912A53ED10DF}" srcOrd="6" destOrd="0" presId="urn:microsoft.com/office/officeart/2005/8/layout/vList2"/>
    <dgm:cxn modelId="{AF7DC135-FA15-42F5-B89F-39670A6C24C2}" type="presParOf" srcId="{284218BE-4AB1-4BC2-804F-94188891A129}" destId="{99D89BAD-0796-4C10-88A6-568DFB089902}"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397855-10C2-4378-BB27-A7D1D94CFE10}"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5516548B-879E-49A7-BE8F-02F0B49189A8}">
      <dgm:prSet/>
      <dgm:spPr/>
      <dgm:t>
        <a:bodyPr/>
        <a:lstStyle/>
        <a:p>
          <a:r>
            <a:rPr lang="el-GR">
              <a:latin typeface="Aptos Display" panose="020B0004020202020204" pitchFamily="34" charset="0"/>
            </a:rPr>
            <a:t>Σημείο Murphy: </a:t>
          </a:r>
          <a:endParaRPr lang="en-US">
            <a:latin typeface="Aptos Display" panose="020B0004020202020204" pitchFamily="34" charset="0"/>
          </a:endParaRPr>
        </a:p>
      </dgm:t>
    </dgm:pt>
    <dgm:pt modelId="{5D9F21C5-62C5-4790-8426-58789294B700}" type="parTrans" cxnId="{2BAFD64C-E14F-41E0-B7FE-19FECC2EBB43}">
      <dgm:prSet/>
      <dgm:spPr/>
      <dgm:t>
        <a:bodyPr/>
        <a:lstStyle/>
        <a:p>
          <a:endParaRPr lang="en-US">
            <a:latin typeface="Aptos Display" panose="020B0004020202020204" pitchFamily="34" charset="0"/>
          </a:endParaRPr>
        </a:p>
      </dgm:t>
    </dgm:pt>
    <dgm:pt modelId="{AA333B5A-1EAC-429A-B946-241D615D3D01}" type="sibTrans" cxnId="{2BAFD64C-E14F-41E0-B7FE-19FECC2EBB43}">
      <dgm:prSet/>
      <dgm:spPr/>
      <dgm:t>
        <a:bodyPr/>
        <a:lstStyle/>
        <a:p>
          <a:endParaRPr lang="en-US">
            <a:latin typeface="Aptos Display" panose="020B0004020202020204" pitchFamily="34" charset="0"/>
          </a:endParaRPr>
        </a:p>
      </dgm:t>
    </dgm:pt>
    <dgm:pt modelId="{5FB958B7-B4FF-445B-9EAA-11FF715A8BBC}">
      <dgm:prSet/>
      <dgm:spPr/>
      <dgm:t>
        <a:bodyPr/>
        <a:lstStyle/>
        <a:p>
          <a:r>
            <a:rPr lang="el-GR" dirty="0">
              <a:latin typeface="Aptos Display" panose="020B0004020202020204" pitchFamily="34" charset="0"/>
            </a:rPr>
            <a:t>Άλγος ή διακοπή της εισπνοής κατά την ψηλάφηση του ΔΕ </a:t>
          </a:r>
          <a:r>
            <a:rPr lang="el-GR" dirty="0" err="1">
              <a:latin typeface="Aptos Display" panose="020B0004020202020204" pitchFamily="34" charset="0"/>
            </a:rPr>
            <a:t>υποχονδρίου</a:t>
          </a:r>
          <a:r>
            <a:rPr lang="el-GR" dirty="0">
              <a:latin typeface="Aptos Display" panose="020B0004020202020204" pitchFamily="34" charset="0"/>
            </a:rPr>
            <a:t> --&gt; οξεία χολοκυστίτιδα</a:t>
          </a:r>
          <a:endParaRPr lang="en-US" dirty="0">
            <a:latin typeface="Aptos Display" panose="020B0004020202020204" pitchFamily="34" charset="0"/>
          </a:endParaRPr>
        </a:p>
      </dgm:t>
    </dgm:pt>
    <dgm:pt modelId="{9D9C4F9A-07C4-4727-9478-89407FE493B1}" type="parTrans" cxnId="{07BF107A-85F5-4A93-B5C1-77F86CCC68A9}">
      <dgm:prSet/>
      <dgm:spPr/>
      <dgm:t>
        <a:bodyPr/>
        <a:lstStyle/>
        <a:p>
          <a:endParaRPr lang="en-US">
            <a:latin typeface="Aptos Display" panose="020B0004020202020204" pitchFamily="34" charset="0"/>
          </a:endParaRPr>
        </a:p>
      </dgm:t>
    </dgm:pt>
    <dgm:pt modelId="{28E297C7-F90B-41CE-866B-440A284728CE}" type="sibTrans" cxnId="{07BF107A-85F5-4A93-B5C1-77F86CCC68A9}">
      <dgm:prSet/>
      <dgm:spPr/>
      <dgm:t>
        <a:bodyPr/>
        <a:lstStyle/>
        <a:p>
          <a:endParaRPr lang="en-US">
            <a:latin typeface="Aptos Display" panose="020B0004020202020204" pitchFamily="34" charset="0"/>
          </a:endParaRPr>
        </a:p>
      </dgm:t>
    </dgm:pt>
    <dgm:pt modelId="{6227CCA7-CACF-4089-84B9-28C2C7190EFA}">
      <dgm:prSet/>
      <dgm:spPr/>
      <dgm:t>
        <a:bodyPr/>
        <a:lstStyle/>
        <a:p>
          <a:r>
            <a:rPr lang="el-GR">
              <a:latin typeface="Aptos Display" panose="020B0004020202020204" pitchFamily="34" charset="0"/>
            </a:rPr>
            <a:t>Σημείο McBurney: </a:t>
          </a:r>
          <a:endParaRPr lang="en-US">
            <a:latin typeface="Aptos Display" panose="020B0004020202020204" pitchFamily="34" charset="0"/>
          </a:endParaRPr>
        </a:p>
      </dgm:t>
    </dgm:pt>
    <dgm:pt modelId="{03E71CF5-A02E-4E22-946F-5E10FECE0021}" type="parTrans" cxnId="{1F6DA8A8-FE2D-41D6-8BD6-3C7814B2545D}">
      <dgm:prSet/>
      <dgm:spPr/>
      <dgm:t>
        <a:bodyPr/>
        <a:lstStyle/>
        <a:p>
          <a:endParaRPr lang="en-US">
            <a:latin typeface="Aptos Display" panose="020B0004020202020204" pitchFamily="34" charset="0"/>
          </a:endParaRPr>
        </a:p>
      </dgm:t>
    </dgm:pt>
    <dgm:pt modelId="{91FCB4EC-5EF0-4327-8B9D-991F0FF4309A}" type="sibTrans" cxnId="{1F6DA8A8-FE2D-41D6-8BD6-3C7814B2545D}">
      <dgm:prSet/>
      <dgm:spPr/>
      <dgm:t>
        <a:bodyPr/>
        <a:lstStyle/>
        <a:p>
          <a:endParaRPr lang="en-US">
            <a:latin typeface="Aptos Display" panose="020B0004020202020204" pitchFamily="34" charset="0"/>
          </a:endParaRPr>
        </a:p>
      </dgm:t>
    </dgm:pt>
    <dgm:pt modelId="{1C13D146-6EB7-4F54-84DC-AED543B2F65F}">
      <dgm:prSet/>
      <dgm:spPr/>
      <dgm:t>
        <a:bodyPr/>
        <a:lstStyle/>
        <a:p>
          <a:r>
            <a:rPr lang="el-GR">
              <a:latin typeface="Aptos Display" panose="020B0004020202020204" pitchFamily="34" charset="0"/>
            </a:rPr>
            <a:t>Ευαισθησία στο ΔΕ λαγόνιο βόθρο --&gt; οξεία σκωληκοειδίτιδα</a:t>
          </a:r>
          <a:endParaRPr lang="en-US">
            <a:latin typeface="Aptos Display" panose="020B0004020202020204" pitchFamily="34" charset="0"/>
          </a:endParaRPr>
        </a:p>
      </dgm:t>
    </dgm:pt>
    <dgm:pt modelId="{13C4339A-B545-481A-B17F-6346916E53E8}" type="parTrans" cxnId="{7CD1E371-5062-4470-B2A4-CFA01D42B780}">
      <dgm:prSet/>
      <dgm:spPr/>
      <dgm:t>
        <a:bodyPr/>
        <a:lstStyle/>
        <a:p>
          <a:endParaRPr lang="en-US">
            <a:latin typeface="Aptos Display" panose="020B0004020202020204" pitchFamily="34" charset="0"/>
          </a:endParaRPr>
        </a:p>
      </dgm:t>
    </dgm:pt>
    <dgm:pt modelId="{B533850D-3972-4FE3-8C53-CE72FA5BA47D}" type="sibTrans" cxnId="{7CD1E371-5062-4470-B2A4-CFA01D42B780}">
      <dgm:prSet/>
      <dgm:spPr/>
      <dgm:t>
        <a:bodyPr/>
        <a:lstStyle/>
        <a:p>
          <a:endParaRPr lang="en-US">
            <a:latin typeface="Aptos Display" panose="020B0004020202020204" pitchFamily="34" charset="0"/>
          </a:endParaRPr>
        </a:p>
      </dgm:t>
    </dgm:pt>
    <dgm:pt modelId="{95E9BCA1-5836-4E3A-B833-DEB58FC7C911}">
      <dgm:prSet/>
      <dgm:spPr/>
      <dgm:t>
        <a:bodyPr/>
        <a:lstStyle/>
        <a:p>
          <a:r>
            <a:rPr lang="el-GR" dirty="0">
              <a:latin typeface="Aptos Display" panose="020B0004020202020204" pitchFamily="34" charset="0"/>
            </a:rPr>
            <a:t>Σημείο </a:t>
          </a:r>
          <a:r>
            <a:rPr lang="el-GR" dirty="0" err="1">
              <a:latin typeface="Aptos Display" panose="020B0004020202020204" pitchFamily="34" charset="0"/>
            </a:rPr>
            <a:t>Rovsing</a:t>
          </a:r>
          <a:r>
            <a:rPr lang="el-GR" dirty="0">
              <a:latin typeface="Aptos Display" panose="020B0004020202020204" pitchFamily="34" charset="0"/>
            </a:rPr>
            <a:t>: </a:t>
          </a:r>
          <a:endParaRPr lang="en-US" dirty="0">
            <a:latin typeface="Aptos Display" panose="020B0004020202020204" pitchFamily="34" charset="0"/>
          </a:endParaRPr>
        </a:p>
      </dgm:t>
    </dgm:pt>
    <dgm:pt modelId="{68719198-9F73-4FB6-B401-B63EFF324949}" type="parTrans" cxnId="{A8823913-5589-4923-8F9E-153CC7B59A62}">
      <dgm:prSet/>
      <dgm:spPr/>
      <dgm:t>
        <a:bodyPr/>
        <a:lstStyle/>
        <a:p>
          <a:endParaRPr lang="en-US">
            <a:latin typeface="Aptos Display" panose="020B0004020202020204" pitchFamily="34" charset="0"/>
          </a:endParaRPr>
        </a:p>
      </dgm:t>
    </dgm:pt>
    <dgm:pt modelId="{AC884B71-C125-47B6-A991-FF18F5603819}" type="sibTrans" cxnId="{A8823913-5589-4923-8F9E-153CC7B59A62}">
      <dgm:prSet/>
      <dgm:spPr/>
      <dgm:t>
        <a:bodyPr/>
        <a:lstStyle/>
        <a:p>
          <a:endParaRPr lang="en-US">
            <a:latin typeface="Aptos Display" panose="020B0004020202020204" pitchFamily="34" charset="0"/>
          </a:endParaRPr>
        </a:p>
      </dgm:t>
    </dgm:pt>
    <dgm:pt modelId="{F84CA45A-19DD-4C13-8F46-24E0BFAAE016}">
      <dgm:prSet/>
      <dgm:spPr/>
      <dgm:t>
        <a:bodyPr/>
        <a:lstStyle/>
        <a:p>
          <a:r>
            <a:rPr lang="el-GR">
              <a:latin typeface="Aptos Display" panose="020B0004020202020204" pitchFamily="34" charset="0"/>
            </a:rPr>
            <a:t>Ψηλάφηση του ΑΡ λαγόνιου βόθρου εκλύει άλγος στον ΑΡ </a:t>
          </a:r>
          <a:r>
            <a:rPr lang="el-GR">
              <a:latin typeface="Aptos Display" panose="020B0004020202020204" pitchFamily="34" charset="0"/>
              <a:sym typeface="Wingdings" panose="05000000000000000000" pitchFamily="2" charset="2"/>
            </a:rPr>
            <a:t></a:t>
          </a:r>
          <a:r>
            <a:rPr lang="el-GR">
              <a:latin typeface="Aptos Display" panose="020B0004020202020204" pitchFamily="34" charset="0"/>
            </a:rPr>
            <a:t>οξεία σκωληκοειδίτιδα</a:t>
          </a:r>
          <a:endParaRPr lang="en-US">
            <a:latin typeface="Aptos Display" panose="020B0004020202020204" pitchFamily="34" charset="0"/>
          </a:endParaRPr>
        </a:p>
      </dgm:t>
    </dgm:pt>
    <dgm:pt modelId="{B3801A12-4126-41C5-BB3C-AFBD4AE4BFBC}" type="parTrans" cxnId="{350F8D45-5069-4756-9882-13726BB3A4FF}">
      <dgm:prSet/>
      <dgm:spPr/>
      <dgm:t>
        <a:bodyPr/>
        <a:lstStyle/>
        <a:p>
          <a:endParaRPr lang="en-US">
            <a:latin typeface="Aptos Display" panose="020B0004020202020204" pitchFamily="34" charset="0"/>
          </a:endParaRPr>
        </a:p>
      </dgm:t>
    </dgm:pt>
    <dgm:pt modelId="{ABC2DE8C-1E33-4790-B7EC-BF82114146C9}" type="sibTrans" cxnId="{350F8D45-5069-4756-9882-13726BB3A4FF}">
      <dgm:prSet/>
      <dgm:spPr/>
      <dgm:t>
        <a:bodyPr/>
        <a:lstStyle/>
        <a:p>
          <a:endParaRPr lang="en-US">
            <a:latin typeface="Aptos Display" panose="020B0004020202020204" pitchFamily="34" charset="0"/>
          </a:endParaRPr>
        </a:p>
      </dgm:t>
    </dgm:pt>
    <dgm:pt modelId="{8DD084A2-5773-4145-A0D0-37D6F6827907}">
      <dgm:prSet/>
      <dgm:spPr/>
      <dgm:t>
        <a:bodyPr/>
        <a:lstStyle/>
        <a:p>
          <a:r>
            <a:rPr lang="el-GR">
              <a:latin typeface="Aptos Display" panose="020B0004020202020204" pitchFamily="34" charset="0"/>
            </a:rPr>
            <a:t>Σημείο Giordano: </a:t>
          </a:r>
          <a:endParaRPr lang="en-US">
            <a:latin typeface="Aptos Display" panose="020B0004020202020204" pitchFamily="34" charset="0"/>
          </a:endParaRPr>
        </a:p>
      </dgm:t>
    </dgm:pt>
    <dgm:pt modelId="{9E333FBD-F931-41D4-ACF9-1CE5F82646BC}" type="parTrans" cxnId="{1F596903-B0CE-4A70-B184-2ED355523DA8}">
      <dgm:prSet/>
      <dgm:spPr/>
      <dgm:t>
        <a:bodyPr/>
        <a:lstStyle/>
        <a:p>
          <a:endParaRPr lang="en-US">
            <a:latin typeface="Aptos Display" panose="020B0004020202020204" pitchFamily="34" charset="0"/>
          </a:endParaRPr>
        </a:p>
      </dgm:t>
    </dgm:pt>
    <dgm:pt modelId="{117F04EC-E9C1-467E-B977-4A28EB756752}" type="sibTrans" cxnId="{1F596903-B0CE-4A70-B184-2ED355523DA8}">
      <dgm:prSet/>
      <dgm:spPr/>
      <dgm:t>
        <a:bodyPr/>
        <a:lstStyle/>
        <a:p>
          <a:endParaRPr lang="en-US">
            <a:latin typeface="Aptos Display" panose="020B0004020202020204" pitchFamily="34" charset="0"/>
          </a:endParaRPr>
        </a:p>
      </dgm:t>
    </dgm:pt>
    <dgm:pt modelId="{DB35FC1D-5D90-49A9-A6AB-ADE3E1EA3FB8}">
      <dgm:prSet/>
      <dgm:spPr/>
      <dgm:t>
        <a:bodyPr/>
        <a:lstStyle/>
        <a:p>
          <a:r>
            <a:rPr lang="el-GR">
              <a:latin typeface="Aptos Display" panose="020B0004020202020204" pitchFamily="34" charset="0"/>
            </a:rPr>
            <a:t>Άλγος κατά την πλήξη της πλευροσπονδυλικής γωνίας --&gt; οξεία πυελονεφρίτιδα - κολικός νεφρού</a:t>
          </a:r>
          <a:endParaRPr lang="en-US">
            <a:latin typeface="Aptos Display" panose="020B0004020202020204" pitchFamily="34" charset="0"/>
          </a:endParaRPr>
        </a:p>
      </dgm:t>
    </dgm:pt>
    <dgm:pt modelId="{75DC3FD1-94B7-4816-939A-E3BBAC47210F}" type="parTrans" cxnId="{5BAE1A43-7CAB-4A01-AF72-155511E1E26B}">
      <dgm:prSet/>
      <dgm:spPr/>
      <dgm:t>
        <a:bodyPr/>
        <a:lstStyle/>
        <a:p>
          <a:endParaRPr lang="en-US">
            <a:latin typeface="Aptos Display" panose="020B0004020202020204" pitchFamily="34" charset="0"/>
          </a:endParaRPr>
        </a:p>
      </dgm:t>
    </dgm:pt>
    <dgm:pt modelId="{030A5558-8455-4624-9DD7-15149253CC3D}" type="sibTrans" cxnId="{5BAE1A43-7CAB-4A01-AF72-155511E1E26B}">
      <dgm:prSet/>
      <dgm:spPr/>
      <dgm:t>
        <a:bodyPr/>
        <a:lstStyle/>
        <a:p>
          <a:endParaRPr lang="en-US">
            <a:latin typeface="Aptos Display" panose="020B0004020202020204" pitchFamily="34" charset="0"/>
          </a:endParaRPr>
        </a:p>
      </dgm:t>
    </dgm:pt>
    <dgm:pt modelId="{2804776A-2357-4D63-A669-A7F759B1233B}">
      <dgm:prSet/>
      <dgm:spPr/>
      <dgm:t>
        <a:bodyPr/>
        <a:lstStyle/>
        <a:p>
          <a:r>
            <a:rPr lang="el-GR">
              <a:latin typeface="Aptos Display" panose="020B0004020202020204" pitchFamily="34" charset="0"/>
            </a:rPr>
            <a:t>Σημείο ψοίτη και θυροειδούς μυός: </a:t>
          </a:r>
          <a:endParaRPr lang="en-US">
            <a:latin typeface="Aptos Display" panose="020B0004020202020204" pitchFamily="34" charset="0"/>
          </a:endParaRPr>
        </a:p>
      </dgm:t>
    </dgm:pt>
    <dgm:pt modelId="{8EDE495D-353D-4DFD-BB65-F24901B32F5C}" type="parTrans" cxnId="{0D7013AE-EF3B-417B-8E1F-90B38C2FB2DE}">
      <dgm:prSet/>
      <dgm:spPr/>
      <dgm:t>
        <a:bodyPr/>
        <a:lstStyle/>
        <a:p>
          <a:endParaRPr lang="en-US">
            <a:latin typeface="Aptos Display" panose="020B0004020202020204" pitchFamily="34" charset="0"/>
          </a:endParaRPr>
        </a:p>
      </dgm:t>
    </dgm:pt>
    <dgm:pt modelId="{DD0D2D00-F3A4-4035-BCFB-9FBF12D0FAB4}" type="sibTrans" cxnId="{0D7013AE-EF3B-417B-8E1F-90B38C2FB2DE}">
      <dgm:prSet/>
      <dgm:spPr/>
      <dgm:t>
        <a:bodyPr/>
        <a:lstStyle/>
        <a:p>
          <a:endParaRPr lang="en-US">
            <a:latin typeface="Aptos Display" panose="020B0004020202020204" pitchFamily="34" charset="0"/>
          </a:endParaRPr>
        </a:p>
      </dgm:t>
    </dgm:pt>
    <dgm:pt modelId="{E92A6B00-1550-4A2E-BFD4-08962331EBC1}">
      <dgm:prSet/>
      <dgm:spPr/>
      <dgm:t>
        <a:bodyPr/>
        <a:lstStyle/>
        <a:p>
          <a:r>
            <a:rPr lang="el-GR" dirty="0">
              <a:latin typeface="Aptos Display" panose="020B0004020202020204" pitchFamily="34" charset="0"/>
            </a:rPr>
            <a:t>Οξεία σκωληκοειδίτιδα </a:t>
          </a:r>
          <a:endParaRPr lang="en-US" dirty="0">
            <a:latin typeface="Aptos Display" panose="020B0004020202020204" pitchFamily="34" charset="0"/>
          </a:endParaRPr>
        </a:p>
      </dgm:t>
    </dgm:pt>
    <dgm:pt modelId="{D2FE81CB-BEEE-45B4-9D26-25DC31631FC2}" type="parTrans" cxnId="{8694E8E6-8B43-4E58-B02F-73229291A756}">
      <dgm:prSet/>
      <dgm:spPr/>
      <dgm:t>
        <a:bodyPr/>
        <a:lstStyle/>
        <a:p>
          <a:endParaRPr lang="en-US">
            <a:latin typeface="Aptos Display" panose="020B0004020202020204" pitchFamily="34" charset="0"/>
          </a:endParaRPr>
        </a:p>
      </dgm:t>
    </dgm:pt>
    <dgm:pt modelId="{28BDD34F-870A-4645-8938-3CA9C615E717}" type="sibTrans" cxnId="{8694E8E6-8B43-4E58-B02F-73229291A756}">
      <dgm:prSet/>
      <dgm:spPr/>
      <dgm:t>
        <a:bodyPr/>
        <a:lstStyle/>
        <a:p>
          <a:endParaRPr lang="en-US">
            <a:latin typeface="Aptos Display" panose="020B0004020202020204" pitchFamily="34" charset="0"/>
          </a:endParaRPr>
        </a:p>
      </dgm:t>
    </dgm:pt>
    <dgm:pt modelId="{9C6AE14B-7518-4052-BAB0-065854C35A8B}" type="pres">
      <dgm:prSet presAssocID="{34397855-10C2-4378-BB27-A7D1D94CFE10}" presName="linear" presStyleCnt="0">
        <dgm:presLayoutVars>
          <dgm:animLvl val="lvl"/>
          <dgm:resizeHandles val="exact"/>
        </dgm:presLayoutVars>
      </dgm:prSet>
      <dgm:spPr/>
    </dgm:pt>
    <dgm:pt modelId="{1F4E61EF-AC90-42C4-9BDC-70F3DB4C13CD}" type="pres">
      <dgm:prSet presAssocID="{5516548B-879E-49A7-BE8F-02F0B49189A8}" presName="parentText" presStyleLbl="node1" presStyleIdx="0" presStyleCnt="5">
        <dgm:presLayoutVars>
          <dgm:chMax val="0"/>
          <dgm:bulletEnabled val="1"/>
        </dgm:presLayoutVars>
      </dgm:prSet>
      <dgm:spPr/>
    </dgm:pt>
    <dgm:pt modelId="{2C1DA906-A7A9-4CC7-BB0B-DDDF633794A8}" type="pres">
      <dgm:prSet presAssocID="{5516548B-879E-49A7-BE8F-02F0B49189A8}" presName="childText" presStyleLbl="revTx" presStyleIdx="0" presStyleCnt="5">
        <dgm:presLayoutVars>
          <dgm:bulletEnabled val="1"/>
        </dgm:presLayoutVars>
      </dgm:prSet>
      <dgm:spPr/>
    </dgm:pt>
    <dgm:pt modelId="{D73247A7-106E-4CE8-8EDC-239F4185DA97}" type="pres">
      <dgm:prSet presAssocID="{6227CCA7-CACF-4089-84B9-28C2C7190EFA}" presName="parentText" presStyleLbl="node1" presStyleIdx="1" presStyleCnt="5">
        <dgm:presLayoutVars>
          <dgm:chMax val="0"/>
          <dgm:bulletEnabled val="1"/>
        </dgm:presLayoutVars>
      </dgm:prSet>
      <dgm:spPr/>
    </dgm:pt>
    <dgm:pt modelId="{0A912555-0FBE-4FF6-B44A-1CFF3B52AC35}" type="pres">
      <dgm:prSet presAssocID="{6227CCA7-CACF-4089-84B9-28C2C7190EFA}" presName="childText" presStyleLbl="revTx" presStyleIdx="1" presStyleCnt="5">
        <dgm:presLayoutVars>
          <dgm:bulletEnabled val="1"/>
        </dgm:presLayoutVars>
      </dgm:prSet>
      <dgm:spPr/>
    </dgm:pt>
    <dgm:pt modelId="{9098FD24-A44C-402D-A9E8-26897D443551}" type="pres">
      <dgm:prSet presAssocID="{95E9BCA1-5836-4E3A-B833-DEB58FC7C911}" presName="parentText" presStyleLbl="node1" presStyleIdx="2" presStyleCnt="5">
        <dgm:presLayoutVars>
          <dgm:chMax val="0"/>
          <dgm:bulletEnabled val="1"/>
        </dgm:presLayoutVars>
      </dgm:prSet>
      <dgm:spPr/>
    </dgm:pt>
    <dgm:pt modelId="{EBDAFE7F-0294-4A77-BB8B-C049D8A25156}" type="pres">
      <dgm:prSet presAssocID="{95E9BCA1-5836-4E3A-B833-DEB58FC7C911}" presName="childText" presStyleLbl="revTx" presStyleIdx="2" presStyleCnt="5">
        <dgm:presLayoutVars>
          <dgm:bulletEnabled val="1"/>
        </dgm:presLayoutVars>
      </dgm:prSet>
      <dgm:spPr/>
    </dgm:pt>
    <dgm:pt modelId="{E5F6B6CF-0349-4E5B-9A83-0BE11D9B4BAB}" type="pres">
      <dgm:prSet presAssocID="{8DD084A2-5773-4145-A0D0-37D6F6827907}" presName="parentText" presStyleLbl="node1" presStyleIdx="3" presStyleCnt="5">
        <dgm:presLayoutVars>
          <dgm:chMax val="0"/>
          <dgm:bulletEnabled val="1"/>
        </dgm:presLayoutVars>
      </dgm:prSet>
      <dgm:spPr/>
    </dgm:pt>
    <dgm:pt modelId="{01B2BC4E-C5CC-4BFF-B750-A2B697F2EBCB}" type="pres">
      <dgm:prSet presAssocID="{8DD084A2-5773-4145-A0D0-37D6F6827907}" presName="childText" presStyleLbl="revTx" presStyleIdx="3" presStyleCnt="5">
        <dgm:presLayoutVars>
          <dgm:bulletEnabled val="1"/>
        </dgm:presLayoutVars>
      </dgm:prSet>
      <dgm:spPr/>
    </dgm:pt>
    <dgm:pt modelId="{4E03D973-1383-4DAA-8319-A363B46B7232}" type="pres">
      <dgm:prSet presAssocID="{2804776A-2357-4D63-A669-A7F759B1233B}" presName="parentText" presStyleLbl="node1" presStyleIdx="4" presStyleCnt="5">
        <dgm:presLayoutVars>
          <dgm:chMax val="0"/>
          <dgm:bulletEnabled val="1"/>
        </dgm:presLayoutVars>
      </dgm:prSet>
      <dgm:spPr/>
    </dgm:pt>
    <dgm:pt modelId="{4BE51B80-0A8E-4D5E-AA4C-7251B4921949}" type="pres">
      <dgm:prSet presAssocID="{2804776A-2357-4D63-A669-A7F759B1233B}" presName="childText" presStyleLbl="revTx" presStyleIdx="4" presStyleCnt="5">
        <dgm:presLayoutVars>
          <dgm:bulletEnabled val="1"/>
        </dgm:presLayoutVars>
      </dgm:prSet>
      <dgm:spPr/>
    </dgm:pt>
  </dgm:ptLst>
  <dgm:cxnLst>
    <dgm:cxn modelId="{1F596903-B0CE-4A70-B184-2ED355523DA8}" srcId="{34397855-10C2-4378-BB27-A7D1D94CFE10}" destId="{8DD084A2-5773-4145-A0D0-37D6F6827907}" srcOrd="3" destOrd="0" parTransId="{9E333FBD-F931-41D4-ACF9-1CE5F82646BC}" sibTransId="{117F04EC-E9C1-467E-B977-4A28EB756752}"/>
    <dgm:cxn modelId="{6E2FB30D-DAD3-4091-BB45-812E08C59F3D}" type="presOf" srcId="{5FB958B7-B4FF-445B-9EAA-11FF715A8BBC}" destId="{2C1DA906-A7A9-4CC7-BB0B-DDDF633794A8}" srcOrd="0" destOrd="0" presId="urn:microsoft.com/office/officeart/2005/8/layout/vList2"/>
    <dgm:cxn modelId="{A8823913-5589-4923-8F9E-153CC7B59A62}" srcId="{34397855-10C2-4378-BB27-A7D1D94CFE10}" destId="{95E9BCA1-5836-4E3A-B833-DEB58FC7C911}" srcOrd="2" destOrd="0" parTransId="{68719198-9F73-4FB6-B401-B63EFF324949}" sibTransId="{AC884B71-C125-47B6-A991-FF18F5603819}"/>
    <dgm:cxn modelId="{1E35AC28-C9A2-437D-A48E-91A5D14E9CA9}" type="presOf" srcId="{5516548B-879E-49A7-BE8F-02F0B49189A8}" destId="{1F4E61EF-AC90-42C4-9BDC-70F3DB4C13CD}" srcOrd="0" destOrd="0" presId="urn:microsoft.com/office/officeart/2005/8/layout/vList2"/>
    <dgm:cxn modelId="{5BAE1A43-7CAB-4A01-AF72-155511E1E26B}" srcId="{8DD084A2-5773-4145-A0D0-37D6F6827907}" destId="{DB35FC1D-5D90-49A9-A6AB-ADE3E1EA3FB8}" srcOrd="0" destOrd="0" parTransId="{75DC3FD1-94B7-4816-939A-E3BBAC47210F}" sibTransId="{030A5558-8455-4624-9DD7-15149253CC3D}"/>
    <dgm:cxn modelId="{350F8D45-5069-4756-9882-13726BB3A4FF}" srcId="{95E9BCA1-5836-4E3A-B833-DEB58FC7C911}" destId="{F84CA45A-19DD-4C13-8F46-24E0BFAAE016}" srcOrd="0" destOrd="0" parTransId="{B3801A12-4126-41C5-BB3C-AFBD4AE4BFBC}" sibTransId="{ABC2DE8C-1E33-4790-B7EC-BF82114146C9}"/>
    <dgm:cxn modelId="{2BAFD64C-E14F-41E0-B7FE-19FECC2EBB43}" srcId="{34397855-10C2-4378-BB27-A7D1D94CFE10}" destId="{5516548B-879E-49A7-BE8F-02F0B49189A8}" srcOrd="0" destOrd="0" parTransId="{5D9F21C5-62C5-4790-8426-58789294B700}" sibTransId="{AA333B5A-1EAC-429A-B946-241D615D3D01}"/>
    <dgm:cxn modelId="{FA108670-8328-4863-B8E5-C5B05869AC1D}" type="presOf" srcId="{95E9BCA1-5836-4E3A-B833-DEB58FC7C911}" destId="{9098FD24-A44C-402D-A9E8-26897D443551}" srcOrd="0" destOrd="0" presId="urn:microsoft.com/office/officeart/2005/8/layout/vList2"/>
    <dgm:cxn modelId="{7CD1E371-5062-4470-B2A4-CFA01D42B780}" srcId="{6227CCA7-CACF-4089-84B9-28C2C7190EFA}" destId="{1C13D146-6EB7-4F54-84DC-AED543B2F65F}" srcOrd="0" destOrd="0" parTransId="{13C4339A-B545-481A-B17F-6346916E53E8}" sibTransId="{B533850D-3972-4FE3-8C53-CE72FA5BA47D}"/>
    <dgm:cxn modelId="{42B99753-3488-4EBC-8935-6728F2506934}" type="presOf" srcId="{E92A6B00-1550-4A2E-BFD4-08962331EBC1}" destId="{4BE51B80-0A8E-4D5E-AA4C-7251B4921949}" srcOrd="0" destOrd="0" presId="urn:microsoft.com/office/officeart/2005/8/layout/vList2"/>
    <dgm:cxn modelId="{4FA42955-CD33-4889-A426-B23B24343BBE}" type="presOf" srcId="{1C13D146-6EB7-4F54-84DC-AED543B2F65F}" destId="{0A912555-0FBE-4FF6-B44A-1CFF3B52AC35}" srcOrd="0" destOrd="0" presId="urn:microsoft.com/office/officeart/2005/8/layout/vList2"/>
    <dgm:cxn modelId="{E21DF979-19BB-4F21-9EC3-135873AE5672}" type="presOf" srcId="{6227CCA7-CACF-4089-84B9-28C2C7190EFA}" destId="{D73247A7-106E-4CE8-8EDC-239F4185DA97}" srcOrd="0" destOrd="0" presId="urn:microsoft.com/office/officeart/2005/8/layout/vList2"/>
    <dgm:cxn modelId="{07BF107A-85F5-4A93-B5C1-77F86CCC68A9}" srcId="{5516548B-879E-49A7-BE8F-02F0B49189A8}" destId="{5FB958B7-B4FF-445B-9EAA-11FF715A8BBC}" srcOrd="0" destOrd="0" parTransId="{9D9C4F9A-07C4-4727-9478-89407FE493B1}" sibTransId="{28E297C7-F90B-41CE-866B-440A284728CE}"/>
    <dgm:cxn modelId="{4E33C386-A5A8-4B02-B2EE-39EB90C03A3C}" type="presOf" srcId="{F84CA45A-19DD-4C13-8F46-24E0BFAAE016}" destId="{EBDAFE7F-0294-4A77-BB8B-C049D8A25156}" srcOrd="0" destOrd="0" presId="urn:microsoft.com/office/officeart/2005/8/layout/vList2"/>
    <dgm:cxn modelId="{37B2E9A7-535A-4A9B-A84D-E22D5D2839A8}" type="presOf" srcId="{34397855-10C2-4378-BB27-A7D1D94CFE10}" destId="{9C6AE14B-7518-4052-BAB0-065854C35A8B}" srcOrd="0" destOrd="0" presId="urn:microsoft.com/office/officeart/2005/8/layout/vList2"/>
    <dgm:cxn modelId="{1F6DA8A8-FE2D-41D6-8BD6-3C7814B2545D}" srcId="{34397855-10C2-4378-BB27-A7D1D94CFE10}" destId="{6227CCA7-CACF-4089-84B9-28C2C7190EFA}" srcOrd="1" destOrd="0" parTransId="{03E71CF5-A02E-4E22-946F-5E10FECE0021}" sibTransId="{91FCB4EC-5EF0-4327-8B9D-991F0FF4309A}"/>
    <dgm:cxn modelId="{0D7013AE-EF3B-417B-8E1F-90B38C2FB2DE}" srcId="{34397855-10C2-4378-BB27-A7D1D94CFE10}" destId="{2804776A-2357-4D63-A669-A7F759B1233B}" srcOrd="4" destOrd="0" parTransId="{8EDE495D-353D-4DFD-BB65-F24901B32F5C}" sibTransId="{DD0D2D00-F3A4-4035-BCFB-9FBF12D0FAB4}"/>
    <dgm:cxn modelId="{B19F29BF-6244-49E7-97E8-49746849F002}" type="presOf" srcId="{DB35FC1D-5D90-49A9-A6AB-ADE3E1EA3FB8}" destId="{01B2BC4E-C5CC-4BFF-B750-A2B697F2EBCB}" srcOrd="0" destOrd="0" presId="urn:microsoft.com/office/officeart/2005/8/layout/vList2"/>
    <dgm:cxn modelId="{5B3245BF-F4AA-463A-ACDD-489A8CBBE10C}" type="presOf" srcId="{2804776A-2357-4D63-A669-A7F759B1233B}" destId="{4E03D973-1383-4DAA-8319-A363B46B7232}" srcOrd="0" destOrd="0" presId="urn:microsoft.com/office/officeart/2005/8/layout/vList2"/>
    <dgm:cxn modelId="{7D1360D0-5F91-4F5B-86CE-C2D75F304DDC}" type="presOf" srcId="{8DD084A2-5773-4145-A0D0-37D6F6827907}" destId="{E5F6B6CF-0349-4E5B-9A83-0BE11D9B4BAB}" srcOrd="0" destOrd="0" presId="urn:microsoft.com/office/officeart/2005/8/layout/vList2"/>
    <dgm:cxn modelId="{8694E8E6-8B43-4E58-B02F-73229291A756}" srcId="{2804776A-2357-4D63-A669-A7F759B1233B}" destId="{E92A6B00-1550-4A2E-BFD4-08962331EBC1}" srcOrd="0" destOrd="0" parTransId="{D2FE81CB-BEEE-45B4-9D26-25DC31631FC2}" sibTransId="{28BDD34F-870A-4645-8938-3CA9C615E717}"/>
    <dgm:cxn modelId="{8D9F0E51-E08A-48A4-A30D-D21FA214A121}" type="presParOf" srcId="{9C6AE14B-7518-4052-BAB0-065854C35A8B}" destId="{1F4E61EF-AC90-42C4-9BDC-70F3DB4C13CD}" srcOrd="0" destOrd="0" presId="urn:microsoft.com/office/officeart/2005/8/layout/vList2"/>
    <dgm:cxn modelId="{32668519-2AAA-42D7-9014-41ED60DB777D}" type="presParOf" srcId="{9C6AE14B-7518-4052-BAB0-065854C35A8B}" destId="{2C1DA906-A7A9-4CC7-BB0B-DDDF633794A8}" srcOrd="1" destOrd="0" presId="urn:microsoft.com/office/officeart/2005/8/layout/vList2"/>
    <dgm:cxn modelId="{EF9D8A58-99E0-4F32-89A6-A7C70F5F7FD4}" type="presParOf" srcId="{9C6AE14B-7518-4052-BAB0-065854C35A8B}" destId="{D73247A7-106E-4CE8-8EDC-239F4185DA97}" srcOrd="2" destOrd="0" presId="urn:microsoft.com/office/officeart/2005/8/layout/vList2"/>
    <dgm:cxn modelId="{7A6D6FEA-7D02-46A7-B2C7-4A98C462E836}" type="presParOf" srcId="{9C6AE14B-7518-4052-BAB0-065854C35A8B}" destId="{0A912555-0FBE-4FF6-B44A-1CFF3B52AC35}" srcOrd="3" destOrd="0" presId="urn:microsoft.com/office/officeart/2005/8/layout/vList2"/>
    <dgm:cxn modelId="{3902002F-14F0-4C08-841F-60EE2746F3DB}" type="presParOf" srcId="{9C6AE14B-7518-4052-BAB0-065854C35A8B}" destId="{9098FD24-A44C-402D-A9E8-26897D443551}" srcOrd="4" destOrd="0" presId="urn:microsoft.com/office/officeart/2005/8/layout/vList2"/>
    <dgm:cxn modelId="{84E91750-54EB-4787-A8A8-E2A6F310BED8}" type="presParOf" srcId="{9C6AE14B-7518-4052-BAB0-065854C35A8B}" destId="{EBDAFE7F-0294-4A77-BB8B-C049D8A25156}" srcOrd="5" destOrd="0" presId="urn:microsoft.com/office/officeart/2005/8/layout/vList2"/>
    <dgm:cxn modelId="{5BAF248E-2C84-4F29-8A6A-F93ADBE1FAD6}" type="presParOf" srcId="{9C6AE14B-7518-4052-BAB0-065854C35A8B}" destId="{E5F6B6CF-0349-4E5B-9A83-0BE11D9B4BAB}" srcOrd="6" destOrd="0" presId="urn:microsoft.com/office/officeart/2005/8/layout/vList2"/>
    <dgm:cxn modelId="{6C8291BB-2B3D-4D35-AA0F-39BF0D06EE67}" type="presParOf" srcId="{9C6AE14B-7518-4052-BAB0-065854C35A8B}" destId="{01B2BC4E-C5CC-4BFF-B750-A2B697F2EBCB}" srcOrd="7" destOrd="0" presId="urn:microsoft.com/office/officeart/2005/8/layout/vList2"/>
    <dgm:cxn modelId="{496EB4CC-1A5F-403B-87F6-F3F5B13B2247}" type="presParOf" srcId="{9C6AE14B-7518-4052-BAB0-065854C35A8B}" destId="{4E03D973-1383-4DAA-8319-A363B46B7232}" srcOrd="8" destOrd="0" presId="urn:microsoft.com/office/officeart/2005/8/layout/vList2"/>
    <dgm:cxn modelId="{4674FC28-0FE6-4038-9D90-701B9B3C817F}" type="presParOf" srcId="{9C6AE14B-7518-4052-BAB0-065854C35A8B}" destId="{4BE51B80-0A8E-4D5E-AA4C-7251B4921949}"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BE36CD-1CCA-4586-93B1-81A93F9ACB73}"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GB"/>
        </a:p>
      </dgm:t>
    </dgm:pt>
    <dgm:pt modelId="{BB899EC6-193A-4435-9BB2-B42148E1B2AC}">
      <dgm:prSet phldrT="[Text]"/>
      <dgm:spPr/>
      <dgm:t>
        <a:bodyPr/>
        <a:lstStyle/>
        <a:p>
          <a:r>
            <a:rPr lang="el-GR" dirty="0">
              <a:effectLst>
                <a:outerShdw blurRad="38100" dist="38100" dir="2700000" algn="tl">
                  <a:srgbClr val="000000">
                    <a:alpha val="43137"/>
                  </a:srgbClr>
                </a:outerShdw>
              </a:effectLst>
              <a:latin typeface="Aptos Display" panose="020B0004020202020204" pitchFamily="34" charset="0"/>
              <a:ea typeface="Calibri Light" panose="020F0302020204030204" pitchFamily="34" charset="0"/>
              <a:cs typeface="Calibri Light" panose="020F0302020204030204" pitchFamily="34" charset="0"/>
            </a:rPr>
            <a:t>Υπερηχογράφημα κοιλίας: </a:t>
          </a:r>
          <a:endParaRPr lang="en-GB" dirty="0">
            <a:effectLst>
              <a:outerShdw blurRad="38100" dist="38100" dir="2700000" algn="tl">
                <a:srgbClr val="000000">
                  <a:alpha val="43137"/>
                </a:srgbClr>
              </a:outerShdw>
            </a:effectLst>
            <a:latin typeface="Aptos Display" panose="020B0004020202020204" pitchFamily="34" charset="0"/>
            <a:ea typeface="Calibri Light" panose="020F0302020204030204" pitchFamily="34" charset="0"/>
            <a:cs typeface="Calibri Light" panose="020F0302020204030204" pitchFamily="34" charset="0"/>
          </a:endParaRPr>
        </a:p>
      </dgm:t>
    </dgm:pt>
    <dgm:pt modelId="{D94920D1-2D7F-4138-974D-82B205214241}" type="parTrans" cxnId="{A866055F-230E-4899-9031-53CAAA168250}">
      <dgm:prSet/>
      <dgm:spPr/>
      <dgm:t>
        <a:bodyPr/>
        <a:lstStyle/>
        <a:p>
          <a:endParaRPr lang="en-GB">
            <a:latin typeface="Aptos Display" panose="020B0004020202020204" pitchFamily="34" charset="0"/>
            <a:ea typeface="Calibri Light" panose="020F0302020204030204" pitchFamily="34" charset="0"/>
            <a:cs typeface="Calibri Light" panose="020F0302020204030204" pitchFamily="34" charset="0"/>
          </a:endParaRPr>
        </a:p>
      </dgm:t>
    </dgm:pt>
    <dgm:pt modelId="{BAF38F94-3622-4F6C-B47C-432389CDF6C2}" type="sibTrans" cxnId="{A866055F-230E-4899-9031-53CAAA168250}">
      <dgm:prSet/>
      <dgm:spPr/>
      <dgm:t>
        <a:bodyPr/>
        <a:lstStyle/>
        <a:p>
          <a:endParaRPr lang="en-GB">
            <a:latin typeface="Aptos Display" panose="020B0004020202020204" pitchFamily="34" charset="0"/>
            <a:ea typeface="Calibri Light" panose="020F0302020204030204" pitchFamily="34" charset="0"/>
            <a:cs typeface="Calibri Light" panose="020F0302020204030204" pitchFamily="34" charset="0"/>
          </a:endParaRPr>
        </a:p>
      </dgm:t>
    </dgm:pt>
    <dgm:pt modelId="{EB0E9982-4B35-41D3-9129-80D552B87CB4}">
      <dgm:prSet/>
      <dgm:spPr/>
      <dgm:t>
        <a:bodyPr/>
        <a:lstStyle/>
        <a:p>
          <a:r>
            <a:rPr lang="el-GR" dirty="0">
              <a:latin typeface="Aptos Display" panose="020B0004020202020204" pitchFamily="34" charset="0"/>
              <a:ea typeface="Calibri Light" panose="020F0302020204030204" pitchFamily="34" charset="0"/>
              <a:cs typeface="Calibri Light" panose="020F0302020204030204" pitchFamily="34" charset="0"/>
            </a:rPr>
            <a:t>Εξέταση εκλογής σε υποψία παθολογίας στα χοληφόρα (χολοκυστίτιδα, εμπύημα χοληδόχου, </a:t>
          </a:r>
          <a:r>
            <a:rPr lang="el-GR" dirty="0" err="1">
              <a:latin typeface="Aptos Display" panose="020B0004020202020204" pitchFamily="34" charset="0"/>
              <a:ea typeface="Calibri Light" panose="020F0302020204030204" pitchFamily="34" charset="0"/>
              <a:cs typeface="Calibri Light" panose="020F0302020204030204" pitchFamily="34" charset="0"/>
            </a:rPr>
            <a:t>χολαγγειίτιδα</a:t>
          </a:r>
          <a:r>
            <a:rPr lang="el-GR" dirty="0">
              <a:latin typeface="Aptos Display" panose="020B0004020202020204" pitchFamily="34" charset="0"/>
              <a:ea typeface="Calibri Light" panose="020F0302020204030204" pitchFamily="34" charset="0"/>
              <a:cs typeface="Calibri Light" panose="020F0302020204030204" pitchFamily="34" charset="0"/>
            </a:rPr>
            <a:t>)</a:t>
          </a:r>
        </a:p>
      </dgm:t>
    </dgm:pt>
    <dgm:pt modelId="{26CF109D-DE60-426C-81E7-322FA09B9F80}" type="parTrans" cxnId="{A5C98F9C-178E-400D-B11F-1FBEFBA09CD1}">
      <dgm:prSet/>
      <dgm:spPr/>
      <dgm:t>
        <a:bodyPr/>
        <a:lstStyle/>
        <a:p>
          <a:endParaRPr lang="en-GB">
            <a:latin typeface="Aptos Display" panose="020B0004020202020204" pitchFamily="34" charset="0"/>
            <a:ea typeface="Calibri Light" panose="020F0302020204030204" pitchFamily="34" charset="0"/>
            <a:cs typeface="Calibri Light" panose="020F0302020204030204" pitchFamily="34" charset="0"/>
          </a:endParaRPr>
        </a:p>
      </dgm:t>
    </dgm:pt>
    <dgm:pt modelId="{01FE5C68-D193-4FEA-93E3-76F825B1AD37}" type="sibTrans" cxnId="{A5C98F9C-178E-400D-B11F-1FBEFBA09CD1}">
      <dgm:prSet/>
      <dgm:spPr/>
      <dgm:t>
        <a:bodyPr/>
        <a:lstStyle/>
        <a:p>
          <a:endParaRPr lang="en-GB">
            <a:latin typeface="Aptos Display" panose="020B0004020202020204" pitchFamily="34" charset="0"/>
            <a:ea typeface="Calibri Light" panose="020F0302020204030204" pitchFamily="34" charset="0"/>
            <a:cs typeface="Calibri Light" panose="020F0302020204030204" pitchFamily="34" charset="0"/>
          </a:endParaRPr>
        </a:p>
      </dgm:t>
    </dgm:pt>
    <dgm:pt modelId="{57221265-6A4F-46D9-94F7-DD25820AE215}">
      <dgm:prSet/>
      <dgm:spPr/>
      <dgm:t>
        <a:bodyPr/>
        <a:lstStyle/>
        <a:p>
          <a:r>
            <a:rPr lang="el-GR">
              <a:latin typeface="Aptos Display" panose="020B0004020202020204" pitchFamily="34" charset="0"/>
              <a:ea typeface="Calibri Light" panose="020F0302020204030204" pitchFamily="34" charset="0"/>
              <a:cs typeface="Calibri Light" panose="020F0302020204030204" pitchFamily="34" charset="0"/>
            </a:rPr>
            <a:t>Μπορεί να χρησιμοποιηθεί σε υποψία σκωληκοειδίτιδας ή ενδοπυελικής φλεγμονής</a:t>
          </a:r>
          <a:endParaRPr lang="en-GB" dirty="0">
            <a:latin typeface="Aptos Display" panose="020B0004020202020204" pitchFamily="34" charset="0"/>
            <a:ea typeface="Calibri Light" panose="020F0302020204030204" pitchFamily="34" charset="0"/>
            <a:cs typeface="Calibri Light" panose="020F0302020204030204" pitchFamily="34" charset="0"/>
          </a:endParaRPr>
        </a:p>
      </dgm:t>
    </dgm:pt>
    <dgm:pt modelId="{03655EA8-460D-43AF-BBE9-7D2FAE02698E}" type="parTrans" cxnId="{8E3D332D-86A3-4485-8C80-A81457D3A2AD}">
      <dgm:prSet/>
      <dgm:spPr/>
      <dgm:t>
        <a:bodyPr/>
        <a:lstStyle/>
        <a:p>
          <a:endParaRPr lang="en-GB">
            <a:latin typeface="Aptos Display" panose="020B0004020202020204" pitchFamily="34" charset="0"/>
            <a:ea typeface="Calibri Light" panose="020F0302020204030204" pitchFamily="34" charset="0"/>
            <a:cs typeface="Calibri Light" panose="020F0302020204030204" pitchFamily="34" charset="0"/>
          </a:endParaRPr>
        </a:p>
      </dgm:t>
    </dgm:pt>
    <dgm:pt modelId="{73D70298-5C7F-49B3-ABDF-E124D3BFC136}" type="sibTrans" cxnId="{8E3D332D-86A3-4485-8C80-A81457D3A2AD}">
      <dgm:prSet/>
      <dgm:spPr/>
      <dgm:t>
        <a:bodyPr/>
        <a:lstStyle/>
        <a:p>
          <a:endParaRPr lang="en-GB">
            <a:latin typeface="Aptos Display" panose="020B0004020202020204" pitchFamily="34" charset="0"/>
            <a:ea typeface="Calibri Light" panose="020F0302020204030204" pitchFamily="34" charset="0"/>
            <a:cs typeface="Calibri Light" panose="020F0302020204030204" pitchFamily="34" charset="0"/>
          </a:endParaRPr>
        </a:p>
      </dgm:t>
    </dgm:pt>
    <dgm:pt modelId="{B456BCB5-8BF2-447B-83AA-D12494065878}">
      <dgm:prSet/>
      <dgm:spPr/>
      <dgm:t>
        <a:bodyPr/>
        <a:lstStyle/>
        <a:p>
          <a:r>
            <a:rPr lang="el-GR">
              <a:latin typeface="Aptos Display" panose="020B0004020202020204" pitchFamily="34" charset="0"/>
              <a:ea typeface="Calibri Light" panose="020F0302020204030204" pitchFamily="34" charset="0"/>
              <a:cs typeface="Calibri Light" panose="020F0302020204030204" pitchFamily="34" charset="0"/>
            </a:rPr>
            <a:t>ΔΕΝ συνιστάται σε υποψία εκκολπωματίτιδας</a:t>
          </a:r>
          <a:endParaRPr lang="en-GB" dirty="0">
            <a:latin typeface="Aptos Display" panose="020B0004020202020204" pitchFamily="34" charset="0"/>
            <a:ea typeface="Calibri Light" panose="020F0302020204030204" pitchFamily="34" charset="0"/>
            <a:cs typeface="Calibri Light" panose="020F0302020204030204" pitchFamily="34" charset="0"/>
          </a:endParaRPr>
        </a:p>
      </dgm:t>
    </dgm:pt>
    <dgm:pt modelId="{440EAA8B-4A2D-4ED0-815B-4C8224C12EE0}" type="parTrans" cxnId="{EAC00C71-1614-437F-8E21-CFB4DF418918}">
      <dgm:prSet/>
      <dgm:spPr/>
      <dgm:t>
        <a:bodyPr/>
        <a:lstStyle/>
        <a:p>
          <a:endParaRPr lang="en-GB">
            <a:latin typeface="Aptos Display" panose="020B0004020202020204" pitchFamily="34" charset="0"/>
            <a:ea typeface="Calibri Light" panose="020F0302020204030204" pitchFamily="34" charset="0"/>
            <a:cs typeface="Calibri Light" panose="020F0302020204030204" pitchFamily="34" charset="0"/>
          </a:endParaRPr>
        </a:p>
      </dgm:t>
    </dgm:pt>
    <dgm:pt modelId="{4F355E5C-A0E6-4C51-9285-C620D17FC91D}" type="sibTrans" cxnId="{EAC00C71-1614-437F-8E21-CFB4DF418918}">
      <dgm:prSet/>
      <dgm:spPr/>
      <dgm:t>
        <a:bodyPr/>
        <a:lstStyle/>
        <a:p>
          <a:endParaRPr lang="en-GB">
            <a:latin typeface="Aptos Display" panose="020B0004020202020204" pitchFamily="34" charset="0"/>
            <a:ea typeface="Calibri Light" panose="020F0302020204030204" pitchFamily="34" charset="0"/>
            <a:cs typeface="Calibri Light" panose="020F0302020204030204" pitchFamily="34" charset="0"/>
          </a:endParaRPr>
        </a:p>
      </dgm:t>
    </dgm:pt>
    <dgm:pt modelId="{5D70FE6F-5DB8-436F-BFB7-F7C433CD57B8}">
      <dgm:prSet/>
      <dgm:spPr/>
      <dgm:t>
        <a:bodyPr/>
        <a:lstStyle/>
        <a:p>
          <a:r>
            <a:rPr lang="el-GR">
              <a:latin typeface="Aptos Display" panose="020B0004020202020204" pitchFamily="34" charset="0"/>
              <a:ea typeface="Calibri Light" panose="020F0302020204030204" pitchFamily="34" charset="0"/>
              <a:cs typeface="Calibri Light" panose="020F0302020204030204" pitchFamily="34" charset="0"/>
            </a:rPr>
            <a:t>Αν το υπερηχογράφημα δεν είναι διαγνωστικό </a:t>
          </a:r>
          <a:r>
            <a:rPr lang="el-GR">
              <a:latin typeface="Aptos Display" panose="020B0004020202020204" pitchFamily="34" charset="0"/>
              <a:ea typeface="Calibri Light" panose="020F0302020204030204" pitchFamily="34" charset="0"/>
              <a:cs typeface="Calibri Light" panose="020F0302020204030204" pitchFamily="34" charset="0"/>
              <a:sym typeface="Wingdings" panose="05000000000000000000" pitchFamily="2" charset="2"/>
            </a:rPr>
            <a:t> </a:t>
          </a:r>
          <a:r>
            <a:rPr lang="en-GB">
              <a:latin typeface="Aptos Display" panose="020B0004020202020204" pitchFamily="34" charset="0"/>
              <a:ea typeface="Calibri Light" panose="020F0302020204030204" pitchFamily="34" charset="0"/>
              <a:cs typeface="Calibri Light" panose="020F0302020204030204" pitchFamily="34" charset="0"/>
              <a:sym typeface="Wingdings" panose="05000000000000000000" pitchFamily="2" charset="2"/>
            </a:rPr>
            <a:t>CT</a:t>
          </a:r>
          <a:r>
            <a:rPr lang="el-GR">
              <a:latin typeface="Aptos Display" panose="020B0004020202020204" pitchFamily="34" charset="0"/>
              <a:ea typeface="Calibri Light" panose="020F0302020204030204" pitchFamily="34" charset="0"/>
              <a:cs typeface="Calibri Light" panose="020F0302020204030204" pitchFamily="34" charset="0"/>
              <a:sym typeface="Wingdings" panose="05000000000000000000" pitchFamily="2" charset="2"/>
            </a:rPr>
            <a:t> κοιλίας με σκιαγραφικό</a:t>
          </a:r>
          <a:endParaRPr lang="el-GR" dirty="0">
            <a:latin typeface="Aptos Display" panose="020B0004020202020204" pitchFamily="34" charset="0"/>
            <a:ea typeface="Calibri Light" panose="020F0302020204030204" pitchFamily="34" charset="0"/>
            <a:cs typeface="Calibri Light" panose="020F0302020204030204" pitchFamily="34" charset="0"/>
          </a:endParaRPr>
        </a:p>
      </dgm:t>
    </dgm:pt>
    <dgm:pt modelId="{89D09636-D036-4C0B-B4DE-38A458102774}" type="parTrans" cxnId="{4094097F-E613-4CE7-B2A3-90C947D67B38}">
      <dgm:prSet/>
      <dgm:spPr/>
      <dgm:t>
        <a:bodyPr/>
        <a:lstStyle/>
        <a:p>
          <a:endParaRPr lang="en-GB">
            <a:latin typeface="Aptos Display" panose="020B0004020202020204" pitchFamily="34" charset="0"/>
            <a:ea typeface="Calibri Light" panose="020F0302020204030204" pitchFamily="34" charset="0"/>
            <a:cs typeface="Calibri Light" panose="020F0302020204030204" pitchFamily="34" charset="0"/>
          </a:endParaRPr>
        </a:p>
      </dgm:t>
    </dgm:pt>
    <dgm:pt modelId="{48DF8B53-EDB8-4794-BAA5-C14573831317}" type="sibTrans" cxnId="{4094097F-E613-4CE7-B2A3-90C947D67B38}">
      <dgm:prSet/>
      <dgm:spPr/>
      <dgm:t>
        <a:bodyPr/>
        <a:lstStyle/>
        <a:p>
          <a:endParaRPr lang="en-GB">
            <a:latin typeface="Aptos Display" panose="020B0004020202020204" pitchFamily="34" charset="0"/>
            <a:ea typeface="Calibri Light" panose="020F0302020204030204" pitchFamily="34" charset="0"/>
            <a:cs typeface="Calibri Light" panose="020F0302020204030204" pitchFamily="34" charset="0"/>
          </a:endParaRPr>
        </a:p>
      </dgm:t>
    </dgm:pt>
    <dgm:pt modelId="{8CD4FE57-C73A-4DA6-BF1A-CDF398819FF9}">
      <dgm:prSet/>
      <dgm:spPr/>
      <dgm:t>
        <a:bodyPr/>
        <a:lstStyle/>
        <a:p>
          <a:r>
            <a:rPr lang="en-GB">
              <a:effectLst>
                <a:outerShdw blurRad="38100" dist="38100" dir="2700000" algn="tl">
                  <a:srgbClr val="000000">
                    <a:alpha val="43137"/>
                  </a:srgbClr>
                </a:outerShdw>
              </a:effectLst>
              <a:latin typeface="Aptos Display" panose="020B0004020202020204" pitchFamily="34" charset="0"/>
              <a:ea typeface="Calibri Light" panose="020F0302020204030204" pitchFamily="34" charset="0"/>
              <a:cs typeface="Calibri Light" panose="020F0302020204030204" pitchFamily="34" charset="0"/>
            </a:rPr>
            <a:t>CT</a:t>
          </a:r>
          <a:r>
            <a:rPr lang="el-GR">
              <a:effectLst>
                <a:outerShdw blurRad="38100" dist="38100" dir="2700000" algn="tl">
                  <a:srgbClr val="000000">
                    <a:alpha val="43137"/>
                  </a:srgbClr>
                </a:outerShdw>
              </a:effectLst>
              <a:latin typeface="Aptos Display" panose="020B0004020202020204" pitchFamily="34" charset="0"/>
              <a:ea typeface="Calibri Light" panose="020F0302020204030204" pitchFamily="34" charset="0"/>
              <a:cs typeface="Calibri Light" panose="020F0302020204030204" pitchFamily="34" charset="0"/>
            </a:rPr>
            <a:t> με </a:t>
          </a:r>
          <a:r>
            <a:rPr lang="en-GB">
              <a:effectLst>
                <a:outerShdw blurRad="38100" dist="38100" dir="2700000" algn="tl">
                  <a:srgbClr val="000000">
                    <a:alpha val="43137"/>
                  </a:srgbClr>
                </a:outerShdw>
              </a:effectLst>
              <a:latin typeface="Aptos Display" panose="020B0004020202020204" pitchFamily="34" charset="0"/>
              <a:ea typeface="Calibri Light" panose="020F0302020204030204" pitchFamily="34" charset="0"/>
              <a:cs typeface="Calibri Light" panose="020F0302020204030204" pitchFamily="34" charset="0"/>
            </a:rPr>
            <a:t>per os / iv </a:t>
          </a:r>
          <a:r>
            <a:rPr lang="el-GR">
              <a:effectLst>
                <a:outerShdw blurRad="38100" dist="38100" dir="2700000" algn="tl">
                  <a:srgbClr val="000000">
                    <a:alpha val="43137"/>
                  </a:srgbClr>
                </a:outerShdw>
              </a:effectLst>
              <a:latin typeface="Aptos Display" panose="020B0004020202020204" pitchFamily="34" charset="0"/>
              <a:ea typeface="Calibri Light" panose="020F0302020204030204" pitchFamily="34" charset="0"/>
              <a:cs typeface="Calibri Light" panose="020F0302020204030204" pitchFamily="34" charset="0"/>
            </a:rPr>
            <a:t>σκιαγραφικό: </a:t>
          </a:r>
          <a:endParaRPr lang="el-GR" dirty="0">
            <a:effectLst>
              <a:outerShdw blurRad="38100" dist="38100" dir="2700000" algn="tl">
                <a:srgbClr val="000000">
                  <a:alpha val="43137"/>
                </a:srgbClr>
              </a:outerShdw>
            </a:effectLst>
            <a:latin typeface="Aptos Display" panose="020B0004020202020204" pitchFamily="34" charset="0"/>
            <a:ea typeface="Calibri Light" panose="020F0302020204030204" pitchFamily="34" charset="0"/>
            <a:cs typeface="Calibri Light" panose="020F0302020204030204" pitchFamily="34" charset="0"/>
          </a:endParaRPr>
        </a:p>
      </dgm:t>
    </dgm:pt>
    <dgm:pt modelId="{D34ED2DC-E75F-49EF-8701-1309F31EE89C}" type="parTrans" cxnId="{49435FB9-4225-480F-8145-5B2753251210}">
      <dgm:prSet/>
      <dgm:spPr/>
      <dgm:t>
        <a:bodyPr/>
        <a:lstStyle/>
        <a:p>
          <a:endParaRPr lang="en-GB">
            <a:latin typeface="Aptos Display" panose="020B0004020202020204" pitchFamily="34" charset="0"/>
            <a:ea typeface="Calibri Light" panose="020F0302020204030204" pitchFamily="34" charset="0"/>
            <a:cs typeface="Calibri Light" panose="020F0302020204030204" pitchFamily="34" charset="0"/>
          </a:endParaRPr>
        </a:p>
      </dgm:t>
    </dgm:pt>
    <dgm:pt modelId="{E88C6B11-60F3-4AC8-9DC7-A128BF9345A2}" type="sibTrans" cxnId="{49435FB9-4225-480F-8145-5B2753251210}">
      <dgm:prSet/>
      <dgm:spPr/>
      <dgm:t>
        <a:bodyPr/>
        <a:lstStyle/>
        <a:p>
          <a:endParaRPr lang="en-GB">
            <a:latin typeface="Aptos Display" panose="020B0004020202020204" pitchFamily="34" charset="0"/>
            <a:ea typeface="Calibri Light" panose="020F0302020204030204" pitchFamily="34" charset="0"/>
            <a:cs typeface="Calibri Light" panose="020F0302020204030204" pitchFamily="34" charset="0"/>
          </a:endParaRPr>
        </a:p>
      </dgm:t>
    </dgm:pt>
    <dgm:pt modelId="{43862C26-6914-4903-9CF7-35EE1536ECB7}">
      <dgm:prSet/>
      <dgm:spPr/>
      <dgm:t>
        <a:bodyPr/>
        <a:lstStyle/>
        <a:p>
          <a:r>
            <a:rPr lang="el-GR">
              <a:latin typeface="Aptos Display" panose="020B0004020202020204" pitchFamily="34" charset="0"/>
              <a:ea typeface="Calibri Light" panose="020F0302020204030204" pitchFamily="34" charset="0"/>
              <a:cs typeface="Calibri Light" panose="020F0302020204030204" pitchFamily="34" charset="0"/>
            </a:rPr>
            <a:t>Ενδείκνυται σε υποψία σκωληκοειδίτιδος, εκκολπωματίτιδος, ενδοκοιλιακή σήψη</a:t>
          </a:r>
          <a:endParaRPr lang="el-GR" dirty="0">
            <a:latin typeface="Aptos Display" panose="020B0004020202020204" pitchFamily="34" charset="0"/>
            <a:ea typeface="Calibri Light" panose="020F0302020204030204" pitchFamily="34" charset="0"/>
            <a:cs typeface="Calibri Light" panose="020F0302020204030204" pitchFamily="34" charset="0"/>
          </a:endParaRPr>
        </a:p>
      </dgm:t>
    </dgm:pt>
    <dgm:pt modelId="{98FCC404-B56D-4A5F-83B6-FE26B2905960}" type="parTrans" cxnId="{FAE2CFE0-BFAE-47A4-8018-54568EDC63F8}">
      <dgm:prSet/>
      <dgm:spPr/>
      <dgm:t>
        <a:bodyPr/>
        <a:lstStyle/>
        <a:p>
          <a:endParaRPr lang="en-GB">
            <a:latin typeface="Aptos Display" panose="020B0004020202020204" pitchFamily="34" charset="0"/>
            <a:ea typeface="Calibri Light" panose="020F0302020204030204" pitchFamily="34" charset="0"/>
            <a:cs typeface="Calibri Light" panose="020F0302020204030204" pitchFamily="34" charset="0"/>
          </a:endParaRPr>
        </a:p>
      </dgm:t>
    </dgm:pt>
    <dgm:pt modelId="{B12D3867-740A-4C41-86E4-26E2A162FF09}" type="sibTrans" cxnId="{FAE2CFE0-BFAE-47A4-8018-54568EDC63F8}">
      <dgm:prSet/>
      <dgm:spPr/>
      <dgm:t>
        <a:bodyPr/>
        <a:lstStyle/>
        <a:p>
          <a:endParaRPr lang="en-GB">
            <a:latin typeface="Aptos Display" panose="020B0004020202020204" pitchFamily="34" charset="0"/>
            <a:ea typeface="Calibri Light" panose="020F0302020204030204" pitchFamily="34" charset="0"/>
            <a:cs typeface="Calibri Light" panose="020F0302020204030204" pitchFamily="34" charset="0"/>
          </a:endParaRPr>
        </a:p>
      </dgm:t>
    </dgm:pt>
    <dgm:pt modelId="{12E40DC8-17D2-4F2A-8CDF-754C1AAB63D0}">
      <dgm:prSet/>
      <dgm:spPr/>
      <dgm:t>
        <a:bodyPr/>
        <a:lstStyle/>
        <a:p>
          <a:r>
            <a:rPr lang="el-GR">
              <a:latin typeface="Aptos Display" panose="020B0004020202020204" pitchFamily="34" charset="0"/>
              <a:ea typeface="Calibri Light" panose="020F0302020204030204" pitchFamily="34" charset="0"/>
              <a:cs typeface="Calibri Light" panose="020F0302020204030204" pitchFamily="34" charset="0"/>
            </a:rPr>
            <a:t>Μπορεί να αναδείξει ενδοκοιλιακό υγρό, φλεγμονή, αιμορραγία, αποστήματα, ελεύθερο αέρα, αέρα στα χοληφόρα, αέρα στο εντερικό τοίχωμα (</a:t>
          </a:r>
          <a:r>
            <a:rPr lang="en-GB">
              <a:latin typeface="Aptos Display" panose="020B0004020202020204" pitchFamily="34" charset="0"/>
              <a:ea typeface="Calibri Light" panose="020F0302020204030204" pitchFamily="34" charset="0"/>
              <a:cs typeface="Calibri Light" panose="020F0302020204030204" pitchFamily="34" charset="0"/>
            </a:rPr>
            <a:t>pneumatosis intestinalis)</a:t>
          </a:r>
          <a:endParaRPr lang="el-GR" dirty="0">
            <a:latin typeface="Aptos Display" panose="020B0004020202020204" pitchFamily="34" charset="0"/>
            <a:ea typeface="Calibri Light" panose="020F0302020204030204" pitchFamily="34" charset="0"/>
            <a:cs typeface="Calibri Light" panose="020F0302020204030204" pitchFamily="34" charset="0"/>
          </a:endParaRPr>
        </a:p>
      </dgm:t>
    </dgm:pt>
    <dgm:pt modelId="{AE7A2360-7D7C-430C-88BC-06AC9E9509DE}" type="parTrans" cxnId="{EAB9F030-7C6C-4E49-AAF1-71F8006C46C7}">
      <dgm:prSet/>
      <dgm:spPr/>
      <dgm:t>
        <a:bodyPr/>
        <a:lstStyle/>
        <a:p>
          <a:endParaRPr lang="en-GB">
            <a:latin typeface="Aptos Display" panose="020B0004020202020204" pitchFamily="34" charset="0"/>
            <a:ea typeface="Calibri Light" panose="020F0302020204030204" pitchFamily="34" charset="0"/>
            <a:cs typeface="Calibri Light" panose="020F0302020204030204" pitchFamily="34" charset="0"/>
          </a:endParaRPr>
        </a:p>
      </dgm:t>
    </dgm:pt>
    <dgm:pt modelId="{011D794A-E57A-42E5-93F8-3C5AE64DA980}" type="sibTrans" cxnId="{EAB9F030-7C6C-4E49-AAF1-71F8006C46C7}">
      <dgm:prSet/>
      <dgm:spPr/>
      <dgm:t>
        <a:bodyPr/>
        <a:lstStyle/>
        <a:p>
          <a:endParaRPr lang="en-GB">
            <a:latin typeface="Aptos Display" panose="020B0004020202020204" pitchFamily="34" charset="0"/>
            <a:ea typeface="Calibri Light" panose="020F0302020204030204" pitchFamily="34" charset="0"/>
            <a:cs typeface="Calibri Light" panose="020F0302020204030204" pitchFamily="34" charset="0"/>
          </a:endParaRPr>
        </a:p>
      </dgm:t>
    </dgm:pt>
    <dgm:pt modelId="{32C0804A-5AA3-44C4-B64A-8164504225DF}">
      <dgm:prSet/>
      <dgm:spPr>
        <a:solidFill>
          <a:schemeClr val="accent5"/>
        </a:solidFill>
      </dgm:spPr>
      <dgm:t>
        <a:bodyPr/>
        <a:lstStyle/>
        <a:p>
          <a:r>
            <a:rPr lang="el-GR" dirty="0">
              <a:effectLst>
                <a:outerShdw blurRad="38100" dist="38100" dir="2700000" algn="tl">
                  <a:srgbClr val="000000">
                    <a:alpha val="43137"/>
                  </a:srgbClr>
                </a:outerShdw>
              </a:effectLst>
              <a:latin typeface="Aptos Display" panose="020B0004020202020204" pitchFamily="34" charset="0"/>
              <a:ea typeface="Calibri Light" panose="020F0302020204030204" pitchFamily="34" charset="0"/>
              <a:cs typeface="Calibri Light" panose="020F0302020204030204" pitchFamily="34" charset="0"/>
            </a:rPr>
            <a:t>Α/α κοιλίας</a:t>
          </a:r>
          <a:r>
            <a:rPr lang="en-GB" dirty="0">
              <a:effectLst>
                <a:outerShdw blurRad="38100" dist="38100" dir="2700000" algn="tl">
                  <a:srgbClr val="000000">
                    <a:alpha val="43137"/>
                  </a:srgbClr>
                </a:outerShdw>
              </a:effectLst>
              <a:latin typeface="Aptos Display" panose="020B0004020202020204" pitchFamily="34" charset="0"/>
              <a:ea typeface="Calibri Light" panose="020F0302020204030204" pitchFamily="34" charset="0"/>
              <a:cs typeface="Calibri Light" panose="020F0302020204030204" pitchFamily="34" charset="0"/>
            </a:rPr>
            <a:t>: </a:t>
          </a:r>
          <a:endParaRPr lang="el-GR" dirty="0">
            <a:effectLst>
              <a:outerShdw blurRad="38100" dist="38100" dir="2700000" algn="tl">
                <a:srgbClr val="000000">
                  <a:alpha val="43137"/>
                </a:srgbClr>
              </a:outerShdw>
            </a:effectLst>
            <a:latin typeface="Aptos Display" panose="020B0004020202020204" pitchFamily="34" charset="0"/>
            <a:ea typeface="Calibri Light" panose="020F0302020204030204" pitchFamily="34" charset="0"/>
            <a:cs typeface="Calibri Light" panose="020F0302020204030204" pitchFamily="34" charset="0"/>
          </a:endParaRPr>
        </a:p>
      </dgm:t>
    </dgm:pt>
    <dgm:pt modelId="{0008DF23-84F8-4F54-A600-7E79459F1EDF}" type="parTrans" cxnId="{AB9E172A-3584-4B25-A235-EB65A9BA1796}">
      <dgm:prSet/>
      <dgm:spPr/>
      <dgm:t>
        <a:bodyPr/>
        <a:lstStyle/>
        <a:p>
          <a:endParaRPr lang="en-GB">
            <a:latin typeface="Aptos Display" panose="020B0004020202020204" pitchFamily="34" charset="0"/>
            <a:ea typeface="Calibri Light" panose="020F0302020204030204" pitchFamily="34" charset="0"/>
            <a:cs typeface="Calibri Light" panose="020F0302020204030204" pitchFamily="34" charset="0"/>
          </a:endParaRPr>
        </a:p>
      </dgm:t>
    </dgm:pt>
    <dgm:pt modelId="{D31AE214-0AD6-44B3-880A-197E2CAEA2E0}" type="sibTrans" cxnId="{AB9E172A-3584-4B25-A235-EB65A9BA1796}">
      <dgm:prSet/>
      <dgm:spPr/>
      <dgm:t>
        <a:bodyPr/>
        <a:lstStyle/>
        <a:p>
          <a:endParaRPr lang="en-GB">
            <a:latin typeface="Aptos Display" panose="020B0004020202020204" pitchFamily="34" charset="0"/>
            <a:ea typeface="Calibri Light" panose="020F0302020204030204" pitchFamily="34" charset="0"/>
            <a:cs typeface="Calibri Light" panose="020F0302020204030204" pitchFamily="34" charset="0"/>
          </a:endParaRPr>
        </a:p>
      </dgm:t>
    </dgm:pt>
    <dgm:pt modelId="{4AC0DAD3-F4DF-4682-ABE1-DE6AFF06D486}">
      <dgm:prSet/>
      <dgm:spPr/>
      <dgm:t>
        <a:bodyPr/>
        <a:lstStyle/>
        <a:p>
          <a:r>
            <a:rPr lang="el-GR" dirty="0">
              <a:latin typeface="Aptos Display" panose="020B0004020202020204" pitchFamily="34" charset="0"/>
              <a:ea typeface="Calibri Light" panose="020F0302020204030204" pitchFamily="34" charset="0"/>
              <a:cs typeface="Calibri Light" panose="020F0302020204030204" pitchFamily="34" charset="0"/>
            </a:rPr>
            <a:t>Χρήσιμη κυρίως για την ανάδειξη εντερικής απόφραξης ή μεγάλων ποσοτήτων ελεύθερου αέρα </a:t>
          </a:r>
          <a:endParaRPr lang="en-GB" dirty="0">
            <a:latin typeface="Aptos Display" panose="020B0004020202020204" pitchFamily="34" charset="0"/>
            <a:ea typeface="Calibri Light" panose="020F0302020204030204" pitchFamily="34" charset="0"/>
            <a:cs typeface="Calibri Light" panose="020F0302020204030204" pitchFamily="34" charset="0"/>
          </a:endParaRPr>
        </a:p>
      </dgm:t>
    </dgm:pt>
    <dgm:pt modelId="{3FAEB2AE-B6B9-4C42-ADC6-28F830882E57}" type="parTrans" cxnId="{1D5AFDD7-8B0F-4B1C-8D4B-76F3CB63880A}">
      <dgm:prSet/>
      <dgm:spPr/>
      <dgm:t>
        <a:bodyPr/>
        <a:lstStyle/>
        <a:p>
          <a:endParaRPr lang="en-GB">
            <a:latin typeface="Aptos Display" panose="020B0004020202020204" pitchFamily="34" charset="0"/>
            <a:ea typeface="Calibri Light" panose="020F0302020204030204" pitchFamily="34" charset="0"/>
            <a:cs typeface="Calibri Light" panose="020F0302020204030204" pitchFamily="34" charset="0"/>
          </a:endParaRPr>
        </a:p>
      </dgm:t>
    </dgm:pt>
    <dgm:pt modelId="{8083D44F-2419-4A0B-ACC1-2B72B4C497E2}" type="sibTrans" cxnId="{1D5AFDD7-8B0F-4B1C-8D4B-76F3CB63880A}">
      <dgm:prSet/>
      <dgm:spPr/>
      <dgm:t>
        <a:bodyPr/>
        <a:lstStyle/>
        <a:p>
          <a:endParaRPr lang="en-GB">
            <a:latin typeface="Aptos Display" panose="020B0004020202020204" pitchFamily="34" charset="0"/>
            <a:ea typeface="Calibri Light" panose="020F0302020204030204" pitchFamily="34" charset="0"/>
            <a:cs typeface="Calibri Light" panose="020F0302020204030204" pitchFamily="34" charset="0"/>
          </a:endParaRPr>
        </a:p>
      </dgm:t>
    </dgm:pt>
    <dgm:pt modelId="{7EBCCBBC-C1A3-4F7B-A217-492868C044FA}">
      <dgm:prSet/>
      <dgm:spPr/>
      <dgm:t>
        <a:bodyPr/>
        <a:lstStyle/>
        <a:p>
          <a:r>
            <a:rPr lang="el-GR" dirty="0">
              <a:latin typeface="Aptos Display" panose="020B0004020202020204" pitchFamily="34" charset="0"/>
              <a:ea typeface="Calibri Light" panose="020F0302020204030204" pitchFamily="34" charset="0"/>
              <a:cs typeface="Calibri Light" panose="020F0302020204030204" pitchFamily="34" charset="0"/>
            </a:rPr>
            <a:t>ΔΕΝ μπορεί να αποκλείσει την διάτρηση κοίλου σπλάγχνου</a:t>
          </a:r>
          <a:endParaRPr lang="en-GB" dirty="0">
            <a:latin typeface="Aptos Display" panose="020B0004020202020204" pitchFamily="34" charset="0"/>
            <a:ea typeface="Calibri Light" panose="020F0302020204030204" pitchFamily="34" charset="0"/>
            <a:cs typeface="Calibri Light" panose="020F0302020204030204" pitchFamily="34" charset="0"/>
          </a:endParaRPr>
        </a:p>
      </dgm:t>
    </dgm:pt>
    <dgm:pt modelId="{89666D82-7568-405B-B35A-013C069DD2BA}" type="parTrans" cxnId="{0EC163FD-CA1A-4A14-A449-E57B882FCACE}">
      <dgm:prSet/>
      <dgm:spPr/>
      <dgm:t>
        <a:bodyPr/>
        <a:lstStyle/>
        <a:p>
          <a:endParaRPr lang="en-US"/>
        </a:p>
      </dgm:t>
    </dgm:pt>
    <dgm:pt modelId="{0A6A1F10-58E6-433A-9035-CEA3EE903215}" type="sibTrans" cxnId="{0EC163FD-CA1A-4A14-A449-E57B882FCACE}">
      <dgm:prSet/>
      <dgm:spPr/>
      <dgm:t>
        <a:bodyPr/>
        <a:lstStyle/>
        <a:p>
          <a:endParaRPr lang="en-US"/>
        </a:p>
      </dgm:t>
    </dgm:pt>
    <dgm:pt modelId="{80CDC4A4-5C01-45EB-845C-7B7CE56AA8D3}" type="pres">
      <dgm:prSet presAssocID="{17BE36CD-1CCA-4586-93B1-81A93F9ACB73}" presName="linear" presStyleCnt="0">
        <dgm:presLayoutVars>
          <dgm:animLvl val="lvl"/>
          <dgm:resizeHandles val="exact"/>
        </dgm:presLayoutVars>
      </dgm:prSet>
      <dgm:spPr/>
    </dgm:pt>
    <dgm:pt modelId="{86D25639-C21A-482A-B135-8651BB2A6A3A}" type="pres">
      <dgm:prSet presAssocID="{BB899EC6-193A-4435-9BB2-B42148E1B2AC}" presName="parentText" presStyleLbl="node1" presStyleIdx="0" presStyleCnt="3">
        <dgm:presLayoutVars>
          <dgm:chMax val="0"/>
          <dgm:bulletEnabled val="1"/>
        </dgm:presLayoutVars>
      </dgm:prSet>
      <dgm:spPr/>
    </dgm:pt>
    <dgm:pt modelId="{9E2B1081-540B-4A72-8DA4-FF5EFDD45A22}" type="pres">
      <dgm:prSet presAssocID="{BB899EC6-193A-4435-9BB2-B42148E1B2AC}" presName="childText" presStyleLbl="revTx" presStyleIdx="0" presStyleCnt="3">
        <dgm:presLayoutVars>
          <dgm:bulletEnabled val="1"/>
        </dgm:presLayoutVars>
      </dgm:prSet>
      <dgm:spPr/>
    </dgm:pt>
    <dgm:pt modelId="{33F780F4-97BA-4192-8349-7293675EE6A7}" type="pres">
      <dgm:prSet presAssocID="{8CD4FE57-C73A-4DA6-BF1A-CDF398819FF9}" presName="parentText" presStyleLbl="node1" presStyleIdx="1" presStyleCnt="3">
        <dgm:presLayoutVars>
          <dgm:chMax val="0"/>
          <dgm:bulletEnabled val="1"/>
        </dgm:presLayoutVars>
      </dgm:prSet>
      <dgm:spPr/>
    </dgm:pt>
    <dgm:pt modelId="{87AC1DB0-EEFE-4EF3-A252-A050E6D40C4E}" type="pres">
      <dgm:prSet presAssocID="{8CD4FE57-C73A-4DA6-BF1A-CDF398819FF9}" presName="childText" presStyleLbl="revTx" presStyleIdx="1" presStyleCnt="3">
        <dgm:presLayoutVars>
          <dgm:bulletEnabled val="1"/>
        </dgm:presLayoutVars>
      </dgm:prSet>
      <dgm:spPr/>
    </dgm:pt>
    <dgm:pt modelId="{44C32EF7-0B1C-41A7-884E-3923CC291D23}" type="pres">
      <dgm:prSet presAssocID="{32C0804A-5AA3-44C4-B64A-8164504225DF}" presName="parentText" presStyleLbl="node1" presStyleIdx="2" presStyleCnt="3">
        <dgm:presLayoutVars>
          <dgm:chMax val="0"/>
          <dgm:bulletEnabled val="1"/>
        </dgm:presLayoutVars>
      </dgm:prSet>
      <dgm:spPr/>
    </dgm:pt>
    <dgm:pt modelId="{33DABF17-93B7-4113-88AB-591153662357}" type="pres">
      <dgm:prSet presAssocID="{32C0804A-5AA3-44C4-B64A-8164504225DF}" presName="childText" presStyleLbl="revTx" presStyleIdx="2" presStyleCnt="3">
        <dgm:presLayoutVars>
          <dgm:bulletEnabled val="1"/>
        </dgm:presLayoutVars>
      </dgm:prSet>
      <dgm:spPr/>
    </dgm:pt>
  </dgm:ptLst>
  <dgm:cxnLst>
    <dgm:cxn modelId="{DE6B6901-D687-49CE-9404-A9F5A529C17C}" type="presOf" srcId="{EB0E9982-4B35-41D3-9129-80D552B87CB4}" destId="{9E2B1081-540B-4A72-8DA4-FF5EFDD45A22}" srcOrd="0" destOrd="0" presId="urn:microsoft.com/office/officeart/2005/8/layout/vList2"/>
    <dgm:cxn modelId="{4AC1D308-4684-4716-A262-5CD37C87E78F}" type="presOf" srcId="{32C0804A-5AA3-44C4-B64A-8164504225DF}" destId="{44C32EF7-0B1C-41A7-884E-3923CC291D23}" srcOrd="0" destOrd="0" presId="urn:microsoft.com/office/officeart/2005/8/layout/vList2"/>
    <dgm:cxn modelId="{788E4B0B-BEBB-4CD8-ACA0-238986BBAA61}" type="presOf" srcId="{BB899EC6-193A-4435-9BB2-B42148E1B2AC}" destId="{86D25639-C21A-482A-B135-8651BB2A6A3A}" srcOrd="0" destOrd="0" presId="urn:microsoft.com/office/officeart/2005/8/layout/vList2"/>
    <dgm:cxn modelId="{84D42219-FCC3-4586-BFF8-8DEEE355B1CE}" type="presOf" srcId="{17BE36CD-1CCA-4586-93B1-81A93F9ACB73}" destId="{80CDC4A4-5C01-45EB-845C-7B7CE56AA8D3}" srcOrd="0" destOrd="0" presId="urn:microsoft.com/office/officeart/2005/8/layout/vList2"/>
    <dgm:cxn modelId="{8200FC1E-19B7-49FB-B581-3209BAEF0B27}" type="presOf" srcId="{5D70FE6F-5DB8-436F-BFB7-F7C433CD57B8}" destId="{9E2B1081-540B-4A72-8DA4-FF5EFDD45A22}" srcOrd="0" destOrd="3" presId="urn:microsoft.com/office/officeart/2005/8/layout/vList2"/>
    <dgm:cxn modelId="{AB9E172A-3584-4B25-A235-EB65A9BA1796}" srcId="{17BE36CD-1CCA-4586-93B1-81A93F9ACB73}" destId="{32C0804A-5AA3-44C4-B64A-8164504225DF}" srcOrd="2" destOrd="0" parTransId="{0008DF23-84F8-4F54-A600-7E79459F1EDF}" sibTransId="{D31AE214-0AD6-44B3-880A-197E2CAEA2E0}"/>
    <dgm:cxn modelId="{8E3D332D-86A3-4485-8C80-A81457D3A2AD}" srcId="{BB899EC6-193A-4435-9BB2-B42148E1B2AC}" destId="{57221265-6A4F-46D9-94F7-DD25820AE215}" srcOrd="1" destOrd="0" parTransId="{03655EA8-460D-43AF-BBE9-7D2FAE02698E}" sibTransId="{73D70298-5C7F-49B3-ABDF-E124D3BFC136}"/>
    <dgm:cxn modelId="{EAB9F030-7C6C-4E49-AAF1-71F8006C46C7}" srcId="{8CD4FE57-C73A-4DA6-BF1A-CDF398819FF9}" destId="{12E40DC8-17D2-4F2A-8CDF-754C1AAB63D0}" srcOrd="1" destOrd="0" parTransId="{AE7A2360-7D7C-430C-88BC-06AC9E9509DE}" sibTransId="{011D794A-E57A-42E5-93F8-3C5AE64DA980}"/>
    <dgm:cxn modelId="{A866055F-230E-4899-9031-53CAAA168250}" srcId="{17BE36CD-1CCA-4586-93B1-81A93F9ACB73}" destId="{BB899EC6-193A-4435-9BB2-B42148E1B2AC}" srcOrd="0" destOrd="0" parTransId="{D94920D1-2D7F-4138-974D-82B205214241}" sibTransId="{BAF38F94-3622-4F6C-B47C-432389CDF6C2}"/>
    <dgm:cxn modelId="{8E9B0F60-E04F-4A45-B5CD-9B5DDB83E97A}" type="presOf" srcId="{57221265-6A4F-46D9-94F7-DD25820AE215}" destId="{9E2B1081-540B-4A72-8DA4-FF5EFDD45A22}" srcOrd="0" destOrd="1" presId="urn:microsoft.com/office/officeart/2005/8/layout/vList2"/>
    <dgm:cxn modelId="{8E9CB564-3589-4692-BC6F-BBE478731791}" type="presOf" srcId="{7EBCCBBC-C1A3-4F7B-A217-492868C044FA}" destId="{33DABF17-93B7-4113-88AB-591153662357}" srcOrd="0" destOrd="1" presId="urn:microsoft.com/office/officeart/2005/8/layout/vList2"/>
    <dgm:cxn modelId="{B50FEC50-B333-4094-A2E6-19D20AFA4A3F}" type="presOf" srcId="{43862C26-6914-4903-9CF7-35EE1536ECB7}" destId="{87AC1DB0-EEFE-4EF3-A252-A050E6D40C4E}" srcOrd="0" destOrd="0" presId="urn:microsoft.com/office/officeart/2005/8/layout/vList2"/>
    <dgm:cxn modelId="{EAC00C71-1614-437F-8E21-CFB4DF418918}" srcId="{BB899EC6-193A-4435-9BB2-B42148E1B2AC}" destId="{B456BCB5-8BF2-447B-83AA-D12494065878}" srcOrd="2" destOrd="0" parTransId="{440EAA8B-4A2D-4ED0-815B-4C8224C12EE0}" sibTransId="{4F355E5C-A0E6-4C51-9285-C620D17FC91D}"/>
    <dgm:cxn modelId="{B19CF257-4226-42BA-9472-69F86BF825E5}" type="presOf" srcId="{12E40DC8-17D2-4F2A-8CDF-754C1AAB63D0}" destId="{87AC1DB0-EEFE-4EF3-A252-A050E6D40C4E}" srcOrd="0" destOrd="1" presId="urn:microsoft.com/office/officeart/2005/8/layout/vList2"/>
    <dgm:cxn modelId="{4094097F-E613-4CE7-B2A3-90C947D67B38}" srcId="{BB899EC6-193A-4435-9BB2-B42148E1B2AC}" destId="{5D70FE6F-5DB8-436F-BFB7-F7C433CD57B8}" srcOrd="3" destOrd="0" parTransId="{89D09636-D036-4C0B-B4DE-38A458102774}" sibTransId="{48DF8B53-EDB8-4794-BAA5-C14573831317}"/>
    <dgm:cxn modelId="{A5C98F9C-178E-400D-B11F-1FBEFBA09CD1}" srcId="{BB899EC6-193A-4435-9BB2-B42148E1B2AC}" destId="{EB0E9982-4B35-41D3-9129-80D552B87CB4}" srcOrd="0" destOrd="0" parTransId="{26CF109D-DE60-426C-81E7-322FA09B9F80}" sibTransId="{01FE5C68-D193-4FEA-93E3-76F825B1AD37}"/>
    <dgm:cxn modelId="{A5CE61B5-B7D2-4B9B-88D6-644D0DFE3868}" type="presOf" srcId="{4AC0DAD3-F4DF-4682-ABE1-DE6AFF06D486}" destId="{33DABF17-93B7-4113-88AB-591153662357}" srcOrd="0" destOrd="0" presId="urn:microsoft.com/office/officeart/2005/8/layout/vList2"/>
    <dgm:cxn modelId="{49435FB9-4225-480F-8145-5B2753251210}" srcId="{17BE36CD-1CCA-4586-93B1-81A93F9ACB73}" destId="{8CD4FE57-C73A-4DA6-BF1A-CDF398819FF9}" srcOrd="1" destOrd="0" parTransId="{D34ED2DC-E75F-49EF-8701-1309F31EE89C}" sibTransId="{E88C6B11-60F3-4AC8-9DC7-A128BF9345A2}"/>
    <dgm:cxn modelId="{1D5AFDD7-8B0F-4B1C-8D4B-76F3CB63880A}" srcId="{32C0804A-5AA3-44C4-B64A-8164504225DF}" destId="{4AC0DAD3-F4DF-4682-ABE1-DE6AFF06D486}" srcOrd="0" destOrd="0" parTransId="{3FAEB2AE-B6B9-4C42-ADC6-28F830882E57}" sibTransId="{8083D44F-2419-4A0B-ACC1-2B72B4C497E2}"/>
    <dgm:cxn modelId="{9F92BEDD-32A6-48AC-8FB8-E413F976F415}" type="presOf" srcId="{8CD4FE57-C73A-4DA6-BF1A-CDF398819FF9}" destId="{33F780F4-97BA-4192-8349-7293675EE6A7}" srcOrd="0" destOrd="0" presId="urn:microsoft.com/office/officeart/2005/8/layout/vList2"/>
    <dgm:cxn modelId="{68BA95E0-8BD8-4054-AC7A-4A10BC049550}" type="presOf" srcId="{B456BCB5-8BF2-447B-83AA-D12494065878}" destId="{9E2B1081-540B-4A72-8DA4-FF5EFDD45A22}" srcOrd="0" destOrd="2" presId="urn:microsoft.com/office/officeart/2005/8/layout/vList2"/>
    <dgm:cxn modelId="{FAE2CFE0-BFAE-47A4-8018-54568EDC63F8}" srcId="{8CD4FE57-C73A-4DA6-BF1A-CDF398819FF9}" destId="{43862C26-6914-4903-9CF7-35EE1536ECB7}" srcOrd="0" destOrd="0" parTransId="{98FCC404-B56D-4A5F-83B6-FE26B2905960}" sibTransId="{B12D3867-740A-4C41-86E4-26E2A162FF09}"/>
    <dgm:cxn modelId="{0EC163FD-CA1A-4A14-A449-E57B882FCACE}" srcId="{32C0804A-5AA3-44C4-B64A-8164504225DF}" destId="{7EBCCBBC-C1A3-4F7B-A217-492868C044FA}" srcOrd="1" destOrd="0" parTransId="{89666D82-7568-405B-B35A-013C069DD2BA}" sibTransId="{0A6A1F10-58E6-433A-9035-CEA3EE903215}"/>
    <dgm:cxn modelId="{22202303-2A10-42E7-A22D-72DCB46D5284}" type="presParOf" srcId="{80CDC4A4-5C01-45EB-845C-7B7CE56AA8D3}" destId="{86D25639-C21A-482A-B135-8651BB2A6A3A}" srcOrd="0" destOrd="0" presId="urn:microsoft.com/office/officeart/2005/8/layout/vList2"/>
    <dgm:cxn modelId="{D416BEBC-9745-4816-AB77-B3A0509D35EA}" type="presParOf" srcId="{80CDC4A4-5C01-45EB-845C-7B7CE56AA8D3}" destId="{9E2B1081-540B-4A72-8DA4-FF5EFDD45A22}" srcOrd="1" destOrd="0" presId="urn:microsoft.com/office/officeart/2005/8/layout/vList2"/>
    <dgm:cxn modelId="{D0A4C395-7300-490F-961A-1C5FB618E510}" type="presParOf" srcId="{80CDC4A4-5C01-45EB-845C-7B7CE56AA8D3}" destId="{33F780F4-97BA-4192-8349-7293675EE6A7}" srcOrd="2" destOrd="0" presId="urn:microsoft.com/office/officeart/2005/8/layout/vList2"/>
    <dgm:cxn modelId="{472AA5C1-63FF-4654-A5BE-1B90A73A2D43}" type="presParOf" srcId="{80CDC4A4-5C01-45EB-845C-7B7CE56AA8D3}" destId="{87AC1DB0-EEFE-4EF3-A252-A050E6D40C4E}" srcOrd="3" destOrd="0" presId="urn:microsoft.com/office/officeart/2005/8/layout/vList2"/>
    <dgm:cxn modelId="{B506B3D0-67AE-4947-BBB1-CFCCE9ECED67}" type="presParOf" srcId="{80CDC4A4-5C01-45EB-845C-7B7CE56AA8D3}" destId="{44C32EF7-0B1C-41A7-884E-3923CC291D23}" srcOrd="4" destOrd="0" presId="urn:microsoft.com/office/officeart/2005/8/layout/vList2"/>
    <dgm:cxn modelId="{BE084FFD-5DE9-4DC5-AAB4-92E1B561001D}" type="presParOf" srcId="{80CDC4A4-5C01-45EB-845C-7B7CE56AA8D3}" destId="{33DABF17-93B7-4113-88AB-591153662357}"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C95BFA-709D-4841-B71E-B8743665A0BB}">
      <dsp:nvSpPr>
        <dsp:cNvPr id="0" name=""/>
        <dsp:cNvSpPr/>
      </dsp:nvSpPr>
      <dsp:spPr>
        <a:xfrm rot="5400000">
          <a:off x="4748543" y="-2965361"/>
          <a:ext cx="497840" cy="6445361"/>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l-GR" sz="1500" kern="1200" dirty="0">
              <a:latin typeface="Aptos Display" panose="020B0004020202020204" pitchFamily="34" charset="0"/>
            </a:rPr>
            <a:t>Άλγος που εγκαθίσταται σε λεπτά – ώρες. Μπορεί όμως να διαρκεί και ημέρες.</a:t>
          </a:r>
          <a:endParaRPr lang="en-US" sz="1500" kern="1200" dirty="0">
            <a:latin typeface="Aptos Display" panose="020B0004020202020204" pitchFamily="34" charset="0"/>
          </a:endParaRPr>
        </a:p>
      </dsp:txBody>
      <dsp:txXfrm rot="-5400000">
        <a:off x="1774783" y="32702"/>
        <a:ext cx="6421058" cy="449234"/>
      </dsp:txXfrm>
    </dsp:sp>
    <dsp:sp modelId="{401EAAE0-CC31-43D4-BCC0-A23381D426C1}">
      <dsp:nvSpPr>
        <dsp:cNvPr id="0" name=""/>
        <dsp:cNvSpPr/>
      </dsp:nvSpPr>
      <dsp:spPr>
        <a:xfrm>
          <a:off x="1802" y="170"/>
          <a:ext cx="1772980" cy="51429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l-GR" sz="1500" b="1" kern="1200" dirty="0">
              <a:effectLst>
                <a:outerShdw blurRad="38100" dist="38100" dir="2700000" algn="tl">
                  <a:srgbClr val="000000">
                    <a:alpha val="43137"/>
                  </a:srgbClr>
                </a:outerShdw>
              </a:effectLst>
              <a:latin typeface="Aptos Display" panose="020B0004020202020204" pitchFamily="34" charset="0"/>
            </a:rPr>
            <a:t>Οξύ κοιλιακό άλγος</a:t>
          </a:r>
          <a:endParaRPr lang="en-US" sz="1500" kern="1200" dirty="0">
            <a:effectLst>
              <a:outerShdw blurRad="38100" dist="38100" dir="2700000" algn="tl">
                <a:srgbClr val="000000">
                  <a:alpha val="43137"/>
                </a:srgbClr>
              </a:outerShdw>
            </a:effectLst>
            <a:latin typeface="Aptos Display" panose="020B0004020202020204" pitchFamily="34" charset="0"/>
          </a:endParaRPr>
        </a:p>
      </dsp:txBody>
      <dsp:txXfrm>
        <a:off x="26908" y="25276"/>
        <a:ext cx="1722768" cy="464085"/>
      </dsp:txXfrm>
    </dsp:sp>
    <dsp:sp modelId="{C1B9C35C-6503-4950-A8CF-3DE495885CF6}">
      <dsp:nvSpPr>
        <dsp:cNvPr id="0" name=""/>
        <dsp:cNvSpPr/>
      </dsp:nvSpPr>
      <dsp:spPr>
        <a:xfrm rot="5400000">
          <a:off x="4737820" y="-2440102"/>
          <a:ext cx="497840" cy="6474867"/>
        </a:xfrm>
        <a:prstGeom prst="round2SameRect">
          <a:avLst/>
        </a:prstGeom>
        <a:solidFill>
          <a:schemeClr val="accent4">
            <a:tint val="40000"/>
            <a:alpha val="90000"/>
            <a:hueOff val="-563673"/>
            <a:satOff val="3165"/>
            <a:lumOff val="201"/>
            <a:alphaOff val="0"/>
          </a:schemeClr>
        </a:solidFill>
        <a:ln w="25400" cap="flat" cmpd="sng" algn="ctr">
          <a:solidFill>
            <a:schemeClr val="accent4">
              <a:tint val="40000"/>
              <a:alpha val="90000"/>
              <a:hueOff val="-563673"/>
              <a:satOff val="3165"/>
              <a:lumOff val="20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l-GR" sz="1500" kern="1200" dirty="0">
              <a:latin typeface="Aptos Display" panose="020B0004020202020204" pitchFamily="34" charset="0"/>
            </a:rPr>
            <a:t>Άλγος που επιμένει για  &gt;3 μήνες. Μπορεί να είναι συνεχόμενο ή διαλείπον.</a:t>
          </a:r>
          <a:r>
            <a:rPr lang="en-US" sz="1500" kern="1200" dirty="0">
              <a:latin typeface="Aptos Display" panose="020B0004020202020204" pitchFamily="34" charset="0"/>
            </a:rPr>
            <a:t> </a:t>
          </a:r>
          <a:r>
            <a:rPr lang="el-GR" sz="1500" kern="1200" dirty="0">
              <a:latin typeface="Aptos Display" panose="020B0004020202020204" pitchFamily="34" charset="0"/>
            </a:rPr>
            <a:t>Μπορεί να χαρακτηρίζεται από οξείες εξάρσεις.</a:t>
          </a:r>
          <a:endParaRPr lang="en-US" sz="1500" kern="1200" dirty="0">
            <a:latin typeface="Aptos Display" panose="020B0004020202020204" pitchFamily="34" charset="0"/>
          </a:endParaRPr>
        </a:p>
      </dsp:txBody>
      <dsp:txXfrm rot="-5400000">
        <a:off x="1749307" y="572714"/>
        <a:ext cx="6450564" cy="449234"/>
      </dsp:txXfrm>
    </dsp:sp>
    <dsp:sp modelId="{ADF42BEA-B99D-439C-A1E5-EB95367B8C09}">
      <dsp:nvSpPr>
        <dsp:cNvPr id="0" name=""/>
        <dsp:cNvSpPr/>
      </dsp:nvSpPr>
      <dsp:spPr>
        <a:xfrm>
          <a:off x="1802" y="540183"/>
          <a:ext cx="1747504" cy="514297"/>
        </a:xfrm>
        <a:prstGeom prst="roundRect">
          <a:avLst/>
        </a:prstGeom>
        <a:solidFill>
          <a:schemeClr val="accent4">
            <a:hueOff val="-637824"/>
            <a:satOff val="3843"/>
            <a:lumOff val="3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l-GR" sz="1500" b="1" kern="1200" dirty="0">
              <a:effectLst>
                <a:outerShdw blurRad="38100" dist="38100" dir="2700000" algn="tl">
                  <a:srgbClr val="000000">
                    <a:alpha val="43137"/>
                  </a:srgbClr>
                </a:outerShdw>
              </a:effectLst>
              <a:latin typeface="Aptos Display" panose="020B0004020202020204" pitchFamily="34" charset="0"/>
            </a:rPr>
            <a:t>Χρόνιο κοιλιακό άλγος</a:t>
          </a:r>
          <a:endParaRPr lang="en-US" sz="1500" kern="1200" dirty="0">
            <a:effectLst>
              <a:outerShdw blurRad="38100" dist="38100" dir="2700000" algn="tl">
                <a:srgbClr val="000000">
                  <a:alpha val="43137"/>
                </a:srgbClr>
              </a:outerShdw>
            </a:effectLst>
            <a:latin typeface="Aptos Display" panose="020B0004020202020204" pitchFamily="34" charset="0"/>
          </a:endParaRPr>
        </a:p>
      </dsp:txBody>
      <dsp:txXfrm>
        <a:off x="26908" y="565289"/>
        <a:ext cx="1697292" cy="464085"/>
      </dsp:txXfrm>
    </dsp:sp>
    <dsp:sp modelId="{E8B06926-219B-425E-8800-05069C664CA1}">
      <dsp:nvSpPr>
        <dsp:cNvPr id="0" name=""/>
        <dsp:cNvSpPr/>
      </dsp:nvSpPr>
      <dsp:spPr>
        <a:xfrm rot="5400000">
          <a:off x="4732103" y="-1920707"/>
          <a:ext cx="475285" cy="6516103"/>
        </a:xfrm>
        <a:prstGeom prst="round2SameRect">
          <a:avLst/>
        </a:prstGeom>
        <a:solidFill>
          <a:schemeClr val="accent4">
            <a:tint val="40000"/>
            <a:alpha val="90000"/>
            <a:hueOff val="-1127346"/>
            <a:satOff val="6331"/>
            <a:lumOff val="402"/>
            <a:alphaOff val="0"/>
          </a:schemeClr>
        </a:solidFill>
        <a:ln w="25400" cap="flat" cmpd="sng" algn="ctr">
          <a:solidFill>
            <a:schemeClr val="accent4">
              <a:tint val="40000"/>
              <a:alpha val="90000"/>
              <a:hueOff val="-1127346"/>
              <a:satOff val="6331"/>
              <a:lumOff val="40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l-GR" sz="1500" kern="1200" dirty="0">
              <a:latin typeface="Aptos Display" panose="020B0004020202020204" pitchFamily="34" charset="0"/>
            </a:rPr>
            <a:t>Άλγος χωρίς σαφή εντόπιση σε μια περιοχή της κοιλίας. Μπορεί να παραμείνει αδιάγνωστο</a:t>
          </a:r>
          <a:endParaRPr lang="en-US" sz="1500" kern="1200" dirty="0">
            <a:latin typeface="Aptos Display" panose="020B0004020202020204" pitchFamily="34" charset="0"/>
          </a:endParaRPr>
        </a:p>
      </dsp:txBody>
      <dsp:txXfrm rot="-5400000">
        <a:off x="1711694" y="1122904"/>
        <a:ext cx="6492901" cy="428881"/>
      </dsp:txXfrm>
    </dsp:sp>
    <dsp:sp modelId="{E222C0BD-7DDB-40EF-B838-36D7DD23A46D}">
      <dsp:nvSpPr>
        <dsp:cNvPr id="0" name=""/>
        <dsp:cNvSpPr/>
      </dsp:nvSpPr>
      <dsp:spPr>
        <a:xfrm>
          <a:off x="1802" y="1080195"/>
          <a:ext cx="1709892" cy="514297"/>
        </a:xfrm>
        <a:prstGeom prst="roundRect">
          <a:avLst/>
        </a:prstGeom>
        <a:solidFill>
          <a:schemeClr val="accent4">
            <a:hueOff val="-1275649"/>
            <a:satOff val="7685"/>
            <a:lumOff val="6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l-GR" sz="1500" b="1" kern="1200" dirty="0">
              <a:latin typeface="Aptos Display" panose="020B0004020202020204" pitchFamily="34" charset="0"/>
            </a:rPr>
            <a:t>Μη ειδικό κοιλιακό άλγος</a:t>
          </a:r>
          <a:endParaRPr lang="en-US" sz="1500" b="1" kern="1200" dirty="0">
            <a:latin typeface="Aptos Display" panose="020B0004020202020204" pitchFamily="34" charset="0"/>
          </a:endParaRPr>
        </a:p>
      </dsp:txBody>
      <dsp:txXfrm>
        <a:off x="26908" y="1105301"/>
        <a:ext cx="1659680" cy="464085"/>
      </dsp:txXfrm>
    </dsp:sp>
    <dsp:sp modelId="{964C4113-FDFE-4107-A83E-8D9F7E3D74DF}">
      <dsp:nvSpPr>
        <dsp:cNvPr id="0" name=""/>
        <dsp:cNvSpPr/>
      </dsp:nvSpPr>
      <dsp:spPr>
        <a:xfrm rot="5400000">
          <a:off x="4728503" y="-1365226"/>
          <a:ext cx="497840" cy="6485166"/>
        </a:xfrm>
        <a:prstGeom prst="round2SameRect">
          <a:avLst/>
        </a:prstGeom>
        <a:solidFill>
          <a:schemeClr val="accent4">
            <a:tint val="40000"/>
            <a:alpha val="90000"/>
            <a:hueOff val="-1691018"/>
            <a:satOff val="9496"/>
            <a:lumOff val="603"/>
            <a:alphaOff val="0"/>
          </a:schemeClr>
        </a:solidFill>
        <a:ln w="25400" cap="flat" cmpd="sng" algn="ctr">
          <a:solidFill>
            <a:schemeClr val="accent4">
              <a:tint val="40000"/>
              <a:alpha val="90000"/>
              <a:hueOff val="-1691018"/>
              <a:satOff val="9496"/>
              <a:lumOff val="60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l-GR" sz="1500" kern="1200" dirty="0" err="1">
              <a:latin typeface="Aptos Display" panose="020B0004020202020204" pitchFamily="34" charset="0"/>
            </a:rPr>
            <a:t>Ενδοκοιλιακή</a:t>
          </a:r>
          <a:r>
            <a:rPr lang="el-GR" sz="1500" kern="1200" dirty="0">
              <a:latin typeface="Aptos Display" panose="020B0004020202020204" pitchFamily="34" charset="0"/>
            </a:rPr>
            <a:t> παθολογική κατάσταση που απαιτεί άμεση χειρουργική παρέμβαση.</a:t>
          </a:r>
          <a:endParaRPr lang="en-US" sz="1500" kern="1200" dirty="0">
            <a:latin typeface="Aptos Display" panose="020B0004020202020204" pitchFamily="34" charset="0"/>
          </a:endParaRPr>
        </a:p>
      </dsp:txBody>
      <dsp:txXfrm rot="-5400000">
        <a:off x="1734841" y="1652739"/>
        <a:ext cx="6460863" cy="449234"/>
      </dsp:txXfrm>
    </dsp:sp>
    <dsp:sp modelId="{1D995A3B-ACCC-4A64-9274-1D6491E22D76}">
      <dsp:nvSpPr>
        <dsp:cNvPr id="0" name=""/>
        <dsp:cNvSpPr/>
      </dsp:nvSpPr>
      <dsp:spPr>
        <a:xfrm>
          <a:off x="1802" y="1620208"/>
          <a:ext cx="1733038" cy="514297"/>
        </a:xfrm>
        <a:prstGeom prst="roundRect">
          <a:avLst/>
        </a:prstGeom>
        <a:solidFill>
          <a:schemeClr val="accent4">
            <a:hueOff val="-1913473"/>
            <a:satOff val="11528"/>
            <a:lumOff val="9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l-GR" sz="1500" b="1" kern="1200" dirty="0">
              <a:effectLst>
                <a:outerShdw blurRad="38100" dist="38100" dir="2700000" algn="tl">
                  <a:srgbClr val="000000">
                    <a:alpha val="43137"/>
                  </a:srgbClr>
                </a:outerShdw>
              </a:effectLst>
              <a:latin typeface="Aptos Display" panose="020B0004020202020204" pitchFamily="34" charset="0"/>
            </a:rPr>
            <a:t>Οξεία κοιλία</a:t>
          </a:r>
          <a:endParaRPr lang="en-US" sz="1500" kern="1200" dirty="0">
            <a:effectLst>
              <a:outerShdw blurRad="38100" dist="38100" dir="2700000" algn="tl">
                <a:srgbClr val="000000">
                  <a:alpha val="43137"/>
                </a:srgbClr>
              </a:outerShdw>
            </a:effectLst>
            <a:latin typeface="Aptos Display" panose="020B0004020202020204" pitchFamily="34" charset="0"/>
          </a:endParaRPr>
        </a:p>
      </dsp:txBody>
      <dsp:txXfrm>
        <a:off x="26908" y="1645314"/>
        <a:ext cx="1682826" cy="464085"/>
      </dsp:txXfrm>
    </dsp:sp>
    <dsp:sp modelId="{C5DAAEDC-18E0-4446-9AF1-E8A738ABC980}">
      <dsp:nvSpPr>
        <dsp:cNvPr id="0" name=""/>
        <dsp:cNvSpPr/>
      </dsp:nvSpPr>
      <dsp:spPr>
        <a:xfrm rot="5400000">
          <a:off x="4738814" y="-821058"/>
          <a:ext cx="497840" cy="6476856"/>
        </a:xfrm>
        <a:prstGeom prst="round2SameRect">
          <a:avLst/>
        </a:prstGeom>
        <a:solidFill>
          <a:schemeClr val="accent4">
            <a:tint val="40000"/>
            <a:alpha val="90000"/>
            <a:hueOff val="-2254691"/>
            <a:satOff val="12661"/>
            <a:lumOff val="805"/>
            <a:alphaOff val="0"/>
          </a:schemeClr>
        </a:solidFill>
        <a:ln w="25400" cap="flat" cmpd="sng" algn="ctr">
          <a:solidFill>
            <a:schemeClr val="accent4">
              <a:tint val="40000"/>
              <a:alpha val="90000"/>
              <a:hueOff val="-2254691"/>
              <a:satOff val="12661"/>
              <a:lumOff val="80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l-GR" sz="1500" kern="1200" dirty="0">
              <a:latin typeface="Aptos Display" panose="020B0004020202020204" pitchFamily="34" charset="0"/>
            </a:rPr>
            <a:t>Άλγος το οποίο έχει περιόδους αυξημένης έντασης με μεσοδιαστήματα υποχώρησης. Η συχνότητα των επεισοδίων διαφέρει ανάλογα με την αιτία.</a:t>
          </a:r>
          <a:endParaRPr lang="en-US" sz="1500" kern="1200" dirty="0">
            <a:latin typeface="Aptos Display" panose="020B0004020202020204" pitchFamily="34" charset="0"/>
          </a:endParaRPr>
        </a:p>
      </dsp:txBody>
      <dsp:txXfrm rot="-5400000">
        <a:off x="1749307" y="2192752"/>
        <a:ext cx="6452553" cy="449234"/>
      </dsp:txXfrm>
    </dsp:sp>
    <dsp:sp modelId="{B810FCF9-C553-4B97-A50D-0A8A064CE9BA}">
      <dsp:nvSpPr>
        <dsp:cNvPr id="0" name=""/>
        <dsp:cNvSpPr/>
      </dsp:nvSpPr>
      <dsp:spPr>
        <a:xfrm>
          <a:off x="1802" y="2160220"/>
          <a:ext cx="1747504" cy="514297"/>
        </a:xfrm>
        <a:prstGeom prst="roundRect">
          <a:avLst/>
        </a:prstGeom>
        <a:solidFill>
          <a:schemeClr val="accent4">
            <a:hueOff val="-2551297"/>
            <a:satOff val="15371"/>
            <a:lumOff val="12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l-GR" sz="1500" b="1" kern="1200" dirty="0" err="1">
              <a:effectLst>
                <a:outerShdw blurRad="38100" dist="38100" dir="2700000" algn="tl">
                  <a:srgbClr val="000000">
                    <a:alpha val="43137"/>
                  </a:srgbClr>
                </a:outerShdw>
              </a:effectLst>
              <a:latin typeface="Aptos Display" panose="020B0004020202020204" pitchFamily="34" charset="0"/>
            </a:rPr>
            <a:t>Κωλικοειδές</a:t>
          </a:r>
          <a:r>
            <a:rPr lang="el-GR" sz="1500" b="1" kern="1200" dirty="0">
              <a:effectLst>
                <a:outerShdw blurRad="38100" dist="38100" dir="2700000" algn="tl">
                  <a:srgbClr val="000000">
                    <a:alpha val="43137"/>
                  </a:srgbClr>
                </a:outerShdw>
              </a:effectLst>
              <a:latin typeface="Aptos Display" panose="020B0004020202020204" pitchFamily="34" charset="0"/>
            </a:rPr>
            <a:t> άλγος</a:t>
          </a:r>
          <a:endParaRPr lang="en-US" sz="1500" kern="1200" dirty="0">
            <a:effectLst>
              <a:outerShdw blurRad="38100" dist="38100" dir="2700000" algn="tl">
                <a:srgbClr val="000000">
                  <a:alpha val="43137"/>
                </a:srgbClr>
              </a:outerShdw>
            </a:effectLst>
            <a:latin typeface="Aptos Display" panose="020B0004020202020204" pitchFamily="34" charset="0"/>
          </a:endParaRPr>
        </a:p>
      </dsp:txBody>
      <dsp:txXfrm>
        <a:off x="26908" y="2185326"/>
        <a:ext cx="1697292" cy="464085"/>
      </dsp:txXfrm>
    </dsp:sp>
    <dsp:sp modelId="{389B726F-AB8B-4C8B-8496-242F325DBF28}">
      <dsp:nvSpPr>
        <dsp:cNvPr id="0" name=""/>
        <dsp:cNvSpPr/>
      </dsp:nvSpPr>
      <dsp:spPr>
        <a:xfrm rot="5400000">
          <a:off x="4722671" y="-293834"/>
          <a:ext cx="497840" cy="6502434"/>
        </a:xfrm>
        <a:prstGeom prst="round2SameRect">
          <a:avLst/>
        </a:prstGeom>
        <a:solidFill>
          <a:schemeClr val="accent4">
            <a:tint val="40000"/>
            <a:alpha val="90000"/>
            <a:hueOff val="-2818364"/>
            <a:satOff val="15826"/>
            <a:lumOff val="1006"/>
            <a:alphaOff val="0"/>
          </a:schemeClr>
        </a:solidFill>
        <a:ln w="25400" cap="flat" cmpd="sng" algn="ctr">
          <a:solidFill>
            <a:schemeClr val="accent4">
              <a:tint val="40000"/>
              <a:alpha val="90000"/>
              <a:hueOff val="-2818364"/>
              <a:satOff val="15826"/>
              <a:lumOff val="10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l-GR" sz="1500" kern="1200" dirty="0">
              <a:latin typeface="Aptos Display" panose="020B0004020202020204" pitchFamily="34" charset="0"/>
            </a:rPr>
            <a:t>Προέρχεται από ερεθισμό των νευρικών απολήξεων του </a:t>
          </a:r>
          <a:r>
            <a:rPr lang="el-GR" sz="1500" kern="1200" dirty="0" err="1">
              <a:latin typeface="Aptos Display" panose="020B0004020202020204" pitchFamily="34" charset="0"/>
            </a:rPr>
            <a:t>τοιχωματικού</a:t>
          </a:r>
          <a:r>
            <a:rPr lang="el-GR" sz="1500" kern="1200" dirty="0">
              <a:latin typeface="Aptos Display" panose="020B0004020202020204" pitchFamily="34" charset="0"/>
            </a:rPr>
            <a:t> περιτοναίου. Συνήθως οξύ και καλά εντοπισμένο</a:t>
          </a:r>
          <a:endParaRPr lang="en-US" sz="1500" kern="1200" dirty="0">
            <a:latin typeface="Aptos Display" panose="020B0004020202020204" pitchFamily="34" charset="0"/>
          </a:endParaRPr>
        </a:p>
      </dsp:txBody>
      <dsp:txXfrm rot="-5400000">
        <a:off x="1720375" y="2732765"/>
        <a:ext cx="6478131" cy="449234"/>
      </dsp:txXfrm>
    </dsp:sp>
    <dsp:sp modelId="{E5149CFA-09E9-47EB-B209-CD51894C3365}">
      <dsp:nvSpPr>
        <dsp:cNvPr id="0" name=""/>
        <dsp:cNvSpPr/>
      </dsp:nvSpPr>
      <dsp:spPr>
        <a:xfrm>
          <a:off x="1802" y="2700233"/>
          <a:ext cx="1718571" cy="514297"/>
        </a:xfrm>
        <a:prstGeom prst="roundRect">
          <a:avLst/>
        </a:prstGeom>
        <a:solidFill>
          <a:schemeClr val="accent4">
            <a:hueOff val="-3189121"/>
            <a:satOff val="19214"/>
            <a:lumOff val="15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l-GR" sz="1500" b="1" kern="1200" dirty="0">
              <a:effectLst>
                <a:outerShdw blurRad="38100" dist="38100" dir="2700000" algn="tl">
                  <a:srgbClr val="000000">
                    <a:alpha val="43137"/>
                  </a:srgbClr>
                </a:outerShdw>
              </a:effectLst>
              <a:latin typeface="Aptos Display" panose="020B0004020202020204" pitchFamily="34" charset="0"/>
            </a:rPr>
            <a:t>Σωματικό άλγος </a:t>
          </a:r>
          <a:endParaRPr lang="en-US" sz="1500" kern="1200" dirty="0">
            <a:effectLst>
              <a:outerShdw blurRad="38100" dist="38100" dir="2700000" algn="tl">
                <a:srgbClr val="000000">
                  <a:alpha val="43137"/>
                </a:srgbClr>
              </a:outerShdw>
            </a:effectLst>
            <a:latin typeface="Aptos Display" panose="020B0004020202020204" pitchFamily="34" charset="0"/>
          </a:endParaRPr>
        </a:p>
      </dsp:txBody>
      <dsp:txXfrm>
        <a:off x="26908" y="2725339"/>
        <a:ext cx="1668359" cy="464085"/>
      </dsp:txXfrm>
    </dsp:sp>
    <dsp:sp modelId="{44168D63-D07C-480B-A402-78C427BB2EC0}">
      <dsp:nvSpPr>
        <dsp:cNvPr id="0" name=""/>
        <dsp:cNvSpPr/>
      </dsp:nvSpPr>
      <dsp:spPr>
        <a:xfrm rot="5400000">
          <a:off x="4724947" y="246794"/>
          <a:ext cx="497840" cy="6501201"/>
        </a:xfrm>
        <a:prstGeom prst="round2SameRect">
          <a:avLst/>
        </a:prstGeom>
        <a:solidFill>
          <a:schemeClr val="accent4">
            <a:tint val="40000"/>
            <a:alpha val="90000"/>
            <a:hueOff val="-3382037"/>
            <a:satOff val="18992"/>
            <a:lumOff val="1207"/>
            <a:alphaOff val="0"/>
          </a:schemeClr>
        </a:solidFill>
        <a:ln w="25400" cap="flat" cmpd="sng" algn="ctr">
          <a:solidFill>
            <a:schemeClr val="accent4">
              <a:tint val="40000"/>
              <a:alpha val="90000"/>
              <a:hueOff val="-3382037"/>
              <a:satOff val="18992"/>
              <a:lumOff val="120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l-GR" sz="1500" kern="1200" dirty="0">
              <a:latin typeface="Aptos Display" panose="020B0004020202020204" pitchFamily="34" charset="0"/>
            </a:rPr>
            <a:t>Προέρχεται από ερεθισμό των νευρικών απολήξεων του σπλαγχνικού περιτοναίου. Συνήθως είναι αμβλύ και με ασαφή εντόπιση.</a:t>
          </a:r>
          <a:endParaRPr lang="en-US" sz="1500" kern="1200" dirty="0">
            <a:latin typeface="Aptos Display" panose="020B0004020202020204" pitchFamily="34" charset="0"/>
          </a:endParaRPr>
        </a:p>
      </dsp:txBody>
      <dsp:txXfrm rot="-5400000">
        <a:off x="1723267" y="3272778"/>
        <a:ext cx="6476898" cy="449234"/>
      </dsp:txXfrm>
    </dsp:sp>
    <dsp:sp modelId="{F6BA10D8-7278-4234-8E2E-5EBB62E0E706}">
      <dsp:nvSpPr>
        <dsp:cNvPr id="0" name=""/>
        <dsp:cNvSpPr/>
      </dsp:nvSpPr>
      <dsp:spPr>
        <a:xfrm>
          <a:off x="1802" y="3240246"/>
          <a:ext cx="1721465" cy="514297"/>
        </a:xfrm>
        <a:prstGeom prst="roundRect">
          <a:avLst/>
        </a:prstGeom>
        <a:solidFill>
          <a:schemeClr val="accent4">
            <a:hueOff val="-3826945"/>
            <a:satOff val="23056"/>
            <a:lumOff val="18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l-GR" sz="1500" b="1" kern="1200" dirty="0">
              <a:effectLst>
                <a:outerShdw blurRad="38100" dist="38100" dir="2700000" algn="tl">
                  <a:srgbClr val="000000">
                    <a:alpha val="43137"/>
                  </a:srgbClr>
                </a:outerShdw>
              </a:effectLst>
              <a:latin typeface="Aptos Display" panose="020B0004020202020204" pitchFamily="34" charset="0"/>
            </a:rPr>
            <a:t>Σπλαγχνικό άλγος </a:t>
          </a:r>
          <a:endParaRPr lang="en-US" sz="1500" kern="1200" dirty="0">
            <a:effectLst>
              <a:outerShdw blurRad="38100" dist="38100" dir="2700000" algn="tl">
                <a:srgbClr val="000000">
                  <a:alpha val="43137"/>
                </a:srgbClr>
              </a:outerShdw>
            </a:effectLst>
            <a:latin typeface="Aptos Display" panose="020B0004020202020204" pitchFamily="34" charset="0"/>
          </a:endParaRPr>
        </a:p>
      </dsp:txBody>
      <dsp:txXfrm>
        <a:off x="26908" y="3265352"/>
        <a:ext cx="1671253" cy="464085"/>
      </dsp:txXfrm>
    </dsp:sp>
    <dsp:sp modelId="{F86E7339-D275-45B9-B53C-4438CEB0FBD9}">
      <dsp:nvSpPr>
        <dsp:cNvPr id="0" name=""/>
        <dsp:cNvSpPr/>
      </dsp:nvSpPr>
      <dsp:spPr>
        <a:xfrm rot="5400000">
          <a:off x="4721381" y="784587"/>
          <a:ext cx="497840" cy="6505640"/>
        </a:xfrm>
        <a:prstGeom prst="round2SameRect">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l-GR" sz="1500" kern="1200" dirty="0">
              <a:latin typeface="Aptos Display" panose="020B0004020202020204" pitchFamily="34" charset="0"/>
            </a:rPr>
            <a:t>Άλγος που βιώνεται σε θέση απομακρυσμένη από το πάσχον όργανο. </a:t>
          </a:r>
          <a:endParaRPr lang="en-US" sz="1500" kern="1200" dirty="0">
            <a:latin typeface="Aptos Display" panose="020B0004020202020204" pitchFamily="34" charset="0"/>
          </a:endParaRPr>
        </a:p>
      </dsp:txBody>
      <dsp:txXfrm rot="-5400000">
        <a:off x="1717482" y="3812790"/>
        <a:ext cx="6481337" cy="449234"/>
      </dsp:txXfrm>
    </dsp:sp>
    <dsp:sp modelId="{9336C717-A8BE-4983-B8BC-57E4218556D0}">
      <dsp:nvSpPr>
        <dsp:cNvPr id="0" name=""/>
        <dsp:cNvSpPr/>
      </dsp:nvSpPr>
      <dsp:spPr>
        <a:xfrm>
          <a:off x="1802" y="3780258"/>
          <a:ext cx="1715678" cy="514297"/>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l-GR" sz="1500" b="1" kern="1200" dirty="0">
              <a:effectLst>
                <a:outerShdw blurRad="38100" dist="38100" dir="2700000" algn="tl">
                  <a:srgbClr val="000000">
                    <a:alpha val="43137"/>
                  </a:srgbClr>
                </a:outerShdw>
              </a:effectLst>
              <a:latin typeface="Aptos Display" panose="020B0004020202020204" pitchFamily="34" charset="0"/>
            </a:rPr>
            <a:t>Αναφερόμενο άλγος</a:t>
          </a:r>
          <a:endParaRPr lang="en-US" sz="1500" kern="1200" dirty="0">
            <a:effectLst>
              <a:outerShdw blurRad="38100" dist="38100" dir="2700000" algn="tl">
                <a:srgbClr val="000000">
                  <a:alpha val="43137"/>
                </a:srgbClr>
              </a:outerShdw>
            </a:effectLst>
            <a:latin typeface="Aptos Display" panose="020B0004020202020204" pitchFamily="34" charset="0"/>
          </a:endParaRPr>
        </a:p>
      </dsp:txBody>
      <dsp:txXfrm>
        <a:off x="26908" y="3805364"/>
        <a:ext cx="1665466" cy="4640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FFA0A7-6D80-4177-B48C-C19449CE09C7}">
      <dsp:nvSpPr>
        <dsp:cNvPr id="0" name=""/>
        <dsp:cNvSpPr/>
      </dsp:nvSpPr>
      <dsp:spPr>
        <a:xfrm>
          <a:off x="0" y="41463"/>
          <a:ext cx="8229600" cy="4329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l-GR" sz="1800" b="1" kern="1200">
              <a:latin typeface="Aptos Display" panose="020B0004020202020204" pitchFamily="34" charset="0"/>
            </a:rPr>
            <a:t>Φλεγμονή: </a:t>
          </a:r>
          <a:endParaRPr lang="en-US" sz="1800" b="1" kern="1200">
            <a:latin typeface="Aptos Display" panose="020B0004020202020204" pitchFamily="34" charset="0"/>
          </a:endParaRPr>
        </a:p>
      </dsp:txBody>
      <dsp:txXfrm>
        <a:off x="21132" y="62595"/>
        <a:ext cx="8187336" cy="390636"/>
      </dsp:txXfrm>
    </dsp:sp>
    <dsp:sp modelId="{F6CE82B9-7BB1-4788-AC67-D37C984CF9C8}">
      <dsp:nvSpPr>
        <dsp:cNvPr id="0" name=""/>
        <dsp:cNvSpPr/>
      </dsp:nvSpPr>
      <dsp:spPr>
        <a:xfrm>
          <a:off x="0" y="474363"/>
          <a:ext cx="8229600"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l-GR" sz="1800" kern="1200" dirty="0">
              <a:latin typeface="Aptos Display" panose="020B0004020202020204" pitchFamily="34" charset="0"/>
            </a:rPr>
            <a:t>Γαστρεντερίτιδα, σκωληκοειδίτιδα, παγκρεατίτιδα, πυελονεφρίτιδα, χολοκυστίτιδα</a:t>
          </a:r>
          <a:endParaRPr lang="en-US" sz="1800" kern="1200" dirty="0">
            <a:latin typeface="Aptos Display" panose="020B0004020202020204" pitchFamily="34" charset="0"/>
          </a:endParaRPr>
        </a:p>
      </dsp:txBody>
      <dsp:txXfrm>
        <a:off x="0" y="474363"/>
        <a:ext cx="8229600" cy="331200"/>
      </dsp:txXfrm>
    </dsp:sp>
    <dsp:sp modelId="{329A65AD-F32A-4A34-B1CE-7F54E2916D68}">
      <dsp:nvSpPr>
        <dsp:cNvPr id="0" name=""/>
        <dsp:cNvSpPr/>
      </dsp:nvSpPr>
      <dsp:spPr>
        <a:xfrm>
          <a:off x="0" y="805563"/>
          <a:ext cx="8229600" cy="432900"/>
        </a:xfrm>
        <a:prstGeom prst="roundRect">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l-GR" sz="1800" b="1" kern="1200">
              <a:latin typeface="Aptos Display" panose="020B0004020202020204" pitchFamily="34" charset="0"/>
            </a:rPr>
            <a:t>Διάτρηση: </a:t>
          </a:r>
          <a:endParaRPr lang="en-US" sz="1800" b="1" kern="1200">
            <a:latin typeface="Aptos Display" panose="020B0004020202020204" pitchFamily="34" charset="0"/>
          </a:endParaRPr>
        </a:p>
      </dsp:txBody>
      <dsp:txXfrm>
        <a:off x="21132" y="826695"/>
        <a:ext cx="8187336" cy="390636"/>
      </dsp:txXfrm>
    </dsp:sp>
    <dsp:sp modelId="{A206414F-B54A-4BA4-B628-461A99DEFE31}">
      <dsp:nvSpPr>
        <dsp:cNvPr id="0" name=""/>
        <dsp:cNvSpPr/>
      </dsp:nvSpPr>
      <dsp:spPr>
        <a:xfrm>
          <a:off x="0" y="1238463"/>
          <a:ext cx="8229600" cy="558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l-GR" sz="1800" kern="1200" dirty="0">
              <a:latin typeface="Aptos Display" panose="020B0004020202020204" pitchFamily="34" charset="0"/>
            </a:rPr>
            <a:t>Διάτρηση έλκους στομάχου-12δακτύλου, εκκολπώματος, καρκινώματος παχέος εντέρου</a:t>
          </a:r>
          <a:endParaRPr lang="en-US" sz="1800" kern="1200" dirty="0">
            <a:latin typeface="Aptos Display" panose="020B0004020202020204" pitchFamily="34" charset="0"/>
          </a:endParaRPr>
        </a:p>
      </dsp:txBody>
      <dsp:txXfrm>
        <a:off x="0" y="1238463"/>
        <a:ext cx="8229600" cy="558900"/>
      </dsp:txXfrm>
    </dsp:sp>
    <dsp:sp modelId="{F7824B7C-8E66-4C8E-96F6-DF3B4E6E0E0B}">
      <dsp:nvSpPr>
        <dsp:cNvPr id="0" name=""/>
        <dsp:cNvSpPr/>
      </dsp:nvSpPr>
      <dsp:spPr>
        <a:xfrm>
          <a:off x="0" y="1797363"/>
          <a:ext cx="8229600" cy="432900"/>
        </a:xfrm>
        <a:prstGeom prst="round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l-GR" sz="1800" b="1" kern="1200">
              <a:latin typeface="Aptos Display" panose="020B0004020202020204" pitchFamily="34" charset="0"/>
            </a:rPr>
            <a:t>Απόφραξη: </a:t>
          </a:r>
          <a:endParaRPr lang="en-US" sz="1800" b="1" kern="1200">
            <a:latin typeface="Aptos Display" panose="020B0004020202020204" pitchFamily="34" charset="0"/>
          </a:endParaRPr>
        </a:p>
      </dsp:txBody>
      <dsp:txXfrm>
        <a:off x="21132" y="1818495"/>
        <a:ext cx="8187336" cy="390636"/>
      </dsp:txXfrm>
    </dsp:sp>
    <dsp:sp modelId="{666C42E2-BDAA-4344-BD1C-A8F92D734955}">
      <dsp:nvSpPr>
        <dsp:cNvPr id="0" name=""/>
        <dsp:cNvSpPr/>
      </dsp:nvSpPr>
      <dsp:spPr>
        <a:xfrm>
          <a:off x="0" y="2230263"/>
          <a:ext cx="8229600"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l-GR" sz="1800" kern="1200">
              <a:latin typeface="Aptos Display" panose="020B0004020202020204" pitchFamily="34" charset="0"/>
            </a:rPr>
            <a:t>Απόφραξη εντέρου, χοληφόρων, ουρητήρα</a:t>
          </a:r>
          <a:endParaRPr lang="en-US" sz="1800" kern="1200">
            <a:latin typeface="Aptos Display" panose="020B0004020202020204" pitchFamily="34" charset="0"/>
          </a:endParaRPr>
        </a:p>
      </dsp:txBody>
      <dsp:txXfrm>
        <a:off x="0" y="2230263"/>
        <a:ext cx="8229600" cy="331200"/>
      </dsp:txXfrm>
    </dsp:sp>
    <dsp:sp modelId="{59FCEF65-B0F4-45AC-A18D-B5F386AE08A5}">
      <dsp:nvSpPr>
        <dsp:cNvPr id="0" name=""/>
        <dsp:cNvSpPr/>
      </dsp:nvSpPr>
      <dsp:spPr>
        <a:xfrm>
          <a:off x="0" y="2561463"/>
          <a:ext cx="8229600" cy="432900"/>
        </a:xfrm>
        <a:prstGeom prst="roundRect">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l-GR" sz="1800" b="1" kern="1200">
              <a:latin typeface="Aptos Display" panose="020B0004020202020204" pitchFamily="34" charset="0"/>
            </a:rPr>
            <a:t>Αιμορραγία: </a:t>
          </a:r>
          <a:endParaRPr lang="en-US" sz="1800" b="1" kern="1200">
            <a:latin typeface="Aptos Display" panose="020B0004020202020204" pitchFamily="34" charset="0"/>
          </a:endParaRPr>
        </a:p>
      </dsp:txBody>
      <dsp:txXfrm>
        <a:off x="21132" y="2582595"/>
        <a:ext cx="8187336" cy="390636"/>
      </dsp:txXfrm>
    </dsp:sp>
    <dsp:sp modelId="{AEF575B1-F615-4161-8449-DB0C15AF0831}">
      <dsp:nvSpPr>
        <dsp:cNvPr id="0" name=""/>
        <dsp:cNvSpPr/>
      </dsp:nvSpPr>
      <dsp:spPr>
        <a:xfrm>
          <a:off x="0" y="2994363"/>
          <a:ext cx="8229600"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l-GR" sz="1800" kern="1200" dirty="0">
              <a:latin typeface="Aptos Display" panose="020B0004020202020204" pitchFamily="34" charset="0"/>
            </a:rPr>
            <a:t>Ρήξη </a:t>
          </a:r>
          <a:r>
            <a:rPr lang="el-GR" sz="1800" kern="1200" dirty="0" err="1">
              <a:latin typeface="Aptos Display" panose="020B0004020202020204" pitchFamily="34" charset="0"/>
            </a:rPr>
            <a:t>ανεύρυσματος</a:t>
          </a:r>
          <a:r>
            <a:rPr lang="el-GR" sz="1800" kern="1200" dirty="0">
              <a:latin typeface="Aptos Display" panose="020B0004020202020204" pitchFamily="34" charset="0"/>
            </a:rPr>
            <a:t> αορτής, έκτοπη κύηση, </a:t>
          </a:r>
          <a:r>
            <a:rPr lang="el-GR" sz="1800" kern="1200" dirty="0" err="1">
              <a:latin typeface="Aptos Display" panose="020B0004020202020204" pitchFamily="34" charset="0"/>
            </a:rPr>
            <a:t>υποκάψιο</a:t>
          </a:r>
          <a:r>
            <a:rPr lang="el-GR" sz="1800" kern="1200" dirty="0">
              <a:latin typeface="Aptos Display" panose="020B0004020202020204" pitchFamily="34" charset="0"/>
            </a:rPr>
            <a:t> αιμάτωμα ήπατος ή </a:t>
          </a:r>
          <a:r>
            <a:rPr lang="el-GR" sz="1800" kern="1200" dirty="0" err="1">
              <a:latin typeface="Aptos Display" panose="020B0004020202020204" pitchFamily="34" charset="0"/>
            </a:rPr>
            <a:t>σπληνός</a:t>
          </a:r>
          <a:endParaRPr lang="en-US" sz="1800" kern="1200" dirty="0">
            <a:latin typeface="Aptos Display" panose="020B0004020202020204" pitchFamily="34" charset="0"/>
          </a:endParaRPr>
        </a:p>
      </dsp:txBody>
      <dsp:txXfrm>
        <a:off x="0" y="2994363"/>
        <a:ext cx="8229600" cy="331200"/>
      </dsp:txXfrm>
    </dsp:sp>
    <dsp:sp modelId="{69258AEF-9079-404E-872C-65E0B5E5A801}">
      <dsp:nvSpPr>
        <dsp:cNvPr id="0" name=""/>
        <dsp:cNvSpPr/>
      </dsp:nvSpPr>
      <dsp:spPr>
        <a:xfrm>
          <a:off x="0" y="3325564"/>
          <a:ext cx="8229600" cy="432900"/>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l-GR" sz="1800" b="1" kern="1200">
              <a:latin typeface="Aptos Display" panose="020B0004020202020204" pitchFamily="34" charset="0"/>
            </a:rPr>
            <a:t>Ισχαιμία-έμφρακτο: </a:t>
          </a:r>
          <a:endParaRPr lang="en-US" sz="1800" b="1" kern="1200">
            <a:latin typeface="Aptos Display" panose="020B0004020202020204" pitchFamily="34" charset="0"/>
          </a:endParaRPr>
        </a:p>
      </dsp:txBody>
      <dsp:txXfrm>
        <a:off x="21132" y="3346696"/>
        <a:ext cx="8187336" cy="390636"/>
      </dsp:txXfrm>
    </dsp:sp>
    <dsp:sp modelId="{42A65C66-2E6F-4F7C-925C-6A84970B4E80}">
      <dsp:nvSpPr>
        <dsp:cNvPr id="0" name=""/>
        <dsp:cNvSpPr/>
      </dsp:nvSpPr>
      <dsp:spPr>
        <a:xfrm>
          <a:off x="0" y="3758464"/>
          <a:ext cx="8229600"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l-GR" sz="1800" kern="1200" dirty="0">
              <a:latin typeface="Aptos Display" panose="020B0004020202020204" pitchFamily="34" charset="0"/>
            </a:rPr>
            <a:t>Ισχαιμία εντέρου, </a:t>
          </a:r>
          <a:r>
            <a:rPr lang="el-GR" sz="1800" kern="1200" dirty="0" err="1">
              <a:latin typeface="Aptos Display" panose="020B0004020202020204" pitchFamily="34" charset="0"/>
            </a:rPr>
            <a:t>έμφρακτο</a:t>
          </a:r>
          <a:r>
            <a:rPr lang="el-GR" sz="1800" kern="1200" dirty="0">
              <a:latin typeface="Aptos Display" panose="020B0004020202020204" pitchFamily="34" charset="0"/>
            </a:rPr>
            <a:t> </a:t>
          </a:r>
          <a:r>
            <a:rPr lang="el-GR" sz="1800" kern="1200" dirty="0" err="1">
              <a:latin typeface="Aptos Display" panose="020B0004020202020204" pitchFamily="34" charset="0"/>
            </a:rPr>
            <a:t>σπληνός</a:t>
          </a:r>
          <a:r>
            <a:rPr lang="en-US" sz="1800" kern="1200" dirty="0">
              <a:latin typeface="Aptos Display" panose="020B0004020202020204" pitchFamily="34" charset="0"/>
            </a:rPr>
            <a:t>, </a:t>
          </a:r>
          <a:r>
            <a:rPr lang="el-GR" sz="1800" kern="1200" dirty="0">
              <a:latin typeface="Aptos Display" panose="020B0004020202020204" pitchFamily="34" charset="0"/>
            </a:rPr>
            <a:t>συστροφή </a:t>
          </a:r>
          <a:r>
            <a:rPr lang="el-GR" sz="1800" kern="1200" dirty="0" err="1">
              <a:latin typeface="Aptos Display" panose="020B0004020202020204" pitchFamily="34" charset="0"/>
            </a:rPr>
            <a:t>όρχεος</a:t>
          </a:r>
          <a:r>
            <a:rPr lang="el-GR" sz="1800" kern="1200" dirty="0">
              <a:latin typeface="Aptos Display" panose="020B0004020202020204" pitchFamily="34" charset="0"/>
            </a:rPr>
            <a:t>, περίσφιξη κήλης </a:t>
          </a:r>
          <a:r>
            <a:rPr lang="en-US" sz="1800" kern="1200" dirty="0">
              <a:latin typeface="Aptos Display" panose="020B0004020202020204" pitchFamily="34" charset="0"/>
            </a:rPr>
            <a:t> </a:t>
          </a:r>
        </a:p>
      </dsp:txBody>
      <dsp:txXfrm>
        <a:off x="0" y="3758464"/>
        <a:ext cx="8229600" cy="3312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95D90-E448-42FC-9360-6BC5043D3926}">
      <dsp:nvSpPr>
        <dsp:cNvPr id="0" name=""/>
        <dsp:cNvSpPr/>
      </dsp:nvSpPr>
      <dsp:spPr>
        <a:xfrm>
          <a:off x="0" y="55248"/>
          <a:ext cx="8229600" cy="51597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b="1" kern="1200" dirty="0">
              <a:latin typeface="Aptos Display" panose="020B0004020202020204" pitchFamily="34" charset="0"/>
            </a:rPr>
            <a:t>Γαστρεντερικό: </a:t>
          </a:r>
          <a:endParaRPr lang="en-US" sz="2100" b="1" kern="1200" dirty="0">
            <a:latin typeface="Aptos Display" panose="020B0004020202020204" pitchFamily="34" charset="0"/>
          </a:endParaRPr>
        </a:p>
      </dsp:txBody>
      <dsp:txXfrm>
        <a:off x="25188" y="80436"/>
        <a:ext cx="8179224" cy="465594"/>
      </dsp:txXfrm>
    </dsp:sp>
    <dsp:sp modelId="{5F0E34BB-F476-4BB4-9E56-36B542288008}">
      <dsp:nvSpPr>
        <dsp:cNvPr id="0" name=""/>
        <dsp:cNvSpPr/>
      </dsp:nvSpPr>
      <dsp:spPr>
        <a:xfrm>
          <a:off x="0" y="571218"/>
          <a:ext cx="8229600" cy="554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l-GR" sz="1800" kern="1200" dirty="0">
              <a:latin typeface="Aptos Display" panose="020B0004020202020204" pitchFamily="34" charset="0"/>
            </a:rPr>
            <a:t>Γαστρεντερίτιδα, χολοκυστίτιδα, παγκρεατίτιδα, εντερική απόφραξη, διάτρηση στομάχου </a:t>
          </a:r>
          <a:r>
            <a:rPr lang="el-GR" sz="1800" kern="1200" dirty="0" err="1">
              <a:latin typeface="Aptos Display" panose="020B0004020202020204" pitchFamily="34" charset="0"/>
            </a:rPr>
            <a:t>κλπ</a:t>
          </a:r>
          <a:endParaRPr lang="en-US" sz="1800" kern="1200" dirty="0">
            <a:latin typeface="Aptos Display" panose="020B0004020202020204" pitchFamily="34" charset="0"/>
          </a:endParaRPr>
        </a:p>
      </dsp:txBody>
      <dsp:txXfrm>
        <a:off x="0" y="571218"/>
        <a:ext cx="8229600" cy="554242"/>
      </dsp:txXfrm>
    </dsp:sp>
    <dsp:sp modelId="{DE1DFDB7-05BD-4135-9032-9FEEC6F85E19}">
      <dsp:nvSpPr>
        <dsp:cNvPr id="0" name=""/>
        <dsp:cNvSpPr/>
      </dsp:nvSpPr>
      <dsp:spPr>
        <a:xfrm>
          <a:off x="0" y="1125461"/>
          <a:ext cx="8229600" cy="515970"/>
        </a:xfrm>
        <a:prstGeom prst="round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b="1" kern="1200">
              <a:latin typeface="Aptos Display" panose="020B0004020202020204" pitchFamily="34" charset="0"/>
            </a:rPr>
            <a:t>Αγγειακό: </a:t>
          </a:r>
          <a:endParaRPr lang="en-US" sz="2100" b="1" kern="1200">
            <a:latin typeface="Aptos Display" panose="020B0004020202020204" pitchFamily="34" charset="0"/>
          </a:endParaRPr>
        </a:p>
      </dsp:txBody>
      <dsp:txXfrm>
        <a:off x="25188" y="1150649"/>
        <a:ext cx="8179224" cy="465594"/>
      </dsp:txXfrm>
    </dsp:sp>
    <dsp:sp modelId="{288D7B1D-3338-4DBA-8FB5-809BC5E9C201}">
      <dsp:nvSpPr>
        <dsp:cNvPr id="0" name=""/>
        <dsp:cNvSpPr/>
      </dsp:nvSpPr>
      <dsp:spPr>
        <a:xfrm>
          <a:off x="0" y="1641431"/>
          <a:ext cx="8229600"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l-GR" sz="1800" kern="1200">
              <a:latin typeface="Aptos Display" panose="020B0004020202020204" pitchFamily="34" charset="0"/>
            </a:rPr>
            <a:t>Ρήξη ανευρύσματος αορτής, ισχαιμία εντέρου, πεπτικό έλκος με αιμορραγία</a:t>
          </a:r>
          <a:endParaRPr lang="en-US" sz="1800" kern="1200">
            <a:latin typeface="Aptos Display" panose="020B0004020202020204" pitchFamily="34" charset="0"/>
          </a:endParaRPr>
        </a:p>
      </dsp:txBody>
      <dsp:txXfrm>
        <a:off x="0" y="1641431"/>
        <a:ext cx="8229600" cy="347760"/>
      </dsp:txXfrm>
    </dsp:sp>
    <dsp:sp modelId="{6554C6B1-999E-47B5-B918-8FF3EA868D7F}">
      <dsp:nvSpPr>
        <dsp:cNvPr id="0" name=""/>
        <dsp:cNvSpPr/>
      </dsp:nvSpPr>
      <dsp:spPr>
        <a:xfrm>
          <a:off x="0" y="1989191"/>
          <a:ext cx="8229600" cy="515970"/>
        </a:xfrm>
        <a:prstGeom prst="round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b="1" kern="1200" dirty="0">
              <a:latin typeface="Aptos Display" panose="020B0004020202020204" pitchFamily="34" charset="0"/>
            </a:rPr>
            <a:t>Ουροποιητικό: </a:t>
          </a:r>
          <a:endParaRPr lang="en-US" sz="2100" b="1" kern="1200" dirty="0">
            <a:latin typeface="Aptos Display" panose="020B0004020202020204" pitchFamily="34" charset="0"/>
          </a:endParaRPr>
        </a:p>
      </dsp:txBody>
      <dsp:txXfrm>
        <a:off x="25188" y="2014379"/>
        <a:ext cx="8179224" cy="465594"/>
      </dsp:txXfrm>
    </dsp:sp>
    <dsp:sp modelId="{B1860078-CFB2-48CF-A45E-40B99BFAC86D}">
      <dsp:nvSpPr>
        <dsp:cNvPr id="0" name=""/>
        <dsp:cNvSpPr/>
      </dsp:nvSpPr>
      <dsp:spPr>
        <a:xfrm>
          <a:off x="0" y="2505161"/>
          <a:ext cx="8229600"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l-GR" sz="1800" kern="1200" dirty="0">
              <a:latin typeface="Aptos Display" panose="020B0004020202020204" pitchFamily="34" charset="0"/>
            </a:rPr>
            <a:t>Πυελονεφρίτιδα, κολικός ουρητήρα, συστροφή </a:t>
          </a:r>
          <a:r>
            <a:rPr lang="el-GR" sz="1800" kern="1200" dirty="0" err="1">
              <a:latin typeface="Aptos Display" panose="020B0004020202020204" pitchFamily="34" charset="0"/>
            </a:rPr>
            <a:t>όρχεος</a:t>
          </a:r>
          <a:endParaRPr lang="en-US" sz="1800" kern="1200" dirty="0">
            <a:latin typeface="Aptos Display" panose="020B0004020202020204" pitchFamily="34" charset="0"/>
          </a:endParaRPr>
        </a:p>
      </dsp:txBody>
      <dsp:txXfrm>
        <a:off x="0" y="2505161"/>
        <a:ext cx="8229600" cy="347760"/>
      </dsp:txXfrm>
    </dsp:sp>
    <dsp:sp modelId="{FAEE3796-2F91-42C2-A12E-912A53ED10DF}">
      <dsp:nvSpPr>
        <dsp:cNvPr id="0" name=""/>
        <dsp:cNvSpPr/>
      </dsp:nvSpPr>
      <dsp:spPr>
        <a:xfrm>
          <a:off x="0" y="2852921"/>
          <a:ext cx="8229600" cy="515970"/>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b="1" kern="1200">
              <a:latin typeface="Aptos Display" panose="020B0004020202020204" pitchFamily="34" charset="0"/>
            </a:rPr>
            <a:t>Γεννητικό (θήλεος): </a:t>
          </a:r>
          <a:endParaRPr lang="en-US" sz="2100" b="1" kern="1200">
            <a:latin typeface="Aptos Display" panose="020B0004020202020204" pitchFamily="34" charset="0"/>
          </a:endParaRPr>
        </a:p>
      </dsp:txBody>
      <dsp:txXfrm>
        <a:off x="25188" y="2878109"/>
        <a:ext cx="8179224" cy="465594"/>
      </dsp:txXfrm>
    </dsp:sp>
    <dsp:sp modelId="{99D89BAD-0796-4C10-88A6-568DFB089902}">
      <dsp:nvSpPr>
        <dsp:cNvPr id="0" name=""/>
        <dsp:cNvSpPr/>
      </dsp:nvSpPr>
      <dsp:spPr>
        <a:xfrm>
          <a:off x="0" y="3368891"/>
          <a:ext cx="8229600"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l-GR" sz="1800" kern="1200" dirty="0">
              <a:latin typeface="Aptos Display" panose="020B0004020202020204" pitchFamily="34" charset="0"/>
            </a:rPr>
            <a:t>Φλεγμονώδης νόσος της πυέλου, έκτοπη κύηση, ρήξη κύστης ωοθήκης</a:t>
          </a:r>
          <a:endParaRPr lang="en-US" sz="1800" kern="1200" dirty="0">
            <a:latin typeface="Aptos Display" panose="020B0004020202020204" pitchFamily="34" charset="0"/>
          </a:endParaRPr>
        </a:p>
      </dsp:txBody>
      <dsp:txXfrm>
        <a:off x="0" y="3368891"/>
        <a:ext cx="8229600" cy="3477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E61EF-AC90-42C4-9BDC-70F3DB4C13CD}">
      <dsp:nvSpPr>
        <dsp:cNvPr id="0" name=""/>
        <dsp:cNvSpPr/>
      </dsp:nvSpPr>
      <dsp:spPr>
        <a:xfrm>
          <a:off x="0" y="189201"/>
          <a:ext cx="8229600" cy="46683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kern="1200">
              <a:latin typeface="Aptos Display" panose="020B0004020202020204" pitchFamily="34" charset="0"/>
            </a:rPr>
            <a:t>Σημείο Murphy: </a:t>
          </a:r>
          <a:endParaRPr lang="en-US" sz="1900" kern="1200">
            <a:latin typeface="Aptos Display" panose="020B0004020202020204" pitchFamily="34" charset="0"/>
          </a:endParaRPr>
        </a:p>
      </dsp:txBody>
      <dsp:txXfrm>
        <a:off x="22789" y="211990"/>
        <a:ext cx="8184022" cy="421252"/>
      </dsp:txXfrm>
    </dsp:sp>
    <dsp:sp modelId="{2C1DA906-A7A9-4CC7-BB0B-DDDF633794A8}">
      <dsp:nvSpPr>
        <dsp:cNvPr id="0" name=""/>
        <dsp:cNvSpPr/>
      </dsp:nvSpPr>
      <dsp:spPr>
        <a:xfrm>
          <a:off x="0" y="656031"/>
          <a:ext cx="82296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l-GR" sz="1500" kern="1200" dirty="0">
              <a:latin typeface="Aptos Display" panose="020B0004020202020204" pitchFamily="34" charset="0"/>
            </a:rPr>
            <a:t>Άλγος ή διακοπή της εισπνοής κατά την ψηλάφηση του ΔΕ </a:t>
          </a:r>
          <a:r>
            <a:rPr lang="el-GR" sz="1500" kern="1200" dirty="0" err="1">
              <a:latin typeface="Aptos Display" panose="020B0004020202020204" pitchFamily="34" charset="0"/>
            </a:rPr>
            <a:t>υποχονδρίου</a:t>
          </a:r>
          <a:r>
            <a:rPr lang="el-GR" sz="1500" kern="1200" dirty="0">
              <a:latin typeface="Aptos Display" panose="020B0004020202020204" pitchFamily="34" charset="0"/>
            </a:rPr>
            <a:t> --&gt; οξεία χολοκυστίτιδα</a:t>
          </a:r>
          <a:endParaRPr lang="en-US" sz="1500" kern="1200" dirty="0">
            <a:latin typeface="Aptos Display" panose="020B0004020202020204" pitchFamily="34" charset="0"/>
          </a:endParaRPr>
        </a:p>
      </dsp:txBody>
      <dsp:txXfrm>
        <a:off x="0" y="656031"/>
        <a:ext cx="8229600" cy="314640"/>
      </dsp:txXfrm>
    </dsp:sp>
    <dsp:sp modelId="{D73247A7-106E-4CE8-8EDC-239F4185DA97}">
      <dsp:nvSpPr>
        <dsp:cNvPr id="0" name=""/>
        <dsp:cNvSpPr/>
      </dsp:nvSpPr>
      <dsp:spPr>
        <a:xfrm>
          <a:off x="0" y="970671"/>
          <a:ext cx="8229600" cy="466830"/>
        </a:xfrm>
        <a:prstGeom prst="roundRect">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kern="1200">
              <a:latin typeface="Aptos Display" panose="020B0004020202020204" pitchFamily="34" charset="0"/>
            </a:rPr>
            <a:t>Σημείο McBurney: </a:t>
          </a:r>
          <a:endParaRPr lang="en-US" sz="1900" kern="1200">
            <a:latin typeface="Aptos Display" panose="020B0004020202020204" pitchFamily="34" charset="0"/>
          </a:endParaRPr>
        </a:p>
      </dsp:txBody>
      <dsp:txXfrm>
        <a:off x="22789" y="993460"/>
        <a:ext cx="8184022" cy="421252"/>
      </dsp:txXfrm>
    </dsp:sp>
    <dsp:sp modelId="{0A912555-0FBE-4FF6-B44A-1CFF3B52AC35}">
      <dsp:nvSpPr>
        <dsp:cNvPr id="0" name=""/>
        <dsp:cNvSpPr/>
      </dsp:nvSpPr>
      <dsp:spPr>
        <a:xfrm>
          <a:off x="0" y="1437501"/>
          <a:ext cx="82296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l-GR" sz="1500" kern="1200">
              <a:latin typeface="Aptos Display" panose="020B0004020202020204" pitchFamily="34" charset="0"/>
            </a:rPr>
            <a:t>Ευαισθησία στο ΔΕ λαγόνιο βόθρο --&gt; οξεία σκωληκοειδίτιδα</a:t>
          </a:r>
          <a:endParaRPr lang="en-US" sz="1500" kern="1200">
            <a:latin typeface="Aptos Display" panose="020B0004020202020204" pitchFamily="34" charset="0"/>
          </a:endParaRPr>
        </a:p>
      </dsp:txBody>
      <dsp:txXfrm>
        <a:off x="0" y="1437501"/>
        <a:ext cx="8229600" cy="314640"/>
      </dsp:txXfrm>
    </dsp:sp>
    <dsp:sp modelId="{9098FD24-A44C-402D-A9E8-26897D443551}">
      <dsp:nvSpPr>
        <dsp:cNvPr id="0" name=""/>
        <dsp:cNvSpPr/>
      </dsp:nvSpPr>
      <dsp:spPr>
        <a:xfrm>
          <a:off x="0" y="1752141"/>
          <a:ext cx="8229600" cy="466830"/>
        </a:xfrm>
        <a:prstGeom prst="round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kern="1200" dirty="0">
              <a:latin typeface="Aptos Display" panose="020B0004020202020204" pitchFamily="34" charset="0"/>
            </a:rPr>
            <a:t>Σημείο </a:t>
          </a:r>
          <a:r>
            <a:rPr lang="el-GR" sz="1900" kern="1200" dirty="0" err="1">
              <a:latin typeface="Aptos Display" panose="020B0004020202020204" pitchFamily="34" charset="0"/>
            </a:rPr>
            <a:t>Rovsing</a:t>
          </a:r>
          <a:r>
            <a:rPr lang="el-GR" sz="1900" kern="1200" dirty="0">
              <a:latin typeface="Aptos Display" panose="020B0004020202020204" pitchFamily="34" charset="0"/>
            </a:rPr>
            <a:t>: </a:t>
          </a:r>
          <a:endParaRPr lang="en-US" sz="1900" kern="1200" dirty="0">
            <a:latin typeface="Aptos Display" panose="020B0004020202020204" pitchFamily="34" charset="0"/>
          </a:endParaRPr>
        </a:p>
      </dsp:txBody>
      <dsp:txXfrm>
        <a:off x="22789" y="1774930"/>
        <a:ext cx="8184022" cy="421252"/>
      </dsp:txXfrm>
    </dsp:sp>
    <dsp:sp modelId="{EBDAFE7F-0294-4A77-BB8B-C049D8A25156}">
      <dsp:nvSpPr>
        <dsp:cNvPr id="0" name=""/>
        <dsp:cNvSpPr/>
      </dsp:nvSpPr>
      <dsp:spPr>
        <a:xfrm>
          <a:off x="0" y="2218971"/>
          <a:ext cx="82296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l-GR" sz="1500" kern="1200">
              <a:latin typeface="Aptos Display" panose="020B0004020202020204" pitchFamily="34" charset="0"/>
            </a:rPr>
            <a:t>Ψηλάφηση του ΑΡ λαγόνιου βόθρου εκλύει άλγος στον ΑΡ </a:t>
          </a:r>
          <a:r>
            <a:rPr lang="el-GR" sz="1500" kern="1200">
              <a:latin typeface="Aptos Display" panose="020B0004020202020204" pitchFamily="34" charset="0"/>
              <a:sym typeface="Wingdings" panose="05000000000000000000" pitchFamily="2" charset="2"/>
            </a:rPr>
            <a:t></a:t>
          </a:r>
          <a:r>
            <a:rPr lang="el-GR" sz="1500" kern="1200">
              <a:latin typeface="Aptos Display" panose="020B0004020202020204" pitchFamily="34" charset="0"/>
            </a:rPr>
            <a:t>οξεία σκωληκοειδίτιδα</a:t>
          </a:r>
          <a:endParaRPr lang="en-US" sz="1500" kern="1200">
            <a:latin typeface="Aptos Display" panose="020B0004020202020204" pitchFamily="34" charset="0"/>
          </a:endParaRPr>
        </a:p>
      </dsp:txBody>
      <dsp:txXfrm>
        <a:off x="0" y="2218971"/>
        <a:ext cx="8229600" cy="314640"/>
      </dsp:txXfrm>
    </dsp:sp>
    <dsp:sp modelId="{E5F6B6CF-0349-4E5B-9A83-0BE11D9B4BAB}">
      <dsp:nvSpPr>
        <dsp:cNvPr id="0" name=""/>
        <dsp:cNvSpPr/>
      </dsp:nvSpPr>
      <dsp:spPr>
        <a:xfrm>
          <a:off x="0" y="2533611"/>
          <a:ext cx="8229600" cy="466830"/>
        </a:xfrm>
        <a:prstGeom prst="roundRect">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kern="1200">
              <a:latin typeface="Aptos Display" panose="020B0004020202020204" pitchFamily="34" charset="0"/>
            </a:rPr>
            <a:t>Σημείο Giordano: </a:t>
          </a:r>
          <a:endParaRPr lang="en-US" sz="1900" kern="1200">
            <a:latin typeface="Aptos Display" panose="020B0004020202020204" pitchFamily="34" charset="0"/>
          </a:endParaRPr>
        </a:p>
      </dsp:txBody>
      <dsp:txXfrm>
        <a:off x="22789" y="2556400"/>
        <a:ext cx="8184022" cy="421252"/>
      </dsp:txXfrm>
    </dsp:sp>
    <dsp:sp modelId="{01B2BC4E-C5CC-4BFF-B750-A2B697F2EBCB}">
      <dsp:nvSpPr>
        <dsp:cNvPr id="0" name=""/>
        <dsp:cNvSpPr/>
      </dsp:nvSpPr>
      <dsp:spPr>
        <a:xfrm>
          <a:off x="0" y="3000441"/>
          <a:ext cx="82296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l-GR" sz="1500" kern="1200">
              <a:latin typeface="Aptos Display" panose="020B0004020202020204" pitchFamily="34" charset="0"/>
            </a:rPr>
            <a:t>Άλγος κατά την πλήξη της πλευροσπονδυλικής γωνίας --&gt; οξεία πυελονεφρίτιδα - κολικός νεφρού</a:t>
          </a:r>
          <a:endParaRPr lang="en-US" sz="1500" kern="1200">
            <a:latin typeface="Aptos Display" panose="020B0004020202020204" pitchFamily="34" charset="0"/>
          </a:endParaRPr>
        </a:p>
      </dsp:txBody>
      <dsp:txXfrm>
        <a:off x="0" y="3000441"/>
        <a:ext cx="8229600" cy="314640"/>
      </dsp:txXfrm>
    </dsp:sp>
    <dsp:sp modelId="{4E03D973-1383-4DAA-8319-A363B46B7232}">
      <dsp:nvSpPr>
        <dsp:cNvPr id="0" name=""/>
        <dsp:cNvSpPr/>
      </dsp:nvSpPr>
      <dsp:spPr>
        <a:xfrm>
          <a:off x="0" y="3315081"/>
          <a:ext cx="8229600" cy="466830"/>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kern="1200">
              <a:latin typeface="Aptos Display" panose="020B0004020202020204" pitchFamily="34" charset="0"/>
            </a:rPr>
            <a:t>Σημείο ψοίτη και θυροειδούς μυός: </a:t>
          </a:r>
          <a:endParaRPr lang="en-US" sz="1900" kern="1200">
            <a:latin typeface="Aptos Display" panose="020B0004020202020204" pitchFamily="34" charset="0"/>
          </a:endParaRPr>
        </a:p>
      </dsp:txBody>
      <dsp:txXfrm>
        <a:off x="22789" y="3337870"/>
        <a:ext cx="8184022" cy="421252"/>
      </dsp:txXfrm>
    </dsp:sp>
    <dsp:sp modelId="{4BE51B80-0A8E-4D5E-AA4C-7251B4921949}">
      <dsp:nvSpPr>
        <dsp:cNvPr id="0" name=""/>
        <dsp:cNvSpPr/>
      </dsp:nvSpPr>
      <dsp:spPr>
        <a:xfrm>
          <a:off x="0" y="3781911"/>
          <a:ext cx="82296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l-GR" sz="1500" kern="1200" dirty="0">
              <a:latin typeface="Aptos Display" panose="020B0004020202020204" pitchFamily="34" charset="0"/>
            </a:rPr>
            <a:t>Οξεία σκωληκοειδίτιδα </a:t>
          </a:r>
          <a:endParaRPr lang="en-US" sz="1500" kern="1200" dirty="0">
            <a:latin typeface="Aptos Display" panose="020B0004020202020204" pitchFamily="34" charset="0"/>
          </a:endParaRPr>
        </a:p>
      </dsp:txBody>
      <dsp:txXfrm>
        <a:off x="0" y="3781911"/>
        <a:ext cx="8229600" cy="3146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D25639-C21A-482A-B135-8651BB2A6A3A}">
      <dsp:nvSpPr>
        <dsp:cNvPr id="0" name=""/>
        <dsp:cNvSpPr/>
      </dsp:nvSpPr>
      <dsp:spPr>
        <a:xfrm>
          <a:off x="0" y="54022"/>
          <a:ext cx="8229600" cy="51597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dirty="0">
              <a:effectLst>
                <a:outerShdw blurRad="38100" dist="38100" dir="2700000" algn="tl">
                  <a:srgbClr val="000000">
                    <a:alpha val="43137"/>
                  </a:srgbClr>
                </a:outerShdw>
              </a:effectLst>
              <a:latin typeface="Aptos Display" panose="020B0004020202020204" pitchFamily="34" charset="0"/>
              <a:ea typeface="Calibri Light" panose="020F0302020204030204" pitchFamily="34" charset="0"/>
              <a:cs typeface="Calibri Light" panose="020F0302020204030204" pitchFamily="34" charset="0"/>
            </a:rPr>
            <a:t>Υπερηχογράφημα κοιλίας: </a:t>
          </a:r>
          <a:endParaRPr lang="en-GB" sz="2100" kern="1200" dirty="0">
            <a:effectLst>
              <a:outerShdw blurRad="38100" dist="38100" dir="2700000" algn="tl">
                <a:srgbClr val="000000">
                  <a:alpha val="43137"/>
                </a:srgbClr>
              </a:outerShdw>
            </a:effectLst>
            <a:latin typeface="Aptos Display" panose="020B0004020202020204" pitchFamily="34" charset="0"/>
            <a:ea typeface="Calibri Light" panose="020F0302020204030204" pitchFamily="34" charset="0"/>
            <a:cs typeface="Calibri Light" panose="020F0302020204030204" pitchFamily="34" charset="0"/>
          </a:endParaRPr>
        </a:p>
      </dsp:txBody>
      <dsp:txXfrm>
        <a:off x="25188" y="79210"/>
        <a:ext cx="8179224" cy="465594"/>
      </dsp:txXfrm>
    </dsp:sp>
    <dsp:sp modelId="{9E2B1081-540B-4A72-8DA4-FF5EFDD45A22}">
      <dsp:nvSpPr>
        <dsp:cNvPr id="0" name=""/>
        <dsp:cNvSpPr/>
      </dsp:nvSpPr>
      <dsp:spPr>
        <a:xfrm>
          <a:off x="0" y="569992"/>
          <a:ext cx="8229600" cy="132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l-GR" sz="1600" kern="1200" dirty="0">
              <a:latin typeface="Aptos Display" panose="020B0004020202020204" pitchFamily="34" charset="0"/>
              <a:ea typeface="Calibri Light" panose="020F0302020204030204" pitchFamily="34" charset="0"/>
              <a:cs typeface="Calibri Light" panose="020F0302020204030204" pitchFamily="34" charset="0"/>
            </a:rPr>
            <a:t>Εξέταση εκλογής σε υποψία παθολογίας στα χοληφόρα (χολοκυστίτιδα, εμπύημα χοληδόχου, </a:t>
          </a:r>
          <a:r>
            <a:rPr lang="el-GR" sz="1600" kern="1200" dirty="0" err="1">
              <a:latin typeface="Aptos Display" panose="020B0004020202020204" pitchFamily="34" charset="0"/>
              <a:ea typeface="Calibri Light" panose="020F0302020204030204" pitchFamily="34" charset="0"/>
              <a:cs typeface="Calibri Light" panose="020F0302020204030204" pitchFamily="34" charset="0"/>
            </a:rPr>
            <a:t>χολαγγειίτιδα</a:t>
          </a:r>
          <a:r>
            <a:rPr lang="el-GR" sz="1600" kern="1200" dirty="0">
              <a:latin typeface="Aptos Display" panose="020B0004020202020204" pitchFamily="34" charset="0"/>
              <a:ea typeface="Calibri Light" panose="020F0302020204030204" pitchFamily="34" charset="0"/>
              <a:cs typeface="Calibri Light" panose="020F0302020204030204" pitchFamily="34" charset="0"/>
            </a:rPr>
            <a:t>)</a:t>
          </a:r>
        </a:p>
        <a:p>
          <a:pPr marL="171450" lvl="1" indent="-171450" algn="l" defTabSz="711200">
            <a:lnSpc>
              <a:spcPct val="90000"/>
            </a:lnSpc>
            <a:spcBef>
              <a:spcPct val="0"/>
            </a:spcBef>
            <a:spcAft>
              <a:spcPct val="20000"/>
            </a:spcAft>
            <a:buChar char="•"/>
          </a:pPr>
          <a:r>
            <a:rPr lang="el-GR" sz="1600" kern="1200">
              <a:latin typeface="Aptos Display" panose="020B0004020202020204" pitchFamily="34" charset="0"/>
              <a:ea typeface="Calibri Light" panose="020F0302020204030204" pitchFamily="34" charset="0"/>
              <a:cs typeface="Calibri Light" panose="020F0302020204030204" pitchFamily="34" charset="0"/>
            </a:rPr>
            <a:t>Μπορεί να χρησιμοποιηθεί σε υποψία σκωληκοειδίτιδας ή ενδοπυελικής φλεγμονής</a:t>
          </a:r>
          <a:endParaRPr lang="en-GB" sz="1600" kern="1200" dirty="0">
            <a:latin typeface="Aptos Display" panose="020B0004020202020204" pitchFamily="34" charset="0"/>
            <a:ea typeface="Calibri Light" panose="020F0302020204030204" pitchFamily="34" charset="0"/>
            <a:cs typeface="Calibri Light" panose="020F0302020204030204" pitchFamily="34" charset="0"/>
          </a:endParaRPr>
        </a:p>
        <a:p>
          <a:pPr marL="171450" lvl="1" indent="-171450" algn="l" defTabSz="711200">
            <a:lnSpc>
              <a:spcPct val="90000"/>
            </a:lnSpc>
            <a:spcBef>
              <a:spcPct val="0"/>
            </a:spcBef>
            <a:spcAft>
              <a:spcPct val="20000"/>
            </a:spcAft>
            <a:buChar char="•"/>
          </a:pPr>
          <a:r>
            <a:rPr lang="el-GR" sz="1600" kern="1200">
              <a:latin typeface="Aptos Display" panose="020B0004020202020204" pitchFamily="34" charset="0"/>
              <a:ea typeface="Calibri Light" panose="020F0302020204030204" pitchFamily="34" charset="0"/>
              <a:cs typeface="Calibri Light" panose="020F0302020204030204" pitchFamily="34" charset="0"/>
            </a:rPr>
            <a:t>ΔΕΝ συνιστάται σε υποψία εκκολπωματίτιδας</a:t>
          </a:r>
          <a:endParaRPr lang="en-GB" sz="1600" kern="1200" dirty="0">
            <a:latin typeface="Aptos Display" panose="020B0004020202020204" pitchFamily="34" charset="0"/>
            <a:ea typeface="Calibri Light" panose="020F0302020204030204" pitchFamily="34" charset="0"/>
            <a:cs typeface="Calibri Light" panose="020F0302020204030204" pitchFamily="34" charset="0"/>
          </a:endParaRPr>
        </a:p>
        <a:p>
          <a:pPr marL="171450" lvl="1" indent="-171450" algn="l" defTabSz="711200">
            <a:lnSpc>
              <a:spcPct val="90000"/>
            </a:lnSpc>
            <a:spcBef>
              <a:spcPct val="0"/>
            </a:spcBef>
            <a:spcAft>
              <a:spcPct val="20000"/>
            </a:spcAft>
            <a:buChar char="•"/>
          </a:pPr>
          <a:r>
            <a:rPr lang="el-GR" sz="1600" kern="1200">
              <a:latin typeface="Aptos Display" panose="020B0004020202020204" pitchFamily="34" charset="0"/>
              <a:ea typeface="Calibri Light" panose="020F0302020204030204" pitchFamily="34" charset="0"/>
              <a:cs typeface="Calibri Light" panose="020F0302020204030204" pitchFamily="34" charset="0"/>
            </a:rPr>
            <a:t>Αν το υπερηχογράφημα δεν είναι διαγνωστικό </a:t>
          </a:r>
          <a:r>
            <a:rPr lang="el-GR" sz="1600" kern="1200">
              <a:latin typeface="Aptos Display" panose="020B0004020202020204" pitchFamily="34" charset="0"/>
              <a:ea typeface="Calibri Light" panose="020F0302020204030204" pitchFamily="34" charset="0"/>
              <a:cs typeface="Calibri Light" panose="020F0302020204030204" pitchFamily="34" charset="0"/>
              <a:sym typeface="Wingdings" panose="05000000000000000000" pitchFamily="2" charset="2"/>
            </a:rPr>
            <a:t> </a:t>
          </a:r>
          <a:r>
            <a:rPr lang="en-GB" sz="1600" kern="1200">
              <a:latin typeface="Aptos Display" panose="020B0004020202020204" pitchFamily="34" charset="0"/>
              <a:ea typeface="Calibri Light" panose="020F0302020204030204" pitchFamily="34" charset="0"/>
              <a:cs typeface="Calibri Light" panose="020F0302020204030204" pitchFamily="34" charset="0"/>
              <a:sym typeface="Wingdings" panose="05000000000000000000" pitchFamily="2" charset="2"/>
            </a:rPr>
            <a:t>CT</a:t>
          </a:r>
          <a:r>
            <a:rPr lang="el-GR" sz="1600" kern="1200">
              <a:latin typeface="Aptos Display" panose="020B0004020202020204" pitchFamily="34" charset="0"/>
              <a:ea typeface="Calibri Light" panose="020F0302020204030204" pitchFamily="34" charset="0"/>
              <a:cs typeface="Calibri Light" panose="020F0302020204030204" pitchFamily="34" charset="0"/>
              <a:sym typeface="Wingdings" panose="05000000000000000000" pitchFamily="2" charset="2"/>
            </a:rPr>
            <a:t> κοιλίας με σκιαγραφικό</a:t>
          </a:r>
          <a:endParaRPr lang="el-GR" sz="1600" kern="1200" dirty="0">
            <a:latin typeface="Aptos Display" panose="020B0004020202020204" pitchFamily="34" charset="0"/>
            <a:ea typeface="Calibri Light" panose="020F0302020204030204" pitchFamily="34" charset="0"/>
            <a:cs typeface="Calibri Light" panose="020F0302020204030204" pitchFamily="34" charset="0"/>
          </a:endParaRPr>
        </a:p>
      </dsp:txBody>
      <dsp:txXfrm>
        <a:off x="0" y="569992"/>
        <a:ext cx="8229600" cy="1325835"/>
      </dsp:txXfrm>
    </dsp:sp>
    <dsp:sp modelId="{33F780F4-97BA-4192-8349-7293675EE6A7}">
      <dsp:nvSpPr>
        <dsp:cNvPr id="0" name=""/>
        <dsp:cNvSpPr/>
      </dsp:nvSpPr>
      <dsp:spPr>
        <a:xfrm>
          <a:off x="0" y="1895827"/>
          <a:ext cx="8229600" cy="515970"/>
        </a:xfrm>
        <a:prstGeom prst="round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effectLst>
                <a:outerShdw blurRad="38100" dist="38100" dir="2700000" algn="tl">
                  <a:srgbClr val="000000">
                    <a:alpha val="43137"/>
                  </a:srgbClr>
                </a:outerShdw>
              </a:effectLst>
              <a:latin typeface="Aptos Display" panose="020B0004020202020204" pitchFamily="34" charset="0"/>
              <a:ea typeface="Calibri Light" panose="020F0302020204030204" pitchFamily="34" charset="0"/>
              <a:cs typeface="Calibri Light" panose="020F0302020204030204" pitchFamily="34" charset="0"/>
            </a:rPr>
            <a:t>CT</a:t>
          </a:r>
          <a:r>
            <a:rPr lang="el-GR" sz="2100" kern="1200">
              <a:effectLst>
                <a:outerShdw blurRad="38100" dist="38100" dir="2700000" algn="tl">
                  <a:srgbClr val="000000">
                    <a:alpha val="43137"/>
                  </a:srgbClr>
                </a:outerShdw>
              </a:effectLst>
              <a:latin typeface="Aptos Display" panose="020B0004020202020204" pitchFamily="34" charset="0"/>
              <a:ea typeface="Calibri Light" panose="020F0302020204030204" pitchFamily="34" charset="0"/>
              <a:cs typeface="Calibri Light" panose="020F0302020204030204" pitchFamily="34" charset="0"/>
            </a:rPr>
            <a:t> με </a:t>
          </a:r>
          <a:r>
            <a:rPr lang="en-GB" sz="2100" kern="1200">
              <a:effectLst>
                <a:outerShdw blurRad="38100" dist="38100" dir="2700000" algn="tl">
                  <a:srgbClr val="000000">
                    <a:alpha val="43137"/>
                  </a:srgbClr>
                </a:outerShdw>
              </a:effectLst>
              <a:latin typeface="Aptos Display" panose="020B0004020202020204" pitchFamily="34" charset="0"/>
              <a:ea typeface="Calibri Light" panose="020F0302020204030204" pitchFamily="34" charset="0"/>
              <a:cs typeface="Calibri Light" panose="020F0302020204030204" pitchFamily="34" charset="0"/>
            </a:rPr>
            <a:t>per os / iv </a:t>
          </a:r>
          <a:r>
            <a:rPr lang="el-GR" sz="2100" kern="1200">
              <a:effectLst>
                <a:outerShdw blurRad="38100" dist="38100" dir="2700000" algn="tl">
                  <a:srgbClr val="000000">
                    <a:alpha val="43137"/>
                  </a:srgbClr>
                </a:outerShdw>
              </a:effectLst>
              <a:latin typeface="Aptos Display" panose="020B0004020202020204" pitchFamily="34" charset="0"/>
              <a:ea typeface="Calibri Light" panose="020F0302020204030204" pitchFamily="34" charset="0"/>
              <a:cs typeface="Calibri Light" panose="020F0302020204030204" pitchFamily="34" charset="0"/>
            </a:rPr>
            <a:t>σκιαγραφικό: </a:t>
          </a:r>
          <a:endParaRPr lang="el-GR" sz="2100" kern="1200" dirty="0">
            <a:effectLst>
              <a:outerShdw blurRad="38100" dist="38100" dir="2700000" algn="tl">
                <a:srgbClr val="000000">
                  <a:alpha val="43137"/>
                </a:srgbClr>
              </a:outerShdw>
            </a:effectLst>
            <a:latin typeface="Aptos Display" panose="020B0004020202020204" pitchFamily="34" charset="0"/>
            <a:ea typeface="Calibri Light" panose="020F0302020204030204" pitchFamily="34" charset="0"/>
            <a:cs typeface="Calibri Light" panose="020F0302020204030204" pitchFamily="34" charset="0"/>
          </a:endParaRPr>
        </a:p>
      </dsp:txBody>
      <dsp:txXfrm>
        <a:off x="25188" y="1921015"/>
        <a:ext cx="8179224" cy="465594"/>
      </dsp:txXfrm>
    </dsp:sp>
    <dsp:sp modelId="{87AC1DB0-EEFE-4EF3-A252-A050E6D40C4E}">
      <dsp:nvSpPr>
        <dsp:cNvPr id="0" name=""/>
        <dsp:cNvSpPr/>
      </dsp:nvSpPr>
      <dsp:spPr>
        <a:xfrm>
          <a:off x="0" y="2411797"/>
          <a:ext cx="8229600" cy="78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l-GR" sz="1600" kern="1200">
              <a:latin typeface="Aptos Display" panose="020B0004020202020204" pitchFamily="34" charset="0"/>
              <a:ea typeface="Calibri Light" panose="020F0302020204030204" pitchFamily="34" charset="0"/>
              <a:cs typeface="Calibri Light" panose="020F0302020204030204" pitchFamily="34" charset="0"/>
            </a:rPr>
            <a:t>Ενδείκνυται σε υποψία σκωληκοειδίτιδος, εκκολπωματίτιδος, ενδοκοιλιακή σήψη</a:t>
          </a:r>
          <a:endParaRPr lang="el-GR" sz="1600" kern="1200" dirty="0">
            <a:latin typeface="Aptos Display" panose="020B0004020202020204" pitchFamily="34" charset="0"/>
            <a:ea typeface="Calibri Light" panose="020F0302020204030204" pitchFamily="34" charset="0"/>
            <a:cs typeface="Calibri Light" panose="020F0302020204030204" pitchFamily="34" charset="0"/>
          </a:endParaRPr>
        </a:p>
        <a:p>
          <a:pPr marL="171450" lvl="1" indent="-171450" algn="l" defTabSz="711200">
            <a:lnSpc>
              <a:spcPct val="90000"/>
            </a:lnSpc>
            <a:spcBef>
              <a:spcPct val="0"/>
            </a:spcBef>
            <a:spcAft>
              <a:spcPct val="20000"/>
            </a:spcAft>
            <a:buChar char="•"/>
          </a:pPr>
          <a:r>
            <a:rPr lang="el-GR" sz="1600" kern="1200">
              <a:latin typeface="Aptos Display" panose="020B0004020202020204" pitchFamily="34" charset="0"/>
              <a:ea typeface="Calibri Light" panose="020F0302020204030204" pitchFamily="34" charset="0"/>
              <a:cs typeface="Calibri Light" panose="020F0302020204030204" pitchFamily="34" charset="0"/>
            </a:rPr>
            <a:t>Μπορεί να αναδείξει ενδοκοιλιακό υγρό, φλεγμονή, αιμορραγία, αποστήματα, ελεύθερο αέρα, αέρα στα χοληφόρα, αέρα στο εντερικό τοίχωμα (</a:t>
          </a:r>
          <a:r>
            <a:rPr lang="en-GB" sz="1600" kern="1200">
              <a:latin typeface="Aptos Display" panose="020B0004020202020204" pitchFamily="34" charset="0"/>
              <a:ea typeface="Calibri Light" panose="020F0302020204030204" pitchFamily="34" charset="0"/>
              <a:cs typeface="Calibri Light" panose="020F0302020204030204" pitchFamily="34" charset="0"/>
            </a:rPr>
            <a:t>pneumatosis intestinalis)</a:t>
          </a:r>
          <a:endParaRPr lang="el-GR" sz="1600" kern="1200" dirty="0">
            <a:latin typeface="Aptos Display" panose="020B0004020202020204" pitchFamily="34" charset="0"/>
            <a:ea typeface="Calibri Light" panose="020F0302020204030204" pitchFamily="34" charset="0"/>
            <a:cs typeface="Calibri Light" panose="020F0302020204030204" pitchFamily="34" charset="0"/>
          </a:endParaRPr>
        </a:p>
      </dsp:txBody>
      <dsp:txXfrm>
        <a:off x="0" y="2411797"/>
        <a:ext cx="8229600" cy="782460"/>
      </dsp:txXfrm>
    </dsp:sp>
    <dsp:sp modelId="{44C32EF7-0B1C-41A7-884E-3923CC291D23}">
      <dsp:nvSpPr>
        <dsp:cNvPr id="0" name=""/>
        <dsp:cNvSpPr/>
      </dsp:nvSpPr>
      <dsp:spPr>
        <a:xfrm>
          <a:off x="0" y="3194257"/>
          <a:ext cx="8229600" cy="515970"/>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dirty="0">
              <a:effectLst>
                <a:outerShdw blurRad="38100" dist="38100" dir="2700000" algn="tl">
                  <a:srgbClr val="000000">
                    <a:alpha val="43137"/>
                  </a:srgbClr>
                </a:outerShdw>
              </a:effectLst>
              <a:latin typeface="Aptos Display" panose="020B0004020202020204" pitchFamily="34" charset="0"/>
              <a:ea typeface="Calibri Light" panose="020F0302020204030204" pitchFamily="34" charset="0"/>
              <a:cs typeface="Calibri Light" panose="020F0302020204030204" pitchFamily="34" charset="0"/>
            </a:rPr>
            <a:t>Α/α κοιλίας</a:t>
          </a:r>
          <a:r>
            <a:rPr lang="en-GB" sz="2100" kern="1200" dirty="0">
              <a:effectLst>
                <a:outerShdw blurRad="38100" dist="38100" dir="2700000" algn="tl">
                  <a:srgbClr val="000000">
                    <a:alpha val="43137"/>
                  </a:srgbClr>
                </a:outerShdw>
              </a:effectLst>
              <a:latin typeface="Aptos Display" panose="020B0004020202020204" pitchFamily="34" charset="0"/>
              <a:ea typeface="Calibri Light" panose="020F0302020204030204" pitchFamily="34" charset="0"/>
              <a:cs typeface="Calibri Light" panose="020F0302020204030204" pitchFamily="34" charset="0"/>
            </a:rPr>
            <a:t>: </a:t>
          </a:r>
          <a:endParaRPr lang="el-GR" sz="2100" kern="1200" dirty="0">
            <a:effectLst>
              <a:outerShdw blurRad="38100" dist="38100" dir="2700000" algn="tl">
                <a:srgbClr val="000000">
                  <a:alpha val="43137"/>
                </a:srgbClr>
              </a:outerShdw>
            </a:effectLst>
            <a:latin typeface="Aptos Display" panose="020B0004020202020204" pitchFamily="34" charset="0"/>
            <a:ea typeface="Calibri Light" panose="020F0302020204030204" pitchFamily="34" charset="0"/>
            <a:cs typeface="Calibri Light" panose="020F0302020204030204" pitchFamily="34" charset="0"/>
          </a:endParaRPr>
        </a:p>
      </dsp:txBody>
      <dsp:txXfrm>
        <a:off x="25188" y="3219445"/>
        <a:ext cx="8179224" cy="465594"/>
      </dsp:txXfrm>
    </dsp:sp>
    <dsp:sp modelId="{33DABF17-93B7-4113-88AB-591153662357}">
      <dsp:nvSpPr>
        <dsp:cNvPr id="0" name=""/>
        <dsp:cNvSpPr/>
      </dsp:nvSpPr>
      <dsp:spPr>
        <a:xfrm>
          <a:off x="0" y="3710227"/>
          <a:ext cx="8229600" cy="78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l-GR" sz="1600" kern="1200" dirty="0">
              <a:latin typeface="Aptos Display" panose="020B0004020202020204" pitchFamily="34" charset="0"/>
              <a:ea typeface="Calibri Light" panose="020F0302020204030204" pitchFamily="34" charset="0"/>
              <a:cs typeface="Calibri Light" panose="020F0302020204030204" pitchFamily="34" charset="0"/>
            </a:rPr>
            <a:t>Χρήσιμη κυρίως για την ανάδειξη εντερικής απόφραξης ή μεγάλων ποσοτήτων ελεύθερου αέρα </a:t>
          </a:r>
          <a:endParaRPr lang="en-GB" sz="1600" kern="1200" dirty="0">
            <a:latin typeface="Aptos Display" panose="020B0004020202020204" pitchFamily="34" charset="0"/>
            <a:ea typeface="Calibri Light" panose="020F0302020204030204" pitchFamily="34" charset="0"/>
            <a:cs typeface="Calibri Light" panose="020F0302020204030204" pitchFamily="34" charset="0"/>
          </a:endParaRPr>
        </a:p>
        <a:p>
          <a:pPr marL="171450" lvl="1" indent="-171450" algn="l" defTabSz="711200">
            <a:lnSpc>
              <a:spcPct val="90000"/>
            </a:lnSpc>
            <a:spcBef>
              <a:spcPct val="0"/>
            </a:spcBef>
            <a:spcAft>
              <a:spcPct val="20000"/>
            </a:spcAft>
            <a:buChar char="•"/>
          </a:pPr>
          <a:r>
            <a:rPr lang="el-GR" sz="1600" kern="1200" dirty="0">
              <a:latin typeface="Aptos Display" panose="020B0004020202020204" pitchFamily="34" charset="0"/>
              <a:ea typeface="Calibri Light" panose="020F0302020204030204" pitchFamily="34" charset="0"/>
              <a:cs typeface="Calibri Light" panose="020F0302020204030204" pitchFamily="34" charset="0"/>
            </a:rPr>
            <a:t>ΔΕΝ μπορεί να αποκλείσει την διάτρηση κοίλου σπλάγχνου</a:t>
          </a:r>
          <a:endParaRPr lang="en-GB" sz="1600" kern="1200" dirty="0">
            <a:latin typeface="Aptos Display" panose="020B0004020202020204" pitchFamily="34" charset="0"/>
            <a:ea typeface="Calibri Light" panose="020F0302020204030204" pitchFamily="34" charset="0"/>
            <a:cs typeface="Calibri Light" panose="020F0302020204030204" pitchFamily="34" charset="0"/>
          </a:endParaRPr>
        </a:p>
      </dsp:txBody>
      <dsp:txXfrm>
        <a:off x="0" y="3710227"/>
        <a:ext cx="8229600" cy="7824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07T21:21:59.793"/>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1 0,'20380'0,"-20371"0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17:02:07.407"/>
    </inkml:context>
    <inkml:brush xml:id="br0">
      <inkml:brushProperty name="width" value="0.4" units="cm"/>
      <inkml:brushProperty name="height" value="0.8" units="cm"/>
      <inkml:brushProperty name="color" value="#B7DEE8"/>
      <inkml:brushProperty name="tip" value="rectangle"/>
      <inkml:brushProperty name="rasterOp" value="maskPen"/>
      <inkml:brushProperty name="ignorePressure" value="1"/>
    </inkml:brush>
  </inkml:definitions>
  <inkml:trace contextRef="#ctx0" brushRef="#br0">0 0,'9968'0,"-2263"0,-7695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18:52:23.5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0,'11104'0,"-11090"0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07T21:22:16.259"/>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1,'2396'0,"15161"0,-17536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07T21:22:27.426"/>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0,'325'0,"-72"0,117 0,103 0,92 0,71 0,2881 0,-3171 0,-70 0,12980 0,-13251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07T21:22:33.959"/>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1,'16680'0,"-13144"0,-3526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07T21:25:46.541"/>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1,'20231'0,"-20222"0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07T21:25:54.366"/>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1,'20073'0,"-20070"0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07T21:22:06.995"/>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1,'19980'0,"-19956"0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07T21:22:16.259"/>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1,'2396'0,"15161"0,-17536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07T21:22:27.426"/>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0,'325'0,"-72"0,117 0,103 0,92 0,71 0,2881 0,-3171 0,-70 0,12980 0,-13251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07T21:22:33.959"/>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1,'16680'0,"-13144"0,-3526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07T21:22:47.068"/>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1,'4915'0,"10062"0,-14971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17:00:33.672"/>
    </inkml:context>
    <inkml:brush xml:id="br0">
      <inkml:brushProperty name="width" value="0.4" units="cm"/>
      <inkml:brushProperty name="height" value="0.8" units="cm"/>
      <inkml:brushProperty name="color" value="#B7DEE8"/>
      <inkml:brushProperty name="tip" value="rectangle"/>
      <inkml:brushProperty name="rasterOp" value="maskPen"/>
      <inkml:brushProperty name="ignorePressure" value="1"/>
    </inkml:brush>
  </inkml:definitions>
  <inkml:trace contextRef="#ctx0" brushRef="#br0">1 1,'13263'0,"-12643"0,-603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17:00:47.660"/>
    </inkml:context>
    <inkml:brush xml:id="br0">
      <inkml:brushProperty name="width" value="0.4" units="cm"/>
      <inkml:brushProperty name="height" value="0.8" units="cm"/>
      <inkml:brushProperty name="color" value="#B7DEE8"/>
      <inkml:brushProperty name="tip" value="rectangle"/>
      <inkml:brushProperty name="rasterOp" value="maskPen"/>
      <inkml:brushProperty name="ignorePressure" value="1"/>
    </inkml:brush>
  </inkml:definitions>
  <inkml:trace contextRef="#ctx0" brushRef="#br0">0 1,'13625'0,"-13612"0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17:01:53.938"/>
    </inkml:context>
    <inkml:brush xml:id="br0">
      <inkml:brushProperty name="width" value="0.4" units="cm"/>
      <inkml:brushProperty name="height" value="0.8" units="cm"/>
      <inkml:brushProperty name="color" value="#B7DEE8"/>
      <inkml:brushProperty name="tip" value="rectangle"/>
      <inkml:brushProperty name="rasterOp" value="maskPen"/>
      <inkml:brushProperty name="ignorePressure" value="1"/>
    </inkml:brush>
  </inkml:definitions>
  <inkml:trace contextRef="#ctx0" brushRef="#br0">0 0,'8966'0,"-8948"0</inkml:trace>
</inkml:ink>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659352" y="121196"/>
            <a:ext cx="5976938" cy="1705372"/>
          </a:xfrm>
          <a:prstGeom prst="rect">
            <a:avLst/>
          </a:prstGeom>
          <a:noFill/>
          <a:ln w="9525">
            <a:noFill/>
            <a:miter lim="800000"/>
            <a:headEnd/>
            <a:tailEnd/>
          </a:ln>
        </p:spPr>
        <p:txBody>
          <a:bodyPr tIns="61722" bIns="61722"/>
          <a:lstStyle/>
          <a:p>
            <a:pPr algn="ctr" eaLnBrk="1" fontAlgn="auto" hangingPunct="1">
              <a:spcBef>
                <a:spcPts val="0"/>
              </a:spcBef>
              <a:spcAft>
                <a:spcPts val="0"/>
              </a:spcAft>
              <a:defRPr/>
            </a:pPr>
            <a:r>
              <a:rPr lang="el-GR" sz="1440" b="1" cap="none" spc="0" dirty="0">
                <a:ln>
                  <a:noFill/>
                </a:ln>
                <a:solidFill>
                  <a:schemeClr val="accent1">
                    <a:lumMod val="75000"/>
                  </a:schemeClr>
                </a:solidFill>
                <a:effectLst/>
                <a:latin typeface="Aptos Display" panose="020B0004020202020204" pitchFamily="34" charset="0"/>
                <a:cs typeface="Calibri Light" panose="020F0302020204030204" pitchFamily="34" charset="0"/>
              </a:rPr>
              <a:t>ΕΘΝΙΚΟ ΚΑΙ ΚΑΠΟΔΙΣΤΡΙΑΚΟ ΠΑΝΕΠΙΣΤΗΜΙΟ ΑΘΗΝΩΝ</a:t>
            </a:r>
          </a:p>
          <a:p>
            <a:pPr algn="ctr" eaLnBrk="1" fontAlgn="auto" hangingPunct="1">
              <a:spcBef>
                <a:spcPts val="0"/>
              </a:spcBef>
              <a:spcAft>
                <a:spcPts val="0"/>
              </a:spcAft>
              <a:defRPr/>
            </a:pPr>
            <a:r>
              <a:rPr lang="el-GR" sz="1440" b="1" cap="none" spc="0" dirty="0">
                <a:ln>
                  <a:noFill/>
                </a:ln>
                <a:solidFill>
                  <a:schemeClr val="accent1">
                    <a:lumMod val="75000"/>
                  </a:schemeClr>
                </a:solidFill>
                <a:effectLst/>
                <a:latin typeface="Aptos Display" panose="020B0004020202020204" pitchFamily="34" charset="0"/>
                <a:cs typeface="Calibri Light" panose="020F0302020204030204" pitchFamily="34" charset="0"/>
              </a:rPr>
              <a:t>ΙΑΤΡΙΚΗ ΣΧΟΛΗ</a:t>
            </a:r>
          </a:p>
          <a:p>
            <a:pPr algn="ctr" eaLnBrk="1" fontAlgn="auto" hangingPunct="1">
              <a:spcBef>
                <a:spcPts val="0"/>
              </a:spcBef>
              <a:spcAft>
                <a:spcPts val="0"/>
              </a:spcAft>
              <a:defRPr/>
            </a:pPr>
            <a:r>
              <a:rPr lang="el-GR" sz="1440" b="1" cap="none" spc="0" dirty="0">
                <a:ln>
                  <a:noFill/>
                </a:ln>
                <a:solidFill>
                  <a:schemeClr val="accent1">
                    <a:lumMod val="75000"/>
                  </a:schemeClr>
                </a:solidFill>
                <a:effectLst/>
                <a:latin typeface="Aptos Display" panose="020B0004020202020204" pitchFamily="34" charset="0"/>
                <a:cs typeface="Calibri Light" panose="020F0302020204030204" pitchFamily="34" charset="0"/>
              </a:rPr>
              <a:t>Α' ΠΑΘΟΛΟΓΙΚΗ ΚΛΙΝΙΚΗ</a:t>
            </a:r>
          </a:p>
          <a:p>
            <a:pPr algn="ctr" eaLnBrk="1" fontAlgn="auto" hangingPunct="1">
              <a:spcBef>
                <a:spcPts val="0"/>
              </a:spcBef>
              <a:spcAft>
                <a:spcPts val="0"/>
              </a:spcAft>
              <a:defRPr/>
            </a:pPr>
            <a:endParaRPr lang="el-GR" sz="1440" b="1" cap="none" spc="0" dirty="0">
              <a:ln>
                <a:noFill/>
              </a:ln>
              <a:solidFill>
                <a:schemeClr val="accent1">
                  <a:lumMod val="75000"/>
                </a:schemeClr>
              </a:solidFill>
              <a:effectLst/>
              <a:latin typeface="Aptos Display" panose="020B0004020202020204" pitchFamily="34" charset="0"/>
              <a:cs typeface="Calibri Light" panose="020F0302020204030204" pitchFamily="34" charset="0"/>
            </a:endParaRPr>
          </a:p>
          <a:p>
            <a:pPr algn="ctr" eaLnBrk="1" fontAlgn="auto" hangingPunct="1">
              <a:spcBef>
                <a:spcPts val="0"/>
              </a:spcBef>
              <a:spcAft>
                <a:spcPts val="0"/>
              </a:spcAft>
              <a:defRPr/>
            </a:pPr>
            <a:r>
              <a:rPr lang="el-GR" sz="1440" b="1" cap="none" spc="0" dirty="0">
                <a:ln>
                  <a:noFill/>
                </a:ln>
                <a:solidFill>
                  <a:schemeClr val="accent1">
                    <a:lumMod val="75000"/>
                  </a:schemeClr>
                </a:solidFill>
                <a:effectLst/>
                <a:latin typeface="Aptos Display" panose="020B0004020202020204" pitchFamily="34" charset="0"/>
                <a:cs typeface="Calibri Light" panose="020F0302020204030204" pitchFamily="34" charset="0"/>
              </a:rPr>
              <a:t>Διευθυντής: Καθηγήτρια</a:t>
            </a:r>
            <a:r>
              <a:rPr lang="el-GR" sz="1440" b="1" cap="none" spc="0" baseline="0" dirty="0">
                <a:ln>
                  <a:noFill/>
                </a:ln>
                <a:solidFill>
                  <a:schemeClr val="accent1">
                    <a:lumMod val="75000"/>
                  </a:schemeClr>
                </a:solidFill>
                <a:effectLst/>
                <a:latin typeface="Aptos Display" panose="020B0004020202020204" pitchFamily="34" charset="0"/>
                <a:cs typeface="Calibri Light" panose="020F0302020204030204" pitchFamily="34" charset="0"/>
              </a:rPr>
              <a:t> Ε.Ι. Γκόγκα</a:t>
            </a:r>
            <a:endParaRPr lang="el-GR" sz="1440" b="1" cap="none" spc="0" dirty="0">
              <a:ln>
                <a:noFill/>
              </a:ln>
              <a:solidFill>
                <a:schemeClr val="accent1">
                  <a:lumMod val="75000"/>
                </a:schemeClr>
              </a:solidFill>
              <a:effectLst/>
              <a:latin typeface="Aptos Display" panose="020B0004020202020204" pitchFamily="34" charset="0"/>
              <a:cs typeface="Calibri Light" panose="020F0302020204030204"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554" y="469900"/>
            <a:ext cx="100806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1" y="398463"/>
            <a:ext cx="86360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 Τίτλος"/>
          <p:cNvSpPr>
            <a:spLocks noGrp="1"/>
          </p:cNvSpPr>
          <p:nvPr>
            <p:ph type="ctrTitle"/>
          </p:nvPr>
        </p:nvSpPr>
        <p:spPr>
          <a:xfrm>
            <a:off x="685800" y="1992522"/>
            <a:ext cx="7772400" cy="1225021"/>
          </a:xfrm>
          <a:prstGeom prst="rect">
            <a:avLst/>
          </a:prstGeom>
        </p:spPr>
        <p:txBody>
          <a:bodyPr/>
          <a:lstStyle>
            <a:lvl1pPr>
              <a:defRPr b="0" cap="none" spc="0">
                <a:ln>
                  <a:noFill/>
                </a:ln>
                <a:solidFill>
                  <a:schemeClr val="accent1">
                    <a:lumMod val="75000"/>
                  </a:schemeClr>
                </a:solidFill>
                <a:effectLst/>
                <a:latin typeface="Aptos SemiBold" panose="020B0004020202020204" pitchFamily="34" charset="0"/>
                <a:cs typeface="Calibri Light" panose="020F0302020204030204" pitchFamily="34" charset="0"/>
              </a:defRPr>
            </a:lvl1pPr>
          </a:lstStyle>
          <a:p>
            <a:r>
              <a:rPr lang="en-US"/>
              <a:t>Click to edit Master title style</a:t>
            </a:r>
            <a:endParaRPr lang="el-GR" dirty="0"/>
          </a:p>
        </p:txBody>
      </p:sp>
      <p:sp>
        <p:nvSpPr>
          <p:cNvPr id="3" name="2 - Υπότιτλος"/>
          <p:cNvSpPr>
            <a:spLocks noGrp="1"/>
          </p:cNvSpPr>
          <p:nvPr>
            <p:ph type="subTitle" idx="1"/>
          </p:nvPr>
        </p:nvSpPr>
        <p:spPr>
          <a:xfrm>
            <a:off x="1371600" y="3721596"/>
            <a:ext cx="6400800" cy="1460500"/>
          </a:xfrm>
          <a:prstGeom prst="rect">
            <a:avLst/>
          </a:prstGeom>
        </p:spPr>
        <p:txBody>
          <a:bodyPr anchor="b" anchorCtr="0"/>
          <a:lstStyle>
            <a:lvl1pPr marL="0" indent="0" algn="ctr">
              <a:buNone/>
              <a:defRPr sz="1500" b="0" cap="none" spc="0">
                <a:ln>
                  <a:noFill/>
                </a:ln>
                <a:solidFill>
                  <a:srgbClr val="C00000"/>
                </a:solidFill>
                <a:effectLst/>
                <a:latin typeface="Aptos Display" panose="020B0004020202020204" pitchFamily="34" charset="0"/>
                <a:cs typeface="Calibri Light" panose="020F0302020204030204" pitchFamily="34" charset="0"/>
              </a:defRPr>
            </a:lvl1pPr>
            <a:lvl2pPr marL="308597" indent="0" algn="ctr">
              <a:buNone/>
              <a:defRPr>
                <a:solidFill>
                  <a:schemeClr val="tx1">
                    <a:tint val="75000"/>
                  </a:schemeClr>
                </a:solidFill>
              </a:defRPr>
            </a:lvl2pPr>
            <a:lvl3pPr marL="617196" indent="0" algn="ctr">
              <a:buNone/>
              <a:defRPr>
                <a:solidFill>
                  <a:schemeClr val="tx1">
                    <a:tint val="75000"/>
                  </a:schemeClr>
                </a:solidFill>
              </a:defRPr>
            </a:lvl3pPr>
            <a:lvl4pPr marL="925793" indent="0" algn="ctr">
              <a:buNone/>
              <a:defRPr>
                <a:solidFill>
                  <a:schemeClr val="tx1">
                    <a:tint val="75000"/>
                  </a:schemeClr>
                </a:solidFill>
              </a:defRPr>
            </a:lvl4pPr>
            <a:lvl5pPr marL="1234391" indent="0" algn="ctr">
              <a:buNone/>
              <a:defRPr>
                <a:solidFill>
                  <a:schemeClr val="tx1">
                    <a:tint val="75000"/>
                  </a:schemeClr>
                </a:solidFill>
              </a:defRPr>
            </a:lvl5pPr>
            <a:lvl6pPr marL="1542988" indent="0" algn="ctr">
              <a:buNone/>
              <a:defRPr>
                <a:solidFill>
                  <a:schemeClr val="tx1">
                    <a:tint val="75000"/>
                  </a:schemeClr>
                </a:solidFill>
              </a:defRPr>
            </a:lvl6pPr>
            <a:lvl7pPr marL="1851587" indent="0" algn="ctr">
              <a:buNone/>
              <a:defRPr>
                <a:solidFill>
                  <a:schemeClr val="tx1">
                    <a:tint val="75000"/>
                  </a:schemeClr>
                </a:solidFill>
              </a:defRPr>
            </a:lvl7pPr>
            <a:lvl8pPr marL="2160184" indent="0" algn="ctr">
              <a:buNone/>
              <a:defRPr>
                <a:solidFill>
                  <a:schemeClr val="tx1">
                    <a:tint val="75000"/>
                  </a:schemeClr>
                </a:solidFill>
              </a:defRPr>
            </a:lvl8pPr>
            <a:lvl9pPr marL="2468781" indent="0" algn="ctr">
              <a:buNone/>
              <a:defRPr>
                <a:solidFill>
                  <a:schemeClr val="tx1">
                    <a:tint val="75000"/>
                  </a:schemeClr>
                </a:solidFill>
              </a:defRPr>
            </a:lvl9pPr>
          </a:lstStyle>
          <a:p>
            <a:r>
              <a:rPr lang="en-US"/>
              <a:t>Click to edit Master subtitle style</a:t>
            </a:r>
            <a:endParaRPr lang="el-GR" dirty="0"/>
          </a:p>
        </p:txBody>
      </p:sp>
    </p:spTree>
    <p:extLst>
      <p:ext uri="{BB962C8B-B14F-4D97-AF65-F5344CB8AC3E}">
        <p14:creationId xmlns:p14="http://schemas.microsoft.com/office/powerpoint/2010/main" val="292288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Τίτλος και Αντικείμενο">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92" y="193675"/>
            <a:ext cx="7842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 Τίτλος"/>
          <p:cNvSpPr>
            <a:spLocks noGrp="1"/>
          </p:cNvSpPr>
          <p:nvPr>
            <p:ph type="title"/>
          </p:nvPr>
        </p:nvSpPr>
        <p:spPr>
          <a:xfrm>
            <a:off x="457200" y="121196"/>
            <a:ext cx="7824866" cy="952500"/>
          </a:xfrm>
          <a:prstGeom prst="rect">
            <a:avLst/>
          </a:prstGeom>
        </p:spPr>
        <p:txBody>
          <a:bodyPr/>
          <a:lstStyle>
            <a:lvl1pPr>
              <a:defRPr b="0" cap="none" spc="0">
                <a:ln>
                  <a:noFill/>
                </a:ln>
                <a:solidFill>
                  <a:srgbClr val="0070C0"/>
                </a:solidFill>
                <a:effectLst/>
                <a:latin typeface="Aptos SemiBold" panose="020B0004020202020204" pitchFamily="34" charset="0"/>
                <a:cs typeface="Calibri Light" panose="020F0302020204030204" pitchFamily="34" charset="0"/>
              </a:defRPr>
            </a:lvl1pPr>
          </a:lstStyle>
          <a:p>
            <a:r>
              <a:rPr lang="en-US"/>
              <a:t>Click to edit Master title style</a:t>
            </a:r>
            <a:endParaRPr lang="el-GR" dirty="0"/>
          </a:p>
        </p:txBody>
      </p:sp>
      <p:sp>
        <p:nvSpPr>
          <p:cNvPr id="3" name="2 - Θέση περιεχομένου"/>
          <p:cNvSpPr>
            <a:spLocks noGrp="1"/>
          </p:cNvSpPr>
          <p:nvPr>
            <p:ph idx="1"/>
          </p:nvPr>
        </p:nvSpPr>
        <p:spPr>
          <a:xfrm>
            <a:off x="457200" y="1333500"/>
            <a:ext cx="8229600" cy="3771636"/>
          </a:xfrm>
          <a:prstGeom prst="rect">
            <a:avLst/>
          </a:prstGeom>
        </p:spPr>
        <p:txBody>
          <a:bodyPr>
            <a:normAutofit/>
          </a:bodyPr>
          <a:lstStyle>
            <a:lvl1pPr>
              <a:buClr>
                <a:schemeClr val="accent5">
                  <a:lumMod val="75000"/>
                </a:schemeClr>
              </a:buClr>
              <a:buSzPct val="115000"/>
              <a:buFont typeface="Wingdings" pitchFamily="2" charset="2"/>
              <a:buChar char="§"/>
              <a:defRPr>
                <a:solidFill>
                  <a:schemeClr val="accent4">
                    <a:lumMod val="50000"/>
                  </a:schemeClr>
                </a:solidFill>
                <a:latin typeface="Aptos Display" panose="020B0004020202020204" pitchFamily="34" charset="0"/>
                <a:cs typeface="Calibri Light" panose="020F0302020204030204" pitchFamily="34" charset="0"/>
              </a:defRPr>
            </a:lvl1pPr>
            <a:lvl2pPr>
              <a:buClr>
                <a:srgbClr val="C00000"/>
              </a:buClr>
              <a:buSzPct val="125000"/>
              <a:buFont typeface="Arial" pitchFamily="34" charset="0"/>
              <a:buChar char="•"/>
              <a:defRPr>
                <a:solidFill>
                  <a:schemeClr val="accent4">
                    <a:lumMod val="50000"/>
                  </a:schemeClr>
                </a:solidFill>
                <a:latin typeface="Aptos Display" panose="020B0004020202020204" pitchFamily="34" charset="0"/>
                <a:cs typeface="Calibri Light" panose="020F0302020204030204" pitchFamily="34" charset="0"/>
              </a:defRPr>
            </a:lvl2pPr>
            <a:lvl3pPr>
              <a:defRPr>
                <a:solidFill>
                  <a:schemeClr val="accent4">
                    <a:lumMod val="50000"/>
                  </a:schemeClr>
                </a:solidFill>
                <a:latin typeface="Aptos Display" panose="020B0004020202020204" pitchFamily="34" charset="0"/>
                <a:cs typeface="Calibri Light" panose="020F0302020204030204" pitchFamily="34" charset="0"/>
              </a:defRPr>
            </a:lvl3pPr>
            <a:lvl4pPr>
              <a:defRPr>
                <a:solidFill>
                  <a:schemeClr val="accent4">
                    <a:lumMod val="50000"/>
                  </a:schemeClr>
                </a:solidFill>
                <a:latin typeface="Aptos Display" panose="020B0004020202020204" pitchFamily="34" charset="0"/>
                <a:cs typeface="Calibri Light" panose="020F0302020204030204" pitchFamily="34" charset="0"/>
              </a:defRPr>
            </a:lvl4pPr>
            <a:lvl5pPr>
              <a:defRPr>
                <a:solidFill>
                  <a:schemeClr val="accent4">
                    <a:lumMod val="50000"/>
                  </a:schemeClr>
                </a:solidFill>
                <a:latin typeface="Aptos Display" panose="020B000402020202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dirty="0"/>
          </a:p>
        </p:txBody>
      </p:sp>
      <p:sp>
        <p:nvSpPr>
          <p:cNvPr id="9" name="2 - Θέση περιεχομένου">
            <a:extLst>
              <a:ext uri="{FF2B5EF4-FFF2-40B4-BE49-F238E27FC236}">
                <a16:creationId xmlns:a16="http://schemas.microsoft.com/office/drawing/2014/main" id="{B0B19F7D-80C2-5630-A65F-75A3F0779FED}"/>
              </a:ext>
            </a:extLst>
          </p:cNvPr>
          <p:cNvSpPr>
            <a:spLocks noGrp="1"/>
          </p:cNvSpPr>
          <p:nvPr>
            <p:ph idx="10"/>
          </p:nvPr>
        </p:nvSpPr>
        <p:spPr>
          <a:xfrm>
            <a:off x="861934" y="5368423"/>
            <a:ext cx="8229600" cy="307777"/>
          </a:xfrm>
          <a:prstGeom prst="rect">
            <a:avLst/>
          </a:prstGeom>
        </p:spPr>
        <p:txBody>
          <a:bodyPr>
            <a:normAutofit/>
          </a:bodyPr>
          <a:lstStyle>
            <a:lvl1pPr marL="0" indent="0" algn="r">
              <a:buClr>
                <a:schemeClr val="accent5">
                  <a:lumMod val="75000"/>
                </a:schemeClr>
              </a:buClr>
              <a:buSzPct val="115000"/>
              <a:buFont typeface="Wingdings" pitchFamily="2" charset="2"/>
              <a:buNone/>
              <a:defRPr sz="1400">
                <a:solidFill>
                  <a:schemeClr val="accent4">
                    <a:lumMod val="50000"/>
                  </a:schemeClr>
                </a:solidFill>
                <a:latin typeface="Aptos Display" panose="020B0004020202020204" pitchFamily="34" charset="0"/>
                <a:cs typeface="Calibri Light" panose="020F0302020204030204" pitchFamily="34" charset="0"/>
              </a:defRPr>
            </a:lvl1pPr>
            <a:lvl2pPr marL="308597" indent="0">
              <a:buClr>
                <a:srgbClr val="C00000"/>
              </a:buClr>
              <a:buSzPct val="125000"/>
              <a:buFont typeface="Arial" pitchFamily="34" charset="0"/>
              <a:buNone/>
              <a:defRPr>
                <a:solidFill>
                  <a:schemeClr val="accent4">
                    <a:lumMod val="50000"/>
                  </a:schemeClr>
                </a:solidFill>
                <a:latin typeface="Aptos Display" panose="020B0004020202020204" pitchFamily="34" charset="0"/>
                <a:cs typeface="Calibri Light" panose="020F0302020204030204" pitchFamily="34" charset="0"/>
              </a:defRPr>
            </a:lvl2pPr>
            <a:lvl3pPr>
              <a:defRPr>
                <a:solidFill>
                  <a:schemeClr val="accent4">
                    <a:lumMod val="50000"/>
                  </a:schemeClr>
                </a:solidFill>
                <a:latin typeface="Aptos Display" panose="020B0004020202020204" pitchFamily="34" charset="0"/>
                <a:cs typeface="Calibri Light" panose="020F0302020204030204" pitchFamily="34" charset="0"/>
              </a:defRPr>
            </a:lvl3pPr>
            <a:lvl4pPr>
              <a:defRPr>
                <a:solidFill>
                  <a:schemeClr val="accent4">
                    <a:lumMod val="50000"/>
                  </a:schemeClr>
                </a:solidFill>
                <a:latin typeface="Aptos Display" panose="020B0004020202020204" pitchFamily="34" charset="0"/>
                <a:cs typeface="Calibri Light" panose="020F0302020204030204" pitchFamily="34" charset="0"/>
              </a:defRPr>
            </a:lvl4pPr>
            <a:lvl5pPr>
              <a:defRPr>
                <a:solidFill>
                  <a:schemeClr val="accent4">
                    <a:lumMod val="50000"/>
                  </a:schemeClr>
                </a:solidFill>
                <a:latin typeface="Aptos Display" panose="020B0004020202020204" pitchFamily="34" charset="0"/>
                <a:cs typeface="Calibri Light" panose="020F0302020204030204" pitchFamily="34" charset="0"/>
              </a:defRPr>
            </a:lvl5pPr>
          </a:lstStyle>
          <a:p>
            <a:pPr lvl="0"/>
            <a:r>
              <a:rPr lang="en-US"/>
              <a:t>Click to edit Master text styles</a:t>
            </a:r>
          </a:p>
        </p:txBody>
      </p:sp>
    </p:spTree>
    <p:extLst>
      <p:ext uri="{BB962C8B-B14F-4D97-AF65-F5344CB8AC3E}">
        <p14:creationId xmlns:p14="http://schemas.microsoft.com/office/powerpoint/2010/main" val="1642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92" y="193675"/>
            <a:ext cx="7842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 Τίτλος"/>
          <p:cNvSpPr>
            <a:spLocks noGrp="1"/>
          </p:cNvSpPr>
          <p:nvPr>
            <p:ph type="title"/>
          </p:nvPr>
        </p:nvSpPr>
        <p:spPr>
          <a:xfrm>
            <a:off x="722313" y="3672419"/>
            <a:ext cx="7772400" cy="1135063"/>
          </a:xfrm>
          <a:prstGeom prst="rect">
            <a:avLst/>
          </a:prstGeom>
        </p:spPr>
        <p:txBody>
          <a:bodyPr anchor="t"/>
          <a:lstStyle>
            <a:lvl1pPr algn="l">
              <a:defRPr sz="2700" b="1" cap="none" spc="0">
                <a:ln>
                  <a:noFill/>
                </a:ln>
                <a:solidFill>
                  <a:srgbClr val="C00000"/>
                </a:solidFill>
                <a:effectLst/>
                <a:latin typeface="Aptos SemiBold" panose="020B0004020202020204" pitchFamily="34" charset="0"/>
                <a:cs typeface="Calibri Light" panose="020F0302020204030204" pitchFamily="34" charset="0"/>
              </a:defRPr>
            </a:lvl1pPr>
          </a:lstStyle>
          <a:p>
            <a:r>
              <a:rPr lang="en-US"/>
              <a:t>Click to edit Master title style</a:t>
            </a:r>
            <a:endParaRPr lang="el-GR" dirty="0"/>
          </a:p>
        </p:txBody>
      </p:sp>
      <p:sp>
        <p:nvSpPr>
          <p:cNvPr id="3" name="2 - Θέση κειμένου"/>
          <p:cNvSpPr>
            <a:spLocks noGrp="1"/>
          </p:cNvSpPr>
          <p:nvPr>
            <p:ph type="body" idx="1"/>
          </p:nvPr>
        </p:nvSpPr>
        <p:spPr>
          <a:xfrm>
            <a:off x="722313" y="2422261"/>
            <a:ext cx="7772400" cy="1250156"/>
          </a:xfrm>
          <a:prstGeom prst="rect">
            <a:avLst/>
          </a:prstGeom>
        </p:spPr>
        <p:txBody>
          <a:bodyPr anchor="b"/>
          <a:lstStyle>
            <a:lvl1pPr marL="0" indent="0">
              <a:buNone/>
              <a:defRPr sz="1350">
                <a:solidFill>
                  <a:schemeClr val="tx1">
                    <a:tint val="75000"/>
                  </a:schemeClr>
                </a:solidFill>
              </a:defRPr>
            </a:lvl1pPr>
            <a:lvl2pPr marL="308597" indent="0">
              <a:buNone/>
              <a:defRPr sz="1215">
                <a:solidFill>
                  <a:schemeClr val="tx1">
                    <a:tint val="75000"/>
                  </a:schemeClr>
                </a:solidFill>
              </a:defRPr>
            </a:lvl2pPr>
            <a:lvl3pPr marL="617196" indent="0">
              <a:buNone/>
              <a:defRPr sz="1080">
                <a:solidFill>
                  <a:schemeClr val="tx1">
                    <a:tint val="75000"/>
                  </a:schemeClr>
                </a:solidFill>
              </a:defRPr>
            </a:lvl3pPr>
            <a:lvl4pPr marL="925793" indent="0">
              <a:buNone/>
              <a:defRPr sz="945">
                <a:solidFill>
                  <a:schemeClr val="tx1">
                    <a:tint val="75000"/>
                  </a:schemeClr>
                </a:solidFill>
              </a:defRPr>
            </a:lvl4pPr>
            <a:lvl5pPr marL="1234391" indent="0">
              <a:buNone/>
              <a:defRPr sz="945">
                <a:solidFill>
                  <a:schemeClr val="tx1">
                    <a:tint val="75000"/>
                  </a:schemeClr>
                </a:solidFill>
              </a:defRPr>
            </a:lvl5pPr>
            <a:lvl6pPr marL="1542988" indent="0">
              <a:buNone/>
              <a:defRPr sz="945">
                <a:solidFill>
                  <a:schemeClr val="tx1">
                    <a:tint val="75000"/>
                  </a:schemeClr>
                </a:solidFill>
              </a:defRPr>
            </a:lvl6pPr>
            <a:lvl7pPr marL="1851587" indent="0">
              <a:buNone/>
              <a:defRPr sz="945">
                <a:solidFill>
                  <a:schemeClr val="tx1">
                    <a:tint val="75000"/>
                  </a:schemeClr>
                </a:solidFill>
              </a:defRPr>
            </a:lvl7pPr>
            <a:lvl8pPr marL="2160184" indent="0">
              <a:buNone/>
              <a:defRPr sz="945">
                <a:solidFill>
                  <a:schemeClr val="tx1">
                    <a:tint val="75000"/>
                  </a:schemeClr>
                </a:solidFill>
              </a:defRPr>
            </a:lvl8pPr>
            <a:lvl9pPr marL="2468781" indent="0">
              <a:buNone/>
              <a:defRPr sz="94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47569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Δύο περιεχόμενα">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92" y="193675"/>
            <a:ext cx="7842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 Τίτλος"/>
          <p:cNvSpPr>
            <a:spLocks noGrp="1"/>
          </p:cNvSpPr>
          <p:nvPr>
            <p:ph type="title"/>
          </p:nvPr>
        </p:nvSpPr>
        <p:spPr>
          <a:xfrm>
            <a:off x="457200" y="121196"/>
            <a:ext cx="7809875" cy="952500"/>
          </a:xfrm>
          <a:prstGeom prst="rect">
            <a:avLst/>
          </a:prstGeom>
        </p:spPr>
        <p:txBody>
          <a:bodyPr/>
          <a:lstStyle>
            <a:lvl1pPr>
              <a:defRPr b="0" cap="none" spc="0">
                <a:ln>
                  <a:noFill/>
                </a:ln>
                <a:solidFill>
                  <a:srgbClr val="0070C0"/>
                </a:solidFill>
                <a:effectLst/>
                <a:latin typeface="Aptos SemiBold" panose="020B0004020202020204" pitchFamily="34" charset="0"/>
                <a:cs typeface="Calibri Light" panose="020F0302020204030204" pitchFamily="34" charset="0"/>
              </a:defRPr>
            </a:lvl1pPr>
          </a:lstStyle>
          <a:p>
            <a:r>
              <a:rPr lang="en-US"/>
              <a:t>Click to edit Master title style</a:t>
            </a:r>
            <a:endParaRPr lang="el-GR" dirty="0"/>
          </a:p>
        </p:txBody>
      </p:sp>
      <p:sp>
        <p:nvSpPr>
          <p:cNvPr id="3" name="2 - Θέση περιεχομένου"/>
          <p:cNvSpPr>
            <a:spLocks noGrp="1"/>
          </p:cNvSpPr>
          <p:nvPr>
            <p:ph sz="half" idx="1"/>
          </p:nvPr>
        </p:nvSpPr>
        <p:spPr>
          <a:xfrm>
            <a:off x="457200" y="1333500"/>
            <a:ext cx="4038600" cy="3771636"/>
          </a:xfrm>
          <a:prstGeom prst="rect">
            <a:avLst/>
          </a:prstGeom>
        </p:spPr>
        <p:txBody>
          <a:bodyPr>
            <a:normAutofit/>
          </a:bodyPr>
          <a:lstStyle>
            <a:lvl1pPr marL="231449" indent="-231449">
              <a:buClr>
                <a:schemeClr val="accent5">
                  <a:lumMod val="75000"/>
                </a:schemeClr>
              </a:buClr>
              <a:buSzPct val="110000"/>
              <a:buFont typeface="Wingdings" pitchFamily="2" charset="2"/>
              <a:buChar char="§"/>
              <a:defRPr sz="1890">
                <a:solidFill>
                  <a:schemeClr val="accent4">
                    <a:lumMod val="50000"/>
                  </a:schemeClr>
                </a:solidFill>
                <a:latin typeface="Aptos Display" panose="020B0004020202020204" pitchFamily="34" charset="0"/>
                <a:cs typeface="Calibri Light" panose="020F0302020204030204" pitchFamily="34" charset="0"/>
              </a:defRPr>
            </a:lvl1pPr>
            <a:lvl2pPr marL="501471" indent="-192874">
              <a:buClr>
                <a:srgbClr val="C00000"/>
              </a:buClr>
              <a:buSzPct val="120000"/>
              <a:buFont typeface="Arial" pitchFamily="34" charset="0"/>
              <a:buChar char="•"/>
              <a:defRPr sz="1620">
                <a:solidFill>
                  <a:schemeClr val="accent4">
                    <a:lumMod val="50000"/>
                  </a:schemeClr>
                </a:solidFill>
                <a:latin typeface="Aptos Display" panose="020B0004020202020204" pitchFamily="34" charset="0"/>
                <a:cs typeface="Calibri Light" panose="020F0302020204030204" pitchFamily="34" charset="0"/>
              </a:defRPr>
            </a:lvl2pPr>
            <a:lvl3pPr>
              <a:buSzPct val="110000"/>
              <a:defRPr sz="1350">
                <a:solidFill>
                  <a:schemeClr val="accent4">
                    <a:lumMod val="50000"/>
                  </a:schemeClr>
                </a:solidFill>
                <a:latin typeface="Aptos Display" panose="020B0004020202020204" pitchFamily="34" charset="0"/>
                <a:cs typeface="Calibri Light" panose="020F0302020204030204" pitchFamily="34" charset="0"/>
              </a:defRPr>
            </a:lvl3pPr>
            <a:lvl4pPr>
              <a:defRPr sz="1215">
                <a:solidFill>
                  <a:schemeClr val="accent4">
                    <a:lumMod val="50000"/>
                  </a:schemeClr>
                </a:solidFill>
                <a:latin typeface="Aptos Display" panose="020B0004020202020204" pitchFamily="34" charset="0"/>
                <a:cs typeface="Calibri Light" panose="020F0302020204030204" pitchFamily="34" charset="0"/>
              </a:defRPr>
            </a:lvl4pPr>
            <a:lvl5pPr>
              <a:defRPr sz="1215">
                <a:solidFill>
                  <a:schemeClr val="accent4">
                    <a:lumMod val="50000"/>
                  </a:schemeClr>
                </a:solidFill>
                <a:latin typeface="Aptos Display" panose="020B0004020202020204" pitchFamily="34" charset="0"/>
                <a:cs typeface="Calibri Light" panose="020F0302020204030204" pitchFamily="34" charset="0"/>
              </a:defRPr>
            </a:lvl5pPr>
            <a:lvl6pPr>
              <a:defRPr sz="1215"/>
            </a:lvl6pPr>
            <a:lvl7pPr>
              <a:defRPr sz="1215"/>
            </a:lvl7pPr>
            <a:lvl8pPr>
              <a:defRPr sz="1215"/>
            </a:lvl8pPr>
            <a:lvl9pPr>
              <a:defRPr sz="12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dirty="0"/>
          </a:p>
        </p:txBody>
      </p:sp>
      <p:sp>
        <p:nvSpPr>
          <p:cNvPr id="10" name="2 - Θέση περιεχομένου"/>
          <p:cNvSpPr>
            <a:spLocks noGrp="1"/>
          </p:cNvSpPr>
          <p:nvPr>
            <p:ph sz="half" idx="13"/>
          </p:nvPr>
        </p:nvSpPr>
        <p:spPr>
          <a:xfrm>
            <a:off x="4644008" y="1345335"/>
            <a:ext cx="4038600" cy="3771636"/>
          </a:xfrm>
          <a:prstGeom prst="rect">
            <a:avLst/>
          </a:prstGeom>
        </p:spPr>
        <p:txBody>
          <a:bodyPr>
            <a:normAutofit/>
          </a:bodyPr>
          <a:lstStyle>
            <a:lvl1pPr marL="231449" indent="-231449">
              <a:buClr>
                <a:schemeClr val="accent5">
                  <a:lumMod val="75000"/>
                </a:schemeClr>
              </a:buClr>
              <a:buSzPct val="110000"/>
              <a:buFont typeface="Wingdings" pitchFamily="2" charset="2"/>
              <a:buChar char="§"/>
              <a:defRPr sz="1890">
                <a:solidFill>
                  <a:schemeClr val="accent4">
                    <a:lumMod val="50000"/>
                  </a:schemeClr>
                </a:solidFill>
                <a:latin typeface="Aptos Display" panose="020B0004020202020204" pitchFamily="34" charset="0"/>
                <a:cs typeface="Calibri Light" panose="020F0302020204030204" pitchFamily="34" charset="0"/>
              </a:defRPr>
            </a:lvl1pPr>
            <a:lvl2pPr marL="501471" indent="-192874">
              <a:buClr>
                <a:srgbClr val="C00000"/>
              </a:buClr>
              <a:buSzPct val="120000"/>
              <a:buFont typeface="Arial" pitchFamily="34" charset="0"/>
              <a:buChar char="•"/>
              <a:defRPr sz="1620">
                <a:solidFill>
                  <a:schemeClr val="accent4">
                    <a:lumMod val="50000"/>
                  </a:schemeClr>
                </a:solidFill>
                <a:latin typeface="Aptos Display" panose="020B0004020202020204" pitchFamily="34" charset="0"/>
                <a:cs typeface="Calibri Light" panose="020F0302020204030204" pitchFamily="34" charset="0"/>
              </a:defRPr>
            </a:lvl2pPr>
            <a:lvl3pPr>
              <a:buSzPct val="110000"/>
              <a:defRPr sz="1350">
                <a:solidFill>
                  <a:schemeClr val="accent4">
                    <a:lumMod val="50000"/>
                  </a:schemeClr>
                </a:solidFill>
                <a:latin typeface="Aptos Display" panose="020B0004020202020204" pitchFamily="34" charset="0"/>
                <a:cs typeface="Calibri Light" panose="020F0302020204030204" pitchFamily="34" charset="0"/>
              </a:defRPr>
            </a:lvl3pPr>
            <a:lvl4pPr>
              <a:defRPr sz="1215">
                <a:solidFill>
                  <a:schemeClr val="accent4">
                    <a:lumMod val="50000"/>
                  </a:schemeClr>
                </a:solidFill>
                <a:latin typeface="Aptos Display" panose="020B0004020202020204" pitchFamily="34" charset="0"/>
                <a:cs typeface="Calibri Light" panose="020F0302020204030204" pitchFamily="34" charset="0"/>
              </a:defRPr>
            </a:lvl4pPr>
            <a:lvl5pPr>
              <a:defRPr sz="1215">
                <a:solidFill>
                  <a:schemeClr val="accent4">
                    <a:lumMod val="50000"/>
                  </a:schemeClr>
                </a:solidFill>
                <a:latin typeface="Aptos Display" panose="020B0004020202020204" pitchFamily="34" charset="0"/>
                <a:cs typeface="Calibri Light" panose="020F0302020204030204" pitchFamily="34" charset="0"/>
              </a:defRPr>
            </a:lvl5pPr>
            <a:lvl6pPr>
              <a:defRPr sz="1215"/>
            </a:lvl6pPr>
            <a:lvl7pPr>
              <a:defRPr sz="1215"/>
            </a:lvl7pPr>
            <a:lvl8pPr>
              <a:defRPr sz="1215"/>
            </a:lvl8pPr>
            <a:lvl9pPr>
              <a:defRPr sz="12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dirty="0"/>
          </a:p>
        </p:txBody>
      </p:sp>
      <p:sp>
        <p:nvSpPr>
          <p:cNvPr id="4" name="2 - Θέση περιεχομένου">
            <a:extLst>
              <a:ext uri="{FF2B5EF4-FFF2-40B4-BE49-F238E27FC236}">
                <a16:creationId xmlns:a16="http://schemas.microsoft.com/office/drawing/2014/main" id="{806F9022-C238-A50A-52B6-C7F99379785B}"/>
              </a:ext>
            </a:extLst>
          </p:cNvPr>
          <p:cNvSpPr>
            <a:spLocks noGrp="1"/>
          </p:cNvSpPr>
          <p:nvPr>
            <p:ph idx="10"/>
          </p:nvPr>
        </p:nvSpPr>
        <p:spPr>
          <a:xfrm>
            <a:off x="861934" y="5368423"/>
            <a:ext cx="8229600" cy="307777"/>
          </a:xfrm>
          <a:prstGeom prst="rect">
            <a:avLst/>
          </a:prstGeom>
        </p:spPr>
        <p:txBody>
          <a:bodyPr>
            <a:normAutofit/>
          </a:bodyPr>
          <a:lstStyle>
            <a:lvl1pPr marL="0" indent="0" algn="r">
              <a:buClr>
                <a:schemeClr val="accent5">
                  <a:lumMod val="75000"/>
                </a:schemeClr>
              </a:buClr>
              <a:buSzPct val="115000"/>
              <a:buFont typeface="Wingdings" pitchFamily="2" charset="2"/>
              <a:buNone/>
              <a:defRPr sz="1400">
                <a:solidFill>
                  <a:schemeClr val="accent4">
                    <a:lumMod val="50000"/>
                  </a:schemeClr>
                </a:solidFill>
                <a:latin typeface="Aptos Display" panose="020B0004020202020204" pitchFamily="34" charset="0"/>
                <a:cs typeface="Calibri Light" panose="020F0302020204030204" pitchFamily="34" charset="0"/>
              </a:defRPr>
            </a:lvl1pPr>
            <a:lvl2pPr marL="308597" indent="0">
              <a:buClr>
                <a:srgbClr val="C00000"/>
              </a:buClr>
              <a:buSzPct val="125000"/>
              <a:buFont typeface="Arial" pitchFamily="34" charset="0"/>
              <a:buNone/>
              <a:defRPr>
                <a:solidFill>
                  <a:schemeClr val="accent4">
                    <a:lumMod val="50000"/>
                  </a:schemeClr>
                </a:solidFill>
                <a:latin typeface="Aptos Display" panose="020B0004020202020204" pitchFamily="34" charset="0"/>
                <a:cs typeface="Calibri Light" panose="020F0302020204030204" pitchFamily="34" charset="0"/>
              </a:defRPr>
            </a:lvl2pPr>
            <a:lvl3pPr>
              <a:defRPr>
                <a:solidFill>
                  <a:schemeClr val="accent4">
                    <a:lumMod val="50000"/>
                  </a:schemeClr>
                </a:solidFill>
                <a:latin typeface="Aptos Display" panose="020B0004020202020204" pitchFamily="34" charset="0"/>
                <a:cs typeface="Calibri Light" panose="020F0302020204030204" pitchFamily="34" charset="0"/>
              </a:defRPr>
            </a:lvl3pPr>
            <a:lvl4pPr>
              <a:defRPr>
                <a:solidFill>
                  <a:schemeClr val="accent4">
                    <a:lumMod val="50000"/>
                  </a:schemeClr>
                </a:solidFill>
                <a:latin typeface="Aptos Display" panose="020B0004020202020204" pitchFamily="34" charset="0"/>
                <a:cs typeface="Calibri Light" panose="020F0302020204030204" pitchFamily="34" charset="0"/>
              </a:defRPr>
            </a:lvl4pPr>
            <a:lvl5pPr>
              <a:defRPr>
                <a:solidFill>
                  <a:schemeClr val="accent4">
                    <a:lumMod val="50000"/>
                  </a:schemeClr>
                </a:solidFill>
                <a:latin typeface="Aptos Display" panose="020B0004020202020204" pitchFamily="34" charset="0"/>
                <a:cs typeface="Calibri Light" panose="020F0302020204030204" pitchFamily="34" charset="0"/>
              </a:defRPr>
            </a:lvl5pPr>
          </a:lstStyle>
          <a:p>
            <a:pPr lvl="0"/>
            <a:r>
              <a:rPr lang="en-US"/>
              <a:t>Click to edit Master text styles</a:t>
            </a:r>
          </a:p>
        </p:txBody>
      </p:sp>
    </p:spTree>
    <p:extLst>
      <p:ext uri="{BB962C8B-B14F-4D97-AF65-F5344CB8AC3E}">
        <p14:creationId xmlns:p14="http://schemas.microsoft.com/office/powerpoint/2010/main" val="2076814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Σύγκριση">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92" y="193675"/>
            <a:ext cx="7842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 Τίτλος"/>
          <p:cNvSpPr>
            <a:spLocks noGrp="1"/>
          </p:cNvSpPr>
          <p:nvPr>
            <p:ph type="title"/>
          </p:nvPr>
        </p:nvSpPr>
        <p:spPr>
          <a:xfrm>
            <a:off x="457200" y="121196"/>
            <a:ext cx="7839856" cy="952500"/>
          </a:xfrm>
          <a:prstGeom prst="rect">
            <a:avLst/>
          </a:prstGeom>
        </p:spPr>
        <p:txBody>
          <a:bodyPr/>
          <a:lstStyle>
            <a:lvl1pPr>
              <a:defRPr b="0" cap="none" spc="0">
                <a:ln>
                  <a:noFill/>
                </a:ln>
                <a:solidFill>
                  <a:srgbClr val="0070C0"/>
                </a:solidFill>
                <a:effectLst/>
                <a:latin typeface="Aptos SemiBold" panose="020B0004020202020204" pitchFamily="34" charset="0"/>
                <a:cs typeface="Calibri Light" panose="020F0302020204030204" pitchFamily="34" charset="0"/>
              </a:defRPr>
            </a:lvl1pPr>
          </a:lstStyle>
          <a:p>
            <a:r>
              <a:rPr lang="en-US"/>
              <a:t>Click to edit Master title style</a:t>
            </a:r>
            <a:endParaRPr lang="el-GR" dirty="0"/>
          </a:p>
        </p:txBody>
      </p:sp>
      <p:sp>
        <p:nvSpPr>
          <p:cNvPr id="3" name="2 - Θέση κειμένου"/>
          <p:cNvSpPr>
            <a:spLocks noGrp="1"/>
          </p:cNvSpPr>
          <p:nvPr>
            <p:ph type="body" idx="1"/>
          </p:nvPr>
        </p:nvSpPr>
        <p:spPr>
          <a:xfrm>
            <a:off x="457200" y="1279261"/>
            <a:ext cx="4040188" cy="533136"/>
          </a:xfrm>
          <a:prstGeom prst="rect">
            <a:avLst/>
          </a:prstGeom>
        </p:spPr>
        <p:txBody>
          <a:bodyPr anchor="b"/>
          <a:lstStyle>
            <a:lvl1pPr marL="0" indent="0">
              <a:buNone/>
              <a:defRPr sz="1620" b="1" cap="none" spc="0">
                <a:ln>
                  <a:noFill/>
                </a:ln>
                <a:solidFill>
                  <a:srgbClr val="C00000"/>
                </a:solidFill>
                <a:effectLst/>
                <a:latin typeface="Aptos SemiBold" panose="020B0004020202020204" pitchFamily="34" charset="0"/>
                <a:cs typeface="Calibri Light" panose="020F0302020204030204" pitchFamily="34" charset="0"/>
              </a:defRPr>
            </a:lvl1pPr>
            <a:lvl2pPr marL="308597" indent="0">
              <a:buNone/>
              <a:defRPr sz="1350" b="1"/>
            </a:lvl2pPr>
            <a:lvl3pPr marL="617196" indent="0">
              <a:buNone/>
              <a:defRPr sz="1215" b="1"/>
            </a:lvl3pPr>
            <a:lvl4pPr marL="925793" indent="0">
              <a:buNone/>
              <a:defRPr sz="1080" b="1"/>
            </a:lvl4pPr>
            <a:lvl5pPr marL="1234391" indent="0">
              <a:buNone/>
              <a:defRPr sz="1080" b="1"/>
            </a:lvl5pPr>
            <a:lvl6pPr marL="1542988" indent="0">
              <a:buNone/>
              <a:defRPr sz="1080" b="1"/>
            </a:lvl6pPr>
            <a:lvl7pPr marL="1851587" indent="0">
              <a:buNone/>
              <a:defRPr sz="1080" b="1"/>
            </a:lvl7pPr>
            <a:lvl8pPr marL="2160184" indent="0">
              <a:buNone/>
              <a:defRPr sz="1080" b="1"/>
            </a:lvl8pPr>
            <a:lvl9pPr marL="2468781" indent="0">
              <a:buNone/>
              <a:defRPr sz="1080" b="1"/>
            </a:lvl9pPr>
          </a:lstStyle>
          <a:p>
            <a:pPr lvl="0"/>
            <a:r>
              <a:rPr lang="en-US"/>
              <a:t>Click to edit Master text styles</a:t>
            </a:r>
          </a:p>
        </p:txBody>
      </p:sp>
      <p:sp>
        <p:nvSpPr>
          <p:cNvPr id="4" name="3 - Θέση περιεχομένου"/>
          <p:cNvSpPr>
            <a:spLocks noGrp="1"/>
          </p:cNvSpPr>
          <p:nvPr>
            <p:ph sz="half" idx="2"/>
          </p:nvPr>
        </p:nvSpPr>
        <p:spPr>
          <a:xfrm>
            <a:off x="457200" y="1812396"/>
            <a:ext cx="4040188" cy="3292740"/>
          </a:xfrm>
          <a:prstGeom prst="rect">
            <a:avLst/>
          </a:prstGeom>
        </p:spPr>
        <p:txBody>
          <a:bodyPr>
            <a:normAutofit/>
          </a:bodyPr>
          <a:lstStyle>
            <a:lvl1pPr>
              <a:buClr>
                <a:schemeClr val="accent5">
                  <a:lumMod val="75000"/>
                </a:schemeClr>
              </a:buClr>
              <a:buSzPct val="110000"/>
              <a:buFont typeface="Wingdings" pitchFamily="2" charset="2"/>
              <a:buChar char="§"/>
              <a:defRPr sz="1620">
                <a:solidFill>
                  <a:schemeClr val="accent4">
                    <a:lumMod val="50000"/>
                  </a:schemeClr>
                </a:solidFill>
                <a:latin typeface="Aptos Display" panose="020B0004020202020204" pitchFamily="34" charset="0"/>
              </a:defRPr>
            </a:lvl1pPr>
            <a:lvl2pPr>
              <a:buClr>
                <a:srgbClr val="C00000"/>
              </a:buClr>
              <a:buSzPct val="115000"/>
              <a:buFont typeface="Arial" pitchFamily="34" charset="0"/>
              <a:buChar char="•"/>
              <a:defRPr sz="1350">
                <a:solidFill>
                  <a:schemeClr val="accent4">
                    <a:lumMod val="50000"/>
                  </a:schemeClr>
                </a:solidFill>
                <a:latin typeface="Aptos Display" panose="020B0004020202020204" pitchFamily="34" charset="0"/>
              </a:defRPr>
            </a:lvl2pPr>
            <a:lvl3pPr>
              <a:defRPr sz="1215">
                <a:solidFill>
                  <a:schemeClr val="accent4">
                    <a:lumMod val="50000"/>
                  </a:schemeClr>
                </a:solidFill>
                <a:latin typeface="Aptos Display" panose="020B0004020202020204" pitchFamily="34" charset="0"/>
              </a:defRPr>
            </a:lvl3pPr>
            <a:lvl4pPr>
              <a:buNone/>
              <a:defRPr sz="1080"/>
            </a:lvl4pPr>
            <a:lvl5pPr>
              <a:buNone/>
              <a:defRPr sz="1080"/>
            </a:lvl5pPr>
            <a:lvl6pPr>
              <a:defRPr sz="1080"/>
            </a:lvl6pPr>
            <a:lvl7pPr>
              <a:defRPr sz="1080"/>
            </a:lvl7pPr>
            <a:lvl8pPr>
              <a:defRPr sz="1080"/>
            </a:lvl8pPr>
            <a:lvl9pPr>
              <a:defRPr sz="1080"/>
            </a:lvl9pPr>
          </a:lstStyle>
          <a:p>
            <a:pPr lvl="0"/>
            <a:r>
              <a:rPr lang="en-US"/>
              <a:t>Click to edit Master text styles</a:t>
            </a:r>
          </a:p>
          <a:p>
            <a:pPr lvl="1"/>
            <a:r>
              <a:rPr lang="en-US"/>
              <a:t>Second level</a:t>
            </a:r>
          </a:p>
          <a:p>
            <a:pPr lvl="2"/>
            <a:r>
              <a:rPr lang="en-US"/>
              <a:t>Third level</a:t>
            </a:r>
          </a:p>
        </p:txBody>
      </p:sp>
      <p:sp>
        <p:nvSpPr>
          <p:cNvPr id="5" name="4 - Θέση κειμένου"/>
          <p:cNvSpPr>
            <a:spLocks noGrp="1"/>
          </p:cNvSpPr>
          <p:nvPr>
            <p:ph type="body" sz="quarter" idx="3"/>
          </p:nvPr>
        </p:nvSpPr>
        <p:spPr>
          <a:xfrm>
            <a:off x="4645032" y="1279261"/>
            <a:ext cx="4041775" cy="533136"/>
          </a:xfrm>
          <a:prstGeom prst="rect">
            <a:avLst/>
          </a:prstGeom>
        </p:spPr>
        <p:txBody>
          <a:bodyPr anchor="b"/>
          <a:lstStyle>
            <a:lvl1pPr marL="0" indent="0">
              <a:buNone/>
              <a:defRPr sz="1620" b="1" cap="none" spc="0">
                <a:ln>
                  <a:noFill/>
                </a:ln>
                <a:solidFill>
                  <a:srgbClr val="C00000"/>
                </a:solidFill>
                <a:effectLst/>
                <a:latin typeface="Aptos SemiBold" panose="020B0004020202020204" pitchFamily="34" charset="0"/>
                <a:cs typeface="Calibri Light" panose="020F0302020204030204" pitchFamily="34" charset="0"/>
              </a:defRPr>
            </a:lvl1pPr>
            <a:lvl2pPr marL="308597" indent="0">
              <a:buNone/>
              <a:defRPr sz="1350" b="1"/>
            </a:lvl2pPr>
            <a:lvl3pPr marL="617196" indent="0">
              <a:buNone/>
              <a:defRPr sz="1215" b="1"/>
            </a:lvl3pPr>
            <a:lvl4pPr marL="925793" indent="0">
              <a:buNone/>
              <a:defRPr sz="1080" b="1"/>
            </a:lvl4pPr>
            <a:lvl5pPr marL="1234391" indent="0">
              <a:buNone/>
              <a:defRPr sz="1080" b="1"/>
            </a:lvl5pPr>
            <a:lvl6pPr marL="1542988" indent="0">
              <a:buNone/>
              <a:defRPr sz="1080" b="1"/>
            </a:lvl6pPr>
            <a:lvl7pPr marL="1851587" indent="0">
              <a:buNone/>
              <a:defRPr sz="1080" b="1"/>
            </a:lvl7pPr>
            <a:lvl8pPr marL="2160184" indent="0">
              <a:buNone/>
              <a:defRPr sz="1080" b="1"/>
            </a:lvl8pPr>
            <a:lvl9pPr marL="2468781" indent="0">
              <a:buNone/>
              <a:defRPr sz="1080" b="1"/>
            </a:lvl9pPr>
          </a:lstStyle>
          <a:p>
            <a:pPr lvl="0"/>
            <a:r>
              <a:rPr lang="en-US"/>
              <a:t>Click to edit Master text styles</a:t>
            </a:r>
          </a:p>
        </p:txBody>
      </p:sp>
      <p:sp>
        <p:nvSpPr>
          <p:cNvPr id="12" name="3 - Θέση περιεχομένου"/>
          <p:cNvSpPr>
            <a:spLocks noGrp="1"/>
          </p:cNvSpPr>
          <p:nvPr>
            <p:ph sz="half" idx="13"/>
          </p:nvPr>
        </p:nvSpPr>
        <p:spPr>
          <a:xfrm>
            <a:off x="4645029" y="1812396"/>
            <a:ext cx="4040188" cy="3292740"/>
          </a:xfrm>
          <a:prstGeom prst="rect">
            <a:avLst/>
          </a:prstGeom>
        </p:spPr>
        <p:txBody>
          <a:bodyPr>
            <a:normAutofit/>
          </a:bodyPr>
          <a:lstStyle>
            <a:lvl1pPr>
              <a:buClr>
                <a:schemeClr val="accent5">
                  <a:lumMod val="75000"/>
                </a:schemeClr>
              </a:buClr>
              <a:buSzPct val="110000"/>
              <a:buFont typeface="Wingdings" pitchFamily="2" charset="2"/>
              <a:buChar char="§"/>
              <a:defRPr sz="1620">
                <a:solidFill>
                  <a:schemeClr val="accent4">
                    <a:lumMod val="50000"/>
                  </a:schemeClr>
                </a:solidFill>
                <a:latin typeface="Aptos Display" panose="020B0004020202020204" pitchFamily="34" charset="0"/>
              </a:defRPr>
            </a:lvl1pPr>
            <a:lvl2pPr>
              <a:buClr>
                <a:srgbClr val="C00000"/>
              </a:buClr>
              <a:buSzPct val="115000"/>
              <a:buFont typeface="Arial" pitchFamily="34" charset="0"/>
              <a:buChar char="•"/>
              <a:defRPr sz="1350">
                <a:solidFill>
                  <a:schemeClr val="accent4">
                    <a:lumMod val="50000"/>
                  </a:schemeClr>
                </a:solidFill>
                <a:latin typeface="Aptos Display" panose="020B0004020202020204" pitchFamily="34" charset="0"/>
              </a:defRPr>
            </a:lvl2pPr>
            <a:lvl3pPr>
              <a:defRPr sz="1215">
                <a:solidFill>
                  <a:schemeClr val="accent4">
                    <a:lumMod val="50000"/>
                  </a:schemeClr>
                </a:solidFill>
                <a:latin typeface="Aptos Display" panose="020B0004020202020204" pitchFamily="34" charset="0"/>
              </a:defRPr>
            </a:lvl3pPr>
            <a:lvl4pPr>
              <a:buNone/>
              <a:defRPr sz="1080"/>
            </a:lvl4pPr>
            <a:lvl5pPr>
              <a:buNone/>
              <a:defRPr sz="1080"/>
            </a:lvl5pPr>
            <a:lvl6pPr>
              <a:defRPr sz="1080"/>
            </a:lvl6pPr>
            <a:lvl7pPr>
              <a:defRPr sz="1080"/>
            </a:lvl7pPr>
            <a:lvl8pPr>
              <a:defRPr sz="1080"/>
            </a:lvl8pPr>
            <a:lvl9pPr>
              <a:defRPr sz="1080"/>
            </a:lvl9pPr>
          </a:lstStyle>
          <a:p>
            <a:pPr lvl="0"/>
            <a:r>
              <a:rPr lang="en-US"/>
              <a:t>Click to edit Master text styles</a:t>
            </a:r>
          </a:p>
          <a:p>
            <a:pPr lvl="1"/>
            <a:r>
              <a:rPr lang="en-US"/>
              <a:t>Second level</a:t>
            </a:r>
          </a:p>
          <a:p>
            <a:pPr lvl="2"/>
            <a:r>
              <a:rPr lang="en-US"/>
              <a:t>Third level</a:t>
            </a:r>
          </a:p>
        </p:txBody>
      </p:sp>
      <p:sp>
        <p:nvSpPr>
          <p:cNvPr id="6" name="2 - Θέση περιεχομένου">
            <a:extLst>
              <a:ext uri="{FF2B5EF4-FFF2-40B4-BE49-F238E27FC236}">
                <a16:creationId xmlns:a16="http://schemas.microsoft.com/office/drawing/2014/main" id="{2B919E89-A45C-BFD6-3825-D137F409FE68}"/>
              </a:ext>
            </a:extLst>
          </p:cNvPr>
          <p:cNvSpPr>
            <a:spLocks noGrp="1"/>
          </p:cNvSpPr>
          <p:nvPr>
            <p:ph idx="10"/>
          </p:nvPr>
        </p:nvSpPr>
        <p:spPr>
          <a:xfrm>
            <a:off x="861934" y="5368423"/>
            <a:ext cx="8229600" cy="307777"/>
          </a:xfrm>
          <a:prstGeom prst="rect">
            <a:avLst/>
          </a:prstGeom>
        </p:spPr>
        <p:txBody>
          <a:bodyPr>
            <a:normAutofit/>
          </a:bodyPr>
          <a:lstStyle>
            <a:lvl1pPr marL="0" indent="0" algn="r">
              <a:buClr>
                <a:schemeClr val="accent5">
                  <a:lumMod val="75000"/>
                </a:schemeClr>
              </a:buClr>
              <a:buSzPct val="115000"/>
              <a:buFont typeface="Wingdings" pitchFamily="2" charset="2"/>
              <a:buNone/>
              <a:defRPr sz="1400">
                <a:solidFill>
                  <a:schemeClr val="accent4">
                    <a:lumMod val="50000"/>
                  </a:schemeClr>
                </a:solidFill>
                <a:latin typeface="Aptos Display" panose="020B0004020202020204" pitchFamily="34" charset="0"/>
                <a:cs typeface="Calibri Light" panose="020F0302020204030204" pitchFamily="34" charset="0"/>
              </a:defRPr>
            </a:lvl1pPr>
            <a:lvl2pPr marL="308597" indent="0">
              <a:buClr>
                <a:srgbClr val="C00000"/>
              </a:buClr>
              <a:buSzPct val="125000"/>
              <a:buFont typeface="Arial" pitchFamily="34" charset="0"/>
              <a:buNone/>
              <a:defRPr>
                <a:solidFill>
                  <a:schemeClr val="accent4">
                    <a:lumMod val="50000"/>
                  </a:schemeClr>
                </a:solidFill>
                <a:latin typeface="Aptos Display" panose="020B0004020202020204" pitchFamily="34" charset="0"/>
                <a:cs typeface="Calibri Light" panose="020F0302020204030204" pitchFamily="34" charset="0"/>
              </a:defRPr>
            </a:lvl2pPr>
            <a:lvl3pPr>
              <a:defRPr>
                <a:solidFill>
                  <a:schemeClr val="accent4">
                    <a:lumMod val="50000"/>
                  </a:schemeClr>
                </a:solidFill>
                <a:latin typeface="Aptos Display" panose="020B0004020202020204" pitchFamily="34" charset="0"/>
                <a:cs typeface="Calibri Light" panose="020F0302020204030204" pitchFamily="34" charset="0"/>
              </a:defRPr>
            </a:lvl3pPr>
            <a:lvl4pPr>
              <a:defRPr>
                <a:solidFill>
                  <a:schemeClr val="accent4">
                    <a:lumMod val="50000"/>
                  </a:schemeClr>
                </a:solidFill>
                <a:latin typeface="Aptos Display" panose="020B0004020202020204" pitchFamily="34" charset="0"/>
                <a:cs typeface="Calibri Light" panose="020F0302020204030204" pitchFamily="34" charset="0"/>
              </a:defRPr>
            </a:lvl4pPr>
            <a:lvl5pPr>
              <a:defRPr>
                <a:solidFill>
                  <a:schemeClr val="accent4">
                    <a:lumMod val="50000"/>
                  </a:schemeClr>
                </a:solidFill>
                <a:latin typeface="Aptos Display" panose="020B0004020202020204" pitchFamily="34" charset="0"/>
                <a:cs typeface="Calibri Light" panose="020F0302020204030204" pitchFamily="34" charset="0"/>
              </a:defRPr>
            </a:lvl5pPr>
          </a:lstStyle>
          <a:p>
            <a:pPr lvl="0"/>
            <a:r>
              <a:rPr lang="en-US"/>
              <a:t>Click to edit Master text styles</a:t>
            </a:r>
          </a:p>
        </p:txBody>
      </p:sp>
    </p:spTree>
    <p:extLst>
      <p:ext uri="{BB962C8B-B14F-4D97-AF65-F5344CB8AC3E}">
        <p14:creationId xmlns:p14="http://schemas.microsoft.com/office/powerpoint/2010/main" val="3432055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92" y="193675"/>
            <a:ext cx="7842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 Τίτλος"/>
          <p:cNvSpPr>
            <a:spLocks noGrp="1"/>
          </p:cNvSpPr>
          <p:nvPr>
            <p:ph type="title"/>
          </p:nvPr>
        </p:nvSpPr>
        <p:spPr>
          <a:xfrm>
            <a:off x="457200" y="121196"/>
            <a:ext cx="7824866" cy="952500"/>
          </a:xfrm>
          <a:prstGeom prst="rect">
            <a:avLst/>
          </a:prstGeom>
        </p:spPr>
        <p:txBody>
          <a:bodyPr/>
          <a:lstStyle>
            <a:lvl1pPr>
              <a:defRPr b="0" cap="none" spc="0">
                <a:ln>
                  <a:noFill/>
                </a:ln>
                <a:solidFill>
                  <a:srgbClr val="0070C0"/>
                </a:solidFill>
                <a:effectLst/>
                <a:latin typeface="Aptos SemiBold" panose="020B0004020202020204" pitchFamily="34" charset="0"/>
                <a:cs typeface="Calibri Light" panose="020F0302020204030204" pitchFamily="34" charset="0"/>
              </a:defRPr>
            </a:lvl1pPr>
          </a:lstStyle>
          <a:p>
            <a:r>
              <a:rPr lang="en-US"/>
              <a:t>Click to edit Master title style</a:t>
            </a:r>
            <a:endParaRPr lang="el-GR"/>
          </a:p>
        </p:txBody>
      </p:sp>
      <p:sp>
        <p:nvSpPr>
          <p:cNvPr id="7" name="2 - Θέση περιεχομένου">
            <a:extLst>
              <a:ext uri="{FF2B5EF4-FFF2-40B4-BE49-F238E27FC236}">
                <a16:creationId xmlns:a16="http://schemas.microsoft.com/office/drawing/2014/main" id="{2B4E0A58-30FE-BF18-CA46-39CB25403697}"/>
              </a:ext>
            </a:extLst>
          </p:cNvPr>
          <p:cNvSpPr>
            <a:spLocks noGrp="1"/>
          </p:cNvSpPr>
          <p:nvPr>
            <p:ph idx="10"/>
          </p:nvPr>
        </p:nvSpPr>
        <p:spPr>
          <a:xfrm>
            <a:off x="861934" y="5368423"/>
            <a:ext cx="8229600" cy="307777"/>
          </a:xfrm>
          <a:prstGeom prst="rect">
            <a:avLst/>
          </a:prstGeom>
        </p:spPr>
        <p:txBody>
          <a:bodyPr>
            <a:normAutofit/>
          </a:bodyPr>
          <a:lstStyle>
            <a:lvl1pPr marL="0" indent="0" algn="r">
              <a:buClr>
                <a:schemeClr val="accent5">
                  <a:lumMod val="75000"/>
                </a:schemeClr>
              </a:buClr>
              <a:buSzPct val="115000"/>
              <a:buFont typeface="Wingdings" pitchFamily="2" charset="2"/>
              <a:buNone/>
              <a:defRPr sz="1400">
                <a:solidFill>
                  <a:schemeClr val="accent4">
                    <a:lumMod val="50000"/>
                  </a:schemeClr>
                </a:solidFill>
                <a:latin typeface="Aptos Display" panose="020B0004020202020204" pitchFamily="34" charset="0"/>
                <a:cs typeface="Calibri Light" panose="020F0302020204030204" pitchFamily="34" charset="0"/>
              </a:defRPr>
            </a:lvl1pPr>
            <a:lvl2pPr marL="308597" indent="0">
              <a:buClr>
                <a:srgbClr val="C00000"/>
              </a:buClr>
              <a:buSzPct val="125000"/>
              <a:buFont typeface="Arial" pitchFamily="34" charset="0"/>
              <a:buNone/>
              <a:defRPr>
                <a:solidFill>
                  <a:schemeClr val="accent4">
                    <a:lumMod val="50000"/>
                  </a:schemeClr>
                </a:solidFill>
                <a:latin typeface="Aptos Display" panose="020B0004020202020204" pitchFamily="34" charset="0"/>
                <a:cs typeface="Calibri Light" panose="020F0302020204030204" pitchFamily="34" charset="0"/>
              </a:defRPr>
            </a:lvl2pPr>
            <a:lvl3pPr>
              <a:defRPr>
                <a:solidFill>
                  <a:schemeClr val="accent4">
                    <a:lumMod val="50000"/>
                  </a:schemeClr>
                </a:solidFill>
                <a:latin typeface="Aptos Display" panose="020B0004020202020204" pitchFamily="34" charset="0"/>
                <a:cs typeface="Calibri Light" panose="020F0302020204030204" pitchFamily="34" charset="0"/>
              </a:defRPr>
            </a:lvl3pPr>
            <a:lvl4pPr>
              <a:defRPr>
                <a:solidFill>
                  <a:schemeClr val="accent4">
                    <a:lumMod val="50000"/>
                  </a:schemeClr>
                </a:solidFill>
                <a:latin typeface="Aptos Display" panose="020B0004020202020204" pitchFamily="34" charset="0"/>
                <a:cs typeface="Calibri Light" panose="020F0302020204030204" pitchFamily="34" charset="0"/>
              </a:defRPr>
            </a:lvl4pPr>
            <a:lvl5pPr>
              <a:defRPr>
                <a:solidFill>
                  <a:schemeClr val="accent4">
                    <a:lumMod val="50000"/>
                  </a:schemeClr>
                </a:solidFill>
                <a:latin typeface="Aptos Display" panose="020B0004020202020204" pitchFamily="34" charset="0"/>
                <a:cs typeface="Calibri Light" panose="020F0302020204030204" pitchFamily="34" charset="0"/>
              </a:defRPr>
            </a:lvl5pPr>
          </a:lstStyle>
          <a:p>
            <a:pPr lvl="0"/>
            <a:r>
              <a:rPr lang="en-US"/>
              <a:t>Click to edit Master text styles</a:t>
            </a:r>
          </a:p>
        </p:txBody>
      </p:sp>
    </p:spTree>
    <p:extLst>
      <p:ext uri="{BB962C8B-B14F-4D97-AF65-F5344CB8AC3E}">
        <p14:creationId xmlns:p14="http://schemas.microsoft.com/office/powerpoint/2010/main" val="3502137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Κενή">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92" y="193675"/>
            <a:ext cx="7842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 Θέση περιεχομένου">
            <a:extLst>
              <a:ext uri="{FF2B5EF4-FFF2-40B4-BE49-F238E27FC236}">
                <a16:creationId xmlns:a16="http://schemas.microsoft.com/office/drawing/2014/main" id="{EED63354-AC29-8F04-AA32-20A07B909A03}"/>
              </a:ext>
            </a:extLst>
          </p:cNvPr>
          <p:cNvSpPr>
            <a:spLocks noGrp="1"/>
          </p:cNvSpPr>
          <p:nvPr>
            <p:ph idx="10"/>
          </p:nvPr>
        </p:nvSpPr>
        <p:spPr>
          <a:xfrm>
            <a:off x="861934" y="5368423"/>
            <a:ext cx="8229600" cy="307777"/>
          </a:xfrm>
          <a:prstGeom prst="rect">
            <a:avLst/>
          </a:prstGeom>
        </p:spPr>
        <p:txBody>
          <a:bodyPr>
            <a:normAutofit/>
          </a:bodyPr>
          <a:lstStyle>
            <a:lvl1pPr marL="0" indent="0" algn="r">
              <a:buClr>
                <a:schemeClr val="accent5">
                  <a:lumMod val="75000"/>
                </a:schemeClr>
              </a:buClr>
              <a:buSzPct val="115000"/>
              <a:buFont typeface="Wingdings" pitchFamily="2" charset="2"/>
              <a:buNone/>
              <a:defRPr sz="1400">
                <a:solidFill>
                  <a:schemeClr val="accent4">
                    <a:lumMod val="50000"/>
                  </a:schemeClr>
                </a:solidFill>
                <a:latin typeface="Aptos Display" panose="020B0004020202020204" pitchFamily="34" charset="0"/>
                <a:cs typeface="Calibri Light" panose="020F0302020204030204" pitchFamily="34" charset="0"/>
              </a:defRPr>
            </a:lvl1pPr>
            <a:lvl2pPr marL="308597" indent="0">
              <a:buClr>
                <a:srgbClr val="C00000"/>
              </a:buClr>
              <a:buSzPct val="125000"/>
              <a:buFont typeface="Arial" pitchFamily="34" charset="0"/>
              <a:buNone/>
              <a:defRPr>
                <a:solidFill>
                  <a:schemeClr val="accent4">
                    <a:lumMod val="50000"/>
                  </a:schemeClr>
                </a:solidFill>
                <a:latin typeface="Aptos Display" panose="020B0004020202020204" pitchFamily="34" charset="0"/>
                <a:cs typeface="Calibri Light" panose="020F0302020204030204" pitchFamily="34" charset="0"/>
              </a:defRPr>
            </a:lvl2pPr>
            <a:lvl3pPr>
              <a:defRPr>
                <a:solidFill>
                  <a:schemeClr val="accent4">
                    <a:lumMod val="50000"/>
                  </a:schemeClr>
                </a:solidFill>
                <a:latin typeface="Aptos Display" panose="020B0004020202020204" pitchFamily="34" charset="0"/>
                <a:cs typeface="Calibri Light" panose="020F0302020204030204" pitchFamily="34" charset="0"/>
              </a:defRPr>
            </a:lvl3pPr>
            <a:lvl4pPr>
              <a:defRPr>
                <a:solidFill>
                  <a:schemeClr val="accent4">
                    <a:lumMod val="50000"/>
                  </a:schemeClr>
                </a:solidFill>
                <a:latin typeface="Aptos Display" panose="020B0004020202020204" pitchFamily="34" charset="0"/>
                <a:cs typeface="Calibri Light" panose="020F0302020204030204" pitchFamily="34" charset="0"/>
              </a:defRPr>
            </a:lvl4pPr>
            <a:lvl5pPr>
              <a:defRPr>
                <a:solidFill>
                  <a:schemeClr val="accent4">
                    <a:lumMod val="50000"/>
                  </a:schemeClr>
                </a:solidFill>
                <a:latin typeface="Aptos Display" panose="020B0004020202020204" pitchFamily="34" charset="0"/>
                <a:cs typeface="Calibri Light" panose="020F0302020204030204" pitchFamily="34" charset="0"/>
              </a:defRPr>
            </a:lvl5pPr>
          </a:lstStyle>
          <a:p>
            <a:pPr lvl="0"/>
            <a:r>
              <a:rPr lang="en-US"/>
              <a:t>Click to edit Master text styles</a:t>
            </a:r>
          </a:p>
        </p:txBody>
      </p:sp>
    </p:spTree>
    <p:extLst>
      <p:ext uri="{BB962C8B-B14F-4D97-AF65-F5344CB8AC3E}">
        <p14:creationId xmlns:p14="http://schemas.microsoft.com/office/powerpoint/2010/main" val="4025682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Τίτλος και Αντικείμενο">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91" y="193675"/>
            <a:ext cx="7842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 Τίτλος"/>
          <p:cNvSpPr>
            <a:spLocks noGrp="1"/>
          </p:cNvSpPr>
          <p:nvPr>
            <p:ph type="title"/>
          </p:nvPr>
        </p:nvSpPr>
        <p:spPr>
          <a:xfrm>
            <a:off x="457200" y="121196"/>
            <a:ext cx="8229600" cy="952500"/>
          </a:xfrm>
          <a:prstGeom prst="rect">
            <a:avLst/>
          </a:prstGeom>
        </p:spPr>
        <p:txBody>
          <a:bodyPr/>
          <a:lstStyle>
            <a:lvl1pPr>
              <a:defRPr b="0" cap="none" spc="0">
                <a:ln>
                  <a:noFill/>
                </a:ln>
                <a:solidFill>
                  <a:srgbClr val="0070C0"/>
                </a:solidFill>
                <a:effectLst/>
                <a:latin typeface="Calibri Light" panose="020F0302020204030204" pitchFamily="34" charset="0"/>
                <a:cs typeface="Calibri Light" panose="020F0302020204030204" pitchFamily="34" charset="0"/>
              </a:defRPr>
            </a:lvl1pPr>
          </a:lstStyle>
          <a:p>
            <a:r>
              <a:rPr lang="en-US"/>
              <a:t>Click to edit Master title style</a:t>
            </a:r>
            <a:endParaRPr lang="el-GR" dirty="0"/>
          </a:p>
        </p:txBody>
      </p:sp>
      <p:sp>
        <p:nvSpPr>
          <p:cNvPr id="3" name="2 - Θέση περιεχομένου"/>
          <p:cNvSpPr>
            <a:spLocks noGrp="1"/>
          </p:cNvSpPr>
          <p:nvPr>
            <p:ph idx="1"/>
          </p:nvPr>
        </p:nvSpPr>
        <p:spPr>
          <a:xfrm>
            <a:off x="457200" y="1333500"/>
            <a:ext cx="8229600" cy="3771636"/>
          </a:xfrm>
          <a:prstGeom prst="rect">
            <a:avLst/>
          </a:prstGeom>
        </p:spPr>
        <p:txBody>
          <a:bodyPr>
            <a:normAutofit/>
          </a:bodyPr>
          <a:lstStyle>
            <a:lvl1pPr>
              <a:buClr>
                <a:schemeClr val="accent5">
                  <a:lumMod val="75000"/>
                </a:schemeClr>
              </a:buClr>
              <a:buSzPct val="115000"/>
              <a:buFont typeface="Wingdings" pitchFamily="2" charset="2"/>
              <a:buChar char="§"/>
              <a:defRPr>
                <a:solidFill>
                  <a:schemeClr val="accent1">
                    <a:lumMod val="50000"/>
                  </a:schemeClr>
                </a:solidFill>
                <a:latin typeface="Calibri Light" panose="020F0302020204030204" pitchFamily="34" charset="0"/>
                <a:cs typeface="Calibri Light" panose="020F0302020204030204" pitchFamily="34" charset="0"/>
              </a:defRPr>
            </a:lvl1pPr>
            <a:lvl2pPr>
              <a:buClr>
                <a:srgbClr val="C00000"/>
              </a:buClr>
              <a:buSzPct val="125000"/>
              <a:buFont typeface="Arial" pitchFamily="34" charset="0"/>
              <a:buChar char="•"/>
              <a:defRPr>
                <a:solidFill>
                  <a:schemeClr val="accent1">
                    <a:lumMod val="50000"/>
                  </a:schemeClr>
                </a:solidFill>
                <a:latin typeface="Calibri Light" panose="020F0302020204030204" pitchFamily="34" charset="0"/>
                <a:cs typeface="Calibri Light" panose="020F0302020204030204" pitchFamily="34" charset="0"/>
              </a:defRPr>
            </a:lvl2pPr>
            <a:lvl3pPr>
              <a:defRPr>
                <a:solidFill>
                  <a:schemeClr val="accent1">
                    <a:lumMod val="50000"/>
                  </a:schemeClr>
                </a:solidFill>
                <a:latin typeface="Calibri Light" panose="020F0302020204030204" pitchFamily="34" charset="0"/>
                <a:cs typeface="Calibri Light" panose="020F0302020204030204" pitchFamily="34" charset="0"/>
              </a:defRPr>
            </a:lvl3pPr>
            <a:lvl4pPr>
              <a:defRPr>
                <a:solidFill>
                  <a:schemeClr val="accent1">
                    <a:lumMod val="50000"/>
                  </a:schemeClr>
                </a:solidFill>
                <a:latin typeface="Calibri Light" panose="020F0302020204030204" pitchFamily="34" charset="0"/>
                <a:cs typeface="Calibri Light" panose="020F0302020204030204" pitchFamily="34" charset="0"/>
              </a:defRPr>
            </a:lvl4pPr>
            <a:lvl5pPr>
              <a:defRPr>
                <a:solidFill>
                  <a:schemeClr val="accent1">
                    <a:lumMod val="50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dirty="0"/>
          </a:p>
        </p:txBody>
      </p:sp>
      <p:sp>
        <p:nvSpPr>
          <p:cNvPr id="5" name="3 - Θέση ημερομηνίας"/>
          <p:cNvSpPr>
            <a:spLocks noGrp="1"/>
          </p:cNvSpPr>
          <p:nvPr>
            <p:ph type="dt" sz="half" idx="10"/>
          </p:nvPr>
        </p:nvSpPr>
        <p:spPr>
          <a:xfrm>
            <a:off x="457200" y="5297488"/>
            <a:ext cx="2133600" cy="303212"/>
          </a:xfrm>
          <a:prstGeom prst="rect">
            <a:avLst/>
          </a:prstGeom>
        </p:spPr>
        <p:txBody>
          <a:bodyPr/>
          <a:lstStyle>
            <a:lvl1pPr eaLnBrk="1" fontAlgn="auto" hangingPunct="1">
              <a:spcBef>
                <a:spcPts val="0"/>
              </a:spcBef>
              <a:spcAft>
                <a:spcPts val="0"/>
              </a:spcAft>
              <a:defRPr>
                <a:latin typeface="+mn-lt"/>
              </a:defRPr>
            </a:lvl1pPr>
          </a:lstStyle>
          <a:p>
            <a:fld id="{81DF7C66-8692-4753-B43B-E1A11004E380}" type="datetimeFigureOut">
              <a:rPr lang="el-GR" smtClean="0"/>
              <a:pPr/>
              <a:t>7/1/2025</a:t>
            </a:fld>
            <a:endParaRPr lang="el-GR"/>
          </a:p>
        </p:txBody>
      </p:sp>
      <p:sp>
        <p:nvSpPr>
          <p:cNvPr id="6" name="4 - Θέση υποσέλιδου"/>
          <p:cNvSpPr>
            <a:spLocks noGrp="1"/>
          </p:cNvSpPr>
          <p:nvPr>
            <p:ph type="ftr" sz="quarter" idx="11"/>
          </p:nvPr>
        </p:nvSpPr>
        <p:spPr>
          <a:xfrm>
            <a:off x="3124200" y="5297488"/>
            <a:ext cx="2895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7" name="5 - Θέση αριθμού διαφάνειας"/>
          <p:cNvSpPr>
            <a:spLocks noGrp="1"/>
          </p:cNvSpPr>
          <p:nvPr>
            <p:ph type="sldNum" sz="quarter" idx="12"/>
          </p:nvPr>
        </p:nvSpPr>
        <p:spPr>
          <a:xfrm>
            <a:off x="6553200" y="5297488"/>
            <a:ext cx="2133600" cy="303212"/>
          </a:xfrm>
          <a:prstGeom prst="rect">
            <a:avLst/>
          </a:prstGeom>
        </p:spPr>
        <p:txBody>
          <a:bodyPr/>
          <a:lstStyle>
            <a:lvl1pPr eaLnBrk="1" fontAlgn="auto" hangingPunct="1">
              <a:spcBef>
                <a:spcPts val="0"/>
              </a:spcBef>
              <a:spcAft>
                <a:spcPts val="0"/>
              </a:spcAft>
              <a:defRPr>
                <a:latin typeface="+mn-lt"/>
              </a:defRPr>
            </a:lvl1pPr>
          </a:lstStyle>
          <a:p>
            <a:fld id="{06437866-080B-4E2D-BEFC-C1FEB5DEF5B3}" type="slidenum">
              <a:rPr lang="el-GR" smtClean="0"/>
              <a:pPr/>
              <a:t>‹#›</a:t>
            </a:fld>
            <a:endParaRPr lang="el-GR" dirty="0"/>
          </a:p>
        </p:txBody>
      </p:sp>
      <p:pic>
        <p:nvPicPr>
          <p:cNvPr id="8" name="Picture 2">
            <a:extLst>
              <a:ext uri="{FF2B5EF4-FFF2-40B4-BE49-F238E27FC236}">
                <a16:creationId xmlns:a16="http://schemas.microsoft.com/office/drawing/2014/main" id="{A034AC2E-5BC4-5BC2-81D8-D1BAFBCE8A7A}"/>
              </a:ext>
            </a:extLst>
          </p:cNvPr>
          <p:cNvPicPr>
            <a:picLocks noChangeAspect="1" noChangeArrowheads="1"/>
          </p:cNvPicPr>
          <p:nvPr userDrawn="1"/>
        </p:nvPicPr>
        <p:blipFill>
          <a:blip r:embed="rId2" cstate="print"/>
          <a:srcRect/>
          <a:stretch>
            <a:fillRect/>
          </a:stretch>
        </p:blipFill>
        <p:spPr bwMode="auto">
          <a:xfrm>
            <a:off x="8181156" y="193204"/>
            <a:ext cx="783332" cy="783332"/>
          </a:xfrm>
          <a:prstGeom prst="rect">
            <a:avLst/>
          </a:prstGeom>
          <a:noFill/>
          <a:ln w="9525">
            <a:noFill/>
            <a:miter lim="800000"/>
            <a:headEnd/>
            <a:tailEnd/>
          </a:ln>
        </p:spPr>
      </p:pic>
    </p:spTree>
    <p:extLst>
      <p:ext uri="{BB962C8B-B14F-4D97-AF65-F5344CB8AC3E}">
        <p14:creationId xmlns:p14="http://schemas.microsoft.com/office/powerpoint/2010/main" val="3656021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1_Μόνο τίτλος">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91" y="193675"/>
            <a:ext cx="7842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 Τίτλος"/>
          <p:cNvSpPr>
            <a:spLocks noGrp="1"/>
          </p:cNvSpPr>
          <p:nvPr>
            <p:ph type="title"/>
          </p:nvPr>
        </p:nvSpPr>
        <p:spPr>
          <a:xfrm>
            <a:off x="457200" y="121196"/>
            <a:ext cx="8229600" cy="952500"/>
          </a:xfrm>
          <a:prstGeom prst="rect">
            <a:avLst/>
          </a:prstGeom>
        </p:spPr>
        <p:txBody>
          <a:bodyPr/>
          <a:lstStyle>
            <a:lvl1pPr>
              <a:defRPr b="0" cap="none" spc="0">
                <a:ln>
                  <a:noFill/>
                </a:ln>
                <a:solidFill>
                  <a:srgbClr val="0070C0"/>
                </a:solidFill>
                <a:effectLst/>
                <a:latin typeface="Calibri Light" panose="020F0302020204030204" pitchFamily="34" charset="0"/>
                <a:cs typeface="Calibri Light" panose="020F0302020204030204" pitchFamily="34" charset="0"/>
              </a:defRPr>
            </a:lvl1pPr>
          </a:lstStyle>
          <a:p>
            <a:r>
              <a:rPr lang="en-US"/>
              <a:t>Click to edit Master title style</a:t>
            </a:r>
            <a:endParaRPr lang="el-GR"/>
          </a:p>
        </p:txBody>
      </p:sp>
      <p:sp>
        <p:nvSpPr>
          <p:cNvPr id="4" name="2 - Θέση ημερομηνίας"/>
          <p:cNvSpPr>
            <a:spLocks noGrp="1"/>
          </p:cNvSpPr>
          <p:nvPr>
            <p:ph type="dt" sz="half" idx="10"/>
          </p:nvPr>
        </p:nvSpPr>
        <p:spPr>
          <a:xfrm>
            <a:off x="457200" y="5297488"/>
            <a:ext cx="2133600" cy="303212"/>
          </a:xfrm>
          <a:prstGeom prst="rect">
            <a:avLst/>
          </a:prstGeom>
        </p:spPr>
        <p:txBody>
          <a:bodyPr/>
          <a:lstStyle>
            <a:lvl1pPr eaLnBrk="1" fontAlgn="auto" hangingPunct="1">
              <a:spcBef>
                <a:spcPts val="0"/>
              </a:spcBef>
              <a:spcAft>
                <a:spcPts val="0"/>
              </a:spcAft>
              <a:defRPr>
                <a:latin typeface="+mn-lt"/>
              </a:defRPr>
            </a:lvl1pPr>
          </a:lstStyle>
          <a:p>
            <a:fld id="{81DF7C66-8692-4753-B43B-E1A11004E380}" type="datetimeFigureOut">
              <a:rPr lang="el-GR" smtClean="0"/>
              <a:pPr/>
              <a:t>7/1/2025</a:t>
            </a:fld>
            <a:endParaRPr lang="el-GR"/>
          </a:p>
        </p:txBody>
      </p:sp>
      <p:sp>
        <p:nvSpPr>
          <p:cNvPr id="5" name="3 - Θέση υποσέλιδου"/>
          <p:cNvSpPr>
            <a:spLocks noGrp="1"/>
          </p:cNvSpPr>
          <p:nvPr>
            <p:ph type="ftr" sz="quarter" idx="11"/>
          </p:nvPr>
        </p:nvSpPr>
        <p:spPr>
          <a:xfrm>
            <a:off x="3124200" y="5297488"/>
            <a:ext cx="2895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6" name="4 - Θέση αριθμού διαφάνειας"/>
          <p:cNvSpPr>
            <a:spLocks noGrp="1"/>
          </p:cNvSpPr>
          <p:nvPr>
            <p:ph type="sldNum" sz="quarter" idx="12"/>
          </p:nvPr>
        </p:nvSpPr>
        <p:spPr>
          <a:xfrm>
            <a:off x="6553200" y="5297488"/>
            <a:ext cx="2133600" cy="303212"/>
          </a:xfrm>
          <a:prstGeom prst="rect">
            <a:avLst/>
          </a:prstGeom>
        </p:spPr>
        <p:txBody>
          <a:bodyPr/>
          <a:lstStyle>
            <a:lvl1pPr eaLnBrk="1" fontAlgn="auto" hangingPunct="1">
              <a:spcBef>
                <a:spcPts val="0"/>
              </a:spcBef>
              <a:spcAft>
                <a:spcPts val="0"/>
              </a:spcAft>
              <a:defRPr>
                <a:latin typeface="+mn-lt"/>
              </a:defRPr>
            </a:lvl1pPr>
          </a:lstStyle>
          <a:p>
            <a:fld id="{06437866-080B-4E2D-BEFC-C1FEB5DEF5B3}" type="slidenum">
              <a:rPr lang="el-GR" smtClean="0"/>
              <a:pPr/>
              <a:t>‹#›</a:t>
            </a:fld>
            <a:endParaRPr lang="el-GR"/>
          </a:p>
        </p:txBody>
      </p:sp>
      <p:pic>
        <p:nvPicPr>
          <p:cNvPr id="7" name="Picture 2">
            <a:extLst>
              <a:ext uri="{FF2B5EF4-FFF2-40B4-BE49-F238E27FC236}">
                <a16:creationId xmlns:a16="http://schemas.microsoft.com/office/drawing/2014/main" id="{5DC5A1E7-FBC0-40B3-1F8B-6AF052201993}"/>
              </a:ext>
            </a:extLst>
          </p:cNvPr>
          <p:cNvPicPr>
            <a:picLocks noChangeAspect="1" noChangeArrowheads="1"/>
          </p:cNvPicPr>
          <p:nvPr userDrawn="1"/>
        </p:nvPicPr>
        <p:blipFill>
          <a:blip r:embed="rId2" cstate="print"/>
          <a:srcRect/>
          <a:stretch>
            <a:fillRect/>
          </a:stretch>
        </p:blipFill>
        <p:spPr bwMode="auto">
          <a:xfrm>
            <a:off x="8181156" y="193204"/>
            <a:ext cx="783332" cy="783332"/>
          </a:xfrm>
          <a:prstGeom prst="rect">
            <a:avLst/>
          </a:prstGeom>
          <a:noFill/>
          <a:ln w="9525">
            <a:noFill/>
            <a:miter lim="800000"/>
            <a:headEnd/>
            <a:tailEnd/>
          </a:ln>
        </p:spPr>
      </p:pic>
    </p:spTree>
    <p:extLst>
      <p:ext uri="{BB962C8B-B14F-4D97-AF65-F5344CB8AC3E}">
        <p14:creationId xmlns:p14="http://schemas.microsoft.com/office/powerpoint/2010/main" val="3041468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8076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ctr" rtl="0" eaLnBrk="1" fontAlgn="base" hangingPunct="1">
        <a:spcBef>
          <a:spcPct val="0"/>
        </a:spcBef>
        <a:spcAft>
          <a:spcPct val="0"/>
        </a:spcAft>
        <a:defRPr sz="2970" kern="1200">
          <a:solidFill>
            <a:schemeClr val="tx1"/>
          </a:solidFill>
          <a:latin typeface="+mj-lt"/>
          <a:ea typeface="+mj-ea"/>
          <a:cs typeface="+mj-cs"/>
        </a:defRPr>
      </a:lvl1pPr>
      <a:lvl2pPr algn="ctr" rtl="0" eaLnBrk="1" fontAlgn="base" hangingPunct="1">
        <a:spcBef>
          <a:spcPct val="0"/>
        </a:spcBef>
        <a:spcAft>
          <a:spcPct val="0"/>
        </a:spcAft>
        <a:defRPr sz="2970">
          <a:solidFill>
            <a:schemeClr val="tx1"/>
          </a:solidFill>
          <a:latin typeface="Calibri" panose="020F0502020204030204" pitchFamily="34" charset="0"/>
        </a:defRPr>
      </a:lvl2pPr>
      <a:lvl3pPr algn="ctr" rtl="0" eaLnBrk="1" fontAlgn="base" hangingPunct="1">
        <a:spcBef>
          <a:spcPct val="0"/>
        </a:spcBef>
        <a:spcAft>
          <a:spcPct val="0"/>
        </a:spcAft>
        <a:defRPr sz="2970">
          <a:solidFill>
            <a:schemeClr val="tx1"/>
          </a:solidFill>
          <a:latin typeface="Calibri" panose="020F0502020204030204" pitchFamily="34" charset="0"/>
        </a:defRPr>
      </a:lvl3pPr>
      <a:lvl4pPr algn="ctr" rtl="0" eaLnBrk="1" fontAlgn="base" hangingPunct="1">
        <a:spcBef>
          <a:spcPct val="0"/>
        </a:spcBef>
        <a:spcAft>
          <a:spcPct val="0"/>
        </a:spcAft>
        <a:defRPr sz="2970">
          <a:solidFill>
            <a:schemeClr val="tx1"/>
          </a:solidFill>
          <a:latin typeface="Calibri" panose="020F0502020204030204" pitchFamily="34" charset="0"/>
        </a:defRPr>
      </a:lvl4pPr>
      <a:lvl5pPr algn="ctr" rtl="0" eaLnBrk="1" fontAlgn="base" hangingPunct="1">
        <a:spcBef>
          <a:spcPct val="0"/>
        </a:spcBef>
        <a:spcAft>
          <a:spcPct val="0"/>
        </a:spcAft>
        <a:defRPr sz="2970">
          <a:solidFill>
            <a:schemeClr val="tx1"/>
          </a:solidFill>
          <a:latin typeface="Calibri" panose="020F0502020204030204" pitchFamily="34" charset="0"/>
        </a:defRPr>
      </a:lvl5pPr>
      <a:lvl6pPr marL="308597" algn="ctr" rtl="0" eaLnBrk="1" fontAlgn="base" hangingPunct="1">
        <a:spcBef>
          <a:spcPct val="0"/>
        </a:spcBef>
        <a:spcAft>
          <a:spcPct val="0"/>
        </a:spcAft>
        <a:defRPr sz="2970">
          <a:solidFill>
            <a:schemeClr val="tx1"/>
          </a:solidFill>
          <a:latin typeface="Calibri" panose="020F0502020204030204" pitchFamily="34" charset="0"/>
        </a:defRPr>
      </a:lvl6pPr>
      <a:lvl7pPr marL="617196" algn="ctr" rtl="0" eaLnBrk="1" fontAlgn="base" hangingPunct="1">
        <a:spcBef>
          <a:spcPct val="0"/>
        </a:spcBef>
        <a:spcAft>
          <a:spcPct val="0"/>
        </a:spcAft>
        <a:defRPr sz="2970">
          <a:solidFill>
            <a:schemeClr val="tx1"/>
          </a:solidFill>
          <a:latin typeface="Calibri" panose="020F0502020204030204" pitchFamily="34" charset="0"/>
        </a:defRPr>
      </a:lvl7pPr>
      <a:lvl8pPr marL="925793" algn="ctr" rtl="0" eaLnBrk="1" fontAlgn="base" hangingPunct="1">
        <a:spcBef>
          <a:spcPct val="0"/>
        </a:spcBef>
        <a:spcAft>
          <a:spcPct val="0"/>
        </a:spcAft>
        <a:defRPr sz="2970">
          <a:solidFill>
            <a:schemeClr val="tx1"/>
          </a:solidFill>
          <a:latin typeface="Calibri" panose="020F0502020204030204" pitchFamily="34" charset="0"/>
        </a:defRPr>
      </a:lvl8pPr>
      <a:lvl9pPr marL="1234391" algn="ctr" rtl="0" eaLnBrk="1" fontAlgn="base" hangingPunct="1">
        <a:spcBef>
          <a:spcPct val="0"/>
        </a:spcBef>
        <a:spcAft>
          <a:spcPct val="0"/>
        </a:spcAft>
        <a:defRPr sz="2970">
          <a:solidFill>
            <a:schemeClr val="tx1"/>
          </a:solidFill>
          <a:latin typeface="Calibri" panose="020F0502020204030204" pitchFamily="34" charset="0"/>
        </a:defRPr>
      </a:lvl9pPr>
    </p:titleStyle>
    <p:bodyStyle>
      <a:lvl1pPr marL="231449" indent="-231449" algn="l" rtl="0" eaLnBrk="1" fontAlgn="base" hangingPunct="1">
        <a:spcBef>
          <a:spcPct val="20000"/>
        </a:spcBef>
        <a:spcAft>
          <a:spcPct val="0"/>
        </a:spcAft>
        <a:buFont typeface="Arial" panose="020B0604020202020204" pitchFamily="34" charset="0"/>
        <a:buChar char="•"/>
        <a:defRPr sz="2160" kern="1200">
          <a:solidFill>
            <a:schemeClr val="tx1"/>
          </a:solidFill>
          <a:latin typeface="+mn-lt"/>
          <a:ea typeface="+mn-ea"/>
          <a:cs typeface="+mn-cs"/>
        </a:defRPr>
      </a:lvl1pPr>
      <a:lvl2pPr marL="501471" indent="-192874" algn="l" rtl="0" eaLnBrk="1" fontAlgn="base" hangingPunct="1">
        <a:spcBef>
          <a:spcPct val="20000"/>
        </a:spcBef>
        <a:spcAft>
          <a:spcPct val="0"/>
        </a:spcAft>
        <a:buFont typeface="Arial" panose="020B0604020202020204" pitchFamily="34" charset="0"/>
        <a:buChar char="–"/>
        <a:defRPr sz="1890" kern="1200">
          <a:solidFill>
            <a:schemeClr val="tx1"/>
          </a:solidFill>
          <a:latin typeface="+mn-lt"/>
          <a:ea typeface="+mn-ea"/>
          <a:cs typeface="+mn-cs"/>
        </a:defRPr>
      </a:lvl2pPr>
      <a:lvl3pPr marL="771494" indent="-154299" algn="l" rtl="0" eaLnBrk="1" fontAlgn="base" hangingPunct="1">
        <a:spcBef>
          <a:spcPct val="20000"/>
        </a:spcBef>
        <a:spcAft>
          <a:spcPct val="0"/>
        </a:spcAft>
        <a:buFont typeface="Arial" panose="020B0604020202020204" pitchFamily="34" charset="0"/>
        <a:buChar char="•"/>
        <a:defRPr sz="1620" kern="1200">
          <a:solidFill>
            <a:schemeClr val="tx1"/>
          </a:solidFill>
          <a:latin typeface="+mn-lt"/>
          <a:ea typeface="+mn-ea"/>
          <a:cs typeface="+mn-cs"/>
        </a:defRPr>
      </a:lvl3pPr>
      <a:lvl4pPr marL="1080092" indent="-154299" algn="l" rtl="0" eaLnBrk="1" fontAlgn="base" hangingPunct="1">
        <a:spcBef>
          <a:spcPct val="20000"/>
        </a:spcBef>
        <a:spcAft>
          <a:spcPct val="0"/>
        </a:spcAft>
        <a:buFont typeface="Arial" panose="020B0604020202020204" pitchFamily="34" charset="0"/>
        <a:buChar char="–"/>
        <a:defRPr sz="1350" kern="1200">
          <a:solidFill>
            <a:schemeClr val="tx1"/>
          </a:solidFill>
          <a:latin typeface="+mn-lt"/>
          <a:ea typeface="+mn-ea"/>
          <a:cs typeface="+mn-cs"/>
        </a:defRPr>
      </a:lvl4pPr>
      <a:lvl5pPr marL="1388690" indent="-154299" algn="l" rtl="0" eaLnBrk="1" fontAlgn="base" hangingPunct="1">
        <a:spcBef>
          <a:spcPct val="20000"/>
        </a:spcBef>
        <a:spcAft>
          <a:spcPct val="0"/>
        </a:spcAft>
        <a:buFont typeface="Arial" panose="020B0604020202020204" pitchFamily="34" charset="0"/>
        <a:buChar char="»"/>
        <a:defRPr sz="1350" kern="1200">
          <a:solidFill>
            <a:schemeClr val="tx1"/>
          </a:solidFill>
          <a:latin typeface="+mn-lt"/>
          <a:ea typeface="+mn-ea"/>
          <a:cs typeface="+mn-cs"/>
        </a:defRPr>
      </a:lvl5pPr>
      <a:lvl6pPr marL="1697288" indent="-154299" algn="l" defTabSz="617196"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005885" indent="-154299" algn="l" defTabSz="617196"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314482" indent="-154299" algn="l" defTabSz="617196"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623080" indent="-154299" algn="l" defTabSz="617196" rtl="0" eaLnBrk="1" latinLnBrk="0" hangingPunct="1">
        <a:spcBef>
          <a:spcPct val="20000"/>
        </a:spcBef>
        <a:buFont typeface="Arial" pitchFamily="34" charset="0"/>
        <a:buChar char="•"/>
        <a:defRPr sz="1350" kern="1200">
          <a:solidFill>
            <a:schemeClr val="tx1"/>
          </a:solidFill>
          <a:latin typeface="+mn-lt"/>
          <a:ea typeface="+mn-ea"/>
          <a:cs typeface="+mn-cs"/>
        </a:defRPr>
      </a:lvl9pPr>
    </p:bodyStyle>
    <p:otherStyle>
      <a:defPPr>
        <a:defRPr lang="el-GR"/>
      </a:defPPr>
      <a:lvl1pPr marL="0" algn="l" defTabSz="617196" rtl="0" eaLnBrk="1" latinLnBrk="0" hangingPunct="1">
        <a:defRPr sz="1215" kern="1200">
          <a:solidFill>
            <a:schemeClr val="tx1"/>
          </a:solidFill>
          <a:latin typeface="+mn-lt"/>
          <a:ea typeface="+mn-ea"/>
          <a:cs typeface="+mn-cs"/>
        </a:defRPr>
      </a:lvl1pPr>
      <a:lvl2pPr marL="308597" algn="l" defTabSz="617196" rtl="0" eaLnBrk="1" latinLnBrk="0" hangingPunct="1">
        <a:defRPr sz="1215" kern="1200">
          <a:solidFill>
            <a:schemeClr val="tx1"/>
          </a:solidFill>
          <a:latin typeface="+mn-lt"/>
          <a:ea typeface="+mn-ea"/>
          <a:cs typeface="+mn-cs"/>
        </a:defRPr>
      </a:lvl2pPr>
      <a:lvl3pPr marL="617196" algn="l" defTabSz="617196" rtl="0" eaLnBrk="1" latinLnBrk="0" hangingPunct="1">
        <a:defRPr sz="1215" kern="1200">
          <a:solidFill>
            <a:schemeClr val="tx1"/>
          </a:solidFill>
          <a:latin typeface="+mn-lt"/>
          <a:ea typeface="+mn-ea"/>
          <a:cs typeface="+mn-cs"/>
        </a:defRPr>
      </a:lvl3pPr>
      <a:lvl4pPr marL="925793" algn="l" defTabSz="617196" rtl="0" eaLnBrk="1" latinLnBrk="0" hangingPunct="1">
        <a:defRPr sz="1215" kern="1200">
          <a:solidFill>
            <a:schemeClr val="tx1"/>
          </a:solidFill>
          <a:latin typeface="+mn-lt"/>
          <a:ea typeface="+mn-ea"/>
          <a:cs typeface="+mn-cs"/>
        </a:defRPr>
      </a:lvl4pPr>
      <a:lvl5pPr marL="1234391" algn="l" defTabSz="617196" rtl="0" eaLnBrk="1" latinLnBrk="0" hangingPunct="1">
        <a:defRPr sz="1215" kern="1200">
          <a:solidFill>
            <a:schemeClr val="tx1"/>
          </a:solidFill>
          <a:latin typeface="+mn-lt"/>
          <a:ea typeface="+mn-ea"/>
          <a:cs typeface="+mn-cs"/>
        </a:defRPr>
      </a:lvl5pPr>
      <a:lvl6pPr marL="1542988" algn="l" defTabSz="617196" rtl="0" eaLnBrk="1" latinLnBrk="0" hangingPunct="1">
        <a:defRPr sz="1215" kern="1200">
          <a:solidFill>
            <a:schemeClr val="tx1"/>
          </a:solidFill>
          <a:latin typeface="+mn-lt"/>
          <a:ea typeface="+mn-ea"/>
          <a:cs typeface="+mn-cs"/>
        </a:defRPr>
      </a:lvl6pPr>
      <a:lvl7pPr marL="1851587" algn="l" defTabSz="617196" rtl="0" eaLnBrk="1" latinLnBrk="0" hangingPunct="1">
        <a:defRPr sz="1215" kern="1200">
          <a:solidFill>
            <a:schemeClr val="tx1"/>
          </a:solidFill>
          <a:latin typeface="+mn-lt"/>
          <a:ea typeface="+mn-ea"/>
          <a:cs typeface="+mn-cs"/>
        </a:defRPr>
      </a:lvl7pPr>
      <a:lvl8pPr marL="2160184" algn="l" defTabSz="617196" rtl="0" eaLnBrk="1" latinLnBrk="0" hangingPunct="1">
        <a:defRPr sz="1215" kern="1200">
          <a:solidFill>
            <a:schemeClr val="tx1"/>
          </a:solidFill>
          <a:latin typeface="+mn-lt"/>
          <a:ea typeface="+mn-ea"/>
          <a:cs typeface="+mn-cs"/>
        </a:defRPr>
      </a:lvl8pPr>
      <a:lvl9pPr marL="2468781" algn="l" defTabSz="617196" rtl="0" eaLnBrk="1" latinLnBrk="0" hangingPunct="1">
        <a:defRPr sz="1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customXml" Target="../ink/ink2.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customXml" Target="../ink/ink3.xml"/><Relationship Id="rId7" Type="http://schemas.openxmlformats.org/officeDocument/2006/relationships/customXml" Target="../ink/ink5.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customXml" Target="../ink/ink4.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https://www.acr.org/Clinical-Resources/ACR-Appropriateness-Criteria"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customXml" Target="../ink/ink7.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customXml" Target="../ink/ink8.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customXml" Target="../ink/ink9.xml"/><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customXml" Target="../ink/ink10.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340.pn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customXml" Target="../ink/ink11.xml"/><Relationship Id="rId5" Type="http://schemas.openxmlformats.org/officeDocument/2006/relationships/image" Target="../media/image56.wmf"/><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hyperlink" Target="https://www.acr.org/Clinical-Resources/ACR-Appropriateness-Criteria" TargetMode="Externa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customXml" Target="../ink/ink12.xml"/><Relationship Id="rId7" Type="http://schemas.openxmlformats.org/officeDocument/2006/relationships/customXml" Target="../ink/ink14.xml"/><Relationship Id="rId12" Type="http://schemas.openxmlformats.org/officeDocument/2006/relationships/image" Target="../media/image64.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customXml" Target="../ink/ink16.xml"/><Relationship Id="rId5" Type="http://schemas.openxmlformats.org/officeDocument/2006/relationships/customXml" Target="../ink/ink13.xml"/><Relationship Id="rId10" Type="http://schemas.openxmlformats.org/officeDocument/2006/relationships/image" Target="../media/image63.png"/><Relationship Id="rId4" Type="http://schemas.openxmlformats.org/officeDocument/2006/relationships/image" Target="../media/image29.png"/><Relationship Id="rId9" Type="http://schemas.openxmlformats.org/officeDocument/2006/relationships/customXml" Target="../ink/ink15.xml"/></Relationships>
</file>

<file path=ppt/slides/_rels/slide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1F80F-2131-2417-F828-E5D12259EEC3}"/>
              </a:ext>
            </a:extLst>
          </p:cNvPr>
          <p:cNvSpPr>
            <a:spLocks noGrp="1"/>
          </p:cNvSpPr>
          <p:nvPr>
            <p:ph type="ctrTitle"/>
          </p:nvPr>
        </p:nvSpPr>
        <p:spPr>
          <a:xfrm>
            <a:off x="5016136" y="1992522"/>
            <a:ext cx="3709853" cy="1225021"/>
          </a:xfrm>
        </p:spPr>
        <p:txBody>
          <a:bodyPr/>
          <a:lstStyle/>
          <a:p>
            <a:r>
              <a:rPr lang="el-GR" sz="3600" b="1" dirty="0"/>
              <a:t>Κοιλιακό άλγος</a:t>
            </a:r>
            <a:endParaRPr lang="en-US" sz="3600" b="1" dirty="0"/>
          </a:p>
        </p:txBody>
      </p:sp>
      <p:sp>
        <p:nvSpPr>
          <p:cNvPr id="3" name="Subtitle 2">
            <a:extLst>
              <a:ext uri="{FF2B5EF4-FFF2-40B4-BE49-F238E27FC236}">
                <a16:creationId xmlns:a16="http://schemas.microsoft.com/office/drawing/2014/main" id="{6C80140A-8CA6-B5D0-FF16-31F7F1664A60}"/>
              </a:ext>
            </a:extLst>
          </p:cNvPr>
          <p:cNvSpPr>
            <a:spLocks noGrp="1"/>
          </p:cNvSpPr>
          <p:nvPr>
            <p:ph type="subTitle" idx="1"/>
          </p:nvPr>
        </p:nvSpPr>
        <p:spPr>
          <a:xfrm>
            <a:off x="5016136" y="3721596"/>
            <a:ext cx="3709853" cy="1460500"/>
          </a:xfrm>
        </p:spPr>
        <p:txBody>
          <a:bodyPr/>
          <a:lstStyle/>
          <a:p>
            <a:r>
              <a:rPr lang="el-GR" sz="1800" b="1" dirty="0"/>
              <a:t>Μ. </a:t>
            </a:r>
            <a:r>
              <a:rPr lang="el-GR" sz="1800" b="1" dirty="0" err="1"/>
              <a:t>Σαμάρκος</a:t>
            </a:r>
            <a:endParaRPr lang="el-GR" sz="1800" b="1" dirty="0"/>
          </a:p>
          <a:p>
            <a:r>
              <a:rPr lang="el-GR" sz="1800" b="1" dirty="0"/>
              <a:t>8 Ιανουαρίου 2025</a:t>
            </a:r>
            <a:endParaRPr lang="en-US" sz="1800" b="1" dirty="0"/>
          </a:p>
        </p:txBody>
      </p:sp>
      <p:sp>
        <p:nvSpPr>
          <p:cNvPr id="4" name="Lightning Bolt 3" descr="-">
            <a:extLst>
              <a:ext uri="{FF2B5EF4-FFF2-40B4-BE49-F238E27FC236}">
                <a16:creationId xmlns:a16="http://schemas.microsoft.com/office/drawing/2014/main" id="{5DC6B824-1EAE-5857-4E41-8258A41E480C}"/>
              </a:ext>
            </a:extLst>
          </p:cNvPr>
          <p:cNvSpPr/>
          <p:nvPr/>
        </p:nvSpPr>
        <p:spPr>
          <a:xfrm>
            <a:off x="0" y="0"/>
            <a:ext cx="0" cy="0"/>
          </a:xfrm>
          <a:prstGeom prst="lightningBolt">
            <a:avLst/>
          </a:prstGeom>
          <a:solidFill>
            <a:schemeClr val="accent5"/>
          </a:solidFill>
        </p:spPr>
        <p:txBody>
          <a:bodyPr wrap="square" rtlCol="0" anchor="ctr">
            <a:spAutoFit/>
          </a:bodyPr>
          <a:lstStyle/>
          <a:p>
            <a:pPr algn="r"/>
            <a:endParaRPr lang="en-US" sz="1400" dirty="0">
              <a:solidFill>
                <a:schemeClr val="accent4">
                  <a:lumMod val="50000"/>
                </a:schemeClr>
              </a:solidFill>
              <a:latin typeface="Calibri Light" panose="020F0302020204030204" pitchFamily="34" charset="0"/>
              <a:cs typeface="Calibri Light" panose="020F0302020204030204" pitchFamily="34" charset="0"/>
            </a:endParaRPr>
          </a:p>
        </p:txBody>
      </p:sp>
      <p:sp>
        <p:nvSpPr>
          <p:cNvPr id="5" name="Lightning Bolt 4" descr="-">
            <a:extLst>
              <a:ext uri="{FF2B5EF4-FFF2-40B4-BE49-F238E27FC236}">
                <a16:creationId xmlns:a16="http://schemas.microsoft.com/office/drawing/2014/main" id="{72ECFA99-2EA0-E950-ECC6-2085BF1A1D4A}"/>
              </a:ext>
            </a:extLst>
          </p:cNvPr>
          <p:cNvSpPr/>
          <p:nvPr/>
        </p:nvSpPr>
        <p:spPr>
          <a:xfrm>
            <a:off x="0" y="0"/>
            <a:ext cx="0" cy="0"/>
          </a:xfrm>
          <a:prstGeom prst="lightningBolt">
            <a:avLst/>
          </a:prstGeom>
          <a:solidFill>
            <a:schemeClr val="accent5"/>
          </a:solidFill>
        </p:spPr>
        <p:txBody>
          <a:bodyPr wrap="square" rtlCol="0" anchor="ctr">
            <a:spAutoFit/>
          </a:bodyPr>
          <a:lstStyle/>
          <a:p>
            <a:pPr algn="r"/>
            <a:endParaRPr lang="en-US" sz="1400" dirty="0">
              <a:solidFill>
                <a:schemeClr val="accent4">
                  <a:lumMod val="50000"/>
                </a:schemeClr>
              </a:solidFill>
              <a:latin typeface="Calibri Light" panose="020F0302020204030204" pitchFamily="34" charset="0"/>
              <a:cs typeface="Calibri Light" panose="020F0302020204030204" pitchFamily="34" charset="0"/>
            </a:endParaRPr>
          </a:p>
        </p:txBody>
      </p:sp>
      <p:pic>
        <p:nvPicPr>
          <p:cNvPr id="6" name="Picture 5">
            <a:extLst>
              <a:ext uri="{FF2B5EF4-FFF2-40B4-BE49-F238E27FC236}">
                <a16:creationId xmlns:a16="http://schemas.microsoft.com/office/drawing/2014/main" id="{06798395-6498-BA4A-BE77-A0D086D04339}"/>
              </a:ext>
            </a:extLst>
          </p:cNvPr>
          <p:cNvPicPr>
            <a:picLocks noChangeAspect="1"/>
          </p:cNvPicPr>
          <p:nvPr/>
        </p:nvPicPr>
        <p:blipFill>
          <a:blip r:embed="rId2"/>
          <a:stretch>
            <a:fillRect/>
          </a:stretch>
        </p:blipFill>
        <p:spPr>
          <a:xfrm>
            <a:off x="1419215" y="1457255"/>
            <a:ext cx="3285309" cy="4029417"/>
          </a:xfrm>
          <a:prstGeom prst="rect">
            <a:avLst/>
          </a:prstGeom>
        </p:spPr>
      </p:pic>
    </p:spTree>
    <p:extLst>
      <p:ext uri="{BB962C8B-B14F-4D97-AF65-F5344CB8AC3E}">
        <p14:creationId xmlns:p14="http://schemas.microsoft.com/office/powerpoint/2010/main" val="99705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FECA2-211B-402F-1575-669C96714E83}"/>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EF51BF98-2D51-8C51-DBA0-4B2E3A24637E}"/>
              </a:ext>
            </a:extLst>
          </p:cNvPr>
          <p:cNvPicPr>
            <a:picLocks noGrp="1" noChangeAspect="1"/>
          </p:cNvPicPr>
          <p:nvPr>
            <p:ph idx="1"/>
          </p:nvPr>
        </p:nvPicPr>
        <p:blipFill>
          <a:blip r:embed="rId2"/>
          <a:stretch>
            <a:fillRect/>
          </a:stretch>
        </p:blipFill>
        <p:spPr>
          <a:xfrm>
            <a:off x="1450181" y="1076678"/>
            <a:ext cx="6243638" cy="3986213"/>
          </a:xfrm>
        </p:spPr>
      </p:pic>
      <p:sp>
        <p:nvSpPr>
          <p:cNvPr id="4" name="Content Placeholder 3">
            <a:extLst>
              <a:ext uri="{FF2B5EF4-FFF2-40B4-BE49-F238E27FC236}">
                <a16:creationId xmlns:a16="http://schemas.microsoft.com/office/drawing/2014/main" id="{32078B0C-5A6B-B177-934A-315DB9E55285}"/>
              </a:ext>
            </a:extLst>
          </p:cNvPr>
          <p:cNvSpPr>
            <a:spLocks noGrp="1"/>
          </p:cNvSpPr>
          <p:nvPr>
            <p:ph idx="10"/>
          </p:nvPr>
        </p:nvSpPr>
        <p:spPr/>
        <p:txBody>
          <a:bodyPr/>
          <a:lstStyle/>
          <a:p>
            <a:r>
              <a:rPr lang="en-US" dirty="0"/>
              <a:t>Harrison’s Principles of Medicine, Ch  21st Ed (2022)</a:t>
            </a:r>
          </a:p>
        </p:txBody>
      </p:sp>
    </p:spTree>
    <p:extLst>
      <p:ext uri="{BB962C8B-B14F-4D97-AF65-F5344CB8AC3E}">
        <p14:creationId xmlns:p14="http://schemas.microsoft.com/office/powerpoint/2010/main" val="4184656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A70CD-575C-E713-B257-8EC6FD57CC3D}"/>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A70C27CE-CB94-0302-35C2-3E14F956CCE6}"/>
              </a:ext>
            </a:extLst>
          </p:cNvPr>
          <p:cNvPicPr>
            <a:picLocks noGrp="1" noChangeAspect="1"/>
          </p:cNvPicPr>
          <p:nvPr>
            <p:ph idx="1"/>
          </p:nvPr>
        </p:nvPicPr>
        <p:blipFill>
          <a:blip r:embed="rId2"/>
          <a:stretch>
            <a:fillRect/>
          </a:stretch>
        </p:blipFill>
        <p:spPr>
          <a:xfrm>
            <a:off x="1450181" y="1073696"/>
            <a:ext cx="6243638" cy="3929063"/>
          </a:xfrm>
        </p:spPr>
      </p:pic>
      <p:sp>
        <p:nvSpPr>
          <p:cNvPr id="4" name="Content Placeholder 3">
            <a:extLst>
              <a:ext uri="{FF2B5EF4-FFF2-40B4-BE49-F238E27FC236}">
                <a16:creationId xmlns:a16="http://schemas.microsoft.com/office/drawing/2014/main" id="{73F93537-16C7-A319-4CFE-D5B3CE8447A6}"/>
              </a:ext>
            </a:extLst>
          </p:cNvPr>
          <p:cNvSpPr>
            <a:spLocks noGrp="1"/>
          </p:cNvSpPr>
          <p:nvPr>
            <p:ph idx="10"/>
          </p:nvPr>
        </p:nvSpPr>
        <p:spPr/>
        <p:txBody>
          <a:bodyPr/>
          <a:lstStyle/>
          <a:p>
            <a:r>
              <a:rPr lang="en-US" dirty="0"/>
              <a:t>Harrison’s Principles of Medicine, Ch  21st Ed (2022)</a:t>
            </a:r>
          </a:p>
          <a:p>
            <a:endParaRPr lang="en-US" dirty="0"/>
          </a:p>
        </p:txBody>
      </p:sp>
    </p:spTree>
    <p:extLst>
      <p:ext uri="{BB962C8B-B14F-4D97-AF65-F5344CB8AC3E}">
        <p14:creationId xmlns:p14="http://schemas.microsoft.com/office/powerpoint/2010/main" val="3419047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7378229-7444-C568-245D-163F8CBCB77A}"/>
              </a:ext>
            </a:extLst>
          </p:cNvPr>
          <p:cNvSpPr>
            <a:spLocks noGrp="1"/>
          </p:cNvSpPr>
          <p:nvPr>
            <p:ph type="title"/>
          </p:nvPr>
        </p:nvSpPr>
        <p:spPr/>
        <p:txBody>
          <a:bodyPr/>
          <a:lstStyle/>
          <a:p>
            <a:r>
              <a:rPr lang="el-GR" dirty="0" err="1"/>
              <a:t>Εξωκοιλιακά</a:t>
            </a:r>
            <a:r>
              <a:rPr lang="el-GR" dirty="0"/>
              <a:t> αίτια κοιλιακού άλγους</a:t>
            </a:r>
            <a:endParaRPr lang="en-US" dirty="0"/>
          </a:p>
        </p:txBody>
      </p:sp>
      <p:sp>
        <p:nvSpPr>
          <p:cNvPr id="9" name="Content Placeholder 8">
            <a:extLst>
              <a:ext uri="{FF2B5EF4-FFF2-40B4-BE49-F238E27FC236}">
                <a16:creationId xmlns:a16="http://schemas.microsoft.com/office/drawing/2014/main" id="{02E99D18-08C8-635F-B359-65EA352DBF12}"/>
              </a:ext>
            </a:extLst>
          </p:cNvPr>
          <p:cNvSpPr>
            <a:spLocks noGrp="1"/>
          </p:cNvSpPr>
          <p:nvPr>
            <p:ph idx="1"/>
          </p:nvPr>
        </p:nvSpPr>
        <p:spPr/>
        <p:txBody>
          <a:bodyPr/>
          <a:lstStyle/>
          <a:p>
            <a:r>
              <a:rPr lang="el-GR" dirty="0"/>
              <a:t>Έμφραγμα μυοκαρδίου, περικαρδίτιδα</a:t>
            </a:r>
          </a:p>
          <a:p>
            <a:r>
              <a:rPr lang="el-GR" dirty="0"/>
              <a:t>Πνευμονία, πλευρίτιδα, πνευμονική εμβολή</a:t>
            </a:r>
          </a:p>
          <a:p>
            <a:r>
              <a:rPr lang="el-GR" dirty="0"/>
              <a:t>Διαβητική </a:t>
            </a:r>
            <a:r>
              <a:rPr lang="el-GR" dirty="0" err="1"/>
              <a:t>κετοξέωση</a:t>
            </a:r>
            <a:endParaRPr lang="el-GR" dirty="0"/>
          </a:p>
          <a:p>
            <a:r>
              <a:rPr lang="el-GR" dirty="0"/>
              <a:t>Οξεία διαλείπουσα </a:t>
            </a:r>
            <a:r>
              <a:rPr lang="el-GR" dirty="0" err="1"/>
              <a:t>πορφυρία</a:t>
            </a:r>
            <a:endParaRPr lang="el-GR" dirty="0"/>
          </a:p>
          <a:p>
            <a:r>
              <a:rPr lang="el-GR" dirty="0"/>
              <a:t>Μεσογειακός πυρετός</a:t>
            </a:r>
          </a:p>
          <a:p>
            <a:r>
              <a:rPr lang="el-GR" dirty="0"/>
              <a:t>Επώδυνη κρίση δρεπανοκυτταρικής νόσου</a:t>
            </a:r>
          </a:p>
          <a:p>
            <a:r>
              <a:rPr lang="el-GR" dirty="0"/>
              <a:t>Πορφύρα </a:t>
            </a:r>
            <a:r>
              <a:rPr lang="en-US" dirty="0"/>
              <a:t>Henoch-</a:t>
            </a:r>
            <a:r>
              <a:rPr lang="en-US" dirty="0" err="1"/>
              <a:t>Schönlein</a:t>
            </a:r>
            <a:endParaRPr lang="en-US" dirty="0"/>
          </a:p>
          <a:p>
            <a:r>
              <a:rPr lang="el-GR" dirty="0" err="1"/>
              <a:t>Έρπης</a:t>
            </a:r>
            <a:r>
              <a:rPr lang="el-GR" dirty="0"/>
              <a:t> ζωστήρ, </a:t>
            </a:r>
            <a:r>
              <a:rPr lang="el-GR" dirty="0" err="1"/>
              <a:t>ριζοπάθεια</a:t>
            </a:r>
            <a:endParaRPr lang="el-GR" dirty="0"/>
          </a:p>
          <a:p>
            <a:r>
              <a:rPr lang="el-GR" dirty="0"/>
              <a:t>Στερητικό σύνδρομο οπιούχων</a:t>
            </a:r>
          </a:p>
          <a:p>
            <a:endParaRPr lang="el-GR" dirty="0"/>
          </a:p>
          <a:p>
            <a:endParaRPr lang="en-US" dirty="0"/>
          </a:p>
        </p:txBody>
      </p:sp>
      <p:sp>
        <p:nvSpPr>
          <p:cNvPr id="10" name="Content Placeholder 9">
            <a:extLst>
              <a:ext uri="{FF2B5EF4-FFF2-40B4-BE49-F238E27FC236}">
                <a16:creationId xmlns:a16="http://schemas.microsoft.com/office/drawing/2014/main" id="{32BDD373-3A82-1020-C645-D659AC124E64}"/>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200402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3FF85-F223-7E46-E53C-3343AFA90FA4}"/>
              </a:ext>
            </a:extLst>
          </p:cNvPr>
          <p:cNvSpPr>
            <a:spLocks noGrp="1"/>
          </p:cNvSpPr>
          <p:nvPr>
            <p:ph type="title"/>
          </p:nvPr>
        </p:nvSpPr>
        <p:spPr/>
        <p:txBody>
          <a:bodyPr/>
          <a:lstStyle/>
          <a:p>
            <a:r>
              <a:rPr lang="el-GR" dirty="0"/>
              <a:t>1</a:t>
            </a:r>
            <a:r>
              <a:rPr lang="el-GR" baseline="30000" dirty="0"/>
              <a:t>η</a:t>
            </a:r>
            <a:r>
              <a:rPr lang="el-GR" dirty="0"/>
              <a:t> κλινική περίπτωση</a:t>
            </a:r>
            <a:endParaRPr lang="en-US" dirty="0"/>
          </a:p>
        </p:txBody>
      </p:sp>
      <p:sp>
        <p:nvSpPr>
          <p:cNvPr id="3" name="Content Placeholder 2">
            <a:extLst>
              <a:ext uri="{FF2B5EF4-FFF2-40B4-BE49-F238E27FC236}">
                <a16:creationId xmlns:a16="http://schemas.microsoft.com/office/drawing/2014/main" id="{4E31F2F7-A661-CC55-C0C3-37B08EAF1C8E}"/>
              </a:ext>
            </a:extLst>
          </p:cNvPr>
          <p:cNvSpPr>
            <a:spLocks noGrp="1"/>
          </p:cNvSpPr>
          <p:nvPr>
            <p:ph idx="1"/>
          </p:nvPr>
        </p:nvSpPr>
        <p:spPr/>
        <p:txBody>
          <a:bodyPr>
            <a:normAutofit/>
          </a:bodyPr>
          <a:lstStyle/>
          <a:p>
            <a:r>
              <a:rPr lang="el-GR" dirty="0"/>
              <a:t>Άνδρας, 76 χρόνων, συνταξιούχος δημόσιος υπάλληλος.</a:t>
            </a:r>
          </a:p>
          <a:p>
            <a:r>
              <a:rPr lang="el-GR" dirty="0"/>
              <a:t>Αιτία εισόδου: Οξύ κοιλιακό άλγος.</a:t>
            </a:r>
          </a:p>
          <a:p>
            <a:r>
              <a:rPr lang="el-GR" dirty="0"/>
              <a:t>Παρούσα νόσος</a:t>
            </a:r>
            <a:r>
              <a:rPr lang="el-GR" b="1" dirty="0"/>
              <a:t>:</a:t>
            </a:r>
            <a:r>
              <a:rPr lang="el-GR" dirty="0"/>
              <a:t> Ο ασθενής προσέρχεται στα επείγοντα αναφέροντας αιφνίδια έναρξη κοιλιακού άλγους προ 4 ωρών περίπου.</a:t>
            </a:r>
          </a:p>
          <a:p>
            <a:endParaRPr lang="el-GR" dirty="0"/>
          </a:p>
          <a:p>
            <a:pPr marL="0" indent="0" algn="ctr">
              <a:buNone/>
            </a:pPr>
            <a:r>
              <a:rPr lang="el-GR" sz="2800" b="1" dirty="0">
                <a:solidFill>
                  <a:srgbClr val="C00000"/>
                </a:solidFill>
              </a:rPr>
              <a:t>Τι θα ρωτήσετε από το ιστορικό του ασθενούς;</a:t>
            </a:r>
            <a:endParaRPr lang="en-US" sz="2800" b="1" dirty="0">
              <a:solidFill>
                <a:srgbClr val="C00000"/>
              </a:solidFill>
            </a:endParaRPr>
          </a:p>
        </p:txBody>
      </p:sp>
      <p:sp>
        <p:nvSpPr>
          <p:cNvPr id="4" name="Content Placeholder 3">
            <a:extLst>
              <a:ext uri="{FF2B5EF4-FFF2-40B4-BE49-F238E27FC236}">
                <a16:creationId xmlns:a16="http://schemas.microsoft.com/office/drawing/2014/main" id="{2AB2CBDA-41B6-C689-D24D-EBE63038BA35}"/>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289941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a:t>Οι 7 συνιστώσες</a:t>
            </a:r>
            <a:r>
              <a:rPr lang="en-GB" sz="3600" dirty="0"/>
              <a:t> </a:t>
            </a:r>
            <a:r>
              <a:rPr lang="el-GR" sz="3600" dirty="0"/>
              <a:t>ενός συμπτώματος </a:t>
            </a:r>
          </a:p>
        </p:txBody>
      </p:sp>
      <p:sp>
        <p:nvSpPr>
          <p:cNvPr id="3" name="Content Placeholder 2"/>
          <p:cNvSpPr>
            <a:spLocks noGrp="1"/>
          </p:cNvSpPr>
          <p:nvPr>
            <p:ph idx="1"/>
          </p:nvPr>
        </p:nvSpPr>
        <p:spPr>
          <a:xfrm>
            <a:off x="457200" y="1073696"/>
            <a:ext cx="8229600" cy="4031440"/>
          </a:xfrm>
        </p:spPr>
        <p:txBody>
          <a:bodyPr>
            <a:normAutofit fontScale="92500" lnSpcReduction="20000"/>
          </a:bodyPr>
          <a:lstStyle/>
          <a:p>
            <a:pPr marL="514350" indent="-514350">
              <a:buFont typeface="+mj-lt"/>
              <a:buAutoNum type="arabicPeriod"/>
            </a:pPr>
            <a:r>
              <a:rPr lang="el-GR" sz="2400" b="1" dirty="0">
                <a:solidFill>
                  <a:srgbClr val="C00000"/>
                </a:solidFill>
              </a:rPr>
              <a:t>Εντόπιση</a:t>
            </a:r>
            <a:r>
              <a:rPr lang="el-GR" sz="2400" dirty="0">
                <a:solidFill>
                  <a:srgbClr val="C00000"/>
                </a:solidFill>
              </a:rPr>
              <a:t>:</a:t>
            </a:r>
            <a:r>
              <a:rPr lang="el-GR" sz="2400" dirty="0"/>
              <a:t> Που είναι; Επεκτείνεται;</a:t>
            </a:r>
          </a:p>
          <a:p>
            <a:pPr marL="514350" indent="-514350">
              <a:buFont typeface="+mj-lt"/>
              <a:buAutoNum type="arabicPeriod"/>
            </a:pPr>
            <a:r>
              <a:rPr lang="el-GR" sz="2400" b="1" dirty="0">
                <a:solidFill>
                  <a:srgbClr val="C00000"/>
                </a:solidFill>
              </a:rPr>
              <a:t>Ποιότητα:</a:t>
            </a:r>
            <a:r>
              <a:rPr lang="el-GR" sz="2400" dirty="0"/>
              <a:t> Πως είναι;</a:t>
            </a:r>
          </a:p>
          <a:p>
            <a:pPr marL="514350" indent="-514350">
              <a:buFont typeface="+mj-lt"/>
              <a:buAutoNum type="arabicPeriod"/>
            </a:pPr>
            <a:r>
              <a:rPr lang="el-GR" sz="2400" b="1" dirty="0">
                <a:solidFill>
                  <a:srgbClr val="C00000"/>
                </a:solidFill>
              </a:rPr>
              <a:t>Ποσότητα ή βαρύτητα: </a:t>
            </a:r>
            <a:r>
              <a:rPr lang="el-GR" sz="2400" dirty="0"/>
              <a:t>Πόσο έντονο είναι; (Για το άλγος ζητήστε να βαθμολογηθεί με κλίμακα 1 ως 10)</a:t>
            </a:r>
          </a:p>
          <a:p>
            <a:pPr marL="514350" indent="-514350">
              <a:buFont typeface="+mj-lt"/>
              <a:buAutoNum type="arabicPeriod"/>
            </a:pPr>
            <a:r>
              <a:rPr lang="el-GR" sz="2400" b="1" dirty="0">
                <a:solidFill>
                  <a:srgbClr val="C00000"/>
                </a:solidFill>
              </a:rPr>
              <a:t>Χρονισμός:</a:t>
            </a:r>
            <a:r>
              <a:rPr lang="el-GR" sz="2400" dirty="0"/>
              <a:t> Πότε άρχισε; Πόσο διάρκεια είχε; Πόσο συχνά συμβαίνει;</a:t>
            </a:r>
          </a:p>
          <a:p>
            <a:pPr marL="514350" indent="-514350">
              <a:buFont typeface="+mj-lt"/>
              <a:buAutoNum type="arabicPeriod"/>
            </a:pPr>
            <a:r>
              <a:rPr lang="el-GR" sz="2400" b="1" dirty="0">
                <a:solidFill>
                  <a:srgbClr val="C00000"/>
                </a:solidFill>
              </a:rPr>
              <a:t>Συνθήκες:</a:t>
            </a:r>
            <a:r>
              <a:rPr lang="el-GR" sz="2400" dirty="0"/>
              <a:t> Συμπεριλάβετε περιβαλλοντικούς παράγοντες, προσωπικές δραστηριότητες, συναισθηματικές αντιδράσεις ή άλλες καταστάσεις που μπορεί να συνεισέφεραν στην ασθένεια</a:t>
            </a:r>
          </a:p>
          <a:p>
            <a:pPr marL="514350" indent="-514350">
              <a:buFont typeface="+mj-lt"/>
              <a:buAutoNum type="arabicPeriod"/>
            </a:pPr>
            <a:r>
              <a:rPr lang="el-GR" sz="2400" b="1" dirty="0">
                <a:solidFill>
                  <a:srgbClr val="C00000"/>
                </a:solidFill>
              </a:rPr>
              <a:t>Επιβαρυντικοί ή ανακουφιστικοί παράγοντες: </a:t>
            </a:r>
            <a:r>
              <a:rPr lang="el-GR" sz="2400" dirty="0"/>
              <a:t>Υπάρχει κάτι που το κάνει καλύτερα ή χειρότερα;</a:t>
            </a:r>
          </a:p>
          <a:p>
            <a:pPr marL="514350" indent="-514350">
              <a:buFont typeface="+mj-lt"/>
              <a:buAutoNum type="arabicPeriod"/>
            </a:pPr>
            <a:r>
              <a:rPr lang="el-GR" sz="2400" b="1" dirty="0">
                <a:solidFill>
                  <a:srgbClr val="C00000"/>
                </a:solidFill>
              </a:rPr>
              <a:t>Συνοδές εκδηλώσεις: </a:t>
            </a:r>
            <a:r>
              <a:rPr lang="el-GR" sz="2400" dirty="0"/>
              <a:t>Έχετε παρατηρήσει κάτι άλλο να το συνοδεύει;</a:t>
            </a:r>
          </a:p>
        </p:txBody>
      </p:sp>
      <p:sp>
        <p:nvSpPr>
          <p:cNvPr id="4" name="Content Placeholder 3">
            <a:extLst>
              <a:ext uri="{FF2B5EF4-FFF2-40B4-BE49-F238E27FC236}">
                <a16:creationId xmlns:a16="http://schemas.microsoft.com/office/drawing/2014/main" id="{41DE0505-5808-1D9D-740C-B7979F3CD75D}"/>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2267918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CDEF31-8BF3-5B7E-7D3D-2759BB6C8365}"/>
              </a:ext>
            </a:extLst>
          </p:cNvPr>
          <p:cNvSpPr>
            <a:spLocks noGrp="1"/>
          </p:cNvSpPr>
          <p:nvPr>
            <p:ph type="title"/>
          </p:nvPr>
        </p:nvSpPr>
        <p:spPr/>
        <p:txBody>
          <a:bodyPr/>
          <a:lstStyle/>
          <a:p>
            <a:r>
              <a:rPr lang="en-US" dirty="0"/>
              <a:t>PQRST</a:t>
            </a:r>
          </a:p>
        </p:txBody>
      </p:sp>
      <p:sp>
        <p:nvSpPr>
          <p:cNvPr id="5" name="Content Placeholder 4">
            <a:extLst>
              <a:ext uri="{FF2B5EF4-FFF2-40B4-BE49-F238E27FC236}">
                <a16:creationId xmlns:a16="http://schemas.microsoft.com/office/drawing/2014/main" id="{0A4E094A-DDD2-8AC0-DFAC-23B151728F91}"/>
              </a:ext>
            </a:extLst>
          </p:cNvPr>
          <p:cNvSpPr>
            <a:spLocks noGrp="1"/>
          </p:cNvSpPr>
          <p:nvPr>
            <p:ph idx="1"/>
          </p:nvPr>
        </p:nvSpPr>
        <p:spPr>
          <a:xfrm>
            <a:off x="254833" y="1335241"/>
            <a:ext cx="8229600" cy="3771636"/>
          </a:xfrm>
        </p:spPr>
        <p:txBody>
          <a:bodyPr>
            <a:normAutofit/>
          </a:bodyPr>
          <a:lstStyle/>
          <a:p>
            <a:pPr algn="l"/>
            <a:r>
              <a:rPr lang="en-US" sz="2000" b="1" i="1" u="none" strike="noStrike" baseline="0" dirty="0">
                <a:solidFill>
                  <a:srgbClr val="C00000"/>
                </a:solidFill>
              </a:rPr>
              <a:t>Provocation:</a:t>
            </a:r>
            <a:r>
              <a:rPr lang="en-US" sz="2000" b="0" i="1" u="none" strike="noStrike" baseline="0" dirty="0"/>
              <a:t> </a:t>
            </a:r>
            <a:r>
              <a:rPr lang="en-US" sz="2000" b="0" i="0" u="none" strike="noStrike" baseline="0" dirty="0"/>
              <a:t>What makes the pain worse or better?</a:t>
            </a:r>
          </a:p>
          <a:p>
            <a:pPr algn="l"/>
            <a:r>
              <a:rPr lang="en-US" sz="2000" b="1" i="1" u="none" strike="noStrike" baseline="0" dirty="0">
                <a:solidFill>
                  <a:srgbClr val="C00000"/>
                </a:solidFill>
              </a:rPr>
              <a:t>Quality:</a:t>
            </a:r>
            <a:r>
              <a:rPr lang="en-US" sz="2000" b="0" i="1" u="none" strike="noStrike" baseline="0" dirty="0"/>
              <a:t> </a:t>
            </a:r>
            <a:r>
              <a:rPr lang="en-US" sz="2000" b="0" i="0" u="none" strike="noStrike" baseline="0" dirty="0"/>
              <a:t>What is the character of the pain?</a:t>
            </a:r>
          </a:p>
          <a:p>
            <a:pPr algn="l"/>
            <a:r>
              <a:rPr lang="en-US" sz="2000" b="1" i="1" u="none" strike="noStrike" baseline="0" dirty="0">
                <a:solidFill>
                  <a:srgbClr val="C00000"/>
                </a:solidFill>
              </a:rPr>
              <a:t>Radiation:</a:t>
            </a:r>
            <a:r>
              <a:rPr lang="en-US" sz="2000" b="0" i="1" u="none" strike="noStrike" baseline="0" dirty="0"/>
              <a:t> </a:t>
            </a:r>
            <a:r>
              <a:rPr lang="en-US" sz="2000" b="0" i="0" u="none" strike="noStrike" baseline="0" dirty="0"/>
              <a:t>Does the pain radiate?</a:t>
            </a:r>
          </a:p>
          <a:p>
            <a:pPr algn="l"/>
            <a:r>
              <a:rPr lang="en-US" sz="2000" b="1" i="1" u="none" strike="noStrike" baseline="0" dirty="0">
                <a:solidFill>
                  <a:srgbClr val="C00000"/>
                </a:solidFill>
              </a:rPr>
              <a:t>Severity: </a:t>
            </a:r>
            <a:r>
              <a:rPr lang="en-US" sz="2000" b="0" i="0" u="none" strike="noStrike" baseline="0" dirty="0"/>
              <a:t>Rate the pain on a scale from 0 to 10 (with 0 being no pain and 10 being the worst</a:t>
            </a:r>
            <a:r>
              <a:rPr lang="el-GR" sz="2000" b="0" i="0" u="none" strike="noStrike" baseline="0" dirty="0"/>
              <a:t> </a:t>
            </a:r>
            <a:r>
              <a:rPr lang="en-US" sz="2000" b="0" i="0" u="none" strike="noStrike" baseline="0" dirty="0"/>
              <a:t>pain possible).</a:t>
            </a:r>
          </a:p>
          <a:p>
            <a:pPr algn="l"/>
            <a:r>
              <a:rPr lang="en-US" sz="2000" b="1" i="1" u="none" strike="noStrike" baseline="0" dirty="0">
                <a:solidFill>
                  <a:srgbClr val="C00000"/>
                </a:solidFill>
              </a:rPr>
              <a:t>Timing/Treatment: </a:t>
            </a:r>
            <a:r>
              <a:rPr lang="en-US" sz="2000" b="0" i="0" u="none" strike="noStrike" baseline="0" dirty="0"/>
              <a:t>How long have you had the pain? Has the pain been persistent or intermittent over</a:t>
            </a:r>
            <a:r>
              <a:rPr lang="el-GR" sz="2000" b="0" i="0" u="none" strike="noStrike" baseline="0" dirty="0"/>
              <a:t> </a:t>
            </a:r>
            <a:r>
              <a:rPr lang="en-US" sz="2000" b="0" i="0" u="none" strike="noStrike" baseline="0" dirty="0"/>
              <a:t>this period of time? What has been done to treat the pain</a:t>
            </a:r>
            <a:endParaRPr lang="en-US" sz="2400" dirty="0"/>
          </a:p>
        </p:txBody>
      </p:sp>
      <p:sp>
        <p:nvSpPr>
          <p:cNvPr id="6" name="Content Placeholder 5">
            <a:extLst>
              <a:ext uri="{FF2B5EF4-FFF2-40B4-BE49-F238E27FC236}">
                <a16:creationId xmlns:a16="http://schemas.microsoft.com/office/drawing/2014/main" id="{2DEFB986-8C0A-DF26-D398-74B2A78CC4A3}"/>
              </a:ext>
            </a:extLst>
          </p:cNvPr>
          <p:cNvSpPr>
            <a:spLocks noGrp="1"/>
          </p:cNvSpPr>
          <p:nvPr>
            <p:ph idx="10"/>
          </p:nvPr>
        </p:nvSpPr>
        <p:spPr/>
        <p:txBody>
          <a:bodyPr/>
          <a:lstStyle/>
          <a:p>
            <a:r>
              <a:rPr lang="en-US" dirty="0"/>
              <a:t>The Patient’s history: An evidence-based approach, 2</a:t>
            </a:r>
            <a:r>
              <a:rPr lang="en-US" baseline="30000" dirty="0"/>
              <a:t>nd</a:t>
            </a:r>
            <a:r>
              <a:rPr lang="en-US" dirty="0"/>
              <a:t> Ed (2012)</a:t>
            </a:r>
          </a:p>
          <a:p>
            <a:endParaRPr lang="en-US" dirty="0"/>
          </a:p>
        </p:txBody>
      </p:sp>
    </p:spTree>
    <p:extLst>
      <p:ext uri="{BB962C8B-B14F-4D97-AF65-F5344CB8AC3E}">
        <p14:creationId xmlns:p14="http://schemas.microsoft.com/office/powerpoint/2010/main" val="3604783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DE7E2-4A5B-16F4-8821-B1E67AD4B9C5}"/>
              </a:ext>
            </a:extLst>
          </p:cNvPr>
          <p:cNvSpPr>
            <a:spLocks noGrp="1"/>
          </p:cNvSpPr>
          <p:nvPr>
            <p:ph type="title"/>
          </p:nvPr>
        </p:nvSpPr>
        <p:spPr/>
        <p:txBody>
          <a:bodyPr/>
          <a:lstStyle/>
          <a:p>
            <a:r>
              <a:rPr lang="el-GR" dirty="0"/>
              <a:t>Βασικά χαρακτηριστικά για τη διάγνωση του κοιλιακού άλγους</a:t>
            </a:r>
            <a:endParaRPr lang="en-US" dirty="0"/>
          </a:p>
        </p:txBody>
      </p:sp>
      <p:sp>
        <p:nvSpPr>
          <p:cNvPr id="3" name="Content Placeholder 2">
            <a:extLst>
              <a:ext uri="{FF2B5EF4-FFF2-40B4-BE49-F238E27FC236}">
                <a16:creationId xmlns:a16="http://schemas.microsoft.com/office/drawing/2014/main" id="{E2167346-83BC-CD19-298C-CF2ECBA05C77}"/>
              </a:ext>
            </a:extLst>
          </p:cNvPr>
          <p:cNvSpPr>
            <a:spLocks noGrp="1"/>
          </p:cNvSpPr>
          <p:nvPr>
            <p:ph idx="1"/>
          </p:nvPr>
        </p:nvSpPr>
        <p:spPr/>
        <p:txBody>
          <a:bodyPr>
            <a:normAutofit fontScale="92500" lnSpcReduction="20000"/>
          </a:bodyPr>
          <a:lstStyle/>
          <a:p>
            <a:r>
              <a:rPr lang="el-GR" dirty="0"/>
              <a:t>Εντόπιση του άλγους</a:t>
            </a:r>
          </a:p>
          <a:p>
            <a:pPr lvl="1"/>
            <a:r>
              <a:rPr lang="el-GR" dirty="0"/>
              <a:t>Περιορίζει τη διαφορική διάγνωση – διαφορετικά σύνδρομα κοιλιακού άλγους έχουν συγκεκριμένη (σε μεγάλο βαθμό) εντόπιση</a:t>
            </a:r>
          </a:p>
          <a:p>
            <a:r>
              <a:rPr lang="el-GR" dirty="0"/>
              <a:t>Χρονική πορεία του άλγους – μπορεί να υποδείξει το μηχανισμό: φλεγμονή ή διάταση σπλάγχνου;</a:t>
            </a:r>
          </a:p>
          <a:p>
            <a:pPr lvl="1"/>
            <a:r>
              <a:rPr lang="el-GR" dirty="0"/>
              <a:t>Τρόπος έναρξης: αιφνίδια ή προοδευτικά;</a:t>
            </a:r>
          </a:p>
          <a:p>
            <a:pPr lvl="1"/>
            <a:r>
              <a:rPr lang="el-GR" dirty="0"/>
              <a:t>Συνεχόμενο, </a:t>
            </a:r>
            <a:r>
              <a:rPr lang="el-GR" dirty="0" err="1"/>
              <a:t>κωλικοειδές</a:t>
            </a:r>
            <a:r>
              <a:rPr lang="el-GR" dirty="0"/>
              <a:t> ή διαλείπον;</a:t>
            </a:r>
          </a:p>
          <a:p>
            <a:r>
              <a:rPr lang="el-GR" dirty="0" err="1"/>
              <a:t>Συνοδά</a:t>
            </a:r>
            <a:r>
              <a:rPr lang="el-GR" dirty="0"/>
              <a:t> συμπτώματα</a:t>
            </a:r>
            <a:r>
              <a:rPr lang="en-US" dirty="0"/>
              <a:t> – </a:t>
            </a:r>
            <a:r>
              <a:rPr lang="el-GR" dirty="0"/>
              <a:t>συσχέτιση με το άλγος;</a:t>
            </a:r>
          </a:p>
          <a:p>
            <a:pPr lvl="1"/>
            <a:r>
              <a:rPr lang="el-GR" dirty="0"/>
              <a:t>Πυρετός</a:t>
            </a:r>
          </a:p>
          <a:p>
            <a:pPr lvl="1"/>
            <a:r>
              <a:rPr lang="el-GR" dirty="0"/>
              <a:t>Ναυτία, εμετός</a:t>
            </a:r>
          </a:p>
          <a:p>
            <a:pPr lvl="1"/>
            <a:r>
              <a:rPr lang="el-GR" dirty="0"/>
              <a:t>Διαταραχές κενώσεων</a:t>
            </a:r>
          </a:p>
          <a:p>
            <a:pPr lvl="1"/>
            <a:r>
              <a:rPr lang="el-GR" dirty="0"/>
              <a:t>Ίκτερος</a:t>
            </a:r>
          </a:p>
          <a:p>
            <a:pPr lvl="1"/>
            <a:r>
              <a:rPr lang="el-GR" dirty="0"/>
              <a:t>Διαταραχές εμμήνου ρύσεως</a:t>
            </a:r>
            <a:endParaRPr lang="en-US" dirty="0"/>
          </a:p>
        </p:txBody>
      </p:sp>
      <p:sp>
        <p:nvSpPr>
          <p:cNvPr id="4" name="Content Placeholder 3">
            <a:extLst>
              <a:ext uri="{FF2B5EF4-FFF2-40B4-BE49-F238E27FC236}">
                <a16:creationId xmlns:a16="http://schemas.microsoft.com/office/drawing/2014/main" id="{D3601151-65C6-865B-48D3-D33A2563951D}"/>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3276027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BBCAD502-1491-98FA-1B1A-403080CAC82E}"/>
              </a:ext>
            </a:extLst>
          </p:cNvPr>
          <p:cNvSpPr>
            <a:spLocks noGrp="1"/>
          </p:cNvSpPr>
          <p:nvPr>
            <p:ph idx="10"/>
          </p:nvPr>
        </p:nvSpPr>
        <p:spPr/>
        <p:txBody>
          <a:bodyPr/>
          <a:lstStyle/>
          <a:p>
            <a:r>
              <a:rPr lang="en-US" dirty="0"/>
              <a:t>Goldman-Cecil Medicine, Ch 118 27</a:t>
            </a:r>
            <a:r>
              <a:rPr lang="en-US" baseline="30000" dirty="0"/>
              <a:t>th</a:t>
            </a:r>
            <a:r>
              <a:rPr lang="en-US" dirty="0"/>
              <a:t> Ed (2024)</a:t>
            </a:r>
          </a:p>
        </p:txBody>
      </p:sp>
      <p:pic>
        <p:nvPicPr>
          <p:cNvPr id="7" name="Picture 6">
            <a:extLst>
              <a:ext uri="{FF2B5EF4-FFF2-40B4-BE49-F238E27FC236}">
                <a16:creationId xmlns:a16="http://schemas.microsoft.com/office/drawing/2014/main" id="{595BFDDF-9183-69BC-5D2E-4091B8ACFDC2}"/>
              </a:ext>
            </a:extLst>
          </p:cNvPr>
          <p:cNvPicPr>
            <a:picLocks noChangeAspect="1"/>
          </p:cNvPicPr>
          <p:nvPr/>
        </p:nvPicPr>
        <p:blipFill>
          <a:blip r:embed="rId2"/>
          <a:stretch>
            <a:fillRect/>
          </a:stretch>
        </p:blipFill>
        <p:spPr>
          <a:xfrm>
            <a:off x="1124379" y="471691"/>
            <a:ext cx="6895242" cy="4867030"/>
          </a:xfrm>
          <a:prstGeom prst="rect">
            <a:avLst/>
          </a:prstGeom>
        </p:spPr>
      </p:pic>
      <p:sp>
        <p:nvSpPr>
          <p:cNvPr id="9" name="TextBox 8">
            <a:extLst>
              <a:ext uri="{FF2B5EF4-FFF2-40B4-BE49-F238E27FC236}">
                <a16:creationId xmlns:a16="http://schemas.microsoft.com/office/drawing/2014/main" id="{559AE2D8-66A8-CD00-5103-0C3458D06744}"/>
              </a:ext>
            </a:extLst>
          </p:cNvPr>
          <p:cNvSpPr txBox="1"/>
          <p:nvPr/>
        </p:nvSpPr>
        <p:spPr>
          <a:xfrm>
            <a:off x="1180036" y="5224074"/>
            <a:ext cx="2018009" cy="276999"/>
          </a:xfrm>
          <a:prstGeom prst="rect">
            <a:avLst/>
          </a:prstGeom>
          <a:noFill/>
        </p:spPr>
        <p:txBody>
          <a:bodyPr wrap="square">
            <a:spAutoFit/>
          </a:bodyPr>
          <a:lstStyle/>
          <a:p>
            <a:r>
              <a:rPr lang="en-US" sz="1200" b="0" dirty="0">
                <a:latin typeface="Aptos Display" panose="020B0004020202020204" pitchFamily="34" charset="0"/>
              </a:rPr>
              <a:t>TOA = </a:t>
            </a:r>
            <a:r>
              <a:rPr lang="en-US" sz="1200" b="0" dirty="0" err="1">
                <a:latin typeface="Aptos Display" panose="020B0004020202020204" pitchFamily="34" charset="0"/>
              </a:rPr>
              <a:t>tubo</a:t>
            </a:r>
            <a:r>
              <a:rPr lang="en-US" sz="1200" b="0" dirty="0">
                <a:latin typeface="Aptos Display" panose="020B0004020202020204" pitchFamily="34" charset="0"/>
              </a:rPr>
              <a:t>-ovarian abscess.</a:t>
            </a:r>
          </a:p>
        </p:txBody>
      </p:sp>
      <p:sp>
        <p:nvSpPr>
          <p:cNvPr id="10" name="Title 9">
            <a:extLst>
              <a:ext uri="{FF2B5EF4-FFF2-40B4-BE49-F238E27FC236}">
                <a16:creationId xmlns:a16="http://schemas.microsoft.com/office/drawing/2014/main" id="{AF839C13-B7C4-3724-07FE-42B547FA9911}"/>
              </a:ext>
            </a:extLst>
          </p:cNvPr>
          <p:cNvSpPr>
            <a:spLocks noGrp="1"/>
          </p:cNvSpPr>
          <p:nvPr>
            <p:ph type="title"/>
          </p:nvPr>
        </p:nvSpPr>
        <p:spPr/>
        <p:txBody>
          <a:bodyPr/>
          <a:lstStyle/>
          <a:p>
            <a:r>
              <a:rPr lang="en-US" sz="2000" dirty="0"/>
              <a:t>Differential diagnosis of abdominal pain by its initial location</a:t>
            </a:r>
          </a:p>
        </p:txBody>
      </p:sp>
    </p:spTree>
    <p:extLst>
      <p:ext uri="{BB962C8B-B14F-4D97-AF65-F5344CB8AC3E}">
        <p14:creationId xmlns:p14="http://schemas.microsoft.com/office/powerpoint/2010/main" val="3345175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6FA936-7B04-C512-B033-F25C2D2DB7EC}"/>
              </a:ext>
            </a:extLst>
          </p:cNvPr>
          <p:cNvSpPr>
            <a:spLocks noGrp="1"/>
          </p:cNvSpPr>
          <p:nvPr>
            <p:ph type="title"/>
          </p:nvPr>
        </p:nvSpPr>
        <p:spPr/>
        <p:txBody>
          <a:bodyPr/>
          <a:lstStyle/>
          <a:p>
            <a:r>
              <a:rPr lang="el-GR" dirty="0"/>
              <a:t>Διάχυτο κοιλιακό άλγος</a:t>
            </a:r>
            <a:endParaRPr lang="en-US" dirty="0"/>
          </a:p>
        </p:txBody>
      </p:sp>
      <p:sp>
        <p:nvSpPr>
          <p:cNvPr id="5" name="Content Placeholder 4">
            <a:extLst>
              <a:ext uri="{FF2B5EF4-FFF2-40B4-BE49-F238E27FC236}">
                <a16:creationId xmlns:a16="http://schemas.microsoft.com/office/drawing/2014/main" id="{39A22E9F-570E-72C0-9096-23179365A1EE}"/>
              </a:ext>
            </a:extLst>
          </p:cNvPr>
          <p:cNvSpPr>
            <a:spLocks noGrp="1"/>
          </p:cNvSpPr>
          <p:nvPr>
            <p:ph idx="1"/>
          </p:nvPr>
        </p:nvSpPr>
        <p:spPr/>
        <p:txBody>
          <a:bodyPr/>
          <a:lstStyle/>
          <a:p>
            <a:r>
              <a:rPr lang="el-GR" dirty="0"/>
              <a:t>Περιτονίτιδα (οποιασδήποτε αιτιολογίας)</a:t>
            </a:r>
          </a:p>
          <a:p>
            <a:r>
              <a:rPr lang="el-GR" dirty="0"/>
              <a:t>Οξεία παγκρεατίτιδα</a:t>
            </a:r>
          </a:p>
          <a:p>
            <a:r>
              <a:rPr lang="el-GR" dirty="0"/>
              <a:t>Αρχική φάση σκωληκοειδίτιδας</a:t>
            </a:r>
          </a:p>
          <a:p>
            <a:r>
              <a:rPr lang="el-GR" dirty="0"/>
              <a:t>Γαστρεντερίτιδα</a:t>
            </a:r>
          </a:p>
          <a:p>
            <a:r>
              <a:rPr lang="el-GR" dirty="0"/>
              <a:t>Αποφρακτικός ειλεός</a:t>
            </a:r>
          </a:p>
          <a:p>
            <a:r>
              <a:rPr lang="el-GR" dirty="0"/>
              <a:t>Ισχαιμία </a:t>
            </a:r>
            <a:r>
              <a:rPr lang="el-GR" dirty="0" err="1"/>
              <a:t>μεσεντερίων</a:t>
            </a:r>
            <a:endParaRPr lang="el-GR" dirty="0"/>
          </a:p>
          <a:p>
            <a:r>
              <a:rPr lang="el-GR" dirty="0"/>
              <a:t>Δρεπανοκυτταρική κρίση</a:t>
            </a:r>
          </a:p>
          <a:p>
            <a:r>
              <a:rPr lang="el-GR" dirty="0"/>
              <a:t>Διαβητική </a:t>
            </a:r>
            <a:r>
              <a:rPr lang="el-GR" dirty="0" err="1"/>
              <a:t>Κετοξέωση</a:t>
            </a:r>
            <a:endParaRPr lang="en-US" dirty="0"/>
          </a:p>
        </p:txBody>
      </p:sp>
      <p:sp>
        <p:nvSpPr>
          <p:cNvPr id="6" name="Content Placeholder 5">
            <a:extLst>
              <a:ext uri="{FF2B5EF4-FFF2-40B4-BE49-F238E27FC236}">
                <a16:creationId xmlns:a16="http://schemas.microsoft.com/office/drawing/2014/main" id="{A7844B47-48FC-7FAD-49E6-DB8BD4A77279}"/>
              </a:ext>
            </a:extLst>
          </p:cNvPr>
          <p:cNvSpPr>
            <a:spLocks noGrp="1"/>
          </p:cNvSpPr>
          <p:nvPr>
            <p:ph idx="10"/>
          </p:nvPr>
        </p:nvSpPr>
        <p:spPr/>
        <p:txBody>
          <a:bodyPr/>
          <a:lstStyle/>
          <a:p>
            <a:r>
              <a:rPr lang="el-GR" dirty="0"/>
              <a:t>Θ.Δ. </a:t>
            </a:r>
            <a:r>
              <a:rPr lang="el-GR" dirty="0" err="1"/>
              <a:t>Μουντοκαλάκης</a:t>
            </a:r>
            <a:r>
              <a:rPr lang="el-GR" dirty="0"/>
              <a:t> Διαφορική Διαγνωστική 4</a:t>
            </a:r>
            <a:r>
              <a:rPr lang="el-GR" baseline="30000" dirty="0"/>
              <a:t>η</a:t>
            </a:r>
            <a:r>
              <a:rPr lang="el-GR" dirty="0"/>
              <a:t> </a:t>
            </a:r>
            <a:r>
              <a:rPr lang="el-GR" dirty="0" err="1"/>
              <a:t>εκδ</a:t>
            </a:r>
            <a:r>
              <a:rPr lang="el-GR" dirty="0"/>
              <a:t>. (2013)</a:t>
            </a:r>
            <a:endParaRPr lang="en-US" dirty="0"/>
          </a:p>
        </p:txBody>
      </p:sp>
    </p:spTree>
    <p:extLst>
      <p:ext uri="{BB962C8B-B14F-4D97-AF65-F5344CB8AC3E}">
        <p14:creationId xmlns:p14="http://schemas.microsoft.com/office/powerpoint/2010/main" val="4097241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ED62-7B35-DC18-F09E-63301D242F8B}"/>
              </a:ext>
            </a:extLst>
          </p:cNvPr>
          <p:cNvSpPr>
            <a:spLocks noGrp="1"/>
          </p:cNvSpPr>
          <p:nvPr>
            <p:ph type="title"/>
          </p:nvPr>
        </p:nvSpPr>
        <p:spPr/>
        <p:txBody>
          <a:bodyPr/>
          <a:lstStyle/>
          <a:p>
            <a:r>
              <a:rPr lang="el-GR" dirty="0"/>
              <a:t>Χρονική πορεία του άλγους</a:t>
            </a:r>
            <a:endParaRPr lang="en-US" dirty="0"/>
          </a:p>
        </p:txBody>
      </p:sp>
      <p:sp>
        <p:nvSpPr>
          <p:cNvPr id="3" name="Content Placeholder 2">
            <a:extLst>
              <a:ext uri="{FF2B5EF4-FFF2-40B4-BE49-F238E27FC236}">
                <a16:creationId xmlns:a16="http://schemas.microsoft.com/office/drawing/2014/main" id="{C51FF2CF-1B57-EDA7-94D4-3963E2BA51BB}"/>
              </a:ext>
            </a:extLst>
          </p:cNvPr>
          <p:cNvSpPr>
            <a:spLocks noGrp="1"/>
          </p:cNvSpPr>
          <p:nvPr>
            <p:ph idx="1"/>
          </p:nvPr>
        </p:nvSpPr>
        <p:spPr/>
        <p:txBody>
          <a:bodyPr>
            <a:normAutofit fontScale="92500"/>
          </a:bodyPr>
          <a:lstStyle/>
          <a:p>
            <a:r>
              <a:rPr lang="el-GR" dirty="0"/>
              <a:t>Τρόπος έναρξης: </a:t>
            </a:r>
          </a:p>
          <a:p>
            <a:pPr lvl="1"/>
            <a:r>
              <a:rPr lang="el-GR" dirty="0"/>
              <a:t>Αιφνίδια έναρξη: απόφραξη κοίλου σπλάγχνου (χοληφόρα, έντερο, ουρητήρας), διάτρηση στομάχου-12δακτύλου, ρήξη/διαχωρισμός ανευρύσματος κοιλιακής αορτής</a:t>
            </a:r>
          </a:p>
          <a:p>
            <a:pPr lvl="1"/>
            <a:r>
              <a:rPr lang="el-GR" dirty="0"/>
              <a:t>Προοδευτική έναρξη: </a:t>
            </a:r>
            <a:r>
              <a:rPr lang="el-GR" dirty="0" err="1"/>
              <a:t>ενδοκοιλιακή</a:t>
            </a:r>
            <a:r>
              <a:rPr lang="el-GR" dirty="0"/>
              <a:t> φλεγμονή</a:t>
            </a:r>
          </a:p>
          <a:p>
            <a:r>
              <a:rPr lang="el-GR" dirty="0"/>
              <a:t>Εξέλιξη</a:t>
            </a:r>
          </a:p>
          <a:p>
            <a:pPr lvl="1"/>
            <a:r>
              <a:rPr lang="el-GR" dirty="0"/>
              <a:t>Συνεχόμενο άλγος: υπέρ </a:t>
            </a:r>
            <a:r>
              <a:rPr lang="el-GR" dirty="0" err="1"/>
              <a:t>ενδοκοιλιακής</a:t>
            </a:r>
            <a:r>
              <a:rPr lang="el-GR" dirty="0"/>
              <a:t> φλεγμονής ( συμπεριλαμβάνεται και η χημική περιτονίτιδα σε περιπτώσεις διάτρησης στομάχου-12 δακτύλου</a:t>
            </a:r>
            <a:r>
              <a:rPr lang="en-US" dirty="0"/>
              <a:t>)</a:t>
            </a:r>
            <a:endParaRPr lang="el-GR" dirty="0"/>
          </a:p>
          <a:p>
            <a:pPr lvl="1"/>
            <a:r>
              <a:rPr lang="el-GR" dirty="0" err="1"/>
              <a:t>Κωλικοειδές</a:t>
            </a:r>
            <a:r>
              <a:rPr lang="el-GR" dirty="0"/>
              <a:t> άλγος: υπέρ απόφραξης κοίλου σπλάγχνου</a:t>
            </a:r>
          </a:p>
          <a:p>
            <a:r>
              <a:rPr lang="el-GR" dirty="0"/>
              <a:t>Συσχέτιση με την έμμηνο ρύση:</a:t>
            </a:r>
          </a:p>
          <a:p>
            <a:pPr lvl="1"/>
            <a:r>
              <a:rPr lang="el-GR" dirty="0"/>
              <a:t>Στη διάρκεια ή αμέσως μετά: φλεγμονώδης νόσος της πυέλου</a:t>
            </a:r>
          </a:p>
          <a:p>
            <a:pPr lvl="1"/>
            <a:r>
              <a:rPr lang="el-GR" dirty="0"/>
              <a:t>Στο μέσο του κύκλου</a:t>
            </a:r>
            <a:r>
              <a:rPr lang="en-US" dirty="0"/>
              <a:t>: Mittelschmerz (</a:t>
            </a:r>
            <a:r>
              <a:rPr lang="el-GR" dirty="0"/>
              <a:t>άλγος </a:t>
            </a:r>
            <a:r>
              <a:rPr lang="el-GR" dirty="0" err="1"/>
              <a:t>ωορηξίας</a:t>
            </a:r>
            <a:r>
              <a:rPr lang="el-GR" dirty="0"/>
              <a:t>)</a:t>
            </a:r>
            <a:endParaRPr lang="en-US" dirty="0"/>
          </a:p>
        </p:txBody>
      </p:sp>
      <p:sp>
        <p:nvSpPr>
          <p:cNvPr id="4" name="Content Placeholder 3">
            <a:extLst>
              <a:ext uri="{FF2B5EF4-FFF2-40B4-BE49-F238E27FC236}">
                <a16:creationId xmlns:a16="http://schemas.microsoft.com/office/drawing/2014/main" id="{ED0B160F-E15B-387B-8183-EC9278B5B973}"/>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184257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85904-8C15-6C2A-B81E-84211617D338}"/>
              </a:ext>
            </a:extLst>
          </p:cNvPr>
          <p:cNvSpPr>
            <a:spLocks noGrp="1"/>
          </p:cNvSpPr>
          <p:nvPr>
            <p:ph type="title"/>
          </p:nvPr>
        </p:nvSpPr>
        <p:spPr/>
        <p:txBody>
          <a:bodyPr/>
          <a:lstStyle/>
          <a:p>
            <a:r>
              <a:rPr lang="el-GR" dirty="0"/>
              <a:t>Μαθησιακά αποτελέσματα</a:t>
            </a:r>
            <a:r>
              <a:rPr lang="en-US" dirty="0"/>
              <a:t>: </a:t>
            </a:r>
          </a:p>
        </p:txBody>
      </p:sp>
      <p:sp>
        <p:nvSpPr>
          <p:cNvPr id="3" name="Content Placeholder 2">
            <a:extLst>
              <a:ext uri="{FF2B5EF4-FFF2-40B4-BE49-F238E27FC236}">
                <a16:creationId xmlns:a16="http://schemas.microsoft.com/office/drawing/2014/main" id="{AF749E92-873F-23DF-68E2-DFB2B1C95897}"/>
              </a:ext>
            </a:extLst>
          </p:cNvPr>
          <p:cNvSpPr>
            <a:spLocks noGrp="1"/>
          </p:cNvSpPr>
          <p:nvPr>
            <p:ph idx="1"/>
          </p:nvPr>
        </p:nvSpPr>
        <p:spPr/>
        <p:txBody>
          <a:bodyPr/>
          <a:lstStyle/>
          <a:p>
            <a:r>
              <a:rPr lang="el-GR" dirty="0"/>
              <a:t>Στο τέλος του μαθήματος θα πρέπει να μπορείτε:</a:t>
            </a:r>
          </a:p>
          <a:p>
            <a:pPr lvl="1"/>
            <a:r>
              <a:rPr lang="el-GR" dirty="0"/>
              <a:t>Να θέτετε τις κατάλληλες ερωτήσεις κατά τη λήψη του ιστορικού από ασθενή με κοιλιακό άλγος</a:t>
            </a:r>
          </a:p>
          <a:p>
            <a:pPr lvl="1"/>
            <a:r>
              <a:rPr lang="el-GR" dirty="0"/>
              <a:t>Να εκτελείτε τους κατάλληλους χειρισμούς κατά την κλινική εξέταση των ασθενών με κοιλιακό άλγος</a:t>
            </a:r>
          </a:p>
          <a:p>
            <a:pPr lvl="1"/>
            <a:r>
              <a:rPr lang="el-GR" dirty="0"/>
              <a:t>Να αναγνωρίζετε έγκαιρα τους ασθενείς με οξεία κοιλία</a:t>
            </a:r>
          </a:p>
          <a:p>
            <a:pPr lvl="1"/>
            <a:r>
              <a:rPr lang="el-GR" dirty="0"/>
              <a:t>Να επιλέγετε τις κατάλληλες εργαστηριακές εξετάσεις για τους ασθενείς με κοιλιακό άλγος</a:t>
            </a:r>
          </a:p>
          <a:p>
            <a:pPr lvl="1"/>
            <a:r>
              <a:rPr lang="el-GR" dirty="0"/>
              <a:t>Να επιλέγετε τις κατάλληλες απεικονιστικές εξετάσεις για τους ασθενείς με κοιλιακό άλγος</a:t>
            </a:r>
            <a:endParaRPr lang="en-US" dirty="0"/>
          </a:p>
        </p:txBody>
      </p:sp>
      <p:sp>
        <p:nvSpPr>
          <p:cNvPr id="4" name="Content Placeholder 3">
            <a:extLst>
              <a:ext uri="{FF2B5EF4-FFF2-40B4-BE49-F238E27FC236}">
                <a16:creationId xmlns:a16="http://schemas.microsoft.com/office/drawing/2014/main" id="{BF9EF735-C303-D248-84AA-5DF96A70D339}"/>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2418533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C176B-81ED-0358-072A-6F29B8737C1C}"/>
              </a:ext>
            </a:extLst>
          </p:cNvPr>
          <p:cNvSpPr>
            <a:spLocks noGrp="1"/>
          </p:cNvSpPr>
          <p:nvPr>
            <p:ph type="title"/>
          </p:nvPr>
        </p:nvSpPr>
        <p:spPr/>
        <p:txBody>
          <a:bodyPr/>
          <a:lstStyle/>
          <a:p>
            <a:r>
              <a:rPr lang="el-GR" sz="2800" dirty="0"/>
              <a:t>Πιθανότερα αίτια κοιλιακού πόνου με βάση την ένταση και τον τρόπο εισβολής του.</a:t>
            </a:r>
            <a:endParaRPr lang="en-US" sz="2800" dirty="0"/>
          </a:p>
        </p:txBody>
      </p:sp>
      <p:sp>
        <p:nvSpPr>
          <p:cNvPr id="4" name="Content Placeholder 3">
            <a:extLst>
              <a:ext uri="{FF2B5EF4-FFF2-40B4-BE49-F238E27FC236}">
                <a16:creationId xmlns:a16="http://schemas.microsoft.com/office/drawing/2014/main" id="{BC54B096-2348-DFDB-2605-E4BEA623D927}"/>
              </a:ext>
            </a:extLst>
          </p:cNvPr>
          <p:cNvSpPr>
            <a:spLocks noGrp="1"/>
          </p:cNvSpPr>
          <p:nvPr>
            <p:ph idx="10"/>
          </p:nvPr>
        </p:nvSpPr>
        <p:spPr/>
        <p:txBody>
          <a:bodyPr/>
          <a:lstStyle/>
          <a:p>
            <a:r>
              <a:rPr lang="el-GR" dirty="0"/>
              <a:t>Θ.Δ. </a:t>
            </a:r>
            <a:r>
              <a:rPr lang="el-GR" dirty="0" err="1"/>
              <a:t>Μουντοκαλάκης</a:t>
            </a:r>
            <a:r>
              <a:rPr lang="el-GR" dirty="0"/>
              <a:t> Διαφορική Διαγνωστική 4</a:t>
            </a:r>
            <a:r>
              <a:rPr lang="el-GR" baseline="30000" dirty="0"/>
              <a:t>η</a:t>
            </a:r>
            <a:r>
              <a:rPr lang="el-GR" dirty="0"/>
              <a:t> </a:t>
            </a:r>
            <a:r>
              <a:rPr lang="el-GR" dirty="0" err="1"/>
              <a:t>εκδ</a:t>
            </a:r>
            <a:r>
              <a:rPr lang="el-GR" dirty="0"/>
              <a:t>. (2013)</a:t>
            </a:r>
            <a:endParaRPr lang="en-US" dirty="0"/>
          </a:p>
        </p:txBody>
      </p:sp>
      <p:graphicFrame>
        <p:nvGraphicFramePr>
          <p:cNvPr id="9" name="Content Placeholder 8">
            <a:extLst>
              <a:ext uri="{FF2B5EF4-FFF2-40B4-BE49-F238E27FC236}">
                <a16:creationId xmlns:a16="http://schemas.microsoft.com/office/drawing/2014/main" id="{2E055527-3D51-7CDB-D94F-04005B653CCF}"/>
              </a:ext>
            </a:extLst>
          </p:cNvPr>
          <p:cNvGraphicFramePr>
            <a:graphicFrameLocks noGrp="1"/>
          </p:cNvGraphicFramePr>
          <p:nvPr>
            <p:ph idx="1"/>
            <p:extLst>
              <p:ext uri="{D42A27DB-BD31-4B8C-83A1-F6EECF244321}">
                <p14:modId xmlns:p14="http://schemas.microsoft.com/office/powerpoint/2010/main" val="1596455783"/>
              </p:ext>
            </p:extLst>
          </p:nvPr>
        </p:nvGraphicFramePr>
        <p:xfrm>
          <a:off x="457200" y="985962"/>
          <a:ext cx="8229600" cy="4358640"/>
        </p:xfrm>
        <a:graphic>
          <a:graphicData uri="http://schemas.openxmlformats.org/drawingml/2006/table">
            <a:tbl>
              <a:tblPr firstRow="1" bandRow="1">
                <a:tableStyleId>{5C22544A-7EE6-4342-B048-85BDC9FD1C3A}</a:tableStyleId>
              </a:tblPr>
              <a:tblGrid>
                <a:gridCol w="3963725">
                  <a:extLst>
                    <a:ext uri="{9D8B030D-6E8A-4147-A177-3AD203B41FA5}">
                      <a16:colId xmlns:a16="http://schemas.microsoft.com/office/drawing/2014/main" val="2764835093"/>
                    </a:ext>
                  </a:extLst>
                </a:gridCol>
                <a:gridCol w="4265875">
                  <a:extLst>
                    <a:ext uri="{9D8B030D-6E8A-4147-A177-3AD203B41FA5}">
                      <a16:colId xmlns:a16="http://schemas.microsoft.com/office/drawing/2014/main" val="354619039"/>
                    </a:ext>
                  </a:extLst>
                </a:gridCol>
              </a:tblGrid>
              <a:tr h="329673">
                <a:tc>
                  <a:txBody>
                    <a:bodyPr/>
                    <a:lstStyle/>
                    <a:p>
                      <a:r>
                        <a:rPr lang="el-GR" sz="1600" dirty="0">
                          <a:latin typeface="Aptos Display" panose="020B0004020202020204" pitchFamily="34" charset="0"/>
                        </a:rPr>
                        <a:t>Χαρακτήρες πόνου</a:t>
                      </a:r>
                    </a:p>
                  </a:txBody>
                  <a:tcPr/>
                </a:tc>
                <a:tc>
                  <a:txBody>
                    <a:bodyPr/>
                    <a:lstStyle/>
                    <a:p>
                      <a:pPr marL="0" marR="0" lvl="0" indent="0" algn="l" defTabSz="617196" rtl="0" eaLnBrk="1" fontAlgn="auto" latinLnBrk="0" hangingPunct="1">
                        <a:lnSpc>
                          <a:spcPct val="100000"/>
                        </a:lnSpc>
                        <a:spcBef>
                          <a:spcPts val="0"/>
                        </a:spcBef>
                        <a:spcAft>
                          <a:spcPts val="0"/>
                        </a:spcAft>
                        <a:buClrTx/>
                        <a:buSzTx/>
                        <a:buFontTx/>
                        <a:buNone/>
                        <a:tabLst/>
                        <a:defRPr/>
                      </a:pPr>
                      <a:r>
                        <a:rPr lang="el-GR" sz="1600" dirty="0">
                          <a:latin typeface="Aptos Display" panose="020B0004020202020204" pitchFamily="34" charset="0"/>
                        </a:rPr>
                        <a:t>Αίτια</a:t>
                      </a:r>
                    </a:p>
                  </a:txBody>
                  <a:tcPr/>
                </a:tc>
                <a:extLst>
                  <a:ext uri="{0D108BD9-81ED-4DB2-BD59-A6C34878D82A}">
                    <a16:rowId xmlns:a16="http://schemas.microsoft.com/office/drawing/2014/main" val="3277842159"/>
                  </a:ext>
                </a:extLst>
              </a:tr>
              <a:tr h="1288723">
                <a:tc>
                  <a:txBody>
                    <a:bodyPr/>
                    <a:lstStyle/>
                    <a:p>
                      <a:r>
                        <a:rPr lang="el-GR" sz="1600" dirty="0">
                          <a:latin typeface="Aptos Display" panose="020B0004020202020204" pitchFamily="34" charset="0"/>
                        </a:rPr>
                        <a:t>Αφόρητος πόνος που εισβάλλει βαθμιαία</a:t>
                      </a:r>
                      <a:endParaRPr lang="en-US" sz="1600" dirty="0">
                        <a:latin typeface="Aptos Display" panose="020B0004020202020204" pitchFamily="34" charset="0"/>
                      </a:endParaRPr>
                    </a:p>
                  </a:txBody>
                  <a:tcPr/>
                </a:tc>
                <a:tc>
                  <a:txBody>
                    <a:bodyPr/>
                    <a:lstStyle/>
                    <a:p>
                      <a:r>
                        <a:rPr lang="el-GR" sz="1600" dirty="0">
                          <a:latin typeface="Aptos Display" panose="020B0004020202020204" pitchFamily="34" charset="0"/>
                        </a:rPr>
                        <a:t>Διάτρηση πεπτικού έλκους</a:t>
                      </a:r>
                    </a:p>
                    <a:p>
                      <a:r>
                        <a:rPr lang="el-GR" sz="1600" dirty="0">
                          <a:latin typeface="Aptos Display" panose="020B0004020202020204" pitchFamily="34" charset="0"/>
                        </a:rPr>
                        <a:t>«Κολικός» χοληφόρων</a:t>
                      </a:r>
                    </a:p>
                    <a:p>
                      <a:r>
                        <a:rPr lang="el-GR" sz="1600" dirty="0">
                          <a:latin typeface="Aptos Display" panose="020B0004020202020204" pitchFamily="34" charset="0"/>
                        </a:rPr>
                        <a:t>Κολικός νεφρού</a:t>
                      </a:r>
                    </a:p>
                    <a:p>
                      <a:r>
                        <a:rPr lang="el-GR" sz="1600" dirty="0">
                          <a:latin typeface="Aptos Display" panose="020B0004020202020204" pitchFamily="34" charset="0"/>
                        </a:rPr>
                        <a:t>Ρήξη αορτικού ανευρύσματος</a:t>
                      </a:r>
                    </a:p>
                    <a:p>
                      <a:r>
                        <a:rPr lang="el-GR" sz="1600" dirty="0">
                          <a:latin typeface="Aptos Display" panose="020B0004020202020204" pitchFamily="34" charset="0"/>
                        </a:rPr>
                        <a:t>Έμφραγμα μυοκαρδίου</a:t>
                      </a:r>
                    </a:p>
                  </a:txBody>
                  <a:tcPr/>
                </a:tc>
                <a:extLst>
                  <a:ext uri="{0D108BD9-81ED-4DB2-BD59-A6C34878D82A}">
                    <a16:rowId xmlns:a16="http://schemas.microsoft.com/office/drawing/2014/main" val="3878310361"/>
                  </a:ext>
                </a:extLst>
              </a:tr>
              <a:tr h="809198">
                <a:tc>
                  <a:txBody>
                    <a:bodyPr/>
                    <a:lstStyle/>
                    <a:p>
                      <a:r>
                        <a:rPr lang="el-GR" sz="1600" dirty="0">
                          <a:latin typeface="Aptos Display" panose="020B0004020202020204" pitchFamily="34" charset="0"/>
                        </a:rPr>
                        <a:t>Έντονος, σταθερός πόνος που εισβάλλει μέσα σε μικρό χρονικό διάστημα </a:t>
                      </a:r>
                    </a:p>
                    <a:p>
                      <a:endParaRPr lang="en-US" sz="1600" dirty="0">
                        <a:latin typeface="Aptos Display" panose="020B0004020202020204" pitchFamily="34" charset="0"/>
                      </a:endParaRPr>
                    </a:p>
                  </a:txBody>
                  <a:tcPr/>
                </a:tc>
                <a:tc>
                  <a:txBody>
                    <a:bodyPr/>
                    <a:lstStyle/>
                    <a:p>
                      <a:r>
                        <a:rPr lang="el-GR" sz="1600" dirty="0">
                          <a:latin typeface="Aptos Display" panose="020B0004020202020204" pitchFamily="34" charset="0"/>
                        </a:rPr>
                        <a:t>Οξεία παγκρεατίτιδα</a:t>
                      </a:r>
                    </a:p>
                    <a:p>
                      <a:r>
                        <a:rPr lang="el-GR" sz="1600" dirty="0">
                          <a:latin typeface="Aptos Display" panose="020B0004020202020204" pitchFamily="34" charset="0"/>
                        </a:rPr>
                        <a:t>Εμβολή ή απόφραξη </a:t>
                      </a:r>
                      <a:r>
                        <a:rPr lang="el-GR" sz="1600" dirty="0" err="1">
                          <a:latin typeface="Aptos Display" panose="020B0004020202020204" pitchFamily="34" charset="0"/>
                        </a:rPr>
                        <a:t>μεσεντέριας</a:t>
                      </a:r>
                      <a:r>
                        <a:rPr lang="el-GR" sz="1600" dirty="0">
                          <a:latin typeface="Aptos Display" panose="020B0004020202020204" pitchFamily="34" charset="0"/>
                        </a:rPr>
                        <a:t> αρτηρίας</a:t>
                      </a:r>
                    </a:p>
                    <a:p>
                      <a:r>
                        <a:rPr lang="el-GR" sz="1600" dirty="0">
                          <a:latin typeface="Aptos Display" panose="020B0004020202020204" pitchFamily="34" charset="0"/>
                        </a:rPr>
                        <a:t>Εξωμήτρια κύηση</a:t>
                      </a:r>
                      <a:endParaRPr lang="en-US" sz="1600" dirty="0">
                        <a:latin typeface="Aptos Display" panose="020B0004020202020204" pitchFamily="34" charset="0"/>
                      </a:endParaRPr>
                    </a:p>
                  </a:txBody>
                  <a:tcPr/>
                </a:tc>
                <a:extLst>
                  <a:ext uri="{0D108BD9-81ED-4DB2-BD59-A6C34878D82A}">
                    <a16:rowId xmlns:a16="http://schemas.microsoft.com/office/drawing/2014/main" val="2100919039"/>
                  </a:ext>
                </a:extLst>
              </a:tr>
              <a:tr h="1048961">
                <a:tc>
                  <a:txBody>
                    <a:bodyPr/>
                    <a:lstStyle/>
                    <a:p>
                      <a:pPr marL="0" marR="0" lvl="0" indent="0" algn="l" defTabSz="617196" rtl="0" eaLnBrk="1" fontAlgn="auto" latinLnBrk="0" hangingPunct="1">
                        <a:lnSpc>
                          <a:spcPct val="100000"/>
                        </a:lnSpc>
                        <a:spcBef>
                          <a:spcPts val="0"/>
                        </a:spcBef>
                        <a:spcAft>
                          <a:spcPts val="0"/>
                        </a:spcAft>
                        <a:buClrTx/>
                        <a:buSzTx/>
                        <a:buFontTx/>
                        <a:buNone/>
                        <a:tabLst/>
                        <a:defRPr/>
                      </a:pPr>
                      <a:r>
                        <a:rPr lang="el-GR" sz="1600" dirty="0">
                          <a:latin typeface="Aptos Display" panose="020B0004020202020204" pitchFamily="34" charset="0"/>
                        </a:rPr>
                        <a:t>Σταθερός πόνος που εισβάλλει βαθμιαίως </a:t>
                      </a:r>
                    </a:p>
                    <a:p>
                      <a:endParaRPr lang="en-US" sz="1600" dirty="0">
                        <a:latin typeface="Aptos Display" panose="020B0004020202020204" pitchFamily="34" charset="0"/>
                      </a:endParaRPr>
                    </a:p>
                  </a:txBody>
                  <a:tcPr/>
                </a:tc>
                <a:tc>
                  <a:txBody>
                    <a:bodyPr/>
                    <a:lstStyle/>
                    <a:p>
                      <a:r>
                        <a:rPr lang="el-GR" sz="1600" dirty="0">
                          <a:latin typeface="Aptos Display" panose="020B0004020202020204" pitchFamily="34" charset="0"/>
                        </a:rPr>
                        <a:t>Οξεία χολοκυστίτιδα</a:t>
                      </a:r>
                    </a:p>
                    <a:p>
                      <a:r>
                        <a:rPr lang="el-GR" sz="1600" dirty="0">
                          <a:latin typeface="Aptos Display" panose="020B0004020202020204" pitchFamily="34" charset="0"/>
                        </a:rPr>
                        <a:t>Οξεία σκωληκοειδίτιδα</a:t>
                      </a:r>
                    </a:p>
                    <a:p>
                      <a:r>
                        <a:rPr lang="el-GR" sz="1600" dirty="0" err="1">
                          <a:latin typeface="Aptos Display" panose="020B0004020202020204" pitchFamily="34" charset="0"/>
                        </a:rPr>
                        <a:t>Εκκολπωματίτιδα</a:t>
                      </a:r>
                      <a:endParaRPr lang="el-GR" sz="1600" dirty="0">
                        <a:latin typeface="Aptos Display" panose="020B0004020202020204" pitchFamily="34" charset="0"/>
                      </a:endParaRPr>
                    </a:p>
                    <a:p>
                      <a:r>
                        <a:rPr lang="el-GR" sz="1600" dirty="0">
                          <a:latin typeface="Aptos Display" panose="020B0004020202020204" pitchFamily="34" charset="0"/>
                        </a:rPr>
                        <a:t>Οξεία </a:t>
                      </a:r>
                      <a:r>
                        <a:rPr lang="el-GR" sz="1600" dirty="0" err="1">
                          <a:latin typeface="Aptos Display" panose="020B0004020202020204" pitchFamily="34" charset="0"/>
                        </a:rPr>
                        <a:t>εξαρτηματίτιδα</a:t>
                      </a:r>
                      <a:endParaRPr lang="en-US" sz="1600" dirty="0">
                        <a:latin typeface="Aptos Display" panose="020B0004020202020204" pitchFamily="34" charset="0"/>
                      </a:endParaRPr>
                    </a:p>
                  </a:txBody>
                  <a:tcPr/>
                </a:tc>
                <a:extLst>
                  <a:ext uri="{0D108BD9-81ED-4DB2-BD59-A6C34878D82A}">
                    <a16:rowId xmlns:a16="http://schemas.microsoft.com/office/drawing/2014/main" val="2878695635"/>
                  </a:ext>
                </a:extLst>
              </a:tr>
              <a:tr h="809198">
                <a:tc>
                  <a:txBody>
                    <a:bodyPr/>
                    <a:lstStyle/>
                    <a:p>
                      <a:r>
                        <a:rPr lang="el-GR" sz="1600" dirty="0">
                          <a:latin typeface="Aptos Display" panose="020B0004020202020204" pitchFamily="34" charset="0"/>
                        </a:rPr>
                        <a:t>Αμβλύς πόνος που αυξάνει βαθμιαίως σε ένταση και χαρακτηρίζεται από περιοδικότητα (υποχωρεί για λίγο και επανεμφανίζεται)</a:t>
                      </a:r>
                      <a:endParaRPr lang="en-US" sz="1600" dirty="0">
                        <a:latin typeface="Aptos Display" panose="020B0004020202020204" pitchFamily="34" charset="0"/>
                      </a:endParaRPr>
                    </a:p>
                  </a:txBody>
                  <a:tcPr/>
                </a:tc>
                <a:tc>
                  <a:txBody>
                    <a:bodyPr/>
                    <a:lstStyle/>
                    <a:p>
                      <a:r>
                        <a:rPr lang="el-GR" sz="1600" dirty="0">
                          <a:latin typeface="Aptos Display" panose="020B0004020202020204" pitchFamily="34" charset="0"/>
                        </a:rPr>
                        <a:t>Εντερική απόφραξη</a:t>
                      </a:r>
                      <a:endParaRPr lang="en-US" sz="1600" dirty="0">
                        <a:latin typeface="Aptos Display" panose="020B0004020202020204" pitchFamily="34" charset="0"/>
                      </a:endParaRPr>
                    </a:p>
                  </a:txBody>
                  <a:tcPr/>
                </a:tc>
                <a:extLst>
                  <a:ext uri="{0D108BD9-81ED-4DB2-BD59-A6C34878D82A}">
                    <a16:rowId xmlns:a16="http://schemas.microsoft.com/office/drawing/2014/main" val="2195369363"/>
                  </a:ext>
                </a:extLst>
              </a:tr>
            </a:tbl>
          </a:graphicData>
        </a:graphic>
      </p:graphicFrame>
    </p:spTree>
    <p:extLst>
      <p:ext uri="{BB962C8B-B14F-4D97-AF65-F5344CB8AC3E}">
        <p14:creationId xmlns:p14="http://schemas.microsoft.com/office/powerpoint/2010/main" val="1856629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2CBCE-8928-59C1-59A7-BB5C075CC5FC}"/>
              </a:ext>
            </a:extLst>
          </p:cNvPr>
          <p:cNvSpPr>
            <a:spLocks noGrp="1"/>
          </p:cNvSpPr>
          <p:nvPr>
            <p:ph type="title"/>
          </p:nvPr>
        </p:nvSpPr>
        <p:spPr/>
        <p:txBody>
          <a:bodyPr/>
          <a:lstStyle/>
          <a:p>
            <a:r>
              <a:rPr lang="el-GR" dirty="0"/>
              <a:t>Τα χαρακτηριστικά του </a:t>
            </a:r>
            <a:r>
              <a:rPr lang="el-GR" dirty="0" err="1"/>
              <a:t>κωλικοειδούς</a:t>
            </a:r>
            <a:r>
              <a:rPr lang="el-GR" dirty="0"/>
              <a:t> άλγους</a:t>
            </a:r>
            <a:endParaRPr lang="en-US" dirty="0"/>
          </a:p>
        </p:txBody>
      </p:sp>
      <p:pic>
        <p:nvPicPr>
          <p:cNvPr id="6" name="Content Placeholder 5">
            <a:extLst>
              <a:ext uri="{FF2B5EF4-FFF2-40B4-BE49-F238E27FC236}">
                <a16:creationId xmlns:a16="http://schemas.microsoft.com/office/drawing/2014/main" id="{1BB09C28-A851-8328-DD17-68AF9EDD2B23}"/>
              </a:ext>
            </a:extLst>
          </p:cNvPr>
          <p:cNvPicPr>
            <a:picLocks noGrp="1" noChangeAspect="1"/>
          </p:cNvPicPr>
          <p:nvPr>
            <p:ph idx="1"/>
          </p:nvPr>
        </p:nvPicPr>
        <p:blipFill>
          <a:blip r:embed="rId2"/>
          <a:stretch>
            <a:fillRect/>
          </a:stretch>
        </p:blipFill>
        <p:spPr>
          <a:xfrm>
            <a:off x="2623930" y="938157"/>
            <a:ext cx="3558544" cy="4167243"/>
          </a:xfrm>
        </p:spPr>
      </p:pic>
      <p:sp>
        <p:nvSpPr>
          <p:cNvPr id="4" name="Content Placeholder 3">
            <a:extLst>
              <a:ext uri="{FF2B5EF4-FFF2-40B4-BE49-F238E27FC236}">
                <a16:creationId xmlns:a16="http://schemas.microsoft.com/office/drawing/2014/main" id="{35C72439-7F85-E80E-551E-33B89DEEC15F}"/>
              </a:ext>
            </a:extLst>
          </p:cNvPr>
          <p:cNvSpPr>
            <a:spLocks noGrp="1"/>
          </p:cNvSpPr>
          <p:nvPr>
            <p:ph idx="10"/>
          </p:nvPr>
        </p:nvSpPr>
        <p:spPr/>
        <p:txBody>
          <a:bodyPr/>
          <a:lstStyle/>
          <a:p>
            <a:r>
              <a:rPr lang="en-US" dirty="0"/>
              <a:t>Rosen’s Emergency Medicine</a:t>
            </a:r>
            <a:r>
              <a:rPr lang="el-GR" dirty="0"/>
              <a:t>, 9</a:t>
            </a:r>
            <a:r>
              <a:rPr lang="en-US" baseline="30000" dirty="0" err="1"/>
              <a:t>th</a:t>
            </a:r>
            <a:r>
              <a:rPr lang="en-US" dirty="0"/>
              <a:t> Ed (2018)</a:t>
            </a:r>
          </a:p>
        </p:txBody>
      </p:sp>
    </p:spTree>
    <p:extLst>
      <p:ext uri="{BB962C8B-B14F-4D97-AF65-F5344CB8AC3E}">
        <p14:creationId xmlns:p14="http://schemas.microsoft.com/office/powerpoint/2010/main" val="3554397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0E60F-E915-B3EE-1F9F-C04734DA3FD7}"/>
              </a:ext>
            </a:extLst>
          </p:cNvPr>
          <p:cNvSpPr>
            <a:spLocks noGrp="1"/>
          </p:cNvSpPr>
          <p:nvPr>
            <p:ph type="title"/>
          </p:nvPr>
        </p:nvSpPr>
        <p:spPr/>
        <p:txBody>
          <a:bodyPr/>
          <a:lstStyle/>
          <a:p>
            <a:r>
              <a:rPr lang="el-GR" dirty="0"/>
              <a:t>Άλλα χαρακτηριστικά του άλγους</a:t>
            </a:r>
            <a:endParaRPr lang="en-US" dirty="0"/>
          </a:p>
        </p:txBody>
      </p:sp>
      <p:sp>
        <p:nvSpPr>
          <p:cNvPr id="3" name="Content Placeholder 2">
            <a:extLst>
              <a:ext uri="{FF2B5EF4-FFF2-40B4-BE49-F238E27FC236}">
                <a16:creationId xmlns:a16="http://schemas.microsoft.com/office/drawing/2014/main" id="{63A92146-DC3C-0EC7-356A-8D56492BA735}"/>
              </a:ext>
            </a:extLst>
          </p:cNvPr>
          <p:cNvSpPr>
            <a:spLocks noGrp="1"/>
          </p:cNvSpPr>
          <p:nvPr>
            <p:ph idx="1"/>
          </p:nvPr>
        </p:nvSpPr>
        <p:spPr/>
        <p:txBody>
          <a:bodyPr>
            <a:normAutofit fontScale="92500"/>
          </a:bodyPr>
          <a:lstStyle/>
          <a:p>
            <a:r>
              <a:rPr lang="el-GR" dirty="0"/>
              <a:t>Συσχέτιση με τροφή</a:t>
            </a:r>
          </a:p>
          <a:p>
            <a:pPr lvl="1"/>
            <a:r>
              <a:rPr lang="el-GR" dirty="0"/>
              <a:t>Επιδείνωση: χολοκυστίτιδα, παγκρεατίτιδα, έλκος στομάχου*, </a:t>
            </a:r>
            <a:r>
              <a:rPr lang="el-GR" dirty="0" err="1"/>
              <a:t>μεσεντέρια</a:t>
            </a:r>
            <a:r>
              <a:rPr lang="el-GR" dirty="0"/>
              <a:t> ισχαιμία</a:t>
            </a:r>
          </a:p>
          <a:p>
            <a:pPr lvl="1"/>
            <a:r>
              <a:rPr lang="el-GR" dirty="0"/>
              <a:t>Βελτίωση: </a:t>
            </a:r>
            <a:r>
              <a:rPr lang="el-GR" dirty="0" err="1"/>
              <a:t>γαστρο</a:t>
            </a:r>
            <a:r>
              <a:rPr lang="el-GR" dirty="0"/>
              <a:t>-οισοφαγική παλινδρόμηση, έλκος12δακτύλου*</a:t>
            </a:r>
          </a:p>
          <a:p>
            <a:r>
              <a:rPr lang="el-GR" dirty="0"/>
              <a:t>Επέκταση/αντανάκλαση</a:t>
            </a:r>
          </a:p>
          <a:p>
            <a:pPr lvl="1"/>
            <a:r>
              <a:rPr lang="el-GR" dirty="0"/>
              <a:t>Προς τη ράχη</a:t>
            </a:r>
            <a:r>
              <a:rPr lang="en-US" dirty="0"/>
              <a:t>: </a:t>
            </a:r>
            <a:r>
              <a:rPr lang="el-GR" dirty="0"/>
              <a:t>παγκρεατίτιδα, έλκος στομάχου-12δακτύλου, διαχωριστικό ανεύρυσμα αορτής</a:t>
            </a:r>
          </a:p>
          <a:p>
            <a:pPr lvl="1"/>
            <a:r>
              <a:rPr lang="el-GR" dirty="0"/>
              <a:t>Προς το δεξιό ώμο</a:t>
            </a:r>
            <a:r>
              <a:rPr lang="en-US" dirty="0"/>
              <a:t>: </a:t>
            </a:r>
            <a:r>
              <a:rPr lang="el-GR" dirty="0"/>
              <a:t>χολοκυστίτιδα, κολικός χοληφόρων</a:t>
            </a:r>
          </a:p>
          <a:p>
            <a:pPr lvl="1"/>
            <a:r>
              <a:rPr lang="el-GR" dirty="0"/>
              <a:t>Προς τον αριστερό ώμο: </a:t>
            </a:r>
            <a:r>
              <a:rPr lang="el-GR" dirty="0" err="1"/>
              <a:t>έμφρακτο</a:t>
            </a:r>
            <a:r>
              <a:rPr lang="el-GR" dirty="0"/>
              <a:t> </a:t>
            </a:r>
            <a:r>
              <a:rPr lang="el-GR" dirty="0" err="1"/>
              <a:t>σπληνός</a:t>
            </a:r>
            <a:endParaRPr lang="el-GR" dirty="0"/>
          </a:p>
          <a:p>
            <a:pPr lvl="1"/>
            <a:r>
              <a:rPr lang="el-GR" dirty="0"/>
              <a:t>Προς τον τράχηλο ή το αριστερό άνω άκρο: έμφραγμα μυοκαρδίου</a:t>
            </a:r>
          </a:p>
          <a:p>
            <a:pPr marL="308597" lvl="1" indent="0">
              <a:buNone/>
            </a:pPr>
            <a:endParaRPr lang="el-GR" dirty="0"/>
          </a:p>
          <a:p>
            <a:pPr marL="308597" lvl="1" indent="0">
              <a:buNone/>
            </a:pPr>
            <a:r>
              <a:rPr lang="el-GR" sz="1600" dirty="0"/>
              <a:t>*Το άλγος του πεπτικού έλκους μπορεί να προκαλείται όταν ο στόμαχος είναι κενός και να υποχωρεί με τη λήψη τροφής ή να εμφανίζεται κατά την πέψη.</a:t>
            </a:r>
          </a:p>
        </p:txBody>
      </p:sp>
      <p:sp>
        <p:nvSpPr>
          <p:cNvPr id="4" name="Content Placeholder 3">
            <a:extLst>
              <a:ext uri="{FF2B5EF4-FFF2-40B4-BE49-F238E27FC236}">
                <a16:creationId xmlns:a16="http://schemas.microsoft.com/office/drawing/2014/main" id="{A174D56A-8F59-7B82-02E5-1784799A52D3}"/>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569402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79387-ABBE-3AB9-573E-D8DC8B33CFC5}"/>
              </a:ext>
            </a:extLst>
          </p:cNvPr>
          <p:cNvSpPr>
            <a:spLocks noGrp="1"/>
          </p:cNvSpPr>
          <p:nvPr>
            <p:ph type="title"/>
          </p:nvPr>
        </p:nvSpPr>
        <p:spPr/>
        <p:txBody>
          <a:bodyPr/>
          <a:lstStyle/>
          <a:p>
            <a:r>
              <a:rPr lang="el-GR" dirty="0"/>
              <a:t>Διαγνωστικές προτεραιότητες</a:t>
            </a:r>
            <a:endParaRPr lang="en-US" dirty="0"/>
          </a:p>
        </p:txBody>
      </p:sp>
      <p:sp>
        <p:nvSpPr>
          <p:cNvPr id="3" name="Content Placeholder 2">
            <a:extLst>
              <a:ext uri="{FF2B5EF4-FFF2-40B4-BE49-F238E27FC236}">
                <a16:creationId xmlns:a16="http://schemas.microsoft.com/office/drawing/2014/main" id="{F20CE4E8-022A-3F53-A853-ABB62D554163}"/>
              </a:ext>
            </a:extLst>
          </p:cNvPr>
          <p:cNvSpPr>
            <a:spLocks noGrp="1"/>
          </p:cNvSpPr>
          <p:nvPr>
            <p:ph idx="1"/>
          </p:nvPr>
        </p:nvSpPr>
        <p:spPr/>
        <p:txBody>
          <a:bodyPr/>
          <a:lstStyle/>
          <a:p>
            <a:r>
              <a:rPr lang="el-GR" dirty="0"/>
              <a:t>Διάγνωση</a:t>
            </a:r>
            <a:r>
              <a:rPr lang="en-US" dirty="0"/>
              <a:t> </a:t>
            </a:r>
            <a:r>
              <a:rPr lang="el-GR" dirty="0"/>
              <a:t>καταστάσεων άμεσα απειλητικών για τη ζωή</a:t>
            </a:r>
          </a:p>
          <a:p>
            <a:pPr lvl="1"/>
            <a:r>
              <a:rPr lang="el-GR" dirty="0"/>
              <a:t>Ρήξη ή διαχωρισμός ανευρύσματος κοιλιακής αορτής</a:t>
            </a:r>
          </a:p>
          <a:p>
            <a:pPr lvl="1"/>
            <a:r>
              <a:rPr lang="el-GR" dirty="0"/>
              <a:t>Έμφραγμα μυοκαρδίου</a:t>
            </a:r>
          </a:p>
          <a:p>
            <a:pPr lvl="1"/>
            <a:r>
              <a:rPr lang="el-GR" dirty="0"/>
              <a:t>Ρήξη έκτοπης κύησης</a:t>
            </a:r>
            <a:endParaRPr lang="en-US" dirty="0"/>
          </a:p>
          <a:p>
            <a:pPr lvl="1"/>
            <a:endParaRPr lang="el-GR" dirty="0"/>
          </a:p>
          <a:p>
            <a:r>
              <a:rPr lang="el-GR" dirty="0"/>
              <a:t> Διάγνωση</a:t>
            </a:r>
            <a:r>
              <a:rPr lang="en-US" dirty="0"/>
              <a:t> </a:t>
            </a:r>
            <a:r>
              <a:rPr lang="el-GR" dirty="0"/>
              <a:t>καταστάσεων  που χρειάζονται χειρουργική παρέμβαση.</a:t>
            </a:r>
            <a:endParaRPr lang="en-US" dirty="0"/>
          </a:p>
          <a:p>
            <a:pPr lvl="1"/>
            <a:r>
              <a:rPr lang="el-GR" dirty="0"/>
              <a:t>Διάτρηση κοίλου σπλάγχνου</a:t>
            </a:r>
          </a:p>
          <a:p>
            <a:pPr lvl="1"/>
            <a:r>
              <a:rPr lang="el-GR" dirty="0" err="1"/>
              <a:t>Ενδοκοιλιακή</a:t>
            </a:r>
            <a:r>
              <a:rPr lang="el-GR" dirty="0"/>
              <a:t> φλεγμονή πχ οξεία σκωληκοειδίτιδα</a:t>
            </a:r>
          </a:p>
          <a:p>
            <a:pPr lvl="1"/>
            <a:r>
              <a:rPr lang="el-GR" dirty="0"/>
              <a:t>Εντερική απόφραξη</a:t>
            </a:r>
          </a:p>
        </p:txBody>
      </p:sp>
      <p:sp>
        <p:nvSpPr>
          <p:cNvPr id="4" name="Content Placeholder 3">
            <a:extLst>
              <a:ext uri="{FF2B5EF4-FFF2-40B4-BE49-F238E27FC236}">
                <a16:creationId xmlns:a16="http://schemas.microsoft.com/office/drawing/2014/main" id="{9A11022A-104F-81CE-5FFA-716153D72592}"/>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3965304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20F10-ABC8-BDB6-5C46-31C9522BB111}"/>
              </a:ext>
            </a:extLst>
          </p:cNvPr>
          <p:cNvSpPr>
            <a:spLocks noGrp="1"/>
          </p:cNvSpPr>
          <p:nvPr>
            <p:ph type="title"/>
          </p:nvPr>
        </p:nvSpPr>
        <p:spPr/>
        <p:txBody>
          <a:bodyPr/>
          <a:lstStyle/>
          <a:p>
            <a:r>
              <a:rPr lang="en-US" dirty="0"/>
              <a:t>Red flags for Abdominal Pain Emergencies</a:t>
            </a:r>
            <a:br>
              <a:rPr lang="en-US" dirty="0"/>
            </a:br>
            <a:endParaRPr lang="en-US" dirty="0"/>
          </a:p>
        </p:txBody>
      </p:sp>
      <p:sp>
        <p:nvSpPr>
          <p:cNvPr id="3" name="Content Placeholder 2">
            <a:extLst>
              <a:ext uri="{FF2B5EF4-FFF2-40B4-BE49-F238E27FC236}">
                <a16:creationId xmlns:a16="http://schemas.microsoft.com/office/drawing/2014/main" id="{775CE163-FC18-A8F9-0818-20DFC5EC292D}"/>
              </a:ext>
            </a:extLst>
          </p:cNvPr>
          <p:cNvSpPr>
            <a:spLocks noGrp="1"/>
          </p:cNvSpPr>
          <p:nvPr>
            <p:ph sz="half" idx="1"/>
          </p:nvPr>
        </p:nvSpPr>
        <p:spPr/>
        <p:txBody>
          <a:bodyPr>
            <a:normAutofit fontScale="92500"/>
          </a:bodyPr>
          <a:lstStyle/>
          <a:p>
            <a:r>
              <a:rPr lang="en-US" sz="2400" dirty="0"/>
              <a:t>Key words: worst ever, ripping, or tearing to describe pain</a:t>
            </a:r>
          </a:p>
          <a:p>
            <a:r>
              <a:rPr lang="en-US" sz="2400" dirty="0"/>
              <a:t>Acute onset of pain</a:t>
            </a:r>
          </a:p>
          <a:p>
            <a:r>
              <a:rPr lang="en-US" sz="2400" dirty="0"/>
              <a:t>Intensifying pain over time</a:t>
            </a:r>
          </a:p>
          <a:p>
            <a:r>
              <a:rPr lang="en-US" sz="2400" dirty="0"/>
              <a:t>Abdominal pain with walking</a:t>
            </a:r>
          </a:p>
          <a:p>
            <a:r>
              <a:rPr lang="en-US" sz="2400" dirty="0"/>
              <a:t>Pain which awakens from sleep</a:t>
            </a:r>
          </a:p>
          <a:p>
            <a:r>
              <a:rPr lang="en-US" sz="2400" dirty="0"/>
              <a:t>Distended abdomen</a:t>
            </a:r>
          </a:p>
          <a:p>
            <a:r>
              <a:rPr lang="en-US" sz="2400" dirty="0"/>
              <a:t>Pulsatile mass</a:t>
            </a:r>
          </a:p>
          <a:p>
            <a:endParaRPr lang="en-US" sz="2400" dirty="0"/>
          </a:p>
          <a:p>
            <a:endParaRPr lang="en-US" sz="2400" dirty="0"/>
          </a:p>
          <a:p>
            <a:endParaRPr lang="en-US" sz="2400" dirty="0"/>
          </a:p>
        </p:txBody>
      </p:sp>
      <p:sp>
        <p:nvSpPr>
          <p:cNvPr id="5" name="Content Placeholder 4">
            <a:extLst>
              <a:ext uri="{FF2B5EF4-FFF2-40B4-BE49-F238E27FC236}">
                <a16:creationId xmlns:a16="http://schemas.microsoft.com/office/drawing/2014/main" id="{421C21F6-7C87-49E4-E7B1-C5B827DA5635}"/>
              </a:ext>
            </a:extLst>
          </p:cNvPr>
          <p:cNvSpPr>
            <a:spLocks noGrp="1"/>
          </p:cNvSpPr>
          <p:nvPr>
            <p:ph sz="half" idx="13"/>
          </p:nvPr>
        </p:nvSpPr>
        <p:spPr/>
        <p:txBody>
          <a:bodyPr>
            <a:normAutofit/>
          </a:bodyPr>
          <a:lstStyle/>
          <a:p>
            <a:r>
              <a:rPr lang="en-US" sz="2000" dirty="0"/>
              <a:t>Fever </a:t>
            </a:r>
          </a:p>
          <a:p>
            <a:r>
              <a:rPr lang="en-US" sz="2000" dirty="0"/>
              <a:t>Lightheadedness on standing </a:t>
            </a:r>
          </a:p>
          <a:p>
            <a:r>
              <a:rPr lang="en-US" sz="2000" dirty="0"/>
              <a:t>Diaphoresis with pain</a:t>
            </a:r>
          </a:p>
          <a:p>
            <a:r>
              <a:rPr lang="en-US" sz="2000" dirty="0"/>
              <a:t>Hematochezia or hematemesis </a:t>
            </a:r>
          </a:p>
          <a:p>
            <a:r>
              <a:rPr lang="en-US" sz="2000" dirty="0"/>
              <a:t>Intractable vomiting </a:t>
            </a:r>
          </a:p>
          <a:p>
            <a:r>
              <a:rPr lang="en-US" sz="2000" dirty="0"/>
              <a:t>Pregnancy </a:t>
            </a:r>
          </a:p>
          <a:p>
            <a:r>
              <a:rPr lang="en-US" sz="2000" dirty="0"/>
              <a:t>Trauma to abdomen</a:t>
            </a:r>
          </a:p>
          <a:p>
            <a:endParaRPr lang="en-US" sz="2000" dirty="0"/>
          </a:p>
        </p:txBody>
      </p:sp>
      <p:sp>
        <p:nvSpPr>
          <p:cNvPr id="4" name="Content Placeholder 3">
            <a:extLst>
              <a:ext uri="{FF2B5EF4-FFF2-40B4-BE49-F238E27FC236}">
                <a16:creationId xmlns:a16="http://schemas.microsoft.com/office/drawing/2014/main" id="{BE0B8CD6-2D70-3614-0C47-B5F2F00AB72F}"/>
              </a:ext>
            </a:extLst>
          </p:cNvPr>
          <p:cNvSpPr>
            <a:spLocks noGrp="1"/>
          </p:cNvSpPr>
          <p:nvPr>
            <p:ph idx="10"/>
          </p:nvPr>
        </p:nvSpPr>
        <p:spPr/>
        <p:txBody>
          <a:bodyPr>
            <a:normAutofit/>
          </a:bodyPr>
          <a:lstStyle/>
          <a:p>
            <a:r>
              <a:rPr lang="en-US" dirty="0"/>
              <a:t>Advanced health assessment and clinical diagnosis in primary care, 5th ed (2016)</a:t>
            </a:r>
          </a:p>
        </p:txBody>
      </p:sp>
    </p:spTree>
    <p:extLst>
      <p:ext uri="{BB962C8B-B14F-4D97-AF65-F5344CB8AC3E}">
        <p14:creationId xmlns:p14="http://schemas.microsoft.com/office/powerpoint/2010/main" val="594301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70AB0-A2BC-6066-A0A7-2CD1A9EB679C}"/>
              </a:ext>
            </a:extLst>
          </p:cNvPr>
          <p:cNvSpPr>
            <a:spLocks noGrp="1"/>
          </p:cNvSpPr>
          <p:nvPr>
            <p:ph type="title"/>
          </p:nvPr>
        </p:nvSpPr>
        <p:spPr/>
        <p:txBody>
          <a:bodyPr/>
          <a:lstStyle/>
          <a:p>
            <a:r>
              <a:rPr lang="el-GR" dirty="0"/>
              <a:t>Ατομικό αναμνηστικό και πιθανές διαγνώσεις</a:t>
            </a:r>
            <a:endParaRPr lang="en-US" dirty="0"/>
          </a:p>
        </p:txBody>
      </p:sp>
      <p:graphicFrame>
        <p:nvGraphicFramePr>
          <p:cNvPr id="5" name="Content Placeholder 4">
            <a:extLst>
              <a:ext uri="{FF2B5EF4-FFF2-40B4-BE49-F238E27FC236}">
                <a16:creationId xmlns:a16="http://schemas.microsoft.com/office/drawing/2014/main" id="{5302C21A-F219-FF56-2A8E-5586322A412D}"/>
              </a:ext>
            </a:extLst>
          </p:cNvPr>
          <p:cNvGraphicFramePr>
            <a:graphicFrameLocks noGrp="1"/>
          </p:cNvGraphicFramePr>
          <p:nvPr>
            <p:ph idx="1"/>
            <p:extLst>
              <p:ext uri="{D42A27DB-BD31-4B8C-83A1-F6EECF244321}">
                <p14:modId xmlns:p14="http://schemas.microsoft.com/office/powerpoint/2010/main" val="2473796909"/>
              </p:ext>
            </p:extLst>
          </p:nvPr>
        </p:nvGraphicFramePr>
        <p:xfrm>
          <a:off x="596721" y="845453"/>
          <a:ext cx="7545823" cy="4358640"/>
        </p:xfrm>
        <a:graphic>
          <a:graphicData uri="http://schemas.openxmlformats.org/drawingml/2006/table">
            <a:tbl>
              <a:tblPr firstRow="1" bandRow="1">
                <a:tableStyleId>{5C22544A-7EE6-4342-B048-85BDC9FD1C3A}</a:tableStyleId>
              </a:tblPr>
              <a:tblGrid>
                <a:gridCol w="2949561">
                  <a:extLst>
                    <a:ext uri="{9D8B030D-6E8A-4147-A177-3AD203B41FA5}">
                      <a16:colId xmlns:a16="http://schemas.microsoft.com/office/drawing/2014/main" val="956086142"/>
                    </a:ext>
                  </a:extLst>
                </a:gridCol>
                <a:gridCol w="4596262">
                  <a:extLst>
                    <a:ext uri="{9D8B030D-6E8A-4147-A177-3AD203B41FA5}">
                      <a16:colId xmlns:a16="http://schemas.microsoft.com/office/drawing/2014/main" val="2561273026"/>
                    </a:ext>
                  </a:extLst>
                </a:gridCol>
              </a:tblGrid>
              <a:tr h="316094">
                <a:tc>
                  <a:txBody>
                    <a:bodyPr/>
                    <a:lstStyle/>
                    <a:p>
                      <a:r>
                        <a:rPr lang="el-GR" sz="1600" dirty="0">
                          <a:latin typeface="Aptos Display" panose="020B0004020202020204" pitchFamily="34" charset="0"/>
                        </a:rPr>
                        <a:t>Αναφερόμενη νόσος</a:t>
                      </a:r>
                      <a:endParaRPr lang="en-US" sz="1600" dirty="0">
                        <a:latin typeface="Aptos Display" panose="020B0004020202020204" pitchFamily="34" charset="0"/>
                      </a:endParaRPr>
                    </a:p>
                  </a:txBody>
                  <a:tcPr/>
                </a:tc>
                <a:tc>
                  <a:txBody>
                    <a:bodyPr/>
                    <a:lstStyle/>
                    <a:p>
                      <a:r>
                        <a:rPr lang="el-GR" sz="1600" dirty="0">
                          <a:latin typeface="Aptos Display" panose="020B0004020202020204" pitchFamily="34" charset="0"/>
                        </a:rPr>
                        <a:t>Πιθανή διάγνωση</a:t>
                      </a:r>
                      <a:endParaRPr lang="en-US" sz="1600" dirty="0">
                        <a:latin typeface="Aptos Display" panose="020B0004020202020204" pitchFamily="34" charset="0"/>
                      </a:endParaRPr>
                    </a:p>
                  </a:txBody>
                  <a:tcPr/>
                </a:tc>
                <a:extLst>
                  <a:ext uri="{0D108BD9-81ED-4DB2-BD59-A6C34878D82A}">
                    <a16:rowId xmlns:a16="http://schemas.microsoft.com/office/drawing/2014/main" val="2766356300"/>
                  </a:ext>
                </a:extLst>
              </a:tr>
              <a:tr h="316094">
                <a:tc>
                  <a:txBody>
                    <a:bodyPr/>
                    <a:lstStyle/>
                    <a:p>
                      <a:r>
                        <a:rPr lang="el-GR" sz="1600" dirty="0">
                          <a:latin typeface="Aptos Display" panose="020B0004020202020204" pitchFamily="34" charset="0"/>
                        </a:rPr>
                        <a:t>Αλκοολισμός</a:t>
                      </a:r>
                      <a:endParaRPr lang="en-US" sz="1600" dirty="0">
                        <a:latin typeface="Aptos Display" panose="020B0004020202020204" pitchFamily="34" charset="0"/>
                      </a:endParaRPr>
                    </a:p>
                  </a:txBody>
                  <a:tcPr/>
                </a:tc>
                <a:tc>
                  <a:txBody>
                    <a:bodyPr/>
                    <a:lstStyle/>
                    <a:p>
                      <a:r>
                        <a:rPr lang="el-GR" sz="1600" dirty="0">
                          <a:latin typeface="Aptos Display" panose="020B0004020202020204" pitchFamily="34" charset="0"/>
                        </a:rPr>
                        <a:t>Γαστρίτιδα, ηπατίτιδα, παγκρεατίτιδα</a:t>
                      </a:r>
                      <a:endParaRPr lang="en-US" sz="1600" dirty="0">
                        <a:latin typeface="Aptos Display" panose="020B0004020202020204" pitchFamily="34" charset="0"/>
                      </a:endParaRPr>
                    </a:p>
                  </a:txBody>
                  <a:tcPr/>
                </a:tc>
                <a:extLst>
                  <a:ext uri="{0D108BD9-81ED-4DB2-BD59-A6C34878D82A}">
                    <a16:rowId xmlns:a16="http://schemas.microsoft.com/office/drawing/2014/main" val="4244262601"/>
                  </a:ext>
                </a:extLst>
              </a:tr>
              <a:tr h="316094">
                <a:tc>
                  <a:txBody>
                    <a:bodyPr/>
                    <a:lstStyle/>
                    <a:p>
                      <a:r>
                        <a:rPr lang="el-GR" sz="1600" dirty="0" err="1">
                          <a:latin typeface="Aptos Display" panose="020B0004020202020204" pitchFamily="34" charset="0"/>
                        </a:rPr>
                        <a:t>Ασκίτης</a:t>
                      </a:r>
                      <a:endParaRPr lang="en-US" sz="1600" dirty="0">
                        <a:latin typeface="Aptos Display" panose="020B0004020202020204" pitchFamily="34" charset="0"/>
                      </a:endParaRPr>
                    </a:p>
                  </a:txBody>
                  <a:tcPr/>
                </a:tc>
                <a:tc>
                  <a:txBody>
                    <a:bodyPr/>
                    <a:lstStyle/>
                    <a:p>
                      <a:r>
                        <a:rPr lang="el-GR" sz="1600" dirty="0">
                          <a:latin typeface="Aptos Display" panose="020B0004020202020204" pitchFamily="34" charset="0"/>
                        </a:rPr>
                        <a:t>Αυτόματη </a:t>
                      </a:r>
                      <a:r>
                        <a:rPr lang="el-GR" sz="1600" dirty="0" err="1">
                          <a:latin typeface="Aptos Display" panose="020B0004020202020204" pitchFamily="34" charset="0"/>
                        </a:rPr>
                        <a:t>βακτηριακή</a:t>
                      </a:r>
                      <a:r>
                        <a:rPr lang="el-GR" sz="1600" dirty="0">
                          <a:latin typeface="Aptos Display" panose="020B0004020202020204" pitchFamily="34" charset="0"/>
                        </a:rPr>
                        <a:t> περιτονίτιδα</a:t>
                      </a:r>
                      <a:endParaRPr lang="en-US" sz="1600" dirty="0">
                        <a:latin typeface="Aptos Display" panose="020B0004020202020204" pitchFamily="34" charset="0"/>
                      </a:endParaRPr>
                    </a:p>
                  </a:txBody>
                  <a:tcPr/>
                </a:tc>
                <a:extLst>
                  <a:ext uri="{0D108BD9-81ED-4DB2-BD59-A6C34878D82A}">
                    <a16:rowId xmlns:a16="http://schemas.microsoft.com/office/drawing/2014/main" val="4114248966"/>
                  </a:ext>
                </a:extLst>
              </a:tr>
              <a:tr h="316094">
                <a:tc>
                  <a:txBody>
                    <a:bodyPr/>
                    <a:lstStyle/>
                    <a:p>
                      <a:r>
                        <a:rPr lang="el-GR" sz="1600" dirty="0">
                          <a:latin typeface="Aptos Display" panose="020B0004020202020204" pitchFamily="34" charset="0"/>
                        </a:rPr>
                        <a:t>Κολπική μαρμαρυγή</a:t>
                      </a:r>
                      <a:endParaRPr lang="en-US" sz="1600" dirty="0">
                        <a:latin typeface="Aptos Display" panose="020B0004020202020204" pitchFamily="34" charset="0"/>
                      </a:endParaRPr>
                    </a:p>
                  </a:txBody>
                  <a:tcPr/>
                </a:tc>
                <a:tc>
                  <a:txBody>
                    <a:bodyPr/>
                    <a:lstStyle/>
                    <a:p>
                      <a:r>
                        <a:rPr lang="el-GR" sz="1600" dirty="0">
                          <a:latin typeface="Aptos Display" panose="020B0004020202020204" pitchFamily="34" charset="0"/>
                        </a:rPr>
                        <a:t>Εμβολή </a:t>
                      </a:r>
                      <a:r>
                        <a:rPr lang="el-GR" sz="1600" dirty="0" err="1">
                          <a:latin typeface="Aptos Display" panose="020B0004020202020204" pitchFamily="34" charset="0"/>
                        </a:rPr>
                        <a:t>μεσεντερίου</a:t>
                      </a:r>
                      <a:r>
                        <a:rPr lang="el-GR" sz="1600" dirty="0">
                          <a:latin typeface="Aptos Display" panose="020B0004020202020204" pitchFamily="34" charset="0"/>
                        </a:rPr>
                        <a:t> αρτηρίας</a:t>
                      </a:r>
                      <a:endParaRPr lang="en-US" sz="1600" dirty="0">
                        <a:latin typeface="Aptos Display" panose="020B0004020202020204" pitchFamily="34" charset="0"/>
                      </a:endParaRPr>
                    </a:p>
                  </a:txBody>
                  <a:tcPr/>
                </a:tc>
                <a:extLst>
                  <a:ext uri="{0D108BD9-81ED-4DB2-BD59-A6C34878D82A}">
                    <a16:rowId xmlns:a16="http://schemas.microsoft.com/office/drawing/2014/main" val="2699159344"/>
                  </a:ext>
                </a:extLst>
              </a:tr>
              <a:tr h="316094">
                <a:tc>
                  <a:txBody>
                    <a:bodyPr/>
                    <a:lstStyle/>
                    <a:p>
                      <a:r>
                        <a:rPr lang="el-GR" sz="1600" dirty="0">
                          <a:latin typeface="Aptos Display" panose="020B0004020202020204" pitchFamily="34" charset="0"/>
                        </a:rPr>
                        <a:t>Διαβήτης</a:t>
                      </a:r>
                      <a:endParaRPr lang="en-US" sz="1600" dirty="0">
                        <a:latin typeface="Aptos Display" panose="020B0004020202020204" pitchFamily="34" charset="0"/>
                      </a:endParaRPr>
                    </a:p>
                  </a:txBody>
                  <a:tcPr/>
                </a:tc>
                <a:tc>
                  <a:txBody>
                    <a:bodyPr/>
                    <a:lstStyle/>
                    <a:p>
                      <a:r>
                        <a:rPr lang="el-GR" sz="1600" dirty="0">
                          <a:latin typeface="Aptos Display" panose="020B0004020202020204" pitchFamily="34" charset="0"/>
                        </a:rPr>
                        <a:t>Διαβητική </a:t>
                      </a:r>
                      <a:r>
                        <a:rPr lang="el-GR" sz="1600" dirty="0" err="1">
                          <a:latin typeface="Aptos Display" panose="020B0004020202020204" pitchFamily="34" charset="0"/>
                        </a:rPr>
                        <a:t>κετοξέωση</a:t>
                      </a:r>
                      <a:endParaRPr lang="en-US" sz="1600" dirty="0">
                        <a:latin typeface="Aptos Display" panose="020B0004020202020204" pitchFamily="34" charset="0"/>
                      </a:endParaRPr>
                    </a:p>
                  </a:txBody>
                  <a:tcPr/>
                </a:tc>
                <a:extLst>
                  <a:ext uri="{0D108BD9-81ED-4DB2-BD59-A6C34878D82A}">
                    <a16:rowId xmlns:a16="http://schemas.microsoft.com/office/drawing/2014/main" val="2795812187"/>
                  </a:ext>
                </a:extLst>
              </a:tr>
              <a:tr h="316094">
                <a:tc>
                  <a:txBody>
                    <a:bodyPr/>
                    <a:lstStyle/>
                    <a:p>
                      <a:r>
                        <a:rPr lang="el-GR" sz="1600" dirty="0">
                          <a:latin typeface="Aptos Display" panose="020B0004020202020204" pitchFamily="34" charset="0"/>
                        </a:rPr>
                        <a:t>Δρεπανοκυτταρική νόσος</a:t>
                      </a:r>
                      <a:endParaRPr lang="en-US" sz="1600" dirty="0">
                        <a:latin typeface="Aptos Display" panose="020B0004020202020204" pitchFamily="34" charset="0"/>
                      </a:endParaRPr>
                    </a:p>
                  </a:txBody>
                  <a:tcPr/>
                </a:tc>
                <a:tc>
                  <a:txBody>
                    <a:bodyPr/>
                    <a:lstStyle/>
                    <a:p>
                      <a:r>
                        <a:rPr lang="el-GR" sz="1600" dirty="0">
                          <a:latin typeface="Aptos Display" panose="020B0004020202020204" pitchFamily="34" charset="0"/>
                        </a:rPr>
                        <a:t>Δρεπανοκυτταρική κρίση, σπληνικό </a:t>
                      </a:r>
                      <a:r>
                        <a:rPr lang="el-GR" sz="1600" dirty="0" err="1">
                          <a:latin typeface="Aptos Display" panose="020B0004020202020204" pitchFamily="34" charset="0"/>
                        </a:rPr>
                        <a:t>έμφρακτο</a:t>
                      </a:r>
                      <a:endParaRPr lang="en-US" sz="1600" dirty="0">
                        <a:latin typeface="Aptos Display" panose="020B0004020202020204" pitchFamily="34" charset="0"/>
                      </a:endParaRPr>
                    </a:p>
                  </a:txBody>
                  <a:tcPr/>
                </a:tc>
                <a:extLst>
                  <a:ext uri="{0D108BD9-81ED-4DB2-BD59-A6C34878D82A}">
                    <a16:rowId xmlns:a16="http://schemas.microsoft.com/office/drawing/2014/main" val="894766574"/>
                  </a:ext>
                </a:extLst>
              </a:tr>
              <a:tr h="316094">
                <a:tc>
                  <a:txBody>
                    <a:bodyPr/>
                    <a:lstStyle/>
                    <a:p>
                      <a:r>
                        <a:rPr lang="el-GR" sz="1600" dirty="0" err="1">
                          <a:latin typeface="Aptos Display" panose="020B0004020202020204" pitchFamily="34" charset="0"/>
                        </a:rPr>
                        <a:t>Εκκολπωμάτωση</a:t>
                      </a:r>
                      <a:r>
                        <a:rPr lang="el-GR" sz="1600" dirty="0">
                          <a:latin typeface="Aptos Display" panose="020B0004020202020204" pitchFamily="34" charset="0"/>
                        </a:rPr>
                        <a:t> παχέος εντέρου</a:t>
                      </a:r>
                      <a:endParaRPr lang="en-US" sz="1600" dirty="0">
                        <a:latin typeface="Aptos Display" panose="020B0004020202020204" pitchFamily="34" charset="0"/>
                      </a:endParaRPr>
                    </a:p>
                  </a:txBody>
                  <a:tcPr/>
                </a:tc>
                <a:tc>
                  <a:txBody>
                    <a:bodyPr/>
                    <a:lstStyle/>
                    <a:p>
                      <a:r>
                        <a:rPr lang="el-GR" sz="1600" dirty="0" err="1">
                          <a:latin typeface="Aptos Display" panose="020B0004020202020204" pitchFamily="34" charset="0"/>
                        </a:rPr>
                        <a:t>Εκκολπωματίτιδα</a:t>
                      </a:r>
                      <a:r>
                        <a:rPr lang="el-GR" sz="1600" dirty="0">
                          <a:latin typeface="Aptos Display" panose="020B0004020202020204" pitchFamily="34" charset="0"/>
                        </a:rPr>
                        <a:t>, διάτρηση παχέος εντέρου</a:t>
                      </a:r>
                      <a:endParaRPr lang="en-US" sz="1600" dirty="0">
                        <a:latin typeface="Aptos Display" panose="020B0004020202020204" pitchFamily="34" charset="0"/>
                      </a:endParaRPr>
                    </a:p>
                  </a:txBody>
                  <a:tcPr/>
                </a:tc>
                <a:extLst>
                  <a:ext uri="{0D108BD9-81ED-4DB2-BD59-A6C34878D82A}">
                    <a16:rowId xmlns:a16="http://schemas.microsoft.com/office/drawing/2014/main" val="756960448"/>
                  </a:ext>
                </a:extLst>
              </a:tr>
              <a:tr h="316094">
                <a:tc>
                  <a:txBody>
                    <a:bodyPr/>
                    <a:lstStyle/>
                    <a:p>
                      <a:r>
                        <a:rPr lang="el-GR" sz="1600" dirty="0">
                          <a:latin typeface="Aptos Display" panose="020B0004020202020204" pitchFamily="34" charset="0"/>
                        </a:rPr>
                        <a:t>Νεφρολιθίαση</a:t>
                      </a:r>
                      <a:endParaRPr lang="en-US" sz="1600" dirty="0">
                        <a:latin typeface="Aptos Display" panose="020B0004020202020204" pitchFamily="34" charset="0"/>
                      </a:endParaRPr>
                    </a:p>
                  </a:txBody>
                  <a:tcPr/>
                </a:tc>
                <a:tc>
                  <a:txBody>
                    <a:bodyPr/>
                    <a:lstStyle/>
                    <a:p>
                      <a:r>
                        <a:rPr lang="el-GR" sz="1600" dirty="0">
                          <a:latin typeface="Aptos Display" panose="020B0004020202020204" pitchFamily="34" charset="0"/>
                        </a:rPr>
                        <a:t>Κολικός νεφρού</a:t>
                      </a:r>
                      <a:endParaRPr lang="en-US" sz="1600" dirty="0">
                        <a:latin typeface="Aptos Display" panose="020B0004020202020204" pitchFamily="34" charset="0"/>
                      </a:endParaRPr>
                    </a:p>
                  </a:txBody>
                  <a:tcPr/>
                </a:tc>
                <a:extLst>
                  <a:ext uri="{0D108BD9-81ED-4DB2-BD59-A6C34878D82A}">
                    <a16:rowId xmlns:a16="http://schemas.microsoft.com/office/drawing/2014/main" val="3101673670"/>
                  </a:ext>
                </a:extLst>
              </a:tr>
              <a:tr h="316094">
                <a:tc>
                  <a:txBody>
                    <a:bodyPr/>
                    <a:lstStyle/>
                    <a:p>
                      <a:r>
                        <a:rPr lang="el-GR" sz="1600" dirty="0">
                          <a:latin typeface="Aptos Display" panose="020B0004020202020204" pitchFamily="34" charset="0"/>
                        </a:rPr>
                        <a:t>Νόσος συνδετικού ιστού</a:t>
                      </a:r>
                      <a:endParaRPr lang="en-US" sz="1600" dirty="0">
                        <a:latin typeface="Aptos Display" panose="020B0004020202020204" pitchFamily="34" charset="0"/>
                      </a:endParaRPr>
                    </a:p>
                  </a:txBody>
                  <a:tcPr/>
                </a:tc>
                <a:tc>
                  <a:txBody>
                    <a:bodyPr/>
                    <a:lstStyle/>
                    <a:p>
                      <a:r>
                        <a:rPr lang="el-GR" sz="1600" dirty="0">
                          <a:latin typeface="Aptos Display" panose="020B0004020202020204" pitchFamily="34" charset="0"/>
                        </a:rPr>
                        <a:t>Αγγειίτιδα </a:t>
                      </a:r>
                      <a:r>
                        <a:rPr lang="el-GR" sz="1600" dirty="0" err="1">
                          <a:latin typeface="Aptos Display" panose="020B0004020202020204" pitchFamily="34" charset="0"/>
                        </a:rPr>
                        <a:t>μεσεντερίων</a:t>
                      </a:r>
                      <a:r>
                        <a:rPr lang="el-GR" sz="1600" dirty="0">
                          <a:latin typeface="Aptos Display" panose="020B0004020202020204" pitchFamily="34" charset="0"/>
                        </a:rPr>
                        <a:t> αγγείων</a:t>
                      </a:r>
                      <a:endParaRPr lang="en-US" sz="1600" dirty="0">
                        <a:latin typeface="Aptos Display" panose="020B0004020202020204" pitchFamily="34" charset="0"/>
                      </a:endParaRPr>
                    </a:p>
                  </a:txBody>
                  <a:tcPr/>
                </a:tc>
                <a:extLst>
                  <a:ext uri="{0D108BD9-81ED-4DB2-BD59-A6C34878D82A}">
                    <a16:rowId xmlns:a16="http://schemas.microsoft.com/office/drawing/2014/main" val="3725965627"/>
                  </a:ext>
                </a:extLst>
              </a:tr>
              <a:tr h="316094">
                <a:tc>
                  <a:txBody>
                    <a:bodyPr/>
                    <a:lstStyle/>
                    <a:p>
                      <a:r>
                        <a:rPr lang="el-GR" sz="1600" dirty="0">
                          <a:latin typeface="Aptos Display" panose="020B0004020202020204" pitchFamily="34" charset="0"/>
                        </a:rPr>
                        <a:t>Πεπτικό έλκος</a:t>
                      </a:r>
                      <a:endParaRPr lang="en-US" sz="1600" dirty="0">
                        <a:latin typeface="Aptos Display" panose="020B0004020202020204" pitchFamily="34" charset="0"/>
                      </a:endParaRPr>
                    </a:p>
                  </a:txBody>
                  <a:tcPr/>
                </a:tc>
                <a:tc>
                  <a:txBody>
                    <a:bodyPr/>
                    <a:lstStyle/>
                    <a:p>
                      <a:r>
                        <a:rPr lang="el-GR" sz="1600" dirty="0">
                          <a:latin typeface="Aptos Display" panose="020B0004020202020204" pitchFamily="34" charset="0"/>
                        </a:rPr>
                        <a:t>Παρόξυνση έλκους, διάτρηση</a:t>
                      </a:r>
                      <a:endParaRPr lang="en-US" sz="1600" dirty="0">
                        <a:latin typeface="Aptos Display" panose="020B0004020202020204" pitchFamily="34" charset="0"/>
                      </a:endParaRPr>
                    </a:p>
                  </a:txBody>
                  <a:tcPr/>
                </a:tc>
                <a:extLst>
                  <a:ext uri="{0D108BD9-81ED-4DB2-BD59-A6C34878D82A}">
                    <a16:rowId xmlns:a16="http://schemas.microsoft.com/office/drawing/2014/main" val="158656431"/>
                  </a:ext>
                </a:extLst>
              </a:tr>
              <a:tr h="316094">
                <a:tc>
                  <a:txBody>
                    <a:bodyPr/>
                    <a:lstStyle/>
                    <a:p>
                      <a:r>
                        <a:rPr lang="el-GR" sz="1600" dirty="0">
                          <a:latin typeface="Aptos Display" panose="020B0004020202020204" pitchFamily="34" charset="0"/>
                        </a:rPr>
                        <a:t>Προηγούμενες εγχειρήσεις</a:t>
                      </a:r>
                      <a:endParaRPr lang="en-US" sz="1600" dirty="0">
                        <a:latin typeface="Aptos Display" panose="020B0004020202020204" pitchFamily="34" charset="0"/>
                      </a:endParaRPr>
                    </a:p>
                  </a:txBody>
                  <a:tcPr/>
                </a:tc>
                <a:tc>
                  <a:txBody>
                    <a:bodyPr/>
                    <a:lstStyle/>
                    <a:p>
                      <a:r>
                        <a:rPr lang="el-GR" sz="1600" dirty="0" err="1">
                          <a:latin typeface="Aptos Display" panose="020B0004020202020204" pitchFamily="34" charset="0"/>
                        </a:rPr>
                        <a:t>Συμφυτικός</a:t>
                      </a:r>
                      <a:r>
                        <a:rPr lang="el-GR" sz="1600" dirty="0">
                          <a:latin typeface="Aptos Display" panose="020B0004020202020204" pitchFamily="34" charset="0"/>
                        </a:rPr>
                        <a:t> ειλεός</a:t>
                      </a:r>
                      <a:endParaRPr lang="en-US" sz="1600" dirty="0">
                        <a:latin typeface="Aptos Display" panose="020B0004020202020204" pitchFamily="34" charset="0"/>
                      </a:endParaRPr>
                    </a:p>
                  </a:txBody>
                  <a:tcPr/>
                </a:tc>
                <a:extLst>
                  <a:ext uri="{0D108BD9-81ED-4DB2-BD59-A6C34878D82A}">
                    <a16:rowId xmlns:a16="http://schemas.microsoft.com/office/drawing/2014/main" val="2986566483"/>
                  </a:ext>
                </a:extLst>
              </a:tr>
              <a:tr h="316094">
                <a:tc>
                  <a:txBody>
                    <a:bodyPr/>
                    <a:lstStyle/>
                    <a:p>
                      <a:r>
                        <a:rPr lang="el-GR" sz="1600" dirty="0">
                          <a:latin typeface="Aptos Display" panose="020B0004020202020204" pitchFamily="34" charset="0"/>
                        </a:rPr>
                        <a:t>Στεφανιαία νόσος</a:t>
                      </a:r>
                      <a:endParaRPr lang="en-US" sz="1600" dirty="0">
                        <a:latin typeface="Aptos Display" panose="020B0004020202020204" pitchFamily="34" charset="0"/>
                      </a:endParaRPr>
                    </a:p>
                  </a:txBody>
                  <a:tcPr/>
                </a:tc>
                <a:tc>
                  <a:txBody>
                    <a:bodyPr/>
                    <a:lstStyle/>
                    <a:p>
                      <a:r>
                        <a:rPr lang="el-GR" sz="1600" dirty="0">
                          <a:latin typeface="Aptos Display" panose="020B0004020202020204" pitchFamily="34" charset="0"/>
                        </a:rPr>
                        <a:t>Έμφραγμα μυοκαρδίου</a:t>
                      </a:r>
                      <a:endParaRPr lang="en-US" sz="1600" dirty="0">
                        <a:latin typeface="Aptos Display" panose="020B0004020202020204" pitchFamily="34" charset="0"/>
                      </a:endParaRPr>
                    </a:p>
                  </a:txBody>
                  <a:tcPr/>
                </a:tc>
                <a:extLst>
                  <a:ext uri="{0D108BD9-81ED-4DB2-BD59-A6C34878D82A}">
                    <a16:rowId xmlns:a16="http://schemas.microsoft.com/office/drawing/2014/main" val="506895511"/>
                  </a:ext>
                </a:extLst>
              </a:tr>
              <a:tr h="316094">
                <a:tc>
                  <a:txBody>
                    <a:bodyPr/>
                    <a:lstStyle/>
                    <a:p>
                      <a:r>
                        <a:rPr lang="el-GR" sz="1600" dirty="0">
                          <a:latin typeface="Aptos Display" panose="020B0004020202020204" pitchFamily="34" charset="0"/>
                        </a:rPr>
                        <a:t>Χολολιθίαση</a:t>
                      </a:r>
                      <a:endParaRPr lang="en-US" sz="1600" dirty="0">
                        <a:latin typeface="Aptos Display" panose="020B0004020202020204" pitchFamily="34" charset="0"/>
                      </a:endParaRPr>
                    </a:p>
                  </a:txBody>
                  <a:tcPr/>
                </a:tc>
                <a:tc>
                  <a:txBody>
                    <a:bodyPr/>
                    <a:lstStyle/>
                    <a:p>
                      <a:r>
                        <a:rPr lang="el-GR" sz="1600" dirty="0">
                          <a:latin typeface="Aptos Display" panose="020B0004020202020204" pitchFamily="34" charset="0"/>
                        </a:rPr>
                        <a:t>Κολικός χοληφόρων, χολοκυστίτιδα, παγκρεατίτιδα</a:t>
                      </a:r>
                      <a:endParaRPr lang="en-US" sz="1600" dirty="0">
                        <a:latin typeface="Aptos Display" panose="020B0004020202020204" pitchFamily="34" charset="0"/>
                      </a:endParaRPr>
                    </a:p>
                  </a:txBody>
                  <a:tcPr/>
                </a:tc>
                <a:extLst>
                  <a:ext uri="{0D108BD9-81ED-4DB2-BD59-A6C34878D82A}">
                    <a16:rowId xmlns:a16="http://schemas.microsoft.com/office/drawing/2014/main" val="3661326541"/>
                  </a:ext>
                </a:extLst>
              </a:tr>
            </a:tbl>
          </a:graphicData>
        </a:graphic>
      </p:graphicFrame>
      <p:sp>
        <p:nvSpPr>
          <p:cNvPr id="4" name="Content Placeholder 3">
            <a:extLst>
              <a:ext uri="{FF2B5EF4-FFF2-40B4-BE49-F238E27FC236}">
                <a16:creationId xmlns:a16="http://schemas.microsoft.com/office/drawing/2014/main" id="{4D9CF8CD-4EC9-FFCF-09AF-2A02FF23F989}"/>
              </a:ext>
            </a:extLst>
          </p:cNvPr>
          <p:cNvSpPr>
            <a:spLocks noGrp="1"/>
          </p:cNvSpPr>
          <p:nvPr>
            <p:ph idx="10"/>
          </p:nvPr>
        </p:nvSpPr>
        <p:spPr/>
        <p:txBody>
          <a:bodyPr/>
          <a:lstStyle/>
          <a:p>
            <a:r>
              <a:rPr lang="el-GR" dirty="0"/>
              <a:t>Θ.Δ. </a:t>
            </a:r>
            <a:r>
              <a:rPr lang="el-GR" dirty="0" err="1"/>
              <a:t>Μουντοκαλάκης</a:t>
            </a:r>
            <a:r>
              <a:rPr lang="el-GR" dirty="0"/>
              <a:t> Διαφορική Διαγνωστική 4</a:t>
            </a:r>
            <a:r>
              <a:rPr lang="el-GR" baseline="30000" dirty="0"/>
              <a:t>η</a:t>
            </a:r>
            <a:r>
              <a:rPr lang="el-GR" dirty="0"/>
              <a:t> </a:t>
            </a:r>
            <a:r>
              <a:rPr lang="el-GR" dirty="0" err="1"/>
              <a:t>εκδ</a:t>
            </a:r>
            <a:r>
              <a:rPr lang="el-GR" dirty="0"/>
              <a:t>. (2013)</a:t>
            </a:r>
            <a:endParaRPr lang="en-US" dirty="0"/>
          </a:p>
        </p:txBody>
      </p:sp>
    </p:spTree>
    <p:extLst>
      <p:ext uri="{BB962C8B-B14F-4D97-AF65-F5344CB8AC3E}">
        <p14:creationId xmlns:p14="http://schemas.microsoft.com/office/powerpoint/2010/main" val="1650374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8AE93-2FC6-9725-4F26-11F0634CCF72}"/>
              </a:ext>
            </a:extLst>
          </p:cNvPr>
          <p:cNvSpPr>
            <a:spLocks noGrp="1"/>
          </p:cNvSpPr>
          <p:nvPr>
            <p:ph type="title"/>
          </p:nvPr>
        </p:nvSpPr>
        <p:spPr/>
        <p:txBody>
          <a:bodyPr/>
          <a:lstStyle/>
          <a:p>
            <a:r>
              <a:rPr lang="el-GR" dirty="0"/>
              <a:t>Γυναικολογικό ιστορικό</a:t>
            </a:r>
            <a:endParaRPr lang="en-US" dirty="0"/>
          </a:p>
        </p:txBody>
      </p:sp>
      <p:sp>
        <p:nvSpPr>
          <p:cNvPr id="3" name="Content Placeholder 2">
            <a:extLst>
              <a:ext uri="{FF2B5EF4-FFF2-40B4-BE49-F238E27FC236}">
                <a16:creationId xmlns:a16="http://schemas.microsoft.com/office/drawing/2014/main" id="{CDB0976E-9FAF-68F7-3715-9A4A6D129D26}"/>
              </a:ext>
            </a:extLst>
          </p:cNvPr>
          <p:cNvSpPr>
            <a:spLocks noGrp="1"/>
          </p:cNvSpPr>
          <p:nvPr>
            <p:ph idx="1"/>
          </p:nvPr>
        </p:nvSpPr>
        <p:spPr/>
        <p:txBody>
          <a:bodyPr>
            <a:normAutofit/>
          </a:bodyPr>
          <a:lstStyle/>
          <a:p>
            <a:r>
              <a:rPr lang="el-GR" dirty="0"/>
              <a:t>Αναλυτικό, ειδικά σε </a:t>
            </a:r>
            <a:r>
              <a:rPr lang="el-GR" dirty="0" err="1"/>
              <a:t>προεμμηνοπαυσιακές</a:t>
            </a:r>
            <a:r>
              <a:rPr lang="el-GR" dirty="0"/>
              <a:t> γυναίκες με οξύ κοιλιακό άλγος</a:t>
            </a:r>
          </a:p>
          <a:p>
            <a:r>
              <a:rPr lang="el-GR" dirty="0"/>
              <a:t>Συχνότητα και διάρκεια έμμηνου ρύσης</a:t>
            </a:r>
          </a:p>
          <a:p>
            <a:r>
              <a:rPr lang="el-GR" dirty="0"/>
              <a:t>Τελευταία έμμηνος ρύση – τελευταία φυσιολογική έμμηνος ρύση</a:t>
            </a:r>
          </a:p>
          <a:p>
            <a:r>
              <a:rPr lang="el-GR" dirty="0"/>
              <a:t>Χρήση αντισυλληπτικών μεθόδων</a:t>
            </a:r>
          </a:p>
          <a:p>
            <a:r>
              <a:rPr lang="el-GR" dirty="0"/>
              <a:t>Μηνορραγία ή μητρορραγία</a:t>
            </a:r>
          </a:p>
          <a:p>
            <a:r>
              <a:rPr lang="el-GR" dirty="0"/>
              <a:t>Κολπικό έκκριμα ή αιμορραγία</a:t>
            </a:r>
          </a:p>
          <a:p>
            <a:r>
              <a:rPr lang="el-GR" dirty="0"/>
              <a:t>Δυσμηνόρροια ή </a:t>
            </a:r>
            <a:r>
              <a:rPr lang="el-GR" dirty="0" err="1"/>
              <a:t>δυσπαρεύνια</a:t>
            </a:r>
            <a:endParaRPr lang="el-GR" dirty="0"/>
          </a:p>
          <a:p>
            <a:r>
              <a:rPr lang="el-GR" dirty="0"/>
              <a:t>Νέος ή πολλαπλοί σεξουαλικοί σύντροφοι</a:t>
            </a:r>
          </a:p>
        </p:txBody>
      </p:sp>
      <p:sp>
        <p:nvSpPr>
          <p:cNvPr id="4" name="Content Placeholder 3">
            <a:extLst>
              <a:ext uri="{FF2B5EF4-FFF2-40B4-BE49-F238E27FC236}">
                <a16:creationId xmlns:a16="http://schemas.microsoft.com/office/drawing/2014/main" id="{655A7F42-1BC3-6E92-97D1-108B2E80F1B0}"/>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645171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32F6B-1A01-A5DF-C5E3-0B4C7B56B3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60C7CF-E05B-EA7A-5862-5A624146BAF3}"/>
              </a:ext>
            </a:extLst>
          </p:cNvPr>
          <p:cNvSpPr>
            <a:spLocks noGrp="1"/>
          </p:cNvSpPr>
          <p:nvPr>
            <p:ph type="title"/>
          </p:nvPr>
        </p:nvSpPr>
        <p:spPr/>
        <p:txBody>
          <a:bodyPr/>
          <a:lstStyle/>
          <a:p>
            <a:r>
              <a:rPr lang="el-GR" dirty="0"/>
              <a:t>1</a:t>
            </a:r>
            <a:r>
              <a:rPr lang="el-GR" baseline="30000" dirty="0"/>
              <a:t>η</a:t>
            </a:r>
            <a:r>
              <a:rPr lang="el-GR" dirty="0"/>
              <a:t> κλινική περίπτωση</a:t>
            </a:r>
            <a:endParaRPr lang="en-US" dirty="0"/>
          </a:p>
        </p:txBody>
      </p:sp>
      <p:sp>
        <p:nvSpPr>
          <p:cNvPr id="3" name="Content Placeholder 2">
            <a:extLst>
              <a:ext uri="{FF2B5EF4-FFF2-40B4-BE49-F238E27FC236}">
                <a16:creationId xmlns:a16="http://schemas.microsoft.com/office/drawing/2014/main" id="{22CCD59C-5F54-392C-9877-910708410ED2}"/>
              </a:ext>
            </a:extLst>
          </p:cNvPr>
          <p:cNvSpPr>
            <a:spLocks noGrp="1"/>
          </p:cNvSpPr>
          <p:nvPr>
            <p:ph idx="1"/>
          </p:nvPr>
        </p:nvSpPr>
        <p:spPr>
          <a:xfrm>
            <a:off x="457200" y="914400"/>
            <a:ext cx="8229600" cy="4190736"/>
          </a:xfrm>
        </p:spPr>
        <p:txBody>
          <a:bodyPr>
            <a:normAutofit fontScale="85000" lnSpcReduction="10000"/>
          </a:bodyPr>
          <a:lstStyle/>
          <a:p>
            <a:r>
              <a:rPr lang="el-GR" dirty="0"/>
              <a:t>Άνδρας, 76 χρόνων, συνταξιούχος δημόσιος υπάλληλος.</a:t>
            </a:r>
          </a:p>
          <a:p>
            <a:r>
              <a:rPr lang="el-GR" dirty="0"/>
              <a:t>Αιτία εισόδου: Οξύ κοιλιακό άλγος.</a:t>
            </a:r>
          </a:p>
          <a:p>
            <a:r>
              <a:rPr lang="el-GR" dirty="0"/>
              <a:t>Παρούσα νόσος</a:t>
            </a:r>
            <a:r>
              <a:rPr lang="el-GR" b="1" dirty="0"/>
              <a:t>:</a:t>
            </a:r>
            <a:r>
              <a:rPr lang="el-GR" dirty="0"/>
              <a:t> Ο ασθενής προσέρχεται στα επείγοντα αναφέροντας αιφνίδια έναρξη κοιλιακού άλγους προ 4 ωρών περίπου, το οποίο είναι έντονο και σταθερό, εντοπιζόμενο στο </a:t>
            </a:r>
            <a:r>
              <a:rPr lang="el-GR" dirty="0" err="1"/>
              <a:t>επιγάστριο</a:t>
            </a:r>
            <a:r>
              <a:rPr lang="el-GR" dirty="0"/>
              <a:t>. Περιγράφει τον πόνο ως βαθύ και καυστικό. Δεν έχει ναυτία ούτε εμέτους. Δεν αναφέρει πυρετό ούτε αλλαγή των συνηθειών του εντέρου. Δεν έχει απώλεια βάρους.</a:t>
            </a:r>
          </a:p>
          <a:p>
            <a:r>
              <a:rPr lang="el-GR" dirty="0"/>
              <a:t>Ατομικό αναμνηστικό: Στεφανιαία νόσος και αρτηριακή υπέρταση.</a:t>
            </a:r>
          </a:p>
          <a:p>
            <a:r>
              <a:rPr lang="el-GR" dirty="0"/>
              <a:t>Κληρονομικό αναμνηστικό: </a:t>
            </a:r>
          </a:p>
          <a:p>
            <a:pPr lvl="1"/>
            <a:r>
              <a:rPr lang="el-GR" i="1" dirty="0"/>
              <a:t>Πατέρας:</a:t>
            </a:r>
            <a:r>
              <a:rPr lang="el-GR" dirty="0"/>
              <a:t> Θάνατος από ρήξη ανευρύσματος κοιλιακής αορτής. </a:t>
            </a:r>
          </a:p>
          <a:p>
            <a:pPr lvl="1"/>
            <a:r>
              <a:rPr lang="el-GR" i="1" dirty="0"/>
              <a:t>Μητέρα:</a:t>
            </a:r>
            <a:r>
              <a:rPr lang="el-GR" dirty="0"/>
              <a:t> Θάνατος από φυσικά αίτια.</a:t>
            </a:r>
          </a:p>
          <a:p>
            <a:r>
              <a:rPr lang="el-GR" dirty="0"/>
              <a:t>Συνήθειες-Τρόπος ζωής: Δεν καπνίζει. Δεν πίνει. Παίρνει 2 </a:t>
            </a:r>
            <a:r>
              <a:rPr lang="el-GR" dirty="0" err="1"/>
              <a:t>αντιυπερτασικά</a:t>
            </a:r>
            <a:r>
              <a:rPr lang="el-GR" dirty="0"/>
              <a:t> φάρμακα.</a:t>
            </a:r>
          </a:p>
          <a:p>
            <a:r>
              <a:rPr lang="el-GR" dirty="0"/>
              <a:t>Ανασκόπηση συστημάτων:</a:t>
            </a:r>
          </a:p>
          <a:p>
            <a:pPr lvl="1"/>
            <a:r>
              <a:rPr lang="el-GR" dirty="0"/>
              <a:t>Πεπτικό: Επεισόδια «δυσπεψίας» στο παρελθόν που προκαλούσαν πόνο με τα ίδια χαρακτηριστικά, αλλά πολύ μικρότερης έντασης και διάρκειας.</a:t>
            </a:r>
          </a:p>
          <a:p>
            <a:endParaRPr lang="en-US" dirty="0"/>
          </a:p>
        </p:txBody>
      </p:sp>
      <p:sp>
        <p:nvSpPr>
          <p:cNvPr id="4" name="Content Placeholder 3">
            <a:extLst>
              <a:ext uri="{FF2B5EF4-FFF2-40B4-BE49-F238E27FC236}">
                <a16:creationId xmlns:a16="http://schemas.microsoft.com/office/drawing/2014/main" id="{E6E8BE31-65D6-942D-B979-195D4FF4F23F}"/>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1718996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7A606-48F8-9C29-6167-649B417855F0}"/>
              </a:ext>
            </a:extLst>
          </p:cNvPr>
          <p:cNvSpPr>
            <a:spLocks noGrp="1"/>
          </p:cNvSpPr>
          <p:nvPr>
            <p:ph type="title"/>
          </p:nvPr>
        </p:nvSpPr>
        <p:spPr/>
        <p:txBody>
          <a:bodyPr/>
          <a:lstStyle/>
          <a:p>
            <a:r>
              <a:rPr lang="el-GR" dirty="0"/>
              <a:t>Κλινική εξέταση</a:t>
            </a:r>
            <a:endParaRPr lang="en-US" dirty="0"/>
          </a:p>
        </p:txBody>
      </p:sp>
      <p:sp>
        <p:nvSpPr>
          <p:cNvPr id="3" name="Content Placeholder 2">
            <a:extLst>
              <a:ext uri="{FF2B5EF4-FFF2-40B4-BE49-F238E27FC236}">
                <a16:creationId xmlns:a16="http://schemas.microsoft.com/office/drawing/2014/main" id="{771E9DF1-138E-8491-D371-64F58B78B56E}"/>
              </a:ext>
            </a:extLst>
          </p:cNvPr>
          <p:cNvSpPr>
            <a:spLocks noGrp="1"/>
          </p:cNvSpPr>
          <p:nvPr>
            <p:ph idx="1"/>
          </p:nvPr>
        </p:nvSpPr>
        <p:spPr/>
        <p:txBody>
          <a:bodyPr>
            <a:normAutofit fontScale="92500" lnSpcReduction="20000"/>
          </a:bodyPr>
          <a:lstStyle/>
          <a:p>
            <a:r>
              <a:rPr lang="el-GR" dirty="0"/>
              <a:t>Η εξέταση της κοιλιάς είναι βασική, αλλά πρέπει να γίνεται και μια γενική ανιχνευτική κλινική εξέταση.</a:t>
            </a:r>
          </a:p>
          <a:p>
            <a:r>
              <a:rPr lang="el-GR" dirty="0"/>
              <a:t>Τα ζωτικά σημεία είναι ΖΩΤΙΚΑ !</a:t>
            </a:r>
          </a:p>
          <a:p>
            <a:pPr lvl="1"/>
            <a:r>
              <a:rPr lang="el-GR" b="1" dirty="0">
                <a:solidFill>
                  <a:srgbClr val="C00000"/>
                </a:solidFill>
              </a:rPr>
              <a:t>Υπόταση, ταχυκαρδία, εφίδρωση μπορεί να υποδεικνύουν απειλητική για τη ζωή αιτία του κοιλιακού άλγους πχ ρήξη ανευρύσματος κοιλιακής αορτής</a:t>
            </a:r>
          </a:p>
          <a:p>
            <a:r>
              <a:rPr lang="el-GR" dirty="0"/>
              <a:t>Γενική επισκόπηση του ασθενούς: προσωπείο, θέση στο εξεταστικό κρεβάτι, κινητικότητα</a:t>
            </a:r>
            <a:endParaRPr lang="en-US" dirty="0"/>
          </a:p>
          <a:p>
            <a:pPr lvl="1"/>
            <a:r>
              <a:rPr lang="el-GR" dirty="0"/>
              <a:t>Σπλαγχνικό άλγος (κολικός): ασθενής που αλλάζει συνεχώς θέση, χωρίς να μπορεί να βρει μια στάση που τον ανακουφίζει</a:t>
            </a:r>
          </a:p>
          <a:p>
            <a:pPr lvl="1"/>
            <a:r>
              <a:rPr lang="el-GR" dirty="0"/>
              <a:t>Σωματικό άλγος (περιτονίτιδα): ασθενής που μένει ακίνητος στο κρεβάτι, ώστε να πονά όσο το δυνατό λιγότερο</a:t>
            </a:r>
          </a:p>
          <a:p>
            <a:r>
              <a:rPr lang="el-GR" dirty="0"/>
              <a:t>Κεφαλή: ίκτερος, ωχρότητα</a:t>
            </a:r>
          </a:p>
          <a:p>
            <a:r>
              <a:rPr lang="el-GR" dirty="0"/>
              <a:t>Θώρακας (καρδιά – πνεύμονες): μπορεί να αποκαλύψει εξωκοιλιακή αιτία του άλγους.</a:t>
            </a:r>
          </a:p>
          <a:p>
            <a:endParaRPr lang="en-US" dirty="0"/>
          </a:p>
        </p:txBody>
      </p:sp>
      <p:sp>
        <p:nvSpPr>
          <p:cNvPr id="4" name="Content Placeholder 3">
            <a:extLst>
              <a:ext uri="{FF2B5EF4-FFF2-40B4-BE49-F238E27FC236}">
                <a16:creationId xmlns:a16="http://schemas.microsoft.com/office/drawing/2014/main" id="{EF317E49-0120-3498-8EED-E95B52A9990F}"/>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2751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0B78275-16C5-05FD-B25D-F225E1D8B2D8}"/>
              </a:ext>
            </a:extLst>
          </p:cNvPr>
          <p:cNvSpPr/>
          <p:nvPr/>
        </p:nvSpPr>
        <p:spPr>
          <a:xfrm>
            <a:off x="7919499" y="55659"/>
            <a:ext cx="1224501" cy="1192696"/>
          </a:xfrm>
          <a:prstGeom prst="rect">
            <a:avLst/>
          </a:prstGeom>
          <a:solidFill>
            <a:schemeClr val="bg1"/>
          </a:solidFill>
          <a:ln>
            <a:noFill/>
          </a:ln>
        </p:spPr>
        <p:txBody>
          <a:bodyPr wrap="square" rtlCol="0" anchor="ctr">
            <a:spAutoFit/>
          </a:bodyPr>
          <a:lstStyle/>
          <a:p>
            <a:pPr algn="r"/>
            <a:endParaRPr lang="en-US" sz="1400" dirty="0">
              <a:solidFill>
                <a:schemeClr val="accent4">
                  <a:lumMod val="50000"/>
                </a:schemeClr>
              </a:solidFill>
              <a:latin typeface="Calibri Light" panose="020F0302020204030204" pitchFamily="34" charset="0"/>
              <a:cs typeface="Calibri Light" panose="020F0302020204030204" pitchFamily="34" charset="0"/>
            </a:endParaRPr>
          </a:p>
        </p:txBody>
      </p:sp>
      <p:sp>
        <p:nvSpPr>
          <p:cNvPr id="14" name="Title 13">
            <a:extLst>
              <a:ext uri="{FF2B5EF4-FFF2-40B4-BE49-F238E27FC236}">
                <a16:creationId xmlns:a16="http://schemas.microsoft.com/office/drawing/2014/main" id="{E5D40747-F25D-C381-E41E-839A65BEBF2D}"/>
              </a:ext>
            </a:extLst>
          </p:cNvPr>
          <p:cNvSpPr>
            <a:spLocks noGrp="1"/>
          </p:cNvSpPr>
          <p:nvPr>
            <p:ph type="title"/>
          </p:nvPr>
        </p:nvSpPr>
        <p:spPr>
          <a:xfrm>
            <a:off x="457200" y="121196"/>
            <a:ext cx="8229600" cy="952500"/>
          </a:xfrm>
        </p:spPr>
        <p:txBody>
          <a:bodyPr/>
          <a:lstStyle/>
          <a:p>
            <a:r>
              <a:rPr lang="el-GR" dirty="0"/>
              <a:t>Βασική αρχή: Να είστε ήπιοι! </a:t>
            </a:r>
            <a:endParaRPr lang="en-US" dirty="0"/>
          </a:p>
        </p:txBody>
      </p:sp>
      <p:pic>
        <p:nvPicPr>
          <p:cNvPr id="19" name="Content Placeholder 18">
            <a:extLst>
              <a:ext uri="{FF2B5EF4-FFF2-40B4-BE49-F238E27FC236}">
                <a16:creationId xmlns:a16="http://schemas.microsoft.com/office/drawing/2014/main" id="{2642B13C-8A27-49AD-74E8-5591032BA96F}"/>
              </a:ext>
            </a:extLst>
          </p:cNvPr>
          <p:cNvPicPr>
            <a:picLocks noGrp="1" noChangeAspect="1"/>
          </p:cNvPicPr>
          <p:nvPr>
            <p:ph sz="half" idx="1"/>
          </p:nvPr>
        </p:nvPicPr>
        <p:blipFill>
          <a:blip r:embed="rId2"/>
          <a:stretch>
            <a:fillRect/>
          </a:stretch>
        </p:blipFill>
        <p:spPr>
          <a:xfrm>
            <a:off x="1438544" y="3119193"/>
            <a:ext cx="3097530" cy="2251710"/>
          </a:xfrm>
        </p:spPr>
      </p:pic>
      <p:sp>
        <p:nvSpPr>
          <p:cNvPr id="16" name="Content Placeholder 15">
            <a:extLst>
              <a:ext uri="{FF2B5EF4-FFF2-40B4-BE49-F238E27FC236}">
                <a16:creationId xmlns:a16="http://schemas.microsoft.com/office/drawing/2014/main" id="{65791190-159C-8001-9167-096D55224C87}"/>
              </a:ext>
            </a:extLst>
          </p:cNvPr>
          <p:cNvSpPr>
            <a:spLocks noGrp="1"/>
          </p:cNvSpPr>
          <p:nvPr>
            <p:ph idx="10"/>
          </p:nvPr>
        </p:nvSpPr>
        <p:spPr/>
        <p:txBody>
          <a:bodyPr/>
          <a:lstStyle/>
          <a:p>
            <a:r>
              <a:rPr lang="en-US" dirty="0" err="1"/>
              <a:t>Goscinny</a:t>
            </a:r>
            <a:r>
              <a:rPr lang="en-US" dirty="0"/>
              <a:t> and Uderzo</a:t>
            </a:r>
            <a:r>
              <a:rPr lang="el-GR" dirty="0"/>
              <a:t>. </a:t>
            </a:r>
            <a:r>
              <a:rPr lang="en-US" dirty="0"/>
              <a:t>Le </a:t>
            </a:r>
            <a:r>
              <a:rPr lang="en-US" dirty="0" err="1"/>
              <a:t>bouclier</a:t>
            </a:r>
            <a:r>
              <a:rPr lang="en-US" dirty="0"/>
              <a:t> Arverne</a:t>
            </a:r>
            <a:r>
              <a:rPr lang="el-GR" dirty="0"/>
              <a:t> (1968)</a:t>
            </a:r>
            <a:endParaRPr lang="en-US" dirty="0"/>
          </a:p>
          <a:p>
            <a:endParaRPr lang="en-US" dirty="0"/>
          </a:p>
        </p:txBody>
      </p:sp>
      <p:pic>
        <p:nvPicPr>
          <p:cNvPr id="24" name="Content Placeholder 23">
            <a:extLst>
              <a:ext uri="{FF2B5EF4-FFF2-40B4-BE49-F238E27FC236}">
                <a16:creationId xmlns:a16="http://schemas.microsoft.com/office/drawing/2014/main" id="{D9AE493B-3898-F6B6-A4F3-7D6C9A179CCF}"/>
              </a:ext>
            </a:extLst>
          </p:cNvPr>
          <p:cNvPicPr>
            <a:picLocks noGrp="1" noChangeAspect="1"/>
          </p:cNvPicPr>
          <p:nvPr>
            <p:ph sz="half" idx="13"/>
          </p:nvPr>
        </p:nvPicPr>
        <p:blipFill>
          <a:blip r:embed="rId3"/>
          <a:stretch>
            <a:fillRect/>
          </a:stretch>
        </p:blipFill>
        <p:spPr>
          <a:xfrm>
            <a:off x="4567878" y="3107763"/>
            <a:ext cx="3006090" cy="2263140"/>
          </a:xfrm>
        </p:spPr>
      </p:pic>
      <p:pic>
        <p:nvPicPr>
          <p:cNvPr id="26" name="Picture 25">
            <a:extLst>
              <a:ext uri="{FF2B5EF4-FFF2-40B4-BE49-F238E27FC236}">
                <a16:creationId xmlns:a16="http://schemas.microsoft.com/office/drawing/2014/main" id="{6C44E54C-A958-025C-9DD8-C960CA4A1D48}"/>
              </a:ext>
            </a:extLst>
          </p:cNvPr>
          <p:cNvPicPr>
            <a:picLocks noChangeAspect="1"/>
          </p:cNvPicPr>
          <p:nvPr/>
        </p:nvPicPr>
        <p:blipFill>
          <a:blip r:embed="rId4"/>
          <a:stretch>
            <a:fillRect/>
          </a:stretch>
        </p:blipFill>
        <p:spPr>
          <a:xfrm>
            <a:off x="2499048" y="843309"/>
            <a:ext cx="4137660" cy="2263140"/>
          </a:xfrm>
          <a:prstGeom prst="rect">
            <a:avLst/>
          </a:prstGeom>
        </p:spPr>
      </p:pic>
    </p:spTree>
    <p:extLst>
      <p:ext uri="{BB962C8B-B14F-4D97-AF65-F5344CB8AC3E}">
        <p14:creationId xmlns:p14="http://schemas.microsoft.com/office/powerpoint/2010/main" val="3245823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7FB0D-1A5D-43AA-1DA1-399C57F92000}"/>
              </a:ext>
            </a:extLst>
          </p:cNvPr>
          <p:cNvSpPr>
            <a:spLocks noGrp="1"/>
          </p:cNvSpPr>
          <p:nvPr>
            <p:ph type="title"/>
          </p:nvPr>
        </p:nvSpPr>
        <p:spPr>
          <a:xfrm>
            <a:off x="457200" y="121196"/>
            <a:ext cx="7824866" cy="952500"/>
          </a:xfrm>
        </p:spPr>
        <p:txBody>
          <a:bodyPr>
            <a:normAutofit/>
          </a:bodyPr>
          <a:lstStyle/>
          <a:p>
            <a:r>
              <a:rPr lang="el-GR" dirty="0"/>
              <a:t>Ορολογία</a:t>
            </a:r>
            <a:endParaRPr lang="en-US" dirty="0"/>
          </a:p>
        </p:txBody>
      </p:sp>
      <p:sp>
        <p:nvSpPr>
          <p:cNvPr id="10" name="Content Placeholder 3">
            <a:extLst>
              <a:ext uri="{FF2B5EF4-FFF2-40B4-BE49-F238E27FC236}">
                <a16:creationId xmlns:a16="http://schemas.microsoft.com/office/drawing/2014/main" id="{CEB08C35-A470-B36E-D6F3-538D4C5E2124}"/>
              </a:ext>
            </a:extLst>
          </p:cNvPr>
          <p:cNvSpPr>
            <a:spLocks noGrp="1"/>
          </p:cNvSpPr>
          <p:nvPr>
            <p:ph idx="10"/>
          </p:nvPr>
        </p:nvSpPr>
        <p:spPr>
          <a:xfrm>
            <a:off x="861934" y="5368423"/>
            <a:ext cx="8229600" cy="307777"/>
          </a:xfrm>
        </p:spPr>
        <p:txBody>
          <a:bodyPr/>
          <a:lstStyle/>
          <a:p>
            <a:endParaRPr lang="en-US" dirty="0"/>
          </a:p>
        </p:txBody>
      </p:sp>
      <p:graphicFrame>
        <p:nvGraphicFramePr>
          <p:cNvPr id="6" name="Content Placeholder 2">
            <a:extLst>
              <a:ext uri="{FF2B5EF4-FFF2-40B4-BE49-F238E27FC236}">
                <a16:creationId xmlns:a16="http://schemas.microsoft.com/office/drawing/2014/main" id="{CFB7EF9C-4F81-8BEF-F3F3-3B796260F8AF}"/>
              </a:ext>
            </a:extLst>
          </p:cNvPr>
          <p:cNvGraphicFramePr>
            <a:graphicFrameLocks noGrp="1"/>
          </p:cNvGraphicFramePr>
          <p:nvPr>
            <p:ph idx="1"/>
            <p:extLst>
              <p:ext uri="{D42A27DB-BD31-4B8C-83A1-F6EECF244321}">
                <p14:modId xmlns:p14="http://schemas.microsoft.com/office/powerpoint/2010/main" val="1768436012"/>
              </p:ext>
            </p:extLst>
          </p:nvPr>
        </p:nvGraphicFramePr>
        <p:xfrm>
          <a:off x="457200" y="1073695"/>
          <a:ext cx="8229600" cy="4294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872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401EAAE0-CC31-43D4-BCC0-A23381D426C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DFC95BFA-709D-4841-B71E-B8743665A0B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ADF42BEA-B99D-439C-A1E5-EB95367B8C0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C1B9C35C-6503-4950-A8CF-3DE495885CF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E222C0BD-7DDB-40EF-B838-36D7DD23A46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E8B06926-219B-425E-8800-05069C664CA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1D995A3B-ACCC-4A64-9274-1D6491E22D76}"/>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964C4113-FDFE-4107-A83E-8D9F7E3D74DF}"/>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graphicEl>
                                              <a:dgm id="{B810FCF9-C553-4B97-A50D-0A8A064CE9BA}"/>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graphicEl>
                                              <a:dgm id="{C5DAAEDC-18E0-4446-9AF1-E8A738ABC980}"/>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E5149CFA-09E9-47EB-B209-CD51894C3365}"/>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graphicEl>
                                              <a:dgm id="{389B726F-AB8B-4C8B-8496-242F325DBF28}"/>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graphicEl>
                                              <a:dgm id="{F6BA10D8-7278-4234-8E2E-5EBB62E0E706}"/>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graphicEl>
                                              <a:dgm id="{44168D63-D07C-480B-A402-78C427BB2EC0}"/>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graphicEl>
                                              <a:dgm id="{9336C717-A8BE-4983-B8BC-57E4218556D0}"/>
                                            </p:graphic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graphicEl>
                                              <a:dgm id="{F86E7339-D275-45B9-B53C-4438CEB0FBD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Επισκόπηση της κοιλιάς</a:t>
            </a:r>
          </a:p>
        </p:txBody>
      </p:sp>
      <p:sp>
        <p:nvSpPr>
          <p:cNvPr id="3" name="Content Placeholder 2"/>
          <p:cNvSpPr>
            <a:spLocks noGrp="1"/>
          </p:cNvSpPr>
          <p:nvPr>
            <p:ph idx="1"/>
          </p:nvPr>
        </p:nvSpPr>
        <p:spPr/>
        <p:txBody>
          <a:bodyPr>
            <a:normAutofit/>
          </a:bodyPr>
          <a:lstStyle/>
          <a:p>
            <a:r>
              <a:rPr lang="el-GR" dirty="0"/>
              <a:t>Χροιά δέρματος (ίκτερος)</a:t>
            </a:r>
          </a:p>
          <a:p>
            <a:r>
              <a:rPr lang="el-GR" dirty="0"/>
              <a:t>Ορατός εντερικός περισταλτισμός (αρχόμενη εντερική απόφραξη)</a:t>
            </a:r>
          </a:p>
          <a:p>
            <a:r>
              <a:rPr lang="el-GR" dirty="0"/>
              <a:t>Ορατές αρτηριακές σφύξεις (ανεύρυσμα κοιλιακής αορτής, απίσχναση)</a:t>
            </a:r>
          </a:p>
          <a:p>
            <a:r>
              <a:rPr lang="el-GR" dirty="0"/>
              <a:t>Εκχυμώσεις (σημείο Cullen στην βαριά οξεία παγκρεατίτιδα)</a:t>
            </a:r>
          </a:p>
          <a:p>
            <a:r>
              <a:rPr lang="el-GR" dirty="0"/>
              <a:t>Εγχειρητικές ουλές από προηγούμενες επεμβάσεις (εντερική απόφραξη από συμφύσεις)</a:t>
            </a:r>
          </a:p>
          <a:p>
            <a:r>
              <a:rPr lang="el-GR" dirty="0"/>
              <a:t>Κοιλιακή διάταση (εντερική απόφραξη)</a:t>
            </a:r>
          </a:p>
          <a:p>
            <a:endParaRPr lang="el-GR" dirty="0"/>
          </a:p>
        </p:txBody>
      </p:sp>
      <p:sp>
        <p:nvSpPr>
          <p:cNvPr id="4" name="Content Placeholder 3">
            <a:extLst>
              <a:ext uri="{FF2B5EF4-FFF2-40B4-BE49-F238E27FC236}">
                <a16:creationId xmlns:a16="http://schemas.microsoft.com/office/drawing/2014/main" id="{9430AF40-3C75-07CE-7597-3D41EFBABB1B}"/>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2323111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2DD998-9445-C835-C3F0-C918DCE670C3}"/>
              </a:ext>
            </a:extLst>
          </p:cNvPr>
          <p:cNvSpPr>
            <a:spLocks noGrp="1"/>
          </p:cNvSpPr>
          <p:nvPr>
            <p:ph type="body" idx="1"/>
          </p:nvPr>
        </p:nvSpPr>
        <p:spPr>
          <a:xfrm>
            <a:off x="535923" y="1016763"/>
            <a:ext cx="3533449" cy="533136"/>
          </a:xfrm>
        </p:spPr>
        <p:txBody>
          <a:bodyPr/>
          <a:lstStyle/>
          <a:p>
            <a:r>
              <a:rPr lang="el-GR" sz="2000" dirty="0"/>
              <a:t>Ορατός </a:t>
            </a:r>
            <a:r>
              <a:rPr lang="el-GR" sz="2000" dirty="0" err="1"/>
              <a:t>περισταλτισμός</a:t>
            </a:r>
            <a:r>
              <a:rPr lang="el-GR" sz="2000" dirty="0"/>
              <a:t> εντέρου</a:t>
            </a:r>
            <a:endParaRPr lang="en-US" sz="2000" dirty="0"/>
          </a:p>
        </p:txBody>
      </p:sp>
      <p:sp>
        <p:nvSpPr>
          <p:cNvPr id="8" name="Text Placeholder 7">
            <a:extLst>
              <a:ext uri="{FF2B5EF4-FFF2-40B4-BE49-F238E27FC236}">
                <a16:creationId xmlns:a16="http://schemas.microsoft.com/office/drawing/2014/main" id="{2EAF634B-E379-E6CF-BCCE-7EADC7DBAABD}"/>
              </a:ext>
            </a:extLst>
          </p:cNvPr>
          <p:cNvSpPr>
            <a:spLocks noGrp="1"/>
          </p:cNvSpPr>
          <p:nvPr>
            <p:ph type="body" sz="quarter" idx="3"/>
          </p:nvPr>
        </p:nvSpPr>
        <p:spPr>
          <a:xfrm>
            <a:off x="4150588" y="1016763"/>
            <a:ext cx="4456706" cy="533136"/>
          </a:xfrm>
        </p:spPr>
        <p:txBody>
          <a:bodyPr/>
          <a:lstStyle/>
          <a:p>
            <a:r>
              <a:rPr lang="el-GR" sz="2000" dirty="0"/>
              <a:t>Σημείο </a:t>
            </a:r>
            <a:r>
              <a:rPr lang="en-US" sz="2000" dirty="0"/>
              <a:t>Cullen</a:t>
            </a:r>
          </a:p>
        </p:txBody>
      </p:sp>
      <p:sp>
        <p:nvSpPr>
          <p:cNvPr id="9" name="Content Placeholder 8">
            <a:extLst>
              <a:ext uri="{FF2B5EF4-FFF2-40B4-BE49-F238E27FC236}">
                <a16:creationId xmlns:a16="http://schemas.microsoft.com/office/drawing/2014/main" id="{C7CAB19E-A968-8F6B-60A3-C0A158829A95}"/>
              </a:ext>
            </a:extLst>
          </p:cNvPr>
          <p:cNvSpPr>
            <a:spLocks noGrp="1"/>
          </p:cNvSpPr>
          <p:nvPr>
            <p:ph idx="10"/>
          </p:nvPr>
        </p:nvSpPr>
        <p:spPr/>
        <p:txBody>
          <a:bodyPr/>
          <a:lstStyle/>
          <a:p>
            <a:endParaRPr lang="en-US" dirty="0"/>
          </a:p>
        </p:txBody>
      </p:sp>
      <p:pic>
        <p:nvPicPr>
          <p:cNvPr id="13" name="Content Placeholder 12"/>
          <p:cNvPicPr>
            <a:picLocks noGrp="1" noChangeAspect="1"/>
          </p:cNvPicPr>
          <p:nvPr>
            <p:ph sz="half" idx="13"/>
          </p:nvPr>
        </p:nvPicPr>
        <p:blipFill>
          <a:blip r:embed="rId2"/>
          <a:stretch>
            <a:fillRect/>
          </a:stretch>
        </p:blipFill>
        <p:spPr>
          <a:xfrm>
            <a:off x="4150588" y="1660943"/>
            <a:ext cx="4456706" cy="3250972"/>
          </a:xfrm>
          <a:prstGeom prst="rect">
            <a:avLst/>
          </a:prstGeom>
          <a:ln>
            <a:noFill/>
          </a:ln>
          <a:effectLst>
            <a:outerShdw blurRad="292100" dist="139700" dir="2700000" algn="tl" rotWithShape="0">
              <a:srgbClr val="333333">
                <a:alpha val="65000"/>
              </a:srgbClr>
            </a:outerShdw>
          </a:effectLst>
        </p:spPr>
      </p:pic>
      <p:pic>
        <p:nvPicPr>
          <p:cNvPr id="17" name="Content Placeholder 16">
            <a:extLst>
              <a:ext uri="{FF2B5EF4-FFF2-40B4-BE49-F238E27FC236}">
                <a16:creationId xmlns:a16="http://schemas.microsoft.com/office/drawing/2014/main" id="{BC4B08FF-72BD-37FE-7648-EF869F7D1353}"/>
              </a:ext>
            </a:extLst>
          </p:cNvPr>
          <p:cNvPicPr>
            <a:picLocks noGrp="1" noChangeAspect="1"/>
          </p:cNvPicPr>
          <p:nvPr>
            <p:ph sz="half" idx="2"/>
          </p:nvPr>
        </p:nvPicPr>
        <p:blipFill>
          <a:blip r:embed="rId3"/>
          <a:stretch>
            <a:fillRect/>
          </a:stretch>
        </p:blipFill>
        <p:spPr>
          <a:xfrm>
            <a:off x="535923" y="1667538"/>
            <a:ext cx="3295758" cy="3244377"/>
          </a:xfrm>
        </p:spPr>
      </p:pic>
    </p:spTree>
    <p:extLst>
      <p:ext uri="{BB962C8B-B14F-4D97-AF65-F5344CB8AC3E}">
        <p14:creationId xmlns:p14="http://schemas.microsoft.com/office/powerpoint/2010/main" val="3778676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a:t>Ακρόαση κοιλίας</a:t>
            </a:r>
          </a:p>
        </p:txBody>
      </p:sp>
      <p:sp>
        <p:nvSpPr>
          <p:cNvPr id="5" name="Content Placeholder 4"/>
          <p:cNvSpPr>
            <a:spLocks noGrp="1"/>
          </p:cNvSpPr>
          <p:nvPr>
            <p:ph idx="1"/>
          </p:nvPr>
        </p:nvSpPr>
        <p:spPr/>
        <p:txBody>
          <a:bodyPr>
            <a:normAutofit fontScale="92500"/>
          </a:bodyPr>
          <a:lstStyle/>
          <a:p>
            <a:r>
              <a:rPr lang="el-GR" dirty="0"/>
              <a:t>Απουσία εντερικών ήχων επί τουλάχιστον ένα - δύο λεπτά --&gt; παθολογικό εύρημα - απουσία περισταλτισμού: παραλυτικός ειλεός ή περιτονίτιδα</a:t>
            </a:r>
          </a:p>
          <a:p>
            <a:r>
              <a:rPr lang="el-GR" dirty="0"/>
              <a:t>Υψηλής συχνότητας ήχοι ("μεταλλικοί") --&gt; μερική ή ολική εντερική απόφραξη</a:t>
            </a:r>
          </a:p>
          <a:p>
            <a:r>
              <a:rPr lang="el-GR" dirty="0"/>
              <a:t>Βορβορυγμοί: ακουστοί και χωρίς στηθοσκόπιο. Συνήθεις στη διάρροια</a:t>
            </a:r>
          </a:p>
          <a:p>
            <a:r>
              <a:rPr lang="el-GR" dirty="0"/>
              <a:t>Ακρόαση για αγγειακά φυσήματα:</a:t>
            </a:r>
          </a:p>
          <a:p>
            <a:pPr lvl="1"/>
            <a:r>
              <a:rPr lang="el-GR" dirty="0"/>
              <a:t>Ανεύρυσμα κοιλιακής αορτής, στένωση νεφρικής αρτηρίας, στένωση </a:t>
            </a:r>
            <a:r>
              <a:rPr lang="el-GR" dirty="0" err="1"/>
              <a:t>μεσεντερίου</a:t>
            </a:r>
            <a:r>
              <a:rPr lang="el-GR" dirty="0"/>
              <a:t> αρτηρίας</a:t>
            </a:r>
          </a:p>
          <a:p>
            <a:r>
              <a:rPr lang="el-GR" dirty="0"/>
              <a:t>Ήχος τριβής: στα υποχόνδρια σπλάγχνα - καρκίνος ήπατος, ηπατικό απόστημα, σπληνικό </a:t>
            </a:r>
            <a:r>
              <a:rPr lang="el-GR" dirty="0" err="1"/>
              <a:t>έμφρακτο</a:t>
            </a:r>
            <a:r>
              <a:rPr lang="el-GR" dirty="0"/>
              <a:t>, γονοκοκκική </a:t>
            </a:r>
            <a:r>
              <a:rPr lang="el-GR" dirty="0" err="1"/>
              <a:t>περιηπατίτιδα</a:t>
            </a:r>
            <a:r>
              <a:rPr lang="el-GR" dirty="0"/>
              <a:t> (σ. </a:t>
            </a:r>
            <a:r>
              <a:rPr lang="el-GR" dirty="0" err="1"/>
              <a:t>Fitz-Hugh-Curtis</a:t>
            </a:r>
            <a:r>
              <a:rPr lang="el-GR" dirty="0"/>
              <a:t>)</a:t>
            </a:r>
          </a:p>
          <a:p>
            <a:endParaRPr lang="el-GR" dirty="0"/>
          </a:p>
        </p:txBody>
      </p:sp>
      <p:sp>
        <p:nvSpPr>
          <p:cNvPr id="2" name="Content Placeholder 1">
            <a:extLst>
              <a:ext uri="{FF2B5EF4-FFF2-40B4-BE49-F238E27FC236}">
                <a16:creationId xmlns:a16="http://schemas.microsoft.com/office/drawing/2014/main" id="{621B1A8E-5379-8B24-0B8F-7994E03EC39D}"/>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979592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893E9-0FB5-BC0F-F1B2-2064ECA5D063}"/>
              </a:ext>
            </a:extLst>
          </p:cNvPr>
          <p:cNvSpPr>
            <a:spLocks noGrp="1"/>
          </p:cNvSpPr>
          <p:nvPr>
            <p:ph type="title"/>
          </p:nvPr>
        </p:nvSpPr>
        <p:spPr/>
        <p:txBody>
          <a:bodyPr/>
          <a:lstStyle/>
          <a:p>
            <a:r>
              <a:rPr lang="el-GR" dirty="0"/>
              <a:t>Επίκρουση της κοιλιάς</a:t>
            </a:r>
            <a:endParaRPr lang="en-US" dirty="0"/>
          </a:p>
        </p:txBody>
      </p:sp>
      <p:sp>
        <p:nvSpPr>
          <p:cNvPr id="3" name="Content Placeholder 2">
            <a:extLst>
              <a:ext uri="{FF2B5EF4-FFF2-40B4-BE49-F238E27FC236}">
                <a16:creationId xmlns:a16="http://schemas.microsoft.com/office/drawing/2014/main" id="{AD630CE1-762C-5AE0-A79A-DC25A6291A38}"/>
              </a:ext>
            </a:extLst>
          </p:cNvPr>
          <p:cNvSpPr>
            <a:spLocks noGrp="1"/>
          </p:cNvSpPr>
          <p:nvPr>
            <p:ph idx="1"/>
          </p:nvPr>
        </p:nvSpPr>
        <p:spPr/>
        <p:txBody>
          <a:bodyPr/>
          <a:lstStyle/>
          <a:p>
            <a:r>
              <a:rPr lang="el-GR" dirty="0"/>
              <a:t>Ασθενείς με περιτονίτιδα μπορεί να εμφανίζουν άλγος με την επίκρουση</a:t>
            </a:r>
          </a:p>
          <a:p>
            <a:r>
              <a:rPr lang="el-GR" dirty="0"/>
              <a:t>Η επίκρουση μπορεί να χρησιμεύσει για την ανίχνευση ασκίτη – αυτόματη </a:t>
            </a:r>
            <a:r>
              <a:rPr lang="el-GR" dirty="0" err="1"/>
              <a:t>βακτηριακή</a:t>
            </a:r>
            <a:r>
              <a:rPr lang="el-GR" dirty="0"/>
              <a:t> περιτονίτιδα;</a:t>
            </a:r>
          </a:p>
          <a:p>
            <a:r>
              <a:rPr lang="el-GR" dirty="0" err="1"/>
              <a:t>Τυμπανικότητα</a:t>
            </a:r>
            <a:r>
              <a:rPr lang="el-GR" dirty="0"/>
              <a:t>: διάταση εντέρου από αέρα – εντερική απόφραξη;</a:t>
            </a:r>
          </a:p>
          <a:p>
            <a:pPr lvl="1"/>
            <a:r>
              <a:rPr lang="el-GR" dirty="0" err="1"/>
              <a:t>Τυμπανικότητα</a:t>
            </a:r>
            <a:r>
              <a:rPr lang="el-GR" dirty="0"/>
              <a:t> στο ΔΕ υποχόνδριο </a:t>
            </a:r>
            <a:r>
              <a:rPr lang="el-GR" dirty="0">
                <a:sym typeface="Wingdings" panose="05000000000000000000" pitchFamily="2" charset="2"/>
              </a:rPr>
              <a:t> σημείο διάτρησης κοίλου σπλάγχνου (;)</a:t>
            </a:r>
            <a:endParaRPr lang="el-GR" dirty="0"/>
          </a:p>
        </p:txBody>
      </p:sp>
      <p:sp>
        <p:nvSpPr>
          <p:cNvPr id="4" name="Content Placeholder 3">
            <a:extLst>
              <a:ext uri="{FF2B5EF4-FFF2-40B4-BE49-F238E27FC236}">
                <a16:creationId xmlns:a16="http://schemas.microsoft.com/office/drawing/2014/main" id="{F7030C8E-EF69-949B-F341-AF7BE02108D2}"/>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1559930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Προετοιμασία για την ψηλάφηση της κοιλιάς</a:t>
            </a:r>
          </a:p>
        </p:txBody>
      </p:sp>
      <p:pic>
        <p:nvPicPr>
          <p:cNvPr id="5" name="Content Placeholder 4">
            <a:extLst>
              <a:ext uri="{FF2B5EF4-FFF2-40B4-BE49-F238E27FC236}">
                <a16:creationId xmlns:a16="http://schemas.microsoft.com/office/drawing/2014/main" id="{59F24A0F-3FA7-94E4-EE02-4908AFE2ECFB}"/>
              </a:ext>
            </a:extLst>
          </p:cNvPr>
          <p:cNvPicPr>
            <a:picLocks noGrp="1" noChangeAspect="1"/>
          </p:cNvPicPr>
          <p:nvPr>
            <p:ph idx="1"/>
          </p:nvPr>
        </p:nvPicPr>
        <p:blipFill>
          <a:blip r:embed="rId2"/>
          <a:stretch>
            <a:fillRect/>
          </a:stretch>
        </p:blipFill>
        <p:spPr>
          <a:xfrm>
            <a:off x="457200" y="1976725"/>
            <a:ext cx="8229600" cy="2485449"/>
          </a:xfrm>
          <a:prstGeom prst="rect">
            <a:avLst/>
          </a:prstGeom>
        </p:spPr>
      </p:pic>
      <p:sp>
        <p:nvSpPr>
          <p:cNvPr id="3" name="Content Placeholder 2">
            <a:extLst>
              <a:ext uri="{FF2B5EF4-FFF2-40B4-BE49-F238E27FC236}">
                <a16:creationId xmlns:a16="http://schemas.microsoft.com/office/drawing/2014/main" id="{A4149C97-ADD3-55BC-B753-03AF2C8220E4}"/>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4127492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Ψηλάφηση της κοιλιάς</a:t>
            </a:r>
          </a:p>
        </p:txBody>
      </p:sp>
      <p:sp>
        <p:nvSpPr>
          <p:cNvPr id="3" name="Content Placeholder 2"/>
          <p:cNvSpPr>
            <a:spLocks noGrp="1"/>
          </p:cNvSpPr>
          <p:nvPr>
            <p:ph idx="1"/>
          </p:nvPr>
        </p:nvSpPr>
        <p:spPr/>
        <p:txBody>
          <a:bodyPr>
            <a:normAutofit fontScale="92500" lnSpcReduction="10000"/>
          </a:bodyPr>
          <a:lstStyle/>
          <a:p>
            <a:r>
              <a:rPr lang="el-GR" dirty="0"/>
              <a:t>Παλίνδρομη ευαισθησία (rebound tenderness): το άλγος είναι εντονώτερο κατά την απόσυρση του χεριού που ψηλαφά. Μπορεί να υποδεικνύει περιτοναϊκό ερεθισμό.</a:t>
            </a:r>
          </a:p>
          <a:p>
            <a:r>
              <a:rPr lang="el-GR" dirty="0"/>
              <a:t>Μυική σύσπαση: γενικευμένη (διάχυτη περιτονίτιδα, διάτρηση στομάχου) ή εντοπισμένη (φλεγμονή ενδοκοιλιακού οργάνου πχ σκωληκοειδίτιδα)</a:t>
            </a:r>
          </a:p>
          <a:p>
            <a:r>
              <a:rPr lang="el-GR" dirty="0"/>
              <a:t>Μυική φύλαξη (guarding): ακούσια σύσπαση των κοιλιακών στην ψηλάφηση μιας περιοχής</a:t>
            </a:r>
          </a:p>
          <a:p>
            <a:r>
              <a:rPr lang="el-GR" dirty="0"/>
              <a:t>Απουσία σημαντικής ευαισθησίας ενώ ο ασθενής έχει έντονο κοιλιακό άλγος </a:t>
            </a:r>
            <a:r>
              <a:rPr lang="el-GR" dirty="0">
                <a:sym typeface="Wingdings" panose="05000000000000000000" pitchFamily="2" charset="2"/>
              </a:rPr>
              <a:t> εμβολή </a:t>
            </a:r>
            <a:r>
              <a:rPr lang="el-GR" dirty="0" err="1">
                <a:sym typeface="Wingdings" panose="05000000000000000000" pitchFamily="2" charset="2"/>
              </a:rPr>
              <a:t>μεσεντερίων</a:t>
            </a:r>
            <a:r>
              <a:rPr lang="el-GR" dirty="0">
                <a:sym typeface="Wingdings" panose="05000000000000000000" pitchFamily="2" charset="2"/>
              </a:rPr>
              <a:t> αγγείων</a:t>
            </a:r>
          </a:p>
          <a:p>
            <a:r>
              <a:rPr lang="el-GR" dirty="0">
                <a:sym typeface="Wingdings" panose="05000000000000000000" pitchFamily="2" charset="2"/>
              </a:rPr>
              <a:t>Έλεγχος για κήλες (βουβωνοκήλη, ομφαλοκήλη): περίσφιξη;</a:t>
            </a:r>
          </a:p>
          <a:p>
            <a:r>
              <a:rPr lang="el-GR" dirty="0">
                <a:sym typeface="Wingdings" panose="05000000000000000000" pitchFamily="2" charset="2"/>
              </a:rPr>
              <a:t>Έλεγχος κοιλιακού τοιχώματος για κακώσεις ή ευαισθησία με κατανομή </a:t>
            </a:r>
            <a:r>
              <a:rPr lang="el-GR" dirty="0" err="1">
                <a:sym typeface="Wingdings" panose="05000000000000000000" pitchFamily="2" charset="2"/>
              </a:rPr>
              <a:t>δερμοτομίου</a:t>
            </a:r>
            <a:r>
              <a:rPr lang="el-GR" dirty="0">
                <a:sym typeface="Wingdings" panose="05000000000000000000" pitchFamily="2" charset="2"/>
              </a:rPr>
              <a:t> (</a:t>
            </a:r>
            <a:r>
              <a:rPr lang="el-GR" dirty="0" err="1">
                <a:sym typeface="Wingdings" panose="05000000000000000000" pitchFamily="2" charset="2"/>
              </a:rPr>
              <a:t>έρπης</a:t>
            </a:r>
            <a:r>
              <a:rPr lang="el-GR" dirty="0">
                <a:sym typeface="Wingdings" panose="05000000000000000000" pitchFamily="2" charset="2"/>
              </a:rPr>
              <a:t> ζωστήρας)</a:t>
            </a:r>
          </a:p>
          <a:p>
            <a:endParaRPr lang="el-GR" dirty="0"/>
          </a:p>
          <a:p>
            <a:endParaRPr lang="el-GR" dirty="0"/>
          </a:p>
        </p:txBody>
      </p:sp>
      <p:sp>
        <p:nvSpPr>
          <p:cNvPr id="6" name="Content Placeholder 5">
            <a:extLst>
              <a:ext uri="{FF2B5EF4-FFF2-40B4-BE49-F238E27FC236}">
                <a16:creationId xmlns:a16="http://schemas.microsoft.com/office/drawing/2014/main" id="{FE23489A-2274-9DBB-DBF9-BB38FCCFEF82}"/>
              </a:ext>
            </a:extLst>
          </p:cNvPr>
          <p:cNvSpPr>
            <a:spLocks noGrp="1"/>
          </p:cNvSpPr>
          <p:nvPr>
            <p:ph idx="10"/>
          </p:nvPr>
        </p:nvSpPr>
        <p:spPr/>
        <p:txBody>
          <a:bodyPr/>
          <a:lstStyle/>
          <a:p>
            <a:endParaRPr lang="en-US"/>
          </a:p>
        </p:txBody>
      </p:sp>
      <p:sp>
        <p:nvSpPr>
          <p:cNvPr id="4" name="Lightning Bolt 3" descr="-">
            <a:extLst>
              <a:ext uri="{FF2B5EF4-FFF2-40B4-BE49-F238E27FC236}">
                <a16:creationId xmlns:a16="http://schemas.microsoft.com/office/drawing/2014/main" id="{A5EB3C51-D363-D2CE-CD7B-3369A9C5D781}"/>
              </a:ext>
            </a:extLst>
          </p:cNvPr>
          <p:cNvSpPr/>
          <p:nvPr/>
        </p:nvSpPr>
        <p:spPr>
          <a:xfrm>
            <a:off x="0" y="0"/>
            <a:ext cx="0" cy="0"/>
          </a:xfrm>
          <a:prstGeom prst="lightningBolt">
            <a:avLst/>
          </a:prstGeom>
          <a:solidFill>
            <a:schemeClr val="accent5"/>
          </a:solidFill>
        </p:spPr>
        <p:txBody>
          <a:bodyPr wrap="square" rtlCol="0" anchor="ctr">
            <a:spAutoFit/>
          </a:bodyPr>
          <a:lstStyle/>
          <a:p>
            <a:pPr algn="r"/>
            <a:endParaRPr lang="en-GB" sz="1400" dirty="0">
              <a:solidFill>
                <a:schemeClr val="accent4">
                  <a:lumMod val="50000"/>
                </a:schemeClr>
              </a:solidFill>
              <a:latin typeface="Calibri Light" panose="020F0302020204030204" pitchFamily="34" charset="0"/>
              <a:cs typeface="Calibri Light" panose="020F0302020204030204" pitchFamily="34" charset="0"/>
            </a:endParaRPr>
          </a:p>
        </p:txBody>
      </p:sp>
      <p:sp>
        <p:nvSpPr>
          <p:cNvPr id="5" name="Lightning Bolt 4" descr="-">
            <a:extLst>
              <a:ext uri="{FF2B5EF4-FFF2-40B4-BE49-F238E27FC236}">
                <a16:creationId xmlns:a16="http://schemas.microsoft.com/office/drawing/2014/main" id="{E4983F09-CF8B-1578-4A44-B78AEC8C18C3}"/>
              </a:ext>
            </a:extLst>
          </p:cNvPr>
          <p:cNvSpPr/>
          <p:nvPr/>
        </p:nvSpPr>
        <p:spPr>
          <a:xfrm>
            <a:off x="0" y="0"/>
            <a:ext cx="0" cy="0"/>
          </a:xfrm>
          <a:prstGeom prst="lightningBolt">
            <a:avLst/>
          </a:prstGeom>
          <a:solidFill>
            <a:schemeClr val="accent5"/>
          </a:solidFill>
        </p:spPr>
        <p:txBody>
          <a:bodyPr wrap="square" rtlCol="0" anchor="ctr">
            <a:spAutoFit/>
          </a:bodyPr>
          <a:lstStyle/>
          <a:p>
            <a:pPr algn="r"/>
            <a:endParaRPr lang="en-GB" sz="1400" dirty="0">
              <a:solidFill>
                <a:schemeClr val="accent4">
                  <a:lumMod val="50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289910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Σημεία περιτονίτιδας</a:t>
            </a:r>
          </a:p>
        </p:txBody>
      </p:sp>
      <p:sp>
        <p:nvSpPr>
          <p:cNvPr id="3" name="Content Placeholder 2"/>
          <p:cNvSpPr>
            <a:spLocks noGrp="1"/>
          </p:cNvSpPr>
          <p:nvPr>
            <p:ph idx="1"/>
          </p:nvPr>
        </p:nvSpPr>
        <p:spPr/>
        <p:txBody>
          <a:bodyPr>
            <a:normAutofit/>
          </a:bodyPr>
          <a:lstStyle/>
          <a:p>
            <a:r>
              <a:rPr lang="el-GR" dirty="0"/>
              <a:t>Άλγος στην επιπολής ψηλάφηση</a:t>
            </a:r>
          </a:p>
          <a:p>
            <a:r>
              <a:rPr lang="el-GR" dirty="0" err="1"/>
              <a:t>Μυική</a:t>
            </a:r>
            <a:r>
              <a:rPr lang="el-GR" dirty="0"/>
              <a:t> σύσπαση</a:t>
            </a:r>
          </a:p>
          <a:p>
            <a:r>
              <a:rPr lang="el-GR" dirty="0"/>
              <a:t>Παλίνδρομη ευαισθησία</a:t>
            </a:r>
          </a:p>
          <a:p>
            <a:r>
              <a:rPr lang="el-GR" dirty="0"/>
              <a:t>Ακούσια φύλαξη (</a:t>
            </a:r>
            <a:r>
              <a:rPr lang="en-GB" dirty="0"/>
              <a:t>guarding)</a:t>
            </a:r>
          </a:p>
          <a:p>
            <a:r>
              <a:rPr lang="el-GR" dirty="0"/>
              <a:t>Άλγος και σε ελάχιστες κινήσεις του χεριού του εξεταστή</a:t>
            </a:r>
          </a:p>
          <a:p>
            <a:r>
              <a:rPr lang="el-GR" dirty="0"/>
              <a:t>Απουσία εντερικών ήχων</a:t>
            </a:r>
          </a:p>
        </p:txBody>
      </p:sp>
      <p:sp>
        <p:nvSpPr>
          <p:cNvPr id="4" name="Content Placeholder 3">
            <a:extLst>
              <a:ext uri="{FF2B5EF4-FFF2-40B4-BE49-F238E27FC236}">
                <a16:creationId xmlns:a16="http://schemas.microsoft.com/office/drawing/2014/main" id="{8DC92872-DC78-1C0A-1647-3CB23BBE4F37}"/>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2066590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0000"/>
              </a:lnSpc>
            </a:pPr>
            <a:r>
              <a:rPr lang="el-GR" dirty="0"/>
              <a:t>Ειδικές περιοχές ευαισθησίας</a:t>
            </a:r>
            <a:br>
              <a:rPr lang="el-GR" dirty="0"/>
            </a:br>
            <a:endParaRPr lang="el-GR"/>
          </a:p>
        </p:txBody>
      </p:sp>
      <p:graphicFrame>
        <p:nvGraphicFramePr>
          <p:cNvPr id="6" name="Content Placeholder 2">
            <a:extLst>
              <a:ext uri="{FF2B5EF4-FFF2-40B4-BE49-F238E27FC236}">
                <a16:creationId xmlns:a16="http://schemas.microsoft.com/office/drawing/2014/main" id="{876C783D-C185-8DFE-2520-25C99F65AD4D}"/>
              </a:ext>
            </a:extLst>
          </p:cNvPr>
          <p:cNvGraphicFramePr>
            <a:graphicFrameLocks noGrp="1"/>
          </p:cNvGraphicFramePr>
          <p:nvPr>
            <p:ph idx="1"/>
            <p:extLst>
              <p:ext uri="{D42A27DB-BD31-4B8C-83A1-F6EECF244321}">
                <p14:modId xmlns:p14="http://schemas.microsoft.com/office/powerpoint/2010/main" val="3572147024"/>
              </p:ext>
            </p:extLst>
          </p:nvPr>
        </p:nvGraphicFramePr>
        <p:xfrm>
          <a:off x="457200" y="1009815"/>
          <a:ext cx="8229600" cy="42857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4">
            <a:extLst>
              <a:ext uri="{FF2B5EF4-FFF2-40B4-BE49-F238E27FC236}">
                <a16:creationId xmlns:a16="http://schemas.microsoft.com/office/drawing/2014/main" id="{09BA342E-5279-135E-86FF-097CD3011535}"/>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123365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1F4E61EF-AC90-42C4-9BDC-70F3DB4C13C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2C1DA906-A7A9-4CC7-BB0B-DDDF633794A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D73247A7-106E-4CE8-8EDC-239F4185DA9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0A912555-0FBE-4FF6-B44A-1CFF3B52AC3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9098FD24-A44C-402D-A9E8-26897D443551}"/>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EBDAFE7F-0294-4A77-BB8B-C049D8A25156}"/>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E5F6B6CF-0349-4E5B-9A83-0BE11D9B4BAB}"/>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01B2BC4E-C5CC-4BFF-B750-A2B697F2EBCB}"/>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graphicEl>
                                              <a:dgm id="{4E03D973-1383-4DAA-8319-A363B46B7232}"/>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graphicEl>
                                              <a:dgm id="{4BE51B80-0A8E-4D5E-AA4C-7251B492194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5D00D-32C5-9E56-1C84-A28AC4CD7038}"/>
              </a:ext>
            </a:extLst>
          </p:cNvPr>
          <p:cNvSpPr>
            <a:spLocks noGrp="1"/>
          </p:cNvSpPr>
          <p:nvPr>
            <p:ph type="title"/>
          </p:nvPr>
        </p:nvSpPr>
        <p:spPr/>
        <p:txBody>
          <a:bodyPr/>
          <a:lstStyle/>
          <a:p>
            <a:r>
              <a:rPr lang="el-GR" dirty="0"/>
              <a:t>Σημείο </a:t>
            </a:r>
            <a:r>
              <a:rPr lang="en-US" dirty="0"/>
              <a:t>Murphy</a:t>
            </a:r>
          </a:p>
        </p:txBody>
      </p:sp>
      <p:pic>
        <p:nvPicPr>
          <p:cNvPr id="6" name="Content Placeholder 5">
            <a:extLst>
              <a:ext uri="{FF2B5EF4-FFF2-40B4-BE49-F238E27FC236}">
                <a16:creationId xmlns:a16="http://schemas.microsoft.com/office/drawing/2014/main" id="{F1C171C4-8E8C-68E8-1C64-AB5BCE300EB5}"/>
              </a:ext>
            </a:extLst>
          </p:cNvPr>
          <p:cNvPicPr>
            <a:picLocks noGrp="1" noChangeAspect="1"/>
          </p:cNvPicPr>
          <p:nvPr>
            <p:ph idx="1"/>
          </p:nvPr>
        </p:nvPicPr>
        <p:blipFill>
          <a:blip r:embed="rId2"/>
          <a:stretch>
            <a:fillRect/>
          </a:stretch>
        </p:blipFill>
        <p:spPr>
          <a:xfrm>
            <a:off x="377687" y="1073696"/>
            <a:ext cx="8091755" cy="4224198"/>
          </a:xfrm>
        </p:spPr>
      </p:pic>
      <p:sp>
        <p:nvSpPr>
          <p:cNvPr id="4" name="Content Placeholder 3">
            <a:extLst>
              <a:ext uri="{FF2B5EF4-FFF2-40B4-BE49-F238E27FC236}">
                <a16:creationId xmlns:a16="http://schemas.microsoft.com/office/drawing/2014/main" id="{2C379F90-74C1-D7D7-2C67-F329AA18E83B}"/>
              </a:ext>
            </a:extLst>
          </p:cNvPr>
          <p:cNvSpPr>
            <a:spLocks noGrp="1"/>
          </p:cNvSpPr>
          <p:nvPr>
            <p:ph idx="10"/>
          </p:nvPr>
        </p:nvSpPr>
        <p:spPr/>
        <p:txBody>
          <a:bodyPr/>
          <a:lstStyle/>
          <a:p>
            <a:r>
              <a:rPr lang="en-US" dirty="0" err="1"/>
              <a:t>Goscinny</a:t>
            </a:r>
            <a:r>
              <a:rPr lang="en-US" dirty="0"/>
              <a:t> and Uderzo</a:t>
            </a:r>
            <a:r>
              <a:rPr lang="el-GR" dirty="0"/>
              <a:t>. </a:t>
            </a:r>
            <a:r>
              <a:rPr lang="en-US" dirty="0"/>
              <a:t>Le </a:t>
            </a:r>
            <a:r>
              <a:rPr lang="en-US" dirty="0" err="1"/>
              <a:t>bouclier</a:t>
            </a:r>
            <a:r>
              <a:rPr lang="en-US" dirty="0"/>
              <a:t> Arverne</a:t>
            </a:r>
            <a:r>
              <a:rPr lang="el-GR" dirty="0"/>
              <a:t> (1968)</a:t>
            </a:r>
            <a:endParaRPr lang="en-US" dirty="0"/>
          </a:p>
          <a:p>
            <a:endParaRPr lang="en-US" dirty="0"/>
          </a:p>
        </p:txBody>
      </p:sp>
    </p:spTree>
    <p:extLst>
      <p:ext uri="{BB962C8B-B14F-4D97-AF65-F5344CB8AC3E}">
        <p14:creationId xmlns:p14="http://schemas.microsoft.com/office/powerpoint/2010/main" val="3155214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dirty="0"/>
              <a:t>Σημείο ψοΐτη</a:t>
            </a:r>
          </a:p>
        </p:txBody>
      </p:sp>
      <p:pic>
        <p:nvPicPr>
          <p:cNvPr id="6" name="Content Placeholder 5">
            <a:extLst>
              <a:ext uri="{FF2B5EF4-FFF2-40B4-BE49-F238E27FC236}">
                <a16:creationId xmlns:a16="http://schemas.microsoft.com/office/drawing/2014/main" id="{92368DCB-A384-0183-0CFC-E6F072CA76A4}"/>
              </a:ext>
            </a:extLst>
          </p:cNvPr>
          <p:cNvPicPr>
            <a:picLocks noGrp="1" noChangeAspect="1"/>
          </p:cNvPicPr>
          <p:nvPr>
            <p:ph idx="1"/>
          </p:nvPr>
        </p:nvPicPr>
        <p:blipFill>
          <a:blip r:embed="rId2"/>
          <a:stretch>
            <a:fillRect/>
          </a:stretch>
        </p:blipFill>
        <p:spPr>
          <a:xfrm>
            <a:off x="1810118" y="597446"/>
            <a:ext cx="5523764" cy="4949370"/>
          </a:xfrm>
          <a:prstGeom prst="rect">
            <a:avLst/>
          </a:prstGeom>
          <a:ln>
            <a:noFill/>
          </a:ln>
          <a:effectLst/>
        </p:spPr>
      </p:pic>
      <p:sp>
        <p:nvSpPr>
          <p:cNvPr id="5" name="Content Placeholder 4">
            <a:extLst>
              <a:ext uri="{FF2B5EF4-FFF2-40B4-BE49-F238E27FC236}">
                <a16:creationId xmlns:a16="http://schemas.microsoft.com/office/drawing/2014/main" id="{31F6056B-E7D1-D4BC-D124-F7CD11875ACF}"/>
              </a:ext>
            </a:extLst>
          </p:cNvPr>
          <p:cNvSpPr>
            <a:spLocks noGrp="1"/>
          </p:cNvSpPr>
          <p:nvPr>
            <p:ph idx="10"/>
          </p:nvPr>
        </p:nvSpPr>
        <p:spPr/>
        <p:txBody>
          <a:bodyPr/>
          <a:lstStyle/>
          <a:p>
            <a:r>
              <a:rPr lang="en-US" dirty="0"/>
              <a:t>The rational clinical examination (2009)</a:t>
            </a:r>
          </a:p>
        </p:txBody>
      </p:sp>
    </p:spTree>
    <p:extLst>
      <p:ext uri="{BB962C8B-B14F-4D97-AF65-F5344CB8AC3E}">
        <p14:creationId xmlns:p14="http://schemas.microsoft.com/office/powerpoint/2010/main" val="2954447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0F4DD6C-644B-4DD7-9971-FECF58D6377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7432C6D-C084-D4BE-E341-246C2EBFF7A0}"/>
              </a:ext>
            </a:extLst>
          </p:cNvPr>
          <p:cNvSpPr>
            <a:spLocks noGrp="1"/>
          </p:cNvSpPr>
          <p:nvPr>
            <p:ph type="title"/>
          </p:nvPr>
        </p:nvSpPr>
        <p:spPr/>
        <p:txBody>
          <a:bodyPr/>
          <a:lstStyle/>
          <a:p>
            <a:r>
              <a:rPr lang="el-GR" dirty="0"/>
              <a:t>Ανατομία και </a:t>
            </a:r>
            <a:r>
              <a:rPr lang="el-GR" dirty="0" err="1"/>
              <a:t>παθοφυσιολογία</a:t>
            </a:r>
            <a:r>
              <a:rPr lang="el-GR" dirty="0"/>
              <a:t> του κοιλιακού άλγος</a:t>
            </a:r>
            <a:endParaRPr lang="en-US" dirty="0"/>
          </a:p>
        </p:txBody>
      </p:sp>
      <p:sp>
        <p:nvSpPr>
          <p:cNvPr id="6" name="Text Placeholder 5">
            <a:extLst>
              <a:ext uri="{FF2B5EF4-FFF2-40B4-BE49-F238E27FC236}">
                <a16:creationId xmlns:a16="http://schemas.microsoft.com/office/drawing/2014/main" id="{6CC17648-8616-74C1-06B0-A4FF21E73676}"/>
              </a:ext>
            </a:extLst>
          </p:cNvPr>
          <p:cNvSpPr>
            <a:spLocks noGrp="1"/>
          </p:cNvSpPr>
          <p:nvPr>
            <p:ph type="body" idx="1"/>
          </p:nvPr>
        </p:nvSpPr>
        <p:spPr/>
        <p:txBody>
          <a:bodyPr/>
          <a:lstStyle/>
          <a:p>
            <a:r>
              <a:rPr lang="el-GR" sz="1800" dirty="0">
                <a:latin typeface="Aptos Display" panose="020B0004020202020204" pitchFamily="34" charset="0"/>
              </a:rPr>
              <a:t>Παθοφυσιολογικοί μηχανισμοί κοιλιακού άλγους</a:t>
            </a:r>
            <a:endParaRPr lang="en-US" sz="1800" dirty="0">
              <a:latin typeface="Aptos Display" panose="020B0004020202020204" pitchFamily="34" charset="0"/>
            </a:endParaRPr>
          </a:p>
        </p:txBody>
      </p:sp>
      <p:sp>
        <p:nvSpPr>
          <p:cNvPr id="7" name="Content Placeholder 6">
            <a:extLst>
              <a:ext uri="{FF2B5EF4-FFF2-40B4-BE49-F238E27FC236}">
                <a16:creationId xmlns:a16="http://schemas.microsoft.com/office/drawing/2014/main" id="{A6B0CF5E-4B5D-6598-9540-6F8EB3DED325}"/>
              </a:ext>
            </a:extLst>
          </p:cNvPr>
          <p:cNvSpPr>
            <a:spLocks noGrp="1"/>
          </p:cNvSpPr>
          <p:nvPr>
            <p:ph sz="half" idx="2"/>
          </p:nvPr>
        </p:nvSpPr>
        <p:spPr/>
        <p:txBody>
          <a:bodyPr>
            <a:normAutofit lnSpcReduction="10000"/>
          </a:bodyPr>
          <a:lstStyle/>
          <a:p>
            <a:r>
              <a:rPr lang="el-GR" sz="1800" dirty="0"/>
              <a:t>Φλεγμονή: γαστρεντερίτιδα, σκωληκοειδίτιδα, παγκρεατίτιδα, πυελονεφρίτιδα</a:t>
            </a:r>
          </a:p>
          <a:p>
            <a:r>
              <a:rPr lang="el-GR" sz="1800" dirty="0"/>
              <a:t>Διάτρηση: έλκους στομάχου-12δακτύλου, εκκολπώματος, καρκινώματος παχέος εντέρου</a:t>
            </a:r>
          </a:p>
          <a:p>
            <a:r>
              <a:rPr lang="el-GR" sz="1800" dirty="0"/>
              <a:t>Απόφραξη: εντέρου, χοληφόρων, ουρητήρα</a:t>
            </a:r>
          </a:p>
          <a:p>
            <a:r>
              <a:rPr lang="el-GR" sz="1800" dirty="0"/>
              <a:t>Αιμορραγία: ανεύρυσμα αορτής, έκτοπη κύηση</a:t>
            </a:r>
          </a:p>
          <a:p>
            <a:r>
              <a:rPr lang="el-GR" sz="1800" dirty="0" err="1"/>
              <a:t>Έμφρακτο</a:t>
            </a:r>
            <a:r>
              <a:rPr lang="el-GR" sz="1800" dirty="0"/>
              <a:t>: εντέρου, </a:t>
            </a:r>
            <a:r>
              <a:rPr lang="el-GR" sz="1800" dirty="0" err="1"/>
              <a:t>σπληνός</a:t>
            </a:r>
            <a:r>
              <a:rPr lang="en-US" sz="1800" dirty="0"/>
              <a:t>, </a:t>
            </a:r>
            <a:r>
              <a:rPr lang="el-GR" sz="1800" dirty="0"/>
              <a:t>συστροφή </a:t>
            </a:r>
            <a:r>
              <a:rPr lang="el-GR" sz="1800" dirty="0" err="1"/>
              <a:t>όρχεος</a:t>
            </a:r>
            <a:r>
              <a:rPr lang="el-GR" sz="1800" dirty="0"/>
              <a:t>, </a:t>
            </a:r>
            <a:r>
              <a:rPr lang="en-US" sz="1800" dirty="0"/>
              <a:t> </a:t>
            </a:r>
            <a:endParaRPr lang="el-GR" sz="1800" dirty="0"/>
          </a:p>
        </p:txBody>
      </p:sp>
      <p:sp>
        <p:nvSpPr>
          <p:cNvPr id="8" name="Text Placeholder 7">
            <a:extLst>
              <a:ext uri="{FF2B5EF4-FFF2-40B4-BE49-F238E27FC236}">
                <a16:creationId xmlns:a16="http://schemas.microsoft.com/office/drawing/2014/main" id="{EC741401-7622-1425-526D-CAA97E86E981}"/>
              </a:ext>
            </a:extLst>
          </p:cNvPr>
          <p:cNvSpPr>
            <a:spLocks noGrp="1"/>
          </p:cNvSpPr>
          <p:nvPr>
            <p:ph type="body" sz="quarter" idx="3"/>
          </p:nvPr>
        </p:nvSpPr>
        <p:spPr/>
        <p:txBody>
          <a:bodyPr/>
          <a:lstStyle/>
          <a:p>
            <a:r>
              <a:rPr lang="el-GR" sz="1800" dirty="0">
                <a:latin typeface="Aptos Display" panose="020B0004020202020204" pitchFamily="34" charset="0"/>
              </a:rPr>
              <a:t>Αιτίες κοιλιακού άλγους ανά σύστημα</a:t>
            </a:r>
            <a:endParaRPr lang="en-US" sz="1800" dirty="0">
              <a:latin typeface="Aptos Display" panose="020B0004020202020204" pitchFamily="34" charset="0"/>
            </a:endParaRPr>
          </a:p>
        </p:txBody>
      </p:sp>
      <p:sp>
        <p:nvSpPr>
          <p:cNvPr id="10" name="Content Placeholder 9">
            <a:extLst>
              <a:ext uri="{FF2B5EF4-FFF2-40B4-BE49-F238E27FC236}">
                <a16:creationId xmlns:a16="http://schemas.microsoft.com/office/drawing/2014/main" id="{9F25CDC2-800C-73B9-067B-F75CFF65C4FE}"/>
              </a:ext>
            </a:extLst>
          </p:cNvPr>
          <p:cNvSpPr>
            <a:spLocks noGrp="1"/>
          </p:cNvSpPr>
          <p:nvPr>
            <p:ph sz="half" idx="13"/>
          </p:nvPr>
        </p:nvSpPr>
        <p:spPr/>
        <p:txBody>
          <a:bodyPr>
            <a:normAutofit lnSpcReduction="10000"/>
          </a:bodyPr>
          <a:lstStyle/>
          <a:p>
            <a:r>
              <a:rPr lang="el-GR" sz="1800" dirty="0"/>
              <a:t>Γαστρεντερικό: </a:t>
            </a:r>
            <a:r>
              <a:rPr lang="el-GR" sz="1800" dirty="0" err="1"/>
              <a:t>γκολικόςερίτιδα</a:t>
            </a:r>
            <a:r>
              <a:rPr lang="el-GR" sz="1800" dirty="0"/>
              <a:t>, χολοκυστίτιδα, παγκρεατίτιδα, εντερική απόφραξη, διάτρηση στομάχου </a:t>
            </a:r>
            <a:r>
              <a:rPr lang="el-GR" sz="1800" dirty="0" err="1"/>
              <a:t>κλπ</a:t>
            </a:r>
            <a:endParaRPr lang="el-GR" sz="1800" dirty="0"/>
          </a:p>
          <a:p>
            <a:r>
              <a:rPr lang="el-GR" sz="1800" dirty="0"/>
              <a:t>Αγγειακό: ρήξη ανευρύσματος αορτής, ισχαιμία εντέρου, πεπτικό έλκος με αιμορραγία</a:t>
            </a:r>
          </a:p>
          <a:p>
            <a:r>
              <a:rPr lang="el-GR" sz="1800" dirty="0"/>
              <a:t>Ουροποιητικό: πυελονεφρίτιδα, κολικός ουρητήρα, συστροφή </a:t>
            </a:r>
            <a:r>
              <a:rPr lang="el-GR" sz="1800" dirty="0" err="1"/>
              <a:t>όρχεος</a:t>
            </a:r>
            <a:endParaRPr lang="el-GR" sz="1800" dirty="0"/>
          </a:p>
          <a:p>
            <a:r>
              <a:rPr lang="el-GR" sz="1800" dirty="0"/>
              <a:t>Γεννητικό (θήλεος): φλεγμονώδης νόσος της πυέλου, έκτοπη κύηση, ρήξη κύστης ωοθήκης</a:t>
            </a:r>
            <a:endParaRPr lang="en-US" sz="1800" dirty="0"/>
          </a:p>
          <a:p>
            <a:endParaRPr lang="el-GR" sz="1800" dirty="0"/>
          </a:p>
        </p:txBody>
      </p:sp>
      <p:sp>
        <p:nvSpPr>
          <p:cNvPr id="9" name="Content Placeholder 8">
            <a:extLst>
              <a:ext uri="{FF2B5EF4-FFF2-40B4-BE49-F238E27FC236}">
                <a16:creationId xmlns:a16="http://schemas.microsoft.com/office/drawing/2014/main" id="{6FA38866-36EC-0FD8-C36C-C8615524F2F5}"/>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18857095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Σημείο θυροειδούς μυός</a:t>
            </a:r>
          </a:p>
        </p:txBody>
      </p:sp>
      <p:pic>
        <p:nvPicPr>
          <p:cNvPr id="8" name="Content Placeholder 7">
            <a:extLst>
              <a:ext uri="{FF2B5EF4-FFF2-40B4-BE49-F238E27FC236}">
                <a16:creationId xmlns:a16="http://schemas.microsoft.com/office/drawing/2014/main" id="{8E6F9A3F-9F5F-8429-8231-0BF5C3648045}"/>
              </a:ext>
            </a:extLst>
          </p:cNvPr>
          <p:cNvPicPr>
            <a:picLocks noGrp="1" noChangeAspect="1"/>
          </p:cNvPicPr>
          <p:nvPr>
            <p:ph idx="1"/>
          </p:nvPr>
        </p:nvPicPr>
        <p:blipFill>
          <a:blip r:embed="rId2"/>
          <a:stretch>
            <a:fillRect/>
          </a:stretch>
        </p:blipFill>
        <p:spPr>
          <a:xfrm>
            <a:off x="1872940" y="646289"/>
            <a:ext cx="5398120" cy="4871917"/>
          </a:xfrm>
          <a:prstGeom prst="rect">
            <a:avLst/>
          </a:prstGeom>
        </p:spPr>
      </p:pic>
      <p:sp>
        <p:nvSpPr>
          <p:cNvPr id="5" name="Content Placeholder 4">
            <a:extLst>
              <a:ext uri="{FF2B5EF4-FFF2-40B4-BE49-F238E27FC236}">
                <a16:creationId xmlns:a16="http://schemas.microsoft.com/office/drawing/2014/main" id="{7A4E356B-6A7A-A9EF-A1FA-223D943EDB06}"/>
              </a:ext>
            </a:extLst>
          </p:cNvPr>
          <p:cNvSpPr>
            <a:spLocks noGrp="1"/>
          </p:cNvSpPr>
          <p:nvPr>
            <p:ph idx="10"/>
          </p:nvPr>
        </p:nvSpPr>
        <p:spPr/>
        <p:txBody>
          <a:bodyPr/>
          <a:lstStyle/>
          <a:p>
            <a:r>
              <a:rPr lang="en-US" dirty="0"/>
              <a:t>The rational clinical examination (2009)</a:t>
            </a:r>
          </a:p>
          <a:p>
            <a:endParaRPr lang="en-US" dirty="0"/>
          </a:p>
        </p:txBody>
      </p:sp>
    </p:spTree>
    <p:extLst>
      <p:ext uri="{BB962C8B-B14F-4D97-AF65-F5344CB8AC3E}">
        <p14:creationId xmlns:p14="http://schemas.microsoft.com/office/powerpoint/2010/main" val="2735759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7BB26-F11B-8E5B-317D-739F88A47E4B}"/>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037C72E-E53E-E995-0D2E-2DB198B9996F}"/>
              </a:ext>
            </a:extLst>
          </p:cNvPr>
          <p:cNvPicPr>
            <a:picLocks noGrp="1" noChangeAspect="1"/>
          </p:cNvPicPr>
          <p:nvPr>
            <p:ph idx="1"/>
          </p:nvPr>
        </p:nvPicPr>
        <p:blipFill>
          <a:blip r:embed="rId2"/>
          <a:stretch>
            <a:fillRect/>
          </a:stretch>
        </p:blipFill>
        <p:spPr>
          <a:xfrm>
            <a:off x="1907920" y="121196"/>
            <a:ext cx="5328160" cy="5159549"/>
          </a:xfrm>
        </p:spPr>
      </p:pic>
      <p:sp>
        <p:nvSpPr>
          <p:cNvPr id="4" name="Content Placeholder 3">
            <a:extLst>
              <a:ext uri="{FF2B5EF4-FFF2-40B4-BE49-F238E27FC236}">
                <a16:creationId xmlns:a16="http://schemas.microsoft.com/office/drawing/2014/main" id="{FEADD5BA-41F8-D16B-19FE-3F5704AC0B57}"/>
              </a:ext>
            </a:extLst>
          </p:cNvPr>
          <p:cNvSpPr>
            <a:spLocks noGrp="1"/>
          </p:cNvSpPr>
          <p:nvPr>
            <p:ph idx="10"/>
          </p:nvPr>
        </p:nvSpPr>
        <p:spPr/>
        <p:txBody>
          <a:bodyPr/>
          <a:lstStyle/>
          <a:p>
            <a:r>
              <a:rPr lang="en-US" dirty="0"/>
              <a:t>Goldman-Cecil Medicine, Ch 118 27</a:t>
            </a:r>
            <a:r>
              <a:rPr lang="en-US" baseline="30000" dirty="0"/>
              <a:t>th</a:t>
            </a:r>
            <a:r>
              <a:rPr lang="en-US" dirty="0"/>
              <a:t> Ed (2024)</a:t>
            </a:r>
          </a:p>
          <a:p>
            <a:endParaRPr lang="en-US" dirty="0"/>
          </a:p>
        </p:txBody>
      </p:sp>
    </p:spTree>
    <p:extLst>
      <p:ext uri="{BB962C8B-B14F-4D97-AF65-F5344CB8AC3E}">
        <p14:creationId xmlns:p14="http://schemas.microsoft.com/office/powerpoint/2010/main" val="3315841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BE114-5D95-57DB-1E31-2592608F1334}"/>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498E8FD-C805-AA69-17EE-FF7D40D35B3E}"/>
              </a:ext>
            </a:extLst>
          </p:cNvPr>
          <p:cNvPicPr>
            <a:picLocks noGrp="1" noChangeAspect="1"/>
          </p:cNvPicPr>
          <p:nvPr>
            <p:ph idx="1"/>
          </p:nvPr>
        </p:nvPicPr>
        <p:blipFill>
          <a:blip r:embed="rId2"/>
          <a:stretch>
            <a:fillRect/>
          </a:stretch>
        </p:blipFill>
        <p:spPr>
          <a:xfrm>
            <a:off x="365012" y="852082"/>
            <a:ext cx="8009241" cy="4516341"/>
          </a:xfrm>
        </p:spPr>
      </p:pic>
      <p:sp>
        <p:nvSpPr>
          <p:cNvPr id="4" name="Content Placeholder 3">
            <a:extLst>
              <a:ext uri="{FF2B5EF4-FFF2-40B4-BE49-F238E27FC236}">
                <a16:creationId xmlns:a16="http://schemas.microsoft.com/office/drawing/2014/main" id="{B8096330-C938-615E-7363-8AF84D0DFB5F}"/>
              </a:ext>
            </a:extLst>
          </p:cNvPr>
          <p:cNvSpPr>
            <a:spLocks noGrp="1"/>
          </p:cNvSpPr>
          <p:nvPr>
            <p:ph idx="10"/>
          </p:nvPr>
        </p:nvSpPr>
        <p:spPr/>
        <p:txBody>
          <a:bodyPr/>
          <a:lstStyle/>
          <a:p>
            <a:r>
              <a:rPr lang="en-US" dirty="0"/>
              <a:t>Evidence-based physical diagnosis, 5</a:t>
            </a:r>
            <a:r>
              <a:rPr lang="en-US" baseline="30000" dirty="0"/>
              <a:t>th</a:t>
            </a:r>
            <a:r>
              <a:rPr lang="en-US" dirty="0"/>
              <a:t> Ed (2021)</a:t>
            </a:r>
          </a:p>
        </p:txBody>
      </p:sp>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51429E6E-FAC0-A12F-3288-C65D50F83F6B}"/>
                  </a:ext>
                </a:extLst>
              </p14:cNvPr>
              <p14:cNvContentPartPr/>
              <p14:nvPr/>
            </p14:nvContentPartPr>
            <p14:xfrm>
              <a:off x="699245" y="3273527"/>
              <a:ext cx="7340400" cy="360"/>
            </p14:xfrm>
          </p:contentPart>
        </mc:Choice>
        <mc:Fallback>
          <p:pic>
            <p:nvPicPr>
              <p:cNvPr id="7" name="Ink 6">
                <a:extLst>
                  <a:ext uri="{FF2B5EF4-FFF2-40B4-BE49-F238E27FC236}">
                    <a16:creationId xmlns:a16="http://schemas.microsoft.com/office/drawing/2014/main" id="{51429E6E-FAC0-A12F-3288-C65D50F83F6B}"/>
                  </a:ext>
                </a:extLst>
              </p:cNvPr>
              <p:cNvPicPr/>
              <p:nvPr/>
            </p:nvPicPr>
            <p:blipFill>
              <a:blip r:embed="rId4"/>
              <a:stretch>
                <a:fillRect/>
              </a:stretch>
            </p:blipFill>
            <p:spPr>
              <a:xfrm>
                <a:off x="627605" y="3129527"/>
                <a:ext cx="748404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FAF5E1C1-C2DE-D93E-23F7-44B61C66E55B}"/>
                  </a:ext>
                </a:extLst>
              </p14:cNvPr>
              <p14:cNvContentPartPr/>
              <p14:nvPr/>
            </p14:nvContentPartPr>
            <p14:xfrm>
              <a:off x="739565" y="4871567"/>
              <a:ext cx="7201800" cy="360"/>
            </p14:xfrm>
          </p:contentPart>
        </mc:Choice>
        <mc:Fallback>
          <p:pic>
            <p:nvPicPr>
              <p:cNvPr id="8" name="Ink 7">
                <a:extLst>
                  <a:ext uri="{FF2B5EF4-FFF2-40B4-BE49-F238E27FC236}">
                    <a16:creationId xmlns:a16="http://schemas.microsoft.com/office/drawing/2014/main" id="{FAF5E1C1-C2DE-D93E-23F7-44B61C66E55B}"/>
                  </a:ext>
                </a:extLst>
              </p:cNvPr>
              <p:cNvPicPr/>
              <p:nvPr/>
            </p:nvPicPr>
            <p:blipFill>
              <a:blip r:embed="rId6"/>
              <a:stretch>
                <a:fillRect/>
              </a:stretch>
            </p:blipFill>
            <p:spPr>
              <a:xfrm>
                <a:off x="667565" y="4727927"/>
                <a:ext cx="7345440" cy="288000"/>
              </a:xfrm>
              <a:prstGeom prst="rect">
                <a:avLst/>
              </a:prstGeom>
            </p:spPr>
          </p:pic>
        </mc:Fallback>
      </mc:AlternateContent>
    </p:spTree>
    <p:extLst>
      <p:ext uri="{BB962C8B-B14F-4D97-AF65-F5344CB8AC3E}">
        <p14:creationId xmlns:p14="http://schemas.microsoft.com/office/powerpoint/2010/main" val="2719922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FAFD5-BFBD-9797-A170-AB65A53EAA17}"/>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D10C59B9-6645-92F4-545D-510EB91D6D15}"/>
              </a:ext>
            </a:extLst>
          </p:cNvPr>
          <p:cNvPicPr>
            <a:picLocks noGrp="1" noChangeAspect="1"/>
          </p:cNvPicPr>
          <p:nvPr>
            <p:ph idx="1"/>
          </p:nvPr>
        </p:nvPicPr>
        <p:blipFill>
          <a:blip r:embed="rId2"/>
          <a:stretch>
            <a:fillRect/>
          </a:stretch>
        </p:blipFill>
        <p:spPr>
          <a:xfrm>
            <a:off x="516098" y="1333500"/>
            <a:ext cx="8111803" cy="3771900"/>
          </a:xfrm>
        </p:spPr>
      </p:pic>
      <p:sp>
        <p:nvSpPr>
          <p:cNvPr id="4" name="Content Placeholder 3">
            <a:extLst>
              <a:ext uri="{FF2B5EF4-FFF2-40B4-BE49-F238E27FC236}">
                <a16:creationId xmlns:a16="http://schemas.microsoft.com/office/drawing/2014/main" id="{F291264E-AC7C-3F31-A5DD-3AD14FDDBD2A}"/>
              </a:ext>
            </a:extLst>
          </p:cNvPr>
          <p:cNvSpPr>
            <a:spLocks noGrp="1"/>
          </p:cNvSpPr>
          <p:nvPr>
            <p:ph idx="10"/>
          </p:nvPr>
        </p:nvSpPr>
        <p:spPr/>
        <p:txBody>
          <a:bodyPr/>
          <a:lstStyle/>
          <a:p>
            <a:r>
              <a:rPr lang="en-US" dirty="0"/>
              <a:t>Evidence-based physical diagnosis, 5</a:t>
            </a:r>
            <a:r>
              <a:rPr lang="en-US" baseline="30000" dirty="0"/>
              <a:t>th</a:t>
            </a:r>
            <a:r>
              <a:rPr lang="en-US" dirty="0"/>
              <a:t> Ed (2021)</a:t>
            </a:r>
          </a:p>
          <a:p>
            <a:endParaRPr lang="en-US" dirty="0"/>
          </a:p>
        </p:txBody>
      </p:sp>
    </p:spTree>
    <p:extLst>
      <p:ext uri="{BB962C8B-B14F-4D97-AF65-F5344CB8AC3E}">
        <p14:creationId xmlns:p14="http://schemas.microsoft.com/office/powerpoint/2010/main" val="20395466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925C5-8D23-428D-DDB7-330795BFCA2B}"/>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BE32E8F2-3149-2618-9C55-8C8C20EDAD0B}"/>
              </a:ext>
            </a:extLst>
          </p:cNvPr>
          <p:cNvPicPr>
            <a:picLocks noGrp="1" noChangeAspect="1"/>
          </p:cNvPicPr>
          <p:nvPr>
            <p:ph idx="1"/>
          </p:nvPr>
        </p:nvPicPr>
        <p:blipFill>
          <a:blip r:embed="rId2"/>
          <a:stretch>
            <a:fillRect/>
          </a:stretch>
        </p:blipFill>
        <p:spPr>
          <a:xfrm>
            <a:off x="380277" y="905865"/>
            <a:ext cx="7978711" cy="4462558"/>
          </a:xfrm>
        </p:spPr>
      </p:pic>
      <p:sp>
        <p:nvSpPr>
          <p:cNvPr id="4" name="Content Placeholder 3">
            <a:extLst>
              <a:ext uri="{FF2B5EF4-FFF2-40B4-BE49-F238E27FC236}">
                <a16:creationId xmlns:a16="http://schemas.microsoft.com/office/drawing/2014/main" id="{AA44FDA4-FED8-17EE-E5FD-BCE6C8C2B8DD}"/>
              </a:ext>
            </a:extLst>
          </p:cNvPr>
          <p:cNvSpPr>
            <a:spLocks noGrp="1"/>
          </p:cNvSpPr>
          <p:nvPr>
            <p:ph idx="10"/>
          </p:nvPr>
        </p:nvSpPr>
        <p:spPr/>
        <p:txBody>
          <a:bodyPr/>
          <a:lstStyle/>
          <a:p>
            <a:r>
              <a:rPr lang="en-US" dirty="0"/>
              <a:t>Evidence-based physical diagnosis, 5</a:t>
            </a:r>
            <a:r>
              <a:rPr lang="en-US" baseline="30000" dirty="0"/>
              <a:t>th</a:t>
            </a:r>
            <a:r>
              <a:rPr lang="en-US" dirty="0"/>
              <a:t> Ed (2021)</a:t>
            </a:r>
          </a:p>
          <a:p>
            <a:endParaRPr lang="en-US" dirty="0"/>
          </a:p>
        </p:txBody>
      </p:sp>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08EA9C36-F1CC-EDEE-A827-A2B67EFA9D8E}"/>
                  </a:ext>
                </a:extLst>
              </p14:cNvPr>
              <p14:cNvContentPartPr/>
              <p14:nvPr/>
            </p14:nvContentPartPr>
            <p14:xfrm>
              <a:off x="755405" y="3074447"/>
              <a:ext cx="7191000" cy="360"/>
            </p14:xfrm>
          </p:contentPart>
        </mc:Choice>
        <mc:Fallback>
          <p:pic>
            <p:nvPicPr>
              <p:cNvPr id="7" name="Ink 6">
                <a:extLst>
                  <a:ext uri="{FF2B5EF4-FFF2-40B4-BE49-F238E27FC236}">
                    <a16:creationId xmlns:a16="http://schemas.microsoft.com/office/drawing/2014/main" id="{08EA9C36-F1CC-EDEE-A827-A2B67EFA9D8E}"/>
                  </a:ext>
                </a:extLst>
              </p:cNvPr>
              <p:cNvPicPr/>
              <p:nvPr/>
            </p:nvPicPr>
            <p:blipFill>
              <a:blip r:embed="rId4"/>
              <a:stretch>
                <a:fillRect/>
              </a:stretch>
            </p:blipFill>
            <p:spPr>
              <a:xfrm>
                <a:off x="683405" y="2930807"/>
                <a:ext cx="733464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5EF4E7C2-B30C-9921-15A8-242FAF72A21D}"/>
                  </a:ext>
                </a:extLst>
              </p14:cNvPr>
              <p14:cNvContentPartPr/>
              <p14:nvPr/>
            </p14:nvContentPartPr>
            <p14:xfrm>
              <a:off x="779165" y="4633184"/>
              <a:ext cx="7207920" cy="360"/>
            </p14:xfrm>
          </p:contentPart>
        </mc:Choice>
        <mc:Fallback>
          <p:pic>
            <p:nvPicPr>
              <p:cNvPr id="8" name="Ink 7">
                <a:extLst>
                  <a:ext uri="{FF2B5EF4-FFF2-40B4-BE49-F238E27FC236}">
                    <a16:creationId xmlns:a16="http://schemas.microsoft.com/office/drawing/2014/main" id="{5EF4E7C2-B30C-9921-15A8-242FAF72A21D}"/>
                  </a:ext>
                </a:extLst>
              </p:cNvPr>
              <p:cNvPicPr/>
              <p:nvPr/>
            </p:nvPicPr>
            <p:blipFill>
              <a:blip r:embed="rId6"/>
              <a:stretch>
                <a:fillRect/>
              </a:stretch>
            </p:blipFill>
            <p:spPr>
              <a:xfrm>
                <a:off x="707165" y="4489184"/>
                <a:ext cx="735156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1F068373-EA48-087A-9AF7-406B3FE377ED}"/>
                  </a:ext>
                </a:extLst>
              </p14:cNvPr>
              <p14:cNvContentPartPr/>
              <p14:nvPr/>
            </p14:nvContentPartPr>
            <p14:xfrm>
              <a:off x="739565" y="5046464"/>
              <a:ext cx="7281720" cy="360"/>
            </p14:xfrm>
          </p:contentPart>
        </mc:Choice>
        <mc:Fallback>
          <p:pic>
            <p:nvPicPr>
              <p:cNvPr id="9" name="Ink 8">
                <a:extLst>
                  <a:ext uri="{FF2B5EF4-FFF2-40B4-BE49-F238E27FC236}">
                    <a16:creationId xmlns:a16="http://schemas.microsoft.com/office/drawing/2014/main" id="{1F068373-EA48-087A-9AF7-406B3FE377ED}"/>
                  </a:ext>
                </a:extLst>
              </p:cNvPr>
              <p:cNvPicPr/>
              <p:nvPr/>
            </p:nvPicPr>
            <p:blipFill>
              <a:blip r:embed="rId8"/>
              <a:stretch>
                <a:fillRect/>
              </a:stretch>
            </p:blipFill>
            <p:spPr>
              <a:xfrm>
                <a:off x="667565" y="4902824"/>
                <a:ext cx="7425360" cy="288000"/>
              </a:xfrm>
              <a:prstGeom prst="rect">
                <a:avLst/>
              </a:prstGeom>
            </p:spPr>
          </p:pic>
        </mc:Fallback>
      </mc:AlternateContent>
    </p:spTree>
    <p:extLst>
      <p:ext uri="{BB962C8B-B14F-4D97-AF65-F5344CB8AC3E}">
        <p14:creationId xmlns:p14="http://schemas.microsoft.com/office/powerpoint/2010/main" val="530314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A853-A721-2B31-7DAA-167BF253895D}"/>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B2AD52F6-64A6-AD48-2B23-4BB1D74FD0FA}"/>
              </a:ext>
            </a:extLst>
          </p:cNvPr>
          <p:cNvPicPr>
            <a:picLocks noGrp="1" noChangeAspect="1"/>
          </p:cNvPicPr>
          <p:nvPr>
            <p:ph idx="1"/>
          </p:nvPr>
        </p:nvPicPr>
        <p:blipFill>
          <a:blip r:embed="rId2"/>
          <a:stretch>
            <a:fillRect/>
          </a:stretch>
        </p:blipFill>
        <p:spPr>
          <a:xfrm>
            <a:off x="457200" y="1413645"/>
            <a:ext cx="8229600" cy="3611609"/>
          </a:xfrm>
        </p:spPr>
      </p:pic>
      <p:sp>
        <p:nvSpPr>
          <p:cNvPr id="4" name="Content Placeholder 3">
            <a:extLst>
              <a:ext uri="{FF2B5EF4-FFF2-40B4-BE49-F238E27FC236}">
                <a16:creationId xmlns:a16="http://schemas.microsoft.com/office/drawing/2014/main" id="{841176AD-85D0-29C0-0AD0-1BBB6986F085}"/>
              </a:ext>
            </a:extLst>
          </p:cNvPr>
          <p:cNvSpPr>
            <a:spLocks noGrp="1"/>
          </p:cNvSpPr>
          <p:nvPr>
            <p:ph idx="10"/>
          </p:nvPr>
        </p:nvSpPr>
        <p:spPr/>
        <p:txBody>
          <a:bodyPr/>
          <a:lstStyle/>
          <a:p>
            <a:r>
              <a:rPr lang="en-US" dirty="0"/>
              <a:t>Evidence-based physical diagnosis, 5</a:t>
            </a:r>
            <a:r>
              <a:rPr lang="en-US" baseline="30000" dirty="0"/>
              <a:t>th</a:t>
            </a:r>
            <a:r>
              <a:rPr lang="en-US" dirty="0"/>
              <a:t> Ed (2021)</a:t>
            </a:r>
          </a:p>
          <a:p>
            <a:endParaRPr lang="en-US" dirty="0"/>
          </a:p>
        </p:txBody>
      </p:sp>
    </p:spTree>
    <p:extLst>
      <p:ext uri="{BB962C8B-B14F-4D97-AF65-F5344CB8AC3E}">
        <p14:creationId xmlns:p14="http://schemas.microsoft.com/office/powerpoint/2010/main" val="10156151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84B8E-E283-87CB-FCE7-589629D60E6E}"/>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8CC0FC44-E5CD-F1EF-EA90-0E2FD28340AC}"/>
              </a:ext>
            </a:extLst>
          </p:cNvPr>
          <p:cNvPicPr>
            <a:picLocks noGrp="1" noChangeAspect="1"/>
          </p:cNvPicPr>
          <p:nvPr>
            <p:ph idx="1"/>
          </p:nvPr>
        </p:nvPicPr>
        <p:blipFill>
          <a:blip r:embed="rId2"/>
          <a:stretch>
            <a:fillRect/>
          </a:stretch>
        </p:blipFill>
        <p:spPr>
          <a:xfrm>
            <a:off x="457200" y="597446"/>
            <a:ext cx="7690147" cy="4648846"/>
          </a:xfrm>
        </p:spPr>
      </p:pic>
      <p:sp>
        <p:nvSpPr>
          <p:cNvPr id="4" name="Content Placeholder 3">
            <a:extLst>
              <a:ext uri="{FF2B5EF4-FFF2-40B4-BE49-F238E27FC236}">
                <a16:creationId xmlns:a16="http://schemas.microsoft.com/office/drawing/2014/main" id="{C0339944-EFB6-4523-F8BA-51BF6A4C188B}"/>
              </a:ext>
            </a:extLst>
          </p:cNvPr>
          <p:cNvSpPr>
            <a:spLocks noGrp="1"/>
          </p:cNvSpPr>
          <p:nvPr>
            <p:ph idx="10"/>
          </p:nvPr>
        </p:nvSpPr>
        <p:spPr/>
        <p:txBody>
          <a:bodyPr/>
          <a:lstStyle/>
          <a:p>
            <a:r>
              <a:rPr lang="en-US" dirty="0"/>
              <a:t>Evidence-based physical diagnosis, 5</a:t>
            </a:r>
            <a:r>
              <a:rPr lang="en-US" baseline="30000" dirty="0"/>
              <a:t>th</a:t>
            </a:r>
            <a:r>
              <a:rPr lang="en-US" dirty="0"/>
              <a:t> Ed (2021)</a:t>
            </a:r>
          </a:p>
          <a:p>
            <a:endParaRPr lang="en-US" dirty="0"/>
          </a:p>
        </p:txBody>
      </p:sp>
    </p:spTree>
    <p:extLst>
      <p:ext uri="{BB962C8B-B14F-4D97-AF65-F5344CB8AC3E}">
        <p14:creationId xmlns:p14="http://schemas.microsoft.com/office/powerpoint/2010/main" val="10139388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0AEF-83D8-0214-3CF4-6B6C6D82F338}"/>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4BB451D-C214-512E-37D7-2320AE76C7EB}"/>
              </a:ext>
            </a:extLst>
          </p:cNvPr>
          <p:cNvPicPr>
            <a:picLocks noGrp="1" noChangeAspect="1"/>
          </p:cNvPicPr>
          <p:nvPr>
            <p:ph idx="1"/>
          </p:nvPr>
        </p:nvPicPr>
        <p:blipFill>
          <a:blip r:embed="rId2"/>
          <a:stretch>
            <a:fillRect/>
          </a:stretch>
        </p:blipFill>
        <p:spPr>
          <a:xfrm>
            <a:off x="457200" y="1160659"/>
            <a:ext cx="7939278" cy="4120801"/>
          </a:xfrm>
        </p:spPr>
      </p:pic>
      <p:sp>
        <p:nvSpPr>
          <p:cNvPr id="4" name="Content Placeholder 3">
            <a:extLst>
              <a:ext uri="{FF2B5EF4-FFF2-40B4-BE49-F238E27FC236}">
                <a16:creationId xmlns:a16="http://schemas.microsoft.com/office/drawing/2014/main" id="{060F5460-D303-D49F-A366-323FB16DC730}"/>
              </a:ext>
            </a:extLst>
          </p:cNvPr>
          <p:cNvSpPr>
            <a:spLocks noGrp="1"/>
          </p:cNvSpPr>
          <p:nvPr>
            <p:ph idx="10"/>
          </p:nvPr>
        </p:nvSpPr>
        <p:spPr/>
        <p:txBody>
          <a:bodyPr/>
          <a:lstStyle/>
          <a:p>
            <a:r>
              <a:rPr lang="en-US" dirty="0"/>
              <a:t>Evidence-based physical diagnosis, 5</a:t>
            </a:r>
            <a:r>
              <a:rPr lang="en-US" baseline="30000" dirty="0"/>
              <a:t>th</a:t>
            </a:r>
            <a:r>
              <a:rPr lang="en-US" dirty="0"/>
              <a:t> Ed (2021)</a:t>
            </a:r>
          </a:p>
          <a:p>
            <a:endParaRPr lang="en-US" dirty="0"/>
          </a:p>
        </p:txBody>
      </p:sp>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E09A5C83-6E10-FCD6-C72E-F9FB2AD78D2B}"/>
                  </a:ext>
                </a:extLst>
              </p14:cNvPr>
              <p14:cNvContentPartPr/>
              <p14:nvPr/>
            </p14:nvContentPartPr>
            <p14:xfrm>
              <a:off x="755405" y="3495944"/>
              <a:ext cx="7163640" cy="360"/>
            </p14:xfrm>
          </p:contentPart>
        </mc:Choice>
        <mc:Fallback>
          <p:pic>
            <p:nvPicPr>
              <p:cNvPr id="7" name="Ink 6">
                <a:extLst>
                  <a:ext uri="{FF2B5EF4-FFF2-40B4-BE49-F238E27FC236}">
                    <a16:creationId xmlns:a16="http://schemas.microsoft.com/office/drawing/2014/main" id="{E09A5C83-6E10-FCD6-C72E-F9FB2AD78D2B}"/>
                  </a:ext>
                </a:extLst>
              </p:cNvPr>
              <p:cNvPicPr/>
              <p:nvPr/>
            </p:nvPicPr>
            <p:blipFill>
              <a:blip r:embed="rId4"/>
              <a:stretch>
                <a:fillRect/>
              </a:stretch>
            </p:blipFill>
            <p:spPr>
              <a:xfrm>
                <a:off x="683405" y="3352304"/>
                <a:ext cx="7307280" cy="288000"/>
              </a:xfrm>
              <a:prstGeom prst="rect">
                <a:avLst/>
              </a:prstGeom>
            </p:spPr>
          </p:pic>
        </mc:Fallback>
      </mc:AlternateContent>
    </p:spTree>
    <p:extLst>
      <p:ext uri="{BB962C8B-B14F-4D97-AF65-F5344CB8AC3E}">
        <p14:creationId xmlns:p14="http://schemas.microsoft.com/office/powerpoint/2010/main" val="4251923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646F7-95BD-0296-C977-66BB4517A773}"/>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7CC67750-3DE0-7CFE-6D9A-4FC320800A85}"/>
              </a:ext>
            </a:extLst>
          </p:cNvPr>
          <p:cNvPicPr>
            <a:picLocks noGrp="1" noChangeAspect="1"/>
          </p:cNvPicPr>
          <p:nvPr>
            <p:ph idx="1"/>
          </p:nvPr>
        </p:nvPicPr>
        <p:blipFill>
          <a:blip r:embed="rId2"/>
          <a:stretch>
            <a:fillRect/>
          </a:stretch>
        </p:blipFill>
        <p:spPr>
          <a:xfrm>
            <a:off x="457200" y="1624635"/>
            <a:ext cx="8229600" cy="3189630"/>
          </a:xfrm>
        </p:spPr>
      </p:pic>
      <p:sp>
        <p:nvSpPr>
          <p:cNvPr id="4" name="Content Placeholder 3">
            <a:extLst>
              <a:ext uri="{FF2B5EF4-FFF2-40B4-BE49-F238E27FC236}">
                <a16:creationId xmlns:a16="http://schemas.microsoft.com/office/drawing/2014/main" id="{78E3EEFC-68A6-103A-6F4C-CA55D6E8A96B}"/>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3906781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3EDD94-C4D6-FD03-EAC3-35CF5DB28C84}"/>
              </a:ext>
            </a:extLst>
          </p:cNvPr>
          <p:cNvSpPr>
            <a:spLocks noGrp="1"/>
          </p:cNvSpPr>
          <p:nvPr>
            <p:ph type="title"/>
          </p:nvPr>
        </p:nvSpPr>
        <p:spPr/>
        <p:txBody>
          <a:bodyPr/>
          <a:lstStyle/>
          <a:p>
            <a:endParaRPr lang="en-US" dirty="0"/>
          </a:p>
        </p:txBody>
      </p:sp>
      <p:sp>
        <p:nvSpPr>
          <p:cNvPr id="6" name="Text Placeholder 5">
            <a:extLst>
              <a:ext uri="{FF2B5EF4-FFF2-40B4-BE49-F238E27FC236}">
                <a16:creationId xmlns:a16="http://schemas.microsoft.com/office/drawing/2014/main" id="{8C5CD87C-5089-C0F4-9F73-CBBD400FDE4E}"/>
              </a:ext>
            </a:extLst>
          </p:cNvPr>
          <p:cNvSpPr>
            <a:spLocks noGrp="1"/>
          </p:cNvSpPr>
          <p:nvPr>
            <p:ph type="body" idx="1"/>
          </p:nvPr>
        </p:nvSpPr>
        <p:spPr>
          <a:xfrm>
            <a:off x="457200" y="1001676"/>
            <a:ext cx="4040188" cy="533136"/>
          </a:xfrm>
        </p:spPr>
        <p:txBody>
          <a:bodyPr/>
          <a:lstStyle/>
          <a:p>
            <a:r>
              <a:rPr lang="el-GR" sz="2000" dirty="0"/>
              <a:t>Δακτυλική εξέταση: </a:t>
            </a:r>
            <a:endParaRPr lang="en-US" sz="2000" dirty="0"/>
          </a:p>
        </p:txBody>
      </p:sp>
      <p:sp>
        <p:nvSpPr>
          <p:cNvPr id="3" name="Content Placeholder 2">
            <a:extLst>
              <a:ext uri="{FF2B5EF4-FFF2-40B4-BE49-F238E27FC236}">
                <a16:creationId xmlns:a16="http://schemas.microsoft.com/office/drawing/2014/main" id="{5F5FED4D-9DA8-B3EF-0550-F3BC38AEF98A}"/>
              </a:ext>
            </a:extLst>
          </p:cNvPr>
          <p:cNvSpPr>
            <a:spLocks noGrp="1"/>
          </p:cNvSpPr>
          <p:nvPr>
            <p:ph sz="half" idx="2"/>
          </p:nvPr>
        </p:nvSpPr>
        <p:spPr>
          <a:xfrm>
            <a:off x="457200" y="1534810"/>
            <a:ext cx="4040188" cy="3665839"/>
          </a:xfrm>
        </p:spPr>
        <p:txBody>
          <a:bodyPr>
            <a:noAutofit/>
          </a:bodyPr>
          <a:lstStyle/>
          <a:p>
            <a:r>
              <a:rPr lang="el-GR" sz="1700" dirty="0"/>
              <a:t>Πρέπει να γίνεται στους περισσότερους ασθενείς με κοιλιακό άλγος </a:t>
            </a:r>
          </a:p>
          <a:p>
            <a:pPr lvl="1"/>
            <a:r>
              <a:rPr lang="el-GR" sz="1430" dirty="0"/>
              <a:t>Μπορεί να παραληφθεί σε ασθενείς με άλγος στην άνω κοιλία ή αν η αιτία είναι εκτός πεπτικού συστήματος (πχ κυστίτιδα)</a:t>
            </a:r>
          </a:p>
          <a:p>
            <a:r>
              <a:rPr lang="el-GR" sz="1700" dirty="0"/>
              <a:t>Ευαισθησία: παθολογία στην ελάσσονα πύελο (φλεγμονώδης νόσος της πυέλου, </a:t>
            </a:r>
            <a:r>
              <a:rPr lang="el-GR" sz="1700" dirty="0" err="1"/>
              <a:t>οπισθοτυφλική</a:t>
            </a:r>
            <a:r>
              <a:rPr lang="el-GR" sz="1700" dirty="0"/>
              <a:t> σκωληκοειδής)</a:t>
            </a:r>
          </a:p>
          <a:p>
            <a:r>
              <a:rPr lang="el-GR" sz="1700" dirty="0"/>
              <a:t>Παρουσία σκληρών κοπράνων: αιτία εικόνας εντερικής απόφραξης σε ηλικιωμένους</a:t>
            </a:r>
          </a:p>
          <a:p>
            <a:r>
              <a:rPr lang="el-GR" sz="1700" dirty="0"/>
              <a:t>Παρουσία αίματος: πιθανό νεόπλασμα, εντερική ισχαιμία, αιμορραγία πεπτικού</a:t>
            </a:r>
          </a:p>
          <a:p>
            <a:endParaRPr lang="en-US" sz="1700" dirty="0"/>
          </a:p>
        </p:txBody>
      </p:sp>
      <p:sp>
        <p:nvSpPr>
          <p:cNvPr id="7" name="Text Placeholder 6">
            <a:extLst>
              <a:ext uri="{FF2B5EF4-FFF2-40B4-BE49-F238E27FC236}">
                <a16:creationId xmlns:a16="http://schemas.microsoft.com/office/drawing/2014/main" id="{9748AF37-2D8E-A404-391A-F07987038530}"/>
              </a:ext>
            </a:extLst>
          </p:cNvPr>
          <p:cNvSpPr>
            <a:spLocks noGrp="1"/>
          </p:cNvSpPr>
          <p:nvPr>
            <p:ph type="body" sz="quarter" idx="3"/>
          </p:nvPr>
        </p:nvSpPr>
        <p:spPr>
          <a:xfrm>
            <a:off x="4645032" y="1001676"/>
            <a:ext cx="4041775" cy="533136"/>
          </a:xfrm>
        </p:spPr>
        <p:txBody>
          <a:bodyPr/>
          <a:lstStyle/>
          <a:p>
            <a:r>
              <a:rPr lang="el-GR" sz="2000" dirty="0"/>
              <a:t>Γυναικολογική εξέταση</a:t>
            </a:r>
            <a:endParaRPr lang="en-US" sz="2000" dirty="0"/>
          </a:p>
        </p:txBody>
      </p:sp>
      <p:sp>
        <p:nvSpPr>
          <p:cNvPr id="9" name="Content Placeholder 8">
            <a:extLst>
              <a:ext uri="{FF2B5EF4-FFF2-40B4-BE49-F238E27FC236}">
                <a16:creationId xmlns:a16="http://schemas.microsoft.com/office/drawing/2014/main" id="{00FA63C8-E14F-DF73-12E7-E9B14506C80D}"/>
              </a:ext>
            </a:extLst>
          </p:cNvPr>
          <p:cNvSpPr>
            <a:spLocks noGrp="1"/>
          </p:cNvSpPr>
          <p:nvPr>
            <p:ph sz="half" idx="13"/>
          </p:nvPr>
        </p:nvSpPr>
        <p:spPr>
          <a:xfrm>
            <a:off x="4645029" y="1534811"/>
            <a:ext cx="4040188" cy="3292740"/>
          </a:xfrm>
        </p:spPr>
        <p:txBody>
          <a:bodyPr>
            <a:normAutofit/>
          </a:bodyPr>
          <a:lstStyle/>
          <a:p>
            <a:r>
              <a:rPr lang="el-GR" sz="1700" dirty="0"/>
              <a:t>Πρέπει να γίνεται όταν υπάρχουν ενδείξεις παθολογικών καταστάσεων της πυέλου.</a:t>
            </a:r>
          </a:p>
          <a:p>
            <a:r>
              <a:rPr lang="el-GR" sz="1700" dirty="0"/>
              <a:t>Μπορεί να παραληφθεί μόνο αν υπάρχει άλλη σαφής αιτιολογία του κοιλιακού άλγους.</a:t>
            </a:r>
          </a:p>
        </p:txBody>
      </p:sp>
      <p:sp>
        <p:nvSpPr>
          <p:cNvPr id="8" name="Content Placeholder 7">
            <a:extLst>
              <a:ext uri="{FF2B5EF4-FFF2-40B4-BE49-F238E27FC236}">
                <a16:creationId xmlns:a16="http://schemas.microsoft.com/office/drawing/2014/main" id="{5FFA2E84-F964-66A5-2552-144C5B8B33A0}"/>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285400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7C87E-B984-8B93-49F1-573D1436437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43F419D-48A8-89C8-5ED5-09A27EE54ACC}"/>
              </a:ext>
            </a:extLst>
          </p:cNvPr>
          <p:cNvSpPr>
            <a:spLocks noGrp="1"/>
          </p:cNvSpPr>
          <p:nvPr>
            <p:ph type="title"/>
          </p:nvPr>
        </p:nvSpPr>
        <p:spPr/>
        <p:txBody>
          <a:bodyPr>
            <a:normAutofit/>
          </a:bodyPr>
          <a:lstStyle/>
          <a:p>
            <a:pPr>
              <a:lnSpc>
                <a:spcPct val="90000"/>
              </a:lnSpc>
            </a:pPr>
            <a:r>
              <a:rPr lang="el-GR"/>
              <a:t>Παθοφυσιολογικοί μηχανισμοί κοιλιακού άλγους</a:t>
            </a:r>
            <a:endParaRPr lang="en-US"/>
          </a:p>
        </p:txBody>
      </p:sp>
      <p:graphicFrame>
        <p:nvGraphicFramePr>
          <p:cNvPr id="11" name="Content Placeholder 6">
            <a:extLst>
              <a:ext uri="{FF2B5EF4-FFF2-40B4-BE49-F238E27FC236}">
                <a16:creationId xmlns:a16="http://schemas.microsoft.com/office/drawing/2014/main" id="{4645040C-DB66-A2B1-425B-328F9E7F6A52}"/>
              </a:ext>
            </a:extLst>
          </p:cNvPr>
          <p:cNvGraphicFramePr>
            <a:graphicFrameLocks noGrp="1"/>
          </p:cNvGraphicFramePr>
          <p:nvPr>
            <p:ph idx="1"/>
            <p:extLst>
              <p:ext uri="{D42A27DB-BD31-4B8C-83A1-F6EECF244321}">
                <p14:modId xmlns:p14="http://schemas.microsoft.com/office/powerpoint/2010/main" val="3495424137"/>
              </p:ext>
            </p:extLst>
          </p:nvPr>
        </p:nvGraphicFramePr>
        <p:xfrm>
          <a:off x="457200" y="1151165"/>
          <a:ext cx="8229600" cy="4131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422E6D43-BD2E-581B-C87B-2A0BF8E85BF0}"/>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17772980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16A4A49-F253-DC6C-67BE-7FC12BB378DD}"/>
              </a:ext>
            </a:extLst>
          </p:cNvPr>
          <p:cNvSpPr>
            <a:spLocks noGrp="1"/>
          </p:cNvSpPr>
          <p:nvPr>
            <p:ph idx="10"/>
          </p:nvPr>
        </p:nvSpPr>
        <p:spPr>
          <a:prstGeom prst="rect">
            <a:avLst/>
          </a:prstGeom>
        </p:spPr>
        <p:txBody>
          <a:bodyPr/>
          <a:lstStyle/>
          <a:p>
            <a:r>
              <a:rPr lang="en-US" dirty="0"/>
              <a:t>Advanced health assessment and clinical diagnosis in primary care, 6th ed (2020)</a:t>
            </a:r>
          </a:p>
          <a:p>
            <a:endParaRPr lang="en-US" dirty="0"/>
          </a:p>
        </p:txBody>
      </p:sp>
      <p:pic>
        <p:nvPicPr>
          <p:cNvPr id="14" name="Picture 13">
            <a:extLst>
              <a:ext uri="{FF2B5EF4-FFF2-40B4-BE49-F238E27FC236}">
                <a16:creationId xmlns:a16="http://schemas.microsoft.com/office/drawing/2014/main" id="{4A101C2B-8128-D3F2-1A02-E6E7EE5CE8E3}"/>
              </a:ext>
            </a:extLst>
          </p:cNvPr>
          <p:cNvPicPr>
            <a:picLocks noChangeAspect="1"/>
          </p:cNvPicPr>
          <p:nvPr/>
        </p:nvPicPr>
        <p:blipFill>
          <a:blip r:embed="rId2"/>
          <a:stretch>
            <a:fillRect/>
          </a:stretch>
        </p:blipFill>
        <p:spPr>
          <a:xfrm>
            <a:off x="1862137" y="223630"/>
            <a:ext cx="5419725" cy="5029200"/>
          </a:xfrm>
          <a:prstGeom prst="rect">
            <a:avLst/>
          </a:prstGeom>
        </p:spPr>
      </p:pic>
    </p:spTree>
    <p:extLst>
      <p:ext uri="{BB962C8B-B14F-4D97-AF65-F5344CB8AC3E}">
        <p14:creationId xmlns:p14="http://schemas.microsoft.com/office/powerpoint/2010/main" val="38450334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3058AA-57B5-73D4-5D8A-F33F02864656}"/>
              </a:ext>
            </a:extLst>
          </p:cNvPr>
          <p:cNvSpPr>
            <a:spLocks noGrp="1"/>
          </p:cNvSpPr>
          <p:nvPr>
            <p:ph type="title"/>
          </p:nvPr>
        </p:nvSpPr>
        <p:spPr/>
        <p:txBody>
          <a:bodyPr/>
          <a:lstStyle/>
          <a:p>
            <a:r>
              <a:rPr lang="el-GR" dirty="0"/>
              <a:t>Αντικειμενική εξέταση</a:t>
            </a:r>
            <a:endParaRPr lang="en-US" dirty="0"/>
          </a:p>
        </p:txBody>
      </p:sp>
      <p:sp>
        <p:nvSpPr>
          <p:cNvPr id="4" name="Content Placeholder 3">
            <a:extLst>
              <a:ext uri="{FF2B5EF4-FFF2-40B4-BE49-F238E27FC236}">
                <a16:creationId xmlns:a16="http://schemas.microsoft.com/office/drawing/2014/main" id="{B6AD73C0-7A8B-C683-C678-8CB69D46FC8A}"/>
              </a:ext>
            </a:extLst>
          </p:cNvPr>
          <p:cNvSpPr>
            <a:spLocks noGrp="1"/>
          </p:cNvSpPr>
          <p:nvPr>
            <p:ph idx="1"/>
          </p:nvPr>
        </p:nvSpPr>
        <p:spPr/>
        <p:txBody>
          <a:bodyPr>
            <a:normAutofit fontScale="92500" lnSpcReduction="20000"/>
          </a:bodyPr>
          <a:lstStyle/>
          <a:p>
            <a:r>
              <a:rPr lang="el-GR" dirty="0"/>
              <a:t>Ωχρός με όψη πάσχοντος,</a:t>
            </a:r>
            <a:endParaRPr lang="en-US" dirty="0"/>
          </a:p>
          <a:p>
            <a:r>
              <a:rPr lang="el-GR" dirty="0"/>
              <a:t>Θερμοκρασία:37,3oC, Α.Π. 110/65mmHg, σφύξεις:122/</a:t>
            </a:r>
            <a:r>
              <a:rPr lang="el-GR" dirty="0" err="1"/>
              <a:t>min</a:t>
            </a:r>
            <a:r>
              <a:rPr lang="el-GR" dirty="0"/>
              <a:t>, αναπνοές: 30/</a:t>
            </a:r>
            <a:r>
              <a:rPr lang="el-GR" dirty="0" err="1"/>
              <a:t>min</a:t>
            </a:r>
            <a:r>
              <a:rPr lang="el-GR" dirty="0"/>
              <a:t>, </a:t>
            </a:r>
            <a:r>
              <a:rPr lang="en-US" dirty="0"/>
              <a:t>Sa</a:t>
            </a:r>
            <a:r>
              <a:rPr lang="el-GR" dirty="0"/>
              <a:t>Ο2 στον αέρα: 100%.</a:t>
            </a:r>
          </a:p>
          <a:p>
            <a:r>
              <a:rPr lang="el-GR" dirty="0"/>
              <a:t>Αναπνευστικό, κυκλοφορικό, </a:t>
            </a:r>
            <a:r>
              <a:rPr lang="el-GR" dirty="0" err="1"/>
              <a:t>μυοσκελετικό</a:t>
            </a:r>
            <a:r>
              <a:rPr lang="el-GR" dirty="0"/>
              <a:t>, νευρικό: Χωρίς παθολογικά ευρήματα.</a:t>
            </a:r>
          </a:p>
          <a:p>
            <a:r>
              <a:rPr lang="el-GR" dirty="0"/>
              <a:t>Κοιλιά: </a:t>
            </a:r>
            <a:endParaRPr lang="en-US" dirty="0"/>
          </a:p>
          <a:p>
            <a:pPr lvl="1"/>
            <a:r>
              <a:rPr lang="el-GR" dirty="0"/>
              <a:t>Αυξημένοι εντερικοί ήχοι. </a:t>
            </a:r>
            <a:endParaRPr lang="en-US" dirty="0"/>
          </a:p>
          <a:p>
            <a:pPr lvl="1"/>
            <a:r>
              <a:rPr lang="el-GR" dirty="0" err="1"/>
              <a:t>Συνεσπασμένη</a:t>
            </a:r>
            <a:r>
              <a:rPr lang="el-GR" dirty="0"/>
              <a:t>, με έντονη ευαισθησία στην ψηλάφηση του </a:t>
            </a:r>
            <a:r>
              <a:rPr lang="el-GR" dirty="0" err="1"/>
              <a:t>επιγαστρίου</a:t>
            </a:r>
            <a:r>
              <a:rPr lang="el-GR" dirty="0"/>
              <a:t>.</a:t>
            </a:r>
          </a:p>
          <a:p>
            <a:pPr lvl="1"/>
            <a:r>
              <a:rPr lang="el-GR" dirty="0"/>
              <a:t>Παλίνδρομη ευαισθησία στην άνω κοιλία. Δεν παρατηρείται ευαισθησία στην ψηλάφηση της κάτω κοιλίας.</a:t>
            </a:r>
          </a:p>
          <a:p>
            <a:pPr lvl="1"/>
            <a:r>
              <a:rPr lang="el-GR" dirty="0"/>
              <a:t>Αδύνατη η εκτίμηση των </a:t>
            </a:r>
            <a:r>
              <a:rPr lang="el-GR" dirty="0" err="1"/>
              <a:t>υποχονδρίων</a:t>
            </a:r>
            <a:r>
              <a:rPr lang="el-GR" dirty="0"/>
              <a:t> σπλάγχνων λόγω της έντονης ευαισθησίας στο </a:t>
            </a:r>
            <a:r>
              <a:rPr lang="el-GR" dirty="0" err="1"/>
              <a:t>επιγάστριο</a:t>
            </a:r>
            <a:r>
              <a:rPr lang="el-GR" dirty="0"/>
              <a:t>.</a:t>
            </a:r>
          </a:p>
          <a:p>
            <a:r>
              <a:rPr lang="el-GR" dirty="0"/>
              <a:t>Δακτυλική εξέταση: </a:t>
            </a:r>
            <a:r>
              <a:rPr lang="el-GR" dirty="0" err="1"/>
              <a:t>Καφεοειδή</a:t>
            </a:r>
            <a:r>
              <a:rPr lang="el-GR" dirty="0"/>
              <a:t> κόπρανα με θετικό </a:t>
            </a:r>
            <a:r>
              <a:rPr lang="el-GR" dirty="0" err="1"/>
              <a:t>stick</a:t>
            </a:r>
            <a:r>
              <a:rPr lang="el-GR" dirty="0"/>
              <a:t> για παρουσία αίματος</a:t>
            </a:r>
            <a:endParaRPr lang="en-US" dirty="0"/>
          </a:p>
        </p:txBody>
      </p:sp>
      <p:sp>
        <p:nvSpPr>
          <p:cNvPr id="5" name="Content Placeholder 4">
            <a:extLst>
              <a:ext uri="{FF2B5EF4-FFF2-40B4-BE49-F238E27FC236}">
                <a16:creationId xmlns:a16="http://schemas.microsoft.com/office/drawing/2014/main" id="{F70CD928-7C8F-EF16-C87A-D9DF5946ABCA}"/>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36505285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6257F-B75F-B9C5-5600-A3A7336A31AA}"/>
              </a:ext>
            </a:extLst>
          </p:cNvPr>
          <p:cNvSpPr>
            <a:spLocks noGrp="1"/>
          </p:cNvSpPr>
          <p:nvPr>
            <p:ph type="title"/>
          </p:nvPr>
        </p:nvSpPr>
        <p:spPr/>
        <p:txBody>
          <a:bodyPr/>
          <a:lstStyle/>
          <a:p>
            <a:r>
              <a:rPr lang="el-GR" sz="3200" dirty="0"/>
              <a:t>Διαφορική διάγνωση;</a:t>
            </a:r>
            <a:br>
              <a:rPr lang="el-GR" sz="3200" dirty="0"/>
            </a:br>
            <a:r>
              <a:rPr lang="el-GR" sz="3200" dirty="0"/>
              <a:t>Επόμενες διαγνωστικές ενέργειες;</a:t>
            </a:r>
            <a:endParaRPr lang="en-US" sz="3200" dirty="0"/>
          </a:p>
        </p:txBody>
      </p:sp>
      <p:sp>
        <p:nvSpPr>
          <p:cNvPr id="5" name="Text Placeholder 4">
            <a:extLst>
              <a:ext uri="{FF2B5EF4-FFF2-40B4-BE49-F238E27FC236}">
                <a16:creationId xmlns:a16="http://schemas.microsoft.com/office/drawing/2014/main" id="{43B8F0F0-E2A8-0702-BDCC-42E30169728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863524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42E6A1-85E7-F048-66C6-7C8F6D023589}"/>
              </a:ext>
            </a:extLst>
          </p:cNvPr>
          <p:cNvSpPr>
            <a:spLocks noGrp="1"/>
          </p:cNvSpPr>
          <p:nvPr>
            <p:ph type="title"/>
          </p:nvPr>
        </p:nvSpPr>
        <p:spPr/>
        <p:txBody>
          <a:bodyPr/>
          <a:lstStyle/>
          <a:p>
            <a:r>
              <a:rPr lang="el-GR" dirty="0"/>
              <a:t>Εργαστηριακός έλεγχος σε κοιλιακό άλγος</a:t>
            </a:r>
            <a:endParaRPr lang="en-US" dirty="0"/>
          </a:p>
        </p:txBody>
      </p:sp>
      <p:sp>
        <p:nvSpPr>
          <p:cNvPr id="5" name="Content Placeholder 4">
            <a:extLst>
              <a:ext uri="{FF2B5EF4-FFF2-40B4-BE49-F238E27FC236}">
                <a16:creationId xmlns:a16="http://schemas.microsoft.com/office/drawing/2014/main" id="{D10077FE-19ED-EE26-8370-7098A865A624}"/>
              </a:ext>
            </a:extLst>
          </p:cNvPr>
          <p:cNvSpPr>
            <a:spLocks noGrp="1"/>
          </p:cNvSpPr>
          <p:nvPr>
            <p:ph idx="1"/>
          </p:nvPr>
        </p:nvSpPr>
        <p:spPr/>
        <p:txBody>
          <a:bodyPr>
            <a:normAutofit fontScale="92500" lnSpcReduction="10000"/>
          </a:bodyPr>
          <a:lstStyle/>
          <a:p>
            <a:r>
              <a:rPr lang="el-GR" dirty="0"/>
              <a:t>Η επιλογή των εξετάσεων εξαρτάται από τα μέχρι τότε ευρήματα </a:t>
            </a:r>
          </a:p>
          <a:p>
            <a:r>
              <a:rPr lang="el-GR" dirty="0"/>
              <a:t>Σε όλους τους ασθενείς πρέπει να γίνεται βασικός εργαστηριακός έλεγχος</a:t>
            </a:r>
          </a:p>
          <a:p>
            <a:r>
              <a:rPr lang="el-GR" dirty="0"/>
              <a:t>Γενική αίματος, </a:t>
            </a:r>
            <a:r>
              <a:rPr lang="en-US" dirty="0"/>
              <a:t>CRP</a:t>
            </a:r>
            <a:endParaRPr lang="el-GR" dirty="0"/>
          </a:p>
          <a:p>
            <a:r>
              <a:rPr lang="el-GR" dirty="0"/>
              <a:t>Βιοχημικός έλεγχος: ουρία, κρεατινίνη, ηλεκτρολύτες. Πρέπει να περιλαμβάνεται έλεγχος ηπατικής βιοχημείας και </a:t>
            </a:r>
            <a:r>
              <a:rPr lang="el-GR" dirty="0" err="1"/>
              <a:t>λιπάση</a:t>
            </a:r>
            <a:r>
              <a:rPr lang="el-GR" dirty="0"/>
              <a:t> σε υποψία παγκρεατίτιδας</a:t>
            </a:r>
          </a:p>
          <a:p>
            <a:pPr lvl="1"/>
            <a:r>
              <a:rPr lang="el-GR" dirty="0" err="1"/>
              <a:t>Αμυλάση</a:t>
            </a:r>
            <a:r>
              <a:rPr lang="el-GR" dirty="0"/>
              <a:t>: δεν συνιστάται – δεν παρέχει παραπάνω πληροφορίες σε σύγκριση με τη </a:t>
            </a:r>
            <a:r>
              <a:rPr lang="el-GR" dirty="0" err="1"/>
              <a:t>λιπάση</a:t>
            </a:r>
            <a:endParaRPr lang="en-GB" dirty="0"/>
          </a:p>
          <a:p>
            <a:pPr lvl="1"/>
            <a:r>
              <a:rPr lang="el-GR" dirty="0" err="1"/>
              <a:t>Χολερυθρίνη</a:t>
            </a:r>
            <a:r>
              <a:rPr lang="el-GR" dirty="0"/>
              <a:t> + αλκαλική </a:t>
            </a:r>
            <a:r>
              <a:rPr lang="el-GR" dirty="0" err="1"/>
              <a:t>φωσφατάση</a:t>
            </a:r>
            <a:r>
              <a:rPr lang="el-GR" dirty="0"/>
              <a:t>: </a:t>
            </a:r>
            <a:r>
              <a:rPr lang="el-GR" dirty="0" err="1"/>
              <a:t>χολαγγειίτιδα</a:t>
            </a:r>
            <a:r>
              <a:rPr lang="el-GR" dirty="0"/>
              <a:t>, </a:t>
            </a:r>
            <a:r>
              <a:rPr lang="el-GR" dirty="0" err="1"/>
              <a:t>χοληδοχολιθίαση</a:t>
            </a:r>
            <a:r>
              <a:rPr lang="el-GR" dirty="0"/>
              <a:t>, σύνδρομο </a:t>
            </a:r>
            <a:r>
              <a:rPr lang="en-GB" dirty="0"/>
              <a:t>Mirizzi - </a:t>
            </a:r>
            <a:r>
              <a:rPr lang="el-GR" dirty="0"/>
              <a:t>ΔΕΝ αυξάνονται σε μη </a:t>
            </a:r>
            <a:r>
              <a:rPr lang="el-GR" dirty="0" err="1"/>
              <a:t>επιπλεγμένη</a:t>
            </a:r>
            <a:r>
              <a:rPr lang="el-GR" dirty="0"/>
              <a:t> χολοκυστίτιδα</a:t>
            </a:r>
          </a:p>
          <a:p>
            <a:r>
              <a:rPr lang="el-GR" dirty="0"/>
              <a:t>Επί υποψίας προέλευσης από  το ουροποιητικό: Γενική ούρων</a:t>
            </a:r>
          </a:p>
          <a:p>
            <a:r>
              <a:rPr lang="el-GR" dirty="0"/>
              <a:t>Επί υποψίας εμφράγματος μυοκαρδίου: ΗΚΓ, </a:t>
            </a:r>
            <a:r>
              <a:rPr lang="el-GR" dirty="0" err="1"/>
              <a:t>τροπονίνη</a:t>
            </a:r>
            <a:endParaRPr lang="en-GB" dirty="0"/>
          </a:p>
          <a:p>
            <a:pPr lvl="1"/>
            <a:endParaRPr lang="en-US" dirty="0"/>
          </a:p>
        </p:txBody>
      </p:sp>
      <p:sp>
        <p:nvSpPr>
          <p:cNvPr id="6" name="Content Placeholder 5">
            <a:extLst>
              <a:ext uri="{FF2B5EF4-FFF2-40B4-BE49-F238E27FC236}">
                <a16:creationId xmlns:a16="http://schemas.microsoft.com/office/drawing/2014/main" id="{A803A996-B7C1-9FDD-2AFA-F231B708848B}"/>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24425495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3C4D799-F987-866E-A4E0-0B6565001569}"/>
              </a:ext>
            </a:extLst>
          </p:cNvPr>
          <p:cNvSpPr>
            <a:spLocks noGrp="1"/>
          </p:cNvSpPr>
          <p:nvPr>
            <p:ph type="body" sz="quarter" idx="10"/>
          </p:nvPr>
        </p:nvSpPr>
        <p:spPr/>
        <p:txBody>
          <a:bodyPr/>
          <a:lstStyle/>
          <a:p>
            <a:endParaRPr lang="en-GB"/>
          </a:p>
        </p:txBody>
      </p:sp>
      <p:pic>
        <p:nvPicPr>
          <p:cNvPr id="6" name="Picture 5">
            <a:extLst>
              <a:ext uri="{FF2B5EF4-FFF2-40B4-BE49-F238E27FC236}">
                <a16:creationId xmlns:a16="http://schemas.microsoft.com/office/drawing/2014/main" id="{E1CC7C26-0E28-BB52-6785-2D1A17B6590C}"/>
              </a:ext>
            </a:extLst>
          </p:cNvPr>
          <p:cNvPicPr>
            <a:picLocks noChangeAspect="1"/>
          </p:cNvPicPr>
          <p:nvPr/>
        </p:nvPicPr>
        <p:blipFill>
          <a:blip r:embed="rId2"/>
          <a:stretch>
            <a:fillRect/>
          </a:stretch>
        </p:blipFill>
        <p:spPr>
          <a:xfrm>
            <a:off x="238866" y="1476139"/>
            <a:ext cx="7868653" cy="2226402"/>
          </a:xfrm>
          <a:prstGeom prst="rect">
            <a:avLst/>
          </a:prstGeom>
        </p:spPr>
      </p:pic>
      <p:sp>
        <p:nvSpPr>
          <p:cNvPr id="8" name="Rectangle 7">
            <a:extLst>
              <a:ext uri="{FF2B5EF4-FFF2-40B4-BE49-F238E27FC236}">
                <a16:creationId xmlns:a16="http://schemas.microsoft.com/office/drawing/2014/main" id="{493B1C92-1F78-D093-24D0-914D35844C30}"/>
              </a:ext>
            </a:extLst>
          </p:cNvPr>
          <p:cNvSpPr/>
          <p:nvPr/>
        </p:nvSpPr>
        <p:spPr>
          <a:xfrm>
            <a:off x="235527" y="3851747"/>
            <a:ext cx="7871991" cy="1107996"/>
          </a:xfrm>
          <a:prstGeom prst="rect">
            <a:avLst/>
          </a:prstGeom>
          <a:solidFill>
            <a:srgbClr val="EAC298"/>
          </a:solidFill>
        </p:spPr>
        <p:txBody>
          <a:bodyPr wrap="square" rtlCol="0" anchor="ctr">
            <a:spAutoFit/>
          </a:bodyPr>
          <a:lstStyle/>
          <a:p>
            <a:pPr algn="l"/>
            <a:r>
              <a:rPr lang="en-US" sz="1800" b="0" i="0" u="none" strike="noStrike" baseline="0" dirty="0">
                <a:solidFill>
                  <a:schemeClr val="bg1"/>
                </a:solidFill>
                <a:latin typeface="Trade Gothic Next" panose="020B0503040303020004" pitchFamily="34" charset="0"/>
              </a:rPr>
              <a:t>CONCLUSIONS </a:t>
            </a:r>
            <a:r>
              <a:rPr lang="en-US" sz="1600" b="0" i="0" u="none" strike="noStrike" baseline="0" dirty="0">
                <a:latin typeface="Trade Gothic Next Light" panose="020B0403040303020004" pitchFamily="34" charset="0"/>
              </a:rPr>
              <a:t>Routine measurements of serum amylase and lipase are unhelpful in the diagnosis of acute abdominal pain unless there is clinical suspicion of acute pancreatitis. In these patients, assay of lipase alone is preferable to assay of amylase </a:t>
            </a:r>
            <a:r>
              <a:rPr lang="en-GB" sz="1600" b="0" i="0" u="none" strike="noStrike" baseline="0" dirty="0">
                <a:latin typeface="Trade Gothic Next Light" panose="020B0403040303020004" pitchFamily="34" charset="0"/>
              </a:rPr>
              <a:t>alone or both enzymes.</a:t>
            </a:r>
            <a:endParaRPr lang="en-GB" sz="1600" b="0" dirty="0">
              <a:solidFill>
                <a:schemeClr val="accent4">
                  <a:lumMod val="50000"/>
                </a:schemeClr>
              </a:solidFill>
              <a:latin typeface="Trade Gothic Next Light" panose="020B0403040303020004" pitchFamily="34" charset="0"/>
              <a:cs typeface="Calibri Light" panose="020F0302020204030204" pitchFamily="34" charset="0"/>
            </a:endParaRPr>
          </a:p>
        </p:txBody>
      </p:sp>
      <p:pic>
        <p:nvPicPr>
          <p:cNvPr id="10" name="Picture 9">
            <a:extLst>
              <a:ext uri="{FF2B5EF4-FFF2-40B4-BE49-F238E27FC236}">
                <a16:creationId xmlns:a16="http://schemas.microsoft.com/office/drawing/2014/main" id="{CADB879E-6A0F-3E16-F6BE-AAC34BE2BD13}"/>
              </a:ext>
            </a:extLst>
          </p:cNvPr>
          <p:cNvPicPr>
            <a:picLocks noChangeAspect="1"/>
          </p:cNvPicPr>
          <p:nvPr/>
        </p:nvPicPr>
        <p:blipFill>
          <a:blip r:embed="rId3"/>
          <a:stretch>
            <a:fillRect/>
          </a:stretch>
        </p:blipFill>
        <p:spPr>
          <a:xfrm>
            <a:off x="238865" y="248162"/>
            <a:ext cx="7734426" cy="1173925"/>
          </a:xfrm>
          <a:prstGeom prst="rect">
            <a:avLst/>
          </a:prstGeom>
        </p:spPr>
      </p:pic>
    </p:spTree>
    <p:extLst>
      <p:ext uri="{BB962C8B-B14F-4D97-AF65-F5344CB8AC3E}">
        <p14:creationId xmlns:p14="http://schemas.microsoft.com/office/powerpoint/2010/main" val="18325997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9756F-38AA-6E39-E7E6-634589A41E33}"/>
              </a:ext>
            </a:extLst>
          </p:cNvPr>
          <p:cNvSpPr>
            <a:spLocks noGrp="1"/>
          </p:cNvSpPr>
          <p:nvPr>
            <p:ph type="title"/>
          </p:nvPr>
        </p:nvSpPr>
        <p:spPr/>
        <p:txBody>
          <a:bodyPr/>
          <a:lstStyle/>
          <a:p>
            <a:r>
              <a:rPr lang="el-GR" dirty="0"/>
              <a:t>Εργαστηριακός έλεγχος</a:t>
            </a:r>
            <a:endParaRPr lang="en-US" dirty="0"/>
          </a:p>
        </p:txBody>
      </p:sp>
      <p:sp>
        <p:nvSpPr>
          <p:cNvPr id="3" name="Content Placeholder 2">
            <a:extLst>
              <a:ext uri="{FF2B5EF4-FFF2-40B4-BE49-F238E27FC236}">
                <a16:creationId xmlns:a16="http://schemas.microsoft.com/office/drawing/2014/main" id="{BEA6B27F-7908-5857-9C97-045649FC57BE}"/>
              </a:ext>
            </a:extLst>
          </p:cNvPr>
          <p:cNvSpPr>
            <a:spLocks noGrp="1"/>
          </p:cNvSpPr>
          <p:nvPr>
            <p:ph idx="1"/>
          </p:nvPr>
        </p:nvSpPr>
        <p:spPr/>
        <p:txBody>
          <a:bodyPr/>
          <a:lstStyle/>
          <a:p>
            <a:r>
              <a:rPr lang="en-US" dirty="0"/>
              <a:t>Ht:38.6%, Hb:12,7g/dl, WBC:9.300/mm3, PLT:293.000/mm3. </a:t>
            </a:r>
            <a:endParaRPr lang="el-GR" dirty="0"/>
          </a:p>
          <a:p>
            <a:r>
              <a:rPr lang="el-GR" dirty="0"/>
              <a:t>Σάκχαρο:95</a:t>
            </a:r>
            <a:r>
              <a:rPr lang="en-US" dirty="0"/>
              <a:t>mg/dl,</a:t>
            </a:r>
          </a:p>
          <a:p>
            <a:r>
              <a:rPr lang="el-GR" dirty="0"/>
              <a:t>Ουρία:48</a:t>
            </a:r>
            <a:r>
              <a:rPr lang="en-US" dirty="0"/>
              <a:t>mg/dl, </a:t>
            </a:r>
            <a:r>
              <a:rPr lang="el-GR" dirty="0"/>
              <a:t>κρεατινίνη:1,2</a:t>
            </a:r>
            <a:r>
              <a:rPr lang="en-US" dirty="0"/>
              <a:t>mg/dl, </a:t>
            </a:r>
            <a:endParaRPr lang="el-GR" dirty="0"/>
          </a:p>
          <a:p>
            <a:r>
              <a:rPr lang="en-US" dirty="0"/>
              <a:t>Na:146mEq/l, K:4,1mEq/l, </a:t>
            </a:r>
            <a:endParaRPr lang="el-GR" dirty="0"/>
          </a:p>
          <a:p>
            <a:r>
              <a:rPr lang="el-GR" dirty="0" err="1"/>
              <a:t>Αμυλάση</a:t>
            </a:r>
            <a:r>
              <a:rPr lang="el-GR" dirty="0"/>
              <a:t> ορού:68 </a:t>
            </a:r>
            <a:r>
              <a:rPr lang="en-US" dirty="0"/>
              <a:t>U/l, </a:t>
            </a:r>
            <a:endParaRPr lang="el-GR" dirty="0"/>
          </a:p>
          <a:p>
            <a:r>
              <a:rPr lang="el-GR" dirty="0"/>
              <a:t>Χολερυθρίνη:0,6</a:t>
            </a:r>
            <a:r>
              <a:rPr lang="en-US" dirty="0"/>
              <a:t>mg/dl (</a:t>
            </a:r>
            <a:r>
              <a:rPr lang="el-GR" dirty="0"/>
              <a:t>άμεσος 0,3</a:t>
            </a:r>
            <a:r>
              <a:rPr lang="en-US" dirty="0"/>
              <a:t>mg/dl), </a:t>
            </a:r>
            <a:endParaRPr lang="el-GR" dirty="0"/>
          </a:p>
          <a:p>
            <a:r>
              <a:rPr lang="en-US" dirty="0"/>
              <a:t>AST:17 U/l, ALT:21 U/l, ALP:64 U/l, </a:t>
            </a:r>
            <a:endParaRPr lang="el-GR" dirty="0"/>
          </a:p>
          <a:p>
            <a:r>
              <a:rPr lang="en-US" dirty="0"/>
              <a:t>LDH:212 U/l.</a:t>
            </a:r>
          </a:p>
        </p:txBody>
      </p:sp>
      <p:sp>
        <p:nvSpPr>
          <p:cNvPr id="4" name="Content Placeholder 3">
            <a:extLst>
              <a:ext uri="{FF2B5EF4-FFF2-40B4-BE49-F238E27FC236}">
                <a16:creationId xmlns:a16="http://schemas.microsoft.com/office/drawing/2014/main" id="{A196F6AA-F048-F24A-A80D-997C39ABB2C1}"/>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22781709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7E657B-8A74-827C-2818-3C1989E695C4}"/>
              </a:ext>
            </a:extLst>
          </p:cNvPr>
          <p:cNvSpPr>
            <a:spLocks noGrp="1"/>
          </p:cNvSpPr>
          <p:nvPr>
            <p:ph type="title"/>
          </p:nvPr>
        </p:nvSpPr>
        <p:spPr/>
        <p:txBody>
          <a:bodyPr/>
          <a:lstStyle/>
          <a:p>
            <a:r>
              <a:rPr lang="el-GR" dirty="0"/>
              <a:t>Απεικονιστικός έλεγχος σε κοιλιακό άλγος;</a:t>
            </a:r>
            <a:endParaRPr lang="en-US" dirty="0"/>
          </a:p>
        </p:txBody>
      </p:sp>
      <p:sp>
        <p:nvSpPr>
          <p:cNvPr id="6" name="Text Placeholder 5">
            <a:extLst>
              <a:ext uri="{FF2B5EF4-FFF2-40B4-BE49-F238E27FC236}">
                <a16:creationId xmlns:a16="http://schemas.microsoft.com/office/drawing/2014/main" id="{597646DC-D6E7-662A-AD56-EBCCF0890DD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492140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0FAA97-D6F1-A1E3-0E13-34B72897A331}"/>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3F896D70-6F12-FD78-E2B4-417F674CE96B}"/>
              </a:ext>
            </a:extLst>
          </p:cNvPr>
          <p:cNvPicPr>
            <a:picLocks noGrp="1" noChangeAspect="1"/>
          </p:cNvPicPr>
          <p:nvPr>
            <p:ph idx="1"/>
          </p:nvPr>
        </p:nvPicPr>
        <p:blipFill>
          <a:blip r:embed="rId2"/>
          <a:stretch>
            <a:fillRect/>
          </a:stretch>
        </p:blipFill>
        <p:spPr>
          <a:xfrm>
            <a:off x="371493" y="1008993"/>
            <a:ext cx="8133879" cy="4280338"/>
          </a:xfrm>
        </p:spPr>
      </p:pic>
      <p:sp>
        <p:nvSpPr>
          <p:cNvPr id="6" name="Text Placeholder 5">
            <a:extLst>
              <a:ext uri="{FF2B5EF4-FFF2-40B4-BE49-F238E27FC236}">
                <a16:creationId xmlns:a16="http://schemas.microsoft.com/office/drawing/2014/main" id="{A5B5199B-48AF-8AF7-0F5F-5F54D7174FFB}"/>
              </a:ext>
            </a:extLst>
          </p:cNvPr>
          <p:cNvSpPr>
            <a:spLocks noGrp="1"/>
          </p:cNvSpPr>
          <p:nvPr>
            <p:ph type="body" sz="quarter" idx="10"/>
          </p:nvPr>
        </p:nvSpPr>
        <p:spPr/>
        <p:txBody>
          <a:bodyPr/>
          <a:lstStyle/>
          <a:p>
            <a:r>
              <a:rPr lang="en-GB" dirty="0">
                <a:hlinkClick r:id="rId3"/>
              </a:rPr>
              <a:t>https://www.acr.org/Clinical-Resources/ACR-Appropriateness-Criteria</a:t>
            </a:r>
            <a:r>
              <a:rPr lang="en-GB" dirty="0"/>
              <a:t> </a:t>
            </a:r>
          </a:p>
        </p:txBody>
      </p:sp>
    </p:spTree>
    <p:extLst>
      <p:ext uri="{BB962C8B-B14F-4D97-AF65-F5344CB8AC3E}">
        <p14:creationId xmlns:p14="http://schemas.microsoft.com/office/powerpoint/2010/main" val="3252877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4ED3DE-D053-A6B2-6A00-C7ADFBCDD06D}"/>
              </a:ext>
            </a:extLst>
          </p:cNvPr>
          <p:cNvSpPr>
            <a:spLocks noGrp="1"/>
          </p:cNvSpPr>
          <p:nvPr>
            <p:ph type="body" sz="quarter" idx="10"/>
          </p:nvPr>
        </p:nvSpPr>
        <p:spPr/>
        <p:txBody>
          <a:bodyPr/>
          <a:lstStyle/>
          <a:p>
            <a:endParaRPr lang="en-GB"/>
          </a:p>
        </p:txBody>
      </p:sp>
      <p:pic>
        <p:nvPicPr>
          <p:cNvPr id="4" name="Content Placeholder 3">
            <a:extLst>
              <a:ext uri="{FF2B5EF4-FFF2-40B4-BE49-F238E27FC236}">
                <a16:creationId xmlns:a16="http://schemas.microsoft.com/office/drawing/2014/main" id="{3A8CAE5B-EB8A-412B-B63D-AC8D1C8270CA}"/>
              </a:ext>
            </a:extLst>
          </p:cNvPr>
          <p:cNvPicPr>
            <a:picLocks noGrp="1" noChangeAspect="1"/>
          </p:cNvPicPr>
          <p:nvPr>
            <p:ph idx="4294967295"/>
          </p:nvPr>
        </p:nvPicPr>
        <p:blipFill>
          <a:blip r:embed="rId2"/>
          <a:stretch>
            <a:fillRect/>
          </a:stretch>
        </p:blipFill>
        <p:spPr>
          <a:xfrm>
            <a:off x="260350" y="1261629"/>
            <a:ext cx="8623300" cy="4013200"/>
          </a:xfrm>
          <a:prstGeom prst="rect">
            <a:avLst/>
          </a:prstGeom>
        </p:spPr>
      </p:pic>
      <p:pic>
        <p:nvPicPr>
          <p:cNvPr id="2" name="Picture 1">
            <a:extLst>
              <a:ext uri="{FF2B5EF4-FFF2-40B4-BE49-F238E27FC236}">
                <a16:creationId xmlns:a16="http://schemas.microsoft.com/office/drawing/2014/main" id="{5D9CFC1C-8FBE-EEC9-0E21-0E23F33B4986}"/>
              </a:ext>
            </a:extLst>
          </p:cNvPr>
          <p:cNvPicPr>
            <a:picLocks noChangeAspect="1"/>
          </p:cNvPicPr>
          <p:nvPr/>
        </p:nvPicPr>
        <p:blipFill>
          <a:blip r:embed="rId3"/>
          <a:stretch>
            <a:fillRect/>
          </a:stretch>
        </p:blipFill>
        <p:spPr>
          <a:xfrm>
            <a:off x="326972" y="130571"/>
            <a:ext cx="1111699" cy="1131439"/>
          </a:xfrm>
          <a:prstGeom prst="rect">
            <a:avLst/>
          </a:prstGeom>
        </p:spPr>
      </p:pic>
      <mc:AlternateContent xmlns:mc="http://schemas.openxmlformats.org/markup-compatibility/2006">
        <mc:Choice xmlns:p14="http://schemas.microsoft.com/office/powerpoint/2010/main" Requires="p14">
          <p:contentPart p14:bwMode="auto" r:id="rId4">
            <p14:nvContentPartPr>
              <p14:cNvPr id="7" name="Ink 6">
                <a:extLst>
                  <a:ext uri="{FF2B5EF4-FFF2-40B4-BE49-F238E27FC236}">
                    <a16:creationId xmlns:a16="http://schemas.microsoft.com/office/drawing/2014/main" id="{0199E230-C12E-F12C-C9B8-75DEE4E5EC3B}"/>
                  </a:ext>
                </a:extLst>
              </p14:cNvPr>
              <p14:cNvContentPartPr/>
              <p14:nvPr/>
            </p14:nvContentPartPr>
            <p14:xfrm>
              <a:off x="2048953" y="2198456"/>
              <a:ext cx="5004360" cy="360"/>
            </p14:xfrm>
          </p:contentPart>
        </mc:Choice>
        <mc:Fallback>
          <p:pic>
            <p:nvPicPr>
              <p:cNvPr id="7" name="Ink 6">
                <a:extLst>
                  <a:ext uri="{FF2B5EF4-FFF2-40B4-BE49-F238E27FC236}">
                    <a16:creationId xmlns:a16="http://schemas.microsoft.com/office/drawing/2014/main" id="{0199E230-C12E-F12C-C9B8-75DEE4E5EC3B}"/>
                  </a:ext>
                </a:extLst>
              </p:cNvPr>
              <p:cNvPicPr/>
              <p:nvPr/>
            </p:nvPicPr>
            <p:blipFill>
              <a:blip r:embed="rId5"/>
              <a:stretch>
                <a:fillRect/>
              </a:stretch>
            </p:blipFill>
            <p:spPr>
              <a:xfrm>
                <a:off x="1976953" y="2054456"/>
                <a:ext cx="5148000" cy="288000"/>
              </a:xfrm>
              <a:prstGeom prst="rect">
                <a:avLst/>
              </a:prstGeom>
            </p:spPr>
          </p:pic>
        </mc:Fallback>
      </mc:AlternateContent>
    </p:spTree>
    <p:extLst>
      <p:ext uri="{BB962C8B-B14F-4D97-AF65-F5344CB8AC3E}">
        <p14:creationId xmlns:p14="http://schemas.microsoft.com/office/powerpoint/2010/main" val="5292465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B72D36-FFB4-0368-B49A-2B3A88753963}"/>
              </a:ext>
            </a:extLst>
          </p:cNvPr>
          <p:cNvSpPr>
            <a:spLocks noGrp="1"/>
          </p:cNvSpPr>
          <p:nvPr>
            <p:ph type="title"/>
          </p:nvPr>
        </p:nvSpPr>
        <p:spPr/>
        <p:txBody>
          <a:bodyPr/>
          <a:lstStyle/>
          <a:p>
            <a:endParaRPr lang="en-GB" dirty="0"/>
          </a:p>
        </p:txBody>
      </p:sp>
      <p:pic>
        <p:nvPicPr>
          <p:cNvPr id="8" name="Content Placeholder 7">
            <a:extLst>
              <a:ext uri="{FF2B5EF4-FFF2-40B4-BE49-F238E27FC236}">
                <a16:creationId xmlns:a16="http://schemas.microsoft.com/office/drawing/2014/main" id="{A7A43A0B-9A0F-5460-989A-E94187D636EF}"/>
              </a:ext>
            </a:extLst>
          </p:cNvPr>
          <p:cNvPicPr>
            <a:picLocks noGrp="1" noChangeAspect="1"/>
          </p:cNvPicPr>
          <p:nvPr>
            <p:ph idx="1"/>
          </p:nvPr>
        </p:nvPicPr>
        <p:blipFill>
          <a:blip r:embed="rId2"/>
          <a:stretch>
            <a:fillRect/>
          </a:stretch>
        </p:blipFill>
        <p:spPr>
          <a:xfrm>
            <a:off x="457200" y="993188"/>
            <a:ext cx="8384198" cy="4600616"/>
          </a:xfrm>
        </p:spPr>
      </p:pic>
      <p:sp>
        <p:nvSpPr>
          <p:cNvPr id="6" name="Text Placeholder 5">
            <a:extLst>
              <a:ext uri="{FF2B5EF4-FFF2-40B4-BE49-F238E27FC236}">
                <a16:creationId xmlns:a16="http://schemas.microsoft.com/office/drawing/2014/main" id="{F3CE7F2E-706C-4E94-3E6E-7AB68838AC4E}"/>
              </a:ext>
            </a:extLst>
          </p:cNvPr>
          <p:cNvSpPr>
            <a:spLocks noGrp="1"/>
          </p:cNvSpPr>
          <p:nvPr>
            <p:ph type="body" sz="quarter" idx="10"/>
          </p:nvPr>
        </p:nvSpPr>
        <p:spPr/>
        <p:txBody>
          <a:bodyPr/>
          <a:lstStyle/>
          <a:p>
            <a:endParaRPr lang="en-GB"/>
          </a:p>
        </p:txBody>
      </p:sp>
      <p:pic>
        <p:nvPicPr>
          <p:cNvPr id="10" name="Picture 9">
            <a:extLst>
              <a:ext uri="{FF2B5EF4-FFF2-40B4-BE49-F238E27FC236}">
                <a16:creationId xmlns:a16="http://schemas.microsoft.com/office/drawing/2014/main" id="{2FD46323-897B-C07B-AD2E-08C8546A1837}"/>
              </a:ext>
            </a:extLst>
          </p:cNvPr>
          <p:cNvPicPr>
            <a:picLocks noChangeAspect="1"/>
          </p:cNvPicPr>
          <p:nvPr/>
        </p:nvPicPr>
        <p:blipFill>
          <a:blip r:embed="rId3"/>
          <a:stretch>
            <a:fillRect/>
          </a:stretch>
        </p:blipFill>
        <p:spPr>
          <a:xfrm>
            <a:off x="326972" y="130571"/>
            <a:ext cx="1111699" cy="1131439"/>
          </a:xfrm>
          <a:prstGeom prst="rect">
            <a:avLst/>
          </a:prstGeom>
        </p:spPr>
      </p:pic>
      <p:pic>
        <p:nvPicPr>
          <p:cNvPr id="14" name="Picture 13">
            <a:extLst>
              <a:ext uri="{FF2B5EF4-FFF2-40B4-BE49-F238E27FC236}">
                <a16:creationId xmlns:a16="http://schemas.microsoft.com/office/drawing/2014/main" id="{AD5DC0BF-E105-14F0-9694-8D12642E6639}"/>
              </a:ext>
            </a:extLst>
          </p:cNvPr>
          <p:cNvPicPr>
            <a:picLocks noChangeAspect="1"/>
          </p:cNvPicPr>
          <p:nvPr/>
        </p:nvPicPr>
        <p:blipFill>
          <a:blip r:embed="rId4"/>
          <a:stretch>
            <a:fillRect/>
          </a:stretch>
        </p:blipFill>
        <p:spPr>
          <a:xfrm>
            <a:off x="3144782" y="121196"/>
            <a:ext cx="3009034" cy="867750"/>
          </a:xfrm>
          <a:prstGeom prst="rect">
            <a:avLst/>
          </a:prstGeom>
        </p:spPr>
      </p:pic>
      <mc:AlternateContent xmlns:mc="http://schemas.openxmlformats.org/markup-compatibility/2006">
        <mc:Choice xmlns:p14="http://schemas.microsoft.com/office/powerpoint/2010/main" Requires="p14">
          <p:contentPart p14:bwMode="auto" r:id="rId5">
            <p14:nvContentPartPr>
              <p14:cNvPr id="15" name="Ink 14">
                <a:extLst>
                  <a:ext uri="{FF2B5EF4-FFF2-40B4-BE49-F238E27FC236}">
                    <a16:creationId xmlns:a16="http://schemas.microsoft.com/office/drawing/2014/main" id="{C4ADCC15-3AF4-81E3-E93C-071AD2AFE9A1}"/>
                  </a:ext>
                </a:extLst>
              </p14:cNvPr>
              <p14:cNvContentPartPr/>
              <p14:nvPr/>
            </p14:nvContentPartPr>
            <p14:xfrm>
              <a:off x="2261353" y="1161656"/>
              <a:ext cx="4910040" cy="360"/>
            </p14:xfrm>
          </p:contentPart>
        </mc:Choice>
        <mc:Fallback>
          <p:pic>
            <p:nvPicPr>
              <p:cNvPr id="15" name="Ink 14">
                <a:extLst>
                  <a:ext uri="{FF2B5EF4-FFF2-40B4-BE49-F238E27FC236}">
                    <a16:creationId xmlns:a16="http://schemas.microsoft.com/office/drawing/2014/main" id="{C4ADCC15-3AF4-81E3-E93C-071AD2AFE9A1}"/>
                  </a:ext>
                </a:extLst>
              </p:cNvPr>
              <p:cNvPicPr/>
              <p:nvPr/>
            </p:nvPicPr>
            <p:blipFill>
              <a:blip r:embed="rId6"/>
              <a:stretch>
                <a:fillRect/>
              </a:stretch>
            </p:blipFill>
            <p:spPr>
              <a:xfrm>
                <a:off x="2189353" y="1017656"/>
                <a:ext cx="5053680" cy="288000"/>
              </a:xfrm>
              <a:prstGeom prst="rect">
                <a:avLst/>
              </a:prstGeom>
            </p:spPr>
          </p:pic>
        </mc:Fallback>
      </mc:AlternateContent>
    </p:spTree>
    <p:extLst>
      <p:ext uri="{BB962C8B-B14F-4D97-AF65-F5344CB8AC3E}">
        <p14:creationId xmlns:p14="http://schemas.microsoft.com/office/powerpoint/2010/main" val="4211448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B7B1B-540E-5FA0-8CE1-48F646F972D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AC63B86-CBE7-C35F-36BC-258A191B0562}"/>
              </a:ext>
            </a:extLst>
          </p:cNvPr>
          <p:cNvSpPr>
            <a:spLocks noGrp="1"/>
          </p:cNvSpPr>
          <p:nvPr>
            <p:ph type="title"/>
          </p:nvPr>
        </p:nvSpPr>
        <p:spPr/>
        <p:txBody>
          <a:bodyPr>
            <a:normAutofit/>
          </a:bodyPr>
          <a:lstStyle/>
          <a:p>
            <a:r>
              <a:rPr lang="el-GR" dirty="0"/>
              <a:t>Αιτίες κοιλιακού άλγους ανά σύστημα</a:t>
            </a:r>
          </a:p>
        </p:txBody>
      </p:sp>
      <p:graphicFrame>
        <p:nvGraphicFramePr>
          <p:cNvPr id="11" name="Content Placeholder 6">
            <a:extLst>
              <a:ext uri="{FF2B5EF4-FFF2-40B4-BE49-F238E27FC236}">
                <a16:creationId xmlns:a16="http://schemas.microsoft.com/office/drawing/2014/main" id="{6F678025-F821-598D-BC74-4723A2399AEB}"/>
              </a:ext>
            </a:extLst>
          </p:cNvPr>
          <p:cNvGraphicFramePr>
            <a:graphicFrameLocks noGrp="1"/>
          </p:cNvGraphicFramePr>
          <p:nvPr>
            <p:ph idx="1"/>
            <p:extLst>
              <p:ext uri="{D42A27DB-BD31-4B8C-83A1-F6EECF244321}">
                <p14:modId xmlns:p14="http://schemas.microsoft.com/office/powerpoint/2010/main" val="2433815838"/>
              </p:ext>
            </p:extLst>
          </p:nvPr>
        </p:nvGraphicFramePr>
        <p:xfrm>
          <a:off x="457200" y="1333500"/>
          <a:ext cx="8229600" cy="3771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ontent Placeholder 11">
            <a:extLst>
              <a:ext uri="{FF2B5EF4-FFF2-40B4-BE49-F238E27FC236}">
                <a16:creationId xmlns:a16="http://schemas.microsoft.com/office/drawing/2014/main" id="{EFADB061-96F2-CF8A-113F-84F0099D1317}"/>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13021470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F140D4-509A-45D9-AE18-204BC4AF7634}"/>
              </a:ext>
            </a:extLst>
          </p:cNvPr>
          <p:cNvPicPr>
            <a:picLocks noChangeAspect="1"/>
          </p:cNvPicPr>
          <p:nvPr/>
        </p:nvPicPr>
        <p:blipFill>
          <a:blip r:embed="rId2"/>
          <a:stretch>
            <a:fillRect/>
          </a:stretch>
        </p:blipFill>
        <p:spPr>
          <a:xfrm>
            <a:off x="326972" y="130571"/>
            <a:ext cx="1111699" cy="1131439"/>
          </a:xfrm>
          <a:prstGeom prst="rect">
            <a:avLst/>
          </a:prstGeom>
        </p:spPr>
      </p:pic>
      <p:sp>
        <p:nvSpPr>
          <p:cNvPr id="2" name="Text Placeholder 1">
            <a:extLst>
              <a:ext uri="{FF2B5EF4-FFF2-40B4-BE49-F238E27FC236}">
                <a16:creationId xmlns:a16="http://schemas.microsoft.com/office/drawing/2014/main" id="{61246029-D869-A963-A232-0F993CAFA589}"/>
              </a:ext>
            </a:extLst>
          </p:cNvPr>
          <p:cNvSpPr>
            <a:spLocks noGrp="1"/>
          </p:cNvSpPr>
          <p:nvPr>
            <p:ph type="body" sz="quarter" idx="10"/>
          </p:nvPr>
        </p:nvSpPr>
        <p:spPr/>
        <p:txBody>
          <a:bodyPr/>
          <a:lstStyle/>
          <a:p>
            <a:endParaRPr lang="en-GB"/>
          </a:p>
        </p:txBody>
      </p:sp>
      <p:pic>
        <p:nvPicPr>
          <p:cNvPr id="10" name="Picture 9">
            <a:extLst>
              <a:ext uri="{FF2B5EF4-FFF2-40B4-BE49-F238E27FC236}">
                <a16:creationId xmlns:a16="http://schemas.microsoft.com/office/drawing/2014/main" id="{3D9635A5-2659-4744-FCBF-1E833F0DD6D9}"/>
              </a:ext>
            </a:extLst>
          </p:cNvPr>
          <p:cNvPicPr>
            <a:picLocks noChangeAspect="1"/>
          </p:cNvPicPr>
          <p:nvPr/>
        </p:nvPicPr>
        <p:blipFill>
          <a:blip r:embed="rId3"/>
          <a:stretch>
            <a:fillRect/>
          </a:stretch>
        </p:blipFill>
        <p:spPr>
          <a:xfrm>
            <a:off x="163486" y="1409882"/>
            <a:ext cx="8817028" cy="3839746"/>
          </a:xfrm>
          <a:prstGeom prst="rect">
            <a:avLst/>
          </a:prstGeom>
        </p:spPr>
      </p:pic>
      <p:pic>
        <p:nvPicPr>
          <p:cNvPr id="12" name="Picture 11">
            <a:extLst>
              <a:ext uri="{FF2B5EF4-FFF2-40B4-BE49-F238E27FC236}">
                <a16:creationId xmlns:a16="http://schemas.microsoft.com/office/drawing/2014/main" id="{48AC1D7D-2ED0-B6A5-C4A4-1571860A5A25}"/>
              </a:ext>
            </a:extLst>
          </p:cNvPr>
          <p:cNvPicPr>
            <a:picLocks noChangeAspect="1"/>
          </p:cNvPicPr>
          <p:nvPr/>
        </p:nvPicPr>
        <p:blipFill>
          <a:blip r:embed="rId4"/>
          <a:stretch>
            <a:fillRect/>
          </a:stretch>
        </p:blipFill>
        <p:spPr>
          <a:xfrm>
            <a:off x="3301432" y="377458"/>
            <a:ext cx="2922135" cy="803824"/>
          </a:xfrm>
          <a:prstGeom prst="rect">
            <a:avLst/>
          </a:prstGeom>
        </p:spPr>
      </p:pic>
      <mc:AlternateContent xmlns:mc="http://schemas.openxmlformats.org/markup-compatibility/2006">
        <mc:Choice xmlns:p14="http://schemas.microsoft.com/office/powerpoint/2010/main" Requires="p14">
          <p:contentPart p14:bwMode="auto" r:id="rId5">
            <p14:nvContentPartPr>
              <p14:cNvPr id="14" name="Ink 13">
                <a:extLst>
                  <a:ext uri="{FF2B5EF4-FFF2-40B4-BE49-F238E27FC236}">
                    <a16:creationId xmlns:a16="http://schemas.microsoft.com/office/drawing/2014/main" id="{AEF12557-976D-6A2E-D301-23868EF3CD8B}"/>
                  </a:ext>
                </a:extLst>
              </p14:cNvPr>
              <p14:cNvContentPartPr/>
              <p14:nvPr/>
            </p14:nvContentPartPr>
            <p14:xfrm>
              <a:off x="2000979" y="1575645"/>
              <a:ext cx="3234600" cy="360"/>
            </p14:xfrm>
          </p:contentPart>
        </mc:Choice>
        <mc:Fallback>
          <p:pic>
            <p:nvPicPr>
              <p:cNvPr id="14" name="Ink 13">
                <a:extLst>
                  <a:ext uri="{FF2B5EF4-FFF2-40B4-BE49-F238E27FC236}">
                    <a16:creationId xmlns:a16="http://schemas.microsoft.com/office/drawing/2014/main" id="{AEF12557-976D-6A2E-D301-23868EF3CD8B}"/>
                  </a:ext>
                </a:extLst>
              </p:cNvPr>
              <p:cNvPicPr/>
              <p:nvPr/>
            </p:nvPicPr>
            <p:blipFill>
              <a:blip r:embed="rId6"/>
              <a:stretch>
                <a:fillRect/>
              </a:stretch>
            </p:blipFill>
            <p:spPr>
              <a:xfrm>
                <a:off x="1928979" y="1431645"/>
                <a:ext cx="3378240" cy="288000"/>
              </a:xfrm>
              <a:prstGeom prst="rect">
                <a:avLst/>
              </a:prstGeom>
            </p:spPr>
          </p:pic>
        </mc:Fallback>
      </mc:AlternateContent>
    </p:spTree>
    <p:extLst>
      <p:ext uri="{BB962C8B-B14F-4D97-AF65-F5344CB8AC3E}">
        <p14:creationId xmlns:p14="http://schemas.microsoft.com/office/powerpoint/2010/main" val="1206059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F140D4-509A-45D9-AE18-204BC4AF7634}"/>
              </a:ext>
            </a:extLst>
          </p:cNvPr>
          <p:cNvPicPr>
            <a:picLocks noChangeAspect="1"/>
          </p:cNvPicPr>
          <p:nvPr/>
        </p:nvPicPr>
        <p:blipFill>
          <a:blip r:embed="rId2"/>
          <a:stretch>
            <a:fillRect/>
          </a:stretch>
        </p:blipFill>
        <p:spPr>
          <a:xfrm>
            <a:off x="326972" y="130571"/>
            <a:ext cx="1111699" cy="1131439"/>
          </a:xfrm>
          <a:prstGeom prst="rect">
            <a:avLst/>
          </a:prstGeom>
        </p:spPr>
      </p:pic>
      <p:sp>
        <p:nvSpPr>
          <p:cNvPr id="2" name="Text Placeholder 1">
            <a:extLst>
              <a:ext uri="{FF2B5EF4-FFF2-40B4-BE49-F238E27FC236}">
                <a16:creationId xmlns:a16="http://schemas.microsoft.com/office/drawing/2014/main" id="{61246029-D869-A963-A232-0F993CAFA589}"/>
              </a:ext>
            </a:extLst>
          </p:cNvPr>
          <p:cNvSpPr>
            <a:spLocks noGrp="1"/>
          </p:cNvSpPr>
          <p:nvPr>
            <p:ph type="body" sz="quarter" idx="10"/>
          </p:nvPr>
        </p:nvSpPr>
        <p:spPr/>
        <p:txBody>
          <a:bodyPr/>
          <a:lstStyle/>
          <a:p>
            <a:endParaRPr lang="en-GB"/>
          </a:p>
        </p:txBody>
      </p:sp>
      <p:pic>
        <p:nvPicPr>
          <p:cNvPr id="5" name="Picture 4">
            <a:extLst>
              <a:ext uri="{FF2B5EF4-FFF2-40B4-BE49-F238E27FC236}">
                <a16:creationId xmlns:a16="http://schemas.microsoft.com/office/drawing/2014/main" id="{0E5DEE1A-A1EC-6892-51DA-CC2559BE8B13}"/>
              </a:ext>
            </a:extLst>
          </p:cNvPr>
          <p:cNvPicPr>
            <a:picLocks noChangeAspect="1"/>
          </p:cNvPicPr>
          <p:nvPr/>
        </p:nvPicPr>
        <p:blipFill>
          <a:blip r:embed="rId3"/>
          <a:stretch>
            <a:fillRect/>
          </a:stretch>
        </p:blipFill>
        <p:spPr>
          <a:xfrm>
            <a:off x="266700" y="1262010"/>
            <a:ext cx="8610600" cy="4172729"/>
          </a:xfrm>
          <a:prstGeom prst="rect">
            <a:avLst/>
          </a:prstGeom>
        </p:spPr>
      </p:pic>
      <p:pic>
        <p:nvPicPr>
          <p:cNvPr id="7" name="Picture 6">
            <a:extLst>
              <a:ext uri="{FF2B5EF4-FFF2-40B4-BE49-F238E27FC236}">
                <a16:creationId xmlns:a16="http://schemas.microsoft.com/office/drawing/2014/main" id="{616ABC68-1F4B-209D-A044-09F7D1A93F57}"/>
              </a:ext>
            </a:extLst>
          </p:cNvPr>
          <p:cNvPicPr>
            <a:picLocks noChangeAspect="1"/>
          </p:cNvPicPr>
          <p:nvPr/>
        </p:nvPicPr>
        <p:blipFill>
          <a:blip r:embed="rId4"/>
          <a:stretch>
            <a:fillRect/>
          </a:stretch>
        </p:blipFill>
        <p:spPr>
          <a:xfrm>
            <a:off x="3150393" y="289097"/>
            <a:ext cx="2843213" cy="814388"/>
          </a:xfrm>
          <a:prstGeom prst="rect">
            <a:avLst/>
          </a:prstGeom>
        </p:spPr>
      </p:pic>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59A0E05D-DB7C-61F8-3585-FFF85CBC9FBB}"/>
                  </a:ext>
                </a:extLst>
              </p14:cNvPr>
              <p14:cNvContentPartPr/>
              <p14:nvPr/>
            </p14:nvContentPartPr>
            <p14:xfrm>
              <a:off x="2008273" y="1423016"/>
              <a:ext cx="6366240" cy="360"/>
            </p14:xfrm>
          </p:contentPart>
        </mc:Choice>
        <mc:Fallback>
          <p:pic>
            <p:nvPicPr>
              <p:cNvPr id="8" name="Ink 7">
                <a:extLst>
                  <a:ext uri="{FF2B5EF4-FFF2-40B4-BE49-F238E27FC236}">
                    <a16:creationId xmlns:a16="http://schemas.microsoft.com/office/drawing/2014/main" id="{59A0E05D-DB7C-61F8-3585-FFF85CBC9FBB}"/>
                  </a:ext>
                </a:extLst>
              </p:cNvPr>
              <p:cNvPicPr/>
              <p:nvPr/>
            </p:nvPicPr>
            <p:blipFill>
              <a:blip r:embed="rId6"/>
              <a:stretch>
                <a:fillRect/>
              </a:stretch>
            </p:blipFill>
            <p:spPr>
              <a:xfrm>
                <a:off x="1936273" y="1279016"/>
                <a:ext cx="6509880" cy="288000"/>
              </a:xfrm>
              <a:prstGeom prst="rect">
                <a:avLst/>
              </a:prstGeom>
            </p:spPr>
          </p:pic>
        </mc:Fallback>
      </mc:AlternateContent>
    </p:spTree>
    <p:extLst>
      <p:ext uri="{BB962C8B-B14F-4D97-AF65-F5344CB8AC3E}">
        <p14:creationId xmlns:p14="http://schemas.microsoft.com/office/powerpoint/2010/main" val="22334941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D41AC7-04AD-57E5-2976-5E97EE90A9A2}"/>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193D0E45-C8A1-513E-41CA-DD40ECDB8F99}"/>
              </a:ext>
            </a:extLst>
          </p:cNvPr>
          <p:cNvPicPr>
            <a:picLocks noGrp="1" noChangeAspect="1"/>
          </p:cNvPicPr>
          <p:nvPr>
            <p:ph sz="half" idx="1"/>
          </p:nvPr>
        </p:nvPicPr>
        <p:blipFill>
          <a:blip r:embed="rId2"/>
          <a:stretch>
            <a:fillRect/>
          </a:stretch>
        </p:blipFill>
        <p:spPr>
          <a:xfrm>
            <a:off x="241981" y="1337023"/>
            <a:ext cx="4253819" cy="3965484"/>
          </a:xfrm>
        </p:spPr>
      </p:pic>
      <p:pic>
        <p:nvPicPr>
          <p:cNvPr id="10" name="Content Placeholder 9">
            <a:extLst>
              <a:ext uri="{FF2B5EF4-FFF2-40B4-BE49-F238E27FC236}">
                <a16:creationId xmlns:a16="http://schemas.microsoft.com/office/drawing/2014/main" id="{1346CD59-042D-7F76-7677-B58CD2014592}"/>
              </a:ext>
            </a:extLst>
          </p:cNvPr>
          <p:cNvPicPr>
            <a:picLocks noGrp="1" noChangeAspect="1"/>
          </p:cNvPicPr>
          <p:nvPr>
            <p:ph sz="half" idx="13"/>
          </p:nvPr>
        </p:nvPicPr>
        <p:blipFill>
          <a:blip r:embed="rId3"/>
          <a:stretch>
            <a:fillRect/>
          </a:stretch>
        </p:blipFill>
        <p:spPr>
          <a:xfrm>
            <a:off x="4672500" y="1149246"/>
            <a:ext cx="4038600" cy="2558657"/>
          </a:xfrm>
        </p:spPr>
      </p:pic>
      <p:sp>
        <p:nvSpPr>
          <p:cNvPr id="5" name="Text Placeholder 4">
            <a:extLst>
              <a:ext uri="{FF2B5EF4-FFF2-40B4-BE49-F238E27FC236}">
                <a16:creationId xmlns:a16="http://schemas.microsoft.com/office/drawing/2014/main" id="{659AB3B7-D9B9-2043-ABCE-DE2943B4B700}"/>
              </a:ext>
            </a:extLst>
          </p:cNvPr>
          <p:cNvSpPr>
            <a:spLocks noGrp="1"/>
          </p:cNvSpPr>
          <p:nvPr>
            <p:ph type="body" sz="quarter" idx="10"/>
          </p:nvPr>
        </p:nvSpPr>
        <p:spPr/>
        <p:txBody>
          <a:bodyPr/>
          <a:lstStyle/>
          <a:p>
            <a:r>
              <a:rPr lang="en-GB" dirty="0"/>
              <a:t>BMJ 2009;339:b2431 doi:10.1136/bmj.b2431</a:t>
            </a:r>
          </a:p>
        </p:txBody>
      </p:sp>
      <p:pic>
        <p:nvPicPr>
          <p:cNvPr id="12" name="Picture 11">
            <a:extLst>
              <a:ext uri="{FF2B5EF4-FFF2-40B4-BE49-F238E27FC236}">
                <a16:creationId xmlns:a16="http://schemas.microsoft.com/office/drawing/2014/main" id="{DFE3A180-DC5B-B516-301B-827F76033F5E}"/>
              </a:ext>
            </a:extLst>
          </p:cNvPr>
          <p:cNvPicPr>
            <a:picLocks noChangeAspect="1"/>
          </p:cNvPicPr>
          <p:nvPr/>
        </p:nvPicPr>
        <p:blipFill>
          <a:blip r:embed="rId4"/>
          <a:stretch>
            <a:fillRect/>
          </a:stretch>
        </p:blipFill>
        <p:spPr>
          <a:xfrm>
            <a:off x="2212521" y="149423"/>
            <a:ext cx="5780314" cy="927402"/>
          </a:xfrm>
          <a:prstGeom prst="rect">
            <a:avLst/>
          </a:prstGeom>
        </p:spPr>
      </p:pic>
      <p:pic>
        <p:nvPicPr>
          <p:cNvPr id="14" name="Picture 13">
            <a:extLst>
              <a:ext uri="{FF2B5EF4-FFF2-40B4-BE49-F238E27FC236}">
                <a16:creationId xmlns:a16="http://schemas.microsoft.com/office/drawing/2014/main" id="{DCB600CD-C276-7FA1-3531-2A53955077CE}"/>
              </a:ext>
            </a:extLst>
          </p:cNvPr>
          <p:cNvPicPr>
            <a:picLocks noChangeAspect="1"/>
          </p:cNvPicPr>
          <p:nvPr/>
        </p:nvPicPr>
        <p:blipFill>
          <a:blip r:embed="rId5"/>
          <a:stretch>
            <a:fillRect/>
          </a:stretch>
        </p:blipFill>
        <p:spPr>
          <a:xfrm>
            <a:off x="285461" y="80729"/>
            <a:ext cx="1663610" cy="992967"/>
          </a:xfrm>
          <a:prstGeom prst="rect">
            <a:avLst/>
          </a:prstGeom>
        </p:spPr>
      </p:pic>
      <p:sp>
        <p:nvSpPr>
          <p:cNvPr id="15" name="Arrow: Down 14">
            <a:extLst>
              <a:ext uri="{FF2B5EF4-FFF2-40B4-BE49-F238E27FC236}">
                <a16:creationId xmlns:a16="http://schemas.microsoft.com/office/drawing/2014/main" id="{03605AA8-9B38-64F3-B6D6-2B52043DA4E1}"/>
              </a:ext>
            </a:extLst>
          </p:cNvPr>
          <p:cNvSpPr/>
          <p:nvPr/>
        </p:nvSpPr>
        <p:spPr>
          <a:xfrm rot="5400000">
            <a:off x="7160080" y="1371984"/>
            <a:ext cx="449036" cy="489858"/>
          </a:xfrm>
          <a:prstGeom prst="downArrow">
            <a:avLst/>
          </a:prstGeom>
          <a:solidFill>
            <a:schemeClr val="accent2"/>
          </a:solidFill>
          <a:effectLst>
            <a:outerShdw blurRad="50800" dist="38100" dir="2700000" algn="tl" rotWithShape="0">
              <a:prstClr val="black">
                <a:alpha val="40000"/>
              </a:prstClr>
            </a:outerShdw>
          </a:effectLst>
        </p:spPr>
        <p:txBody>
          <a:bodyPr wrap="square" rtlCol="0" anchor="ctr">
            <a:spAutoFit/>
          </a:bodyPr>
          <a:lstStyle/>
          <a:p>
            <a:pPr algn="r"/>
            <a:endParaRPr lang="en-GB" sz="1400" dirty="0">
              <a:solidFill>
                <a:schemeClr val="accent4">
                  <a:lumMod val="50000"/>
                </a:schemeClr>
              </a:solidFill>
              <a:latin typeface="Calibri Light" panose="020F0302020204030204" pitchFamily="34" charset="0"/>
              <a:cs typeface="Calibri Light" panose="020F0302020204030204" pitchFamily="34" charset="0"/>
            </a:endParaRPr>
          </a:p>
        </p:txBody>
      </p:sp>
      <p:sp>
        <p:nvSpPr>
          <p:cNvPr id="17" name="TextBox 16">
            <a:extLst>
              <a:ext uri="{FF2B5EF4-FFF2-40B4-BE49-F238E27FC236}">
                <a16:creationId xmlns:a16="http://schemas.microsoft.com/office/drawing/2014/main" id="{E5F3CC7F-CC6D-4AB3-5E7B-FD57C4EA2628}"/>
              </a:ext>
            </a:extLst>
          </p:cNvPr>
          <p:cNvSpPr txBox="1"/>
          <p:nvPr/>
        </p:nvSpPr>
        <p:spPr>
          <a:xfrm>
            <a:off x="4718379" y="3602228"/>
            <a:ext cx="4169421" cy="1815882"/>
          </a:xfrm>
          <a:prstGeom prst="rect">
            <a:avLst/>
          </a:prstGeom>
          <a:noFill/>
        </p:spPr>
        <p:txBody>
          <a:bodyPr wrap="square" rtlCol="0">
            <a:spAutoFit/>
          </a:bodyPr>
          <a:lstStyle/>
          <a:p>
            <a:pPr algn="ctr"/>
            <a:r>
              <a:rPr lang="en-US" sz="1600" dirty="0">
                <a:solidFill>
                  <a:srgbClr val="0070C0"/>
                </a:solidFill>
                <a:latin typeface="Calibri Light" panose="020F0302020204030204" pitchFamily="34" charset="0"/>
                <a:cs typeface="Calibri Light" panose="020F0302020204030204" pitchFamily="34" charset="0"/>
              </a:rPr>
              <a:t>Although CT is the most sensitive imaging investigation for detecting urgent conditions in patients with abdominal pain, using ultrasonography first and CT only in those with negative or inconclusive ultrasonography results in the best sensitivity and lowers exposure to radiation.</a:t>
            </a:r>
            <a:endParaRPr lang="en-GB" sz="1600" dirty="0">
              <a:solidFill>
                <a:srgbClr val="0070C0"/>
              </a:solidFill>
              <a:latin typeface="Calibri Light" panose="020F0302020204030204" pitchFamily="34" charset="0"/>
              <a:cs typeface="Calibri Light" panose="020F0302020204030204" pitchFamily="34" charset="0"/>
            </a:endParaRPr>
          </a:p>
        </p:txBody>
      </p:sp>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D3866D77-E5E9-EB1A-0E66-EB484BE602E6}"/>
                  </a:ext>
                </a:extLst>
              </p14:cNvPr>
              <p14:cNvContentPartPr/>
              <p14:nvPr/>
            </p14:nvContentPartPr>
            <p14:xfrm>
              <a:off x="375752" y="2708728"/>
              <a:ext cx="4002840" cy="360"/>
            </p14:xfrm>
          </p:contentPart>
        </mc:Choice>
        <mc:Fallback xmlns="">
          <p:pic>
            <p:nvPicPr>
              <p:cNvPr id="16" name="Ink 15">
                <a:extLst>
                  <a:ext uri="{FF2B5EF4-FFF2-40B4-BE49-F238E27FC236}">
                    <a16:creationId xmlns:a16="http://schemas.microsoft.com/office/drawing/2014/main" id="{D3866D77-E5E9-EB1A-0E66-EB484BE602E6}"/>
                  </a:ext>
                </a:extLst>
              </p:cNvPr>
              <p:cNvPicPr/>
              <p:nvPr/>
            </p:nvPicPr>
            <p:blipFill>
              <a:blip r:embed="rId7"/>
              <a:stretch>
                <a:fillRect/>
              </a:stretch>
            </p:blipFill>
            <p:spPr>
              <a:xfrm>
                <a:off x="321752" y="2600728"/>
                <a:ext cx="4110480" cy="216000"/>
              </a:xfrm>
              <a:prstGeom prst="rect">
                <a:avLst/>
              </a:prstGeom>
            </p:spPr>
          </p:pic>
        </mc:Fallback>
      </mc:AlternateContent>
    </p:spTree>
    <p:extLst>
      <p:ext uri="{BB962C8B-B14F-4D97-AF65-F5344CB8AC3E}">
        <p14:creationId xmlns:p14="http://schemas.microsoft.com/office/powerpoint/2010/main" val="19562650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C4338-4870-7153-77D0-38211EB8C51F}"/>
              </a:ext>
            </a:extLst>
          </p:cNvPr>
          <p:cNvSpPr>
            <a:spLocks noGrp="1"/>
          </p:cNvSpPr>
          <p:nvPr>
            <p:ph type="title"/>
          </p:nvPr>
        </p:nvSpPr>
        <p:spPr/>
        <p:txBody>
          <a:bodyPr/>
          <a:lstStyle/>
          <a:p>
            <a:r>
              <a:rPr lang="el-GR" dirty="0"/>
              <a:t>Απεικονιστικός έλεγχος</a:t>
            </a:r>
            <a:endParaRPr lang="en-GB" dirty="0"/>
          </a:p>
        </p:txBody>
      </p:sp>
      <p:graphicFrame>
        <p:nvGraphicFramePr>
          <p:cNvPr id="5" name="Content Placeholder 4">
            <a:extLst>
              <a:ext uri="{FF2B5EF4-FFF2-40B4-BE49-F238E27FC236}">
                <a16:creationId xmlns:a16="http://schemas.microsoft.com/office/drawing/2014/main" id="{B76BE014-2150-36C3-7F28-DD04BBD7CA03}"/>
              </a:ext>
            </a:extLst>
          </p:cNvPr>
          <p:cNvGraphicFramePr>
            <a:graphicFrameLocks noGrp="1"/>
          </p:cNvGraphicFramePr>
          <p:nvPr>
            <p:ph idx="1"/>
            <p:extLst>
              <p:ext uri="{D42A27DB-BD31-4B8C-83A1-F6EECF244321}">
                <p14:modId xmlns:p14="http://schemas.microsoft.com/office/powerpoint/2010/main" val="1450463047"/>
              </p:ext>
            </p:extLst>
          </p:nvPr>
        </p:nvGraphicFramePr>
        <p:xfrm>
          <a:off x="457200" y="850790"/>
          <a:ext cx="8229600" cy="4546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7A25A5C5-58FB-B111-1621-C0FCA688E727}"/>
              </a:ext>
            </a:extLst>
          </p:cNvPr>
          <p:cNvSpPr>
            <a:spLocks noGrp="1"/>
          </p:cNvSpPr>
          <p:nvPr>
            <p:ph type="body" sz="quarter" idx="10"/>
          </p:nvPr>
        </p:nvSpPr>
        <p:spPr/>
        <p:txBody>
          <a:bodyPr>
            <a:normAutofit fontScale="85000" lnSpcReduction="10000"/>
          </a:bodyPr>
          <a:lstStyle/>
          <a:p>
            <a:r>
              <a:rPr lang="en-US" dirty="0"/>
              <a:t>American College of Radiology – Appropriateness Criteria </a:t>
            </a:r>
            <a:r>
              <a:rPr lang="en-US" dirty="0">
                <a:hlinkClick r:id="rId7"/>
              </a:rPr>
              <a:t>https://www.acr.org/Clinical-Resources/ACR-Appropriateness-Criteria</a:t>
            </a:r>
            <a:r>
              <a:rPr lang="el-GR" dirty="0"/>
              <a:t> </a:t>
            </a:r>
            <a:endParaRPr lang="en-US" dirty="0"/>
          </a:p>
        </p:txBody>
      </p:sp>
      <p:sp>
        <p:nvSpPr>
          <p:cNvPr id="6" name="Lightning Bolt 5" descr="-">
            <a:extLst>
              <a:ext uri="{FF2B5EF4-FFF2-40B4-BE49-F238E27FC236}">
                <a16:creationId xmlns:a16="http://schemas.microsoft.com/office/drawing/2014/main" id="{27DFF351-73CF-6A57-EA37-24785CDDA322}"/>
              </a:ext>
            </a:extLst>
          </p:cNvPr>
          <p:cNvSpPr/>
          <p:nvPr/>
        </p:nvSpPr>
        <p:spPr>
          <a:xfrm>
            <a:off x="0" y="0"/>
            <a:ext cx="0" cy="0"/>
          </a:xfrm>
          <a:prstGeom prst="lightningBolt">
            <a:avLst/>
          </a:prstGeom>
          <a:solidFill>
            <a:schemeClr val="accent5"/>
          </a:solidFill>
        </p:spPr>
        <p:txBody>
          <a:bodyPr wrap="square" rtlCol="0" anchor="ctr">
            <a:spAutoFit/>
          </a:bodyPr>
          <a:lstStyle/>
          <a:p>
            <a:pPr algn="r"/>
            <a:endParaRPr lang="en-GB" sz="1400" dirty="0">
              <a:solidFill>
                <a:schemeClr val="accent4">
                  <a:lumMod val="50000"/>
                </a:schemeClr>
              </a:solidFill>
              <a:latin typeface="Calibri Light" panose="020F0302020204030204" pitchFamily="34" charset="0"/>
              <a:cs typeface="Calibri Light" panose="020F0302020204030204" pitchFamily="34" charset="0"/>
            </a:endParaRPr>
          </a:p>
        </p:txBody>
      </p:sp>
      <p:sp>
        <p:nvSpPr>
          <p:cNvPr id="7" name="Lightning Bolt 6" descr="-">
            <a:extLst>
              <a:ext uri="{FF2B5EF4-FFF2-40B4-BE49-F238E27FC236}">
                <a16:creationId xmlns:a16="http://schemas.microsoft.com/office/drawing/2014/main" id="{0EBCB53D-E53E-E76D-5E6E-4F1B6DD035F2}"/>
              </a:ext>
            </a:extLst>
          </p:cNvPr>
          <p:cNvSpPr/>
          <p:nvPr/>
        </p:nvSpPr>
        <p:spPr>
          <a:xfrm>
            <a:off x="0" y="0"/>
            <a:ext cx="0" cy="0"/>
          </a:xfrm>
          <a:prstGeom prst="lightningBolt">
            <a:avLst/>
          </a:prstGeom>
          <a:solidFill>
            <a:schemeClr val="accent5"/>
          </a:solidFill>
        </p:spPr>
        <p:txBody>
          <a:bodyPr wrap="square" rtlCol="0" anchor="ctr">
            <a:spAutoFit/>
          </a:bodyPr>
          <a:lstStyle/>
          <a:p>
            <a:pPr algn="r"/>
            <a:endParaRPr lang="en-GB" sz="1400" dirty="0">
              <a:solidFill>
                <a:schemeClr val="accent4">
                  <a:lumMod val="50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986906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7A26D-B54D-8077-5131-E63F430104AB}"/>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666A8DC-F15D-B348-3EA3-17F0F5D349E2}"/>
              </a:ext>
            </a:extLst>
          </p:cNvPr>
          <p:cNvPicPr>
            <a:picLocks noGrp="1" noChangeAspect="1"/>
          </p:cNvPicPr>
          <p:nvPr>
            <p:ph idx="1"/>
          </p:nvPr>
        </p:nvPicPr>
        <p:blipFill>
          <a:blip r:embed="rId2"/>
          <a:stretch>
            <a:fillRect/>
          </a:stretch>
        </p:blipFill>
        <p:spPr>
          <a:xfrm>
            <a:off x="223412" y="1100532"/>
            <a:ext cx="8697176" cy="3827223"/>
          </a:xfrm>
        </p:spPr>
      </p:pic>
      <p:sp>
        <p:nvSpPr>
          <p:cNvPr id="4" name="Content Placeholder 3">
            <a:extLst>
              <a:ext uri="{FF2B5EF4-FFF2-40B4-BE49-F238E27FC236}">
                <a16:creationId xmlns:a16="http://schemas.microsoft.com/office/drawing/2014/main" id="{C8B55EDD-D718-B458-DA70-E0393F40FB71}"/>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34276664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A3C79-ABAE-92E5-2D6B-75984E3593F2}"/>
              </a:ext>
            </a:extLst>
          </p:cNvPr>
          <p:cNvSpPr>
            <a:spLocks noGrp="1"/>
          </p:cNvSpPr>
          <p:nvPr>
            <p:ph type="title"/>
          </p:nvPr>
        </p:nvSpPr>
        <p:spPr/>
        <p:txBody>
          <a:bodyPr/>
          <a:lstStyle/>
          <a:p>
            <a:r>
              <a:rPr lang="el-GR" dirty="0"/>
              <a:t>Χολολιθίαση</a:t>
            </a:r>
            <a:endParaRPr lang="en-US" dirty="0"/>
          </a:p>
        </p:txBody>
      </p:sp>
      <p:sp>
        <p:nvSpPr>
          <p:cNvPr id="5" name="Content Placeholder 4">
            <a:extLst>
              <a:ext uri="{FF2B5EF4-FFF2-40B4-BE49-F238E27FC236}">
                <a16:creationId xmlns:a16="http://schemas.microsoft.com/office/drawing/2014/main" id="{DD9A3E32-6BA0-AB66-0EAD-61FC17DD6A74}"/>
              </a:ext>
            </a:extLst>
          </p:cNvPr>
          <p:cNvSpPr>
            <a:spLocks noGrp="1"/>
          </p:cNvSpPr>
          <p:nvPr>
            <p:ph sz="half" idx="1"/>
          </p:nvPr>
        </p:nvSpPr>
        <p:spPr/>
        <p:txBody>
          <a:bodyPr/>
          <a:lstStyle/>
          <a:p>
            <a:r>
              <a:rPr lang="el-GR" dirty="0"/>
              <a:t>Η ανεύρεση χολολιθίασης δεν τεκμηριώνει από μόνη της την προέλευση του άλγους από τα χοληφόρα – συχνό εύρημα όσο αυξάνεται η ηλικία</a:t>
            </a:r>
          </a:p>
          <a:p>
            <a:r>
              <a:rPr lang="el-GR" dirty="0"/>
              <a:t>Σημεία χολοκυστίτιδας</a:t>
            </a:r>
          </a:p>
          <a:p>
            <a:pPr lvl="1"/>
            <a:r>
              <a:rPr lang="el-GR" dirty="0"/>
              <a:t>Αυξημένο πάχος τοιχώματος</a:t>
            </a:r>
            <a:r>
              <a:rPr lang="en-US" dirty="0"/>
              <a:t> </a:t>
            </a:r>
            <a:r>
              <a:rPr lang="el-GR" dirty="0"/>
              <a:t>χοληδόχου </a:t>
            </a:r>
            <a:r>
              <a:rPr lang="el-GR" dirty="0" err="1"/>
              <a:t>κύστεως</a:t>
            </a:r>
            <a:endParaRPr lang="el-GR" dirty="0"/>
          </a:p>
          <a:p>
            <a:pPr lvl="1"/>
            <a:r>
              <a:rPr lang="el-GR" dirty="0" err="1"/>
              <a:t>Περιχολοκυστικό</a:t>
            </a:r>
            <a:r>
              <a:rPr lang="el-GR" dirty="0"/>
              <a:t> οίδημα ή </a:t>
            </a:r>
            <a:r>
              <a:rPr lang="el-GR" dirty="0" err="1"/>
              <a:t>ασαφοποίηση</a:t>
            </a:r>
            <a:endParaRPr lang="el-GR" dirty="0"/>
          </a:p>
          <a:p>
            <a:pPr lvl="1"/>
            <a:r>
              <a:rPr lang="el-GR" dirty="0" err="1"/>
              <a:t>Υπερηχογραφικό</a:t>
            </a:r>
            <a:r>
              <a:rPr lang="el-GR" dirty="0"/>
              <a:t> σημείο </a:t>
            </a:r>
            <a:r>
              <a:rPr lang="en-US" dirty="0"/>
              <a:t>Murphy</a:t>
            </a:r>
          </a:p>
        </p:txBody>
      </p:sp>
      <p:pic>
        <p:nvPicPr>
          <p:cNvPr id="9" name="Content Placeholder 8">
            <a:extLst>
              <a:ext uri="{FF2B5EF4-FFF2-40B4-BE49-F238E27FC236}">
                <a16:creationId xmlns:a16="http://schemas.microsoft.com/office/drawing/2014/main" id="{C9468BC2-E1F5-EB79-C7CE-9CB2A436DE66}"/>
              </a:ext>
            </a:extLst>
          </p:cNvPr>
          <p:cNvPicPr>
            <a:picLocks noGrp="1" noChangeAspect="1"/>
          </p:cNvPicPr>
          <p:nvPr>
            <p:ph sz="half" idx="13"/>
          </p:nvPr>
        </p:nvPicPr>
        <p:blipFill>
          <a:blip r:embed="rId2"/>
          <a:stretch>
            <a:fillRect/>
          </a:stretch>
        </p:blipFill>
        <p:spPr>
          <a:xfrm>
            <a:off x="4643438" y="1518699"/>
            <a:ext cx="4327034" cy="3209769"/>
          </a:xfrm>
        </p:spPr>
      </p:pic>
      <p:sp>
        <p:nvSpPr>
          <p:cNvPr id="6" name="Content Placeholder 5">
            <a:extLst>
              <a:ext uri="{FF2B5EF4-FFF2-40B4-BE49-F238E27FC236}">
                <a16:creationId xmlns:a16="http://schemas.microsoft.com/office/drawing/2014/main" id="{5F44F1C7-1864-0CC0-4B2D-79B6CC2FDE70}"/>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25335067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35E9C-69B8-E87D-C50D-D617EB9305A0}"/>
              </a:ext>
            </a:extLst>
          </p:cNvPr>
          <p:cNvSpPr>
            <a:spLocks noGrp="1"/>
          </p:cNvSpPr>
          <p:nvPr>
            <p:ph type="title"/>
          </p:nvPr>
        </p:nvSpPr>
        <p:spPr/>
        <p:txBody>
          <a:bodyPr/>
          <a:lstStyle/>
          <a:p>
            <a:r>
              <a:rPr lang="el-GR" dirty="0"/>
              <a:t>Α/α θώρακος ασθενούς</a:t>
            </a:r>
            <a:endParaRPr lang="en-US" dirty="0"/>
          </a:p>
        </p:txBody>
      </p:sp>
      <p:pic>
        <p:nvPicPr>
          <p:cNvPr id="6" name="Content Placeholder 5" descr="A x-ray of a chest&#10;&#10;Description automatically generated">
            <a:extLst>
              <a:ext uri="{FF2B5EF4-FFF2-40B4-BE49-F238E27FC236}">
                <a16:creationId xmlns:a16="http://schemas.microsoft.com/office/drawing/2014/main" id="{7358367E-E62B-6B47-D48B-156189E41A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7572" y="898497"/>
            <a:ext cx="4588855" cy="4318491"/>
          </a:xfrm>
        </p:spPr>
      </p:pic>
      <p:sp>
        <p:nvSpPr>
          <p:cNvPr id="4" name="Content Placeholder 3">
            <a:extLst>
              <a:ext uri="{FF2B5EF4-FFF2-40B4-BE49-F238E27FC236}">
                <a16:creationId xmlns:a16="http://schemas.microsoft.com/office/drawing/2014/main" id="{8EB85827-D7BD-1928-41C2-8F52AEC903A7}"/>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2561518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EB3F59-6DC6-2963-5EB2-0DD9F1AFA8C6}"/>
              </a:ext>
            </a:extLst>
          </p:cNvPr>
          <p:cNvSpPr>
            <a:spLocks noGrp="1"/>
          </p:cNvSpPr>
          <p:nvPr>
            <p:ph type="title"/>
          </p:nvPr>
        </p:nvSpPr>
        <p:spPr/>
        <p:txBody>
          <a:bodyPr/>
          <a:lstStyle/>
          <a:p>
            <a:r>
              <a:rPr lang="el-GR" dirty="0"/>
              <a:t>Απλή α/α κοιλίας: ελεύθερος αέρας μετά τοποθέτηση </a:t>
            </a:r>
            <a:r>
              <a:rPr lang="el-GR" dirty="0" err="1"/>
              <a:t>γαστροστομίας</a:t>
            </a:r>
            <a:endParaRPr lang="en-US" dirty="0"/>
          </a:p>
        </p:txBody>
      </p:sp>
      <p:pic>
        <p:nvPicPr>
          <p:cNvPr id="10" name="Content Placeholder 9" descr="X-ray of a person's body&#10;&#10;Description automatically generated">
            <a:extLst>
              <a:ext uri="{FF2B5EF4-FFF2-40B4-BE49-F238E27FC236}">
                <a16:creationId xmlns:a16="http://schemas.microsoft.com/office/drawing/2014/main" id="{2A660469-116F-D375-2D7A-B6D63C58FE0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3796" y="1333500"/>
            <a:ext cx="3605408" cy="3771900"/>
          </a:xfrm>
        </p:spPr>
      </p:pic>
      <p:pic>
        <p:nvPicPr>
          <p:cNvPr id="12" name="Content Placeholder 11" descr="X-ray of a person's body&#10;&#10;Description automatically generated">
            <a:extLst>
              <a:ext uri="{FF2B5EF4-FFF2-40B4-BE49-F238E27FC236}">
                <a16:creationId xmlns:a16="http://schemas.microsoft.com/office/drawing/2014/main" id="{1B245CE6-7C0C-2132-9DB8-EF607E1A8D0E}"/>
              </a:ext>
            </a:extLst>
          </p:cNvPr>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4860034" y="1344613"/>
            <a:ext cx="3605408" cy="3771900"/>
          </a:xfrm>
        </p:spPr>
      </p:pic>
      <p:sp>
        <p:nvSpPr>
          <p:cNvPr id="7" name="Content Placeholder 6">
            <a:extLst>
              <a:ext uri="{FF2B5EF4-FFF2-40B4-BE49-F238E27FC236}">
                <a16:creationId xmlns:a16="http://schemas.microsoft.com/office/drawing/2014/main" id="{334E96B3-1C28-EB0D-1F04-7005EF8334BA}"/>
              </a:ext>
            </a:extLst>
          </p:cNvPr>
          <p:cNvSpPr>
            <a:spLocks noGrp="1"/>
          </p:cNvSpPr>
          <p:nvPr>
            <p:ph idx="10"/>
          </p:nvPr>
        </p:nvSpPr>
        <p:spPr/>
        <p:txBody>
          <a:bodyPr/>
          <a:lstStyle/>
          <a:p>
            <a:endParaRPr lang="en-US"/>
          </a:p>
        </p:txBody>
      </p:sp>
      <p:sp>
        <p:nvSpPr>
          <p:cNvPr id="13" name="Rectangle 12">
            <a:extLst>
              <a:ext uri="{FF2B5EF4-FFF2-40B4-BE49-F238E27FC236}">
                <a16:creationId xmlns:a16="http://schemas.microsoft.com/office/drawing/2014/main" id="{C2F2A1BE-FC14-4F00-A40E-C2D828DF2113}"/>
              </a:ext>
            </a:extLst>
          </p:cNvPr>
          <p:cNvSpPr/>
          <p:nvPr/>
        </p:nvSpPr>
        <p:spPr>
          <a:xfrm>
            <a:off x="673796" y="1333499"/>
            <a:ext cx="598413" cy="108000"/>
          </a:xfrm>
          <a:prstGeom prst="rect">
            <a:avLst/>
          </a:prstGeom>
          <a:solidFill>
            <a:schemeClr val="tx1"/>
          </a:solidFill>
        </p:spPr>
        <p:txBody>
          <a:bodyPr wrap="square" rtlCol="0" anchor="ctr">
            <a:spAutoFit/>
          </a:bodyPr>
          <a:lstStyle/>
          <a:p>
            <a:pPr algn="r"/>
            <a:endParaRPr lang="en-US" sz="1400" dirty="0">
              <a:solidFill>
                <a:schemeClr val="accent4">
                  <a:lumMod val="50000"/>
                </a:schemeClr>
              </a:solidFill>
              <a:latin typeface="Calibri Light" panose="020F0302020204030204" pitchFamily="34" charset="0"/>
              <a:cs typeface="Calibri Light" panose="020F0302020204030204" pitchFamily="34" charset="0"/>
            </a:endParaRPr>
          </a:p>
        </p:txBody>
      </p:sp>
      <p:sp>
        <p:nvSpPr>
          <p:cNvPr id="14" name="Rectangle 13">
            <a:extLst>
              <a:ext uri="{FF2B5EF4-FFF2-40B4-BE49-F238E27FC236}">
                <a16:creationId xmlns:a16="http://schemas.microsoft.com/office/drawing/2014/main" id="{3F604032-D0C1-A608-4570-71D203B51B41}"/>
              </a:ext>
            </a:extLst>
          </p:cNvPr>
          <p:cNvSpPr/>
          <p:nvPr/>
        </p:nvSpPr>
        <p:spPr>
          <a:xfrm>
            <a:off x="4861228" y="1344613"/>
            <a:ext cx="598413" cy="108000"/>
          </a:xfrm>
          <a:prstGeom prst="rect">
            <a:avLst/>
          </a:prstGeom>
          <a:solidFill>
            <a:schemeClr val="tx1"/>
          </a:solidFill>
        </p:spPr>
        <p:txBody>
          <a:bodyPr wrap="square" rtlCol="0" anchor="ctr">
            <a:spAutoFit/>
          </a:bodyPr>
          <a:lstStyle/>
          <a:p>
            <a:pPr algn="r"/>
            <a:endParaRPr lang="en-US" sz="1400" dirty="0">
              <a:solidFill>
                <a:schemeClr val="accent4">
                  <a:lumMod val="50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916879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27825-AF5E-4821-84C4-08780D09835C}"/>
              </a:ext>
            </a:extLst>
          </p:cNvPr>
          <p:cNvSpPr>
            <a:spLocks noGrp="1"/>
          </p:cNvSpPr>
          <p:nvPr>
            <p:ph type="title"/>
          </p:nvPr>
        </p:nvSpPr>
        <p:spPr>
          <a:xfrm>
            <a:off x="457200" y="405516"/>
            <a:ext cx="7824866" cy="668179"/>
          </a:xfrm>
        </p:spPr>
        <p:txBody>
          <a:bodyPr/>
          <a:lstStyle/>
          <a:p>
            <a:r>
              <a:rPr lang="en-US" sz="2000" dirty="0"/>
              <a:t>Differential diagnoses in abdominal pain organized by time course.</a:t>
            </a:r>
          </a:p>
        </p:txBody>
      </p:sp>
      <p:pic>
        <p:nvPicPr>
          <p:cNvPr id="6" name="Content Placeholder 5">
            <a:extLst>
              <a:ext uri="{FF2B5EF4-FFF2-40B4-BE49-F238E27FC236}">
                <a16:creationId xmlns:a16="http://schemas.microsoft.com/office/drawing/2014/main" id="{112FAA75-3DFC-88A4-3D38-9E851CBEA715}"/>
              </a:ext>
            </a:extLst>
          </p:cNvPr>
          <p:cNvPicPr>
            <a:picLocks noGrp="1" noChangeAspect="1"/>
          </p:cNvPicPr>
          <p:nvPr>
            <p:ph idx="1"/>
          </p:nvPr>
        </p:nvPicPr>
        <p:blipFill>
          <a:blip r:embed="rId2"/>
          <a:stretch>
            <a:fillRect/>
          </a:stretch>
        </p:blipFill>
        <p:spPr>
          <a:xfrm>
            <a:off x="369735" y="934413"/>
            <a:ext cx="8231926" cy="4573292"/>
          </a:xfrm>
        </p:spPr>
      </p:pic>
      <p:sp>
        <p:nvSpPr>
          <p:cNvPr id="4" name="Content Placeholder 3">
            <a:extLst>
              <a:ext uri="{FF2B5EF4-FFF2-40B4-BE49-F238E27FC236}">
                <a16:creationId xmlns:a16="http://schemas.microsoft.com/office/drawing/2014/main" id="{F51DBED4-B101-E5A8-2EB4-B7229EEE9489}"/>
              </a:ext>
            </a:extLst>
          </p:cNvPr>
          <p:cNvSpPr>
            <a:spLocks noGrp="1"/>
          </p:cNvSpPr>
          <p:nvPr>
            <p:ph idx="10"/>
          </p:nvPr>
        </p:nvSpPr>
        <p:spPr/>
        <p:txBody>
          <a:bodyPr/>
          <a:lstStyle/>
          <a:p>
            <a:r>
              <a:rPr lang="en-US" dirty="0"/>
              <a:t>Symptom to diagnosis – An evidence-based guide, 4</a:t>
            </a:r>
            <a:r>
              <a:rPr lang="en-US" baseline="30000" dirty="0"/>
              <a:t>th</a:t>
            </a:r>
            <a:r>
              <a:rPr lang="en-US" dirty="0"/>
              <a:t> Ed (2020)</a:t>
            </a:r>
          </a:p>
        </p:txBody>
      </p:sp>
      <p:sp>
        <p:nvSpPr>
          <p:cNvPr id="3" name="Rectangle 2">
            <a:extLst>
              <a:ext uri="{FF2B5EF4-FFF2-40B4-BE49-F238E27FC236}">
                <a16:creationId xmlns:a16="http://schemas.microsoft.com/office/drawing/2014/main" id="{554E803D-FE2C-ECC3-0EC6-790ACC4E4E2A}"/>
              </a:ext>
            </a:extLst>
          </p:cNvPr>
          <p:cNvSpPr/>
          <p:nvPr/>
        </p:nvSpPr>
        <p:spPr>
          <a:xfrm>
            <a:off x="3061252" y="1343770"/>
            <a:ext cx="5390985" cy="2122999"/>
          </a:xfrm>
          <a:prstGeom prst="rect">
            <a:avLst/>
          </a:prstGeom>
          <a:ln w="38100">
            <a:solidFill>
              <a:srgbClr val="C00000"/>
            </a:solidFill>
          </a:ln>
        </p:spPr>
        <p:txBody>
          <a:bodyPr wrap="square" rtlCol="0" anchor="ctr">
            <a:spAutoFit/>
          </a:bodyPr>
          <a:lstStyle/>
          <a:p>
            <a:pPr algn="r"/>
            <a:endParaRPr lang="en-US" sz="1400" dirty="0">
              <a:solidFill>
                <a:schemeClr val="accent4">
                  <a:lumMod val="50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138563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B2D654-EA39-EE92-ABCD-2F12B024B222}"/>
              </a:ext>
            </a:extLst>
          </p:cNvPr>
          <p:cNvSpPr>
            <a:spLocks noGrp="1"/>
          </p:cNvSpPr>
          <p:nvPr>
            <p:ph type="title"/>
          </p:nvPr>
        </p:nvSpPr>
        <p:spPr/>
        <p:txBody>
          <a:bodyPr/>
          <a:lstStyle/>
          <a:p>
            <a:r>
              <a:rPr lang="el-GR" dirty="0"/>
              <a:t>Προσέγγιση σε ασθενή με χρόνιο κοιλιακό άλγος</a:t>
            </a:r>
            <a:endParaRPr lang="en-US" dirty="0"/>
          </a:p>
        </p:txBody>
      </p:sp>
      <p:sp>
        <p:nvSpPr>
          <p:cNvPr id="7" name="Content Placeholder 6">
            <a:extLst>
              <a:ext uri="{FF2B5EF4-FFF2-40B4-BE49-F238E27FC236}">
                <a16:creationId xmlns:a16="http://schemas.microsoft.com/office/drawing/2014/main" id="{50C11A75-637E-7414-A8FC-52B7247ABF83}"/>
              </a:ext>
            </a:extLst>
          </p:cNvPr>
          <p:cNvSpPr>
            <a:spLocks noGrp="1"/>
          </p:cNvSpPr>
          <p:nvPr>
            <p:ph idx="1"/>
          </p:nvPr>
        </p:nvSpPr>
        <p:spPr/>
        <p:txBody>
          <a:bodyPr>
            <a:normAutofit fontScale="92500" lnSpcReduction="10000"/>
          </a:bodyPr>
          <a:lstStyle/>
          <a:p>
            <a:r>
              <a:rPr lang="el-GR" dirty="0"/>
              <a:t>Βασικός εργαστηριακός έλεγχος: ανεύρεση παθολογικών ευρημάτων (αναιμία, σιδηροπενία, αυξημένοι δείκτες φλεγμονής, ενδείξεις </a:t>
            </a:r>
            <a:r>
              <a:rPr lang="el-GR" dirty="0" err="1"/>
              <a:t>δυσαπορρόφησης</a:t>
            </a:r>
            <a:r>
              <a:rPr lang="el-GR" dirty="0"/>
              <a:t>) απομακρύνει από τη διάγνωση του συνδρόμου </a:t>
            </a:r>
            <a:r>
              <a:rPr lang="el-GR" dirty="0" err="1"/>
              <a:t>ευερεθίστου</a:t>
            </a:r>
            <a:r>
              <a:rPr lang="el-GR" dirty="0"/>
              <a:t> εντέρου</a:t>
            </a:r>
          </a:p>
          <a:p>
            <a:r>
              <a:rPr lang="el-GR" dirty="0"/>
              <a:t>Σε υποψία φλεγμονώδους </a:t>
            </a:r>
            <a:r>
              <a:rPr lang="el-GR" dirty="0" err="1"/>
              <a:t>εντεροπάθειας</a:t>
            </a:r>
            <a:r>
              <a:rPr lang="el-GR" dirty="0"/>
              <a:t>: </a:t>
            </a:r>
            <a:r>
              <a:rPr lang="el-GR" dirty="0" err="1"/>
              <a:t>καλπροτεκτίνη</a:t>
            </a:r>
            <a:r>
              <a:rPr lang="el-GR" dirty="0"/>
              <a:t> κοπράνων</a:t>
            </a:r>
          </a:p>
          <a:p>
            <a:pPr lvl="1"/>
            <a:r>
              <a:rPr lang="el-GR" dirty="0"/>
              <a:t>Ευαίσθητος δείκτης εντερικής φλεγμονής</a:t>
            </a:r>
          </a:p>
          <a:p>
            <a:pPr lvl="1"/>
            <a:r>
              <a:rPr lang="el-GR" dirty="0"/>
              <a:t>Μπορεί να επιλέξει ασθενείς οι οποίοι θα υποβληθούν σε </a:t>
            </a:r>
            <a:r>
              <a:rPr lang="el-GR" dirty="0" err="1"/>
              <a:t>κολονοσκόπηση</a:t>
            </a:r>
            <a:endParaRPr lang="el-GR" dirty="0"/>
          </a:p>
          <a:p>
            <a:r>
              <a:rPr lang="el-GR" dirty="0"/>
              <a:t>Ο επιπρόσθετος έλεγχος εξαρτάται από τα ευρήματα.</a:t>
            </a:r>
          </a:p>
          <a:p>
            <a:pPr lvl="1"/>
            <a:r>
              <a:rPr lang="el-GR" dirty="0"/>
              <a:t>Ενδοσκόπηση ανωτέρου πεπτικού</a:t>
            </a:r>
          </a:p>
          <a:p>
            <a:pPr lvl="1"/>
            <a:r>
              <a:rPr lang="en-US" dirty="0"/>
              <a:t>ERCP /MRCP</a:t>
            </a:r>
            <a:endParaRPr lang="el-GR" dirty="0"/>
          </a:p>
          <a:p>
            <a:pPr lvl="1"/>
            <a:r>
              <a:rPr lang="el-GR" dirty="0"/>
              <a:t>Αξονική τομογραφία κοιλίας</a:t>
            </a:r>
          </a:p>
          <a:p>
            <a:pPr lvl="1"/>
            <a:r>
              <a:rPr lang="el-GR" dirty="0"/>
              <a:t>Μαγνητική </a:t>
            </a:r>
            <a:r>
              <a:rPr lang="el-GR" dirty="0" err="1"/>
              <a:t>εντερογραφία</a:t>
            </a:r>
            <a:endParaRPr lang="en-US" dirty="0"/>
          </a:p>
        </p:txBody>
      </p:sp>
      <p:sp>
        <p:nvSpPr>
          <p:cNvPr id="8" name="Content Placeholder 7">
            <a:extLst>
              <a:ext uri="{FF2B5EF4-FFF2-40B4-BE49-F238E27FC236}">
                <a16:creationId xmlns:a16="http://schemas.microsoft.com/office/drawing/2014/main" id="{94CC733A-C49E-85C2-7419-807BFB9909E8}"/>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2378402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17AC-4DBE-0662-A210-96FB68CEC123}"/>
              </a:ext>
            </a:extLst>
          </p:cNvPr>
          <p:cNvSpPr>
            <a:spLocks noGrp="1"/>
          </p:cNvSpPr>
          <p:nvPr>
            <p:ph type="title"/>
          </p:nvPr>
        </p:nvSpPr>
        <p:spPr/>
        <p:txBody>
          <a:bodyPr/>
          <a:lstStyle/>
          <a:p>
            <a:r>
              <a:rPr lang="en-US" dirty="0"/>
              <a:t>Etiology and prevalence of different causes</a:t>
            </a:r>
          </a:p>
        </p:txBody>
      </p:sp>
      <p:sp>
        <p:nvSpPr>
          <p:cNvPr id="4" name="Content Placeholder 3">
            <a:extLst>
              <a:ext uri="{FF2B5EF4-FFF2-40B4-BE49-F238E27FC236}">
                <a16:creationId xmlns:a16="http://schemas.microsoft.com/office/drawing/2014/main" id="{A058FA4F-F2DD-12AE-E43D-B6309B616CA3}"/>
              </a:ext>
            </a:extLst>
          </p:cNvPr>
          <p:cNvSpPr>
            <a:spLocks noGrp="1"/>
          </p:cNvSpPr>
          <p:nvPr>
            <p:ph idx="10"/>
          </p:nvPr>
        </p:nvSpPr>
        <p:spPr/>
        <p:txBody>
          <a:bodyPr/>
          <a:lstStyle/>
          <a:p>
            <a:r>
              <a:rPr lang="en-US" dirty="0"/>
              <a:t>The Patient’s history: An evidence-based approach, 2</a:t>
            </a:r>
            <a:r>
              <a:rPr lang="en-US" baseline="30000" dirty="0"/>
              <a:t>nd</a:t>
            </a:r>
            <a:r>
              <a:rPr lang="en-US" dirty="0"/>
              <a:t> Ed (2012)</a:t>
            </a:r>
          </a:p>
        </p:txBody>
      </p:sp>
      <p:pic>
        <p:nvPicPr>
          <p:cNvPr id="22" name="Content Placeholder 21">
            <a:extLst>
              <a:ext uri="{FF2B5EF4-FFF2-40B4-BE49-F238E27FC236}">
                <a16:creationId xmlns:a16="http://schemas.microsoft.com/office/drawing/2014/main" id="{066C51D1-A370-9F0C-9674-70A2978ABF7A}"/>
              </a:ext>
            </a:extLst>
          </p:cNvPr>
          <p:cNvPicPr>
            <a:picLocks noGrp="1" noChangeAspect="1"/>
          </p:cNvPicPr>
          <p:nvPr>
            <p:ph idx="1"/>
          </p:nvPr>
        </p:nvPicPr>
        <p:blipFill>
          <a:blip r:embed="rId2"/>
          <a:stretch>
            <a:fillRect/>
          </a:stretch>
        </p:blipFill>
        <p:spPr>
          <a:xfrm>
            <a:off x="310243" y="750785"/>
            <a:ext cx="7892510" cy="4593146"/>
          </a:xfrm>
        </p:spPr>
      </p:pic>
    </p:spTree>
    <p:extLst>
      <p:ext uri="{BB962C8B-B14F-4D97-AF65-F5344CB8AC3E}">
        <p14:creationId xmlns:p14="http://schemas.microsoft.com/office/powerpoint/2010/main" val="28660749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E7B8B9-60D8-D722-CF7E-2253B0808A66}"/>
              </a:ext>
            </a:extLst>
          </p:cNvPr>
          <p:cNvSpPr>
            <a:spLocks noGrp="1"/>
          </p:cNvSpPr>
          <p:nvPr>
            <p:ph type="title"/>
          </p:nvPr>
        </p:nvSpPr>
        <p:spPr/>
        <p:txBody>
          <a:bodyPr/>
          <a:lstStyle/>
          <a:p>
            <a:r>
              <a:rPr lang="el-GR" dirty="0"/>
              <a:t>2</a:t>
            </a:r>
            <a:r>
              <a:rPr lang="el-GR" baseline="30000" dirty="0"/>
              <a:t>η</a:t>
            </a:r>
            <a:r>
              <a:rPr lang="el-GR" dirty="0"/>
              <a:t> Κλινική περίπτωση </a:t>
            </a:r>
            <a:endParaRPr lang="en-US" dirty="0"/>
          </a:p>
        </p:txBody>
      </p:sp>
      <p:sp>
        <p:nvSpPr>
          <p:cNvPr id="7" name="Content Placeholder 6">
            <a:extLst>
              <a:ext uri="{FF2B5EF4-FFF2-40B4-BE49-F238E27FC236}">
                <a16:creationId xmlns:a16="http://schemas.microsoft.com/office/drawing/2014/main" id="{D05849C3-534E-9EC4-7604-124273417321}"/>
              </a:ext>
            </a:extLst>
          </p:cNvPr>
          <p:cNvSpPr>
            <a:spLocks noGrp="1"/>
          </p:cNvSpPr>
          <p:nvPr>
            <p:ph idx="1"/>
          </p:nvPr>
        </p:nvSpPr>
        <p:spPr/>
        <p:txBody>
          <a:bodyPr>
            <a:normAutofit fontScale="92500" lnSpcReduction="20000"/>
          </a:bodyPr>
          <a:lstStyle/>
          <a:p>
            <a:r>
              <a:rPr lang="el-GR" dirty="0"/>
              <a:t>Άνδρας, 24 χρόνων, ιδιωτικός υπάλληλος</a:t>
            </a:r>
          </a:p>
          <a:p>
            <a:r>
              <a:rPr lang="el-GR" dirty="0"/>
              <a:t>Αιτία εισόδου: Οξύ κοιλιακό άλγος.</a:t>
            </a:r>
          </a:p>
          <a:p>
            <a:r>
              <a:rPr lang="el-GR" dirty="0"/>
              <a:t>Παρούσα νόσος: Ο ασθενής προσέρχεται στα επείγοντα αναφέροντας κοιλιακό άλγος από 24ώρου. Ο πόνος αρχικά ήταν διάχυτος και ασαφούς εντόπισης. Σταδιακά παρουσίασε επιδείνωση και επικέντρωση στη δεξιά κάτω κοιλία με επέκταση στη δεξιά βουβωνική χώρα. Είχε 2 επεισόδια εμέτου. Δεν αναφέρει πυρετό, διάρροια, δυσουρία ή άλλα ενοχλήματα. Το τελευταίο 24ωρο δεν έχει καθόλου όρεξη για φαγητό.</a:t>
            </a:r>
          </a:p>
          <a:p>
            <a:r>
              <a:rPr lang="el-GR" dirty="0"/>
              <a:t>Ατομικό αναμνηστικό: Ελεύθερο.</a:t>
            </a:r>
          </a:p>
          <a:p>
            <a:r>
              <a:rPr lang="el-GR" dirty="0"/>
              <a:t>Κληρονομικό αναμνηστικό: Πατέρας: Αρτηριακή υπέρταση. Μητέρα: </a:t>
            </a:r>
            <a:r>
              <a:rPr lang="el-GR" dirty="0" err="1"/>
              <a:t>Xολοκυστεκτομή</a:t>
            </a:r>
            <a:r>
              <a:rPr lang="el-GR" dirty="0"/>
              <a:t>.</a:t>
            </a:r>
          </a:p>
          <a:p>
            <a:r>
              <a:rPr lang="el-GR" dirty="0"/>
              <a:t>Συνήθειες-Τρόπος ζωής: Δεν πίνει. Δεν καπνίζει. Δεν παίρνει φάρμακα.</a:t>
            </a:r>
          </a:p>
          <a:p>
            <a:r>
              <a:rPr lang="el-GR" dirty="0"/>
              <a:t>Ανασκόπηση συστημάτων: Ουδέν ίδιον.</a:t>
            </a:r>
            <a:endParaRPr lang="en-US" dirty="0"/>
          </a:p>
        </p:txBody>
      </p:sp>
      <p:sp>
        <p:nvSpPr>
          <p:cNvPr id="8" name="Content Placeholder 7">
            <a:extLst>
              <a:ext uri="{FF2B5EF4-FFF2-40B4-BE49-F238E27FC236}">
                <a16:creationId xmlns:a16="http://schemas.microsoft.com/office/drawing/2014/main" id="{F4F87294-F361-9554-C817-EB85CBB67482}"/>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13694767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17F3C-B64B-C928-F2A8-DF6DBF179EC8}"/>
              </a:ext>
            </a:extLst>
          </p:cNvPr>
          <p:cNvSpPr>
            <a:spLocks noGrp="1"/>
          </p:cNvSpPr>
          <p:nvPr>
            <p:ph type="title"/>
          </p:nvPr>
        </p:nvSpPr>
        <p:spPr/>
        <p:txBody>
          <a:bodyPr/>
          <a:lstStyle/>
          <a:p>
            <a:r>
              <a:rPr lang="el-GR" dirty="0"/>
              <a:t>Αντικειμενική εξέταση</a:t>
            </a:r>
            <a:endParaRPr lang="en-US" dirty="0"/>
          </a:p>
        </p:txBody>
      </p:sp>
      <p:sp>
        <p:nvSpPr>
          <p:cNvPr id="3" name="Content Placeholder 2">
            <a:extLst>
              <a:ext uri="{FF2B5EF4-FFF2-40B4-BE49-F238E27FC236}">
                <a16:creationId xmlns:a16="http://schemas.microsoft.com/office/drawing/2014/main" id="{32B92CA0-0F31-5C41-B2C2-F870874FF025}"/>
              </a:ext>
            </a:extLst>
          </p:cNvPr>
          <p:cNvSpPr>
            <a:spLocks noGrp="1"/>
          </p:cNvSpPr>
          <p:nvPr>
            <p:ph idx="1"/>
          </p:nvPr>
        </p:nvSpPr>
        <p:spPr/>
        <p:txBody>
          <a:bodyPr>
            <a:normAutofit fontScale="92500" lnSpcReduction="20000"/>
          </a:bodyPr>
          <a:lstStyle/>
          <a:p>
            <a:r>
              <a:rPr lang="el-GR" dirty="0"/>
              <a:t>Ωχρός, ανήσυχος,, </a:t>
            </a:r>
            <a:endParaRPr lang="en-US" dirty="0"/>
          </a:p>
          <a:p>
            <a:r>
              <a:rPr lang="el-GR" dirty="0"/>
              <a:t>Α.Π. 120/75mmHg, </a:t>
            </a:r>
            <a:r>
              <a:rPr lang="el-GR" dirty="0" err="1"/>
              <a:t>σφύξεις</a:t>
            </a:r>
            <a:r>
              <a:rPr lang="el-GR" dirty="0"/>
              <a:t>:</a:t>
            </a:r>
            <a:r>
              <a:rPr lang="en-US" dirty="0"/>
              <a:t> </a:t>
            </a:r>
            <a:r>
              <a:rPr lang="el-GR" dirty="0"/>
              <a:t>95/</a:t>
            </a:r>
            <a:r>
              <a:rPr lang="el-GR" dirty="0" err="1"/>
              <a:t>min</a:t>
            </a:r>
            <a:r>
              <a:rPr lang="el-GR" dirty="0"/>
              <a:t>, θερμοκρασία:37,8oC</a:t>
            </a:r>
            <a:r>
              <a:rPr lang="en-US" dirty="0"/>
              <a:t>, </a:t>
            </a:r>
            <a:r>
              <a:rPr lang="el-GR" dirty="0"/>
              <a:t>αναπνοές:18/</a:t>
            </a:r>
            <a:r>
              <a:rPr lang="el-GR" dirty="0" err="1"/>
              <a:t>min</a:t>
            </a:r>
            <a:r>
              <a:rPr lang="el-GR" dirty="0"/>
              <a:t>, </a:t>
            </a:r>
            <a:r>
              <a:rPr lang="en-US" dirty="0" err="1"/>
              <a:t>Sp</a:t>
            </a:r>
            <a:r>
              <a:rPr lang="el-GR" dirty="0"/>
              <a:t>Ο2: 100%.</a:t>
            </a:r>
          </a:p>
          <a:p>
            <a:r>
              <a:rPr lang="el-GR" dirty="0"/>
              <a:t>Αναπνευστικό, Κυκλοφορικό, </a:t>
            </a:r>
            <a:r>
              <a:rPr lang="el-GR" dirty="0" err="1"/>
              <a:t>Μυοσκελετικό</a:t>
            </a:r>
            <a:r>
              <a:rPr lang="el-GR" dirty="0"/>
              <a:t>, Νευρικό: Χωρίς παθολογικά ευρήματα.</a:t>
            </a:r>
          </a:p>
          <a:p>
            <a:r>
              <a:rPr lang="el-GR" dirty="0"/>
              <a:t>Κοιλιά: </a:t>
            </a:r>
            <a:endParaRPr lang="en-US" dirty="0"/>
          </a:p>
          <a:p>
            <a:pPr lvl="1"/>
            <a:r>
              <a:rPr lang="el-GR" dirty="0"/>
              <a:t>Μη </a:t>
            </a:r>
            <a:r>
              <a:rPr lang="el-GR" dirty="0" err="1"/>
              <a:t>διατεταμένη</a:t>
            </a:r>
            <a:r>
              <a:rPr lang="el-GR" dirty="0"/>
              <a:t>, μειωμένοι εντερικοί ήχοι. </a:t>
            </a:r>
          </a:p>
          <a:p>
            <a:pPr lvl="1"/>
            <a:r>
              <a:rPr lang="el-GR" dirty="0"/>
              <a:t>Μαλθακή στην ψηλάφηση με ευαισθησία στη δεξιά κάτω κοιλία και αντανακλαστική σύσπαση των τοιχωμάτων. </a:t>
            </a:r>
          </a:p>
          <a:p>
            <a:pPr lvl="1"/>
            <a:r>
              <a:rPr lang="el-GR" b="1" dirty="0" err="1">
                <a:solidFill>
                  <a:srgbClr val="C00000"/>
                </a:solidFill>
              </a:rPr>
              <a:t>Rebound</a:t>
            </a:r>
            <a:r>
              <a:rPr lang="el-GR" b="1" dirty="0">
                <a:solidFill>
                  <a:srgbClr val="C00000"/>
                </a:solidFill>
              </a:rPr>
              <a:t> (-). </a:t>
            </a:r>
          </a:p>
          <a:p>
            <a:pPr lvl="1"/>
            <a:r>
              <a:rPr lang="el-GR" dirty="0"/>
              <a:t>Άλγος στο δεξιό λαγόνιο βόθρο κατά την ψηλάφηση της </a:t>
            </a:r>
            <a:r>
              <a:rPr lang="el-GR" dirty="0" err="1"/>
              <a:t>αριστεράς</a:t>
            </a:r>
            <a:r>
              <a:rPr lang="el-GR" dirty="0"/>
              <a:t> κάτω κοιλίας (</a:t>
            </a:r>
            <a:r>
              <a:rPr lang="el-GR" dirty="0">
                <a:latin typeface="Aptos Display" panose="020B0004020202020204" pitchFamily="34" charset="0"/>
              </a:rPr>
              <a:t>Σημείο </a:t>
            </a:r>
            <a:r>
              <a:rPr lang="el-GR" dirty="0" err="1">
                <a:latin typeface="Aptos Display" panose="020B0004020202020204" pitchFamily="34" charset="0"/>
              </a:rPr>
              <a:t>Rovsing</a:t>
            </a:r>
            <a:r>
              <a:rPr lang="el-GR" dirty="0">
                <a:latin typeface="Aptos Display" panose="020B0004020202020204" pitchFamily="34" charset="0"/>
              </a:rPr>
              <a:t>)</a:t>
            </a:r>
            <a:r>
              <a:rPr lang="el-GR" dirty="0"/>
              <a:t>. </a:t>
            </a:r>
          </a:p>
          <a:p>
            <a:pPr lvl="1"/>
            <a:r>
              <a:rPr lang="el-GR" dirty="0"/>
              <a:t>Σημείο </a:t>
            </a:r>
            <a:r>
              <a:rPr lang="el-GR" dirty="0" err="1"/>
              <a:t>ψοΐτη</a:t>
            </a:r>
            <a:r>
              <a:rPr lang="el-GR" dirty="0"/>
              <a:t>: (+), </a:t>
            </a:r>
            <a:r>
              <a:rPr lang="el-GR" b="1" dirty="0">
                <a:solidFill>
                  <a:srgbClr val="C00000"/>
                </a:solidFill>
              </a:rPr>
              <a:t>Σημείο </a:t>
            </a:r>
            <a:r>
              <a:rPr lang="el-GR" b="1" dirty="0" err="1">
                <a:solidFill>
                  <a:srgbClr val="C00000"/>
                </a:solidFill>
              </a:rPr>
              <a:t>McBurney</a:t>
            </a:r>
            <a:r>
              <a:rPr lang="el-GR" b="1" dirty="0">
                <a:solidFill>
                  <a:srgbClr val="C00000"/>
                </a:solidFill>
              </a:rPr>
              <a:t>: (-).</a:t>
            </a:r>
          </a:p>
          <a:p>
            <a:r>
              <a:rPr lang="el-GR" dirty="0"/>
              <a:t>Δακτυλική εξέταση: Αρνητική.</a:t>
            </a:r>
            <a:endParaRPr lang="en-US" dirty="0"/>
          </a:p>
        </p:txBody>
      </p:sp>
      <p:sp>
        <p:nvSpPr>
          <p:cNvPr id="4" name="Content Placeholder 3">
            <a:extLst>
              <a:ext uri="{FF2B5EF4-FFF2-40B4-BE49-F238E27FC236}">
                <a16:creationId xmlns:a16="http://schemas.microsoft.com/office/drawing/2014/main" id="{B4814FEE-3360-27EF-D00E-D731D7F6CA3E}"/>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26303857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807E9-51CC-2EA8-8A43-F9FAB6229F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9D1136-9296-D310-3249-14F316B10C2E}"/>
              </a:ext>
            </a:extLst>
          </p:cNvPr>
          <p:cNvSpPr>
            <a:spLocks noGrp="1"/>
          </p:cNvSpPr>
          <p:nvPr>
            <p:ph type="title"/>
          </p:nvPr>
        </p:nvSpPr>
        <p:spPr/>
        <p:txBody>
          <a:bodyPr/>
          <a:lstStyle/>
          <a:p>
            <a:r>
              <a:rPr lang="el-GR" sz="3200" dirty="0"/>
              <a:t>Διαφορική διάγνωση;</a:t>
            </a:r>
            <a:br>
              <a:rPr lang="el-GR" sz="3200" dirty="0"/>
            </a:br>
            <a:r>
              <a:rPr lang="el-GR" sz="3200" dirty="0"/>
              <a:t>Επόμενες διαγνωστικές ενέργειες;</a:t>
            </a:r>
            <a:endParaRPr lang="en-US" sz="3200" dirty="0"/>
          </a:p>
        </p:txBody>
      </p:sp>
      <p:sp>
        <p:nvSpPr>
          <p:cNvPr id="5" name="Text Placeholder 4">
            <a:extLst>
              <a:ext uri="{FF2B5EF4-FFF2-40B4-BE49-F238E27FC236}">
                <a16:creationId xmlns:a16="http://schemas.microsoft.com/office/drawing/2014/main" id="{8CDF81A6-5C1F-948D-D405-FBA6A6C6A94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802784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D1FD4-BA88-44D8-A4DD-C7925FC3EC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81D7-E3BD-6B5C-E451-41DD625BE7A7}"/>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8ADB472-4295-4C7A-FE4A-88E6BE6A58F5}"/>
              </a:ext>
            </a:extLst>
          </p:cNvPr>
          <p:cNvPicPr>
            <a:picLocks noGrp="1" noChangeAspect="1"/>
          </p:cNvPicPr>
          <p:nvPr>
            <p:ph idx="1"/>
          </p:nvPr>
        </p:nvPicPr>
        <p:blipFill>
          <a:blip r:embed="rId2"/>
          <a:stretch>
            <a:fillRect/>
          </a:stretch>
        </p:blipFill>
        <p:spPr>
          <a:xfrm>
            <a:off x="380277" y="905865"/>
            <a:ext cx="7978711" cy="4462558"/>
          </a:xfrm>
        </p:spPr>
      </p:pic>
      <p:sp>
        <p:nvSpPr>
          <p:cNvPr id="4" name="Content Placeholder 3">
            <a:extLst>
              <a:ext uri="{FF2B5EF4-FFF2-40B4-BE49-F238E27FC236}">
                <a16:creationId xmlns:a16="http://schemas.microsoft.com/office/drawing/2014/main" id="{B4988CC2-39BA-F2E0-E409-89CD3B1DF12E}"/>
              </a:ext>
            </a:extLst>
          </p:cNvPr>
          <p:cNvSpPr>
            <a:spLocks noGrp="1"/>
          </p:cNvSpPr>
          <p:nvPr>
            <p:ph idx="10"/>
          </p:nvPr>
        </p:nvSpPr>
        <p:spPr/>
        <p:txBody>
          <a:bodyPr/>
          <a:lstStyle/>
          <a:p>
            <a:r>
              <a:rPr lang="en-US" dirty="0"/>
              <a:t>Evidence-based physical diagnosis, 5</a:t>
            </a:r>
            <a:r>
              <a:rPr lang="en-US" baseline="30000" dirty="0"/>
              <a:t>th</a:t>
            </a:r>
            <a:r>
              <a:rPr lang="en-US" dirty="0"/>
              <a:t> Ed (2021)</a:t>
            </a:r>
          </a:p>
          <a:p>
            <a:endParaRPr lang="en-US" dirty="0"/>
          </a:p>
        </p:txBody>
      </p:sp>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BC83CC02-6A56-60FE-6A04-42F6CD015393}"/>
                  </a:ext>
                </a:extLst>
              </p14:cNvPr>
              <p14:cNvContentPartPr/>
              <p14:nvPr/>
            </p14:nvContentPartPr>
            <p14:xfrm>
              <a:off x="755405" y="3074447"/>
              <a:ext cx="7191000" cy="36000"/>
            </p14:xfrm>
          </p:contentPart>
        </mc:Choice>
        <mc:Fallback>
          <p:pic>
            <p:nvPicPr>
              <p:cNvPr id="7" name="Ink 6">
                <a:extLst>
                  <a:ext uri="{FF2B5EF4-FFF2-40B4-BE49-F238E27FC236}">
                    <a16:creationId xmlns:a16="http://schemas.microsoft.com/office/drawing/2014/main" id="{BC83CC02-6A56-60FE-6A04-42F6CD015393}"/>
                  </a:ext>
                </a:extLst>
              </p:cNvPr>
              <p:cNvPicPr/>
              <p:nvPr/>
            </p:nvPicPr>
            <p:blipFill>
              <a:blip r:embed="rId4"/>
              <a:stretch>
                <a:fillRect/>
              </a:stretch>
            </p:blipFill>
            <p:spPr>
              <a:xfrm>
                <a:off x="683405" y="-11289553"/>
                <a:ext cx="7334640" cy="28800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5AB59E60-1E51-A607-A998-3A236730064D}"/>
                  </a:ext>
                </a:extLst>
              </p14:cNvPr>
              <p14:cNvContentPartPr/>
              <p14:nvPr/>
            </p14:nvContentPartPr>
            <p14:xfrm>
              <a:off x="779165" y="4633184"/>
              <a:ext cx="7207920" cy="360"/>
            </p14:xfrm>
          </p:contentPart>
        </mc:Choice>
        <mc:Fallback>
          <p:pic>
            <p:nvPicPr>
              <p:cNvPr id="8" name="Ink 7">
                <a:extLst>
                  <a:ext uri="{FF2B5EF4-FFF2-40B4-BE49-F238E27FC236}">
                    <a16:creationId xmlns:a16="http://schemas.microsoft.com/office/drawing/2014/main" id="{5AB59E60-1E51-A607-A998-3A236730064D}"/>
                  </a:ext>
                </a:extLst>
              </p:cNvPr>
              <p:cNvPicPr/>
              <p:nvPr/>
            </p:nvPicPr>
            <p:blipFill>
              <a:blip r:embed="rId6"/>
              <a:stretch>
                <a:fillRect/>
              </a:stretch>
            </p:blipFill>
            <p:spPr>
              <a:xfrm>
                <a:off x="707165" y="4489184"/>
                <a:ext cx="735156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7B4CD75C-B10C-E26D-C872-C3F9F54D9F7C}"/>
                  </a:ext>
                </a:extLst>
              </p14:cNvPr>
              <p14:cNvContentPartPr/>
              <p14:nvPr/>
            </p14:nvContentPartPr>
            <p14:xfrm>
              <a:off x="739565" y="5046464"/>
              <a:ext cx="7281720" cy="360"/>
            </p14:xfrm>
          </p:contentPart>
        </mc:Choice>
        <mc:Fallback>
          <p:pic>
            <p:nvPicPr>
              <p:cNvPr id="9" name="Ink 8">
                <a:extLst>
                  <a:ext uri="{FF2B5EF4-FFF2-40B4-BE49-F238E27FC236}">
                    <a16:creationId xmlns:a16="http://schemas.microsoft.com/office/drawing/2014/main" id="{7B4CD75C-B10C-E26D-C872-C3F9F54D9F7C}"/>
                  </a:ext>
                </a:extLst>
              </p:cNvPr>
              <p:cNvPicPr/>
              <p:nvPr/>
            </p:nvPicPr>
            <p:blipFill>
              <a:blip r:embed="rId8"/>
              <a:stretch>
                <a:fillRect/>
              </a:stretch>
            </p:blipFill>
            <p:spPr>
              <a:xfrm>
                <a:off x="667565" y="4902824"/>
                <a:ext cx="742536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3" name="Ink 2">
                <a:extLst>
                  <a:ext uri="{FF2B5EF4-FFF2-40B4-BE49-F238E27FC236}">
                    <a16:creationId xmlns:a16="http://schemas.microsoft.com/office/drawing/2014/main" id="{49052E50-33EB-BD23-CB55-08C7B85A5233}"/>
                  </a:ext>
                </a:extLst>
              </p14:cNvPr>
              <p14:cNvContentPartPr/>
              <p14:nvPr/>
            </p14:nvContentPartPr>
            <p14:xfrm>
              <a:off x="691685" y="3325304"/>
              <a:ext cx="7286760" cy="360"/>
            </p14:xfrm>
          </p:contentPart>
        </mc:Choice>
        <mc:Fallback>
          <p:pic>
            <p:nvPicPr>
              <p:cNvPr id="3" name="Ink 2">
                <a:extLst>
                  <a:ext uri="{FF2B5EF4-FFF2-40B4-BE49-F238E27FC236}">
                    <a16:creationId xmlns:a16="http://schemas.microsoft.com/office/drawing/2014/main" id="{49052E50-33EB-BD23-CB55-08C7B85A5233}"/>
                  </a:ext>
                </a:extLst>
              </p:cNvPr>
              <p:cNvPicPr/>
              <p:nvPr/>
            </p:nvPicPr>
            <p:blipFill>
              <a:blip r:embed="rId10"/>
              <a:stretch>
                <a:fillRect/>
              </a:stretch>
            </p:blipFill>
            <p:spPr>
              <a:xfrm>
                <a:off x="637685" y="3217664"/>
                <a:ext cx="73944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5" name="Ink 4">
                <a:extLst>
                  <a:ext uri="{FF2B5EF4-FFF2-40B4-BE49-F238E27FC236}">
                    <a16:creationId xmlns:a16="http://schemas.microsoft.com/office/drawing/2014/main" id="{576DF452-04BD-6D62-44CD-A3BD7812F6F6}"/>
                  </a:ext>
                </a:extLst>
              </p14:cNvPr>
              <p14:cNvContentPartPr/>
              <p14:nvPr/>
            </p14:nvContentPartPr>
            <p14:xfrm>
              <a:off x="739565" y="3794384"/>
              <a:ext cx="7227720" cy="360"/>
            </p14:xfrm>
          </p:contentPart>
        </mc:Choice>
        <mc:Fallback>
          <p:pic>
            <p:nvPicPr>
              <p:cNvPr id="5" name="Ink 4">
                <a:extLst>
                  <a:ext uri="{FF2B5EF4-FFF2-40B4-BE49-F238E27FC236}">
                    <a16:creationId xmlns:a16="http://schemas.microsoft.com/office/drawing/2014/main" id="{576DF452-04BD-6D62-44CD-A3BD7812F6F6}"/>
                  </a:ext>
                </a:extLst>
              </p:cNvPr>
              <p:cNvPicPr/>
              <p:nvPr/>
            </p:nvPicPr>
            <p:blipFill>
              <a:blip r:embed="rId12"/>
              <a:stretch>
                <a:fillRect/>
              </a:stretch>
            </p:blipFill>
            <p:spPr>
              <a:xfrm>
                <a:off x="685565" y="3686744"/>
                <a:ext cx="7335360" cy="216000"/>
              </a:xfrm>
              <a:prstGeom prst="rect">
                <a:avLst/>
              </a:prstGeom>
            </p:spPr>
          </p:pic>
        </mc:Fallback>
      </mc:AlternateContent>
    </p:spTree>
    <p:extLst>
      <p:ext uri="{BB962C8B-B14F-4D97-AF65-F5344CB8AC3E}">
        <p14:creationId xmlns:p14="http://schemas.microsoft.com/office/powerpoint/2010/main" val="1252331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A1756-80CF-61E9-F381-9D6EFA011D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6D7DAF-1FB9-8900-0E68-C5F9E0A09048}"/>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D79D4A0D-42D2-7147-997D-252CF176328C}"/>
              </a:ext>
            </a:extLst>
          </p:cNvPr>
          <p:cNvPicPr>
            <a:picLocks noGrp="1" noChangeAspect="1"/>
          </p:cNvPicPr>
          <p:nvPr>
            <p:ph idx="1"/>
          </p:nvPr>
        </p:nvPicPr>
        <p:blipFill>
          <a:blip r:embed="rId2"/>
          <a:stretch>
            <a:fillRect/>
          </a:stretch>
        </p:blipFill>
        <p:spPr>
          <a:xfrm>
            <a:off x="457200" y="1413645"/>
            <a:ext cx="8229600" cy="3611609"/>
          </a:xfrm>
        </p:spPr>
      </p:pic>
      <p:sp>
        <p:nvSpPr>
          <p:cNvPr id="4" name="Content Placeholder 3">
            <a:extLst>
              <a:ext uri="{FF2B5EF4-FFF2-40B4-BE49-F238E27FC236}">
                <a16:creationId xmlns:a16="http://schemas.microsoft.com/office/drawing/2014/main" id="{15A380C6-BE30-0EDC-E47A-6D64A875FE74}"/>
              </a:ext>
            </a:extLst>
          </p:cNvPr>
          <p:cNvSpPr>
            <a:spLocks noGrp="1"/>
          </p:cNvSpPr>
          <p:nvPr>
            <p:ph idx="10"/>
          </p:nvPr>
        </p:nvSpPr>
        <p:spPr/>
        <p:txBody>
          <a:bodyPr/>
          <a:lstStyle/>
          <a:p>
            <a:r>
              <a:rPr lang="en-US" dirty="0"/>
              <a:t>Evidence-based physical diagnosis, 5</a:t>
            </a:r>
            <a:r>
              <a:rPr lang="en-US" baseline="30000" dirty="0"/>
              <a:t>th</a:t>
            </a:r>
            <a:r>
              <a:rPr lang="en-US" dirty="0"/>
              <a:t> Ed (2021)</a:t>
            </a:r>
          </a:p>
          <a:p>
            <a:endParaRPr lang="en-US" dirty="0"/>
          </a:p>
        </p:txBody>
      </p:sp>
    </p:spTree>
    <p:extLst>
      <p:ext uri="{BB962C8B-B14F-4D97-AF65-F5344CB8AC3E}">
        <p14:creationId xmlns:p14="http://schemas.microsoft.com/office/powerpoint/2010/main" val="39329244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A69E6-D1D3-6548-19A4-11BB3C5CE4D4}"/>
              </a:ext>
            </a:extLst>
          </p:cNvPr>
          <p:cNvSpPr>
            <a:spLocks noGrp="1"/>
          </p:cNvSpPr>
          <p:nvPr>
            <p:ph type="title"/>
          </p:nvPr>
        </p:nvSpPr>
        <p:spPr/>
        <p:txBody>
          <a:bodyPr/>
          <a:lstStyle/>
          <a:p>
            <a:r>
              <a:rPr lang="el-GR" dirty="0"/>
              <a:t>Εργαστηριακά ευρήματα: </a:t>
            </a:r>
            <a:endParaRPr lang="en-US" dirty="0"/>
          </a:p>
        </p:txBody>
      </p:sp>
      <p:sp>
        <p:nvSpPr>
          <p:cNvPr id="3" name="Content Placeholder 2">
            <a:extLst>
              <a:ext uri="{FF2B5EF4-FFF2-40B4-BE49-F238E27FC236}">
                <a16:creationId xmlns:a16="http://schemas.microsoft.com/office/drawing/2014/main" id="{59F48CFD-0C92-FFE8-3465-1C485D9A7D09}"/>
              </a:ext>
            </a:extLst>
          </p:cNvPr>
          <p:cNvSpPr>
            <a:spLocks noGrp="1"/>
          </p:cNvSpPr>
          <p:nvPr>
            <p:ph idx="1"/>
          </p:nvPr>
        </p:nvSpPr>
        <p:spPr/>
        <p:txBody>
          <a:bodyPr>
            <a:normAutofit/>
          </a:bodyPr>
          <a:lstStyle/>
          <a:p>
            <a:r>
              <a:rPr lang="en-US" dirty="0"/>
              <a:t>Ht:45%, Hb:14,5g/dl, WBC:12.300/mm3 (</a:t>
            </a:r>
            <a:r>
              <a:rPr lang="el-GR" dirty="0" err="1"/>
              <a:t>πολυμ</a:t>
            </a:r>
            <a:r>
              <a:rPr lang="el-GR" dirty="0"/>
              <a:t>. 85%, </a:t>
            </a:r>
            <a:r>
              <a:rPr lang="el-GR" dirty="0" err="1"/>
              <a:t>λεμφοκ</a:t>
            </a:r>
            <a:r>
              <a:rPr lang="el-GR" dirty="0"/>
              <a:t>. 11%), </a:t>
            </a:r>
            <a:r>
              <a:rPr lang="en-US" dirty="0"/>
              <a:t>PLT:293.000/mm3, </a:t>
            </a:r>
            <a:endParaRPr lang="el-GR" dirty="0"/>
          </a:p>
          <a:p>
            <a:r>
              <a:rPr lang="el-GR" dirty="0"/>
              <a:t>Σκχαρο:107</a:t>
            </a:r>
            <a:r>
              <a:rPr lang="en-US" dirty="0"/>
              <a:t>mg/dl, </a:t>
            </a:r>
            <a:r>
              <a:rPr lang="el-GR" dirty="0"/>
              <a:t>ουρία:44</a:t>
            </a:r>
            <a:r>
              <a:rPr lang="en-US" dirty="0"/>
              <a:t>mg/dl, </a:t>
            </a:r>
            <a:r>
              <a:rPr lang="el-GR" dirty="0"/>
              <a:t>κρεατινίνη:0,85</a:t>
            </a:r>
            <a:r>
              <a:rPr lang="en-US" dirty="0"/>
              <a:t>mg/dl, Na:138mEq/l, K:4,1mEq/l, </a:t>
            </a:r>
            <a:endParaRPr lang="el-GR" dirty="0"/>
          </a:p>
          <a:p>
            <a:r>
              <a:rPr lang="el-GR" dirty="0" err="1"/>
              <a:t>Αμυλάση</a:t>
            </a:r>
            <a:r>
              <a:rPr lang="el-GR" dirty="0"/>
              <a:t> ορού:64</a:t>
            </a:r>
            <a:r>
              <a:rPr lang="en-US" dirty="0"/>
              <a:t>U/l, </a:t>
            </a:r>
            <a:endParaRPr lang="el-GR" dirty="0"/>
          </a:p>
          <a:p>
            <a:r>
              <a:rPr lang="en-US" dirty="0"/>
              <a:t>AST:22 U/l, ALT:23 U/l, ALP:51 U/l, LDH:213 U/l, </a:t>
            </a:r>
            <a:r>
              <a:rPr lang="el-GR" dirty="0"/>
              <a:t>χολερυθρίνη:0,5</a:t>
            </a:r>
            <a:r>
              <a:rPr lang="en-US" dirty="0"/>
              <a:t>mg/dl (</a:t>
            </a:r>
            <a:r>
              <a:rPr lang="el-GR" dirty="0"/>
              <a:t>άμεσος 0,3</a:t>
            </a:r>
            <a:r>
              <a:rPr lang="en-US" dirty="0"/>
              <a:t>mg/dl). </a:t>
            </a:r>
            <a:endParaRPr lang="el-GR" dirty="0"/>
          </a:p>
          <a:p>
            <a:r>
              <a:rPr lang="el-GR" dirty="0"/>
              <a:t>Γενική εξέταση ούρων: </a:t>
            </a:r>
            <a:r>
              <a:rPr lang="el-GR" dirty="0" err="1"/>
              <a:t>κ.φ</a:t>
            </a:r>
            <a:r>
              <a:rPr lang="el-GR" dirty="0"/>
              <a:t>.</a:t>
            </a:r>
          </a:p>
          <a:p>
            <a:r>
              <a:rPr lang="el-GR" dirty="0"/>
              <a:t>Η.Κ.Γ. Φυσιολογικό.</a:t>
            </a:r>
          </a:p>
        </p:txBody>
      </p:sp>
      <p:sp>
        <p:nvSpPr>
          <p:cNvPr id="4" name="Content Placeholder 3">
            <a:extLst>
              <a:ext uri="{FF2B5EF4-FFF2-40B4-BE49-F238E27FC236}">
                <a16:creationId xmlns:a16="http://schemas.microsoft.com/office/drawing/2014/main" id="{9634AB4B-C4F5-2F88-52D2-7CAE884E9B33}"/>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21289135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EACDC-8916-D822-AC2C-C1B21D922D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087451-DE64-2772-A04B-F4394BC51450}"/>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3C801617-94A2-5E41-D475-D0BCCE228AD1}"/>
              </a:ext>
            </a:extLst>
          </p:cNvPr>
          <p:cNvPicPr>
            <a:picLocks noGrp="1" noChangeAspect="1"/>
          </p:cNvPicPr>
          <p:nvPr>
            <p:ph idx="1"/>
          </p:nvPr>
        </p:nvPicPr>
        <p:blipFill>
          <a:blip r:embed="rId2"/>
          <a:stretch>
            <a:fillRect/>
          </a:stretch>
        </p:blipFill>
        <p:spPr>
          <a:xfrm>
            <a:off x="457200" y="597446"/>
            <a:ext cx="7690147" cy="4648846"/>
          </a:xfrm>
        </p:spPr>
      </p:pic>
      <p:sp>
        <p:nvSpPr>
          <p:cNvPr id="4" name="Content Placeholder 3">
            <a:extLst>
              <a:ext uri="{FF2B5EF4-FFF2-40B4-BE49-F238E27FC236}">
                <a16:creationId xmlns:a16="http://schemas.microsoft.com/office/drawing/2014/main" id="{F89E7A0D-7F04-3EBF-32E2-5263DF1FDFDA}"/>
              </a:ext>
            </a:extLst>
          </p:cNvPr>
          <p:cNvSpPr>
            <a:spLocks noGrp="1"/>
          </p:cNvSpPr>
          <p:nvPr>
            <p:ph idx="10"/>
          </p:nvPr>
        </p:nvSpPr>
        <p:spPr/>
        <p:txBody>
          <a:bodyPr/>
          <a:lstStyle/>
          <a:p>
            <a:r>
              <a:rPr lang="en-US" dirty="0"/>
              <a:t>Evidence-based physical diagnosis, 5</a:t>
            </a:r>
            <a:r>
              <a:rPr lang="en-US" baseline="30000" dirty="0"/>
              <a:t>th</a:t>
            </a:r>
            <a:r>
              <a:rPr lang="en-US" dirty="0"/>
              <a:t> Ed (2021)</a:t>
            </a:r>
          </a:p>
          <a:p>
            <a:endParaRPr lang="en-US" dirty="0"/>
          </a:p>
        </p:txBody>
      </p:sp>
      <p:sp>
        <p:nvSpPr>
          <p:cNvPr id="5" name="TextBox 4">
            <a:extLst>
              <a:ext uri="{FF2B5EF4-FFF2-40B4-BE49-F238E27FC236}">
                <a16:creationId xmlns:a16="http://schemas.microsoft.com/office/drawing/2014/main" id="{8D782762-73E0-7158-3B30-048564BF50DC}"/>
              </a:ext>
            </a:extLst>
          </p:cNvPr>
          <p:cNvSpPr txBox="1"/>
          <p:nvPr/>
        </p:nvSpPr>
        <p:spPr>
          <a:xfrm>
            <a:off x="4539661" y="2663323"/>
            <a:ext cx="389850" cy="369332"/>
          </a:xfrm>
          <a:prstGeom prst="rect">
            <a:avLst/>
          </a:prstGeom>
          <a:noFill/>
        </p:spPr>
        <p:txBody>
          <a:bodyPr wrap="none" rtlCol="0">
            <a:spAutoFit/>
          </a:bodyPr>
          <a:lstStyle/>
          <a:p>
            <a:pPr algn="r"/>
            <a:r>
              <a:rPr lang="el-GR" sz="1800" dirty="0">
                <a:solidFill>
                  <a:srgbClr val="C00000"/>
                </a:solidFill>
                <a:latin typeface="Calibri Light" panose="020F0302020204030204" pitchFamily="34" charset="0"/>
                <a:cs typeface="Calibri Light" panose="020F0302020204030204" pitchFamily="34" charset="0"/>
                <a:sym typeface="Wingdings" panose="05000000000000000000" pitchFamily="2" charset="2"/>
              </a:rPr>
              <a:t></a:t>
            </a:r>
            <a:endParaRPr lang="en-US" sz="1800" dirty="0">
              <a:solidFill>
                <a:srgbClr val="C00000"/>
              </a:solidFill>
              <a:latin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64E647D7-CC36-693E-4E8F-AF033F57AD92}"/>
              </a:ext>
            </a:extLst>
          </p:cNvPr>
          <p:cNvSpPr txBox="1"/>
          <p:nvPr/>
        </p:nvSpPr>
        <p:spPr>
          <a:xfrm>
            <a:off x="4539661" y="1623607"/>
            <a:ext cx="389850" cy="369332"/>
          </a:xfrm>
          <a:prstGeom prst="rect">
            <a:avLst/>
          </a:prstGeom>
          <a:noFill/>
        </p:spPr>
        <p:txBody>
          <a:bodyPr wrap="none" rtlCol="0">
            <a:spAutoFit/>
          </a:bodyPr>
          <a:lstStyle/>
          <a:p>
            <a:pPr algn="r"/>
            <a:r>
              <a:rPr lang="el-GR" sz="1800" dirty="0">
                <a:solidFill>
                  <a:srgbClr val="008000"/>
                </a:solidFill>
                <a:latin typeface="Calibri Light" panose="020F0302020204030204" pitchFamily="34" charset="0"/>
                <a:cs typeface="Calibri Light" panose="020F0302020204030204" pitchFamily="34" charset="0"/>
                <a:sym typeface="Wingdings" panose="05000000000000000000" pitchFamily="2" charset="2"/>
              </a:rPr>
              <a:t></a:t>
            </a:r>
            <a:endParaRPr lang="en-US" sz="1800" dirty="0">
              <a:solidFill>
                <a:srgbClr val="008000"/>
              </a:solidFill>
              <a:latin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7E3E5E7F-9CA1-D2EC-1199-945B22220EA0}"/>
              </a:ext>
            </a:extLst>
          </p:cNvPr>
          <p:cNvSpPr txBox="1"/>
          <p:nvPr/>
        </p:nvSpPr>
        <p:spPr>
          <a:xfrm>
            <a:off x="4539661" y="1847069"/>
            <a:ext cx="389850" cy="369332"/>
          </a:xfrm>
          <a:prstGeom prst="rect">
            <a:avLst/>
          </a:prstGeom>
          <a:noFill/>
        </p:spPr>
        <p:txBody>
          <a:bodyPr wrap="none" rtlCol="0">
            <a:spAutoFit/>
          </a:bodyPr>
          <a:lstStyle/>
          <a:p>
            <a:pPr algn="r"/>
            <a:r>
              <a:rPr lang="el-GR" sz="1800" dirty="0">
                <a:solidFill>
                  <a:srgbClr val="008000"/>
                </a:solidFill>
                <a:latin typeface="Calibri Light" panose="020F0302020204030204" pitchFamily="34" charset="0"/>
                <a:cs typeface="Calibri Light" panose="020F0302020204030204" pitchFamily="34" charset="0"/>
                <a:sym typeface="Wingdings" panose="05000000000000000000" pitchFamily="2" charset="2"/>
              </a:rPr>
              <a:t></a:t>
            </a:r>
            <a:endParaRPr lang="en-US" sz="1800" dirty="0">
              <a:solidFill>
                <a:srgbClr val="008000"/>
              </a:solidFill>
              <a:latin typeface="Calibri Light" panose="020F030202020403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0AC37E20-AE29-1146-E83B-7773C5070019}"/>
              </a:ext>
            </a:extLst>
          </p:cNvPr>
          <p:cNvSpPr txBox="1"/>
          <p:nvPr/>
        </p:nvSpPr>
        <p:spPr>
          <a:xfrm>
            <a:off x="4539661" y="2070530"/>
            <a:ext cx="389850" cy="369332"/>
          </a:xfrm>
          <a:prstGeom prst="rect">
            <a:avLst/>
          </a:prstGeom>
          <a:noFill/>
        </p:spPr>
        <p:txBody>
          <a:bodyPr wrap="none" rtlCol="0">
            <a:spAutoFit/>
          </a:bodyPr>
          <a:lstStyle/>
          <a:p>
            <a:pPr algn="r"/>
            <a:r>
              <a:rPr lang="el-GR" sz="1800" dirty="0">
                <a:solidFill>
                  <a:srgbClr val="008000"/>
                </a:solidFill>
                <a:latin typeface="Calibri Light" panose="020F0302020204030204" pitchFamily="34" charset="0"/>
                <a:cs typeface="Calibri Light" panose="020F0302020204030204" pitchFamily="34" charset="0"/>
                <a:sym typeface="Wingdings" panose="05000000000000000000" pitchFamily="2" charset="2"/>
              </a:rPr>
              <a:t></a:t>
            </a:r>
            <a:endParaRPr lang="en-US" sz="1800" dirty="0">
              <a:solidFill>
                <a:srgbClr val="008000"/>
              </a:solidFill>
              <a:latin typeface="Calibri Light" panose="020F0302020204030204" pitchFamily="34" charset="0"/>
              <a:cs typeface="Calibri Light" panose="020F0302020204030204" pitchFamily="34" charset="0"/>
            </a:endParaRPr>
          </a:p>
        </p:txBody>
      </p:sp>
      <p:sp>
        <p:nvSpPr>
          <p:cNvPr id="12" name="TextBox 11">
            <a:extLst>
              <a:ext uri="{FF2B5EF4-FFF2-40B4-BE49-F238E27FC236}">
                <a16:creationId xmlns:a16="http://schemas.microsoft.com/office/drawing/2014/main" id="{4952540A-06E4-5F53-71A8-523F4A6ED4B4}"/>
              </a:ext>
            </a:extLst>
          </p:cNvPr>
          <p:cNvSpPr txBox="1"/>
          <p:nvPr/>
        </p:nvSpPr>
        <p:spPr>
          <a:xfrm>
            <a:off x="4539661" y="2458011"/>
            <a:ext cx="389850" cy="369332"/>
          </a:xfrm>
          <a:prstGeom prst="rect">
            <a:avLst/>
          </a:prstGeom>
          <a:noFill/>
        </p:spPr>
        <p:txBody>
          <a:bodyPr wrap="none" rtlCol="0">
            <a:spAutoFit/>
          </a:bodyPr>
          <a:lstStyle/>
          <a:p>
            <a:pPr algn="r"/>
            <a:r>
              <a:rPr lang="el-GR" sz="1800" dirty="0">
                <a:solidFill>
                  <a:srgbClr val="008000"/>
                </a:solidFill>
                <a:latin typeface="Calibri Light" panose="020F0302020204030204" pitchFamily="34" charset="0"/>
                <a:cs typeface="Calibri Light" panose="020F0302020204030204" pitchFamily="34" charset="0"/>
                <a:sym typeface="Wingdings" panose="05000000000000000000" pitchFamily="2" charset="2"/>
              </a:rPr>
              <a:t></a:t>
            </a:r>
            <a:endParaRPr lang="en-US" sz="1800" dirty="0">
              <a:solidFill>
                <a:srgbClr val="008000"/>
              </a:solidFill>
              <a:latin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D05273EB-BFB5-E67E-CF76-86EFCFB21654}"/>
              </a:ext>
            </a:extLst>
          </p:cNvPr>
          <p:cNvSpPr txBox="1"/>
          <p:nvPr/>
        </p:nvSpPr>
        <p:spPr>
          <a:xfrm>
            <a:off x="4539661" y="2868635"/>
            <a:ext cx="389850" cy="369332"/>
          </a:xfrm>
          <a:prstGeom prst="rect">
            <a:avLst/>
          </a:prstGeom>
          <a:noFill/>
        </p:spPr>
        <p:txBody>
          <a:bodyPr wrap="none" rtlCol="0">
            <a:spAutoFit/>
          </a:bodyPr>
          <a:lstStyle/>
          <a:p>
            <a:pPr algn="r"/>
            <a:r>
              <a:rPr lang="el-GR" sz="1800" dirty="0">
                <a:solidFill>
                  <a:srgbClr val="008000"/>
                </a:solidFill>
                <a:latin typeface="Calibri Light" panose="020F0302020204030204" pitchFamily="34" charset="0"/>
                <a:cs typeface="Calibri Light" panose="020F0302020204030204" pitchFamily="34" charset="0"/>
                <a:sym typeface="Wingdings" panose="05000000000000000000" pitchFamily="2" charset="2"/>
              </a:rPr>
              <a:t></a:t>
            </a:r>
            <a:endParaRPr lang="en-US" sz="1800" dirty="0">
              <a:solidFill>
                <a:srgbClr val="008000"/>
              </a:solidFill>
              <a:latin typeface="Calibri Light" panose="020F0302020204030204" pitchFamily="34" charset="0"/>
              <a:cs typeface="Calibri Light" panose="020F0302020204030204" pitchFamily="34" charset="0"/>
            </a:endParaRPr>
          </a:p>
        </p:txBody>
      </p:sp>
      <p:sp>
        <p:nvSpPr>
          <p:cNvPr id="14" name="TextBox 13">
            <a:extLst>
              <a:ext uri="{FF2B5EF4-FFF2-40B4-BE49-F238E27FC236}">
                <a16:creationId xmlns:a16="http://schemas.microsoft.com/office/drawing/2014/main" id="{4C0FB235-74B0-9BAE-1C91-B4117D0609A4}"/>
              </a:ext>
            </a:extLst>
          </p:cNvPr>
          <p:cNvSpPr txBox="1"/>
          <p:nvPr/>
        </p:nvSpPr>
        <p:spPr>
          <a:xfrm>
            <a:off x="5384417" y="2367214"/>
            <a:ext cx="2479423" cy="830997"/>
          </a:xfrm>
          <a:prstGeom prst="rect">
            <a:avLst/>
          </a:prstGeom>
          <a:noFill/>
        </p:spPr>
        <p:txBody>
          <a:bodyPr wrap="square" rtlCol="0">
            <a:spAutoFit/>
          </a:bodyPr>
          <a:lstStyle/>
          <a:p>
            <a:pPr algn="ctr"/>
            <a:r>
              <a:rPr lang="en-US" sz="2400" dirty="0">
                <a:solidFill>
                  <a:srgbClr val="0070C0"/>
                </a:solidFill>
                <a:latin typeface="Aptos Display" panose="020B0004020202020204" pitchFamily="34" charset="0"/>
                <a:cs typeface="Calibri Light" panose="020F0302020204030204" pitchFamily="34" charset="0"/>
              </a:rPr>
              <a:t>Alvarado score</a:t>
            </a:r>
            <a:r>
              <a:rPr lang="el-GR" sz="2400" dirty="0">
                <a:solidFill>
                  <a:srgbClr val="0070C0"/>
                </a:solidFill>
                <a:latin typeface="Aptos Display" panose="020B0004020202020204" pitchFamily="34" charset="0"/>
                <a:cs typeface="Calibri Light" panose="020F0302020204030204" pitchFamily="34" charset="0"/>
              </a:rPr>
              <a:t>=8</a:t>
            </a:r>
          </a:p>
          <a:p>
            <a:pPr algn="ctr"/>
            <a:r>
              <a:rPr lang="en-US" sz="2400" dirty="0">
                <a:solidFill>
                  <a:srgbClr val="0070C0"/>
                </a:solidFill>
                <a:latin typeface="Aptos Display" panose="020B0004020202020204" pitchFamily="34" charset="0"/>
                <a:cs typeface="Calibri Light" panose="020F0302020204030204" pitchFamily="34" charset="0"/>
              </a:rPr>
              <a:t> ≥7 </a:t>
            </a:r>
            <a:r>
              <a:rPr lang="en-US" sz="2400" dirty="0">
                <a:solidFill>
                  <a:srgbClr val="0070C0"/>
                </a:solidFill>
                <a:latin typeface="Aptos Display" panose="020B0004020202020204" pitchFamily="34" charset="0"/>
                <a:cs typeface="Calibri Light" panose="020F0302020204030204" pitchFamily="34" charset="0"/>
                <a:sym typeface="Wingdings" panose="05000000000000000000" pitchFamily="2" charset="2"/>
              </a:rPr>
              <a:t> LR(+) =3,0</a:t>
            </a:r>
            <a:endParaRPr lang="en-US" sz="2400" dirty="0">
              <a:solidFill>
                <a:srgbClr val="0070C0"/>
              </a:solidFill>
              <a:latin typeface="Aptos Display" panose="020B0004020202020204"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AD8F36D7-6952-0059-13B8-8BB266E4F94B}"/>
              </a:ext>
            </a:extLst>
          </p:cNvPr>
          <p:cNvSpPr txBox="1"/>
          <p:nvPr/>
        </p:nvSpPr>
        <p:spPr>
          <a:xfrm>
            <a:off x="4531412" y="3303593"/>
            <a:ext cx="389850" cy="369332"/>
          </a:xfrm>
          <a:prstGeom prst="rect">
            <a:avLst/>
          </a:prstGeom>
          <a:noFill/>
        </p:spPr>
        <p:txBody>
          <a:bodyPr wrap="none" rtlCol="0">
            <a:spAutoFit/>
          </a:bodyPr>
          <a:lstStyle/>
          <a:p>
            <a:pPr algn="r"/>
            <a:r>
              <a:rPr lang="el-GR" sz="1800" dirty="0">
                <a:solidFill>
                  <a:srgbClr val="008000"/>
                </a:solidFill>
                <a:latin typeface="Calibri Light" panose="020F0302020204030204" pitchFamily="34" charset="0"/>
                <a:cs typeface="Calibri Light" panose="020F0302020204030204" pitchFamily="34" charset="0"/>
                <a:sym typeface="Wingdings" panose="05000000000000000000" pitchFamily="2" charset="2"/>
              </a:rPr>
              <a:t></a:t>
            </a:r>
            <a:endParaRPr lang="en-US" sz="1800" dirty="0">
              <a:solidFill>
                <a:srgbClr val="008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085886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4B76-0947-D0F6-5C36-19B371D927C7}"/>
              </a:ext>
            </a:extLst>
          </p:cNvPr>
          <p:cNvSpPr>
            <a:spLocks noGrp="1"/>
          </p:cNvSpPr>
          <p:nvPr>
            <p:ph type="title"/>
          </p:nvPr>
        </p:nvSpPr>
        <p:spPr/>
        <p:txBody>
          <a:bodyPr/>
          <a:lstStyle/>
          <a:p>
            <a:r>
              <a:rPr lang="el-GR" dirty="0"/>
              <a:t>Απεικονιστικός έλεγχος</a:t>
            </a:r>
            <a:endParaRPr lang="en-US" dirty="0"/>
          </a:p>
        </p:txBody>
      </p:sp>
      <p:sp>
        <p:nvSpPr>
          <p:cNvPr id="3" name="Content Placeholder 2">
            <a:extLst>
              <a:ext uri="{FF2B5EF4-FFF2-40B4-BE49-F238E27FC236}">
                <a16:creationId xmlns:a16="http://schemas.microsoft.com/office/drawing/2014/main" id="{082CB159-4D9D-ECA1-38F1-D55A324E920B}"/>
              </a:ext>
            </a:extLst>
          </p:cNvPr>
          <p:cNvSpPr>
            <a:spLocks noGrp="1"/>
          </p:cNvSpPr>
          <p:nvPr>
            <p:ph idx="1"/>
          </p:nvPr>
        </p:nvSpPr>
        <p:spPr/>
        <p:txBody>
          <a:bodyPr/>
          <a:lstStyle/>
          <a:p>
            <a:r>
              <a:rPr lang="el-GR" dirty="0"/>
              <a:t>Α/α κοιλίας: Λίγα </a:t>
            </a:r>
            <a:r>
              <a:rPr lang="el-GR" dirty="0" err="1"/>
              <a:t>υδραερικά</a:t>
            </a:r>
            <a:r>
              <a:rPr lang="el-GR" dirty="0"/>
              <a:t> επίπεδα.</a:t>
            </a:r>
          </a:p>
          <a:p>
            <a:r>
              <a:rPr lang="en-US" dirty="0"/>
              <a:t>US </a:t>
            </a:r>
            <a:r>
              <a:rPr lang="el-GR" dirty="0"/>
              <a:t>άνω κοιλίας: Χωρίς ανάδειξη παθολογίας.</a:t>
            </a:r>
          </a:p>
          <a:p>
            <a:r>
              <a:rPr lang="en-US" dirty="0"/>
              <a:t>CT </a:t>
            </a:r>
            <a:r>
              <a:rPr lang="el-GR" dirty="0"/>
              <a:t>άνω κοιλίας: Φλεγμονή στην περιοχή πέριξ του τυφλού με </a:t>
            </a:r>
            <a:r>
              <a:rPr lang="el-GR" dirty="0" err="1"/>
              <a:t>περισκωληκοειδική</a:t>
            </a:r>
            <a:r>
              <a:rPr lang="el-GR" dirty="0"/>
              <a:t> συλλογή και </a:t>
            </a:r>
            <a:r>
              <a:rPr lang="el-GR" dirty="0" err="1"/>
              <a:t>ασαφοποίηση</a:t>
            </a:r>
            <a:r>
              <a:rPr lang="el-GR" dirty="0"/>
              <a:t> του </a:t>
            </a:r>
            <a:r>
              <a:rPr lang="el-GR" dirty="0" err="1"/>
              <a:t>περικολικού</a:t>
            </a:r>
            <a:r>
              <a:rPr lang="el-GR" dirty="0"/>
              <a:t> λίπους.</a:t>
            </a:r>
            <a:endParaRPr lang="en-US" dirty="0"/>
          </a:p>
          <a:p>
            <a:endParaRPr lang="en-US" dirty="0"/>
          </a:p>
        </p:txBody>
      </p:sp>
      <p:sp>
        <p:nvSpPr>
          <p:cNvPr id="4" name="Content Placeholder 3">
            <a:extLst>
              <a:ext uri="{FF2B5EF4-FFF2-40B4-BE49-F238E27FC236}">
                <a16:creationId xmlns:a16="http://schemas.microsoft.com/office/drawing/2014/main" id="{435BFC2E-FCFE-8503-2DD9-C441788CBC7C}"/>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37549655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157E05E5-2725-509F-E3F8-3F77ADEEA704}"/>
              </a:ext>
            </a:extLst>
          </p:cNvPr>
          <p:cNvSpPr>
            <a:spLocks noGrp="1"/>
          </p:cNvSpPr>
          <p:nvPr>
            <p:ph idx="10"/>
          </p:nvPr>
        </p:nvSpPr>
        <p:spPr/>
        <p:txBody>
          <a:bodyPr/>
          <a:lstStyle/>
          <a:p>
            <a:endParaRPr lang="en-US"/>
          </a:p>
        </p:txBody>
      </p:sp>
      <p:pic>
        <p:nvPicPr>
          <p:cNvPr id="15" name="Picture 14">
            <a:extLst>
              <a:ext uri="{FF2B5EF4-FFF2-40B4-BE49-F238E27FC236}">
                <a16:creationId xmlns:a16="http://schemas.microsoft.com/office/drawing/2014/main" id="{7624E054-98C5-74C1-EFF4-34B81EDABA6D}"/>
              </a:ext>
            </a:extLst>
          </p:cNvPr>
          <p:cNvPicPr>
            <a:picLocks noChangeAspect="1"/>
          </p:cNvPicPr>
          <p:nvPr/>
        </p:nvPicPr>
        <p:blipFill>
          <a:blip r:embed="rId2"/>
          <a:stretch>
            <a:fillRect/>
          </a:stretch>
        </p:blipFill>
        <p:spPr>
          <a:xfrm>
            <a:off x="90487" y="66675"/>
            <a:ext cx="8963025" cy="5581650"/>
          </a:xfrm>
          <a:prstGeom prst="rect">
            <a:avLst/>
          </a:prstGeom>
        </p:spPr>
      </p:pic>
    </p:spTree>
    <p:extLst>
      <p:ext uri="{BB962C8B-B14F-4D97-AF65-F5344CB8AC3E}">
        <p14:creationId xmlns:p14="http://schemas.microsoft.com/office/powerpoint/2010/main" val="2327247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CF697-2B94-10A2-9A05-212B80D37EB6}"/>
              </a:ext>
            </a:extLst>
          </p:cNvPr>
          <p:cNvSpPr>
            <a:spLocks noGrp="1"/>
          </p:cNvSpPr>
          <p:nvPr>
            <p:ph type="title"/>
          </p:nvPr>
        </p:nvSpPr>
        <p:spPr/>
        <p:txBody>
          <a:bodyPr/>
          <a:lstStyle/>
          <a:p>
            <a:r>
              <a:rPr lang="en-US" dirty="0"/>
              <a:t>Etiology and prevalence of different causes</a:t>
            </a:r>
          </a:p>
        </p:txBody>
      </p:sp>
      <p:pic>
        <p:nvPicPr>
          <p:cNvPr id="6" name="Content Placeholder 5">
            <a:extLst>
              <a:ext uri="{FF2B5EF4-FFF2-40B4-BE49-F238E27FC236}">
                <a16:creationId xmlns:a16="http://schemas.microsoft.com/office/drawing/2014/main" id="{C45E8682-7AE6-9AC7-EF15-3933A5AFC149}"/>
              </a:ext>
            </a:extLst>
          </p:cNvPr>
          <p:cNvPicPr>
            <a:picLocks noGrp="1" noChangeAspect="1"/>
          </p:cNvPicPr>
          <p:nvPr>
            <p:ph idx="1"/>
          </p:nvPr>
        </p:nvPicPr>
        <p:blipFill>
          <a:blip r:embed="rId2"/>
          <a:stretch>
            <a:fillRect/>
          </a:stretch>
        </p:blipFill>
        <p:spPr>
          <a:xfrm>
            <a:off x="306125" y="1616016"/>
            <a:ext cx="7919371" cy="3594830"/>
          </a:xfrm>
        </p:spPr>
      </p:pic>
      <p:sp>
        <p:nvSpPr>
          <p:cNvPr id="4" name="Content Placeholder 3">
            <a:extLst>
              <a:ext uri="{FF2B5EF4-FFF2-40B4-BE49-F238E27FC236}">
                <a16:creationId xmlns:a16="http://schemas.microsoft.com/office/drawing/2014/main" id="{604E431D-F5C6-CF5F-57E8-B7CEA477D456}"/>
              </a:ext>
            </a:extLst>
          </p:cNvPr>
          <p:cNvSpPr>
            <a:spLocks noGrp="1"/>
          </p:cNvSpPr>
          <p:nvPr>
            <p:ph idx="10"/>
          </p:nvPr>
        </p:nvSpPr>
        <p:spPr/>
        <p:txBody>
          <a:bodyPr/>
          <a:lstStyle/>
          <a:p>
            <a:r>
              <a:rPr lang="en-US" dirty="0"/>
              <a:t>The Patient’s history: An evidence-based approach, 2</a:t>
            </a:r>
            <a:r>
              <a:rPr lang="en-US" baseline="30000" dirty="0"/>
              <a:t>nd</a:t>
            </a:r>
            <a:r>
              <a:rPr lang="en-US" dirty="0"/>
              <a:t> Ed (2012)</a:t>
            </a:r>
          </a:p>
          <a:p>
            <a:endParaRPr lang="en-US" dirty="0"/>
          </a:p>
        </p:txBody>
      </p:sp>
      <p:pic>
        <p:nvPicPr>
          <p:cNvPr id="10" name="Picture 9">
            <a:extLst>
              <a:ext uri="{FF2B5EF4-FFF2-40B4-BE49-F238E27FC236}">
                <a16:creationId xmlns:a16="http://schemas.microsoft.com/office/drawing/2014/main" id="{DD619339-9801-1769-548C-09C2C25D9302}"/>
              </a:ext>
            </a:extLst>
          </p:cNvPr>
          <p:cNvPicPr>
            <a:picLocks noChangeAspect="1"/>
          </p:cNvPicPr>
          <p:nvPr/>
        </p:nvPicPr>
        <p:blipFill>
          <a:blip r:embed="rId3"/>
          <a:stretch>
            <a:fillRect/>
          </a:stretch>
        </p:blipFill>
        <p:spPr>
          <a:xfrm>
            <a:off x="325762" y="745161"/>
            <a:ext cx="7883557" cy="313373"/>
          </a:xfrm>
          <a:prstGeom prst="rect">
            <a:avLst/>
          </a:prstGeom>
        </p:spPr>
      </p:pic>
      <p:pic>
        <p:nvPicPr>
          <p:cNvPr id="14" name="Picture 13">
            <a:extLst>
              <a:ext uri="{FF2B5EF4-FFF2-40B4-BE49-F238E27FC236}">
                <a16:creationId xmlns:a16="http://schemas.microsoft.com/office/drawing/2014/main" id="{A8B45528-86BF-CF14-8071-D7D44F96660E}"/>
              </a:ext>
            </a:extLst>
          </p:cNvPr>
          <p:cNvPicPr>
            <a:picLocks noChangeAspect="1"/>
          </p:cNvPicPr>
          <p:nvPr/>
        </p:nvPicPr>
        <p:blipFill>
          <a:blip r:embed="rId4"/>
          <a:stretch>
            <a:fillRect/>
          </a:stretch>
        </p:blipFill>
        <p:spPr>
          <a:xfrm>
            <a:off x="317597" y="1069622"/>
            <a:ext cx="7883557" cy="581978"/>
          </a:xfrm>
          <a:prstGeom prst="rect">
            <a:avLst/>
          </a:prstGeom>
        </p:spPr>
      </p:pic>
    </p:spTree>
    <p:extLst>
      <p:ext uri="{BB962C8B-B14F-4D97-AF65-F5344CB8AC3E}">
        <p14:creationId xmlns:p14="http://schemas.microsoft.com/office/powerpoint/2010/main" val="3123941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1EEDC-F1E9-53BE-1416-720C8527994B}"/>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C4BC755-8387-FE50-3699-A470DCDC6A2A}"/>
              </a:ext>
            </a:extLst>
          </p:cNvPr>
          <p:cNvPicPr>
            <a:picLocks noGrp="1" noChangeAspect="1"/>
          </p:cNvPicPr>
          <p:nvPr>
            <p:ph idx="1"/>
          </p:nvPr>
        </p:nvPicPr>
        <p:blipFill>
          <a:blip r:embed="rId2"/>
          <a:stretch>
            <a:fillRect/>
          </a:stretch>
        </p:blipFill>
        <p:spPr>
          <a:xfrm>
            <a:off x="1453753" y="624973"/>
            <a:ext cx="6236494" cy="4743450"/>
          </a:xfrm>
        </p:spPr>
      </p:pic>
      <p:sp>
        <p:nvSpPr>
          <p:cNvPr id="4" name="Content Placeholder 3">
            <a:extLst>
              <a:ext uri="{FF2B5EF4-FFF2-40B4-BE49-F238E27FC236}">
                <a16:creationId xmlns:a16="http://schemas.microsoft.com/office/drawing/2014/main" id="{E4F08C47-6405-7DEE-0FC5-FC55D96F27AD}"/>
              </a:ext>
            </a:extLst>
          </p:cNvPr>
          <p:cNvSpPr>
            <a:spLocks noGrp="1"/>
          </p:cNvSpPr>
          <p:nvPr>
            <p:ph idx="10"/>
          </p:nvPr>
        </p:nvSpPr>
        <p:spPr/>
        <p:txBody>
          <a:bodyPr/>
          <a:lstStyle/>
          <a:p>
            <a:r>
              <a:rPr lang="en-US" dirty="0"/>
              <a:t>Harrison’s Principles of Medicine, Ch  21st Ed (2022)</a:t>
            </a:r>
          </a:p>
          <a:p>
            <a:endParaRPr lang="en-US" dirty="0"/>
          </a:p>
        </p:txBody>
      </p:sp>
    </p:spTree>
    <p:extLst>
      <p:ext uri="{BB962C8B-B14F-4D97-AF65-F5344CB8AC3E}">
        <p14:creationId xmlns:p14="http://schemas.microsoft.com/office/powerpoint/2010/main" val="25547801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09970967-db42-4322-97f8-53d2c4ce0771"/>
</p:tagLst>
</file>

<file path=ppt/theme/theme1.xml><?xml version="1.0" encoding="utf-8"?>
<a:theme xmlns:a="http://schemas.openxmlformats.org/drawingml/2006/main" name="Light green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r">
          <a:defRPr sz="1400" dirty="0">
            <a:solidFill>
              <a:schemeClr val="accent4">
                <a:lumMod val="50000"/>
              </a:schemeClr>
            </a:solidFill>
            <a:latin typeface="Calibri Light" panose="020F0302020204030204" pitchFamily="34" charset="0"/>
            <a:cs typeface="Calibri Light" panose="020F0302020204030204" pitchFamily="34" charset="0"/>
          </a:defRPr>
        </a:defPPr>
      </a:lstStyle>
    </a:spDef>
    <a:txDef>
      <a:spPr>
        <a:noFill/>
      </a:spPr>
      <a:bodyPr wrap="none" rtlCol="0">
        <a:spAutoFit/>
      </a:bodyPr>
      <a:lstStyle>
        <a:defPPr algn="r">
          <a:defRPr sz="1400" dirty="0" smtClean="0">
            <a:solidFill>
              <a:schemeClr val="accent4">
                <a:lumMod val="50000"/>
              </a:schemeClr>
            </a:solidFill>
            <a:latin typeface="Calibri Light" panose="020F0302020204030204" pitchFamily="34" charset="0"/>
            <a:cs typeface="Calibri Light" panose="020F0302020204030204" pitchFamily="34" charset="0"/>
          </a:defRPr>
        </a:defPPr>
      </a:lstStyle>
    </a:txDef>
  </a:objectDefaults>
  <a:extraClrSchemeLst/>
  <a:extLst>
    <a:ext uri="{05A4C25C-085E-4340-85A3-A5531E510DB2}">
      <thm15:themeFamily xmlns:thm15="http://schemas.microsoft.com/office/thememl/2012/main" name="Presentation1" id="{4DB47FEC-7FD7-4E19-B5D7-EAEF90B452C1}" vid="{9D3F915D-1042-40EF-9B13-E5B7FF95D0A6}"/>
    </a:ext>
  </a:extLst>
</a:theme>
</file>

<file path=docProps/app.xml><?xml version="1.0" encoding="utf-8"?>
<Properties xmlns="http://schemas.openxmlformats.org/officeDocument/2006/extended-properties" xmlns:vt="http://schemas.openxmlformats.org/officeDocument/2006/docPropsVTypes">
  <Template>ΑΠΚ GR 2024_aptos_light_blue</Template>
  <TotalTime>1176</TotalTime>
  <Words>3497</Words>
  <Application>Microsoft Office PowerPoint</Application>
  <PresentationFormat>On-screen Show (16:10)</PresentationFormat>
  <Paragraphs>432</Paragraphs>
  <Slides>78</Slides>
  <Notes>0</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78</vt:i4>
      </vt:variant>
    </vt:vector>
  </HeadingPairs>
  <TitlesOfParts>
    <vt:vector size="88" baseType="lpstr">
      <vt:lpstr>Aptos Display</vt:lpstr>
      <vt:lpstr>Aptos SemiBold</vt:lpstr>
      <vt:lpstr>Arial</vt:lpstr>
      <vt:lpstr>Calibri</vt:lpstr>
      <vt:lpstr>Calibri Light</vt:lpstr>
      <vt:lpstr>Trade Gothic Next</vt:lpstr>
      <vt:lpstr>Trade Gothic Next Light</vt:lpstr>
      <vt:lpstr>Verdana</vt:lpstr>
      <vt:lpstr>Wingdings</vt:lpstr>
      <vt:lpstr>Light green theme</vt:lpstr>
      <vt:lpstr>Κοιλιακό άλγος</vt:lpstr>
      <vt:lpstr>Μαθησιακά αποτελέσματα: </vt:lpstr>
      <vt:lpstr>Ορολογία</vt:lpstr>
      <vt:lpstr>Ανατομία και παθοφυσιολογία του κοιλιακού άλγος</vt:lpstr>
      <vt:lpstr>Παθοφυσιολογικοί μηχανισμοί κοιλιακού άλγους</vt:lpstr>
      <vt:lpstr>Αιτίες κοιλιακού άλγους ανά σύστημα</vt:lpstr>
      <vt:lpstr>Etiology and prevalence of different causes</vt:lpstr>
      <vt:lpstr>Etiology and prevalence of different causes</vt:lpstr>
      <vt:lpstr>PowerPoint Presentation</vt:lpstr>
      <vt:lpstr>PowerPoint Presentation</vt:lpstr>
      <vt:lpstr>PowerPoint Presentation</vt:lpstr>
      <vt:lpstr>Εξωκοιλιακά αίτια κοιλιακού άλγους</vt:lpstr>
      <vt:lpstr>1η κλινική περίπτωση</vt:lpstr>
      <vt:lpstr>Οι 7 συνιστώσες ενός συμπτώματος </vt:lpstr>
      <vt:lpstr>PQRST</vt:lpstr>
      <vt:lpstr>Βασικά χαρακτηριστικά για τη διάγνωση του κοιλιακού άλγους</vt:lpstr>
      <vt:lpstr>Differential diagnosis of abdominal pain by its initial location</vt:lpstr>
      <vt:lpstr>Διάχυτο κοιλιακό άλγος</vt:lpstr>
      <vt:lpstr>Χρονική πορεία του άλγους</vt:lpstr>
      <vt:lpstr>Πιθανότερα αίτια κοιλιακού πόνου με βάση την ένταση και τον τρόπο εισβολής του.</vt:lpstr>
      <vt:lpstr>Τα χαρακτηριστικά του κωλικοειδούς άλγους</vt:lpstr>
      <vt:lpstr>Άλλα χαρακτηριστικά του άλγους</vt:lpstr>
      <vt:lpstr>Διαγνωστικές προτεραιότητες</vt:lpstr>
      <vt:lpstr>Red flags for Abdominal Pain Emergencies </vt:lpstr>
      <vt:lpstr>Ατομικό αναμνηστικό και πιθανές διαγνώσεις</vt:lpstr>
      <vt:lpstr>Γυναικολογικό ιστορικό</vt:lpstr>
      <vt:lpstr>1η κλινική περίπτωση</vt:lpstr>
      <vt:lpstr>Κλινική εξέταση</vt:lpstr>
      <vt:lpstr>Βασική αρχή: Να είστε ήπιοι! </vt:lpstr>
      <vt:lpstr>Επισκόπηση της κοιλιάς</vt:lpstr>
      <vt:lpstr>PowerPoint Presentation</vt:lpstr>
      <vt:lpstr>Ακρόαση κοιλίας</vt:lpstr>
      <vt:lpstr>Επίκρουση της κοιλιάς</vt:lpstr>
      <vt:lpstr>Προετοιμασία για την ψηλάφηση της κοιλιάς</vt:lpstr>
      <vt:lpstr>Ψηλάφηση της κοιλιάς</vt:lpstr>
      <vt:lpstr>Σημεία περιτονίτιδας</vt:lpstr>
      <vt:lpstr>Ειδικές περιοχές ευαισθησίας </vt:lpstr>
      <vt:lpstr>Σημείο Murphy</vt:lpstr>
      <vt:lpstr>Σημείο ψοΐτη</vt:lpstr>
      <vt:lpstr>Σημείο θυροειδούς μυός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Αντικειμενική εξέταση</vt:lpstr>
      <vt:lpstr>Διαφορική διάγνωση; Επόμενες διαγνωστικές ενέργειες;</vt:lpstr>
      <vt:lpstr>Εργαστηριακός έλεγχος σε κοιλιακό άλγος</vt:lpstr>
      <vt:lpstr>PowerPoint Presentation</vt:lpstr>
      <vt:lpstr>Εργαστηριακός έλεγχος</vt:lpstr>
      <vt:lpstr>Απεικονιστικός έλεγχος σε κοιλιακό άλγος;</vt:lpstr>
      <vt:lpstr>PowerPoint Presentation</vt:lpstr>
      <vt:lpstr>PowerPoint Presentation</vt:lpstr>
      <vt:lpstr>PowerPoint Presentation</vt:lpstr>
      <vt:lpstr>PowerPoint Presentation</vt:lpstr>
      <vt:lpstr>PowerPoint Presentation</vt:lpstr>
      <vt:lpstr>PowerPoint Presentation</vt:lpstr>
      <vt:lpstr>Απεικονιστικός έλεγχος</vt:lpstr>
      <vt:lpstr>PowerPoint Presentation</vt:lpstr>
      <vt:lpstr>Χολολιθίαση</vt:lpstr>
      <vt:lpstr>Α/α θώρακος ασθενούς</vt:lpstr>
      <vt:lpstr>Απλή α/α κοιλίας: ελεύθερος αέρας μετά τοποθέτηση γαστροστομίας</vt:lpstr>
      <vt:lpstr>Differential diagnoses in abdominal pain organized by time course.</vt:lpstr>
      <vt:lpstr>Προσέγγιση σε ασθενή με χρόνιο κοιλιακό άλγος</vt:lpstr>
      <vt:lpstr>2η Κλινική περίπτωση </vt:lpstr>
      <vt:lpstr>Αντικειμενική εξέταση</vt:lpstr>
      <vt:lpstr>Διαφορική διάγνωση; Επόμενες διαγνωστικές ενέργειες;</vt:lpstr>
      <vt:lpstr>PowerPoint Presentation</vt:lpstr>
      <vt:lpstr>PowerPoint Presentation</vt:lpstr>
      <vt:lpstr>Εργαστηριακά ευρήματα: </vt:lpstr>
      <vt:lpstr>PowerPoint Presentation</vt:lpstr>
      <vt:lpstr>Απεικονιστικός έλεγχος</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Michail Samarkos</dc:creator>
  <cp:lastModifiedBy>Michael Samarkos</cp:lastModifiedBy>
  <cp:revision>3</cp:revision>
  <dcterms:created xsi:type="dcterms:W3CDTF">2025-01-06T11:38:17Z</dcterms:created>
  <dcterms:modified xsi:type="dcterms:W3CDTF">2025-01-07T21:55:48Z</dcterms:modified>
</cp:coreProperties>
</file>