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1"/>
  </p:notesMasterIdLst>
  <p:sldIdLst>
    <p:sldId id="326" r:id="rId3"/>
    <p:sldId id="431" r:id="rId4"/>
    <p:sldId id="289" r:id="rId5"/>
    <p:sldId id="433" r:id="rId6"/>
    <p:sldId id="434" r:id="rId7"/>
    <p:sldId id="435" r:id="rId8"/>
    <p:sldId id="436" r:id="rId9"/>
    <p:sldId id="441" r:id="rId10"/>
    <p:sldId id="442" r:id="rId11"/>
    <p:sldId id="437" r:id="rId12"/>
    <p:sldId id="440" r:id="rId13"/>
    <p:sldId id="438" r:id="rId14"/>
    <p:sldId id="329" r:id="rId15"/>
    <p:sldId id="330" r:id="rId16"/>
    <p:sldId id="331" r:id="rId17"/>
    <p:sldId id="339" r:id="rId18"/>
    <p:sldId id="333" r:id="rId19"/>
    <p:sldId id="344" r:id="rId20"/>
    <p:sldId id="432" r:id="rId21"/>
    <p:sldId id="334" r:id="rId22"/>
    <p:sldId id="335" r:id="rId23"/>
    <p:sldId id="337" r:id="rId24"/>
    <p:sldId id="338" r:id="rId25"/>
    <p:sldId id="363" r:id="rId26"/>
    <p:sldId id="364" r:id="rId27"/>
    <p:sldId id="365" r:id="rId28"/>
    <p:sldId id="366" r:id="rId29"/>
    <p:sldId id="340" r:id="rId30"/>
    <p:sldId id="342" r:id="rId31"/>
    <p:sldId id="343" r:id="rId32"/>
    <p:sldId id="341" r:id="rId33"/>
    <p:sldId id="370" r:id="rId34"/>
    <p:sldId id="367" r:id="rId35"/>
    <p:sldId id="369" r:id="rId36"/>
    <p:sldId id="375" r:id="rId37"/>
    <p:sldId id="376" r:id="rId38"/>
    <p:sldId id="377" r:id="rId39"/>
    <p:sldId id="379" r:id="rId40"/>
    <p:sldId id="380" r:id="rId41"/>
    <p:sldId id="378" r:id="rId42"/>
    <p:sldId id="381" r:id="rId43"/>
    <p:sldId id="382" r:id="rId44"/>
    <p:sldId id="383" r:id="rId45"/>
    <p:sldId id="332" r:id="rId46"/>
    <p:sldId id="257" r:id="rId47"/>
    <p:sldId id="258" r:id="rId48"/>
    <p:sldId id="259" r:id="rId49"/>
    <p:sldId id="263" r:id="rId50"/>
    <p:sldId id="264" r:id="rId51"/>
    <p:sldId id="265" r:id="rId52"/>
    <p:sldId id="269" r:id="rId53"/>
    <p:sldId id="311" r:id="rId54"/>
    <p:sldId id="309" r:id="rId55"/>
    <p:sldId id="310" r:id="rId56"/>
    <p:sldId id="307" r:id="rId57"/>
    <p:sldId id="388" r:id="rId58"/>
    <p:sldId id="384" r:id="rId59"/>
    <p:sldId id="426" r:id="rId60"/>
    <p:sldId id="427" r:id="rId61"/>
    <p:sldId id="428" r:id="rId62"/>
    <p:sldId id="429" r:id="rId63"/>
    <p:sldId id="430" r:id="rId64"/>
    <p:sldId id="423" r:id="rId65"/>
    <p:sldId id="424" r:id="rId66"/>
    <p:sldId id="425" r:id="rId67"/>
    <p:sldId id="373" r:id="rId68"/>
    <p:sldId id="439" r:id="rId69"/>
    <p:sldId id="297" r:id="rId70"/>
    <p:sldId id="290" r:id="rId71"/>
    <p:sldId id="292" r:id="rId72"/>
    <p:sldId id="293" r:id="rId73"/>
    <p:sldId id="280" r:id="rId74"/>
    <p:sldId id="312" r:id="rId75"/>
    <p:sldId id="296" r:id="rId76"/>
    <p:sldId id="313" r:id="rId77"/>
    <p:sldId id="314" r:id="rId78"/>
    <p:sldId id="316" r:id="rId79"/>
    <p:sldId id="317" r:id="rId80"/>
    <p:sldId id="318" r:id="rId81"/>
    <p:sldId id="302" r:id="rId82"/>
    <p:sldId id="303" r:id="rId83"/>
    <p:sldId id="304" r:id="rId84"/>
    <p:sldId id="386" r:id="rId85"/>
    <p:sldId id="387" r:id="rId86"/>
    <p:sldId id="374" r:id="rId87"/>
    <p:sldId id="321" r:id="rId88"/>
    <p:sldId id="322" r:id="rId89"/>
    <p:sldId id="324" r:id="rId90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73"/>
    <p:restoredTop sz="89708"/>
  </p:normalViewPr>
  <p:slideViewPr>
    <p:cSldViewPr>
      <p:cViewPr varScale="1">
        <p:scale>
          <a:sx n="109" d="100"/>
          <a:sy n="109" d="100"/>
        </p:scale>
        <p:origin x="312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tableStyles" Target="tableStyle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>
            <a:extLst>
              <a:ext uri="{FF2B5EF4-FFF2-40B4-BE49-F238E27FC236}">
                <a16:creationId xmlns:a16="http://schemas.microsoft.com/office/drawing/2014/main" id="{0CF500D8-EF68-CA44-BAE2-663ADA4863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id="{3A4F2285-B3DC-8945-A9ED-B3F18E73D5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C9E8E86-66E2-0D46-965F-0E5F3736E732}" type="datetimeFigureOut">
              <a:rPr lang="el-GR"/>
              <a:pPr>
                <a:defRPr/>
              </a:pPr>
              <a:t>11/3/25</a:t>
            </a:fld>
            <a:endParaRPr lang="el-GR"/>
          </a:p>
        </p:txBody>
      </p:sp>
      <p:sp>
        <p:nvSpPr>
          <p:cNvPr id="4" name="3 - Θέση εικόνας διαφάνειας">
            <a:extLst>
              <a:ext uri="{FF2B5EF4-FFF2-40B4-BE49-F238E27FC236}">
                <a16:creationId xmlns:a16="http://schemas.microsoft.com/office/drawing/2014/main" id="{BA3B51A7-970F-D543-9BC6-D68C2A97EC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4 - Θέση σημειώσεων">
            <a:extLst>
              <a:ext uri="{FF2B5EF4-FFF2-40B4-BE49-F238E27FC236}">
                <a16:creationId xmlns:a16="http://schemas.microsoft.com/office/drawing/2014/main" id="{8CD62003-FCBA-1544-B31A-86DEB22FF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Kλικ για επεξεργασία των στυλ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DE488BCA-F49B-204D-B911-777EAD307B6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8A6950CC-A2DD-F94B-9544-0A103BCCE3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3939AD8-0F2F-C14B-817C-A7FD5E5952CB}" type="slidenum">
              <a:rPr lang="el-GR" altLang="en-GR"/>
              <a:pPr/>
              <a:t>‹#›</a:t>
            </a:fld>
            <a:endParaRPr lang="el-GR" altLang="en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9AD8-0F2F-C14B-817C-A7FD5E5952CB}" type="slidenum">
              <a:rPr lang="el-GR" altLang="en-GR" smtClean="0"/>
              <a:pPr/>
              <a:t>10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2670939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">
            <a:extLst>
              <a:ext uri="{FF2B5EF4-FFF2-40B4-BE49-F238E27FC236}">
                <a16:creationId xmlns:a16="http://schemas.microsoft.com/office/drawing/2014/main" id="{252D87BC-3552-D846-A146-953B5BE32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361D5253-0F76-3442-9EC4-5B0BADF472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>
            <a:extLst>
              <a:ext uri="{FF2B5EF4-FFF2-40B4-BE49-F238E27FC236}">
                <a16:creationId xmlns:a16="http://schemas.microsoft.com/office/drawing/2014/main" id="{B5E7F9CA-3D00-184B-ADD7-0668F13FEC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3B5471F5-0AFF-EE48-9739-F97531A77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">
            <a:extLst>
              <a:ext uri="{FF2B5EF4-FFF2-40B4-BE49-F238E27FC236}">
                <a16:creationId xmlns:a16="http://schemas.microsoft.com/office/drawing/2014/main" id="{E1E747BF-D395-8440-9753-48E30BF79A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2">
            <a:extLst>
              <a:ext uri="{FF2B5EF4-FFF2-40B4-BE49-F238E27FC236}">
                <a16:creationId xmlns:a16="http://schemas.microsoft.com/office/drawing/2014/main" id="{B67D22E3-FDB9-5544-81C9-9E3D65633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>
            <a:extLst>
              <a:ext uri="{FF2B5EF4-FFF2-40B4-BE49-F238E27FC236}">
                <a16:creationId xmlns:a16="http://schemas.microsoft.com/office/drawing/2014/main" id="{EE4B8BB4-E132-014F-B6A6-083F9DB84C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31D655BA-1918-5141-8E8E-3D8E0393C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">
            <a:extLst>
              <a:ext uri="{FF2B5EF4-FFF2-40B4-BE49-F238E27FC236}">
                <a16:creationId xmlns:a16="http://schemas.microsoft.com/office/drawing/2014/main" id="{C2380B5A-1377-0242-A0F1-419EF8F57F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B5E95279-55FD-BA44-86AD-DD82D2AD7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">
            <a:extLst>
              <a:ext uri="{FF2B5EF4-FFF2-40B4-BE49-F238E27FC236}">
                <a16:creationId xmlns:a16="http://schemas.microsoft.com/office/drawing/2014/main" id="{FBEAC901-E9C6-2141-AF5F-5D2D7111FA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8263" y="914400"/>
            <a:ext cx="4179887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81BB8DCE-4ACE-8047-B599-4DCEC90BEA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err="1"/>
              <a:t>βλατιδα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9AD8-0F2F-C14B-817C-A7FD5E5952CB}" type="slidenum">
              <a:rPr lang="el-GR" altLang="en-GR" smtClean="0"/>
              <a:pPr/>
              <a:t>76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467061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474747"/>
                </a:solidFill>
                <a:effectLst/>
                <a:latin typeface="Google Sans"/>
              </a:rPr>
              <a:t> Bacillary angiomatosis is caused by </a:t>
            </a:r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Bartonella (</a:t>
            </a:r>
            <a:r>
              <a:rPr lang="en-GB" b="0" i="0" dirty="0" err="1">
                <a:solidFill>
                  <a:srgbClr val="040C28"/>
                </a:solidFill>
                <a:effectLst/>
                <a:latin typeface="Google Sans"/>
              </a:rPr>
              <a:t>Rochalimaea</a:t>
            </a:r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) </a:t>
            </a:r>
            <a:r>
              <a:rPr lang="en-GB" b="0" i="0" dirty="0" err="1">
                <a:solidFill>
                  <a:srgbClr val="040C28"/>
                </a:solidFill>
                <a:effectLst/>
                <a:latin typeface="Google Sans"/>
              </a:rPr>
              <a:t>quintana</a:t>
            </a:r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 and Bartonella (</a:t>
            </a:r>
            <a:r>
              <a:rPr lang="en-GB" b="0" i="0" dirty="0" err="1">
                <a:solidFill>
                  <a:srgbClr val="040C28"/>
                </a:solidFill>
                <a:effectLst/>
                <a:latin typeface="Google Sans"/>
              </a:rPr>
              <a:t>Rochalimaea</a:t>
            </a:r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) </a:t>
            </a:r>
            <a:r>
              <a:rPr lang="en-GB" b="0" i="0" dirty="0" err="1">
                <a:solidFill>
                  <a:srgbClr val="040C28"/>
                </a:solidFill>
                <a:effectLst/>
                <a:latin typeface="Google Sans"/>
              </a:rPr>
              <a:t>henselae</a:t>
            </a:r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, gram-negative intracellular bacteria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,</a:t>
            </a:r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 characterized by </a:t>
            </a:r>
            <a:r>
              <a:rPr lang="en-GB" b="1" i="0" dirty="0">
                <a:solidFill>
                  <a:srgbClr val="040C28"/>
                </a:solidFill>
                <a:effectLst/>
                <a:latin typeface="Google Sans"/>
              </a:rPr>
              <a:t>neovascular proliferation </a:t>
            </a:r>
            <a:r>
              <a:rPr lang="en-GB" b="0" i="0" dirty="0">
                <a:solidFill>
                  <a:srgbClr val="040C28"/>
                </a:solidFill>
                <a:effectLst/>
                <a:latin typeface="Google Sans"/>
              </a:rPr>
              <a:t>in the skin or the internal organs (peliosis).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9AD8-0F2F-C14B-817C-A7FD5E5952CB}" type="slidenum">
              <a:rPr lang="el-GR" altLang="en-GR" smtClean="0"/>
              <a:pPr/>
              <a:t>79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1683550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D0737-E2B6-B2F9-16EE-3340F9826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8D7D67-9F27-4683-374A-6A87EB448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D6D8B8-4380-B507-2F9E-97B43BC23B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F7882-602F-A8F0-99AC-69BF86B9B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9AD8-0F2F-C14B-817C-A7FD5E5952CB}" type="slidenum">
              <a:rPr lang="el-GR" altLang="en-GR" smtClean="0"/>
              <a:pPr/>
              <a:t>11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264248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9AD8-0F2F-C14B-817C-A7FD5E5952CB}" type="slidenum">
              <a:rPr lang="el-GR" altLang="en-GR" smtClean="0"/>
              <a:pPr/>
              <a:t>28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774682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939AD8-0F2F-C14B-817C-A7FD5E5952CB}" type="slidenum">
              <a:rPr lang="el-GR" altLang="en-GR" smtClean="0"/>
              <a:pPr/>
              <a:t>31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535147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>
            <a:extLst>
              <a:ext uri="{FF2B5EF4-FFF2-40B4-BE49-F238E27FC236}">
                <a16:creationId xmlns:a16="http://schemas.microsoft.com/office/drawing/2014/main" id="{41044482-55CD-EC43-A8E2-9299732B62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431049FF-912C-554F-8428-B2D42B534A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">
            <a:extLst>
              <a:ext uri="{FF2B5EF4-FFF2-40B4-BE49-F238E27FC236}">
                <a16:creationId xmlns:a16="http://schemas.microsoft.com/office/drawing/2014/main" id="{FBE1085A-9F76-B349-B4DE-673EFE2E65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BE18A2B9-042E-F848-95AD-6190EF709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>
            <a:extLst>
              <a:ext uri="{FF2B5EF4-FFF2-40B4-BE49-F238E27FC236}">
                <a16:creationId xmlns:a16="http://schemas.microsoft.com/office/drawing/2014/main" id="{4B297E08-AA55-8B42-90BC-620EA8F64A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F78BAA84-8F63-CD42-933B-B959B3A32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">
            <a:extLst>
              <a:ext uri="{FF2B5EF4-FFF2-40B4-BE49-F238E27FC236}">
                <a16:creationId xmlns:a16="http://schemas.microsoft.com/office/drawing/2014/main" id="{E1DF845E-C437-AC43-BE7E-1B791507BA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5BABCA73-49C4-8243-9602-362D837E1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">
            <a:extLst>
              <a:ext uri="{FF2B5EF4-FFF2-40B4-BE49-F238E27FC236}">
                <a16:creationId xmlns:a16="http://schemas.microsoft.com/office/drawing/2014/main" id="{93F69CAC-4E30-A947-86D1-57512D7B2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F483AB2F-A5EE-2B4C-B0B8-7A4CF600B2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CCF994DD-9C84-444A-AA9B-E42B6C32886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8777FC53-8496-AC42-A914-0C0FC0DD467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46698601-593D-7D45-BB93-724A358A8C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tabLst>
                <a:tab pos="723900" algn="l"/>
                <a:tab pos="1447800" algn="l"/>
              </a:tabLst>
              <a:defRPr/>
            </a:lvl1pPr>
          </a:lstStyle>
          <a:p>
            <a:fld id="{E4AA7696-7F9E-8843-A17E-D15BE0D0E548}" type="slidenum">
              <a:rPr lang="en-GB" altLang="en-GR"/>
              <a:pPr/>
              <a:t>‹#›</a:t>
            </a:fld>
            <a:endParaRPr lang="en-GB" altLang="en-GR"/>
          </a:p>
        </p:txBody>
      </p:sp>
    </p:spTree>
    <p:extLst>
      <p:ext uri="{BB962C8B-B14F-4D97-AF65-F5344CB8AC3E}">
        <p14:creationId xmlns:p14="http://schemas.microsoft.com/office/powerpoint/2010/main" val="3333134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ADB67C6C-93A2-424A-8E8B-9C78B8D0AB9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1DA11FA4-02AE-3941-87A1-D92BE8CD442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EC563D50-0607-5047-9E6C-0B545CAEA1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tabLst>
                <a:tab pos="723900" algn="l"/>
                <a:tab pos="1447800" algn="l"/>
              </a:tabLst>
              <a:defRPr/>
            </a:lvl1pPr>
          </a:lstStyle>
          <a:p>
            <a:fld id="{51DA847C-3AB2-2A41-88F0-E14C10E5502D}" type="slidenum">
              <a:rPr lang="en-GB" altLang="en-GR"/>
              <a:pPr/>
              <a:t>‹#›</a:t>
            </a:fld>
            <a:endParaRPr lang="en-GB" altLang="en-GR"/>
          </a:p>
        </p:txBody>
      </p:sp>
    </p:spTree>
    <p:extLst>
      <p:ext uri="{BB962C8B-B14F-4D97-AF65-F5344CB8AC3E}">
        <p14:creationId xmlns:p14="http://schemas.microsoft.com/office/powerpoint/2010/main" val="77297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14288"/>
            <a:ext cx="2055813" cy="620077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4288"/>
            <a:ext cx="6019800" cy="620077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706F2E77-EC7E-4D4D-94B2-F600F3C02E4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F72C8DBB-5DB4-9C47-AB4D-87672AFD3FD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F65A56E0-E219-2746-9306-02D8D67020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tabLst>
                <a:tab pos="723900" algn="l"/>
                <a:tab pos="1447800" algn="l"/>
              </a:tabLst>
              <a:defRPr/>
            </a:lvl1pPr>
          </a:lstStyle>
          <a:p>
            <a:fld id="{6FC6D021-3A64-D743-B071-640CB9F4BD47}" type="slidenum">
              <a:rPr lang="en-GB" altLang="en-GR"/>
              <a:pPr/>
              <a:t>‹#›</a:t>
            </a:fld>
            <a:endParaRPr lang="en-GB" altLang="en-GR"/>
          </a:p>
        </p:txBody>
      </p:sp>
    </p:spTree>
    <p:extLst>
      <p:ext uri="{BB962C8B-B14F-4D97-AF65-F5344CB8AC3E}">
        <p14:creationId xmlns:p14="http://schemas.microsoft.com/office/powerpoint/2010/main" val="179935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03200" y="228600"/>
            <a:ext cx="8610600" cy="8382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95263" y="1066800"/>
            <a:ext cx="4313237" cy="5410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60900" y="1066800"/>
            <a:ext cx="4313238" cy="5410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αριθμού διαφάνειας">
            <a:extLst>
              <a:ext uri="{FF2B5EF4-FFF2-40B4-BE49-F238E27FC236}">
                <a16:creationId xmlns:a16="http://schemas.microsoft.com/office/drawing/2014/main" id="{A0D44EF9-4F4D-AB4F-BFEE-9077E4DC55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82000" y="6248400"/>
            <a:ext cx="533400" cy="457200"/>
          </a:xfrm>
        </p:spPr>
        <p:txBody>
          <a:bodyPr/>
          <a:lstStyle>
            <a:lvl1pPr>
              <a:tabLst>
                <a:tab pos="723900" algn="l"/>
                <a:tab pos="1447800" algn="l"/>
              </a:tabLst>
              <a:defRPr/>
            </a:lvl1pPr>
          </a:lstStyle>
          <a:p>
            <a:fld id="{4CC906E5-DCA9-AE4D-BC93-CEDB46C775D5}" type="slidenum">
              <a:rPr lang="el-GR" altLang="en-GR"/>
              <a:pPr/>
              <a:t>‹#›</a:t>
            </a:fld>
            <a:endParaRPr lang="el-GR" altLang="en-GR"/>
          </a:p>
        </p:txBody>
      </p:sp>
    </p:spTree>
    <p:extLst>
      <p:ext uri="{BB962C8B-B14F-4D97-AF65-F5344CB8AC3E}">
        <p14:creationId xmlns:p14="http://schemas.microsoft.com/office/powerpoint/2010/main" val="980869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13 - Θέση ημερομηνίας">
            <a:extLst>
              <a:ext uri="{FF2B5EF4-FFF2-40B4-BE49-F238E27FC236}">
                <a16:creationId xmlns:a16="http://schemas.microsoft.com/office/drawing/2014/main" id="{FBD8B543-58C2-9A49-91AD-F84C97A0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9FEA78B5-39B2-D843-BFA4-82F6AB056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- Θέση αριθμού διαφάνειας">
            <a:extLst>
              <a:ext uri="{FF2B5EF4-FFF2-40B4-BE49-F238E27FC236}">
                <a16:creationId xmlns:a16="http://schemas.microsoft.com/office/drawing/2014/main" id="{2A7CA632-B986-4D43-8418-75C27B5CF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DBB0D-F90F-5D4D-8F56-F63AEC57EC44}" type="slidenum">
              <a:rPr lang="en-US" altLang="en-GR"/>
              <a:pPr/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3862753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>
            <a:extLst>
              <a:ext uri="{FF2B5EF4-FFF2-40B4-BE49-F238E27FC236}">
                <a16:creationId xmlns:a16="http://schemas.microsoft.com/office/drawing/2014/main" id="{8584F663-E8E5-5E48-89DF-D13BBAA9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361A3E51-884D-8F4D-92B1-98209D733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- Θέση αριθμού διαφάνειας">
            <a:extLst>
              <a:ext uri="{FF2B5EF4-FFF2-40B4-BE49-F238E27FC236}">
                <a16:creationId xmlns:a16="http://schemas.microsoft.com/office/drawing/2014/main" id="{E3A54844-D872-954A-9A72-C6223BA2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A5ACE-6E74-A54C-87EB-7E003E72279B}" type="slidenum">
              <a:rPr lang="en-US" altLang="en-GR"/>
              <a:pPr/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3190405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E3436E06-AB6E-3940-B9F5-D5269F7B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9F7A6DAA-3C52-F54D-81F7-BF328885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4D08EA4B-214A-A94F-BADD-F53B5835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80258-7D1A-C04E-8BB4-2598D4A94670}" type="slidenum">
              <a:rPr lang="en-US" altLang="en-GR"/>
              <a:pPr/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1605873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13 - Θέση ημερομηνίας">
            <a:extLst>
              <a:ext uri="{FF2B5EF4-FFF2-40B4-BE49-F238E27FC236}">
                <a16:creationId xmlns:a16="http://schemas.microsoft.com/office/drawing/2014/main" id="{D63ADB04-F858-4F4B-8623-6AD027A72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 - Θέση υποσέλιδου">
            <a:extLst>
              <a:ext uri="{FF2B5EF4-FFF2-40B4-BE49-F238E27FC236}">
                <a16:creationId xmlns:a16="http://schemas.microsoft.com/office/drawing/2014/main" id="{B137114B-0FA1-2E45-9E4B-7815AC36D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22 - Θέση αριθμού διαφάνειας">
            <a:extLst>
              <a:ext uri="{FF2B5EF4-FFF2-40B4-BE49-F238E27FC236}">
                <a16:creationId xmlns:a16="http://schemas.microsoft.com/office/drawing/2014/main" id="{861C8E04-9716-5345-9E0E-4A4BF1B7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C8761-7552-3D42-A1B4-0042E2FEE3C6}" type="slidenum">
              <a:rPr lang="en-US" altLang="en-GR"/>
              <a:pPr/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93699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13 - Θέση ημερομηνίας">
            <a:extLst>
              <a:ext uri="{FF2B5EF4-FFF2-40B4-BE49-F238E27FC236}">
                <a16:creationId xmlns:a16="http://schemas.microsoft.com/office/drawing/2014/main" id="{6FD577FA-8224-5242-8792-6040BE75A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2 - Θέση υποσέλιδου">
            <a:extLst>
              <a:ext uri="{FF2B5EF4-FFF2-40B4-BE49-F238E27FC236}">
                <a16:creationId xmlns:a16="http://schemas.microsoft.com/office/drawing/2014/main" id="{E64E189A-968B-1546-904F-9AA1D9AE3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22 - Θέση αριθμού διαφάνειας">
            <a:extLst>
              <a:ext uri="{FF2B5EF4-FFF2-40B4-BE49-F238E27FC236}">
                <a16:creationId xmlns:a16="http://schemas.microsoft.com/office/drawing/2014/main" id="{B1D671CD-2DCA-7B40-9EB4-F0F5ADB5C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BEA1D-CD7E-814D-B3EA-F92AC391FC74}" type="slidenum">
              <a:rPr lang="en-US" altLang="en-GR"/>
              <a:pPr/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2146550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13 - Θέση ημερομηνίας">
            <a:extLst>
              <a:ext uri="{FF2B5EF4-FFF2-40B4-BE49-F238E27FC236}">
                <a16:creationId xmlns:a16="http://schemas.microsoft.com/office/drawing/2014/main" id="{FD1F8C71-21B0-C843-89BD-6B988B685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2 - Θέση υποσέλιδου">
            <a:extLst>
              <a:ext uri="{FF2B5EF4-FFF2-40B4-BE49-F238E27FC236}">
                <a16:creationId xmlns:a16="http://schemas.microsoft.com/office/drawing/2014/main" id="{18A2ED68-6C4F-4140-8428-0D6B132E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22 - Θέση αριθμού διαφάνειας">
            <a:extLst>
              <a:ext uri="{FF2B5EF4-FFF2-40B4-BE49-F238E27FC236}">
                <a16:creationId xmlns:a16="http://schemas.microsoft.com/office/drawing/2014/main" id="{19F2F6FF-9D2F-CA40-A4AA-61682605F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A2BE3-DC14-2544-951C-D3B69BD6528E}" type="slidenum">
              <a:rPr lang="en-US" altLang="en-GR"/>
              <a:pPr/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1409746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- Θέση ημερομηνίας">
            <a:extLst>
              <a:ext uri="{FF2B5EF4-FFF2-40B4-BE49-F238E27FC236}">
                <a16:creationId xmlns:a16="http://schemas.microsoft.com/office/drawing/2014/main" id="{C6414CD8-3D45-3E4F-B202-5C63A91D7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FD2FDB74-68A1-A744-931D-4CF9CBA8C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22 - Θέση αριθμού διαφάνειας">
            <a:extLst>
              <a:ext uri="{FF2B5EF4-FFF2-40B4-BE49-F238E27FC236}">
                <a16:creationId xmlns:a16="http://schemas.microsoft.com/office/drawing/2014/main" id="{1A65DD92-5FCF-ED48-9720-D9A9E3C8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7837AF-B12B-3649-AA21-0102A8FE41E7}" type="slidenum">
              <a:rPr lang="en-US" altLang="en-GR"/>
              <a:pPr/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834790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64A0D901-9235-BB42-B107-14D3A8F820A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02218286-ACD0-0143-ABBB-5788D3D2EDE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245FD334-A43E-C049-A02B-6B9E9E8ACA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tabLst>
                <a:tab pos="723900" algn="l"/>
                <a:tab pos="1447800" algn="l"/>
              </a:tabLst>
              <a:defRPr/>
            </a:lvl1pPr>
          </a:lstStyle>
          <a:p>
            <a:fld id="{092141E0-9FC6-E542-BBC5-041D86D010C0}" type="slidenum">
              <a:rPr lang="en-GB" altLang="en-GR"/>
              <a:pPr/>
              <a:t>‹#›</a:t>
            </a:fld>
            <a:endParaRPr lang="en-GB" altLang="en-GR"/>
          </a:p>
        </p:txBody>
      </p:sp>
    </p:spTree>
    <p:extLst>
      <p:ext uri="{BB962C8B-B14F-4D97-AF65-F5344CB8AC3E}">
        <p14:creationId xmlns:p14="http://schemas.microsoft.com/office/powerpoint/2010/main" val="616462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13 - Θέση ημερομηνίας">
            <a:extLst>
              <a:ext uri="{FF2B5EF4-FFF2-40B4-BE49-F238E27FC236}">
                <a16:creationId xmlns:a16="http://schemas.microsoft.com/office/drawing/2014/main" id="{AF826D72-66C4-214B-8953-196C2A4D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 - Θέση υποσέλιδου">
            <a:extLst>
              <a:ext uri="{FF2B5EF4-FFF2-40B4-BE49-F238E27FC236}">
                <a16:creationId xmlns:a16="http://schemas.microsoft.com/office/drawing/2014/main" id="{DA15423B-3C07-3C42-AD58-3B0740DAF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22 - Θέση αριθμού διαφάνειας">
            <a:extLst>
              <a:ext uri="{FF2B5EF4-FFF2-40B4-BE49-F238E27FC236}">
                <a16:creationId xmlns:a16="http://schemas.microsoft.com/office/drawing/2014/main" id="{64BAF6BD-D27E-2745-BDD7-21CDEF23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CA577-0865-BC40-A538-722402015BC9}" type="slidenum">
              <a:rPr lang="en-US" altLang="en-GR"/>
              <a:pPr/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2855858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l-GR" noProof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13 - Θέση ημερομηνίας">
            <a:extLst>
              <a:ext uri="{FF2B5EF4-FFF2-40B4-BE49-F238E27FC236}">
                <a16:creationId xmlns:a16="http://schemas.microsoft.com/office/drawing/2014/main" id="{126F6737-A326-B64D-B7C0-B0C15B703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 - Θέση υποσέλιδου">
            <a:extLst>
              <a:ext uri="{FF2B5EF4-FFF2-40B4-BE49-F238E27FC236}">
                <a16:creationId xmlns:a16="http://schemas.microsoft.com/office/drawing/2014/main" id="{4DCE22BE-4127-5F4F-80F3-203E44D02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22 - Θέση αριθμού διαφάνειας">
            <a:extLst>
              <a:ext uri="{FF2B5EF4-FFF2-40B4-BE49-F238E27FC236}">
                <a16:creationId xmlns:a16="http://schemas.microsoft.com/office/drawing/2014/main" id="{7D666889-FB43-EE45-9550-FC7D6F94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960A9-3D81-844D-B818-6847A8FDBD5F}" type="slidenum">
              <a:rPr lang="en-US" altLang="en-GR"/>
              <a:pPr/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15731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>
            <a:extLst>
              <a:ext uri="{FF2B5EF4-FFF2-40B4-BE49-F238E27FC236}">
                <a16:creationId xmlns:a16="http://schemas.microsoft.com/office/drawing/2014/main" id="{7243611C-D7DA-0444-8B12-5B6EABF2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B3497971-E384-3141-8F65-8B45F2B84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- Θέση αριθμού διαφάνειας">
            <a:extLst>
              <a:ext uri="{FF2B5EF4-FFF2-40B4-BE49-F238E27FC236}">
                <a16:creationId xmlns:a16="http://schemas.microsoft.com/office/drawing/2014/main" id="{60937CCC-2C27-7C48-A79E-B4DDCEE2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05DFC-D7AA-114D-AEBA-7DBE03DF76FB}" type="slidenum">
              <a:rPr lang="en-US" altLang="en-GR"/>
              <a:pPr/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1932171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>
            <a:extLst>
              <a:ext uri="{FF2B5EF4-FFF2-40B4-BE49-F238E27FC236}">
                <a16:creationId xmlns:a16="http://schemas.microsoft.com/office/drawing/2014/main" id="{5AD571E7-FF46-AD4B-97A2-28C4678D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2 - Θέση υποσέλιδου">
            <a:extLst>
              <a:ext uri="{FF2B5EF4-FFF2-40B4-BE49-F238E27FC236}">
                <a16:creationId xmlns:a16="http://schemas.microsoft.com/office/drawing/2014/main" id="{E9BC9947-FB9C-2F46-BF6C-F8B6EEC67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- Θέση αριθμού διαφάνειας">
            <a:extLst>
              <a:ext uri="{FF2B5EF4-FFF2-40B4-BE49-F238E27FC236}">
                <a16:creationId xmlns:a16="http://schemas.microsoft.com/office/drawing/2014/main" id="{E00162DB-CF25-3043-94DD-00D963F3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E84800-B775-F643-B350-9F1CFDD288CA}" type="slidenum">
              <a:rPr lang="en-US" altLang="en-GR"/>
              <a:pPr/>
              <a:t>‹#›</a:t>
            </a:fld>
            <a:endParaRPr lang="en-US" altLang="en-GR"/>
          </a:p>
        </p:txBody>
      </p:sp>
    </p:spTree>
    <p:extLst>
      <p:ext uri="{BB962C8B-B14F-4D97-AF65-F5344CB8AC3E}">
        <p14:creationId xmlns:p14="http://schemas.microsoft.com/office/powerpoint/2010/main" val="1011575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>
            <a:extLst>
              <a:ext uri="{FF2B5EF4-FFF2-40B4-BE49-F238E27FC236}">
                <a16:creationId xmlns:a16="http://schemas.microsoft.com/office/drawing/2014/main" id="{014EE8AD-3DB5-1946-884B-301B27C22AF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υποσέλιδου">
            <a:extLst>
              <a:ext uri="{FF2B5EF4-FFF2-40B4-BE49-F238E27FC236}">
                <a16:creationId xmlns:a16="http://schemas.microsoft.com/office/drawing/2014/main" id="{4777A8DE-9A2A-074A-950A-2A899F087F2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αριθμού διαφάνειας">
            <a:extLst>
              <a:ext uri="{FF2B5EF4-FFF2-40B4-BE49-F238E27FC236}">
                <a16:creationId xmlns:a16="http://schemas.microsoft.com/office/drawing/2014/main" id="{8D552190-00D8-1F4D-8DBE-5A2C9F74CA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tabLst>
                <a:tab pos="723900" algn="l"/>
                <a:tab pos="1447800" algn="l"/>
              </a:tabLst>
              <a:defRPr/>
            </a:lvl1pPr>
          </a:lstStyle>
          <a:p>
            <a:fld id="{89083449-6DF1-FB42-834C-6FFA3A72F6BC}" type="slidenum">
              <a:rPr lang="en-GB" altLang="en-GR"/>
              <a:pPr/>
              <a:t>‹#›</a:t>
            </a:fld>
            <a:endParaRPr lang="en-GB" altLang="en-GR"/>
          </a:p>
        </p:txBody>
      </p:sp>
    </p:spTree>
    <p:extLst>
      <p:ext uri="{BB962C8B-B14F-4D97-AF65-F5344CB8AC3E}">
        <p14:creationId xmlns:p14="http://schemas.microsoft.com/office/powerpoint/2010/main" val="29467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70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4038600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>
            <a:extLst>
              <a:ext uri="{FF2B5EF4-FFF2-40B4-BE49-F238E27FC236}">
                <a16:creationId xmlns:a16="http://schemas.microsoft.com/office/drawing/2014/main" id="{39041C47-52F2-B24F-A93E-C7A47D9BE01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30A80B44-F4E0-9445-B266-F62CC00693F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B5AF2353-575B-BC44-AC13-6649FEC8C4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tabLst>
                <a:tab pos="723900" algn="l"/>
                <a:tab pos="1447800" algn="l"/>
              </a:tabLst>
              <a:defRPr/>
            </a:lvl1pPr>
          </a:lstStyle>
          <a:p>
            <a:fld id="{EFA4FD39-4FCF-9E48-86FA-21CBE15105BA}" type="slidenum">
              <a:rPr lang="en-GB" altLang="en-GR"/>
              <a:pPr/>
              <a:t>‹#›</a:t>
            </a:fld>
            <a:endParaRPr lang="en-GB" altLang="en-GR"/>
          </a:p>
        </p:txBody>
      </p:sp>
    </p:spTree>
    <p:extLst>
      <p:ext uri="{BB962C8B-B14F-4D97-AF65-F5344CB8AC3E}">
        <p14:creationId xmlns:p14="http://schemas.microsoft.com/office/powerpoint/2010/main" val="510742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>
            <a:extLst>
              <a:ext uri="{FF2B5EF4-FFF2-40B4-BE49-F238E27FC236}">
                <a16:creationId xmlns:a16="http://schemas.microsoft.com/office/drawing/2014/main" id="{DC1B3F0A-CF12-0543-BE1B-AC01A443B1D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7 - Θέση υποσέλιδου">
            <a:extLst>
              <a:ext uri="{FF2B5EF4-FFF2-40B4-BE49-F238E27FC236}">
                <a16:creationId xmlns:a16="http://schemas.microsoft.com/office/drawing/2014/main" id="{2B189464-40C1-A64D-AAAE-DC53DDFA2E2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8 - Θέση αριθμού διαφάνειας">
            <a:extLst>
              <a:ext uri="{FF2B5EF4-FFF2-40B4-BE49-F238E27FC236}">
                <a16:creationId xmlns:a16="http://schemas.microsoft.com/office/drawing/2014/main" id="{14FAD75A-4647-0A48-8218-E7AB486DE1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tabLst>
                <a:tab pos="723900" algn="l"/>
                <a:tab pos="1447800" algn="l"/>
              </a:tabLst>
              <a:defRPr/>
            </a:lvl1pPr>
          </a:lstStyle>
          <a:p>
            <a:fld id="{0E827BDF-18A5-0044-8CA1-B7039F84C80C}" type="slidenum">
              <a:rPr lang="en-GB" altLang="en-GR"/>
              <a:pPr/>
              <a:t>‹#›</a:t>
            </a:fld>
            <a:endParaRPr lang="en-GB" altLang="en-GR"/>
          </a:p>
        </p:txBody>
      </p:sp>
    </p:spTree>
    <p:extLst>
      <p:ext uri="{BB962C8B-B14F-4D97-AF65-F5344CB8AC3E}">
        <p14:creationId xmlns:p14="http://schemas.microsoft.com/office/powerpoint/2010/main" val="1783096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>
            <a:extLst>
              <a:ext uri="{FF2B5EF4-FFF2-40B4-BE49-F238E27FC236}">
                <a16:creationId xmlns:a16="http://schemas.microsoft.com/office/drawing/2014/main" id="{AE132C06-E6A2-F44A-9FEB-6A541F2B5E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- Θέση υποσέλιδου">
            <a:extLst>
              <a:ext uri="{FF2B5EF4-FFF2-40B4-BE49-F238E27FC236}">
                <a16:creationId xmlns:a16="http://schemas.microsoft.com/office/drawing/2014/main" id="{0A884236-6F9B-7A4D-B6ED-79B423CAEDD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4 - Θέση αριθμού διαφάνειας">
            <a:extLst>
              <a:ext uri="{FF2B5EF4-FFF2-40B4-BE49-F238E27FC236}">
                <a16:creationId xmlns:a16="http://schemas.microsoft.com/office/drawing/2014/main" id="{F5F15F38-70AF-034C-B5F6-317B2AAEE4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tabLst>
                <a:tab pos="723900" algn="l"/>
                <a:tab pos="1447800" algn="l"/>
              </a:tabLst>
              <a:defRPr/>
            </a:lvl1pPr>
          </a:lstStyle>
          <a:p>
            <a:fld id="{EF22A29D-97B2-1C45-914D-F9B10F7197FD}" type="slidenum">
              <a:rPr lang="en-GB" altLang="en-GR"/>
              <a:pPr/>
              <a:t>‹#›</a:t>
            </a:fld>
            <a:endParaRPr lang="en-GB" altLang="en-GR"/>
          </a:p>
        </p:txBody>
      </p:sp>
    </p:spTree>
    <p:extLst>
      <p:ext uri="{BB962C8B-B14F-4D97-AF65-F5344CB8AC3E}">
        <p14:creationId xmlns:p14="http://schemas.microsoft.com/office/powerpoint/2010/main" val="282337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>
            <a:extLst>
              <a:ext uri="{FF2B5EF4-FFF2-40B4-BE49-F238E27FC236}">
                <a16:creationId xmlns:a16="http://schemas.microsoft.com/office/drawing/2014/main" id="{AE3B6FCC-3971-CE47-8960-D9049CA1FA9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2B87AC6D-728D-C048-8915-2EDA179B2D5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3 - Θέση αριθμού διαφάνειας">
            <a:extLst>
              <a:ext uri="{FF2B5EF4-FFF2-40B4-BE49-F238E27FC236}">
                <a16:creationId xmlns:a16="http://schemas.microsoft.com/office/drawing/2014/main" id="{A8FF28F9-F3EC-0849-8823-51D5CFCFCD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tabLst>
                <a:tab pos="723900" algn="l"/>
                <a:tab pos="1447800" algn="l"/>
              </a:tabLst>
              <a:defRPr/>
            </a:lvl1pPr>
          </a:lstStyle>
          <a:p>
            <a:fld id="{ADFF9852-99F0-D649-BC5E-056DAAA86413}" type="slidenum">
              <a:rPr lang="en-GB" altLang="en-GR"/>
              <a:pPr/>
              <a:t>‹#›</a:t>
            </a:fld>
            <a:endParaRPr lang="en-GB" altLang="en-GR"/>
          </a:p>
        </p:txBody>
      </p:sp>
    </p:spTree>
    <p:extLst>
      <p:ext uri="{BB962C8B-B14F-4D97-AF65-F5344CB8AC3E}">
        <p14:creationId xmlns:p14="http://schemas.microsoft.com/office/powerpoint/2010/main" val="324367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>
            <a:extLst>
              <a:ext uri="{FF2B5EF4-FFF2-40B4-BE49-F238E27FC236}">
                <a16:creationId xmlns:a16="http://schemas.microsoft.com/office/drawing/2014/main" id="{7857BCDD-0E30-2547-A302-21275399DC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33C78E6B-FF4D-DD42-A4E7-BC4F52585BD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60E791A0-42EC-3148-92DC-B0433128AA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tabLst>
                <a:tab pos="723900" algn="l"/>
                <a:tab pos="1447800" algn="l"/>
              </a:tabLst>
              <a:defRPr/>
            </a:lvl1pPr>
          </a:lstStyle>
          <a:p>
            <a:fld id="{05A3DD21-21FA-6A44-92DE-5AC3E0371A9B}" type="slidenum">
              <a:rPr lang="en-GB" altLang="en-GR"/>
              <a:pPr/>
              <a:t>‹#›</a:t>
            </a:fld>
            <a:endParaRPr lang="en-GB" altLang="en-GR"/>
          </a:p>
        </p:txBody>
      </p:sp>
    </p:spTree>
    <p:extLst>
      <p:ext uri="{BB962C8B-B14F-4D97-AF65-F5344CB8AC3E}">
        <p14:creationId xmlns:p14="http://schemas.microsoft.com/office/powerpoint/2010/main" val="2644985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>
            <a:extLst>
              <a:ext uri="{FF2B5EF4-FFF2-40B4-BE49-F238E27FC236}">
                <a16:creationId xmlns:a16="http://schemas.microsoft.com/office/drawing/2014/main" id="{E4248F24-E414-DC40-809F-E02EC273D1F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5 - Θέση υποσέλιδου">
            <a:extLst>
              <a:ext uri="{FF2B5EF4-FFF2-40B4-BE49-F238E27FC236}">
                <a16:creationId xmlns:a16="http://schemas.microsoft.com/office/drawing/2014/main" id="{F6473F9A-ABE1-EB47-92E6-5412E194A9D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6 - Θέση αριθμού διαφάνειας">
            <a:extLst>
              <a:ext uri="{FF2B5EF4-FFF2-40B4-BE49-F238E27FC236}">
                <a16:creationId xmlns:a16="http://schemas.microsoft.com/office/drawing/2014/main" id="{9923EF6E-A12D-EE47-80CB-699E1C60B6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tabLst>
                <a:tab pos="723900" algn="l"/>
                <a:tab pos="1447800" algn="l"/>
              </a:tabLst>
              <a:defRPr/>
            </a:lvl1pPr>
          </a:lstStyle>
          <a:p>
            <a:fld id="{29EE87AA-0994-074D-9789-15006BCE234D}" type="slidenum">
              <a:rPr lang="en-GB" altLang="en-GR"/>
              <a:pPr/>
              <a:t>‹#›</a:t>
            </a:fld>
            <a:endParaRPr lang="en-GB" altLang="en-GR"/>
          </a:p>
        </p:txBody>
      </p:sp>
    </p:spTree>
    <p:extLst>
      <p:ext uri="{BB962C8B-B14F-4D97-AF65-F5344CB8AC3E}">
        <p14:creationId xmlns:p14="http://schemas.microsoft.com/office/powerpoint/2010/main" val="2937440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E5B4A511-3EA4-3F4B-B482-8F3974F4A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288"/>
            <a:ext cx="8228013" cy="2103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Κάντε κλικ εδώ για την επεξεργασία της μορφής του κειμένου του τίτλου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F8D72D6F-194F-E94C-BC63-39438312FD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8013" cy="423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Κάντε κλικ εδώ για την επεξεργασία της μορφής των κειμένων διάρθρωσης</a:t>
            </a:r>
          </a:p>
          <a:p>
            <a:pPr lvl="1"/>
            <a:r>
              <a:rPr lang="en-GB"/>
              <a:t>Δεύτερο επίπεδο διάρθρωσης</a:t>
            </a:r>
          </a:p>
          <a:p>
            <a:pPr lvl="2"/>
            <a:r>
              <a:rPr lang="en-GB"/>
              <a:t>Τρίτο επίπεδο διάρθρωσης</a:t>
            </a:r>
          </a:p>
          <a:p>
            <a:pPr lvl="3"/>
            <a:r>
              <a:rPr lang="en-GB"/>
              <a:t>Τέταρτο επίπεδο διάρθρωσης</a:t>
            </a:r>
          </a:p>
          <a:p>
            <a:pPr lvl="4"/>
            <a:r>
              <a:rPr lang="en-GB"/>
              <a:t>Πέμπτο επίπεδο διάρθρωσης</a:t>
            </a:r>
          </a:p>
          <a:p>
            <a:pPr lvl="4"/>
            <a:r>
              <a:rPr lang="en-GB"/>
              <a:t>Έκτο επίπεδο διάρθρωσης</a:t>
            </a:r>
          </a:p>
          <a:p>
            <a:pPr lvl="4"/>
            <a:r>
              <a:rPr lang="en-GB"/>
              <a:t>Έβδομο επίπεδο διάρθρωσης</a:t>
            </a:r>
          </a:p>
          <a:p>
            <a:pPr lvl="4"/>
            <a:r>
              <a:rPr lang="en-GB"/>
              <a:t>Όγδοο επίπεδο διάρθρωσης</a:t>
            </a:r>
          </a:p>
          <a:p>
            <a:pPr lvl="4"/>
            <a:r>
              <a:rPr lang="en-GB"/>
              <a:t>Ένατο επίπεδο διάρθρωσης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C9403BB-D335-AD46-8D33-0EB51713039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45000"/>
              <a:buFont typeface="StarSymbol"/>
              <a:buNone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A9CAC682-84F5-E74F-AC2D-4B98B43317C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45000"/>
              <a:buFont typeface="StarSymbol"/>
              <a:buNone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C8F86889-1AFB-D546-A045-8C481EF47D7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45000"/>
              <a:buFont typeface="StarSymbol"/>
              <a:buNone/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CBAFF253-D95C-C84D-B09C-0C46647B05CC}" type="slidenum">
              <a:rPr lang="en-GB" altLang="en-GR"/>
              <a:pPr/>
              <a:t>‹#›</a:t>
            </a:fld>
            <a:endParaRPr lang="en-GB" altLang="en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</p:sldLayoutIdLst>
  <p:txStyles>
    <p:titleStyle>
      <a:lvl1pPr algn="ctr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anose="020B0604030504040204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anose="020B0604030504040204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Lucida Sans Unicode" pitchFamily="34" charset="0"/>
        </a:defRPr>
      </a:lvl2pPr>
      <a:lvl3pPr algn="ctr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anose="020B0604030504040204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Lucida Sans Unicode" pitchFamily="34" charset="0"/>
        </a:defRPr>
      </a:lvl3pPr>
      <a:lvl4pPr algn="ctr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anose="020B0604030504040204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Lucida Sans Unicode" pitchFamily="34" charset="0"/>
        </a:defRPr>
      </a:lvl4pPr>
      <a:lvl5pPr algn="ctr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anose="020B0604030504040204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Lucida Sans Unicode" pitchFamily="34" charset="0"/>
        </a:defRPr>
      </a:lvl5pPr>
      <a:lvl6pPr marL="457200" algn="ctr" defTabSz="449263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Lucida Sans Unicode" pitchFamily="34" charset="0"/>
        </a:defRPr>
      </a:lvl6pPr>
      <a:lvl7pPr marL="914400" algn="ctr" defTabSz="449263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Lucida Sans Unicode" pitchFamily="34" charset="0"/>
        </a:defRPr>
      </a:lvl7pPr>
      <a:lvl8pPr marL="1371600" algn="ctr" defTabSz="449263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Lucida Sans Unicode" pitchFamily="34" charset="0"/>
        </a:defRPr>
      </a:lvl8pPr>
      <a:lvl9pPr marL="1828800" algn="ctr" defTabSz="449263" rtl="0" fontAlgn="base">
        <a:lnSpc>
          <a:spcPct val="101000"/>
        </a:lnSpc>
        <a:spcBef>
          <a:spcPct val="0"/>
        </a:spcBef>
        <a:spcAft>
          <a:spcPct val="0"/>
        </a:spcAft>
        <a:buClr>
          <a:srgbClr val="E5FFFF"/>
        </a:buClr>
        <a:buSzPct val="100000"/>
        <a:buFont typeface="Tahoma" pitchFamily="34" charset="0"/>
        <a:defRPr sz="4400">
          <a:solidFill>
            <a:srgbClr val="E5FFFF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cs typeface="Lucida Sans Unicode" pitchFamily="34" charset="0"/>
        </a:defRPr>
      </a:lvl9pPr>
    </p:titleStyle>
    <p:bodyStyle>
      <a:lvl1pPr marL="341313" indent="-341313" algn="l" defTabSz="449263" rtl="0" eaLnBrk="0" fontAlgn="base" hangingPunct="0">
        <a:lnSpc>
          <a:spcPct val="101000"/>
        </a:lnSpc>
        <a:spcBef>
          <a:spcPts val="8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"/>
        <a:defRPr sz="3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8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101000"/>
        </a:lnSpc>
        <a:spcBef>
          <a:spcPts val="6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"/>
        <a:defRPr sz="24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5pPr>
      <a:lvl6pPr marL="25146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6pPr>
      <a:lvl7pPr marL="29718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7pPr>
      <a:lvl8pPr marL="34290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8pPr>
      <a:lvl9pPr marL="38862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FFCC00"/>
        </a:buClr>
        <a:buSzPct val="65000"/>
        <a:buFont typeface="Wingdings" pitchFamily="2" charset="2"/>
        <a:buChar char=""/>
        <a:defRPr sz="20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>
            <a:extLst>
              <a:ext uri="{FF2B5EF4-FFF2-40B4-BE49-F238E27FC236}">
                <a16:creationId xmlns:a16="http://schemas.microsoft.com/office/drawing/2014/main" id="{25B4FF74-0D09-F74F-AB15-154CF3D25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2051" name="12 - Θέση κειμένου">
            <a:extLst>
              <a:ext uri="{FF2B5EF4-FFF2-40B4-BE49-F238E27FC236}">
                <a16:creationId xmlns:a16="http://schemas.microsoft.com/office/drawing/2014/main" id="{4C47634E-DCAC-F244-9AC3-78CA5274F3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Kλικ για επεξεργασία των στυλ του υποδείγματος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  <a:endParaRPr lang="en-US" altLang="el-GR"/>
          </a:p>
        </p:txBody>
      </p:sp>
      <p:sp>
        <p:nvSpPr>
          <p:cNvPr id="14" name="13 - Θέση ημερομηνίας">
            <a:extLst>
              <a:ext uri="{FF2B5EF4-FFF2-40B4-BE49-F238E27FC236}">
                <a16:creationId xmlns:a16="http://schemas.microsoft.com/office/drawing/2014/main" id="{9EBCF4B0-297F-8E4B-A8B5-4016F4BAE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- Θέση υποσέλιδου">
            <a:extLst>
              <a:ext uri="{FF2B5EF4-FFF2-40B4-BE49-F238E27FC236}">
                <a16:creationId xmlns:a16="http://schemas.microsoft.com/office/drawing/2014/main" id="{5B6BB9B6-98C6-3548-A130-8B4FCACD5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22 - Θέση αριθμού διαφάνειας">
            <a:extLst>
              <a:ext uri="{FF2B5EF4-FFF2-40B4-BE49-F238E27FC236}">
                <a16:creationId xmlns:a16="http://schemas.microsoft.com/office/drawing/2014/main" id="{70002488-8470-8B47-BC23-173480556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F83F8A57-4B49-E841-936D-AE6D3667C492}" type="slidenum">
              <a:rPr lang="en-US" altLang="en-GR"/>
              <a:pPr/>
              <a:t>‹#›</a:t>
            </a:fld>
            <a:endParaRPr lang="en-US" altLang="en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2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2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2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hyperlink" Target="https://el.wikipedia.org/wiki/%CE%A0%CF%8D%CE%BF%CE%B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l.wikipedia.org/wiki/%CE%A7%CF%81%CF%85%CF%83%CE%AF%CE%B6%CF%89%CE%BD_%CF%83%CF%84%CE%B1%CF%86%CF%85%CE%BB%CF%8C%CE%BA%CE%BF%CE%BA%CE%BA%CE%BF%CF%82" TargetMode="External"/><Relationship Id="rId5" Type="http://schemas.openxmlformats.org/officeDocument/2006/relationships/hyperlink" Target="https://el.wikipedia.org/wiki/%CE%9B%CE%BF%CE%AF%CE%BC%CF%89%CE%BE%CE%B7" TargetMode="Externa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- Τίτλος">
            <a:extLst>
              <a:ext uri="{FF2B5EF4-FFF2-40B4-BE49-F238E27FC236}">
                <a16:creationId xmlns:a16="http://schemas.microsoft.com/office/drawing/2014/main" id="{83107576-A67B-D143-B6C7-EA2F4AB76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5" y="2852936"/>
            <a:ext cx="84582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dirty="0"/>
              <a:t>Λοιμώξεις δέρματος και μαλακών μορίων</a:t>
            </a:r>
          </a:p>
        </p:txBody>
      </p:sp>
      <p:sp>
        <p:nvSpPr>
          <p:cNvPr id="3" name="2 - Υπότιτλος">
            <a:extLst>
              <a:ext uri="{FF2B5EF4-FFF2-40B4-BE49-F238E27FC236}">
                <a16:creationId xmlns:a16="http://schemas.microsoft.com/office/drawing/2014/main" id="{217DB452-FF0E-0945-9550-0669A43D0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62588"/>
            <a:ext cx="4929188" cy="139541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l-GR" sz="1600" dirty="0"/>
              <a:t>Μαρία Ν. </a:t>
            </a:r>
            <a:r>
              <a:rPr lang="el-GR" sz="1600" dirty="0" err="1"/>
              <a:t>Γκαμαλέτσου</a:t>
            </a:r>
            <a:endParaRPr lang="el-GR" sz="1600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l-GR" sz="1600" dirty="0"/>
              <a:t>Παθολόγος-</a:t>
            </a:r>
            <a:r>
              <a:rPr lang="el-GR" sz="1600" dirty="0" err="1"/>
              <a:t>Λοιμωξιολόγος</a:t>
            </a:r>
            <a:endParaRPr lang="el-GR" sz="1600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l-GR" sz="1600" dirty="0" err="1"/>
              <a:t>Επικ.Καθηγήτρια</a:t>
            </a:r>
            <a:r>
              <a:rPr lang="el-GR" sz="1600" dirty="0"/>
              <a:t> Ιατρικής Σχολής ΕΚΠΑ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el-GR" sz="1600" dirty="0"/>
          </a:p>
        </p:txBody>
      </p:sp>
      <p:pic>
        <p:nvPicPr>
          <p:cNvPr id="26628" name="Picture 2" descr="part1">
            <a:extLst>
              <a:ext uri="{FF2B5EF4-FFF2-40B4-BE49-F238E27FC236}">
                <a16:creationId xmlns:a16="http://schemas.microsoft.com/office/drawing/2014/main" id="{942E3E90-DAE5-9147-8599-D60D83651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57721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6 - TextBox">
            <a:extLst>
              <a:ext uri="{FF2B5EF4-FFF2-40B4-BE49-F238E27FC236}">
                <a16:creationId xmlns:a16="http://schemas.microsoft.com/office/drawing/2014/main" id="{FF97839E-6394-964E-92FB-287F92424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4377878"/>
            <a:ext cx="85010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01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32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7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8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24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dirty="0">
                <a:solidFill>
                  <a:srgbClr val="FFC000"/>
                </a:solidFill>
              </a:rPr>
              <a:t>ΕΚΠΑΙΔΕΥΤΙΚΟ ΠΡΟΓΡΑΜΜΑ ΚΛΙΝΙΚΗΣ ΠΑΘΟΛΟΓΙΚΗΣ ΦΥΣΙΟΛΟΓΙΑΣ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dirty="0">
                <a:solidFill>
                  <a:srgbClr val="FFC000"/>
                </a:solidFill>
              </a:rPr>
              <a:t>‘ΣΗΜΕΙΟΛΟΓΙΑ-ΝΟΣΟΛΟΓΙΑ’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dirty="0">
                <a:solidFill>
                  <a:srgbClr val="FFC000"/>
                </a:solidFill>
              </a:rPr>
              <a:t>ΜΑΘΗΜΑΤΑ </a:t>
            </a:r>
            <a:r>
              <a:rPr lang="en-US" altLang="el-GR" sz="1800" dirty="0">
                <a:solidFill>
                  <a:srgbClr val="FFC000"/>
                </a:solidFill>
              </a:rPr>
              <a:t>6</a:t>
            </a:r>
            <a:r>
              <a:rPr lang="el-GR" altLang="el-GR" sz="1800" baseline="30000" dirty="0">
                <a:solidFill>
                  <a:srgbClr val="FFC000"/>
                </a:solidFill>
              </a:rPr>
              <a:t>ου</a:t>
            </a:r>
            <a:r>
              <a:rPr lang="el-GR" altLang="el-GR" sz="1800" dirty="0">
                <a:solidFill>
                  <a:srgbClr val="FFC000"/>
                </a:solidFill>
              </a:rPr>
              <a:t> ΕΞΑΜΗΝΟΥ</a:t>
            </a:r>
          </a:p>
        </p:txBody>
      </p:sp>
      <p:pic>
        <p:nvPicPr>
          <p:cNvPr id="4" name="Εικόνα 2">
            <a:extLst>
              <a:ext uri="{FF2B5EF4-FFF2-40B4-BE49-F238E27FC236}">
                <a16:creationId xmlns:a16="http://schemas.microsoft.com/office/drawing/2014/main" id="{63FD68F9-3BC6-3FDB-628A-B838DB8F7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554" y="6381328"/>
            <a:ext cx="175895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C6AC6-D57B-D366-281E-99FAD6058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9"/>
            <a:ext cx="8228013" cy="1470496"/>
          </a:xfrm>
        </p:spPr>
        <p:txBody>
          <a:bodyPr/>
          <a:lstStyle/>
          <a:p>
            <a:r>
              <a:rPr lang="el-GR" sz="4800" dirty="0" err="1"/>
              <a:t>Πετέχεια</a:t>
            </a:r>
            <a:endParaRPr lang="en-GR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9515B-3DCB-97BF-6613-DDEC76B6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971" y="2117725"/>
            <a:ext cx="3769442" cy="2823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15127-0B17-C860-2D1B-F27C6A5E973F}"/>
              </a:ext>
            </a:extLst>
          </p:cNvPr>
          <p:cNvSpPr txBox="1"/>
          <p:nvPr/>
        </p:nvSpPr>
        <p:spPr>
          <a:xfrm>
            <a:off x="274587" y="1484784"/>
            <a:ext cx="451343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2025"/>
              </a:spcAft>
              <a:buFont typeface="Arial" panose="020B0604020202020204" pitchFamily="34" charset="0"/>
              <a:buChar char="•"/>
            </a:pPr>
            <a:r>
              <a:rPr lang="el-GR" sz="2000" b="0" i="0" dirty="0">
                <a:solidFill>
                  <a:schemeClr val="bg1"/>
                </a:solidFill>
                <a:effectLst/>
                <a:latin typeface="+mn-lt"/>
              </a:rPr>
              <a:t>Οι </a:t>
            </a:r>
            <a:r>
              <a:rPr lang="el-GR" sz="2000" b="0" i="0" dirty="0" err="1">
                <a:solidFill>
                  <a:schemeClr val="bg1"/>
                </a:solidFill>
                <a:effectLst/>
                <a:latin typeface="+mn-lt"/>
              </a:rPr>
              <a:t>πετέχειες</a:t>
            </a:r>
            <a:r>
              <a:rPr lang="el-GR" sz="2000" b="0" i="0" dirty="0">
                <a:solidFill>
                  <a:schemeClr val="bg1"/>
                </a:solidFill>
                <a:effectLst/>
                <a:latin typeface="+mn-lt"/>
              </a:rPr>
              <a:t> είναι στρογγυλά, σαν κεφαλάκια καρφίτσας, σημεία που προκαλούνται λόγω επιφανειακής αιμορραγίας μέσα στο δέρμα</a:t>
            </a:r>
          </a:p>
          <a:p>
            <a:pPr marL="342900" indent="-342900" algn="l">
              <a:spcAft>
                <a:spcPts val="2025"/>
              </a:spcAft>
              <a:buFont typeface="Arial" panose="020B0604020202020204" pitchFamily="34" charset="0"/>
              <a:buChar char="•"/>
            </a:pPr>
            <a:r>
              <a:rPr lang="el-GR" sz="2000" b="0" i="0" dirty="0">
                <a:solidFill>
                  <a:schemeClr val="bg1"/>
                </a:solidFill>
                <a:effectLst/>
                <a:latin typeface="+mn-lt"/>
              </a:rPr>
              <a:t>Τα σημεία δεν είναι υπερυψωμένα- αρχικά είναι κόκκινα και με τον καιρό γίνονται μπλε-πορφυρά</a:t>
            </a:r>
          </a:p>
          <a:p>
            <a:pPr marL="342900" indent="-342900" algn="l">
              <a:spcAft>
                <a:spcPts val="2025"/>
              </a:spcAft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rgbClr val="FFC000"/>
                </a:solidFill>
                <a:latin typeface="+mn-lt"/>
              </a:rPr>
              <a:t>Δ</a:t>
            </a:r>
            <a:r>
              <a:rPr lang="el-GR" sz="2000" b="0" i="0" dirty="0">
                <a:solidFill>
                  <a:srgbClr val="FFC000"/>
                </a:solidFill>
                <a:effectLst/>
                <a:latin typeface="+mn-lt"/>
              </a:rPr>
              <a:t>εν εξαφανίζεται με την πίεση</a:t>
            </a:r>
          </a:p>
          <a:p>
            <a:pPr marL="342900" indent="-342900" algn="l">
              <a:spcAft>
                <a:spcPts val="2025"/>
              </a:spcAft>
              <a:buFont typeface="Arial" panose="020B0604020202020204" pitchFamily="34" charset="0"/>
              <a:buChar char="•"/>
            </a:pPr>
            <a:r>
              <a:rPr lang="el-GR" sz="2000" b="0" i="0" dirty="0">
                <a:solidFill>
                  <a:schemeClr val="bg1"/>
                </a:solidFill>
                <a:effectLst/>
                <a:latin typeface="+mn-lt"/>
              </a:rPr>
              <a:t>Οι </a:t>
            </a:r>
            <a:r>
              <a:rPr lang="el-GR" sz="2000" b="0" i="0" dirty="0" err="1">
                <a:solidFill>
                  <a:schemeClr val="bg1"/>
                </a:solidFill>
                <a:effectLst/>
                <a:latin typeface="+mn-lt"/>
              </a:rPr>
              <a:t>πετέχειες</a:t>
            </a:r>
            <a:r>
              <a:rPr lang="el-GR" sz="2000" b="0" i="0" dirty="0">
                <a:solidFill>
                  <a:schemeClr val="bg1"/>
                </a:solidFill>
                <a:effectLst/>
                <a:latin typeface="+mn-lt"/>
              </a:rPr>
              <a:t> συνήθως εμφανίζονται χαμηλά στα πόδια, αλλά μπορεί να εξαπλωθούν σε όλο το σώμα</a:t>
            </a:r>
          </a:p>
        </p:txBody>
      </p:sp>
    </p:spTree>
    <p:extLst>
      <p:ext uri="{BB962C8B-B14F-4D97-AF65-F5344CB8AC3E}">
        <p14:creationId xmlns:p14="http://schemas.microsoft.com/office/powerpoint/2010/main" val="1830547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0CB4A-8C39-EB5D-C89A-277695F40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3018B-9769-DF8E-31DD-4D3A22C0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2321"/>
            <a:ext cx="8228013" cy="534391"/>
          </a:xfrm>
        </p:spPr>
        <p:txBody>
          <a:bodyPr/>
          <a:lstStyle/>
          <a:p>
            <a:r>
              <a:rPr lang="el-GR" sz="4800" dirty="0"/>
              <a:t>Πορφύρα</a:t>
            </a:r>
            <a:endParaRPr lang="en-GR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29A56-FC93-4D1A-1FF8-A91CE358E30F}"/>
              </a:ext>
            </a:extLst>
          </p:cNvPr>
          <p:cNvSpPr txBox="1"/>
          <p:nvPr/>
        </p:nvSpPr>
        <p:spPr>
          <a:xfrm>
            <a:off x="246412" y="1268760"/>
            <a:ext cx="5076055" cy="5057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2025"/>
              </a:spcAft>
              <a:buFont typeface="Arial" panose="020B0604020202020204" pitchFamily="34" charset="0"/>
              <a:buChar char="•"/>
            </a:pP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Η </a:t>
            </a:r>
            <a:r>
              <a:rPr lang="el-GR" sz="1700" i="0" dirty="0">
                <a:solidFill>
                  <a:srgbClr val="FFC000"/>
                </a:solidFill>
                <a:effectLst/>
                <a:latin typeface="+mn-lt"/>
              </a:rPr>
              <a:t>μη ψηλαφητή π</a:t>
            </a:r>
            <a:r>
              <a:rPr lang="en-GB" sz="1700" i="0" dirty="0">
                <a:solidFill>
                  <a:srgbClr val="FFC000"/>
                </a:solidFill>
                <a:effectLst/>
                <a:latin typeface="+mn-lt"/>
              </a:rPr>
              <a:t>o</a:t>
            </a:r>
            <a:r>
              <a:rPr lang="el-GR" sz="1700" i="0" dirty="0" err="1">
                <a:solidFill>
                  <a:srgbClr val="FFC000"/>
                </a:solidFill>
                <a:effectLst/>
                <a:latin typeface="+mn-lt"/>
              </a:rPr>
              <a:t>ρφύρα</a:t>
            </a:r>
            <a:r>
              <a:rPr lang="el-GR" sz="1700" i="0" dirty="0">
                <a:solidFill>
                  <a:srgbClr val="FFC000"/>
                </a:solidFill>
                <a:effectLst/>
                <a:latin typeface="+mn-lt"/>
              </a:rPr>
              <a:t> 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είναι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απ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τέλεσμα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αιμ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ρραγίας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εντός τ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υ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δέρματ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ς, χωρίς να υπάρχει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φλεγμ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νή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των αγγείων, και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αντικατ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πτρίζει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αιμ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ρραγική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διάθεση, διαταραχές τ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υ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μηχανισμ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ύ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πήξης ή ευθραυστότητα των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αιμ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φόρων αγγείων. Διακρίνεται σε: α)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πετέχειες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(κηλίδα &lt;2-3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mm), 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β) εκχυμώσεις (κηλίδα &gt;3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mm) 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και γ)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γραμμ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ειδείς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αιμορραγίες, π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υ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ακ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λ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υθ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ύν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τις πτυχές τ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υ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δέρματ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ς. 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ι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πετέχειες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πρ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καλ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ύνται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από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θρ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μβ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πενία, ενώ 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ι εκχυμώσεις από διαταραχές τ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υ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μηχανισμ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ύ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πήξης, όπως στη διάχυτη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ενδαγγειακή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πήξη</a:t>
            </a:r>
          </a:p>
          <a:p>
            <a:pPr marL="342900" indent="-342900" algn="l">
              <a:spcAft>
                <a:spcPts val="2025"/>
              </a:spcAft>
              <a:buFont typeface="Arial" panose="020B0604020202020204" pitchFamily="34" charset="0"/>
              <a:buChar char="•"/>
            </a:pP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Η </a:t>
            </a:r>
            <a:r>
              <a:rPr lang="el-GR" sz="1700" b="0" i="0" dirty="0">
                <a:solidFill>
                  <a:srgbClr val="FFC000"/>
                </a:solidFill>
                <a:effectLst/>
                <a:latin typeface="+mn-lt"/>
              </a:rPr>
              <a:t>ψηλαφητή π</a:t>
            </a:r>
            <a:r>
              <a:rPr lang="en-GB" sz="1700" b="0" i="0" dirty="0">
                <a:solidFill>
                  <a:srgbClr val="FFC000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rgbClr val="FFC000"/>
                </a:solidFill>
                <a:effectLst/>
                <a:latin typeface="+mn-lt"/>
              </a:rPr>
              <a:t>ρφύρα</a:t>
            </a:r>
            <a:r>
              <a:rPr lang="el-GR" sz="1700" b="0" i="0" dirty="0">
                <a:solidFill>
                  <a:srgbClr val="FFC000"/>
                </a:solidFill>
                <a:effectLst/>
                <a:latin typeface="+mn-lt"/>
              </a:rPr>
              <a:t> 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είναι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απ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τέλεσμα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αιμ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ρραγίας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εντός τ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υ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δέρματ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ς με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φλεγμ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νή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 των αγγείων, η 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π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ία και </a:t>
            </a:r>
            <a:r>
              <a:rPr lang="el-GR" sz="1700" b="0" i="0" dirty="0" err="1">
                <a:solidFill>
                  <a:schemeClr val="bg1"/>
                </a:solidFill>
                <a:effectLst/>
                <a:latin typeface="+mn-lt"/>
              </a:rPr>
              <a:t>πρ</a:t>
            </a:r>
            <a:r>
              <a:rPr lang="en-GB" sz="1700" b="0" i="0" dirty="0">
                <a:solidFill>
                  <a:schemeClr val="bg1"/>
                </a:solidFill>
                <a:effectLst/>
                <a:latin typeface="+mn-lt"/>
              </a:rPr>
              <a:t>o</a:t>
            </a:r>
            <a:r>
              <a:rPr lang="el-GR" sz="1700" b="0" i="0" dirty="0">
                <a:solidFill>
                  <a:schemeClr val="bg1"/>
                </a:solidFill>
                <a:effectLst/>
                <a:latin typeface="+mn-lt"/>
              </a:rPr>
              <a:t>καλεί τις </a:t>
            </a:r>
            <a:r>
              <a:rPr lang="el-GR" sz="1700" b="1" i="0" dirty="0">
                <a:solidFill>
                  <a:schemeClr val="bg1"/>
                </a:solidFill>
                <a:effectLst/>
                <a:latin typeface="+mn-lt"/>
              </a:rPr>
              <a:t>υπερυψωμένες βλάβες, όπως στην αγγειίτιδα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AEB825-8AD2-36C6-A073-6DC2156C5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468" y="1694728"/>
            <a:ext cx="3556066" cy="295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09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9766A-8B12-28EE-F9C6-F42C47E7B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Ενάνθημα</a:t>
            </a:r>
            <a:endParaRPr lang="en-G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49F7AF-2953-9A52-2EB9-87FFDFA4E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059691"/>
            <a:ext cx="4573302" cy="37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44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Program Files\Infectious Diseases\SlideVision\Presentations\002.jpg">
            <a:extLst>
              <a:ext uri="{FF2B5EF4-FFF2-40B4-BE49-F238E27FC236}">
                <a16:creationId xmlns:a16="http://schemas.microsoft.com/office/drawing/2014/main" id="{92DC57A2-7264-6646-A475-BFA64087D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33400"/>
            <a:ext cx="4857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>
            <a:extLst>
              <a:ext uri="{FF2B5EF4-FFF2-40B4-BE49-F238E27FC236}">
                <a16:creationId xmlns:a16="http://schemas.microsoft.com/office/drawing/2014/main" id="{BE8EA6A3-5FA6-AD48-9F3D-5CB3533EB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l-GR" sz="6000" dirty="0"/>
              <a:t>ΚΗΡΙΟ</a:t>
            </a:r>
            <a:endParaRPr lang="en-US" sz="6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4AD44AA1-D042-FF49-8327-532CFFF4D7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5400" dirty="0"/>
              <a:t>ΕΡΥΣΙΠΕΛΑΣ</a:t>
            </a:r>
            <a:endParaRPr lang="en-US" sz="5400" dirty="0"/>
          </a:p>
        </p:txBody>
      </p:sp>
      <p:pic>
        <p:nvPicPr>
          <p:cNvPr id="28675" name="Picture 3" descr="C:\_MyFiles\TWAIN E-Slides\Other Soft Tissue Infections\Erysipelas.tif">
            <a:extLst>
              <a:ext uri="{FF2B5EF4-FFF2-40B4-BE49-F238E27FC236}">
                <a16:creationId xmlns:a16="http://schemas.microsoft.com/office/drawing/2014/main" id="{20E2ED3F-A6B2-414A-A6DF-23802FDCE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71628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amy\Application Data\Microsoft\Media Catalog\File0023.jpg">
            <a:extLst>
              <a:ext uri="{FF2B5EF4-FFF2-40B4-BE49-F238E27FC236}">
                <a16:creationId xmlns:a16="http://schemas.microsoft.com/office/drawing/2014/main" id="{E7234408-6696-0548-ACEA-E2470E3F1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4300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>
            <a:extLst>
              <a:ext uri="{FF2B5EF4-FFF2-40B4-BE49-F238E27FC236}">
                <a16:creationId xmlns:a16="http://schemas.microsoft.com/office/drawing/2014/main" id="{278ACCC4-7D0F-6A4D-92CA-1EE5F3D494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5400" dirty="0"/>
              <a:t>ΚΥΤΤΑΡΙΤΙΔΑ</a:t>
            </a:r>
            <a:endParaRPr lang="en-US" sz="5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>
            <a:extLst>
              <a:ext uri="{FF2B5EF4-FFF2-40B4-BE49-F238E27FC236}">
                <a16:creationId xmlns:a16="http://schemas.microsoft.com/office/drawing/2014/main" id="{6EA45E9A-41B9-2746-A69B-F4FB6D539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/>
              <a:t>ΚΗΡΙΟ</a:t>
            </a:r>
            <a:br>
              <a:rPr lang="el-GR" dirty="0"/>
            </a:br>
            <a:br>
              <a:rPr lang="el-GR" dirty="0"/>
            </a:br>
            <a:r>
              <a:rPr lang="en-US" sz="4400" dirty="0">
                <a:solidFill>
                  <a:srgbClr val="FFC000"/>
                </a:solidFill>
                <a:effectLst/>
              </a:rPr>
              <a:t>IMPETIGO</a:t>
            </a:r>
            <a:endParaRPr lang="el-GR" dirty="0"/>
          </a:p>
        </p:txBody>
      </p:sp>
      <p:sp>
        <p:nvSpPr>
          <p:cNvPr id="4" name="3 - Υπότιτλος">
            <a:extLst>
              <a:ext uri="{FF2B5EF4-FFF2-40B4-BE49-F238E27FC236}">
                <a16:creationId xmlns:a16="http://schemas.microsoft.com/office/drawing/2014/main" id="{733CE267-DD1A-514F-9231-992908CB8E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Κοινή </a:t>
            </a:r>
            <a:r>
              <a:rPr lang="el-GR" dirty="0" err="1"/>
              <a:t>σύκωση</a:t>
            </a:r>
            <a:endParaRPr lang="el-GR" dirty="0"/>
          </a:p>
          <a:p>
            <a:pPr eaLnBrk="1" hangingPunct="1">
              <a:defRPr/>
            </a:pPr>
            <a:r>
              <a:rPr lang="el-GR" dirty="0"/>
              <a:t>(περιορίζεται στο </a:t>
            </a:r>
            <a:r>
              <a:rPr lang="el-GR" dirty="0" err="1"/>
              <a:t>γένειον</a:t>
            </a:r>
            <a:r>
              <a:rPr lang="el-GR" dirty="0"/>
              <a:t>)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079" descr="Sheets tinea barbae1">
            <a:extLst>
              <a:ext uri="{FF2B5EF4-FFF2-40B4-BE49-F238E27FC236}">
                <a16:creationId xmlns:a16="http://schemas.microsoft.com/office/drawing/2014/main" id="{D517F782-9F92-034A-8D36-F8856D81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Nonbullous impetigo">
            <a:extLst>
              <a:ext uri="{FF2B5EF4-FFF2-40B4-BE49-F238E27FC236}">
                <a16:creationId xmlns:a16="http://schemas.microsoft.com/office/drawing/2014/main" id="{15B882C2-7290-214D-9DF5-FAA64FEA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AEE5E4-965D-BAAC-EECB-0DB0BE847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24744"/>
            <a:ext cx="758429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00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skin anatomy&#10;&#10;AI-generated content may be incorrect.">
            <a:extLst>
              <a:ext uri="{FF2B5EF4-FFF2-40B4-BE49-F238E27FC236}">
                <a16:creationId xmlns:a16="http://schemas.microsoft.com/office/drawing/2014/main" id="{8CD0A2E1-8D27-0FA2-C22D-3E1C0D0D1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" y="2016223"/>
            <a:ext cx="9143964" cy="4869161"/>
          </a:xfrm>
          <a:noFill/>
        </p:spPr>
      </p:pic>
      <p:pic>
        <p:nvPicPr>
          <p:cNvPr id="7" name="Content Placeholder 3" descr="A diagram of skin layers&#10;&#10;AI-generated content may be incorrect.">
            <a:extLst>
              <a:ext uri="{FF2B5EF4-FFF2-40B4-BE49-F238E27FC236}">
                <a16:creationId xmlns:a16="http://schemas.microsoft.com/office/drawing/2014/main" id="{3FCAFFDD-05DC-6FB9-C88B-5B6463ED9F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7" b="5822"/>
          <a:stretch/>
        </p:blipFill>
        <p:spPr bwMode="auto">
          <a:xfrm>
            <a:off x="-13058" y="1"/>
            <a:ext cx="2856866" cy="2016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821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64A9097A-7668-7C48-B69C-3207EEEBDC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ΚΥΡΙΟ ΑΙΤΙΟ</a:t>
            </a:r>
            <a:endParaRPr lang="en-US" dirty="0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9F107DC2-87EE-FB42-A3F8-95CEA97C9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  <a:buFont typeface="Wingdings" pitchFamily="2" charset="2"/>
              <a:buChar char="Ø"/>
              <a:defRPr/>
            </a:pPr>
            <a:r>
              <a:rPr lang="el-GR" dirty="0"/>
              <a:t>ΣΤΕΛΕΧΗ ΤΟΥ </a:t>
            </a:r>
            <a:r>
              <a:rPr lang="en-US" i="1" dirty="0">
                <a:solidFill>
                  <a:srgbClr val="FFC000"/>
                </a:solidFill>
              </a:rPr>
              <a:t>S. </a:t>
            </a:r>
            <a:r>
              <a:rPr lang="en-US" i="1" dirty="0" err="1">
                <a:solidFill>
                  <a:srgbClr val="FFC000"/>
                </a:solidFill>
              </a:rPr>
              <a:t>aureus</a:t>
            </a:r>
            <a:endParaRPr lang="en-US" i="1" dirty="0">
              <a:solidFill>
                <a:srgbClr val="FFC000"/>
              </a:solidFill>
            </a:endParaRPr>
          </a:p>
          <a:p>
            <a:pPr marL="609600" indent="-609600" eaLnBrk="1" hangingPunct="1">
              <a:buFont typeface="Monotype Sorts" pitchFamily="2" charset="2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6E1A8A0-980F-4A4C-A8C5-87FA228710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 dirty="0">
                <a:solidFill>
                  <a:srgbClr val="FFC000"/>
                </a:solidFill>
                <a:effectLst/>
              </a:rPr>
              <a:t>ΠΟΜΦΟΛΥΓΩΔΕΣ</a:t>
            </a:r>
            <a:r>
              <a:rPr lang="el-GR" altLang="el-GR" sz="4000" dirty="0">
                <a:effectLst/>
              </a:rPr>
              <a:t> ΜΟΛΥΣΜΑΤΙΚΟ ΚΗΡΙΟ</a:t>
            </a:r>
            <a:endParaRPr lang="en-US" altLang="el-GR" sz="4000" dirty="0">
              <a:effectLst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F84FC4E-E419-5142-843D-4689700481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l-GR" sz="3600" i="1" dirty="0"/>
          </a:p>
          <a:p>
            <a:pPr eaLnBrk="1" hangingPunct="1">
              <a:defRPr/>
            </a:pPr>
            <a:r>
              <a:rPr lang="en-US" sz="3600" i="1" dirty="0"/>
              <a:t>Staphylococcus </a:t>
            </a:r>
            <a:r>
              <a:rPr lang="en-US" sz="3600" i="1" dirty="0" err="1"/>
              <a:t>aureus</a:t>
            </a:r>
            <a:endParaRPr lang="en-US" sz="3600" i="1" dirty="0"/>
          </a:p>
          <a:p>
            <a:pPr lvl="1" eaLnBrk="1" hangingPunct="1">
              <a:defRPr/>
            </a:pPr>
            <a:r>
              <a:rPr lang="el-GR" sz="3200" dirty="0"/>
              <a:t>ΠΑΡΑΓΕΙ ΑΠΟΦΟΛΙΔΩΤΙΚΕΣ </a:t>
            </a:r>
            <a:r>
              <a:rPr lang="el-GR" sz="3200" dirty="0">
                <a:solidFill>
                  <a:srgbClr val="FFC000"/>
                </a:solidFill>
              </a:rPr>
              <a:t>ΤΟΞΙΝΕΣ</a:t>
            </a:r>
            <a:endParaRPr lang="en-US" sz="3200" dirty="0">
              <a:solidFill>
                <a:srgbClr val="FFC000"/>
              </a:solidFill>
            </a:endParaRPr>
          </a:p>
          <a:p>
            <a:pPr lvl="2" eaLnBrk="1" hangingPunct="1">
              <a:buFont typeface="Wingdings" pitchFamily="2" charset="2"/>
              <a:buNone/>
              <a:defRPr/>
            </a:pPr>
            <a:endParaRPr lang="en-US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68F06A2-0B19-CA40-86A9-ADAD856416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01427"/>
            <a:ext cx="8228013" cy="2103437"/>
          </a:xfrm>
        </p:spPr>
        <p:txBody>
          <a:bodyPr wrap="square" anchor="ctr">
            <a:normAutofit/>
          </a:bodyPr>
          <a:lstStyle/>
          <a:p>
            <a:pPr eaLnBrk="1" hangingPunct="1">
              <a:defRPr/>
            </a:pPr>
            <a:r>
              <a:rPr lang="el-GR" dirty="0">
                <a:effectLst/>
              </a:rPr>
              <a:t>ΠΟΜΦΟΛΥΓΩΔΕΣ ΜΟΛΥΣΜΑΤΙΚΟ ΚΗΡΙΟ</a:t>
            </a:r>
            <a:br>
              <a:rPr lang="el-GR" dirty="0"/>
            </a:br>
            <a:r>
              <a:rPr lang="en-US" dirty="0">
                <a:solidFill>
                  <a:srgbClr val="FFC000"/>
                </a:solidFill>
                <a:effectLst/>
              </a:rPr>
              <a:t>BULLOUS IMPETIGO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0B0E6DB6-4596-8E4D-9F29-789AA9AE1D8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981200"/>
            <a:ext cx="4037013" cy="4233863"/>
          </a:xfrm>
        </p:spPr>
        <p:txBody>
          <a:bodyPr wrap="square" anchor="t">
            <a:normAutofit/>
          </a:bodyPr>
          <a:lstStyle/>
          <a:p>
            <a:pPr eaLnBrk="1" hangingPunct="1">
              <a:lnSpc>
                <a:spcPct val="91000"/>
              </a:lnSpc>
            </a:pPr>
            <a:endParaRPr lang="el-GR" altLang="el-GR" sz="2600">
              <a:effectLst/>
            </a:endParaRPr>
          </a:p>
          <a:p>
            <a:pPr eaLnBrk="1" hangingPunct="1">
              <a:lnSpc>
                <a:spcPct val="91000"/>
              </a:lnSpc>
            </a:pPr>
            <a:r>
              <a:rPr lang="el-GR" altLang="el-GR" sz="2600">
                <a:effectLst/>
              </a:rPr>
              <a:t>Η ΤΟΞΙΝΗ ΠΡΟΚΑΛΕΙ ΔΙΑΣΠΑΣΗ ΤΗΣ ΕΠΙΔΕΡΜΙΔΑΣ</a:t>
            </a:r>
            <a:endParaRPr lang="en-US" altLang="el-GR" sz="2600">
              <a:effectLst/>
            </a:endParaRPr>
          </a:p>
          <a:p>
            <a:pPr lvl="1" eaLnBrk="1" hangingPunct="1">
              <a:lnSpc>
                <a:spcPct val="91000"/>
              </a:lnSpc>
            </a:pPr>
            <a:r>
              <a:rPr lang="el-GR" altLang="el-GR" sz="2600">
                <a:effectLst/>
              </a:rPr>
              <a:t>ΦΥΣΑΛΙΔΕΣ ΠΟΥ ΣΠΑΝΕ</a:t>
            </a:r>
            <a:endParaRPr lang="en-US" altLang="el-GR" sz="2600">
              <a:effectLst/>
            </a:endParaRPr>
          </a:p>
          <a:p>
            <a:pPr lvl="1" eaLnBrk="1" hangingPunct="1">
              <a:lnSpc>
                <a:spcPct val="91000"/>
              </a:lnSpc>
            </a:pPr>
            <a:r>
              <a:rPr lang="el-GR" altLang="el-GR" sz="2600">
                <a:effectLst/>
              </a:rPr>
              <a:t>ΚΡΟΥΣΤΑ (ΕΦΕΛΚΙΔΑ)</a:t>
            </a:r>
            <a:endParaRPr lang="en-US" altLang="el-GR" sz="2600">
              <a:effectLst/>
            </a:endParaRPr>
          </a:p>
          <a:p>
            <a:pPr lvl="1" eaLnBrk="1" hangingPunct="1">
              <a:lnSpc>
                <a:spcPct val="91000"/>
              </a:lnSpc>
            </a:pPr>
            <a:r>
              <a:rPr lang="el-GR" altLang="el-GR" sz="2600">
                <a:effectLst/>
              </a:rPr>
              <a:t>ΔΙΑΒΡΩΤΙΚΕΣ ΒΛΑΒΕΣ</a:t>
            </a:r>
            <a:endParaRPr lang="en-US" altLang="el-GR" sz="2600">
              <a:effectLst/>
            </a:endParaRPr>
          </a:p>
        </p:txBody>
      </p:sp>
      <p:pic>
        <p:nvPicPr>
          <p:cNvPr id="2" name="Picture 2" descr="Bullous impetigo">
            <a:extLst>
              <a:ext uri="{FF2B5EF4-FFF2-40B4-BE49-F238E27FC236}">
                <a16:creationId xmlns:a16="http://schemas.microsoft.com/office/drawing/2014/main" id="{58BA350F-9FBE-4CCC-5D89-8848D6A04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r="19832" b="2"/>
          <a:stretch/>
        </p:blipFill>
        <p:spPr bwMode="auto">
          <a:xfrm>
            <a:off x="5148063" y="2506896"/>
            <a:ext cx="3537149" cy="370816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Bullous  impetigo">
            <a:extLst>
              <a:ext uri="{FF2B5EF4-FFF2-40B4-BE49-F238E27FC236}">
                <a16:creationId xmlns:a16="http://schemas.microsoft.com/office/drawing/2014/main" id="{5CBEC3F3-9D78-D84D-9282-B4874A46D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>
            <a:extLst>
              <a:ext uri="{FF2B5EF4-FFF2-40B4-BE49-F238E27FC236}">
                <a16:creationId xmlns:a16="http://schemas.microsoft.com/office/drawing/2014/main" id="{D1FA52CA-4A63-2542-AA6D-2840669DD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/>
              <a:t>Τοξική </a:t>
            </a:r>
            <a:r>
              <a:rPr lang="el-GR" dirty="0" err="1"/>
              <a:t>επιδερμόλυση</a:t>
            </a:r>
            <a:br>
              <a:rPr lang="en-US" dirty="0"/>
            </a:br>
            <a:r>
              <a:rPr lang="el-GR" dirty="0"/>
              <a:t>‘</a:t>
            </a:r>
            <a:r>
              <a:rPr lang="en-US" dirty="0"/>
              <a:t>Skin</a:t>
            </a:r>
            <a:r>
              <a:rPr lang="el-GR" dirty="0"/>
              <a:t>-</a:t>
            </a:r>
            <a:r>
              <a:rPr lang="en-US" dirty="0"/>
              <a:t>scalded syndrome</a:t>
            </a:r>
            <a:r>
              <a:rPr lang="el-GR" dirty="0"/>
              <a:t>’</a:t>
            </a:r>
          </a:p>
        </p:txBody>
      </p:sp>
      <p:sp>
        <p:nvSpPr>
          <p:cNvPr id="5" name="4 - Υπότιτλος">
            <a:extLst>
              <a:ext uri="{FF2B5EF4-FFF2-40B4-BE49-F238E27FC236}">
                <a16:creationId xmlns:a16="http://schemas.microsoft.com/office/drawing/2014/main" id="{1E2FBBB8-43A6-2945-837E-6B653BF55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461418"/>
            <a:ext cx="3886200" cy="3199829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/>
              <a:t>Νεογνά = νόσος </a:t>
            </a:r>
            <a:r>
              <a:rPr lang="en-US" sz="2400" dirty="0"/>
              <a:t>Ritter</a:t>
            </a:r>
            <a:r>
              <a:rPr lang="el-GR" sz="2400" dirty="0"/>
              <a:t> (</a:t>
            </a:r>
            <a:r>
              <a:rPr lang="el-GR" sz="2400" dirty="0" err="1"/>
              <a:t>αποφολιδωτική</a:t>
            </a:r>
            <a:r>
              <a:rPr lang="el-GR" sz="2400" dirty="0"/>
              <a:t> δερματίτιδα των νεογνών)</a:t>
            </a:r>
          </a:p>
          <a:p>
            <a:pPr eaLnBrk="1" hangingPunct="1">
              <a:defRPr/>
            </a:pPr>
            <a:endParaRPr lang="el-GR" sz="2400" dirty="0"/>
          </a:p>
          <a:p>
            <a:pPr eaLnBrk="1" hangingPunct="1">
              <a:defRPr/>
            </a:pPr>
            <a:endParaRPr lang="en-US" sz="2400" dirty="0"/>
          </a:p>
          <a:p>
            <a:pPr eaLnBrk="1" hangingPunct="1">
              <a:defRPr/>
            </a:pPr>
            <a:r>
              <a:rPr lang="el-GR" sz="2400" dirty="0"/>
              <a:t>Παιδιά, ενήλικες = σύνδρομο </a:t>
            </a:r>
            <a:r>
              <a:rPr lang="en-US" sz="2400" dirty="0"/>
              <a:t>Lyell</a:t>
            </a:r>
            <a:endParaRPr lang="el-GR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8DE221-06AB-72D4-0941-100D70FA5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271411"/>
            <a:ext cx="1656184" cy="2219629"/>
          </a:xfrm>
          <a:prstGeom prst="rect">
            <a:avLst/>
          </a:prstGeom>
        </p:spPr>
      </p:pic>
      <p:pic>
        <p:nvPicPr>
          <p:cNvPr id="6" name="Picture 5" descr="A close-up of a person's chest&#10;&#10;AI-generated content may be incorrect.">
            <a:extLst>
              <a:ext uri="{FF2B5EF4-FFF2-40B4-BE49-F238E27FC236}">
                <a16:creationId xmlns:a16="http://schemas.microsoft.com/office/drawing/2014/main" id="{85F4BB36-83EB-3038-E7FC-8ABC49FC8E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488" y="4743630"/>
            <a:ext cx="1727478" cy="1856060"/>
          </a:xfrm>
          <a:prstGeom prst="rect">
            <a:avLst/>
          </a:prstGeom>
        </p:spPr>
      </p:pic>
      <p:pic>
        <p:nvPicPr>
          <p:cNvPr id="8" name="Picture 7" descr="A close-up of a patient's skin&#10;&#10;AI-generated content may be incorrect.">
            <a:extLst>
              <a:ext uri="{FF2B5EF4-FFF2-40B4-BE49-F238E27FC236}">
                <a16:creationId xmlns:a16="http://schemas.microsoft.com/office/drawing/2014/main" id="{63C841D3-E580-00CB-481F-F3669AEF4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558" y="4745095"/>
            <a:ext cx="1257114" cy="183230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V">
            <a:extLst>
              <a:ext uri="{FF2B5EF4-FFF2-40B4-BE49-F238E27FC236}">
                <a16:creationId xmlns:a16="http://schemas.microsoft.com/office/drawing/2014/main" id="{55E6DAC1-0AE5-2D4E-A8F3-C207CC6E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28" descr="SSSS">
            <a:extLst>
              <a:ext uri="{FF2B5EF4-FFF2-40B4-BE49-F238E27FC236}">
                <a16:creationId xmlns:a16="http://schemas.microsoft.com/office/drawing/2014/main" id="{7EE86F6A-8616-9C48-9ED3-90F6E180E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0A77278-B7A4-9C47-BCC0-73A039E1C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/>
              <a:t>STAPHYLOCOCCAL SCALDED</a:t>
            </a:r>
            <a:r>
              <a:rPr lang="el-GR" sz="3600" dirty="0"/>
              <a:t>-</a:t>
            </a:r>
            <a:r>
              <a:rPr lang="en-US" sz="3600" dirty="0"/>
              <a:t>SKIN SYNDROME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BAE12E04-30F2-AE44-8813-55B5729586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l-GR" i="1" dirty="0">
                <a:solidFill>
                  <a:srgbClr val="FFC000"/>
                </a:solidFill>
                <a:effectLst/>
              </a:rPr>
              <a:t>S. aureus</a:t>
            </a:r>
            <a:r>
              <a:rPr lang="en-US" altLang="el-GR" dirty="0">
                <a:solidFill>
                  <a:srgbClr val="FFC000"/>
                </a:solidFill>
                <a:effectLst/>
              </a:rPr>
              <a:t> </a:t>
            </a:r>
            <a:r>
              <a:rPr lang="el-GR" altLang="el-GR" dirty="0">
                <a:effectLst/>
              </a:rPr>
              <a:t>παράγει τοξίνες</a:t>
            </a:r>
            <a:endParaRPr lang="en-US" altLang="el-GR" dirty="0">
              <a:effectLst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l-GR" dirty="0">
                <a:effectLst/>
              </a:rPr>
              <a:t>A &amp; B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dirty="0">
                <a:effectLst/>
              </a:rPr>
              <a:t>Εμπλοκή βλεννογόνων</a:t>
            </a:r>
            <a:endParaRPr lang="en-US" altLang="el-GR" dirty="0">
              <a:effectLst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altLang="el-GR" dirty="0" err="1">
                <a:effectLst/>
              </a:rPr>
              <a:t>Στοματοφάρυγγας</a:t>
            </a:r>
            <a:r>
              <a:rPr lang="en-US" altLang="el-GR" dirty="0">
                <a:effectLst/>
              </a:rPr>
              <a:t>, </a:t>
            </a:r>
            <a:r>
              <a:rPr lang="el-GR" altLang="el-GR" dirty="0" err="1">
                <a:effectLst/>
              </a:rPr>
              <a:t>επιπεφυκότες</a:t>
            </a:r>
            <a:endParaRPr lang="en-US" altLang="el-GR" dirty="0">
              <a:effectLst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altLang="el-GR" dirty="0">
                <a:effectLst/>
              </a:rPr>
              <a:t>Κυρίως παιδιά</a:t>
            </a:r>
            <a:r>
              <a:rPr lang="en-US" altLang="el-GR" dirty="0">
                <a:effectLst/>
              </a:rPr>
              <a:t>&lt;5 </a:t>
            </a:r>
            <a:r>
              <a:rPr lang="el-GR" altLang="el-GR" dirty="0">
                <a:effectLst/>
              </a:rPr>
              <a:t>ετών</a:t>
            </a:r>
            <a:endParaRPr lang="en-US" altLang="el-GR" dirty="0">
              <a:effectLst/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dirty="0">
                <a:effectLst/>
              </a:rPr>
              <a:t>Εν τω </a:t>
            </a:r>
            <a:r>
              <a:rPr lang="el-GR" altLang="el-GR" dirty="0" err="1">
                <a:effectLst/>
              </a:rPr>
              <a:t>βάθει</a:t>
            </a:r>
            <a:r>
              <a:rPr lang="el-GR" altLang="el-GR" dirty="0">
                <a:effectLst/>
              </a:rPr>
              <a:t> λοιμώξεις</a:t>
            </a:r>
          </a:p>
          <a:p>
            <a:pPr marL="801687" lvl="2" indent="0" eaLnBrk="1" hangingPunct="1">
              <a:lnSpc>
                <a:spcPct val="90000"/>
              </a:lnSpc>
              <a:buNone/>
            </a:pPr>
            <a:r>
              <a:rPr lang="el-GR" altLang="el-GR" dirty="0" err="1">
                <a:solidFill>
                  <a:srgbClr val="FF0000"/>
                </a:solidFill>
                <a:effectLst/>
              </a:rPr>
              <a:t>Προδιαθεσικοί</a:t>
            </a:r>
            <a:r>
              <a:rPr lang="el-GR" altLang="el-GR" dirty="0">
                <a:solidFill>
                  <a:srgbClr val="FF0000"/>
                </a:solidFill>
                <a:effectLst/>
              </a:rPr>
              <a:t> παράγοντες</a:t>
            </a:r>
            <a:r>
              <a:rPr lang="en-US" altLang="el-GR" dirty="0">
                <a:solidFill>
                  <a:srgbClr val="FF0000"/>
                </a:solidFill>
                <a:effectLst/>
              </a:rPr>
              <a:t>:</a:t>
            </a:r>
          </a:p>
          <a:p>
            <a:pPr lvl="2" eaLnBrk="1" hangingPunct="1">
              <a:lnSpc>
                <a:spcPct val="90000"/>
              </a:lnSpc>
            </a:pPr>
            <a:r>
              <a:rPr lang="el-GR" altLang="el-GR" dirty="0">
                <a:effectLst/>
              </a:rPr>
              <a:t>Νεφρική ανεπάρκεια</a:t>
            </a:r>
            <a:endParaRPr lang="en-US" altLang="el-GR" dirty="0">
              <a:effectLst/>
            </a:endParaRPr>
          </a:p>
          <a:p>
            <a:pPr lvl="2" eaLnBrk="1" hangingPunct="1">
              <a:lnSpc>
                <a:spcPct val="90000"/>
              </a:lnSpc>
            </a:pPr>
            <a:r>
              <a:rPr lang="el-GR" altLang="el-GR" dirty="0" err="1">
                <a:effectLst/>
              </a:rPr>
              <a:t>Ανοσοκατασταλμένοι</a:t>
            </a:r>
            <a:endParaRPr lang="en-US" altLang="el-GR" dirty="0">
              <a:effectLst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26" descr="C:\Program Files\Infectious Diseases\SlideVision\Presentations\001.jpg">
            <a:extLst>
              <a:ext uri="{FF2B5EF4-FFF2-40B4-BE49-F238E27FC236}">
                <a16:creationId xmlns:a16="http://schemas.microsoft.com/office/drawing/2014/main" id="{0AF63114-CC03-6541-8176-F399BE94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71500"/>
            <a:ext cx="2450232" cy="370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1027">
            <a:extLst>
              <a:ext uri="{FF2B5EF4-FFF2-40B4-BE49-F238E27FC236}">
                <a16:creationId xmlns:a16="http://schemas.microsoft.com/office/drawing/2014/main" id="{98BA501C-4BDB-4E48-84F4-B3CDBEAD72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39624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l-GR" sz="5400" dirty="0" err="1"/>
              <a:t>θΥΛΑΚΙΤΙΔΑ</a:t>
            </a:r>
            <a:endParaRPr lang="en-US" sz="5400" dirty="0"/>
          </a:p>
        </p:txBody>
      </p:sp>
      <p:pic>
        <p:nvPicPr>
          <p:cNvPr id="3" name="Picture 2" descr="A close up of a skin with red bumps&#10;&#10;AI-generated content may be incorrect.">
            <a:extLst>
              <a:ext uri="{FF2B5EF4-FFF2-40B4-BE49-F238E27FC236}">
                <a16:creationId xmlns:a16="http://schemas.microsoft.com/office/drawing/2014/main" id="{E9FF0CE5-75FB-2E0E-DC64-EC583CFDC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17032"/>
            <a:ext cx="2424043" cy="1816964"/>
          </a:xfrm>
          <a:prstGeom prst="rect">
            <a:avLst/>
          </a:prstGeom>
        </p:spPr>
      </p:pic>
      <p:pic>
        <p:nvPicPr>
          <p:cNvPr id="5" name="Picture 4" descr="A diagram of a human body&#10;&#10;AI-generated content may be incorrect.">
            <a:extLst>
              <a:ext uri="{FF2B5EF4-FFF2-40B4-BE49-F238E27FC236}">
                <a16:creationId xmlns:a16="http://schemas.microsoft.com/office/drawing/2014/main" id="{81E088D6-0F54-8F2F-C877-35BCAC73F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44" y="1548061"/>
            <a:ext cx="3054784" cy="437121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7">
            <a:extLst>
              <a:ext uri="{FF2B5EF4-FFF2-40B4-BE49-F238E27FC236}">
                <a16:creationId xmlns:a16="http://schemas.microsoft.com/office/drawing/2014/main" id="{18AFA807-7511-3F44-A4C1-0F1CA62976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295400"/>
            <a:ext cx="7772400" cy="4911725"/>
          </a:xfrm>
        </p:spPr>
        <p:txBody>
          <a:bodyPr/>
          <a:lstStyle/>
          <a:p>
            <a:pPr eaLnBrk="1" hangingPunct="1"/>
            <a:r>
              <a:rPr lang="el-GR" altLang="el-GR" sz="3600" dirty="0">
                <a:effectLst/>
              </a:rPr>
              <a:t>Λοίμωξη των θυλάκων της τρίχας</a:t>
            </a:r>
            <a:endParaRPr lang="en-US" altLang="el-GR" sz="3600" dirty="0">
              <a:effectLst/>
            </a:endParaRPr>
          </a:p>
          <a:p>
            <a:pPr eaLnBrk="1" hangingPunct="1"/>
            <a:r>
              <a:rPr lang="en-US" altLang="el-GR" sz="3600" i="1" dirty="0">
                <a:solidFill>
                  <a:srgbClr val="FFC000"/>
                </a:solidFill>
                <a:effectLst/>
              </a:rPr>
              <a:t>Staphylococcus aureus</a:t>
            </a:r>
            <a:r>
              <a:rPr lang="en-US" altLang="el-GR" sz="3600" dirty="0">
                <a:solidFill>
                  <a:srgbClr val="FFC000"/>
                </a:solidFill>
                <a:effectLst/>
              </a:rPr>
              <a:t> </a:t>
            </a:r>
            <a:r>
              <a:rPr lang="el-GR" altLang="el-GR" sz="3600" dirty="0">
                <a:effectLst/>
              </a:rPr>
              <a:t>πιο συνηθισμένος</a:t>
            </a:r>
            <a:endParaRPr lang="en-US" altLang="el-GR" sz="3600" dirty="0">
              <a:effectLst/>
            </a:endParaRPr>
          </a:p>
          <a:p>
            <a:pPr eaLnBrk="1" hangingPunct="1"/>
            <a:r>
              <a:rPr lang="el-GR" altLang="el-GR" sz="3600" dirty="0">
                <a:effectLst/>
              </a:rPr>
              <a:t>Επιδημίες: οικογένειες, αθλητές, φυλακές</a:t>
            </a:r>
            <a:endParaRPr lang="en-US" altLang="el-GR" sz="3600" dirty="0">
              <a:effectLst/>
            </a:endParaRPr>
          </a:p>
          <a:p>
            <a:pPr eaLnBrk="1" hangingPunct="1"/>
            <a:r>
              <a:rPr lang="el-GR" altLang="el-GR" sz="3600" dirty="0">
                <a:effectLst/>
              </a:rPr>
              <a:t>Υποτροπές σχετίζονται με φορεία στις οπίσθιες ρινικές θαλάμες</a:t>
            </a:r>
            <a:endParaRPr lang="en-US" altLang="el-GR" sz="3600" dirty="0"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C:\Program Files\Infectious Diseases\SlideVision\Presentations\001.jpg">
            <a:extLst>
              <a:ext uri="{FF2B5EF4-FFF2-40B4-BE49-F238E27FC236}">
                <a16:creationId xmlns:a16="http://schemas.microsoft.com/office/drawing/2014/main" id="{9D6ED77D-73CC-A64E-8675-EE76B965D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571500"/>
            <a:ext cx="60864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Program Files\Infectious Diseases\SlideVision\Presentations\001.jpg">
            <a:extLst>
              <a:ext uri="{FF2B5EF4-FFF2-40B4-BE49-F238E27FC236}">
                <a16:creationId xmlns:a16="http://schemas.microsoft.com/office/drawing/2014/main" id="{1410AF91-5355-6A46-B458-C10410738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2349950" cy="229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>
            <a:extLst>
              <a:ext uri="{FF2B5EF4-FFF2-40B4-BE49-F238E27FC236}">
                <a16:creationId xmlns:a16="http://schemas.microsoft.com/office/drawing/2014/main" id="{2D64D53B-F1BE-814A-9358-384F55E61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8600"/>
            <a:ext cx="4119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01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32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7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8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24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5400">
                <a:solidFill>
                  <a:schemeClr val="bg1"/>
                </a:solidFill>
              </a:rPr>
              <a:t>ΔΟΘΙΗΝΩΣΗ</a:t>
            </a:r>
            <a:endParaRPr lang="en-US" altLang="el-GR" sz="5400">
              <a:solidFill>
                <a:schemeClr val="bg1"/>
              </a:solidFill>
            </a:endParaRPr>
          </a:p>
        </p:txBody>
      </p:sp>
      <p:pic>
        <p:nvPicPr>
          <p:cNvPr id="3" name="Picture 2" descr="A close up of a skin&#10;&#10;AI-generated content may be incorrect.">
            <a:extLst>
              <a:ext uri="{FF2B5EF4-FFF2-40B4-BE49-F238E27FC236}">
                <a16:creationId xmlns:a16="http://schemas.microsoft.com/office/drawing/2014/main" id="{DE5DF8C5-FEC9-55D2-EE4F-22509ED0F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33056"/>
            <a:ext cx="2994367" cy="2160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10890F-BBBF-08B7-BC80-E265C2BBA049}"/>
              </a:ext>
            </a:extLst>
          </p:cNvPr>
          <p:cNvSpPr txBox="1"/>
          <p:nvPr/>
        </p:nvSpPr>
        <p:spPr>
          <a:xfrm>
            <a:off x="467544" y="1556792"/>
            <a:ext cx="4320480" cy="4067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sz="2100" i="0" dirty="0">
                <a:solidFill>
                  <a:schemeClr val="bg1"/>
                </a:solidFill>
                <a:effectLst/>
                <a:latin typeface="+mn-lt"/>
              </a:rPr>
              <a:t>Ο δοθιήνας, που ονομάζεται επίσης και </a:t>
            </a:r>
            <a:r>
              <a:rPr lang="en-US" sz="2100" i="0" dirty="0">
                <a:solidFill>
                  <a:schemeClr val="bg1"/>
                </a:solidFill>
                <a:effectLst/>
                <a:latin typeface="+mn-lt"/>
              </a:rPr>
              <a:t>’</a:t>
            </a:r>
            <a:r>
              <a:rPr lang="el-GR" sz="2100" i="0" dirty="0">
                <a:solidFill>
                  <a:schemeClr val="bg1"/>
                </a:solidFill>
                <a:effectLst/>
                <a:latin typeface="+mn-lt"/>
              </a:rPr>
              <a:t>καλόγερος</a:t>
            </a:r>
            <a:r>
              <a:rPr lang="en-US" sz="2100" i="0" dirty="0">
                <a:solidFill>
                  <a:schemeClr val="bg1"/>
                </a:solidFill>
                <a:effectLst/>
                <a:latin typeface="+mn-lt"/>
              </a:rPr>
              <a:t>’</a:t>
            </a:r>
            <a:r>
              <a:rPr lang="el-GR" sz="2100" i="0" dirty="0">
                <a:solidFill>
                  <a:schemeClr val="bg1"/>
                </a:solidFill>
                <a:effectLst/>
                <a:latin typeface="+mn-lt"/>
              </a:rPr>
              <a:t>, είναι μια βαθιά</a:t>
            </a:r>
            <a:r>
              <a:rPr lang="en-US" sz="2100" dirty="0">
                <a:solidFill>
                  <a:schemeClr val="bg1"/>
                </a:solidFill>
                <a:latin typeface="+mn-lt"/>
              </a:rPr>
              <a:t> </a:t>
            </a:r>
            <a:r>
              <a:rPr lang="el-GR" sz="2100" i="0" dirty="0" err="1">
                <a:solidFill>
                  <a:schemeClr val="bg1"/>
                </a:solidFill>
                <a:effectLst/>
                <a:latin typeface="+mn-lt"/>
              </a:rPr>
              <a:t>θυλακίτιδα</a:t>
            </a:r>
            <a:r>
              <a:rPr lang="el-GR" sz="2100" i="0" dirty="0">
                <a:solidFill>
                  <a:schemeClr val="bg1"/>
                </a:solidFill>
                <a:effectLst/>
                <a:latin typeface="+mn-lt"/>
              </a:rPr>
              <a:t>, </a:t>
            </a:r>
            <a:r>
              <a:rPr lang="el-GR" sz="2100" i="0" strike="noStrike" dirty="0">
                <a:solidFill>
                  <a:schemeClr val="bg1"/>
                </a:solidFill>
                <a:effectLst/>
                <a:latin typeface="+mn-lt"/>
                <a:hlinkClick r:id="rId5" tooltip="Λοίμωξη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μόλυνση</a:t>
            </a:r>
            <a:r>
              <a:rPr lang="el-GR" sz="2100" i="0" dirty="0">
                <a:solidFill>
                  <a:schemeClr val="bg1"/>
                </a:solidFill>
                <a:effectLst/>
                <a:latin typeface="+mn-lt"/>
              </a:rPr>
              <a:t> του θύλακα της τρίχας</a:t>
            </a:r>
            <a:endParaRPr lang="el-GR" sz="2100" dirty="0">
              <a:solidFill>
                <a:schemeClr val="bg1"/>
              </a:solidFill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sz="2100" i="0" dirty="0">
                <a:solidFill>
                  <a:schemeClr val="bg1"/>
                </a:solidFill>
                <a:effectLst/>
                <a:latin typeface="+mn-lt"/>
              </a:rPr>
              <a:t>Συνήθως προκαλείται από </a:t>
            </a:r>
            <a:r>
              <a:rPr lang="en-GB" sz="2100" i="1" strike="noStrike" dirty="0">
                <a:solidFill>
                  <a:srgbClr val="FFC000"/>
                </a:solidFill>
                <a:effectLst/>
                <a:latin typeface="+mn-lt"/>
                <a:hlinkClick r:id="rId6" tooltip="Χρυσίζων σταφυλόκοκκος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Staphylococcus aureus</a:t>
            </a:r>
            <a:r>
              <a:rPr lang="en-GB" sz="2100" i="0" dirty="0">
                <a:solidFill>
                  <a:schemeClr val="bg1"/>
                </a:solidFill>
                <a:effectLst/>
                <a:latin typeface="+mn-lt"/>
              </a:rPr>
              <a:t>, </a:t>
            </a:r>
            <a:r>
              <a:rPr lang="el-GR" sz="2100" i="0" dirty="0">
                <a:solidFill>
                  <a:schemeClr val="bg1"/>
                </a:solidFill>
                <a:effectLst/>
                <a:latin typeface="+mn-lt"/>
              </a:rPr>
              <a:t>με αποτέλεσμα μια επώδυνη οιδηματώδη περιοχή στο δέρμα που προκαλείται από συσσώρευση </a:t>
            </a:r>
            <a:r>
              <a:rPr lang="el-GR" sz="2100" i="0" strike="noStrike" dirty="0">
                <a:solidFill>
                  <a:schemeClr val="bg1"/>
                </a:solidFill>
                <a:effectLst/>
                <a:latin typeface="+mn-lt"/>
                <a:hlinkClick r:id="rId7" tooltip="Πύο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πύου</a:t>
            </a:r>
            <a:r>
              <a:rPr lang="el-GR" sz="2100" i="0" dirty="0">
                <a:solidFill>
                  <a:schemeClr val="bg1"/>
                </a:solidFill>
                <a:effectLst/>
                <a:latin typeface="+mn-lt"/>
              </a:rPr>
              <a:t> και νεκρωμένου ιστού. Οι δοθιήνες είναι βασικά οζίδια γεμάτα πύον</a:t>
            </a:r>
            <a:endParaRPr lang="en-GR" sz="21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1475B8FD-69AE-8749-9682-4CB151F345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Δερματικό απόστημα</a:t>
            </a:r>
          </a:p>
        </p:txBody>
      </p:sp>
      <p:sp>
        <p:nvSpPr>
          <p:cNvPr id="3" name="2 - Υπότιτλος">
            <a:extLst>
              <a:ext uri="{FF2B5EF4-FFF2-40B4-BE49-F238E27FC236}">
                <a16:creationId xmlns:a16="http://schemas.microsoft.com/office/drawing/2014/main" id="{33AFF892-5C08-DD47-A257-C09FB35D6F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Abscess">
            <a:extLst>
              <a:ext uri="{FF2B5EF4-FFF2-40B4-BE49-F238E27FC236}">
                <a16:creationId xmlns:a16="http://schemas.microsoft.com/office/drawing/2014/main" id="{6786D997-2C56-0341-B6F3-415190B5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67400"/>
            <a:ext cx="9218613" cy="134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271315B-826F-264E-81BA-6CA5CFFA75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ΔΕΡΜΑΤΙΚΟ ΑΠΟΣΤΗΜΑ</a:t>
            </a:r>
            <a:endParaRPr lang="en-US" dirty="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3D47F2A-19D6-3943-AAE4-638EB52963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i="1" dirty="0">
                <a:solidFill>
                  <a:srgbClr val="FFC000"/>
                </a:solidFill>
                <a:effectLst/>
              </a:rPr>
              <a:t>S. </a:t>
            </a:r>
            <a:r>
              <a:rPr lang="en-US" i="1" dirty="0" err="1">
                <a:solidFill>
                  <a:srgbClr val="FFC000"/>
                </a:solidFill>
                <a:effectLst/>
              </a:rPr>
              <a:t>aureus</a:t>
            </a:r>
            <a:r>
              <a:rPr lang="en-US" dirty="0">
                <a:solidFill>
                  <a:srgbClr val="FFC000"/>
                </a:solidFill>
                <a:effectLst/>
              </a:rPr>
              <a:t>: </a:t>
            </a:r>
            <a:r>
              <a:rPr lang="en-US" dirty="0">
                <a:effectLst/>
              </a:rPr>
              <a:t>25%</a:t>
            </a:r>
          </a:p>
          <a:p>
            <a:pPr>
              <a:lnSpc>
                <a:spcPct val="90000"/>
              </a:lnSpc>
              <a:defRPr/>
            </a:pPr>
            <a:r>
              <a:rPr lang="el-GR" dirty="0">
                <a:effectLst/>
              </a:rPr>
              <a:t>Χλωρίδα του δέρματος και των γειτονικών </a:t>
            </a:r>
            <a:r>
              <a:rPr lang="el-GR" dirty="0" err="1">
                <a:effectLst/>
              </a:rPr>
              <a:t>βλενογόννων</a:t>
            </a:r>
            <a:endParaRPr lang="en-US" dirty="0">
              <a:effectLst/>
            </a:endParaRPr>
          </a:p>
          <a:p>
            <a:pPr lvl="1">
              <a:lnSpc>
                <a:spcPct val="90000"/>
              </a:lnSpc>
              <a:defRPr/>
            </a:pPr>
            <a:r>
              <a:rPr lang="el-GR" dirty="0">
                <a:effectLst/>
              </a:rPr>
              <a:t>αερόβια</a:t>
            </a:r>
            <a:r>
              <a:rPr lang="en-US" dirty="0">
                <a:effectLst/>
              </a:rPr>
              <a:t>: </a:t>
            </a:r>
            <a:r>
              <a:rPr lang="en-US" i="1" dirty="0" err="1">
                <a:effectLst/>
              </a:rPr>
              <a:t>Steptococci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coag</a:t>
            </a:r>
            <a:r>
              <a:rPr lang="en-US" dirty="0">
                <a:effectLst/>
              </a:rPr>
              <a:t> </a:t>
            </a:r>
            <a:r>
              <a:rPr lang="el-GR" dirty="0">
                <a:effectLst/>
              </a:rPr>
              <a:t>(</a:t>
            </a:r>
            <a:r>
              <a:rPr lang="en-US" dirty="0">
                <a:effectLst/>
              </a:rPr>
              <a:t>–</a:t>
            </a:r>
            <a:r>
              <a:rPr lang="el-GR" dirty="0">
                <a:effectLst/>
              </a:rPr>
              <a:t>)</a:t>
            </a:r>
            <a:r>
              <a:rPr lang="en-US" dirty="0">
                <a:effectLst/>
              </a:rPr>
              <a:t> </a:t>
            </a:r>
            <a:r>
              <a:rPr lang="en-US" i="1" dirty="0">
                <a:effectLst/>
              </a:rPr>
              <a:t>Staph</a:t>
            </a:r>
            <a:r>
              <a:rPr lang="el-GR" i="1" dirty="0">
                <a:effectLst/>
              </a:rPr>
              <a:t>.</a:t>
            </a:r>
            <a:endParaRPr lang="en-US" i="1" dirty="0">
              <a:effectLst/>
            </a:endParaRPr>
          </a:p>
          <a:p>
            <a:pPr lvl="1">
              <a:lnSpc>
                <a:spcPct val="90000"/>
              </a:lnSpc>
              <a:defRPr/>
            </a:pPr>
            <a:r>
              <a:rPr lang="el-GR" dirty="0">
                <a:effectLst/>
              </a:rPr>
              <a:t>αναερόβια</a:t>
            </a:r>
            <a:endParaRPr lang="en-US" dirty="0">
              <a:effectLst/>
            </a:endParaRPr>
          </a:p>
          <a:p>
            <a:pPr>
              <a:lnSpc>
                <a:spcPct val="90000"/>
              </a:lnSpc>
              <a:defRPr/>
            </a:pPr>
            <a:r>
              <a:rPr lang="el-GR" dirty="0">
                <a:effectLst/>
              </a:rPr>
              <a:t>θεραπεία</a:t>
            </a:r>
            <a:endParaRPr lang="en-US" dirty="0">
              <a:effectLst/>
            </a:endParaRPr>
          </a:p>
          <a:p>
            <a:pPr lvl="1">
              <a:lnSpc>
                <a:spcPct val="90000"/>
              </a:lnSpc>
              <a:defRPr/>
            </a:pPr>
            <a:r>
              <a:rPr lang="el-GR" dirty="0">
                <a:solidFill>
                  <a:srgbClr val="FFFF00"/>
                </a:solidFill>
                <a:effectLst/>
              </a:rPr>
              <a:t>Διάνοιξη παροχέτευση</a:t>
            </a:r>
            <a:endParaRPr lang="en-US" dirty="0">
              <a:solidFill>
                <a:srgbClr val="FFFF00"/>
              </a:solidFill>
              <a:effectLst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 lvl="1">
              <a:lnSpc>
                <a:spcPct val="90000"/>
              </a:lnSpc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>
            <a:extLst>
              <a:ext uri="{FF2B5EF4-FFF2-40B4-BE49-F238E27FC236}">
                <a16:creationId xmlns:a16="http://schemas.microsoft.com/office/drawing/2014/main" id="{CB2192E9-82E4-4144-8E99-61E3A9DFCC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ΕΚΘΥΜΑ</a:t>
            </a:r>
          </a:p>
        </p:txBody>
      </p:sp>
      <p:sp>
        <p:nvSpPr>
          <p:cNvPr id="5" name="4 - Υπότιτλος">
            <a:extLst>
              <a:ext uri="{FF2B5EF4-FFF2-40B4-BE49-F238E27FC236}">
                <a16:creationId xmlns:a16="http://schemas.microsoft.com/office/drawing/2014/main" id="{BFF36860-59F1-7F4B-BBC7-B5BCE9BE4A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Βαρύτερο του κηρίου</a:t>
            </a:r>
          </a:p>
          <a:p>
            <a:pPr>
              <a:defRPr/>
            </a:pPr>
            <a:r>
              <a:rPr lang="el-GR" dirty="0"/>
              <a:t>Επεκτείνεται στο χόριο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E7DC506-4154-9340-AE62-71FB90FA4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ΕΚΘΥΜΑ</a:t>
            </a:r>
            <a:endParaRPr lang="en-US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9A5DE34-5D61-294C-A034-36F1A88BCF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>
                <a:effectLst/>
              </a:rPr>
              <a:t>Φυσαλίδες και φλύκταινες</a:t>
            </a:r>
            <a:endParaRPr lang="en-US" dirty="0">
              <a:effectLst/>
            </a:endParaRPr>
          </a:p>
          <a:p>
            <a:pPr lvl="1" eaLnBrk="1" hangingPunct="1">
              <a:defRPr/>
            </a:pPr>
            <a:r>
              <a:rPr lang="el-GR" dirty="0">
                <a:effectLst/>
              </a:rPr>
              <a:t>Γίνονται έλκη και εφελκίδες</a:t>
            </a:r>
            <a:endParaRPr lang="en-US" dirty="0">
              <a:effectLst/>
            </a:endParaRPr>
          </a:p>
          <a:p>
            <a:pPr lvl="1" eaLnBrk="1" hangingPunct="1">
              <a:defRPr/>
            </a:pPr>
            <a:r>
              <a:rPr lang="el-GR" dirty="0">
                <a:effectLst/>
              </a:rPr>
              <a:t>Επουλώνεται αφήνοντας ουλή</a:t>
            </a:r>
            <a:endParaRPr lang="en-US" dirty="0">
              <a:effectLst/>
            </a:endParaRPr>
          </a:p>
          <a:p>
            <a:pPr lvl="1" eaLnBrk="1" hangingPunct="1">
              <a:defRPr/>
            </a:pPr>
            <a:r>
              <a:rPr lang="el-GR" dirty="0">
                <a:effectLst/>
              </a:rPr>
              <a:t>Συνήθως στα πόδια</a:t>
            </a:r>
            <a:endParaRPr lang="en-US" dirty="0">
              <a:effectLst/>
            </a:endParaRPr>
          </a:p>
          <a:p>
            <a:pPr lvl="1" eaLnBrk="1" hangingPunct="1">
              <a:defRPr/>
            </a:pPr>
            <a:r>
              <a:rPr lang="el-GR" dirty="0">
                <a:effectLst/>
              </a:rPr>
              <a:t>Κακή υγιεινή, </a:t>
            </a:r>
            <a:r>
              <a:rPr lang="el-GR" dirty="0" err="1">
                <a:effectLst/>
              </a:rPr>
              <a:t>υποθρεψία</a:t>
            </a:r>
            <a:endParaRPr lang="en-US" dirty="0">
              <a:effectLst/>
            </a:endParaRPr>
          </a:p>
          <a:p>
            <a:pPr lvl="1" eaLnBrk="1" hangingPunct="1">
              <a:defRPr/>
            </a:pPr>
            <a:r>
              <a:rPr lang="en-US" i="1" dirty="0">
                <a:solidFill>
                  <a:srgbClr val="FFC000"/>
                </a:solidFill>
                <a:effectLst/>
              </a:rPr>
              <a:t>S. </a:t>
            </a:r>
            <a:r>
              <a:rPr lang="en-US" i="1" dirty="0" err="1">
                <a:solidFill>
                  <a:srgbClr val="FFC000"/>
                </a:solidFill>
                <a:effectLst/>
              </a:rPr>
              <a:t>aureus</a:t>
            </a:r>
            <a:r>
              <a:rPr lang="en-US" dirty="0">
                <a:solidFill>
                  <a:srgbClr val="FFC000"/>
                </a:solidFill>
                <a:effectLst/>
              </a:rPr>
              <a:t> </a:t>
            </a:r>
            <a:r>
              <a:rPr lang="el-GR" dirty="0">
                <a:solidFill>
                  <a:srgbClr val="FFC000"/>
                </a:solidFill>
                <a:effectLst/>
              </a:rPr>
              <a:t>ή </a:t>
            </a:r>
            <a:r>
              <a:rPr lang="en-US" i="1" dirty="0">
                <a:solidFill>
                  <a:srgbClr val="FFC000"/>
                </a:solidFill>
                <a:effectLst/>
              </a:rPr>
              <a:t>Strep. </a:t>
            </a:r>
            <a:r>
              <a:rPr lang="en-US" i="1" dirty="0" err="1">
                <a:solidFill>
                  <a:srgbClr val="FFC000"/>
                </a:solidFill>
                <a:effectLst/>
              </a:rPr>
              <a:t>pyogenes</a:t>
            </a:r>
            <a:endParaRPr lang="en-US" i="1" dirty="0">
              <a:solidFill>
                <a:srgbClr val="FFC000"/>
              </a:solidFill>
              <a:effectLst/>
            </a:endParaRPr>
          </a:p>
          <a:p>
            <a:pPr lvl="2"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cthyma">
            <a:extLst>
              <a:ext uri="{FF2B5EF4-FFF2-40B4-BE49-F238E27FC236}">
                <a16:creationId xmlns:a16="http://schemas.microsoft.com/office/drawing/2014/main" id="{C93E5CC8-1E2C-C54E-854D-6899B8A6A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85A70FA-0F0B-414C-9F4E-C4A1CA63F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4000" dirty="0"/>
              <a:t>Γαγγραινώδες έκθυμα</a:t>
            </a:r>
            <a:endParaRPr lang="en-US" sz="4000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E3EBDFF2-98A3-474E-9884-90EDECA157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Κυρίως</a:t>
            </a:r>
            <a:r>
              <a:rPr lang="en-US" dirty="0"/>
              <a:t>: </a:t>
            </a:r>
            <a:r>
              <a:rPr lang="en-US" i="1" dirty="0">
                <a:solidFill>
                  <a:srgbClr val="FFC000"/>
                </a:solidFill>
              </a:rPr>
              <a:t>Pseudomonas </a:t>
            </a:r>
            <a:r>
              <a:rPr lang="en-US" i="1" dirty="0" err="1">
                <a:solidFill>
                  <a:srgbClr val="FFC000"/>
                </a:solidFill>
              </a:rPr>
              <a:t>aeruginosa</a:t>
            </a:r>
            <a:endParaRPr lang="en-US" i="1" dirty="0">
              <a:solidFill>
                <a:srgbClr val="FFC000"/>
              </a:solidFill>
            </a:endParaRPr>
          </a:p>
          <a:p>
            <a:pPr lvl="1" eaLnBrk="1" hangingPunct="1">
              <a:defRPr/>
            </a:pPr>
            <a:r>
              <a:rPr lang="en-US" dirty="0"/>
              <a:t>1-3% </a:t>
            </a:r>
            <a:r>
              <a:rPr lang="el-GR" dirty="0"/>
              <a:t>των ασθενών με βακτηριαιμία</a:t>
            </a:r>
            <a:endParaRPr lang="en-US" dirty="0"/>
          </a:p>
          <a:p>
            <a:pPr eaLnBrk="1" hangingPunct="1">
              <a:defRPr/>
            </a:pPr>
            <a:r>
              <a:rPr lang="el-GR" dirty="0" err="1"/>
              <a:t>Προδιαθεσικοί</a:t>
            </a:r>
            <a:r>
              <a:rPr lang="el-GR" dirty="0"/>
              <a:t> παράγοντες</a:t>
            </a:r>
            <a:endParaRPr lang="en-US" dirty="0"/>
          </a:p>
          <a:p>
            <a:pPr lvl="1" eaLnBrk="1" hangingPunct="1">
              <a:defRPr/>
            </a:pPr>
            <a:r>
              <a:rPr lang="el-GR" dirty="0" err="1"/>
              <a:t>Ουδετεροπενία</a:t>
            </a:r>
            <a:endParaRPr lang="en-US" dirty="0"/>
          </a:p>
          <a:p>
            <a:pPr lvl="1" eaLnBrk="1" hangingPunct="1">
              <a:defRPr/>
            </a:pPr>
            <a:r>
              <a:rPr lang="el-GR" dirty="0"/>
              <a:t>Εγκαύματα</a:t>
            </a:r>
            <a:endParaRPr lang="en-US" dirty="0"/>
          </a:p>
          <a:p>
            <a:pPr lvl="1" eaLnBrk="1" hangingPunct="1">
              <a:defRPr/>
            </a:pPr>
            <a:r>
              <a:rPr lang="el-GR" dirty="0"/>
              <a:t>Πολλά αντιβιοτικά</a:t>
            </a:r>
            <a:endParaRPr lang="en-US" dirty="0"/>
          </a:p>
          <a:p>
            <a:pPr lvl="1" eaLnBrk="1" hangingPunct="1">
              <a:defRPr/>
            </a:pPr>
            <a:r>
              <a:rPr lang="el-GR" dirty="0"/>
              <a:t>Παρατεταμένη νοσηλεία 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9BDAE89F-9894-E347-A76E-5B6D7C9AF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err="1"/>
              <a:t>Παθοφυσιολογία</a:t>
            </a:r>
            <a:r>
              <a:rPr lang="el-GR" dirty="0"/>
              <a:t> </a:t>
            </a:r>
          </a:p>
        </p:txBody>
      </p:sp>
      <p:sp>
        <p:nvSpPr>
          <p:cNvPr id="3" name="2 - Θέση περιεχομένου">
            <a:extLst>
              <a:ext uri="{FF2B5EF4-FFF2-40B4-BE49-F238E27FC236}">
                <a16:creationId xmlns:a16="http://schemas.microsoft.com/office/drawing/2014/main" id="{288094F7-E31A-E74C-B282-10E3CA2EE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  <a:p>
            <a:pPr>
              <a:defRPr/>
            </a:pPr>
            <a:r>
              <a:rPr lang="el-GR" dirty="0"/>
              <a:t>Προσβάλλεται το τοίχωμα των αγγείων</a:t>
            </a:r>
          </a:p>
          <a:p>
            <a:pPr>
              <a:defRPr/>
            </a:pPr>
            <a:r>
              <a:rPr lang="el-GR" dirty="0"/>
              <a:t>Απόφραξη – περιφερικές νεκρώσεις</a:t>
            </a:r>
          </a:p>
          <a:p>
            <a:pPr>
              <a:defRPr/>
            </a:pPr>
            <a:r>
              <a:rPr lang="el-GR" dirty="0"/>
              <a:t>Όχι σημεία φλεγμονής!</a:t>
            </a:r>
          </a:p>
          <a:p>
            <a:pPr>
              <a:defRPr/>
            </a:pPr>
            <a:endParaRPr lang="el-G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EB2E7-3E2B-B1C3-E4E1-27633B6A8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8"/>
            <a:ext cx="8228013" cy="2103437"/>
          </a:xfrm>
        </p:spPr>
        <p:txBody>
          <a:bodyPr wrap="square" anchor="ctr">
            <a:normAutofit/>
          </a:bodyPr>
          <a:lstStyle/>
          <a:p>
            <a:r>
              <a:rPr lang="el-GR" dirty="0"/>
              <a:t>Φυσαλίδα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287C7-7AD2-48A8-9791-4B6B47272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7013" cy="4233863"/>
          </a:xfrm>
        </p:spPr>
        <p:txBody>
          <a:bodyPr wrap="square" anchor="t">
            <a:normAutofit/>
          </a:bodyPr>
          <a:lstStyle/>
          <a:p>
            <a:r>
              <a:rPr lang="el-GR" dirty="0">
                <a:effectLst/>
              </a:rPr>
              <a:t>Μ</a:t>
            </a:r>
            <a:r>
              <a:rPr lang="el-GR" b="0" i="0" dirty="0">
                <a:effectLst/>
              </a:rPr>
              <a:t>εγάλη φυσαλίδα στο δέρμα που περιέχει </a:t>
            </a:r>
            <a:r>
              <a:rPr lang="el-GR" b="0" i="0" dirty="0">
                <a:solidFill>
                  <a:srgbClr val="FFC000"/>
                </a:solidFill>
                <a:effectLst/>
              </a:rPr>
              <a:t>ορώδες</a:t>
            </a:r>
            <a:r>
              <a:rPr lang="el-GR" b="0" i="0" dirty="0">
                <a:effectLst/>
              </a:rPr>
              <a:t> υγρό</a:t>
            </a:r>
            <a:endParaRPr lang="en-GR" dirty="0"/>
          </a:p>
          <a:p>
            <a:endParaRPr lang="en-GR" dirty="0"/>
          </a:p>
        </p:txBody>
      </p:sp>
      <p:pic>
        <p:nvPicPr>
          <p:cNvPr id="4" name="Picture 3" descr="A blister on a person's skin&#10;&#10;AI-generated content may be incorrect.">
            <a:extLst>
              <a:ext uri="{FF2B5EF4-FFF2-40B4-BE49-F238E27FC236}">
                <a16:creationId xmlns:a16="http://schemas.microsoft.com/office/drawing/2014/main" id="{5906F38D-A02D-177F-C540-36347C1A1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44" r="-2" b="-2"/>
          <a:stretch/>
        </p:blipFill>
        <p:spPr>
          <a:xfrm>
            <a:off x="4646613" y="1981200"/>
            <a:ext cx="4038600" cy="4233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0141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Ecthyma gangrenosum">
            <a:extLst>
              <a:ext uri="{FF2B5EF4-FFF2-40B4-BE49-F238E27FC236}">
                <a16:creationId xmlns:a16="http://schemas.microsoft.com/office/drawing/2014/main" id="{0C1FF4E9-0CBB-2E4D-8026-FC5F8244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Ecthyma gangrenosum 5">
            <a:extLst>
              <a:ext uri="{FF2B5EF4-FFF2-40B4-BE49-F238E27FC236}">
                <a16:creationId xmlns:a16="http://schemas.microsoft.com/office/drawing/2014/main" id="{6311FF11-4076-3344-9991-8E2E38A9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19200"/>
            <a:ext cx="9601200" cy="106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Ecthyma gangrenosum 03">
            <a:extLst>
              <a:ext uri="{FF2B5EF4-FFF2-40B4-BE49-F238E27FC236}">
                <a16:creationId xmlns:a16="http://schemas.microsoft.com/office/drawing/2014/main" id="{9314AE0D-A075-8D42-9E91-66E59E53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cthyma gangrenosum 4">
            <a:extLst>
              <a:ext uri="{FF2B5EF4-FFF2-40B4-BE49-F238E27FC236}">
                <a16:creationId xmlns:a16="http://schemas.microsoft.com/office/drawing/2014/main" id="{F3BB9E85-8F99-5148-8DA4-4B239CB6D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Ecthyma gangrenosum 2">
            <a:extLst>
              <a:ext uri="{FF2B5EF4-FFF2-40B4-BE49-F238E27FC236}">
                <a16:creationId xmlns:a16="http://schemas.microsoft.com/office/drawing/2014/main" id="{C39C96AD-22D0-B841-9ED5-627E33355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>
            <a:extLst>
              <a:ext uri="{FF2B5EF4-FFF2-40B4-BE49-F238E27FC236}">
                <a16:creationId xmlns:a16="http://schemas.microsoft.com/office/drawing/2014/main" id="{7F07D513-C138-3E4B-B359-95B7F727F6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ΕΡΥΣΙΠΕΛΑΣ</a:t>
            </a:r>
          </a:p>
        </p:txBody>
      </p:sp>
      <p:sp>
        <p:nvSpPr>
          <p:cNvPr id="4" name="3 - Υπότιτλος">
            <a:extLst>
              <a:ext uri="{FF2B5EF4-FFF2-40B4-BE49-F238E27FC236}">
                <a16:creationId xmlns:a16="http://schemas.microsoft.com/office/drawing/2014/main" id="{F79D6595-FA57-DD47-8572-6B5A9F2CEB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l-G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2251200-D523-FF4C-8F8D-38CE41C84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878513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Γυναίκα 58 ετών, με </a:t>
            </a:r>
            <a:r>
              <a:rPr lang="en-GB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ιστορικό καρκίνου του δεξιού μαστού.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Προ έτους,  υπεβλήθη σε δεξιά μαστεκτομή με λεμφαδενικό καθαρισμό, τοπική ακτινοθεραπεία και χημειοθεραπεία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Από 24ωρου παρουσιάζει </a:t>
            </a:r>
            <a:r>
              <a:rPr lang="en-GB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πυρετό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έως 40</a:t>
            </a:r>
            <a:r>
              <a:rPr lang="en-GB" sz="28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C με ρίγος, κακουχία και ταχέως εξελισσόμενο  φλεγμονώδες </a:t>
            </a:r>
            <a:r>
              <a:rPr lang="en-GB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οίδημα δεξιού άνω άκρου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με συνοδό </a:t>
            </a:r>
            <a:r>
              <a:rPr lang="en-GB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ερυθρότητα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και έντονο </a:t>
            </a:r>
            <a:r>
              <a:rPr lang="en-GB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άλγος,</a:t>
            </a:r>
            <a:r>
              <a:rPr lang="en-GB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χωρίς κριγμό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Λευκοκυττάρωση ( Π 85 % 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43663026-20A1-D241-BDA1-AF0AECED3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86423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47E0D397-B5C3-494D-8BFA-646CB1034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96925"/>
            <a:ext cx="7777163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3E0E259E-A0E3-7A42-AD22-DDF3C350CE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7370"/>
            <a:ext cx="8229600" cy="64135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CC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600" dirty="0">
                <a:solidFill>
                  <a:srgbClr val="FFFF00"/>
                </a:solidFill>
              </a:rPr>
              <a:t>ΕΡΥΣΙΠΕΛΑΣ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75FA727E-1021-614C-B60D-A3170285DE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85775"/>
            <a:ext cx="9144000" cy="4932762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300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dirty="0" err="1"/>
              <a:t>Στρε</a:t>
            </a:r>
            <a:r>
              <a:rPr lang="en-GB" sz="2400" dirty="0"/>
              <a:t>π</a:t>
            </a:r>
            <a:r>
              <a:rPr lang="en-GB" sz="2400" dirty="0" err="1"/>
              <a:t>τοκοκκική</a:t>
            </a:r>
            <a:r>
              <a:rPr lang="en-GB" sz="2400" dirty="0"/>
              <a:t> </a:t>
            </a:r>
            <a:r>
              <a:rPr lang="en-GB" sz="2400" dirty="0" err="1"/>
              <a:t>λοίμωξη</a:t>
            </a:r>
            <a:r>
              <a:rPr lang="en-GB" sz="2400" dirty="0"/>
              <a:t> </a:t>
            </a:r>
            <a:r>
              <a:rPr lang="en-GB" sz="2400" dirty="0" err="1"/>
              <a:t>ε</a:t>
            </a:r>
            <a:r>
              <a:rPr lang="en-GB" sz="2400" dirty="0"/>
              <a:t>π</a:t>
            </a:r>
            <a:r>
              <a:rPr lang="en-GB" sz="2400" dirty="0" err="1"/>
              <a:t>ι</a:t>
            </a:r>
            <a:r>
              <a:rPr lang="en-GB" sz="2400" dirty="0"/>
              <a:t>π</a:t>
            </a:r>
            <a:r>
              <a:rPr lang="en-GB" sz="2400" dirty="0" err="1"/>
              <a:t>ολής</a:t>
            </a:r>
            <a:r>
              <a:rPr lang="en-GB" sz="2400" dirty="0"/>
              <a:t> </a:t>
            </a:r>
            <a:r>
              <a:rPr lang="en-GB" sz="2400" dirty="0" err="1"/>
              <a:t>ε</a:t>
            </a:r>
            <a:r>
              <a:rPr lang="en-GB" sz="2400" dirty="0"/>
              <a:t>π</a:t>
            </a:r>
            <a:r>
              <a:rPr lang="en-GB" sz="2400" dirty="0" err="1"/>
              <a:t>ιδερμίδος</a:t>
            </a:r>
            <a:r>
              <a:rPr lang="en-GB" sz="2400" dirty="0"/>
              <a:t> – </a:t>
            </a:r>
            <a:r>
              <a:rPr lang="en-GB" sz="2400" dirty="0" err="1"/>
              <a:t>λεμφ</a:t>
            </a:r>
            <a:r>
              <a:rPr lang="en-GB" sz="2400" dirty="0"/>
              <a:t>α</a:t>
            </a:r>
            <a:r>
              <a:rPr lang="en-GB" sz="2400" dirty="0" err="1"/>
              <a:t>γγείων</a:t>
            </a:r>
            <a:endParaRPr lang="en-GB" sz="2400" dirty="0"/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dirty="0" err="1"/>
              <a:t>Αίτιο</a:t>
            </a:r>
            <a:r>
              <a:rPr lang="en-GB" sz="2400" dirty="0"/>
              <a:t>: </a:t>
            </a:r>
            <a:r>
              <a:rPr lang="en-GB" sz="2400" dirty="0">
                <a:solidFill>
                  <a:srgbClr val="FFC000"/>
                </a:solidFill>
              </a:rPr>
              <a:t>β-α</a:t>
            </a:r>
            <a:r>
              <a:rPr lang="en-GB" sz="2400" dirty="0" err="1">
                <a:solidFill>
                  <a:srgbClr val="FFC000"/>
                </a:solidFill>
              </a:rPr>
              <a:t>ιμολυτικός</a:t>
            </a:r>
            <a:r>
              <a:rPr lang="en-GB" sz="2400" dirty="0">
                <a:solidFill>
                  <a:srgbClr val="FFC000"/>
                </a:solidFill>
              </a:rPr>
              <a:t> </a:t>
            </a:r>
            <a:r>
              <a:rPr lang="en-GB" sz="2400" dirty="0" err="1">
                <a:solidFill>
                  <a:srgbClr val="FFC000"/>
                </a:solidFill>
              </a:rPr>
              <a:t>στρε</a:t>
            </a:r>
            <a:r>
              <a:rPr lang="en-GB" sz="2400" dirty="0">
                <a:solidFill>
                  <a:srgbClr val="FFC000"/>
                </a:solidFill>
              </a:rPr>
              <a:t>π</a:t>
            </a:r>
            <a:r>
              <a:rPr lang="en-GB" sz="2400" dirty="0" err="1">
                <a:solidFill>
                  <a:srgbClr val="FFC000"/>
                </a:solidFill>
              </a:rPr>
              <a:t>τόκοκκος</a:t>
            </a:r>
            <a:r>
              <a:rPr lang="en-GB" sz="2400" dirty="0">
                <a:solidFill>
                  <a:srgbClr val="FFC000"/>
                </a:solidFill>
              </a:rPr>
              <a:t> </a:t>
            </a:r>
            <a:r>
              <a:rPr lang="en-GB" sz="2400" dirty="0" err="1">
                <a:solidFill>
                  <a:srgbClr val="FFC000"/>
                </a:solidFill>
              </a:rPr>
              <a:t>ομάδος</a:t>
            </a:r>
            <a:r>
              <a:rPr lang="en-GB" sz="2400" dirty="0">
                <a:solidFill>
                  <a:srgbClr val="FFC000"/>
                </a:solidFill>
              </a:rPr>
              <a:t> </a:t>
            </a:r>
            <a:r>
              <a:rPr lang="en-GB" sz="2400" dirty="0" err="1">
                <a:solidFill>
                  <a:srgbClr val="FFC000"/>
                </a:solidFill>
              </a:rPr>
              <a:t>Α</a:t>
            </a:r>
            <a:r>
              <a:rPr lang="en-GB" sz="2400" dirty="0">
                <a:solidFill>
                  <a:srgbClr val="FFC000"/>
                </a:solidFill>
              </a:rPr>
              <a:t> </a:t>
            </a:r>
            <a:r>
              <a:rPr lang="en-GB" sz="2400" dirty="0"/>
              <a:t>(</a:t>
            </a:r>
            <a:r>
              <a:rPr lang="en-GB" sz="2400" dirty="0" err="1"/>
              <a:t>σ</a:t>
            </a:r>
            <a:r>
              <a:rPr lang="en-GB" sz="2400" dirty="0"/>
              <a:t>π</a:t>
            </a:r>
            <a:r>
              <a:rPr lang="en-GB" sz="2400" dirty="0" err="1"/>
              <a:t>άνι</a:t>
            </a:r>
            <a:r>
              <a:rPr lang="en-GB" sz="2400" dirty="0"/>
              <a:t>α C,G,B)  </a:t>
            </a:r>
            <a:r>
              <a:rPr lang="en-GB" sz="2400" i="1" dirty="0">
                <a:solidFill>
                  <a:srgbClr val="FFFF00"/>
                </a:solidFill>
              </a:rPr>
              <a:t>Staphylococcus aureus </a:t>
            </a:r>
            <a:r>
              <a:rPr lang="en-GB" sz="2400" dirty="0">
                <a:solidFill>
                  <a:srgbClr val="FFFF00"/>
                </a:solidFill>
                <a:effectLst/>
              </a:rPr>
              <a:t>&lt; 10 %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400" dirty="0">
              <a:solidFill>
                <a:srgbClr val="FFFF00"/>
              </a:solidFill>
              <a:effectLst/>
            </a:endParaRP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dirty="0" err="1"/>
              <a:t>Προδι</a:t>
            </a:r>
            <a:r>
              <a:rPr lang="en-GB" sz="2400" dirty="0"/>
              <a:t>α</a:t>
            </a:r>
            <a:r>
              <a:rPr lang="en-GB" sz="2400" dirty="0" err="1"/>
              <a:t>θεσικώς</a:t>
            </a:r>
            <a:r>
              <a:rPr lang="en-GB" sz="2400" dirty="0"/>
              <a:t>: </a:t>
            </a:r>
            <a:r>
              <a:rPr lang="en-GB" sz="2400" dirty="0" err="1"/>
              <a:t>λύση</a:t>
            </a:r>
            <a:r>
              <a:rPr lang="en-GB" sz="2400" dirty="0"/>
              <a:t> </a:t>
            </a:r>
            <a:r>
              <a:rPr lang="en-GB" sz="2400" dirty="0" err="1"/>
              <a:t>συνεχεί</a:t>
            </a:r>
            <a:r>
              <a:rPr lang="en-GB" sz="2400" dirty="0"/>
              <a:t>α</a:t>
            </a:r>
            <a:r>
              <a:rPr lang="en-GB" sz="2400" dirty="0" err="1"/>
              <a:t>ς</a:t>
            </a:r>
            <a:r>
              <a:rPr lang="en-GB" sz="2400" dirty="0"/>
              <a:t> </a:t>
            </a:r>
            <a:r>
              <a:rPr lang="en-GB" sz="2400" dirty="0" err="1"/>
              <a:t>δέρμ</a:t>
            </a:r>
            <a:r>
              <a:rPr lang="en-GB" sz="2400" dirty="0"/>
              <a:t>α</a:t>
            </a:r>
            <a:r>
              <a:rPr lang="en-GB" sz="2400" dirty="0" err="1"/>
              <a:t>τος</a:t>
            </a:r>
            <a:r>
              <a:rPr lang="en-GB" sz="2400" dirty="0"/>
              <a:t> (</a:t>
            </a:r>
            <a:r>
              <a:rPr lang="en-GB" sz="2400" dirty="0" err="1"/>
              <a:t>έλκη</a:t>
            </a:r>
            <a:r>
              <a:rPr lang="en-GB" sz="2400" dirty="0"/>
              <a:t>, </a:t>
            </a:r>
            <a:r>
              <a:rPr lang="en-GB" sz="2400" dirty="0" err="1"/>
              <a:t>τρ</a:t>
            </a:r>
            <a:r>
              <a:rPr lang="en-GB" sz="2400" dirty="0"/>
              <a:t>α</a:t>
            </a:r>
            <a:r>
              <a:rPr lang="en-GB" sz="2400" dirty="0" err="1"/>
              <a:t>ύμ</a:t>
            </a:r>
            <a:r>
              <a:rPr lang="en-GB" sz="2400" dirty="0"/>
              <a:t>α </a:t>
            </a:r>
            <a:r>
              <a:rPr lang="en-GB" sz="2400" dirty="0" err="1"/>
              <a:t>κλ</a:t>
            </a:r>
            <a:r>
              <a:rPr lang="en-GB" sz="2400" dirty="0"/>
              <a:t>π)    </a:t>
            </a:r>
            <a:r>
              <a:rPr lang="en-GB" sz="2400" dirty="0" err="1"/>
              <a:t>σ</a:t>
            </a:r>
            <a:r>
              <a:rPr lang="en-GB" sz="2400" dirty="0"/>
              <a:t>α</a:t>
            </a:r>
            <a:r>
              <a:rPr lang="en-GB" sz="2400" dirty="0" err="1"/>
              <a:t>κχ</a:t>
            </a:r>
            <a:r>
              <a:rPr lang="el-GR" sz="2400" dirty="0"/>
              <a:t>.</a:t>
            </a:r>
            <a:r>
              <a:rPr lang="en-GB" sz="2400" dirty="0"/>
              <a:t> </a:t>
            </a:r>
            <a:r>
              <a:rPr lang="en-GB" sz="2400" dirty="0" err="1"/>
              <a:t>δι</a:t>
            </a:r>
            <a:r>
              <a:rPr lang="en-GB" sz="2400" dirty="0"/>
              <a:t>αβ</a:t>
            </a:r>
            <a:r>
              <a:rPr lang="en-GB" sz="2400" dirty="0" err="1"/>
              <a:t>ήτης</a:t>
            </a:r>
            <a:r>
              <a:rPr lang="en-GB" sz="2400" dirty="0"/>
              <a:t>, πα</a:t>
            </a:r>
            <a:r>
              <a:rPr lang="en-GB" sz="2400" dirty="0" err="1"/>
              <a:t>χυσ</a:t>
            </a:r>
            <a:r>
              <a:rPr lang="en-GB" sz="2400" dirty="0"/>
              <a:t>α</a:t>
            </a:r>
            <a:r>
              <a:rPr lang="en-GB" sz="2400" dirty="0" err="1"/>
              <a:t>ρκί</a:t>
            </a:r>
            <a:r>
              <a:rPr lang="en-GB" sz="2400" dirty="0"/>
              <a:t>α, </a:t>
            </a:r>
            <a:r>
              <a:rPr lang="en-GB" sz="2400" dirty="0" err="1"/>
              <a:t>φλε</a:t>
            </a:r>
            <a:r>
              <a:rPr lang="en-GB" sz="2400" dirty="0"/>
              <a:t>β</a:t>
            </a:r>
            <a:r>
              <a:rPr lang="en-GB" sz="2400" dirty="0" err="1"/>
              <a:t>ική</a:t>
            </a:r>
            <a:r>
              <a:rPr lang="en-GB" sz="2400" dirty="0"/>
              <a:t>/</a:t>
            </a:r>
            <a:r>
              <a:rPr lang="el-GR" sz="2400" dirty="0"/>
              <a:t> </a:t>
            </a:r>
            <a:r>
              <a:rPr lang="en-GB" sz="2400" dirty="0" err="1"/>
              <a:t>λεμφική</a:t>
            </a:r>
            <a:r>
              <a:rPr lang="en-GB" sz="2400" dirty="0"/>
              <a:t> </a:t>
            </a:r>
            <a:r>
              <a:rPr lang="en-GB" sz="2400" dirty="0" err="1"/>
              <a:t>στάση</a:t>
            </a:r>
            <a:endParaRPr lang="en-GB" sz="2400" dirty="0"/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400" dirty="0"/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dirty="0"/>
              <a:t>ΚΛΙΝΙΚΩΣ: </a:t>
            </a:r>
            <a:r>
              <a:rPr lang="en-GB" sz="2400" dirty="0" err="1"/>
              <a:t>οξεί</a:t>
            </a:r>
            <a:r>
              <a:rPr lang="en-GB" sz="2400" dirty="0"/>
              <a:t>α </a:t>
            </a:r>
            <a:r>
              <a:rPr lang="en-GB" sz="2400" dirty="0" err="1"/>
              <a:t>έν</a:t>
            </a:r>
            <a:r>
              <a:rPr lang="en-GB" sz="2400" dirty="0"/>
              <a:t>α</a:t>
            </a:r>
            <a:r>
              <a:rPr lang="en-GB" sz="2400" dirty="0" err="1"/>
              <a:t>ρξη</a:t>
            </a:r>
            <a:r>
              <a:rPr lang="en-GB" sz="2400" dirty="0"/>
              <a:t>, π</a:t>
            </a:r>
            <a:r>
              <a:rPr lang="en-GB" sz="2400" dirty="0" err="1"/>
              <a:t>υρετός</a:t>
            </a:r>
            <a:r>
              <a:rPr lang="en-GB" sz="2400" dirty="0"/>
              <a:t>, </a:t>
            </a:r>
            <a:r>
              <a:rPr lang="en-GB" sz="2400" dirty="0" err="1"/>
              <a:t>ρίγος</a:t>
            </a:r>
            <a:r>
              <a:rPr lang="en-GB" sz="2400" dirty="0"/>
              <a:t>, </a:t>
            </a:r>
            <a:r>
              <a:rPr lang="en-GB" sz="2400" dirty="0" err="1"/>
              <a:t>λευκοκυττάρωση</a:t>
            </a:r>
            <a:r>
              <a:rPr lang="en-GB" sz="2400" dirty="0"/>
              <a:t>, </a:t>
            </a:r>
            <a:r>
              <a:rPr lang="en-GB" sz="2400" dirty="0" err="1"/>
              <a:t>σ</a:t>
            </a:r>
            <a:r>
              <a:rPr lang="en-GB" sz="2400" dirty="0"/>
              <a:t>α</a:t>
            </a:r>
            <a:r>
              <a:rPr lang="en-GB" sz="2400" dirty="0" err="1"/>
              <a:t>φής</a:t>
            </a:r>
            <a:r>
              <a:rPr lang="en-GB" sz="2400" dirty="0"/>
              <a:t> </a:t>
            </a:r>
            <a:r>
              <a:rPr lang="en-GB" sz="2400" dirty="0" err="1">
                <a:solidFill>
                  <a:srgbClr val="FFFF00"/>
                </a:solidFill>
              </a:rPr>
              <a:t>όχθος</a:t>
            </a:r>
            <a:r>
              <a:rPr lang="en-GB" sz="2400" b="1" dirty="0">
                <a:solidFill>
                  <a:srgbClr val="FFFF00"/>
                </a:solidFill>
              </a:rPr>
              <a:t> </a:t>
            </a:r>
            <a:r>
              <a:rPr lang="en-GB" sz="2400" dirty="0"/>
              <a:t>απ</a:t>
            </a:r>
            <a:r>
              <a:rPr lang="en-GB" sz="2400" dirty="0" err="1"/>
              <a:t>ό</a:t>
            </a:r>
            <a:r>
              <a:rPr lang="en-GB" sz="2400" dirty="0"/>
              <a:t> </a:t>
            </a:r>
            <a:r>
              <a:rPr lang="en-GB" sz="2400" dirty="0" err="1"/>
              <a:t>το</a:t>
            </a:r>
            <a:r>
              <a:rPr lang="en-GB" sz="2400" dirty="0"/>
              <a:t> </a:t>
            </a:r>
            <a:r>
              <a:rPr lang="en-GB" sz="2400" dirty="0" err="1"/>
              <a:t>υγιές</a:t>
            </a:r>
            <a:r>
              <a:rPr lang="en-GB" sz="2400" dirty="0"/>
              <a:t> </a:t>
            </a:r>
            <a:r>
              <a:rPr lang="en-GB" sz="2400" dirty="0" err="1"/>
              <a:t>δέρμ</a:t>
            </a:r>
            <a:r>
              <a:rPr lang="en-GB" sz="2400" dirty="0"/>
              <a:t>α, </a:t>
            </a:r>
            <a:r>
              <a:rPr lang="en-GB" sz="2400" dirty="0" err="1"/>
              <a:t>λεμφ</a:t>
            </a:r>
            <a:r>
              <a:rPr lang="en-GB" sz="2400" dirty="0"/>
              <a:t>α</a:t>
            </a:r>
            <a:r>
              <a:rPr lang="en-GB" sz="2400" dirty="0" err="1"/>
              <a:t>γγειίτιδ</a:t>
            </a:r>
            <a:r>
              <a:rPr lang="en-GB" sz="2400" dirty="0"/>
              <a:t>α/</a:t>
            </a:r>
            <a:r>
              <a:rPr lang="en-GB" sz="2400" dirty="0" err="1"/>
              <a:t>λεμφ</a:t>
            </a:r>
            <a:r>
              <a:rPr lang="en-GB" sz="2400" dirty="0"/>
              <a:t>α</a:t>
            </a:r>
            <a:r>
              <a:rPr lang="en-GB" sz="2400" dirty="0" err="1"/>
              <a:t>δενίτιδ</a:t>
            </a:r>
            <a:r>
              <a:rPr lang="en-GB" sz="2400" dirty="0"/>
              <a:t>α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400" dirty="0"/>
              <a:t>   </a:t>
            </a:r>
            <a:r>
              <a:rPr lang="en-GB" sz="2400" dirty="0" err="1"/>
              <a:t>συνήθως</a:t>
            </a:r>
            <a:r>
              <a:rPr lang="en-GB" sz="2400" dirty="0"/>
              <a:t> </a:t>
            </a:r>
            <a:r>
              <a:rPr lang="en-GB" sz="2400" dirty="0" err="1"/>
              <a:t>σε</a:t>
            </a:r>
            <a:r>
              <a:rPr lang="en-GB" sz="2400" dirty="0"/>
              <a:t> </a:t>
            </a:r>
            <a:r>
              <a:rPr lang="en-GB" sz="2400" dirty="0" err="1"/>
              <a:t>κάτω</a:t>
            </a:r>
            <a:r>
              <a:rPr lang="en-GB" sz="2400" dirty="0"/>
              <a:t> </a:t>
            </a:r>
            <a:r>
              <a:rPr lang="en-GB" sz="2400" dirty="0" err="1"/>
              <a:t>άκρ</a:t>
            </a:r>
            <a:r>
              <a:rPr lang="en-GB" sz="2400" dirty="0"/>
              <a:t>α </a:t>
            </a:r>
            <a:r>
              <a:rPr lang="en-GB" sz="2400" dirty="0" err="1"/>
              <a:t>ή</a:t>
            </a:r>
            <a:r>
              <a:rPr lang="en-GB" sz="2400" dirty="0"/>
              <a:t> </a:t>
            </a:r>
            <a:r>
              <a:rPr lang="en-GB" sz="2400" dirty="0" err="1"/>
              <a:t>σε</a:t>
            </a:r>
            <a:r>
              <a:rPr lang="en-GB" sz="2400" dirty="0"/>
              <a:t> π</a:t>
            </a:r>
            <a:r>
              <a:rPr lang="en-GB" sz="2400" dirty="0" err="1"/>
              <a:t>ρόσω</a:t>
            </a:r>
            <a:r>
              <a:rPr lang="en-GB" sz="2400" dirty="0"/>
              <a:t>π</a:t>
            </a:r>
            <a:r>
              <a:rPr lang="en-GB" sz="2400" dirty="0" err="1"/>
              <a:t>ο</a:t>
            </a:r>
            <a:r>
              <a:rPr lang="en-GB" sz="2400" dirty="0"/>
              <a:t> (</a:t>
            </a:r>
            <a:r>
              <a:rPr lang="en-GB" sz="2400" dirty="0" err="1"/>
              <a:t>δίκην</a:t>
            </a:r>
            <a:r>
              <a:rPr lang="en-GB" sz="2400" dirty="0"/>
              <a:t> π</a:t>
            </a:r>
            <a:r>
              <a:rPr lang="en-GB" sz="2400" dirty="0" err="1"/>
              <a:t>ετ</a:t>
            </a:r>
            <a:r>
              <a:rPr lang="en-GB" sz="2400" dirty="0"/>
              <a:t>α</a:t>
            </a:r>
            <a:r>
              <a:rPr lang="en-GB" sz="2400" dirty="0" err="1"/>
              <a:t>λούδ</a:t>
            </a:r>
            <a:r>
              <a:rPr lang="en-GB" sz="2400" dirty="0"/>
              <a:t>α</a:t>
            </a:r>
            <a:r>
              <a:rPr lang="en-GB" sz="2400" dirty="0" err="1"/>
              <a:t>ς</a:t>
            </a:r>
            <a:r>
              <a:rPr lang="en-GB" sz="2400" dirty="0"/>
              <a:t>)</a:t>
            </a:r>
          </a:p>
          <a:p>
            <a:pPr eaLnBrk="1" hangingPunct="1">
              <a:lnSpc>
                <a:spcPct val="100000"/>
              </a:lnSpc>
              <a:spcBef>
                <a:spcPct val="30000"/>
              </a:spcBef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>
            <a:extLst>
              <a:ext uri="{FF2B5EF4-FFF2-40B4-BE49-F238E27FC236}">
                <a16:creationId xmlns:a16="http://schemas.microsoft.com/office/drawing/2014/main" id="{6B33BBD2-10EB-114A-B8FA-E3B15DB9B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91440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9B1C-F8CC-A91B-6A05-9E03F371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8"/>
            <a:ext cx="8228013" cy="2103437"/>
          </a:xfrm>
        </p:spPr>
        <p:txBody>
          <a:bodyPr wrap="square" anchor="ctr">
            <a:normAutofit/>
          </a:bodyPr>
          <a:lstStyle/>
          <a:p>
            <a:r>
              <a:rPr lang="el-GR" sz="4800" dirty="0"/>
              <a:t>Φλύκταινα</a:t>
            </a:r>
            <a:endParaRPr lang="en-GR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0C222-9D20-E9DE-4351-EA8D09A43B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7013" cy="4233863"/>
          </a:xfrm>
        </p:spPr>
        <p:txBody>
          <a:bodyPr wrap="square" anchor="t">
            <a:normAutofit/>
          </a:bodyPr>
          <a:lstStyle/>
          <a:p>
            <a:r>
              <a:rPr lang="el-GR" dirty="0">
                <a:effectLst/>
              </a:rPr>
              <a:t>Μ</a:t>
            </a:r>
            <a:r>
              <a:rPr lang="el-GR" b="0" i="0" dirty="0">
                <a:effectLst/>
              </a:rPr>
              <a:t>εγάλη φυσαλίδα στο δέρμα που περιέχει </a:t>
            </a:r>
            <a:r>
              <a:rPr lang="el-GR" b="0" i="0" dirty="0">
                <a:solidFill>
                  <a:srgbClr val="FFC000"/>
                </a:solidFill>
                <a:effectLst/>
              </a:rPr>
              <a:t>πυώδες</a:t>
            </a:r>
            <a:r>
              <a:rPr lang="el-GR" b="0" i="0" dirty="0">
                <a:effectLst/>
              </a:rPr>
              <a:t>, αντί για ορώδες, υγρό</a:t>
            </a:r>
            <a:endParaRPr lang="en-GR" dirty="0"/>
          </a:p>
        </p:txBody>
      </p:sp>
      <p:pic>
        <p:nvPicPr>
          <p:cNvPr id="4" name="Picture 3" descr="A blister on a person's skin&#10;&#10;AI-generated content may be incorrect.">
            <a:extLst>
              <a:ext uri="{FF2B5EF4-FFF2-40B4-BE49-F238E27FC236}">
                <a16:creationId xmlns:a16="http://schemas.microsoft.com/office/drawing/2014/main" id="{60473DE8-6F31-919A-DAA0-8372E2E676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56" r="6568" b="1"/>
          <a:stretch/>
        </p:blipFill>
        <p:spPr>
          <a:xfrm>
            <a:off x="4646613" y="1981200"/>
            <a:ext cx="4038600" cy="4233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1063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id="{F7AF70A9-E809-E342-919E-2EAC7A3EC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-3175"/>
            <a:ext cx="447675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2604E7D2-9AE9-0944-8E3F-7B497A7D0E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0490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CC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600">
                <a:solidFill>
                  <a:srgbClr val="FFCC00"/>
                </a:solidFill>
              </a:rPr>
              <a:t>ΕΡΥΣΙΠΕΛΑΣ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0F53EF0B-5261-D04F-90CD-30357B81F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1412776"/>
            <a:ext cx="8892480" cy="5969520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 b="1" dirty="0">
                <a:solidFill>
                  <a:srgbClr val="FFCC00"/>
                </a:solidFill>
              </a:rPr>
              <a:t>ΕΠΙΠΛΟΚΕΣ:</a:t>
            </a:r>
            <a:r>
              <a:rPr lang="en-GB" sz="2800" dirty="0"/>
              <a:t> </a:t>
            </a:r>
            <a:endParaRPr lang="el-GR" sz="2800" dirty="0"/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800" dirty="0"/>
              <a:t>Υ</a:t>
            </a:r>
            <a:r>
              <a:rPr lang="en-GB" sz="2800" dirty="0"/>
              <a:t>π</a:t>
            </a:r>
            <a:r>
              <a:rPr lang="en-GB" sz="2800" dirty="0" err="1"/>
              <a:t>οτρο</a:t>
            </a:r>
            <a:r>
              <a:rPr lang="en-GB" sz="2800" dirty="0"/>
              <a:t>π</a:t>
            </a:r>
            <a:r>
              <a:rPr lang="en-GB" sz="2800" dirty="0" err="1"/>
              <a:t>ές</a:t>
            </a:r>
            <a:r>
              <a:rPr lang="en-GB" sz="2800" dirty="0"/>
              <a:t> </a:t>
            </a:r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800" dirty="0"/>
              <a:t>Ν</a:t>
            </a:r>
            <a:r>
              <a:rPr lang="en-GB" sz="2800" dirty="0" err="1"/>
              <a:t>εκρωτική</a:t>
            </a:r>
            <a:r>
              <a:rPr lang="en-GB" sz="2800" dirty="0"/>
              <a:t> απ</a:t>
            </a:r>
            <a:r>
              <a:rPr lang="en-GB" sz="2800" dirty="0" err="1"/>
              <a:t>ονευρωσίτιδ</a:t>
            </a:r>
            <a:r>
              <a:rPr lang="en-GB" sz="2800" dirty="0"/>
              <a:t>α</a:t>
            </a:r>
            <a:endParaRPr lang="el-GR" sz="2800" dirty="0"/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800" dirty="0"/>
              <a:t>Β</a:t>
            </a:r>
            <a:r>
              <a:rPr lang="en-GB" sz="2800" dirty="0"/>
              <a:t>α</a:t>
            </a:r>
            <a:r>
              <a:rPr lang="en-GB" sz="2800" dirty="0" err="1"/>
              <a:t>κτηρι</a:t>
            </a:r>
            <a:r>
              <a:rPr lang="en-GB" sz="2800" dirty="0"/>
              <a:t>α</a:t>
            </a:r>
            <a:r>
              <a:rPr lang="en-GB" sz="2800" dirty="0" err="1"/>
              <a:t>ιμί</a:t>
            </a:r>
            <a:r>
              <a:rPr lang="en-GB" sz="2800" dirty="0"/>
              <a:t>α (&lt;5 %), </a:t>
            </a:r>
            <a:r>
              <a:rPr lang="en-GB" sz="2800" dirty="0" err="1"/>
              <a:t>ενδοκ</a:t>
            </a:r>
            <a:r>
              <a:rPr lang="en-GB" sz="2800" dirty="0"/>
              <a:t>α</a:t>
            </a:r>
            <a:r>
              <a:rPr lang="en-GB" sz="2800" dirty="0" err="1"/>
              <a:t>ρδίτιδ</a:t>
            </a:r>
            <a:r>
              <a:rPr lang="en-GB" sz="2800" dirty="0"/>
              <a:t>α, </a:t>
            </a:r>
            <a:r>
              <a:rPr lang="en-GB" sz="2800" dirty="0" err="1"/>
              <a:t>μηνιγγίτιδ</a:t>
            </a:r>
            <a:r>
              <a:rPr lang="en-GB" sz="2800" dirty="0"/>
              <a:t>α, απ</a:t>
            </a:r>
            <a:r>
              <a:rPr lang="en-GB" sz="2800" dirty="0" err="1"/>
              <a:t>οστήμ</a:t>
            </a:r>
            <a:r>
              <a:rPr lang="en-GB" sz="2800" dirty="0"/>
              <a:t>α</a:t>
            </a:r>
            <a:r>
              <a:rPr lang="en-GB" sz="2800" dirty="0" err="1"/>
              <a:t>τ</a:t>
            </a:r>
            <a:r>
              <a:rPr lang="en-GB" sz="2800" dirty="0"/>
              <a:t>α</a:t>
            </a:r>
            <a:endParaRPr lang="el-GR" sz="2800" dirty="0"/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l-GR" sz="2800" dirty="0"/>
              <a:t>Θ</a:t>
            </a:r>
            <a:r>
              <a:rPr lang="en-GB" sz="2800" dirty="0" err="1"/>
              <a:t>ρόμ</a:t>
            </a:r>
            <a:r>
              <a:rPr lang="en-GB" sz="2800" dirty="0"/>
              <a:t>β</a:t>
            </a:r>
            <a:r>
              <a:rPr lang="en-GB" sz="2800" dirty="0" err="1"/>
              <a:t>ωση</a:t>
            </a:r>
            <a:r>
              <a:rPr lang="en-GB" sz="2800" dirty="0"/>
              <a:t> </a:t>
            </a:r>
            <a:r>
              <a:rPr lang="en-GB" sz="2800" dirty="0" err="1"/>
              <a:t>σηρ</a:t>
            </a:r>
            <a:r>
              <a:rPr lang="en-GB" sz="2800" dirty="0"/>
              <a:t>α</a:t>
            </a:r>
            <a:r>
              <a:rPr lang="en-GB" sz="2800" dirty="0" err="1"/>
              <a:t>γγωδών</a:t>
            </a:r>
            <a:r>
              <a:rPr lang="en-GB" sz="2800" dirty="0"/>
              <a:t> </a:t>
            </a:r>
            <a:r>
              <a:rPr lang="en-GB" sz="2800" dirty="0" err="1"/>
              <a:t>κόλ</a:t>
            </a:r>
            <a:r>
              <a:rPr lang="en-GB" sz="2800" dirty="0"/>
              <a:t>π</a:t>
            </a:r>
            <a:r>
              <a:rPr lang="en-GB" sz="2800" dirty="0" err="1"/>
              <a:t>ων</a:t>
            </a:r>
            <a:endParaRPr lang="en-GB" sz="2800" dirty="0"/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800" dirty="0"/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GB" sz="2800" b="1" dirty="0">
                <a:solidFill>
                  <a:srgbClr val="FFCC00"/>
                </a:solidFill>
              </a:rPr>
              <a:t>ΔΙΑΓΝΩΣΗ:</a:t>
            </a:r>
            <a:r>
              <a:rPr lang="en-GB" sz="2800" dirty="0"/>
              <a:t> </a:t>
            </a:r>
            <a:r>
              <a:rPr lang="en-GB" sz="2800" u="sng" dirty="0" err="1"/>
              <a:t>κλινική</a:t>
            </a:r>
            <a:r>
              <a:rPr lang="en-GB" sz="2800" dirty="0"/>
              <a:t> (</a:t>
            </a:r>
            <a:r>
              <a:rPr lang="en-GB" sz="2800" dirty="0" err="1"/>
              <a:t>κ</a:t>
            </a:r>
            <a:r>
              <a:rPr lang="en-GB" sz="2800" dirty="0"/>
              <a:t>/</a:t>
            </a:r>
            <a:r>
              <a:rPr lang="en-GB" sz="2800" dirty="0" err="1"/>
              <a:t>ες</a:t>
            </a:r>
            <a:r>
              <a:rPr lang="en-GB" sz="2800" dirty="0"/>
              <a:t>: </a:t>
            </a:r>
            <a:r>
              <a:rPr lang="en-GB" sz="2800" dirty="0" err="1"/>
              <a:t>στείρες</a:t>
            </a:r>
            <a:r>
              <a:rPr lang="en-GB" sz="2800" dirty="0"/>
              <a:t>)</a:t>
            </a:r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800" dirty="0"/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Font typeface="Wingdings" pitchFamily="2" charset="2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GB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>
            <a:extLst>
              <a:ext uri="{FF2B5EF4-FFF2-40B4-BE49-F238E27FC236}">
                <a16:creationId xmlns:a16="http://schemas.microsoft.com/office/drawing/2014/main" id="{C0908F23-6ED1-5F4F-8D66-B9DCEE9099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ΚΥΤΤΑΡΙΤΙΔΑ</a:t>
            </a:r>
          </a:p>
        </p:txBody>
      </p:sp>
      <p:sp>
        <p:nvSpPr>
          <p:cNvPr id="5" name="4 - Υπότιτλος">
            <a:extLst>
              <a:ext uri="{FF2B5EF4-FFF2-40B4-BE49-F238E27FC236}">
                <a16:creationId xmlns:a16="http://schemas.microsoft.com/office/drawing/2014/main" id="{810E681F-9797-4E4B-9125-D1AFF35986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l-G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>
            <a:extLst>
              <a:ext uri="{FF2B5EF4-FFF2-40B4-BE49-F238E27FC236}">
                <a16:creationId xmlns:a16="http://schemas.microsoft.com/office/drawing/2014/main" id="{1FCDE99A-2755-EE40-86AA-0100F1287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>
            <a:extLst>
              <a:ext uri="{FF2B5EF4-FFF2-40B4-BE49-F238E27FC236}">
                <a16:creationId xmlns:a16="http://schemas.microsoft.com/office/drawing/2014/main" id="{76B241FD-7623-3948-9DA8-1D3B888E4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913"/>
            <a:ext cx="9144000" cy="698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 descr="10f2">
            <a:extLst>
              <a:ext uri="{FF2B5EF4-FFF2-40B4-BE49-F238E27FC236}">
                <a16:creationId xmlns:a16="http://schemas.microsoft.com/office/drawing/2014/main" id="{881D5391-681D-6D40-ADA2-43D93DA4A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295275"/>
            <a:ext cx="719296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7">
            <a:extLst>
              <a:ext uri="{FF2B5EF4-FFF2-40B4-BE49-F238E27FC236}">
                <a16:creationId xmlns:a16="http://schemas.microsoft.com/office/drawing/2014/main" id="{8D69C1FF-BE5A-5A42-A89F-A6C084CC4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5583238"/>
            <a:ext cx="83629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lnSpc>
                <a:spcPct val="101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32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7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8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24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el-GR" sz="1800" dirty="0">
                <a:solidFill>
                  <a:schemeClr val="bg1"/>
                </a:solidFill>
              </a:rPr>
              <a:t>Κυτταρίτιδα οφειλόμενη σε </a:t>
            </a:r>
            <a:r>
              <a:rPr lang="el-GR" altLang="el-GR" sz="1800" dirty="0">
                <a:solidFill>
                  <a:srgbClr val="FFC000"/>
                </a:solidFill>
              </a:rPr>
              <a:t>β-αιμολυτικό στρεπτόκοκκο </a:t>
            </a:r>
            <a:r>
              <a:rPr lang="el-GR" altLang="el-GR" sz="1800" dirty="0" err="1">
                <a:solidFill>
                  <a:srgbClr val="FFC000"/>
                </a:solidFill>
              </a:rPr>
              <a:t>ομάδος</a:t>
            </a:r>
            <a:r>
              <a:rPr lang="el-GR" altLang="el-GR" sz="1800" dirty="0">
                <a:solidFill>
                  <a:srgbClr val="FFC000"/>
                </a:solidFill>
              </a:rPr>
              <a:t> Α </a:t>
            </a:r>
            <a:r>
              <a:rPr lang="el-GR" altLang="el-GR" sz="1800" dirty="0">
                <a:solidFill>
                  <a:schemeClr val="bg1"/>
                </a:solidFill>
              </a:rPr>
              <a:t>σε ασθενή με παραπληγία. Η αρχική βλάβη ήταν μια μικρή εκδορά.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26" descr="C:\_MyFiles\TWAIN E-Slides\GAS\Bullock2.jpg">
            <a:extLst>
              <a:ext uri="{FF2B5EF4-FFF2-40B4-BE49-F238E27FC236}">
                <a16:creationId xmlns:a16="http://schemas.microsoft.com/office/drawing/2014/main" id="{D2AE9A76-820B-104D-9E0C-A9AA4C13D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165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1027" descr="C:\_MyFiles\TWAIN E-Slides\GAS\Bullock1.jpg">
            <a:extLst>
              <a:ext uri="{FF2B5EF4-FFF2-40B4-BE49-F238E27FC236}">
                <a16:creationId xmlns:a16="http://schemas.microsoft.com/office/drawing/2014/main" id="{91B62701-275C-1949-8B03-D35BF5247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0" y="228600"/>
            <a:ext cx="38957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3" descr="Cellulitis">
            <a:extLst>
              <a:ext uri="{FF2B5EF4-FFF2-40B4-BE49-F238E27FC236}">
                <a16:creationId xmlns:a16="http://schemas.microsoft.com/office/drawing/2014/main" id="{7779D276-0349-1641-889B-E08190D82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773400" cy="65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CE76189-C732-ED4B-99AC-2DBC402743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i="1" dirty="0"/>
              <a:t>Νεκρωτική κυτταρίτιδα</a:t>
            </a:r>
            <a:endParaRPr lang="el-GR" b="1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558EF0B-A9A2-E74E-A772-8CAE21CFFA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defRPr/>
            </a:pPr>
            <a:r>
              <a:rPr lang="el-GR" sz="2000" dirty="0"/>
              <a:t>Είναι σοβαρή μικτή φλεγμονή που οφείλεται στον </a:t>
            </a:r>
            <a:r>
              <a:rPr lang="el-GR" sz="2000" dirty="0">
                <a:solidFill>
                  <a:srgbClr val="FFC000"/>
                </a:solidFill>
              </a:rPr>
              <a:t>αιμολυτικό στρεπτόκοκκο ή σταφυλόκοκκο </a:t>
            </a:r>
            <a:r>
              <a:rPr lang="el-GR" sz="2000" dirty="0"/>
              <a:t>και στο </a:t>
            </a:r>
            <a:r>
              <a:rPr lang="el-GR" sz="2000" dirty="0" err="1"/>
              <a:t>πεπτοστρεπτόκοκκο</a:t>
            </a:r>
            <a:r>
              <a:rPr lang="el-GR" sz="2000" dirty="0"/>
              <a:t> και συνοδεύεται από την παραγωγή </a:t>
            </a:r>
            <a:r>
              <a:rPr lang="el-GR" sz="2000" dirty="0" err="1"/>
              <a:t>κολλαγενάσης</a:t>
            </a:r>
            <a:r>
              <a:rPr lang="el-GR" sz="2000" dirty="0"/>
              <a:t> που βοηθά στην καταστροφή του συνδετικού ιστού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dirty="0"/>
              <a:t>Η φλεγμονή μπορεί να είναι εξ αρχής μαζική ή μπορεί για 6 ή και περισσότερες μέρες να μένει στάσιμη και στη συνέχεια να εξαπλωθεί ταχύτατα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dirty="0">
                <a:solidFill>
                  <a:srgbClr val="FFC000"/>
                </a:solidFill>
              </a:rPr>
              <a:t>Η υποδόρια νέκρωση μαζί με την νέκρωση των </a:t>
            </a:r>
            <a:r>
              <a:rPr lang="el-GR" sz="2000" dirty="0" err="1">
                <a:solidFill>
                  <a:srgbClr val="FFC000"/>
                </a:solidFill>
              </a:rPr>
              <a:t>περιτονιών</a:t>
            </a:r>
            <a:r>
              <a:rPr lang="el-GR" sz="2000" dirty="0">
                <a:solidFill>
                  <a:srgbClr val="FFC000"/>
                </a:solidFill>
              </a:rPr>
              <a:t> υποσκάπτει το δέρμα και δημιουργείται γάγγραινα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dirty="0"/>
              <a:t>Η θεραπεία συνίσταται στην αφαίρεση των νεκρωμάτων και την χορήγηση μεγάλων δόσεων </a:t>
            </a:r>
            <a:r>
              <a:rPr lang="el-GR" sz="2000" dirty="0" err="1"/>
              <a:t>πενικιλλίνης</a:t>
            </a:r>
            <a:r>
              <a:rPr lang="el-GR" sz="2000" dirty="0"/>
              <a:t> (12-30 εκατομμύρια UI την ημέρα) και κατάλληλη συστηματική υποστήριξη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A:\002.jpg">
            <a:extLst>
              <a:ext uri="{FF2B5EF4-FFF2-40B4-BE49-F238E27FC236}">
                <a16:creationId xmlns:a16="http://schemas.microsoft.com/office/drawing/2014/main" id="{4372D7D1-546A-5A41-BD6C-7E732928C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91540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>
            <a:extLst>
              <a:ext uri="{FF2B5EF4-FFF2-40B4-BE49-F238E27FC236}">
                <a16:creationId xmlns:a16="http://schemas.microsoft.com/office/drawing/2014/main" id="{931A119E-C162-614B-A1A4-B3659856B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/>
              <a:t>Νεκρωτικές Λοιμώξεις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E8E24-6322-7150-497B-12FF0B0F5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8"/>
            <a:ext cx="8228013" cy="2103437"/>
          </a:xfrm>
        </p:spPr>
        <p:txBody>
          <a:bodyPr wrap="square" anchor="ctr">
            <a:normAutofit/>
          </a:bodyPr>
          <a:lstStyle/>
          <a:p>
            <a:r>
              <a:rPr lang="el-GR" dirty="0"/>
              <a:t>Εσχάρα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E4F61-A011-6B2C-18A0-B466CB0434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7013" cy="4233863"/>
          </a:xfrm>
        </p:spPr>
        <p:txBody>
          <a:bodyPr wrap="square" anchor="t">
            <a:normAutofit/>
          </a:bodyPr>
          <a:lstStyle/>
          <a:p>
            <a:pPr>
              <a:lnSpc>
                <a:spcPct val="91000"/>
              </a:lnSpc>
            </a:pPr>
            <a:r>
              <a:rPr lang="el-GR" sz="2600" b="0" i="0" dirty="0">
                <a:effectLst/>
              </a:rPr>
              <a:t>Η εσχάρα (</a:t>
            </a:r>
            <a:r>
              <a:rPr lang="en-GB" sz="2600" b="0" i="0" dirty="0">
                <a:effectLst/>
              </a:rPr>
              <a:t>eschar) </a:t>
            </a:r>
            <a:r>
              <a:rPr lang="el-GR" sz="2600" b="0" i="0" dirty="0">
                <a:effectLst/>
              </a:rPr>
              <a:t>είναι νεκρωτικός ιστός που αποβάλλεται από την επιφάνεια του δέρματος και σχηματίζει συμπαγή νέκρωση </a:t>
            </a:r>
          </a:p>
          <a:p>
            <a:pPr>
              <a:lnSpc>
                <a:spcPct val="91000"/>
              </a:lnSpc>
            </a:pPr>
            <a:r>
              <a:rPr lang="el-GR" sz="2600" b="0" i="0" dirty="0">
                <a:effectLst/>
              </a:rPr>
              <a:t>Παρατηρείται συχνά σε έλκη πίεσης (έλκη κατάκλισης)</a:t>
            </a:r>
            <a:endParaRPr lang="en-GR" sz="2600" dirty="0"/>
          </a:p>
        </p:txBody>
      </p:sp>
      <p:pic>
        <p:nvPicPr>
          <p:cNvPr id="4" name="Picture 3" descr="A close-up of a wound&#10;&#10;AI-generated content may be incorrect.">
            <a:extLst>
              <a:ext uri="{FF2B5EF4-FFF2-40B4-BE49-F238E27FC236}">
                <a16:creationId xmlns:a16="http://schemas.microsoft.com/office/drawing/2014/main" id="{04F88F65-D5E4-A053-C6F5-31DD93E8BE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52" r="5713" b="1"/>
          <a:stretch/>
        </p:blipFill>
        <p:spPr>
          <a:xfrm>
            <a:off x="4646613" y="1981200"/>
            <a:ext cx="4038600" cy="4233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93958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A:\001.jpg">
            <a:extLst>
              <a:ext uri="{FF2B5EF4-FFF2-40B4-BE49-F238E27FC236}">
                <a16:creationId xmlns:a16="http://schemas.microsoft.com/office/drawing/2014/main" id="{403628DD-8C24-FE4C-94C0-C9AEF9CA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7630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>
            <a:extLst>
              <a:ext uri="{FF2B5EF4-FFF2-40B4-BE49-F238E27FC236}">
                <a16:creationId xmlns:a16="http://schemas.microsoft.com/office/drawing/2014/main" id="{6579873A-4B83-8E49-91DB-8CF36FFF88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/>
              <a:t>Νεκρωτικές Λοιμώξεις</a:t>
            </a:r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9C0DD508-D101-AC47-8CFE-5FFE14E72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Treatment of Streptococcal Necrotizing Fasciitis</a:t>
            </a:r>
          </a:p>
        </p:txBody>
      </p:sp>
      <p:sp>
        <p:nvSpPr>
          <p:cNvPr id="28675" name="Rectangle 5">
            <a:extLst>
              <a:ext uri="{FF2B5EF4-FFF2-40B4-BE49-F238E27FC236}">
                <a16:creationId xmlns:a16="http://schemas.microsoft.com/office/drawing/2014/main" id="{7E65F723-08E0-4F4F-B763-F9B51A721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5616" y="1916832"/>
            <a:ext cx="6858397" cy="4114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dirty="0">
                <a:solidFill>
                  <a:srgbClr val="FFC000"/>
                </a:solidFill>
              </a:rPr>
              <a:t>Surgical Intervention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dirty="0"/>
              <a:t>Antibiotics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dirty="0"/>
              <a:t>Clindamycin + penicillin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dirty="0"/>
              <a:t>ICU Supportive Measures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dirty="0"/>
              <a:t>Renal dialysis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800" dirty="0"/>
              <a:t>IVIG ?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8077875-9915-6D41-987A-209F55FE9A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Necrotizing Fasciitis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D30A7C31-815B-0B42-A8BC-30343F5F9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839200" cy="5257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i="1" dirty="0">
                <a:solidFill>
                  <a:srgbClr val="00FF00"/>
                </a:solidFill>
              </a:rPr>
              <a:t>Polymicrobial</a:t>
            </a:r>
          </a:p>
          <a:p>
            <a:pPr eaLnBrk="1" hangingPunct="1">
              <a:defRPr/>
            </a:pPr>
            <a:r>
              <a:rPr lang="en-US" dirty="0"/>
              <a:t>GI or GU mucosal tear - </a:t>
            </a:r>
            <a:r>
              <a:rPr lang="en-US" dirty="0">
                <a:solidFill>
                  <a:srgbClr val="FFC000"/>
                </a:solidFill>
              </a:rPr>
              <a:t>Fournier’s gangrene</a:t>
            </a:r>
          </a:p>
          <a:p>
            <a:pPr eaLnBrk="1" hangingPunct="1">
              <a:defRPr/>
            </a:pPr>
            <a:r>
              <a:rPr lang="en-US" dirty="0"/>
              <a:t>Intra-abdominal “disaster”</a:t>
            </a:r>
          </a:p>
          <a:p>
            <a:pPr lvl="1" eaLnBrk="1" hangingPunct="1">
              <a:defRPr/>
            </a:pPr>
            <a:r>
              <a:rPr lang="en-US" dirty="0"/>
              <a:t>Post-surgical colonic leak</a:t>
            </a:r>
          </a:p>
          <a:p>
            <a:pPr lvl="1" eaLnBrk="1" hangingPunct="1">
              <a:defRPr/>
            </a:pPr>
            <a:r>
              <a:rPr lang="en-US" dirty="0"/>
              <a:t>Post-hysterectomy infection</a:t>
            </a:r>
          </a:p>
          <a:p>
            <a:pPr lvl="1" eaLnBrk="1" hangingPunct="1">
              <a:defRPr/>
            </a:pPr>
            <a:r>
              <a:rPr lang="en-US" dirty="0"/>
              <a:t>Penetrating injury to abdomen (knife, gunshot)</a:t>
            </a:r>
          </a:p>
          <a:p>
            <a:pPr eaLnBrk="1" hangingPunct="1">
              <a:defRPr/>
            </a:pPr>
            <a:r>
              <a:rPr lang="en-US" dirty="0"/>
              <a:t>Diabetic (ulcer, peripheral vascular disease)</a:t>
            </a:r>
          </a:p>
          <a:p>
            <a:pPr eaLnBrk="1" hangingPunct="1">
              <a:defRPr/>
            </a:pPr>
            <a:r>
              <a:rPr lang="en-US" dirty="0"/>
              <a:t>Decubitus ulcer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2627686-1268-DD42-8AD8-CC36E5B83F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/>
              <a:t>Γάγγραινα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F51ABAE-A0F2-AB46-ADF6-D38F4594C9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000" dirty="0"/>
              <a:t>Είναι μικτή λοίμωξη από αερόβιους μη αιμολυτικούς </a:t>
            </a:r>
            <a:r>
              <a:rPr lang="el-GR" sz="2000" dirty="0">
                <a:solidFill>
                  <a:srgbClr val="FFC000"/>
                </a:solidFill>
              </a:rPr>
              <a:t>στρεπτόκοκκους</a:t>
            </a:r>
            <a:r>
              <a:rPr lang="el-GR" sz="2000" dirty="0"/>
              <a:t> και αερόβιους αιμολυτικούς </a:t>
            </a:r>
            <a:r>
              <a:rPr lang="el-GR" sz="2000" dirty="0">
                <a:solidFill>
                  <a:srgbClr val="FFC000"/>
                </a:solidFill>
              </a:rPr>
              <a:t>σταφυλόκοκκους</a:t>
            </a:r>
            <a:r>
              <a:rPr lang="el-GR" sz="20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/>
              <a:t>Χαρακτηρίζεται από </a:t>
            </a:r>
            <a:r>
              <a:rPr lang="el-GR" sz="2000" dirty="0">
                <a:solidFill>
                  <a:srgbClr val="FFC000"/>
                </a:solidFill>
              </a:rPr>
              <a:t>εκτεταμένη νέκρωση του δέρματος και πολλές φορές χρήζει παροχέτευσης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/>
              <a:t>Χρόνος επώασης είναι 7-14 μέρες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/>
              <a:t>Η θεραπεία εκλογής είναι η αφαίρεση της εξέλκωσης μαζί με τα γαγγραινώδη χείλη του έλκους και μεγάλες δόσεις </a:t>
            </a:r>
            <a:r>
              <a:rPr lang="el-GR" sz="2000" dirty="0" err="1"/>
              <a:t>πενικιλλίνης</a:t>
            </a:r>
            <a:br>
              <a:rPr lang="el-GR" sz="2000" dirty="0"/>
            </a:br>
            <a:endParaRPr lang="el-GR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/>
              <a:t>Η </a:t>
            </a:r>
            <a:r>
              <a:rPr lang="el-GR" sz="2000" dirty="0" err="1">
                <a:solidFill>
                  <a:srgbClr val="FFC000"/>
                </a:solidFill>
              </a:rPr>
              <a:t>αεριογόνος</a:t>
            </a:r>
            <a:r>
              <a:rPr lang="el-GR" sz="2000" dirty="0">
                <a:solidFill>
                  <a:srgbClr val="FFC000"/>
                </a:solidFill>
              </a:rPr>
              <a:t> γάγγραινα </a:t>
            </a:r>
            <a:r>
              <a:rPr lang="el-GR" sz="2000" dirty="0"/>
              <a:t>οφείλεται σε </a:t>
            </a:r>
            <a:r>
              <a:rPr lang="el-GR" sz="2000" dirty="0" err="1">
                <a:solidFill>
                  <a:srgbClr val="FFC000"/>
                </a:solidFill>
              </a:rPr>
              <a:t>κλωστηρίδια</a:t>
            </a:r>
            <a:r>
              <a:rPr lang="el-GR" sz="2000" dirty="0"/>
              <a:t> (</a:t>
            </a:r>
            <a:r>
              <a:rPr lang="el-GR" sz="2000" i="1" dirty="0" err="1"/>
              <a:t>Cl</a:t>
            </a:r>
            <a:r>
              <a:rPr lang="el-GR" sz="2000" i="1" dirty="0"/>
              <a:t>. </a:t>
            </a:r>
            <a:r>
              <a:rPr lang="en-US" sz="2000" i="1" dirty="0"/>
              <a:t>p</a:t>
            </a:r>
            <a:r>
              <a:rPr lang="el-GR" sz="2000" i="1" dirty="0" err="1"/>
              <a:t>erfigens</a:t>
            </a:r>
            <a:r>
              <a:rPr lang="el-GR" sz="2000" dirty="0"/>
              <a:t>, </a:t>
            </a:r>
            <a:r>
              <a:rPr lang="el-GR" sz="2000" i="1" dirty="0" err="1"/>
              <a:t>welchii</a:t>
            </a:r>
            <a:r>
              <a:rPr lang="el-GR" sz="2000" dirty="0"/>
              <a:t>) που παράγουν αέρια </a:t>
            </a:r>
            <a:br>
              <a:rPr lang="el-GR" sz="2000" dirty="0"/>
            </a:br>
            <a:endParaRPr lang="el-GR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000" dirty="0"/>
              <a:t>Η επέκταση της φλεγμονής γίνεται μετά από αγγειακή θρόμβωση </a:t>
            </a:r>
          </a:p>
          <a:p>
            <a:pPr eaLnBrk="1" hangingPunct="1">
              <a:lnSpc>
                <a:spcPct val="80000"/>
              </a:lnSpc>
              <a:defRPr/>
            </a:pPr>
            <a:endParaRPr lang="el-GR" sz="20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_MyFiles\TWAIN E-Slides\C perfringens\Human Cases\Cp0005.jpg">
            <a:extLst>
              <a:ext uri="{FF2B5EF4-FFF2-40B4-BE49-F238E27FC236}">
                <a16:creationId xmlns:a16="http://schemas.microsoft.com/office/drawing/2014/main" id="{DF4F7515-2B0E-0F45-BBFB-BEE7628BB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8285163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C55647DF-A9D5-EA45-B596-B1E83B0062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/>
              <a:t>Αεριογόνος γάγγραινα</a:t>
            </a:r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C947692-6CFD-134B-941A-364B8044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Θεραπεία</a:t>
            </a:r>
            <a:endParaRPr lang="en-US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9B7721D2-00EF-D940-9DCD-2BAB2EBBE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dirty="0">
                <a:solidFill>
                  <a:srgbClr val="FFC000"/>
                </a:solidFill>
              </a:rPr>
              <a:t>Χειρουργική</a:t>
            </a:r>
            <a:r>
              <a:rPr lang="el-GR" sz="3600" dirty="0"/>
              <a:t>: έγκαιρη παροχέτευση και </a:t>
            </a:r>
          </a:p>
          <a:p>
            <a:pPr eaLnBrk="1" hangingPunct="1">
              <a:defRPr/>
            </a:pPr>
            <a:r>
              <a:rPr lang="el-GR" sz="3600" dirty="0"/>
              <a:t>Χορήγηση αντιβίωσης </a:t>
            </a:r>
          </a:p>
          <a:p>
            <a:pPr lvl="1" eaLnBrk="1" hangingPunct="1">
              <a:defRPr/>
            </a:pPr>
            <a:r>
              <a:rPr lang="el-GR" dirty="0" err="1"/>
              <a:t>Πενικιλλίνη</a:t>
            </a:r>
            <a:endParaRPr lang="el-GR" dirty="0"/>
          </a:p>
          <a:p>
            <a:pPr lvl="1" eaLnBrk="1" hangingPunct="1">
              <a:defRPr/>
            </a:pPr>
            <a:r>
              <a:rPr lang="el-GR" dirty="0" err="1"/>
              <a:t>Κλινδαμυκίνη</a:t>
            </a:r>
            <a:endParaRPr lang="el-GR" dirty="0"/>
          </a:p>
          <a:p>
            <a:pPr eaLnBrk="1" hangingPunct="1">
              <a:defRPr/>
            </a:pPr>
            <a:r>
              <a:rPr lang="el-GR" sz="3600" dirty="0"/>
              <a:t>ΜΕΘ – Υποστηρικτικά μέτρα</a:t>
            </a:r>
            <a:endParaRPr lang="en-US" sz="3600" dirty="0"/>
          </a:p>
          <a:p>
            <a:pPr eaLnBrk="1" hangingPunct="1">
              <a:defRPr/>
            </a:pPr>
            <a:r>
              <a:rPr lang="el-GR" sz="3600" dirty="0" err="1"/>
              <a:t>Υπερβαρικό</a:t>
            </a:r>
            <a:r>
              <a:rPr lang="el-GR" sz="3600" dirty="0"/>
              <a:t> οξυγόνο</a:t>
            </a:r>
            <a:r>
              <a:rPr lang="en-US" sz="3600" dirty="0"/>
              <a:t> ?</a:t>
            </a: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9DC3203F-EF08-3145-B86B-6F729BB2E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Δάγκωμα από ζώο </a:t>
            </a:r>
          </a:p>
        </p:txBody>
      </p:sp>
      <p:sp>
        <p:nvSpPr>
          <p:cNvPr id="3" name="2 - Υπότιτλος">
            <a:extLst>
              <a:ext uri="{FF2B5EF4-FFF2-40B4-BE49-F238E27FC236}">
                <a16:creationId xmlns:a16="http://schemas.microsoft.com/office/drawing/2014/main" id="{0F401363-3A8A-C740-8424-64DEE68F2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27FF-C5AD-9191-219E-1FE45436F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4288"/>
            <a:ext cx="7929637" cy="2103437"/>
          </a:xfrm>
        </p:spPr>
        <p:txBody>
          <a:bodyPr/>
          <a:lstStyle/>
          <a:p>
            <a:r>
              <a:rPr lang="el-GR" sz="5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Άνθρακας του δέρματος</a:t>
            </a:r>
            <a:br>
              <a:rPr lang="el-GR" sz="55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endParaRPr lang="en-GR" sz="55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6D4E7-597E-9856-74E3-BA9774530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25144"/>
            <a:ext cx="8228013" cy="1584176"/>
          </a:xfrm>
        </p:spPr>
        <p:txBody>
          <a:bodyPr/>
          <a:lstStyle/>
          <a:p>
            <a:r>
              <a:rPr lang="el-GR" sz="2200" b="0" i="0" dirty="0">
                <a:solidFill>
                  <a:schemeClr val="bg1"/>
                </a:solidFill>
                <a:effectLst/>
                <a:latin typeface="+mj-lt"/>
              </a:rPr>
              <a:t>Η νόσος οφείλεται στον </a:t>
            </a:r>
            <a:r>
              <a:rPr lang="en-GB" sz="2200" b="0" i="1" dirty="0" err="1">
                <a:solidFill>
                  <a:srgbClr val="FFC000"/>
                </a:solidFill>
                <a:effectLst/>
                <a:latin typeface="+mj-lt"/>
              </a:rPr>
              <a:t>Bacilllus</a:t>
            </a:r>
            <a:r>
              <a:rPr lang="en-GB" sz="2200" b="0" i="1" dirty="0">
                <a:solidFill>
                  <a:srgbClr val="FFC000"/>
                </a:solidFill>
                <a:effectLst/>
                <a:latin typeface="+mj-lt"/>
              </a:rPr>
              <a:t> anthracis</a:t>
            </a:r>
            <a:r>
              <a:rPr lang="en-GB" sz="2200" b="0" i="0" dirty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el-GR" sz="2200" b="0" i="0" dirty="0">
                <a:solidFill>
                  <a:schemeClr val="bg1"/>
                </a:solidFill>
                <a:effectLst/>
                <a:latin typeface="+mj-lt"/>
              </a:rPr>
              <a:t>έναν μεγάλο </a:t>
            </a:r>
            <a:r>
              <a:rPr lang="en-GB" sz="2200" dirty="0">
                <a:solidFill>
                  <a:schemeClr val="bg1"/>
                </a:solidFill>
                <a:effectLst/>
                <a:latin typeface="+mj-lt"/>
              </a:rPr>
              <a:t>G</a:t>
            </a:r>
            <a:r>
              <a:rPr lang="en-GB" sz="2200" b="0" i="0" dirty="0">
                <a:solidFill>
                  <a:schemeClr val="bg1"/>
                </a:solidFill>
                <a:effectLst/>
                <a:latin typeface="+mj-lt"/>
              </a:rPr>
              <a:t>ram </a:t>
            </a:r>
            <a:r>
              <a:rPr lang="el-GR" sz="2200" b="0" i="0" dirty="0">
                <a:solidFill>
                  <a:schemeClr val="bg1"/>
                </a:solidFill>
                <a:effectLst/>
                <a:latin typeface="+mj-lt"/>
              </a:rPr>
              <a:t>θετικό μικροοργανισμό</a:t>
            </a:r>
          </a:p>
          <a:p>
            <a:r>
              <a:rPr lang="el-GR" sz="2200" dirty="0">
                <a:solidFill>
                  <a:schemeClr val="bg1"/>
                </a:solidFill>
                <a:effectLst/>
                <a:latin typeface="+mj-lt"/>
              </a:rPr>
              <a:t>Ταχύτατη ανάπτυξη μιας νεκρωτικής, ανώδυνης εσχάρας με συνοδό διαπυημένη επιχώριο λεμφαδενίτιδα</a:t>
            </a:r>
            <a:endParaRPr lang="el-GR" sz="2200" b="0" i="0" dirty="0">
              <a:solidFill>
                <a:schemeClr val="bg1"/>
              </a:solidFill>
              <a:effectLst/>
              <a:latin typeface="+mj-lt"/>
            </a:endParaRPr>
          </a:p>
          <a:p>
            <a:endParaRPr lang="en-GR" sz="2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A07EB-0FBC-707E-2C9B-67AB996D6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226" y="1700808"/>
            <a:ext cx="4005548" cy="2656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79E66-961F-FE67-E5B6-C6C93B1C4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14274"/>
            <a:ext cx="2002774" cy="200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860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D7D9ABFE-6BC5-984B-8206-A0E4B53121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Δήγμα από ζώο </a:t>
            </a:r>
            <a:endParaRPr lang="en-US" dirty="0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E641429-9E8B-C542-8832-DFAD99A74D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l-GR" dirty="0"/>
          </a:p>
          <a:p>
            <a:pPr eaLnBrk="1" hangingPunct="1">
              <a:defRPr/>
            </a:pPr>
            <a:r>
              <a:rPr lang="en-US" dirty="0"/>
              <a:t>50% </a:t>
            </a:r>
            <a:r>
              <a:rPr lang="el-GR" dirty="0"/>
              <a:t>των ανθρώπων θα δαγκωθούν από ζώο τουλάχιστον μια φορά στη ζωή τους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20% </a:t>
            </a:r>
            <a:r>
              <a:rPr lang="el-GR" dirty="0"/>
              <a:t>θα ζητήσουν ιατρική βοήθεια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1% </a:t>
            </a:r>
            <a:r>
              <a:rPr lang="el-GR" dirty="0"/>
              <a:t>των επισκέψεων στα επείγοντα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10,000 </a:t>
            </a:r>
            <a:r>
              <a:rPr lang="el-GR" dirty="0"/>
              <a:t>εισαγωγές </a:t>
            </a:r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026" descr="Pasteurella multocida bite">
            <a:extLst>
              <a:ext uri="{FF2B5EF4-FFF2-40B4-BE49-F238E27FC236}">
                <a16:creationId xmlns:a16="http://schemas.microsoft.com/office/drawing/2014/main" id="{F7B19FB4-D8C8-4543-B0D7-FD153BC08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B6198-2752-39F8-1D05-0CD50B29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8"/>
            <a:ext cx="8228013" cy="2103437"/>
          </a:xfrm>
        </p:spPr>
        <p:txBody>
          <a:bodyPr wrap="square" anchor="ctr">
            <a:normAutofit/>
          </a:bodyPr>
          <a:lstStyle/>
          <a:p>
            <a:r>
              <a:rPr lang="el-GR" dirty="0"/>
              <a:t>Βλατίδα</a:t>
            </a:r>
            <a:endParaRPr lang="en-G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5602B39-67F8-9C59-2A8A-961B162EF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7013" cy="4233863"/>
          </a:xfrm>
        </p:spPr>
        <p:txBody>
          <a:bodyPr wrap="square" anchor="t">
            <a:normAutofit/>
          </a:bodyPr>
          <a:lstStyle/>
          <a:p>
            <a:r>
              <a:rPr lang="el-GR" i="0" dirty="0">
                <a:effectLst/>
              </a:rPr>
              <a:t>Οι βλατίδες είναι </a:t>
            </a:r>
            <a:r>
              <a:rPr lang="el-GR" i="0" dirty="0" err="1">
                <a:effectLst/>
              </a:rPr>
              <a:t>περιγεγραμμένα</a:t>
            </a:r>
            <a:r>
              <a:rPr lang="el-GR" i="0" dirty="0">
                <a:effectLst/>
              </a:rPr>
              <a:t>, συμπαγή </a:t>
            </a:r>
            <a:r>
              <a:rPr lang="el-GR" i="0" dirty="0">
                <a:solidFill>
                  <a:srgbClr val="FFC000"/>
                </a:solidFill>
                <a:effectLst/>
              </a:rPr>
              <a:t>επάρματα</a:t>
            </a:r>
            <a:r>
              <a:rPr lang="el-GR" i="0" dirty="0">
                <a:effectLst/>
              </a:rPr>
              <a:t> χω­ρίς υγρό, ποικίλου μεγέθους, από κεφαλή καρφίτσας μέχρι 1 εκατοστό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B62B9-D02F-0684-4F7B-89701F8E85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59" r="10284" b="-1"/>
          <a:stretch/>
        </p:blipFill>
        <p:spPr>
          <a:xfrm>
            <a:off x="4646613" y="1981200"/>
            <a:ext cx="4038600" cy="42338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076040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927978C9-F432-1641-93EB-BEC24F4231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3600" dirty="0"/>
              <a:t>Μικρόβια που μολύνουν το τραύμα από δάγκωμα σκύλου και γάτας</a:t>
            </a:r>
            <a:endParaRPr lang="en-US" sz="3600" dirty="0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2F7E081-651A-BC40-8765-763BC9C1D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2133600"/>
            <a:ext cx="81534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l-GR" dirty="0">
                <a:effectLst/>
              </a:rPr>
              <a:t>Μικρόβια</a:t>
            </a:r>
            <a:endParaRPr lang="en-US" dirty="0">
              <a:effectLst/>
            </a:endParaRPr>
          </a:p>
          <a:p>
            <a:pPr lvl="1" eaLnBrk="1" hangingPunct="1">
              <a:defRPr/>
            </a:pPr>
            <a:r>
              <a:rPr lang="el-GR" dirty="0">
                <a:effectLst/>
              </a:rPr>
              <a:t>Μέσος αριθμός</a:t>
            </a:r>
            <a:r>
              <a:rPr lang="en-US" dirty="0">
                <a:effectLst/>
              </a:rPr>
              <a:t> </a:t>
            </a:r>
            <a:r>
              <a:rPr lang="el-GR" dirty="0">
                <a:effectLst/>
              </a:rPr>
              <a:t>										</a:t>
            </a:r>
            <a:r>
              <a:rPr lang="en-US" dirty="0">
                <a:effectLst/>
              </a:rPr>
              <a:t>5</a:t>
            </a:r>
          </a:p>
          <a:p>
            <a:pPr lvl="1" eaLnBrk="1" hangingPunct="1">
              <a:defRPr/>
            </a:pPr>
            <a:r>
              <a:rPr lang="el-GR" dirty="0">
                <a:effectLst/>
              </a:rPr>
              <a:t>Μικτή λοίμωξη από αερόβια – αναερόβια 		</a:t>
            </a:r>
            <a:r>
              <a:rPr lang="en-US" dirty="0">
                <a:effectLst/>
              </a:rPr>
              <a:t>56%</a:t>
            </a:r>
          </a:p>
          <a:p>
            <a:pPr lvl="1" eaLnBrk="1" hangingPunct="1">
              <a:defRPr/>
            </a:pPr>
            <a:r>
              <a:rPr lang="el-GR" dirty="0">
                <a:effectLst/>
              </a:rPr>
              <a:t>Μόνο αερόβια</a:t>
            </a:r>
            <a:r>
              <a:rPr lang="en-US" dirty="0">
                <a:effectLst/>
              </a:rPr>
              <a:t>		</a:t>
            </a:r>
            <a:r>
              <a:rPr lang="el-GR" dirty="0">
                <a:effectLst/>
              </a:rPr>
              <a:t>								</a:t>
            </a:r>
            <a:r>
              <a:rPr lang="en-US" dirty="0">
                <a:effectLst/>
              </a:rPr>
              <a:t>36%</a:t>
            </a:r>
          </a:p>
          <a:p>
            <a:pPr lvl="1" eaLnBrk="1" hangingPunct="1">
              <a:defRPr/>
            </a:pPr>
            <a:r>
              <a:rPr lang="el-GR" dirty="0">
                <a:effectLst/>
              </a:rPr>
              <a:t>Μόνο αναερόβια</a:t>
            </a:r>
            <a:r>
              <a:rPr lang="en-US" dirty="0">
                <a:effectLst/>
              </a:rPr>
              <a:t>		  </a:t>
            </a:r>
            <a:r>
              <a:rPr lang="el-GR" dirty="0">
                <a:effectLst/>
              </a:rPr>
              <a:t>								</a:t>
            </a:r>
            <a:r>
              <a:rPr lang="en-US" dirty="0">
                <a:effectLst/>
              </a:rPr>
              <a:t>1%</a:t>
            </a:r>
          </a:p>
          <a:p>
            <a:pPr lvl="1" eaLnBrk="1" hangingPunct="1">
              <a:defRPr/>
            </a:pPr>
            <a:r>
              <a:rPr lang="en-US" i="1" dirty="0">
                <a:solidFill>
                  <a:srgbClr val="FFC000"/>
                </a:solidFill>
                <a:effectLst/>
              </a:rPr>
              <a:t>Pasteurella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sp</a:t>
            </a:r>
            <a:r>
              <a:rPr lang="el-GR" dirty="0">
                <a:effectLst/>
              </a:rPr>
              <a:t>.</a:t>
            </a:r>
            <a:r>
              <a:rPr lang="en-US" dirty="0">
                <a:effectLst/>
              </a:rPr>
              <a:t> </a:t>
            </a:r>
            <a:endParaRPr lang="el-GR" dirty="0">
              <a:effectLst/>
            </a:endParaRPr>
          </a:p>
          <a:p>
            <a:pPr lvl="2" eaLnBrk="1" hangingPunct="1">
              <a:defRPr/>
            </a:pPr>
            <a:r>
              <a:rPr lang="el-GR" dirty="0">
                <a:effectLst/>
              </a:rPr>
              <a:t>σκυλιά 												</a:t>
            </a:r>
            <a:r>
              <a:rPr lang="en-US" dirty="0">
                <a:effectLst/>
              </a:rPr>
              <a:t>50%   </a:t>
            </a:r>
            <a:endParaRPr lang="el-GR" dirty="0">
              <a:effectLst/>
            </a:endParaRPr>
          </a:p>
          <a:p>
            <a:pPr lvl="2" eaLnBrk="1" hangingPunct="1">
              <a:defRPr/>
            </a:pPr>
            <a:r>
              <a:rPr lang="el-GR" dirty="0">
                <a:effectLst/>
              </a:rPr>
              <a:t>γάτες 												</a:t>
            </a:r>
            <a:r>
              <a:rPr lang="en-US" dirty="0">
                <a:effectLst/>
              </a:rPr>
              <a:t>75%</a:t>
            </a:r>
          </a:p>
          <a:p>
            <a:pPr lvl="1" eaLnBrk="1" hangingPunct="1">
              <a:defRPr/>
            </a:pPr>
            <a:r>
              <a:rPr lang="el-GR" dirty="0">
                <a:effectLst/>
              </a:rPr>
              <a:t>Άλλα </a:t>
            </a:r>
            <a:endParaRPr lang="en-US" dirty="0">
              <a:effectLst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2A330E9-EA11-8B43-85B5-7AA1DCD78D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Δάγκωμα από ζώο </a:t>
            </a:r>
            <a:endParaRPr lang="en-US" dirty="0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45B645E-6C40-3E45-B31B-A42DC43FC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133600"/>
            <a:ext cx="91440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/>
              <a:t>Λιοντάρια, τίγρεις</a:t>
            </a:r>
            <a:r>
              <a:rPr lang="en-US" dirty="0"/>
              <a:t>: </a:t>
            </a:r>
            <a:r>
              <a:rPr lang="en-US" i="1" dirty="0"/>
              <a:t>Pasteurella </a:t>
            </a:r>
            <a:r>
              <a:rPr lang="en-US" dirty="0" err="1"/>
              <a:t>sp</a:t>
            </a:r>
            <a:r>
              <a:rPr lang="el-GR" dirty="0"/>
              <a:t>.</a:t>
            </a:r>
            <a:endParaRPr lang="en-US" dirty="0"/>
          </a:p>
          <a:p>
            <a:pPr eaLnBrk="1" hangingPunct="1">
              <a:defRPr/>
            </a:pPr>
            <a:r>
              <a:rPr lang="el-GR" dirty="0" err="1"/>
              <a:t>Αλλιγάτορες</a:t>
            </a:r>
            <a:r>
              <a:rPr lang="en-US" dirty="0"/>
              <a:t>: </a:t>
            </a:r>
            <a:r>
              <a:rPr lang="en-US" i="1" dirty="0" err="1"/>
              <a:t>Aeromonas</a:t>
            </a:r>
            <a:r>
              <a:rPr lang="en-US" i="1" dirty="0"/>
              <a:t> </a:t>
            </a:r>
            <a:r>
              <a:rPr lang="en-US" i="1" dirty="0" err="1"/>
              <a:t>hydrophila</a:t>
            </a:r>
            <a:endParaRPr lang="en-US" i="1" dirty="0"/>
          </a:p>
          <a:p>
            <a:pPr eaLnBrk="1" hangingPunct="1">
              <a:defRPr/>
            </a:pPr>
            <a:r>
              <a:rPr lang="el-GR" dirty="0"/>
              <a:t>Αρουραίος</a:t>
            </a:r>
            <a:r>
              <a:rPr lang="en-US" dirty="0"/>
              <a:t>: </a:t>
            </a:r>
            <a:r>
              <a:rPr lang="en-US" i="1" dirty="0" err="1"/>
              <a:t>Streptobacillus</a:t>
            </a:r>
            <a:r>
              <a:rPr lang="en-US" i="1" dirty="0"/>
              <a:t> </a:t>
            </a:r>
            <a:r>
              <a:rPr lang="en-US" i="1" dirty="0" err="1"/>
              <a:t>moniliformis</a:t>
            </a:r>
            <a:endParaRPr lang="en-US" i="1" dirty="0"/>
          </a:p>
          <a:p>
            <a:pPr eaLnBrk="1" hangingPunct="1">
              <a:defRPr/>
            </a:pPr>
            <a:r>
              <a:rPr lang="el-GR" dirty="0"/>
              <a:t>Φώκια</a:t>
            </a:r>
            <a:r>
              <a:rPr lang="en-US" dirty="0"/>
              <a:t>: </a:t>
            </a:r>
            <a:r>
              <a:rPr lang="en-US" i="1" dirty="0" err="1"/>
              <a:t>Mycoplasma</a:t>
            </a:r>
            <a:r>
              <a:rPr lang="en-US" i="1" dirty="0"/>
              <a:t> </a:t>
            </a:r>
            <a:r>
              <a:rPr lang="en-US" dirty="0"/>
              <a:t>sp</a:t>
            </a:r>
            <a:endParaRPr lang="en-US" i="1" dirty="0"/>
          </a:p>
          <a:p>
            <a:pPr eaLnBrk="1" hangingPunct="1">
              <a:defRPr/>
            </a:pPr>
            <a:r>
              <a:rPr lang="el-GR" dirty="0"/>
              <a:t>Χοίροι</a:t>
            </a:r>
            <a:r>
              <a:rPr lang="en-US" dirty="0"/>
              <a:t>: </a:t>
            </a:r>
            <a:r>
              <a:rPr lang="en-US" i="1" dirty="0"/>
              <a:t>streptococci</a:t>
            </a:r>
            <a:r>
              <a:rPr lang="en-US" dirty="0"/>
              <a:t>, gram-negatives</a:t>
            </a:r>
          </a:p>
          <a:p>
            <a:pPr eaLnBrk="1" hangingPunct="1">
              <a:defRPr/>
            </a:pPr>
            <a:r>
              <a:rPr lang="el-GR" dirty="0"/>
              <a:t>Καμήλες </a:t>
            </a:r>
            <a:r>
              <a:rPr lang="en-US" dirty="0"/>
              <a:t>: </a:t>
            </a:r>
            <a:r>
              <a:rPr lang="en-US" i="1" dirty="0"/>
              <a:t>staph</a:t>
            </a:r>
            <a:r>
              <a:rPr lang="en-US" dirty="0"/>
              <a:t>, </a:t>
            </a:r>
            <a:r>
              <a:rPr lang="en-US" i="1" dirty="0"/>
              <a:t>strep</a:t>
            </a:r>
            <a:r>
              <a:rPr lang="en-US" dirty="0"/>
              <a:t>, gram-negatives</a:t>
            </a:r>
          </a:p>
          <a:p>
            <a:pPr eaLnBrk="1" hangingPunct="1">
              <a:defRPr/>
            </a:pPr>
            <a:r>
              <a:rPr lang="el-GR" dirty="0"/>
              <a:t>Πίθηκοι </a:t>
            </a:r>
            <a:r>
              <a:rPr lang="en-US" dirty="0"/>
              <a:t>: </a:t>
            </a:r>
            <a:r>
              <a:rPr lang="en-US" i="1" dirty="0"/>
              <a:t>streptococci, staphylococci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86013BE2-0E1B-484E-98B6-863D802A31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21268"/>
            <a:ext cx="9144000" cy="710067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CC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l-GR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Πότε χορηγούμε αντιβιοτικά;</a:t>
            </a:r>
            <a:endParaRPr lang="en-GB" sz="40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9FF0FDBE-4834-4A4F-B748-171073438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744663"/>
            <a:ext cx="8964612" cy="3990975"/>
          </a:xfrm>
        </p:spPr>
        <p:txBody>
          <a:bodyPr>
            <a:spAutoFit/>
          </a:bodyPr>
          <a:lstStyle/>
          <a:p>
            <a:pPr marL="609600" indent="-609600" eaLnBrk="1" hangingPunct="1">
              <a:lnSpc>
                <a:spcPct val="100000"/>
              </a:lnSpc>
              <a:spcBef>
                <a:spcPts val="700"/>
              </a:spcBef>
              <a:buClr>
                <a:srgbClr val="FFFF00"/>
              </a:buClr>
              <a:buFont typeface="Wingdings" pitchFamily="2" charset="2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Σε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δήγματα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στα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χέρια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eaLnBrk="1" hangingPunct="1">
              <a:lnSpc>
                <a:spcPct val="100000"/>
              </a:lnSpc>
              <a:spcBef>
                <a:spcPts val="700"/>
              </a:spcBef>
              <a:buClr>
                <a:srgbClr val="FFFF00"/>
              </a:buClr>
              <a:buFont typeface="Wingdings" pitchFamily="2" charset="2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Σε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βαθειά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ρυπαρά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τραύματα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που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απαιτούν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χειρουργικό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καθαρισμό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eaLnBrk="1" hangingPunct="1">
              <a:lnSpc>
                <a:spcPct val="100000"/>
              </a:lnSpc>
              <a:spcBef>
                <a:spcPts val="700"/>
              </a:spcBef>
              <a:buClr>
                <a:srgbClr val="FFFF00"/>
              </a:buClr>
              <a:buFont typeface="Wingdings" pitchFamily="2" charset="2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Σε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ηλικιωμένους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eaLnBrk="1" hangingPunct="1">
              <a:lnSpc>
                <a:spcPct val="100000"/>
              </a:lnSpc>
              <a:spcBef>
                <a:spcPts val="700"/>
              </a:spcBef>
              <a:buClr>
                <a:srgbClr val="FFFF00"/>
              </a:buClr>
              <a:buFont typeface="Wingdings" pitchFamily="2" charset="2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Σε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ανοσοκατεσταλμένους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eaLnBrk="1" hangingPunct="1">
              <a:lnSpc>
                <a:spcPct val="100000"/>
              </a:lnSpc>
              <a:spcBef>
                <a:spcPts val="700"/>
              </a:spcBef>
              <a:buClr>
                <a:srgbClr val="FFFF00"/>
              </a:buClr>
              <a:buFont typeface="Wingdings" pitchFamily="2" charset="2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Σε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δήγματα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πλησίον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οστού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κεφαλής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άρθρωσης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ή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πρόθεσης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 eaLnBrk="1" hangingPunct="1">
              <a:lnSpc>
                <a:spcPct val="100000"/>
              </a:lnSpc>
              <a:spcBef>
                <a:spcPts val="700"/>
              </a:spcBef>
              <a:buClr>
                <a:srgbClr val="FFFF00"/>
              </a:buClr>
              <a:buFont typeface="Wingdings" pitchFamily="2" charset="2"/>
              <a:buAutoNum type="arabicPeriod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Σε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υποκείμενη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φλεβική</a:t>
            </a:r>
            <a:r>
              <a:rPr lang="en-GB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στάση</a:t>
            </a:r>
            <a:endParaRPr lang="en-GB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>
            <a:extLst>
              <a:ext uri="{FF2B5EF4-FFF2-40B4-BE49-F238E27FC236}">
                <a16:creationId xmlns:a16="http://schemas.microsoft.com/office/drawing/2014/main" id="{DAE88A73-06E5-F445-871C-71221B520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6275388"/>
            <a:ext cx="26304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2">
            <a:extLst>
              <a:ext uri="{FF2B5EF4-FFF2-40B4-BE49-F238E27FC236}">
                <a16:creationId xmlns:a16="http://schemas.microsoft.com/office/drawing/2014/main" id="{1E517032-B8A7-4A4B-9BAC-E7ECC2631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39813"/>
            <a:ext cx="6859588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3">
            <a:extLst>
              <a:ext uri="{FF2B5EF4-FFF2-40B4-BE49-F238E27FC236}">
                <a16:creationId xmlns:a16="http://schemas.microsoft.com/office/drawing/2014/main" id="{E7143229-F872-6A42-97D5-5D8640ADF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913438"/>
            <a:ext cx="800417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lnSpc>
                <a:spcPct val="101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7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spcBef>
                <a:spcPct val="0"/>
              </a:spcBef>
              <a:buClr>
                <a:srgbClr val="FFFFFF"/>
              </a:buClr>
              <a:buSzPct val="45000"/>
              <a:buFontTx/>
              <a:buNone/>
            </a:pPr>
            <a:r>
              <a:rPr lang="en-GB" altLang="el-GR" sz="1100" b="1">
                <a:latin typeface="Arial" panose="020B0604020202020204" pitchFamily="34" charset="0"/>
              </a:rPr>
              <a:t>Swartz, M. N. N Engl J Med 2004;350:904-912</a:t>
            </a:r>
          </a:p>
        </p:txBody>
      </p:sp>
      <p:sp>
        <p:nvSpPr>
          <p:cNvPr id="88069" name="Text Box 4">
            <a:extLst>
              <a:ext uri="{FF2B5EF4-FFF2-40B4-BE49-F238E27FC236}">
                <a16:creationId xmlns:a16="http://schemas.microsoft.com/office/drawing/2014/main" id="{A3CBD6B6-98BB-9545-B610-1E778EF66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100384"/>
            <a:ext cx="8818562" cy="83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lnSpc>
                <a:spcPct val="101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32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7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8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4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  <a:tab pos="8535988" algn="l"/>
              </a:tabLst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lnSpc>
                <a:spcPct val="97000"/>
              </a:lnSpc>
              <a:spcBef>
                <a:spcPct val="0"/>
              </a:spcBef>
              <a:buClr>
                <a:srgbClr val="FFFFFF"/>
              </a:buClr>
              <a:buSzPct val="45000"/>
              <a:buFontTx/>
              <a:buNone/>
            </a:pPr>
            <a:r>
              <a:rPr lang="el-GR" altLang="el-GR" sz="2800" b="1" dirty="0">
                <a:latin typeface="Arial" panose="020B0604020202020204" pitchFamily="34" charset="0"/>
              </a:rPr>
              <a:t>Κυτταρίτιδα από </a:t>
            </a:r>
            <a:r>
              <a:rPr lang="en-GB" altLang="el-GR" sz="2800" b="1" i="1" dirty="0">
                <a:solidFill>
                  <a:srgbClr val="FFC000"/>
                </a:solidFill>
                <a:latin typeface="Arial" panose="020B0604020202020204" pitchFamily="34" charset="0"/>
              </a:rPr>
              <a:t>Pasteurella </a:t>
            </a:r>
            <a:r>
              <a:rPr lang="en-GB" altLang="el-GR" sz="2800" b="1" i="1" dirty="0" err="1">
                <a:solidFill>
                  <a:srgbClr val="FFC000"/>
                </a:solidFill>
                <a:latin typeface="Arial" panose="020B0604020202020204" pitchFamily="34" charset="0"/>
              </a:rPr>
              <a:t>multocida</a:t>
            </a:r>
            <a:r>
              <a:rPr lang="en-GB" altLang="el-GR" sz="2800" b="1" i="1" dirty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800" b="1" dirty="0">
                <a:latin typeface="Arial" panose="020B0604020202020204" pitchFamily="34" charset="0"/>
              </a:rPr>
              <a:t>μετά δάγκωμα γάτας</a:t>
            </a:r>
            <a:endParaRPr lang="en-GB" altLang="el-GR" sz="28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_MyFiles\TWAIN E-Slides\Other Soft Tissue Infections\Pasteurella1.tif">
            <a:extLst>
              <a:ext uri="{FF2B5EF4-FFF2-40B4-BE49-F238E27FC236}">
                <a16:creationId xmlns:a16="http://schemas.microsoft.com/office/drawing/2014/main" id="{A4DA7455-CBE1-D944-B1E6-FF1A6EF74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"/>
          <a:stretch>
            <a:fillRect/>
          </a:stretch>
        </p:blipFill>
        <p:spPr bwMode="auto">
          <a:xfrm>
            <a:off x="685800" y="1066800"/>
            <a:ext cx="79248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>
            <a:extLst>
              <a:ext uri="{FF2B5EF4-FFF2-40B4-BE49-F238E27FC236}">
                <a16:creationId xmlns:a16="http://schemas.microsoft.com/office/drawing/2014/main" id="{CEEFB609-E8F8-DD46-8A20-C50F7E4221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6289675"/>
            <a:ext cx="686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01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32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7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8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24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l-GR" sz="1800">
                <a:solidFill>
                  <a:schemeClr val="bg1"/>
                </a:solidFill>
              </a:rPr>
              <a:t>From American Academy of Pediatrics Red Book 26</a:t>
            </a:r>
            <a:r>
              <a:rPr lang="en-US" altLang="el-GR" sz="1800" baseline="30000">
                <a:solidFill>
                  <a:schemeClr val="bg1"/>
                </a:solidFill>
              </a:rPr>
              <a:t>th</a:t>
            </a:r>
            <a:r>
              <a:rPr lang="en-US" altLang="el-GR" sz="1800">
                <a:solidFill>
                  <a:schemeClr val="bg1"/>
                </a:solidFill>
              </a:rPr>
              <a:t> edition 2003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4F4BB6F4-886C-7C4D-848B-4906610D3B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b="1" dirty="0"/>
              <a:t>‘</a:t>
            </a:r>
            <a:r>
              <a:rPr lang="en-US" b="1" dirty="0"/>
              <a:t>Cat Scratch Disease</a:t>
            </a:r>
            <a:r>
              <a:rPr lang="el-GR" b="1" dirty="0"/>
              <a:t>’</a:t>
            </a:r>
            <a:endParaRPr lang="el-GR" dirty="0"/>
          </a:p>
        </p:txBody>
      </p:sp>
      <p:sp>
        <p:nvSpPr>
          <p:cNvPr id="3" name="2 - Υπότιτλος">
            <a:extLst>
              <a:ext uri="{FF2B5EF4-FFF2-40B4-BE49-F238E27FC236}">
                <a16:creationId xmlns:a16="http://schemas.microsoft.com/office/drawing/2014/main" id="{5F80064F-82B9-964D-B429-B5BF1D3A66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/>
              <a:t>ΝΟΣΟΣ ΕΞ ΟΝΥΧΩΝ ΓΑΛΗΣ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>
            <a:extLst>
              <a:ext uri="{FF2B5EF4-FFF2-40B4-BE49-F238E27FC236}">
                <a16:creationId xmlns:a16="http://schemas.microsoft.com/office/drawing/2014/main" id="{7F1FC266-86B3-6E44-9EF9-E0E6846B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5770984" cy="116205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0" dirty="0"/>
              <a:t>Cat Scratch Disease</a:t>
            </a:r>
            <a:endParaRPr lang="el-GR" sz="4400" b="0" dirty="0"/>
          </a:p>
        </p:txBody>
      </p:sp>
      <p:sp>
        <p:nvSpPr>
          <p:cNvPr id="6" name="5 - Θέση κειμένου">
            <a:extLst>
              <a:ext uri="{FF2B5EF4-FFF2-40B4-BE49-F238E27FC236}">
                <a16:creationId xmlns:a16="http://schemas.microsoft.com/office/drawing/2014/main" id="{42D658B0-3D35-2F4D-BDDD-80FF977CDDE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200" y="2348880"/>
            <a:ext cx="3250704" cy="3777283"/>
          </a:xfrm>
        </p:spPr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Typical cat scratch disease in child</a:t>
            </a:r>
            <a:endParaRPr lang="el-GR" sz="24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l-GR" sz="2400" dirty="0"/>
              <a:t>Ε</a:t>
            </a:r>
            <a:r>
              <a:rPr lang="en-US" sz="2400" dirty="0" err="1"/>
              <a:t>rythematous</a:t>
            </a:r>
            <a:r>
              <a:rPr lang="en-US" sz="2400" dirty="0"/>
              <a:t> papule</a:t>
            </a:r>
            <a:endParaRPr lang="el-GR" sz="24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Lymphadenopathy</a:t>
            </a:r>
            <a:endParaRPr lang="el-GR" sz="2400" dirty="0"/>
          </a:p>
        </p:txBody>
      </p:sp>
      <p:pic>
        <p:nvPicPr>
          <p:cNvPr id="91140" name="3 - Θέση περιεχομένου" descr="i-11-01.gif">
            <a:extLst>
              <a:ext uri="{FF2B5EF4-FFF2-40B4-BE49-F238E27FC236}">
                <a16:creationId xmlns:a16="http://schemas.microsoft.com/office/drawing/2014/main" id="{6A6BEA4C-53D4-EE46-9D92-9ABCDAD08F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449" y="2204864"/>
            <a:ext cx="2737470" cy="1824980"/>
          </a:xfrm>
        </p:spPr>
      </p:pic>
      <p:pic>
        <p:nvPicPr>
          <p:cNvPr id="2" name="4 - Θέση περιεχομένου" descr="i-11-02.gif">
            <a:extLst>
              <a:ext uri="{FF2B5EF4-FFF2-40B4-BE49-F238E27FC236}">
                <a16:creationId xmlns:a16="http://schemas.microsoft.com/office/drawing/2014/main" id="{423A9E75-D5E7-7F19-A0D7-120020066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8" y="4167817"/>
            <a:ext cx="2937518" cy="19583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EFECF722-18E4-7F43-839F-C64CB9D04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5987008" cy="707678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0" dirty="0"/>
              <a:t>Cat Scratch Disease</a:t>
            </a:r>
            <a:endParaRPr lang="el-GR" sz="4400" b="0" dirty="0"/>
          </a:p>
        </p:txBody>
      </p:sp>
      <p:sp>
        <p:nvSpPr>
          <p:cNvPr id="3" name="2 - Θέση κειμένου">
            <a:extLst>
              <a:ext uri="{FF2B5EF4-FFF2-40B4-BE49-F238E27FC236}">
                <a16:creationId xmlns:a16="http://schemas.microsoft.com/office/drawing/2014/main" id="{BA7D87CF-7CA8-9645-9584-449BCFFBAEE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000" dirty="0"/>
              <a:t>Parinaud's </a:t>
            </a:r>
            <a:r>
              <a:rPr lang="en-US" sz="2000" dirty="0" err="1"/>
              <a:t>oculoglandular</a:t>
            </a:r>
            <a:r>
              <a:rPr lang="en-US" sz="2000" dirty="0"/>
              <a:t> syndrome, a manifestation of "atypical" cat scratch disease; a </a:t>
            </a:r>
            <a:r>
              <a:rPr lang="en-US" sz="2000" dirty="0">
                <a:solidFill>
                  <a:srgbClr val="FFC000"/>
                </a:solidFill>
              </a:rPr>
              <a:t>granulomatous conjunctivitis </a:t>
            </a:r>
            <a:r>
              <a:rPr lang="en-US" sz="2000" dirty="0"/>
              <a:t>was demonstrated by biopsy </a:t>
            </a:r>
            <a:endParaRPr lang="el-GR" sz="2000" dirty="0"/>
          </a:p>
        </p:txBody>
      </p:sp>
      <p:pic>
        <p:nvPicPr>
          <p:cNvPr id="93188" name="4 - Θέση περιεχομένου" descr="i-11-03.gif">
            <a:extLst>
              <a:ext uri="{FF2B5EF4-FFF2-40B4-BE49-F238E27FC236}">
                <a16:creationId xmlns:a16="http://schemas.microsoft.com/office/drawing/2014/main" id="{0DF6D386-DEE4-5E4F-A251-ADF47FC4E8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0875" y="2095500"/>
            <a:ext cx="3657600" cy="2438400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93D55EB7-390E-B34C-A942-A54F994FC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5338936" cy="116205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0" dirty="0"/>
              <a:t>Cat Scratch Disease</a:t>
            </a:r>
            <a:endParaRPr lang="el-GR" sz="4400" b="0" dirty="0"/>
          </a:p>
        </p:txBody>
      </p:sp>
      <p:sp>
        <p:nvSpPr>
          <p:cNvPr id="3" name="2 - Θέση κειμένου">
            <a:extLst>
              <a:ext uri="{FF2B5EF4-FFF2-40B4-BE49-F238E27FC236}">
                <a16:creationId xmlns:a16="http://schemas.microsoft.com/office/drawing/2014/main" id="{086CA8C3-4936-F946-AD57-D2DEDF83BF3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200" y="1844824"/>
            <a:ext cx="3008313" cy="4281339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solidFill>
                  <a:srgbClr val="FFC000"/>
                </a:solidFill>
              </a:rPr>
              <a:t>Parinaud's</a:t>
            </a:r>
            <a:r>
              <a:rPr lang="en-US" sz="2000" dirty="0"/>
              <a:t> </a:t>
            </a:r>
            <a:r>
              <a:rPr lang="en-US" sz="2000" dirty="0" err="1"/>
              <a:t>oculoglandular</a:t>
            </a:r>
            <a:r>
              <a:rPr lang="en-US" sz="2000" dirty="0"/>
              <a:t> syndrome; submandibular lymphadenopathy ipsilateral to the eye with conjunctivitis is indicated by the arrow. Preauricular adenopathy is more common. </a:t>
            </a:r>
            <a:endParaRPr lang="el-GR" sz="2000" dirty="0"/>
          </a:p>
        </p:txBody>
      </p:sp>
      <p:pic>
        <p:nvPicPr>
          <p:cNvPr id="94212" name="4 - Θέση περιεχομένου" descr="i-11-04.gif">
            <a:extLst>
              <a:ext uri="{FF2B5EF4-FFF2-40B4-BE49-F238E27FC236}">
                <a16:creationId xmlns:a16="http://schemas.microsoft.com/office/drawing/2014/main" id="{FBB39BA4-98D7-C84C-8A25-C6F7F5EE8F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0875" y="2095500"/>
            <a:ext cx="3657600" cy="2438400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>
            <a:extLst>
              <a:ext uri="{FF2B5EF4-FFF2-40B4-BE49-F238E27FC236}">
                <a16:creationId xmlns:a16="http://schemas.microsoft.com/office/drawing/2014/main" id="{3673391D-33AF-D042-AA3A-043446B2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6059016" cy="116205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0" dirty="0"/>
              <a:t>Cat Scratch Disease</a:t>
            </a:r>
            <a:endParaRPr lang="el-GR" sz="4400" b="0" dirty="0"/>
          </a:p>
        </p:txBody>
      </p:sp>
      <p:sp>
        <p:nvSpPr>
          <p:cNvPr id="3" name="2 - Θέση κειμένου">
            <a:extLst>
              <a:ext uri="{FF2B5EF4-FFF2-40B4-BE49-F238E27FC236}">
                <a16:creationId xmlns:a16="http://schemas.microsoft.com/office/drawing/2014/main" id="{4C58AA64-4F6E-9D41-800C-F1DCB739C5A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200" y="1916832"/>
            <a:ext cx="4114800" cy="4392488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/>
              <a:t>Multiple lesions of </a:t>
            </a:r>
            <a:r>
              <a:rPr lang="en-US" sz="1800" dirty="0">
                <a:solidFill>
                  <a:srgbClr val="FFC000"/>
                </a:solidFill>
              </a:rPr>
              <a:t>bacillary </a:t>
            </a:r>
            <a:r>
              <a:rPr lang="en-US" sz="1800" dirty="0" err="1">
                <a:solidFill>
                  <a:srgbClr val="FFC000"/>
                </a:solidFill>
              </a:rPr>
              <a:t>angiomatosis</a:t>
            </a:r>
            <a:r>
              <a:rPr lang="en-US" sz="1800" dirty="0">
                <a:solidFill>
                  <a:srgbClr val="FFC000"/>
                </a:solidFill>
              </a:rPr>
              <a:t> </a:t>
            </a:r>
            <a:r>
              <a:rPr lang="en-US" sz="1800" dirty="0"/>
              <a:t>in different stages of development on the elbow of a man with </a:t>
            </a:r>
            <a:r>
              <a:rPr lang="en-US" sz="1800" dirty="0">
                <a:solidFill>
                  <a:srgbClr val="FFC000"/>
                </a:solidFill>
              </a:rPr>
              <a:t>acquired immunodeficiency syndrome (AIDS)</a:t>
            </a:r>
            <a:r>
              <a:rPr lang="en-US" sz="1800" dirty="0"/>
              <a:t>. The largest lesion was of a variegated purple color and had an ulcerated surface that wept serous fluid</a:t>
            </a:r>
          </a:p>
          <a:p>
            <a:pPr eaLnBrk="1" hangingPunct="1">
              <a:defRPr/>
            </a:pPr>
            <a:r>
              <a:rPr lang="en-US" sz="1800" dirty="0"/>
              <a:t>Beginning a month earlier as a small cherry angioma-like lesion, it had been very similar to the three adjacent smaller lesions that later erupted within the week preceding this photograph. All lesions resolved with doxycycline therapy</a:t>
            </a:r>
          </a:p>
          <a:p>
            <a:pPr eaLnBrk="1" hangingPunct="1">
              <a:defRPr/>
            </a:pPr>
            <a:endParaRPr lang="el-GR" sz="1800" dirty="0"/>
          </a:p>
        </p:txBody>
      </p:sp>
      <p:pic>
        <p:nvPicPr>
          <p:cNvPr id="95236" name="4 - Θέση περιεχομένου" descr="i-11-05.gif">
            <a:extLst>
              <a:ext uri="{FF2B5EF4-FFF2-40B4-BE49-F238E27FC236}">
                <a16:creationId xmlns:a16="http://schemas.microsoft.com/office/drawing/2014/main" id="{1FAB01C6-012D-0F45-BAD6-3802B304B1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5823" y="2209800"/>
            <a:ext cx="3657600" cy="24384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F8F7F-9592-79A7-5CBA-7323C7055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A480-826E-3E2C-3E08-BE7BA399E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8"/>
            <a:ext cx="8228013" cy="2103437"/>
          </a:xfrm>
        </p:spPr>
        <p:txBody>
          <a:bodyPr wrap="square" anchor="ctr">
            <a:normAutofit/>
          </a:bodyPr>
          <a:lstStyle/>
          <a:p>
            <a:r>
              <a:rPr lang="el-GR" dirty="0"/>
              <a:t>Πλάκα</a:t>
            </a:r>
            <a:endParaRPr lang="en-GR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8B4985-FB4F-3130-EE67-23874518F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7013" cy="4233863"/>
          </a:xfrm>
        </p:spPr>
        <p:txBody>
          <a:bodyPr wrap="square" anchor="t">
            <a:normAutofit/>
          </a:bodyPr>
          <a:lstStyle/>
          <a:p>
            <a:r>
              <a:rPr lang="el-GR" i="0" dirty="0">
                <a:effectLst/>
              </a:rPr>
              <a:t>Η πλάκα είναι μια βλατίδα μεγάλου εύρους (ή συρροή βλατίδων), διαμέτρου 1 εκατοστό ή μεγαλύτερης</a:t>
            </a:r>
          </a:p>
          <a:p>
            <a:endParaRPr lang="el-GR" i="0" dirty="0">
              <a:effectLst/>
            </a:endParaRPr>
          </a:p>
          <a:p>
            <a:r>
              <a:rPr lang="el-GR" i="0" dirty="0">
                <a:effectLst/>
              </a:rPr>
              <a:t>Είναι γενι­κά </a:t>
            </a:r>
            <a:r>
              <a:rPr lang="el-GR" i="0" dirty="0">
                <a:solidFill>
                  <a:srgbClr val="FFC000"/>
                </a:solidFill>
                <a:effectLst/>
              </a:rPr>
              <a:t>επίπεδη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050" name="Picture 2" descr="derma3">
            <a:extLst>
              <a:ext uri="{FF2B5EF4-FFF2-40B4-BE49-F238E27FC236}">
                <a16:creationId xmlns:a16="http://schemas.microsoft.com/office/drawing/2014/main" id="{0DD876F1-E6E7-C3E9-4F03-8D3E709BCE1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6613" y="2078831"/>
            <a:ext cx="4038600" cy="40386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455936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_MyFiles\TWAIN E-Slides\Other Soft Tissue Infections\HumanBite1.tif">
            <a:extLst>
              <a:ext uri="{FF2B5EF4-FFF2-40B4-BE49-F238E27FC236}">
                <a16:creationId xmlns:a16="http://schemas.microsoft.com/office/drawing/2014/main" id="{3F7C5C41-AAA4-A246-B647-ECB228D97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650038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3">
            <a:extLst>
              <a:ext uri="{FF2B5EF4-FFF2-40B4-BE49-F238E27FC236}">
                <a16:creationId xmlns:a16="http://schemas.microsoft.com/office/drawing/2014/main" id="{16A56CAE-F679-4143-80B2-76C5A1FEB5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l-GR" altLang="el-GR" sz="4000">
                <a:effectLst/>
              </a:rPr>
              <a:t>Λοιμώξεις από δάγκωμα ανθρώπου</a:t>
            </a:r>
            <a:endParaRPr lang="en-US" altLang="el-GR" sz="4000">
              <a:effectLst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79B8478-7DDC-4E44-8B95-882A54C08A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Μικροβιολογία του ανθρώπινου δαγκώματος</a:t>
            </a:r>
            <a:endParaRPr lang="en-US" dirty="0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52D5EA4E-634F-A845-AAB1-39F5BC3F5EF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122512"/>
            <a:ext cx="3810000" cy="4114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l-GR" sz="3200" b="1" i="1" dirty="0"/>
              <a:t>Αερόβια</a:t>
            </a:r>
            <a:endParaRPr lang="en-US" sz="3200" b="1" i="1" dirty="0"/>
          </a:p>
          <a:p>
            <a:pPr eaLnBrk="1" hangingPunct="1">
              <a:defRPr/>
            </a:pPr>
            <a:r>
              <a:rPr lang="en-US" i="1" dirty="0" err="1"/>
              <a:t>Viridans</a:t>
            </a:r>
            <a:r>
              <a:rPr lang="en-US" i="1" dirty="0"/>
              <a:t> streptococci</a:t>
            </a:r>
          </a:p>
          <a:p>
            <a:pPr eaLnBrk="1" hangingPunct="1">
              <a:defRPr/>
            </a:pPr>
            <a:r>
              <a:rPr lang="en-US" i="1" dirty="0"/>
              <a:t>Beta hemolytic streptococci</a:t>
            </a:r>
          </a:p>
          <a:p>
            <a:pPr eaLnBrk="1" hangingPunct="1">
              <a:defRPr/>
            </a:pPr>
            <a:r>
              <a:rPr lang="en-US" i="1" dirty="0"/>
              <a:t>Staphylococcus sp including </a:t>
            </a:r>
            <a:r>
              <a:rPr lang="en-US" i="1" dirty="0" err="1"/>
              <a:t>aureus</a:t>
            </a:r>
            <a:endParaRPr lang="en-US" i="1" dirty="0"/>
          </a:p>
          <a:p>
            <a:pPr eaLnBrk="1" hangingPunct="1">
              <a:defRPr/>
            </a:pPr>
            <a:r>
              <a:rPr lang="en-US" i="1" dirty="0" err="1"/>
              <a:t>Eikenella</a:t>
            </a:r>
            <a:r>
              <a:rPr lang="en-US" i="1" dirty="0"/>
              <a:t> </a:t>
            </a:r>
            <a:r>
              <a:rPr lang="en-US" i="1" dirty="0" err="1"/>
              <a:t>corrodens</a:t>
            </a:r>
            <a:endParaRPr lang="en-US" i="1" dirty="0"/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2329C150-C2A1-3F47-99B4-E167701F14F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6613" y="2147465"/>
            <a:ext cx="4038600" cy="42338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l-GR" sz="3200" b="1" i="1" dirty="0"/>
              <a:t>Αναερόβια</a:t>
            </a:r>
            <a:endParaRPr lang="en-US" sz="3200" b="1" i="1" dirty="0"/>
          </a:p>
          <a:p>
            <a:pPr eaLnBrk="1" hangingPunct="1">
              <a:defRPr/>
            </a:pPr>
            <a:r>
              <a:rPr lang="en-US" i="1" dirty="0" err="1"/>
              <a:t>Fusobacteria</a:t>
            </a:r>
            <a:endParaRPr lang="en-US" i="1" dirty="0"/>
          </a:p>
          <a:p>
            <a:pPr eaLnBrk="1" hangingPunct="1">
              <a:defRPr/>
            </a:pPr>
            <a:r>
              <a:rPr lang="en-US" i="1" dirty="0" err="1"/>
              <a:t>Peptostreptococcus</a:t>
            </a:r>
            <a:endParaRPr lang="en-US" i="1" dirty="0"/>
          </a:p>
          <a:p>
            <a:pPr eaLnBrk="1" hangingPunct="1">
              <a:defRPr/>
            </a:pPr>
            <a:r>
              <a:rPr lang="en-US" i="1" dirty="0" err="1"/>
              <a:t>Prevotella</a:t>
            </a:r>
            <a:endParaRPr lang="en-US" i="1" dirty="0"/>
          </a:p>
          <a:p>
            <a:pPr eaLnBrk="1" hangingPunct="1">
              <a:defRPr/>
            </a:pPr>
            <a:r>
              <a:rPr lang="en-US" i="1" dirty="0" err="1"/>
              <a:t>Porphyromonas</a:t>
            </a:r>
            <a:endParaRPr lang="en-US" i="1" dirty="0"/>
          </a:p>
          <a:p>
            <a:pPr eaLnBrk="1" hangingPunct="1">
              <a:defRPr/>
            </a:pPr>
            <a:r>
              <a:rPr lang="en-US" i="1" dirty="0" err="1"/>
              <a:t>Bacteroides</a:t>
            </a:r>
            <a:r>
              <a:rPr lang="en-US" i="1" dirty="0"/>
              <a:t> </a:t>
            </a:r>
            <a:r>
              <a:rPr lang="en-US" i="1" dirty="0" err="1"/>
              <a:t>fragilis</a:t>
            </a:r>
            <a:endParaRPr lang="en-US" i="1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9ED3AD8-1D2A-074B-8933-F8236F320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80772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Αγωγή</a:t>
            </a:r>
            <a:endParaRPr lang="en-US" dirty="0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543B8753-6EF2-154F-AAB5-E4D198FBC8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0504"/>
            <a:ext cx="7772400" cy="4114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defRPr/>
            </a:pPr>
            <a:r>
              <a:rPr lang="el-GR" dirty="0"/>
              <a:t>Συνήθως απαιτείται </a:t>
            </a:r>
            <a:r>
              <a:rPr lang="el-GR" dirty="0">
                <a:solidFill>
                  <a:srgbClr val="FFC000"/>
                </a:solidFill>
              </a:rPr>
              <a:t>παρεντερική </a:t>
            </a:r>
            <a:r>
              <a:rPr lang="el-GR" dirty="0"/>
              <a:t>χορήγηση</a:t>
            </a:r>
            <a:endParaRPr lang="en-US" dirty="0"/>
          </a:p>
          <a:p>
            <a:pPr marL="1066800" lvl="1" indent="-609600" eaLnBrk="1" hangingPunct="1">
              <a:lnSpc>
                <a:spcPct val="90000"/>
              </a:lnSpc>
              <a:buSzTx/>
              <a:buFont typeface="Wingdings" pitchFamily="2" charset="2"/>
              <a:buAutoNum type="arabicPeriod"/>
              <a:defRPr/>
            </a:pPr>
            <a:r>
              <a:rPr lang="en-US" dirty="0" err="1"/>
              <a:t>Ampicillin</a:t>
            </a:r>
            <a:r>
              <a:rPr lang="en-US" dirty="0"/>
              <a:t> </a:t>
            </a:r>
            <a:r>
              <a:rPr lang="en-US" dirty="0" err="1"/>
              <a:t>sulbactam</a:t>
            </a:r>
            <a:endParaRPr lang="en-US" dirty="0"/>
          </a:p>
          <a:p>
            <a:pPr marL="1066800" lvl="1" indent="-609600" eaLnBrk="1" hangingPunct="1">
              <a:lnSpc>
                <a:spcPct val="90000"/>
              </a:lnSpc>
              <a:buSzTx/>
              <a:buFont typeface="Wingdings" pitchFamily="2" charset="2"/>
              <a:buAutoNum type="arabicPeriod"/>
              <a:defRPr/>
            </a:pPr>
            <a:r>
              <a:rPr lang="en-US" dirty="0" err="1"/>
              <a:t>Cefoxitin</a:t>
            </a:r>
            <a:endParaRPr lang="en-US" dirty="0"/>
          </a:p>
          <a:p>
            <a:pPr marL="1066800" lvl="1" indent="-609600" eaLnBrk="1" hangingPunct="1">
              <a:lnSpc>
                <a:spcPct val="90000"/>
              </a:lnSpc>
              <a:buSzTx/>
              <a:buFont typeface="Wingdings" pitchFamily="2" charset="2"/>
              <a:buAutoNum type="arabicPeriod"/>
              <a:defRPr/>
            </a:pPr>
            <a:r>
              <a:rPr lang="en-US" dirty="0" err="1"/>
              <a:t>Ertapenem</a:t>
            </a:r>
            <a:endParaRPr lang="en-US" dirty="0"/>
          </a:p>
          <a:p>
            <a:pPr marL="1066800" lvl="1" indent="-6096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8C596E4-783B-2549-A1A6-12B49BB9FA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144518"/>
            <a:ext cx="5216027" cy="2045579"/>
          </a:xfrm>
        </p:spPr>
        <p:txBody>
          <a:bodyPr/>
          <a:lstStyle/>
          <a:p>
            <a:pPr>
              <a:defRPr/>
            </a:pPr>
            <a:r>
              <a:rPr lang="el-GR" dirty="0">
                <a:solidFill>
                  <a:srgbClr val="FFC000"/>
                </a:solidFill>
              </a:rPr>
              <a:t>Αυτός ο ασθενής επισκέφτηκε πρόσφατα</a:t>
            </a:r>
            <a:r>
              <a:rPr lang="en-US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25AE1970-C81A-8E42-BC0B-B0B3EB164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1" y="2492896"/>
            <a:ext cx="4114800" cy="3960440"/>
          </a:xfrm>
        </p:spPr>
        <p:txBody>
          <a:bodyPr/>
          <a:lstStyle/>
          <a:p>
            <a:pPr marL="609600" indent="-609600">
              <a:lnSpc>
                <a:spcPct val="125000"/>
              </a:lnSpc>
              <a:buFont typeface="Monotype Sorts" pitchFamily="2" charset="2"/>
              <a:buAutoNum type="arabicPeriod"/>
              <a:defRPr/>
            </a:pPr>
            <a:r>
              <a:rPr lang="el-GR" sz="4000" dirty="0"/>
              <a:t>Δικηγόρο</a:t>
            </a:r>
            <a:endParaRPr lang="en-US" sz="4000" dirty="0"/>
          </a:p>
          <a:p>
            <a:pPr marL="609600" indent="-609600">
              <a:lnSpc>
                <a:spcPct val="125000"/>
              </a:lnSpc>
              <a:buFont typeface="Monotype Sorts" pitchFamily="2" charset="2"/>
              <a:buAutoNum type="arabicPeriod"/>
              <a:defRPr/>
            </a:pPr>
            <a:r>
              <a:rPr lang="el-GR" sz="4000" dirty="0"/>
              <a:t>Χρηματιστή</a:t>
            </a:r>
            <a:endParaRPr lang="en-US" sz="4000" dirty="0"/>
          </a:p>
          <a:p>
            <a:pPr marL="609600" indent="-609600">
              <a:lnSpc>
                <a:spcPct val="125000"/>
              </a:lnSpc>
              <a:buFont typeface="Monotype Sorts" pitchFamily="2" charset="2"/>
              <a:buAutoNum type="arabicPeriod"/>
              <a:defRPr/>
            </a:pPr>
            <a:r>
              <a:rPr lang="el-GR" sz="4000" dirty="0"/>
              <a:t>Αστυνομικό </a:t>
            </a:r>
            <a:endParaRPr lang="en-US" sz="4000" dirty="0"/>
          </a:p>
          <a:p>
            <a:pPr marL="609600" indent="-609600">
              <a:lnSpc>
                <a:spcPct val="125000"/>
              </a:lnSpc>
              <a:buFont typeface="Monotype Sorts" pitchFamily="2" charset="2"/>
              <a:buAutoNum type="arabicPeriod"/>
              <a:defRPr/>
            </a:pPr>
            <a:r>
              <a:rPr lang="el-GR" sz="4000" dirty="0"/>
              <a:t>Οδοντίατρο </a:t>
            </a:r>
            <a:endParaRPr lang="en-US" sz="4000" dirty="0"/>
          </a:p>
        </p:txBody>
      </p:sp>
      <p:pic>
        <p:nvPicPr>
          <p:cNvPr id="2" name="Picture 3" descr="Cervical actinomycosis 3">
            <a:extLst>
              <a:ext uri="{FF2B5EF4-FFF2-40B4-BE49-F238E27FC236}">
                <a16:creationId xmlns:a16="http://schemas.microsoft.com/office/drawing/2014/main" id="{EF61EECF-618B-FB27-4895-4B18E5FFC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27" y="2996952"/>
            <a:ext cx="3945686" cy="2693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Quiz - Team Building - Corporate Event - Geneva, Lausanne, Fribourg">
            <a:extLst>
              <a:ext uri="{FF2B5EF4-FFF2-40B4-BE49-F238E27FC236}">
                <a16:creationId xmlns:a16="http://schemas.microsoft.com/office/drawing/2014/main" id="{E276EC6D-6F6E-A8EB-CC81-A70AC5FCF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65" y="239439"/>
            <a:ext cx="3504979" cy="121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DFF39967-C173-FC4C-8CFE-20004A9BC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err="1"/>
              <a:t>Τραχηλοπροσωπική</a:t>
            </a:r>
            <a:r>
              <a:rPr lang="el-GR" dirty="0"/>
              <a:t> </a:t>
            </a:r>
            <a:r>
              <a:rPr lang="el-GR" dirty="0" err="1">
                <a:solidFill>
                  <a:srgbClr val="FFC000"/>
                </a:solidFill>
              </a:rPr>
              <a:t>ακτινομύκωση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EEFDE6D8-1EA0-814F-B3F6-E367E76F52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endParaRPr lang="el-GR" dirty="0"/>
          </a:p>
          <a:p>
            <a:pPr>
              <a:lnSpc>
                <a:spcPct val="90000"/>
              </a:lnSpc>
              <a:defRPr/>
            </a:pPr>
            <a:r>
              <a:rPr lang="el-GR" dirty="0" err="1"/>
              <a:t>Προδιαθεσικοί</a:t>
            </a:r>
            <a:r>
              <a:rPr lang="el-GR" dirty="0"/>
              <a:t> παράγοντες </a:t>
            </a:r>
            <a:endParaRPr lang="en-US" dirty="0"/>
          </a:p>
          <a:p>
            <a:pPr lvl="1">
              <a:lnSpc>
                <a:spcPct val="90000"/>
              </a:lnSpc>
              <a:defRPr/>
            </a:pPr>
            <a:r>
              <a:rPr lang="el-GR" dirty="0"/>
              <a:t>Χαλασμένα δόντια</a:t>
            </a:r>
            <a:endParaRPr lang="en-US" dirty="0"/>
          </a:p>
          <a:p>
            <a:pPr lvl="1">
              <a:lnSpc>
                <a:spcPct val="90000"/>
              </a:lnSpc>
              <a:defRPr/>
            </a:pPr>
            <a:r>
              <a:rPr lang="el-GR" dirty="0">
                <a:solidFill>
                  <a:srgbClr val="FFC000"/>
                </a:solidFill>
              </a:rPr>
              <a:t>Οδοντιατρικές εργασίες</a:t>
            </a:r>
            <a:endParaRPr lang="en-US" dirty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l-GR" dirty="0"/>
              <a:t>Τραύμα στο πρόσωπο</a:t>
            </a:r>
            <a:endParaRPr lang="en-US" dirty="0"/>
          </a:p>
          <a:p>
            <a:pPr>
              <a:lnSpc>
                <a:spcPct val="90000"/>
              </a:lnSpc>
              <a:defRPr/>
            </a:pPr>
            <a:r>
              <a:rPr lang="el-GR" dirty="0"/>
              <a:t>Εντόπιση </a:t>
            </a:r>
            <a:endParaRPr lang="en-US" dirty="0"/>
          </a:p>
          <a:p>
            <a:pPr lvl="1">
              <a:lnSpc>
                <a:spcPct val="90000"/>
              </a:lnSpc>
              <a:defRPr/>
            </a:pPr>
            <a:r>
              <a:rPr lang="el-GR" dirty="0"/>
              <a:t>Σιαγόνα </a:t>
            </a:r>
            <a:r>
              <a:rPr lang="en-US" dirty="0"/>
              <a:t>55%</a:t>
            </a:r>
          </a:p>
          <a:p>
            <a:pPr lvl="1">
              <a:lnSpc>
                <a:spcPct val="90000"/>
              </a:lnSpc>
              <a:defRPr/>
            </a:pPr>
            <a:r>
              <a:rPr lang="el-GR" dirty="0"/>
              <a:t>Μάγουλο </a:t>
            </a:r>
            <a:r>
              <a:rPr lang="en-US" dirty="0"/>
              <a:t>30%</a:t>
            </a:r>
          </a:p>
          <a:p>
            <a:pPr lvl="2">
              <a:lnSpc>
                <a:spcPct val="90000"/>
              </a:lnSpc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>
            <a:extLst>
              <a:ext uri="{FF2B5EF4-FFF2-40B4-BE49-F238E27FC236}">
                <a16:creationId xmlns:a16="http://schemas.microsoft.com/office/drawing/2014/main" id="{51E14243-75DA-8542-B260-385F93884F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Όλες οι φλεγμονές </a:t>
            </a:r>
            <a:r>
              <a:rPr lang="el-GR" u="sng" dirty="0"/>
              <a:t>δεν</a:t>
            </a:r>
            <a:r>
              <a:rPr lang="el-GR" dirty="0"/>
              <a:t> είναι λοιμώξεις</a:t>
            </a:r>
          </a:p>
        </p:txBody>
      </p:sp>
      <p:sp>
        <p:nvSpPr>
          <p:cNvPr id="5" name="4 - Υπότιτλος">
            <a:extLst>
              <a:ext uri="{FF2B5EF4-FFF2-40B4-BE49-F238E27FC236}">
                <a16:creationId xmlns:a16="http://schemas.microsoft.com/office/drawing/2014/main" id="{4DCAB9AD-5A09-3C48-84D7-E52A6B04BD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A86E574B-2EA0-F34A-BA59-BE8C506891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700" y="214313"/>
            <a:ext cx="8915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l-GR"/>
              <a:t>Δερματικές εκδηλώσεις αγγειίτιδας</a:t>
            </a:r>
          </a:p>
        </p:txBody>
      </p:sp>
      <p:pic>
        <p:nvPicPr>
          <p:cNvPr id="103427" name="Picture 3">
            <a:extLst>
              <a:ext uri="{FF2B5EF4-FFF2-40B4-BE49-F238E27FC236}">
                <a16:creationId xmlns:a16="http://schemas.microsoft.com/office/drawing/2014/main" id="{9D062838-2131-D14B-8765-B68DDD55F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844675"/>
            <a:ext cx="7510462" cy="47720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13A999E5-F435-6841-80BF-015A54E96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950" y="1171575"/>
            <a:ext cx="6056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01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32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7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8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24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>
                <a:solidFill>
                  <a:srgbClr val="FF9933"/>
                </a:solidFill>
              </a:rPr>
              <a:t>Δερματική λευκοκυτταροκλαστική αγγειίτιδα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0357C540-F811-C644-92CC-E3D921BA6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4289"/>
            <a:ext cx="8228013" cy="1542504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dirty="0"/>
              <a:t>Δερματικές εκδηλώσεις αγγειίτιδας</a:t>
            </a:r>
          </a:p>
        </p:txBody>
      </p:sp>
      <p:sp>
        <p:nvSpPr>
          <p:cNvPr id="104451" name="Text Box 8">
            <a:extLst>
              <a:ext uri="{FF2B5EF4-FFF2-40B4-BE49-F238E27FC236}">
                <a16:creationId xmlns:a16="http://schemas.microsoft.com/office/drawing/2014/main" id="{FC42FD40-5640-C648-BFC5-E379CDC20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458913"/>
            <a:ext cx="4249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01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32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7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8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24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dirty="0">
                <a:solidFill>
                  <a:srgbClr val="FF9933"/>
                </a:solidFill>
              </a:rPr>
              <a:t>Αγγειίτιδα </a:t>
            </a:r>
            <a:r>
              <a:rPr lang="en-US" altLang="el-GR" sz="1800" dirty="0">
                <a:solidFill>
                  <a:srgbClr val="FF9933"/>
                </a:solidFill>
              </a:rPr>
              <a:t>Henoch-Schoenlein</a:t>
            </a:r>
            <a:endParaRPr lang="el-GR" altLang="el-GR" sz="1800" dirty="0">
              <a:solidFill>
                <a:srgbClr val="FF9933"/>
              </a:solidFill>
            </a:endParaRPr>
          </a:p>
        </p:txBody>
      </p:sp>
      <p:sp>
        <p:nvSpPr>
          <p:cNvPr id="104452" name="Text Box 9">
            <a:extLst>
              <a:ext uri="{FF2B5EF4-FFF2-40B4-BE49-F238E27FC236}">
                <a16:creationId xmlns:a16="http://schemas.microsoft.com/office/drawing/2014/main" id="{BC8E9105-EF6D-3A4E-A56F-C2E0F9943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8" y="1311275"/>
            <a:ext cx="33575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01000"/>
              </a:lnSpc>
              <a:spcBef>
                <a:spcPts val="8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32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1pPr>
            <a:lvl2pPr marL="742950" indent="-285750" eaLnBrk="0" hangingPunct="0">
              <a:lnSpc>
                <a:spcPct val="101000"/>
              </a:lnSpc>
              <a:spcBef>
                <a:spcPts val="7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8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2pPr>
            <a:lvl3pPr marL="1143000" indent="-228600" eaLnBrk="0" hangingPunct="0">
              <a:lnSpc>
                <a:spcPct val="101000"/>
              </a:lnSpc>
              <a:spcBef>
                <a:spcPts val="600"/>
              </a:spcBef>
              <a:buClr>
                <a:srgbClr val="00CCFF"/>
              </a:buClr>
              <a:buSzPct val="65000"/>
              <a:buFont typeface="Wingdings" pitchFamily="2" charset="2"/>
              <a:buChar char=""/>
              <a:defRPr sz="24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3pPr>
            <a:lvl4pPr marL="16002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4pPr>
            <a:lvl5pPr marL="2057400" indent="-228600" eaLnBrk="0" hangingPunct="0">
              <a:lnSpc>
                <a:spcPct val="101000"/>
              </a:lnSpc>
              <a:spcBef>
                <a:spcPts val="500"/>
              </a:spcBef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500"/>
              </a:spcBef>
              <a:spcAft>
                <a:spcPct val="0"/>
              </a:spcAft>
              <a:buClr>
                <a:srgbClr val="FFCC00"/>
              </a:buClr>
              <a:buSzPct val="65000"/>
              <a:buFont typeface="Wingdings" pitchFamily="2" charset="2"/>
              <a:buChar char=""/>
              <a:defRPr sz="2000">
                <a:solidFill>
                  <a:srgbClr val="FFFFFF"/>
                </a:solidFill>
                <a:latin typeface="Tahoma" panose="020B060403050404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dirty="0" err="1">
                <a:solidFill>
                  <a:srgbClr val="FF9933"/>
                </a:solidFill>
              </a:rPr>
              <a:t>Λευκοκυτταροκλαστική</a:t>
            </a:r>
            <a:r>
              <a:rPr lang="el-GR" altLang="el-GR" sz="1800" dirty="0">
                <a:solidFill>
                  <a:srgbClr val="FF9933"/>
                </a:solidFill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altLang="el-GR" sz="1800" dirty="0">
                <a:solidFill>
                  <a:srgbClr val="FF9933"/>
                </a:solidFill>
              </a:rPr>
              <a:t>αγγειίτιδα</a:t>
            </a:r>
          </a:p>
        </p:txBody>
      </p:sp>
      <p:pic>
        <p:nvPicPr>
          <p:cNvPr id="104454" name="Picture 14" descr="LCV">
            <a:extLst>
              <a:ext uri="{FF2B5EF4-FFF2-40B4-BE49-F238E27FC236}">
                <a16:creationId xmlns:a16="http://schemas.microsoft.com/office/drawing/2014/main" id="{0E3F55FD-608D-DB46-8D5B-80A23E09A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475"/>
            <a:ext cx="3025920" cy="381682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B22CF6-14C4-E508-9038-844EF705A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179" y="2302335"/>
            <a:ext cx="4809034" cy="3510778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Rectangle 4">
            <a:extLst>
              <a:ext uri="{FF2B5EF4-FFF2-40B4-BE49-F238E27FC236}">
                <a16:creationId xmlns:a16="http://schemas.microsoft.com/office/drawing/2014/main" id="{C670888B-B5B6-E04B-AA1D-EBE04C896E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3200" y="404664"/>
            <a:ext cx="8610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/>
              <a:t>Δικτυωτή </a:t>
            </a:r>
            <a:r>
              <a:rPr lang="el-GR" dirty="0" err="1"/>
              <a:t>πελίωση</a:t>
            </a:r>
            <a:br>
              <a:rPr lang="el-GR" dirty="0"/>
            </a:br>
            <a:r>
              <a:rPr lang="el-GR" sz="3200" dirty="0"/>
              <a:t>(</a:t>
            </a:r>
            <a:r>
              <a:rPr lang="en-GB" sz="3200" dirty="0"/>
              <a:t>Livedo reticularis)</a:t>
            </a:r>
            <a:endParaRPr lang="el-GR" sz="3200" dirty="0"/>
          </a:p>
        </p:txBody>
      </p:sp>
      <p:sp>
        <p:nvSpPr>
          <p:cNvPr id="116741" name="Rectangle 5">
            <a:extLst>
              <a:ext uri="{FF2B5EF4-FFF2-40B4-BE49-F238E27FC236}">
                <a16:creationId xmlns:a16="http://schemas.microsoft.com/office/drawing/2014/main" id="{B2291588-4BC6-8C4E-B3A9-6A28CDC471E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061120"/>
            <a:ext cx="4608513" cy="4104184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dirty="0" err="1"/>
              <a:t>Ερυθροκύανος</a:t>
            </a:r>
            <a:r>
              <a:rPr lang="el-GR" sz="2000" dirty="0"/>
              <a:t> δικτυωτός σχηματισμός του δέρματος σε άνω, κάτω άκρα αλλά και στον κορμό</a:t>
            </a:r>
            <a:endParaRPr lang="en-GB" sz="2000" dirty="0"/>
          </a:p>
          <a:p>
            <a:pPr eaLnBrk="1" hangingPunct="1">
              <a:defRPr/>
            </a:pPr>
            <a:r>
              <a:rPr lang="el-GR" sz="2000" dirty="0"/>
              <a:t>Οφείλεται σε </a:t>
            </a:r>
            <a:r>
              <a:rPr lang="el-GR" sz="2000" dirty="0">
                <a:solidFill>
                  <a:srgbClr val="FFC000"/>
                </a:solidFill>
              </a:rPr>
              <a:t>αγγειοκινητικές διαταραχές</a:t>
            </a:r>
            <a:endParaRPr lang="el-GR" sz="2000" dirty="0"/>
          </a:p>
          <a:p>
            <a:pPr eaLnBrk="1" hangingPunct="1">
              <a:defRPr/>
            </a:pPr>
            <a:r>
              <a:rPr lang="el-GR" sz="2000" dirty="0"/>
              <a:t>Μπορεί να εξελιχθεί με ισχαιμία και </a:t>
            </a:r>
            <a:r>
              <a:rPr lang="el-GR" sz="2000" dirty="0" err="1"/>
              <a:t>ιστικά</a:t>
            </a:r>
            <a:r>
              <a:rPr lang="el-GR" sz="2000" dirty="0"/>
              <a:t> </a:t>
            </a:r>
            <a:r>
              <a:rPr lang="el-GR" sz="2000" dirty="0" err="1"/>
              <a:t>έμφρακτα</a:t>
            </a:r>
            <a:endParaRPr lang="el-GR" sz="2000" dirty="0"/>
          </a:p>
          <a:p>
            <a:pPr eaLnBrk="1" hangingPunct="1">
              <a:defRPr/>
            </a:pPr>
            <a:r>
              <a:rPr lang="el-GR" sz="2000" dirty="0"/>
              <a:t>Απαντάται σε αγγειίτιδα, </a:t>
            </a:r>
            <a:r>
              <a:rPr lang="el-GR" sz="2000" dirty="0" err="1"/>
              <a:t>αντιφωσφολιπιδικό</a:t>
            </a:r>
            <a:r>
              <a:rPr lang="el-GR" sz="2000" dirty="0"/>
              <a:t> σύνδρομο, </a:t>
            </a:r>
            <a:r>
              <a:rPr lang="en-GB" sz="2000" dirty="0"/>
              <a:t>SLE</a:t>
            </a:r>
            <a:r>
              <a:rPr lang="el-GR" sz="2000" dirty="0"/>
              <a:t>, </a:t>
            </a:r>
            <a:r>
              <a:rPr lang="el-GR" sz="2000" dirty="0" err="1"/>
              <a:t>αθηροεμβολική</a:t>
            </a:r>
            <a:r>
              <a:rPr lang="el-GR" sz="2000" dirty="0"/>
              <a:t> νόσο, ιδιοπαθή </a:t>
            </a:r>
            <a:r>
              <a:rPr lang="el-GR" sz="2000" dirty="0" err="1"/>
              <a:t>θρομβοκυττάρωση</a:t>
            </a:r>
            <a:r>
              <a:rPr lang="el-GR" sz="2000" dirty="0"/>
              <a:t>, σήψη</a:t>
            </a:r>
          </a:p>
        </p:txBody>
      </p:sp>
      <p:pic>
        <p:nvPicPr>
          <p:cNvPr id="105476" name="Picture 7" descr="Livedo reticularis5">
            <a:extLst>
              <a:ext uri="{FF2B5EF4-FFF2-40B4-BE49-F238E27FC236}">
                <a16:creationId xmlns:a16="http://schemas.microsoft.com/office/drawing/2014/main" id="{6FD6C500-F00B-AF44-A624-F163C0FAA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96652"/>
            <a:ext cx="3073200" cy="468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C3729-125D-0640-A309-BD7CC2BEE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88"/>
            <a:ext cx="8228013" cy="1384849"/>
          </a:xfrm>
        </p:spPr>
        <p:txBody>
          <a:bodyPr/>
          <a:lstStyle/>
          <a:p>
            <a:r>
              <a:rPr lang="el-GR" sz="4800" dirty="0"/>
              <a:t>Πομφοί</a:t>
            </a:r>
            <a:endParaRPr lang="en-GR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7FB43-F4AA-9926-430D-6956EC9191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543153"/>
            <a:ext cx="4314701" cy="5126207"/>
          </a:xfrm>
        </p:spPr>
        <p:txBody>
          <a:bodyPr/>
          <a:lstStyle/>
          <a:p>
            <a:pPr algn="l">
              <a:spcAft>
                <a:spcPts val="2025"/>
              </a:spcAft>
            </a:pPr>
            <a:r>
              <a:rPr lang="el-GR" sz="1800" b="0" i="0" dirty="0">
                <a:solidFill>
                  <a:schemeClr val="bg1"/>
                </a:solidFill>
                <a:effectLst/>
              </a:rPr>
              <a:t>Οι πομφοί είναι παροδικές, οιδηματώδεις </a:t>
            </a:r>
            <a:r>
              <a:rPr lang="el-GR" sz="1800" b="0" i="0" dirty="0" err="1">
                <a:solidFill>
                  <a:schemeClr val="bg1"/>
                </a:solidFill>
                <a:effectLst/>
              </a:rPr>
              <a:t>υπεγέρσεις</a:t>
            </a:r>
            <a:r>
              <a:rPr lang="el-GR" sz="1800" b="0" i="0" dirty="0">
                <a:solidFill>
                  <a:schemeClr val="bg1"/>
                </a:solidFill>
                <a:effectLst/>
              </a:rPr>
              <a:t> ποικίλου μεγέθους που μοιάζουν με οροπέδιο </a:t>
            </a:r>
          </a:p>
          <a:p>
            <a:pPr algn="l">
              <a:spcAft>
                <a:spcPts val="2025"/>
              </a:spcAft>
            </a:pPr>
            <a:r>
              <a:rPr lang="el-GR" sz="1800" b="0" i="0" dirty="0">
                <a:solidFill>
                  <a:schemeClr val="bg1"/>
                </a:solidFill>
                <a:effectLst/>
              </a:rPr>
              <a:t>Έχουν συνήθως ωοειδές ή τοξοειδές περίγραμμα, ρόδινη ή ερυθρή χροιά και περιβάλλονται από μια άλω </a:t>
            </a:r>
            <a:r>
              <a:rPr lang="el-GR" sz="1800" b="0" i="0" dirty="0" err="1">
                <a:solidFill>
                  <a:schemeClr val="bg1"/>
                </a:solidFill>
                <a:effectLst/>
              </a:rPr>
              <a:t>κηλιδώδους</a:t>
            </a:r>
            <a:r>
              <a:rPr lang="el-GR" sz="1800" b="0" i="0" dirty="0">
                <a:solidFill>
                  <a:schemeClr val="bg1"/>
                </a:solidFill>
                <a:effectLst/>
              </a:rPr>
              <a:t> ερυθήματος</a:t>
            </a:r>
          </a:p>
          <a:p>
            <a:pPr algn="l">
              <a:spcAft>
                <a:spcPts val="2025"/>
              </a:spcAft>
            </a:pPr>
            <a:r>
              <a:rPr lang="el-GR" sz="1800" b="0" i="0" dirty="0">
                <a:solidFill>
                  <a:schemeClr val="bg1"/>
                </a:solidFill>
                <a:effectLst/>
              </a:rPr>
              <a:t>Οι βλάβες αυτές συχνά αναπτύσσονται ταχέως. Επει­δή ο πομφός είναι η χαρακτηριστική βλάβη της κνίδωσης, οι παθήσεις, περιγράφονται συχνά ως “</a:t>
            </a:r>
            <a:r>
              <a:rPr lang="el-GR" sz="1800" b="0" i="0" dirty="0" err="1">
                <a:solidFill>
                  <a:schemeClr val="bg1"/>
                </a:solidFill>
                <a:effectLst/>
              </a:rPr>
              <a:t>κνιδωτικές</a:t>
            </a:r>
            <a:r>
              <a:rPr lang="el-GR" sz="1800" b="0" i="0" dirty="0">
                <a:solidFill>
                  <a:schemeClr val="bg1"/>
                </a:solidFill>
                <a:effectLst/>
              </a:rPr>
              <a:t>” (π.χ. </a:t>
            </a:r>
            <a:r>
              <a:rPr lang="el-GR" sz="1800" b="0" i="0" dirty="0" err="1">
                <a:solidFill>
                  <a:schemeClr val="bg1"/>
                </a:solidFill>
                <a:effectLst/>
              </a:rPr>
              <a:t>κνιδωτική</a:t>
            </a:r>
            <a:r>
              <a:rPr lang="el-GR" sz="1800" b="0" i="0" dirty="0">
                <a:solidFill>
                  <a:schemeClr val="bg1"/>
                </a:solidFill>
                <a:effectLst/>
              </a:rPr>
              <a:t> αγγειίτιδα). Μερικές φορές παρατηρείται δερμογραφισμός ή ανάπτυξη πομφών εκ πιέσεως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4A786-96A7-2829-8A00-D13C685A8E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C2AF2-6A63-F7CC-98B0-88F4462B3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971971"/>
            <a:ext cx="4037013" cy="2126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7A7ECB-2C2C-03F9-09EE-049492B94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081" y="4293096"/>
            <a:ext cx="3914202" cy="176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4394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ahoma"/>
        <a:ea typeface=""/>
        <a:cs typeface="Lucida Sans Unicode"/>
      </a:majorFont>
      <a:minorFont>
        <a:latin typeface="Tahoma"/>
        <a:ea typeface="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pitchFamily="34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FFFFFF"/>
          </a:buClr>
          <a:buSzPct val="100000"/>
          <a:buFont typeface="Arial" pitchFamily="34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Αποκορύφωμα">
  <a:themeElements>
    <a:clrScheme name="Αποκορύφωμα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Αποκορύφωμα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ποκορύφωμα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1752</Words>
  <Application>Microsoft Macintosh PowerPoint</Application>
  <PresentationFormat>On-screen Show (4:3)</PresentationFormat>
  <Paragraphs>269</Paragraphs>
  <Slides>88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3" baseType="lpstr">
      <vt:lpstr>Arial</vt:lpstr>
      <vt:lpstr>Book Antiqua</vt:lpstr>
      <vt:lpstr>Calibri</vt:lpstr>
      <vt:lpstr>Georgia</vt:lpstr>
      <vt:lpstr>Google Sans</vt:lpstr>
      <vt:lpstr>Lucida Sans</vt:lpstr>
      <vt:lpstr>Monotype Sorts</vt:lpstr>
      <vt:lpstr>StarSymbol</vt:lpstr>
      <vt:lpstr>Tahoma</vt:lpstr>
      <vt:lpstr>Times New Roman</vt:lpstr>
      <vt:lpstr>Wingdings</vt:lpstr>
      <vt:lpstr>Wingdings 2</vt:lpstr>
      <vt:lpstr>Wingdings 3</vt:lpstr>
      <vt:lpstr>Προεπιλεγμένη σχεδίαση</vt:lpstr>
      <vt:lpstr>Αποκορύφωμα</vt:lpstr>
      <vt:lpstr>Λοιμώξεις δέρματος και μαλακών μορίων</vt:lpstr>
      <vt:lpstr>PowerPoint Presentation</vt:lpstr>
      <vt:lpstr>PowerPoint Presentation</vt:lpstr>
      <vt:lpstr>Φυσαλίδα</vt:lpstr>
      <vt:lpstr>Φλύκταινα</vt:lpstr>
      <vt:lpstr>Εσχάρα</vt:lpstr>
      <vt:lpstr>Βλατίδα</vt:lpstr>
      <vt:lpstr>Πλάκα</vt:lpstr>
      <vt:lpstr>Πομφοί</vt:lpstr>
      <vt:lpstr>Πετέχεια</vt:lpstr>
      <vt:lpstr>Πορφύρα</vt:lpstr>
      <vt:lpstr>Ενάνθημα</vt:lpstr>
      <vt:lpstr>ΚΗΡΙΟ</vt:lpstr>
      <vt:lpstr>ΕΡΥΣΙΠΕΛΑΣ</vt:lpstr>
      <vt:lpstr>ΚΥΤΤΑΡΙΤΙΔΑ</vt:lpstr>
      <vt:lpstr>ΚΗΡΙΟ  IMPETIGO</vt:lpstr>
      <vt:lpstr>PowerPoint Presentation</vt:lpstr>
      <vt:lpstr>PowerPoint Presentation</vt:lpstr>
      <vt:lpstr>PowerPoint Presentation</vt:lpstr>
      <vt:lpstr>ΚΥΡΙΟ ΑΙΤΙΟ</vt:lpstr>
      <vt:lpstr>ΠΟΜΦΟΛΥΓΩΔΕΣ ΜΟΛΥΣΜΑΤΙΚΟ ΚΗΡΙΟ</vt:lpstr>
      <vt:lpstr>ΠΟΜΦΟΛΥΓΩΔΕΣ ΜΟΛΥΣΜΑΤΙΚΟ ΚΗΡΙΟ BULLOUS IMPETIGO</vt:lpstr>
      <vt:lpstr>PowerPoint Presentation</vt:lpstr>
      <vt:lpstr>Τοξική επιδερμόλυση ‘Skin-scalded syndrome’</vt:lpstr>
      <vt:lpstr>PowerPoint Presentation</vt:lpstr>
      <vt:lpstr>PowerPoint Presentation</vt:lpstr>
      <vt:lpstr>STAPHYLOCOCCAL SCALDED-SKIN SYNDROME</vt:lpstr>
      <vt:lpstr>θΥΛΑΚΙΤΙΔΑ</vt:lpstr>
      <vt:lpstr>PowerPoint Presentation</vt:lpstr>
      <vt:lpstr>PowerPoint Presentation</vt:lpstr>
      <vt:lpstr>PowerPoint Presentation</vt:lpstr>
      <vt:lpstr>Δερματικό απόστημα</vt:lpstr>
      <vt:lpstr>PowerPoint Presentation</vt:lpstr>
      <vt:lpstr>ΔΕΡΜΑΤΙΚΟ ΑΠΟΣΤΗΜΑ</vt:lpstr>
      <vt:lpstr>ΕΚΘΥΜΑ</vt:lpstr>
      <vt:lpstr>ΕΚΘΥΜΑ</vt:lpstr>
      <vt:lpstr>PowerPoint Presentation</vt:lpstr>
      <vt:lpstr>Γαγγραινώδες έκθυμα</vt:lpstr>
      <vt:lpstr>Παθοφυσιολογία </vt:lpstr>
      <vt:lpstr>PowerPoint Presentation</vt:lpstr>
      <vt:lpstr>PowerPoint Presentation</vt:lpstr>
      <vt:lpstr>PowerPoint Presentation</vt:lpstr>
      <vt:lpstr>PowerPoint Presentation</vt:lpstr>
      <vt:lpstr>ΕΡΥΣΙΠΕΛΑΣ</vt:lpstr>
      <vt:lpstr>PowerPoint Presentation</vt:lpstr>
      <vt:lpstr>PowerPoint Presentation</vt:lpstr>
      <vt:lpstr>PowerPoint Presentation</vt:lpstr>
      <vt:lpstr>ΕΡΥΣΙΠΕΛΑΣ</vt:lpstr>
      <vt:lpstr>PowerPoint Presentation</vt:lpstr>
      <vt:lpstr>PowerPoint Presentation</vt:lpstr>
      <vt:lpstr>ΕΡΥΣΙΠΕΛΑΣ</vt:lpstr>
      <vt:lpstr>ΚΥΤΤΑΡΙΤΙΔΑ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Νεκρωτική κυτταρίτιδα</vt:lpstr>
      <vt:lpstr>Νεκρωτικές Λοιμώξεις</vt:lpstr>
      <vt:lpstr>Νεκρωτικές Λοιμώξεις</vt:lpstr>
      <vt:lpstr>Treatment of Streptococcal Necrotizing Fasciitis</vt:lpstr>
      <vt:lpstr>Necrotizing Fasciitis</vt:lpstr>
      <vt:lpstr>Γάγγραινα</vt:lpstr>
      <vt:lpstr>Αεριογόνος γάγγραινα</vt:lpstr>
      <vt:lpstr>Θεραπεία</vt:lpstr>
      <vt:lpstr>Δάγκωμα από ζώο </vt:lpstr>
      <vt:lpstr>Άνθρακας του δέρματος </vt:lpstr>
      <vt:lpstr>Δήγμα από ζώο </vt:lpstr>
      <vt:lpstr>PowerPoint Presentation</vt:lpstr>
      <vt:lpstr>Μικρόβια που μολύνουν το τραύμα από δάγκωμα σκύλου και γάτας</vt:lpstr>
      <vt:lpstr>Δάγκωμα από ζώο </vt:lpstr>
      <vt:lpstr>Πότε χορηγούμε αντιβιοτικά;</vt:lpstr>
      <vt:lpstr>PowerPoint Presentation</vt:lpstr>
      <vt:lpstr>PowerPoint Presentation</vt:lpstr>
      <vt:lpstr>‘Cat Scratch Disease’</vt:lpstr>
      <vt:lpstr>Cat Scratch Disease</vt:lpstr>
      <vt:lpstr>Cat Scratch Disease</vt:lpstr>
      <vt:lpstr>Cat Scratch Disease</vt:lpstr>
      <vt:lpstr>Cat Scratch Disease</vt:lpstr>
      <vt:lpstr>Λοιμώξεις από δάγκωμα ανθρώπου</vt:lpstr>
      <vt:lpstr>Μικροβιολογία του ανθρώπινου δαγκώματος</vt:lpstr>
      <vt:lpstr>Αγωγή</vt:lpstr>
      <vt:lpstr>Αυτός ο ασθενής επισκέφτηκε πρόσφατα?</vt:lpstr>
      <vt:lpstr>Τραχηλοπροσωπική ακτινομύκωση</vt:lpstr>
      <vt:lpstr>Όλες οι φλεγμονές δεν είναι λοιμώξεις</vt:lpstr>
      <vt:lpstr>Δερματικές εκδηλώσεις αγγειίτιδας</vt:lpstr>
      <vt:lpstr>Δερματικές εκδηλώσεις αγγειίτιδας</vt:lpstr>
      <vt:lpstr>Δικτυωτή πελίωση (Livedo reticularis)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ΠΕΡΙΠΤΩΣΗ 1Η</dc:title>
  <dc:creator>ΝΙΚΟΛΑΟΣ Β. ΣΥΨΑΣ</dc:creator>
  <cp:lastModifiedBy>Maria N. Gamaletsou</cp:lastModifiedBy>
  <cp:revision>23</cp:revision>
  <dcterms:created xsi:type="dcterms:W3CDTF">2009-09-23T12:13:47Z</dcterms:created>
  <dcterms:modified xsi:type="dcterms:W3CDTF">2025-03-11T18:38:33Z</dcterms:modified>
</cp:coreProperties>
</file>