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68" r:id="rId3"/>
    <p:sldId id="257" r:id="rId4"/>
    <p:sldId id="284" r:id="rId5"/>
    <p:sldId id="269" r:id="rId6"/>
    <p:sldId id="263" r:id="rId7"/>
    <p:sldId id="265" r:id="rId8"/>
    <p:sldId id="281" r:id="rId9"/>
    <p:sldId id="282" r:id="rId10"/>
    <p:sldId id="388" r:id="rId11"/>
    <p:sldId id="274" r:id="rId12"/>
    <p:sldId id="273" r:id="rId13"/>
    <p:sldId id="275" r:id="rId14"/>
    <p:sldId id="261" r:id="rId15"/>
    <p:sldId id="271" r:id="rId16"/>
    <p:sldId id="272" r:id="rId17"/>
    <p:sldId id="262" r:id="rId18"/>
    <p:sldId id="266" r:id="rId19"/>
    <p:sldId id="267" r:id="rId20"/>
    <p:sldId id="258" r:id="rId21"/>
    <p:sldId id="260" r:id="rId22"/>
    <p:sldId id="259" r:id="rId23"/>
    <p:sldId id="280" r:id="rId24"/>
    <p:sldId id="277" r:id="rId25"/>
    <p:sldId id="296" r:id="rId26"/>
    <p:sldId id="295" r:id="rId27"/>
    <p:sldId id="297" r:id="rId28"/>
    <p:sldId id="386" r:id="rId29"/>
    <p:sldId id="298" r:id="rId30"/>
    <p:sldId id="299" r:id="rId31"/>
    <p:sldId id="387" r:id="rId32"/>
    <p:sldId id="300" r:id="rId33"/>
    <p:sldId id="278" r:id="rId34"/>
    <p:sldId id="302" r:id="rId35"/>
    <p:sldId id="303" r:id="rId36"/>
    <p:sldId id="312" r:id="rId37"/>
    <p:sldId id="304" r:id="rId38"/>
    <p:sldId id="305" r:id="rId39"/>
    <p:sldId id="307" r:id="rId40"/>
    <p:sldId id="306" r:id="rId41"/>
    <p:sldId id="309" r:id="rId42"/>
    <p:sldId id="310" r:id="rId43"/>
    <p:sldId id="311" r:id="rId44"/>
    <p:sldId id="385" r:id="rId45"/>
    <p:sldId id="293" r:id="rId46"/>
    <p:sldId id="294" r:id="rId47"/>
    <p:sldId id="279" r:id="rId48"/>
    <p:sldId id="285" r:id="rId49"/>
    <p:sldId id="287" r:id="rId50"/>
    <p:sldId id="286" r:id="rId51"/>
    <p:sldId id="288" r:id="rId52"/>
    <p:sldId id="289" r:id="rId53"/>
    <p:sldId id="290" r:id="rId54"/>
    <p:sldId id="292" r:id="rId55"/>
    <p:sldId id="291" r:id="rId56"/>
    <p:sldId id="283" r:id="rId57"/>
    <p:sldId id="382" r:id="rId58"/>
    <p:sldId id="315" r:id="rId59"/>
    <p:sldId id="317" r:id="rId60"/>
    <p:sldId id="319" r:id="rId61"/>
    <p:sldId id="320" r:id="rId62"/>
    <p:sldId id="321" r:id="rId63"/>
    <p:sldId id="323" r:id="rId64"/>
    <p:sldId id="325" r:id="rId65"/>
    <p:sldId id="326" r:id="rId66"/>
    <p:sldId id="328" r:id="rId67"/>
    <p:sldId id="329" r:id="rId68"/>
    <p:sldId id="330" r:id="rId69"/>
    <p:sldId id="332" r:id="rId70"/>
    <p:sldId id="333" r:id="rId71"/>
    <p:sldId id="337" r:id="rId72"/>
    <p:sldId id="339" r:id="rId73"/>
    <p:sldId id="341" r:id="rId74"/>
    <p:sldId id="342" r:id="rId75"/>
    <p:sldId id="343" r:id="rId76"/>
    <p:sldId id="345" r:id="rId77"/>
    <p:sldId id="348" r:id="rId78"/>
    <p:sldId id="349" r:id="rId79"/>
    <p:sldId id="350" r:id="rId80"/>
    <p:sldId id="352" r:id="rId81"/>
    <p:sldId id="353" r:id="rId82"/>
    <p:sldId id="354" r:id="rId83"/>
    <p:sldId id="356" r:id="rId84"/>
    <p:sldId id="357" r:id="rId85"/>
    <p:sldId id="362" r:id="rId86"/>
    <p:sldId id="363" r:id="rId87"/>
    <p:sldId id="364" r:id="rId88"/>
    <p:sldId id="365" r:id="rId89"/>
    <p:sldId id="366" r:id="rId90"/>
    <p:sldId id="367" r:id="rId91"/>
    <p:sldId id="368" r:id="rId92"/>
    <p:sldId id="371" r:id="rId93"/>
    <p:sldId id="372" r:id="rId94"/>
    <p:sldId id="373" r:id="rId95"/>
    <p:sldId id="375" r:id="rId96"/>
    <p:sldId id="376" r:id="rId97"/>
    <p:sldId id="377" r:id="rId98"/>
    <p:sldId id="379" r:id="rId99"/>
    <p:sldId id="380" r:id="rId100"/>
  </p:sldIdLst>
  <p:sldSz cx="9144000" cy="6858000" type="screen4x3"/>
  <p:notesSz cx="6858000" cy="9144000"/>
  <p:custDataLst>
    <p:tags r:id="rId102"/>
  </p:custDataLst>
  <p:defaultTextStyle>
    <a:defPPr>
      <a:defRPr lang="el-GR"/>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260" autoAdjust="0"/>
    <p:restoredTop sz="75379" autoAdjust="0"/>
  </p:normalViewPr>
  <p:slideViewPr>
    <p:cSldViewPr>
      <p:cViewPr varScale="1">
        <p:scale>
          <a:sx n="61" d="100"/>
          <a:sy n="61" d="100"/>
        </p:scale>
        <p:origin x="566" y="48"/>
      </p:cViewPr>
      <p:guideLst>
        <p:guide orient="horz" pos="2160"/>
        <p:guide pos="2880"/>
      </p:guideLst>
    </p:cSldViewPr>
  </p:slideViewPr>
  <p:notesTextViewPr>
    <p:cViewPr>
      <p:scale>
        <a:sx n="1" d="1"/>
        <a:sy n="1" d="1"/>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5E7E6-8FBF-4C51-8732-914D64E8A542}" type="doc">
      <dgm:prSet loTypeId="urn:microsoft.com/office/officeart/2005/8/layout/hierarchy2" loCatId="hierarchy" qsTypeId="urn:microsoft.com/office/officeart/2005/8/quickstyle/simple1#1" qsCatId="simple" csTypeId="urn:microsoft.com/office/officeart/2005/8/colors/colorful2" csCatId="colorful" phldr="1"/>
      <dgm:spPr/>
      <dgm:t>
        <a:bodyPr/>
        <a:lstStyle/>
        <a:p>
          <a:endParaRPr lang="el-GR"/>
        </a:p>
      </dgm:t>
    </dgm:pt>
    <dgm:pt modelId="{8C463432-2523-4336-AC5F-E8FFDCBBECDC}">
      <dgm:prSet phldrT="[Κείμενο]" custT="1"/>
      <dgm:spPr>
        <a:solidFill>
          <a:srgbClr val="00B0F0"/>
        </a:solidFill>
      </dgm:spPr>
      <dgm:t>
        <a:bodyPr/>
        <a:lstStyle/>
        <a:p>
          <a:r>
            <a:rPr lang="el-GR" sz="2800" dirty="0">
              <a:latin typeface="Times New Roman" pitchFamily="18" charset="0"/>
              <a:cs typeface="Times New Roman" pitchFamily="18" charset="0"/>
            </a:rPr>
            <a:t>Καρκίνος Πνεύμονα</a:t>
          </a:r>
        </a:p>
      </dgm:t>
    </dgm:pt>
    <dgm:pt modelId="{FBD52EAA-FABE-4BD9-9810-21697B7B4B3B}" type="parTrans" cxnId="{E2D02B3E-94DA-4DAA-9B54-408D18308F0E}">
      <dgm:prSet/>
      <dgm:spPr/>
      <dgm:t>
        <a:bodyPr/>
        <a:lstStyle/>
        <a:p>
          <a:endParaRPr lang="el-GR"/>
        </a:p>
      </dgm:t>
    </dgm:pt>
    <dgm:pt modelId="{3AFD8896-EC4C-447E-BB8C-4002FEE3DCF9}" type="sibTrans" cxnId="{E2D02B3E-94DA-4DAA-9B54-408D18308F0E}">
      <dgm:prSet/>
      <dgm:spPr/>
      <dgm:t>
        <a:bodyPr/>
        <a:lstStyle/>
        <a:p>
          <a:endParaRPr lang="el-GR"/>
        </a:p>
      </dgm:t>
    </dgm:pt>
    <dgm:pt modelId="{14C87833-32A2-462A-B953-E9BB43A5EAEC}">
      <dgm:prSet phldrT="[Κείμενο]" custT="1"/>
      <dgm:spPr/>
      <dgm:t>
        <a:bodyPr/>
        <a:lstStyle/>
        <a:p>
          <a:r>
            <a:rPr lang="el-GR" sz="2800" dirty="0">
              <a:latin typeface="Times New Roman" pitchFamily="18" charset="0"/>
              <a:cs typeface="Times New Roman" pitchFamily="18" charset="0"/>
            </a:rPr>
            <a:t>*</a:t>
          </a:r>
          <a:r>
            <a:rPr lang="en-US" sz="2800" dirty="0">
              <a:latin typeface="Times New Roman" pitchFamily="18" charset="0"/>
              <a:cs typeface="Times New Roman" pitchFamily="18" charset="0"/>
            </a:rPr>
            <a:t>NSCLC</a:t>
          </a:r>
          <a:endParaRPr lang="el-GR" sz="2800" dirty="0">
            <a:latin typeface="Times New Roman" pitchFamily="18" charset="0"/>
            <a:cs typeface="Times New Roman" pitchFamily="18" charset="0"/>
          </a:endParaRPr>
        </a:p>
      </dgm:t>
    </dgm:pt>
    <dgm:pt modelId="{544E50AA-13D9-49D7-94B3-ECE12853E7C0}" type="parTrans" cxnId="{4F2A521C-6224-4E13-994E-9EE361866326}">
      <dgm:prSet/>
      <dgm:spPr/>
      <dgm:t>
        <a:bodyPr/>
        <a:lstStyle/>
        <a:p>
          <a:endParaRPr lang="el-GR"/>
        </a:p>
      </dgm:t>
    </dgm:pt>
    <dgm:pt modelId="{21DE930B-01F4-44B4-B3EF-04E501E59A75}" type="sibTrans" cxnId="{4F2A521C-6224-4E13-994E-9EE361866326}">
      <dgm:prSet/>
      <dgm:spPr/>
      <dgm:t>
        <a:bodyPr/>
        <a:lstStyle/>
        <a:p>
          <a:endParaRPr lang="el-GR"/>
        </a:p>
      </dgm:t>
    </dgm:pt>
    <dgm:pt modelId="{E020AB0A-1F97-4265-89F4-E6BE07DCFC71}">
      <dgm:prSet phldrT="[Κείμενο]"/>
      <dgm:spPr/>
      <dgm:t>
        <a:bodyPr/>
        <a:lstStyle/>
        <a:p>
          <a:r>
            <a:rPr lang="el-GR" dirty="0">
              <a:latin typeface="Times New Roman" pitchFamily="18" charset="0"/>
              <a:cs typeface="Times New Roman" pitchFamily="18" charset="0"/>
            </a:rPr>
            <a:t>Πλακώδες καρκίνωμα</a:t>
          </a:r>
        </a:p>
      </dgm:t>
    </dgm:pt>
    <dgm:pt modelId="{97976533-F045-4AA0-B0BC-E7FB409232A4}" type="parTrans" cxnId="{12B41390-84EC-4D4B-89BB-64F07D1F4F8D}">
      <dgm:prSet/>
      <dgm:spPr/>
      <dgm:t>
        <a:bodyPr/>
        <a:lstStyle/>
        <a:p>
          <a:endParaRPr lang="el-GR"/>
        </a:p>
      </dgm:t>
    </dgm:pt>
    <dgm:pt modelId="{705EB932-9884-44FC-B929-D8AAD499358A}" type="sibTrans" cxnId="{12B41390-84EC-4D4B-89BB-64F07D1F4F8D}">
      <dgm:prSet/>
      <dgm:spPr/>
      <dgm:t>
        <a:bodyPr/>
        <a:lstStyle/>
        <a:p>
          <a:endParaRPr lang="el-GR"/>
        </a:p>
      </dgm:t>
    </dgm:pt>
    <dgm:pt modelId="{11C3DAF2-63C7-4565-81CE-D85C1A8CA8EC}">
      <dgm:prSet phldrT="[Κείμενο]"/>
      <dgm:spPr/>
      <dgm:t>
        <a:bodyPr/>
        <a:lstStyle/>
        <a:p>
          <a:r>
            <a:rPr lang="el-GR" dirty="0" err="1">
              <a:latin typeface="Times New Roman" pitchFamily="18" charset="0"/>
              <a:cs typeface="Times New Roman" pitchFamily="18" charset="0"/>
            </a:rPr>
            <a:t>Αδενοκαρκίνωμα</a:t>
          </a:r>
          <a:endParaRPr lang="el-GR" dirty="0">
            <a:latin typeface="Times New Roman" pitchFamily="18" charset="0"/>
            <a:cs typeface="Times New Roman" pitchFamily="18" charset="0"/>
          </a:endParaRPr>
        </a:p>
      </dgm:t>
    </dgm:pt>
    <dgm:pt modelId="{5D349397-CD63-4DD8-A71F-22A8D27F8492}" type="parTrans" cxnId="{A29898F8-0827-4948-9BE7-A84FAA53EF86}">
      <dgm:prSet/>
      <dgm:spPr/>
      <dgm:t>
        <a:bodyPr/>
        <a:lstStyle/>
        <a:p>
          <a:endParaRPr lang="el-GR"/>
        </a:p>
      </dgm:t>
    </dgm:pt>
    <dgm:pt modelId="{10A682E2-2B87-4126-ABB4-BECB219FE083}" type="sibTrans" cxnId="{A29898F8-0827-4948-9BE7-A84FAA53EF86}">
      <dgm:prSet/>
      <dgm:spPr/>
      <dgm:t>
        <a:bodyPr/>
        <a:lstStyle/>
        <a:p>
          <a:endParaRPr lang="el-GR"/>
        </a:p>
      </dgm:t>
    </dgm:pt>
    <dgm:pt modelId="{23C18AC8-5950-4860-A3D7-BACD7B9651A6}">
      <dgm:prSet phldrT="[Κείμενο]" custT="1"/>
      <dgm:spPr>
        <a:solidFill>
          <a:srgbClr val="FF0000"/>
        </a:solidFill>
      </dgm:spPr>
      <dgm:t>
        <a:bodyPr/>
        <a:lstStyle/>
        <a:p>
          <a:r>
            <a:rPr lang="el-GR" sz="2800" dirty="0">
              <a:latin typeface="Times New Roman" pitchFamily="18" charset="0"/>
              <a:cs typeface="Times New Roman" pitchFamily="18" charset="0"/>
            </a:rPr>
            <a:t>**</a:t>
          </a:r>
          <a:r>
            <a:rPr lang="en-US" sz="2800" dirty="0">
              <a:latin typeface="Times New Roman" pitchFamily="18" charset="0"/>
              <a:cs typeface="Times New Roman" pitchFamily="18" charset="0"/>
            </a:rPr>
            <a:t>SCLC</a:t>
          </a:r>
          <a:endParaRPr lang="el-GR" sz="2800" dirty="0">
            <a:latin typeface="Times New Roman" pitchFamily="18" charset="0"/>
            <a:cs typeface="Times New Roman" pitchFamily="18" charset="0"/>
          </a:endParaRPr>
        </a:p>
      </dgm:t>
    </dgm:pt>
    <dgm:pt modelId="{7ACF25E3-5083-4376-9B70-AB6D055D78F3}" type="parTrans" cxnId="{87B63EE3-AEC8-4D69-9064-508DD5CEE034}">
      <dgm:prSet/>
      <dgm:spPr/>
      <dgm:t>
        <a:bodyPr/>
        <a:lstStyle/>
        <a:p>
          <a:endParaRPr lang="el-GR"/>
        </a:p>
      </dgm:t>
    </dgm:pt>
    <dgm:pt modelId="{D9E899FB-227A-4DCE-9B70-D551725228AC}" type="sibTrans" cxnId="{87B63EE3-AEC8-4D69-9064-508DD5CEE034}">
      <dgm:prSet/>
      <dgm:spPr/>
      <dgm:t>
        <a:bodyPr/>
        <a:lstStyle/>
        <a:p>
          <a:endParaRPr lang="el-GR"/>
        </a:p>
      </dgm:t>
    </dgm:pt>
    <dgm:pt modelId="{58D24FF6-82AD-4CB3-B5FC-981D7FD1C2E0}">
      <dgm:prSet/>
      <dgm:spPr/>
      <dgm:t>
        <a:bodyPr/>
        <a:lstStyle/>
        <a:p>
          <a:r>
            <a:rPr lang="el-GR">
              <a:latin typeface="Times New Roman" pitchFamily="18" charset="0"/>
              <a:cs typeface="Times New Roman" pitchFamily="18" charset="0"/>
            </a:rPr>
            <a:t>Μεγαλοκυτταρικό καρκίνωμα</a:t>
          </a:r>
          <a:endParaRPr lang="el-GR" dirty="0">
            <a:latin typeface="Times New Roman" pitchFamily="18" charset="0"/>
            <a:cs typeface="Times New Roman" pitchFamily="18" charset="0"/>
          </a:endParaRPr>
        </a:p>
      </dgm:t>
    </dgm:pt>
    <dgm:pt modelId="{48AB7175-DCC9-4FCA-8ECC-D03379EC59FC}" type="parTrans" cxnId="{F0C4C637-99C9-4AE8-BE35-0D6FD064B144}">
      <dgm:prSet/>
      <dgm:spPr/>
      <dgm:t>
        <a:bodyPr/>
        <a:lstStyle/>
        <a:p>
          <a:endParaRPr lang="el-GR"/>
        </a:p>
      </dgm:t>
    </dgm:pt>
    <dgm:pt modelId="{00308C6E-065D-4607-84C2-36C680A4D6B1}" type="sibTrans" cxnId="{F0C4C637-99C9-4AE8-BE35-0D6FD064B144}">
      <dgm:prSet/>
      <dgm:spPr/>
      <dgm:t>
        <a:bodyPr/>
        <a:lstStyle/>
        <a:p>
          <a:endParaRPr lang="el-GR"/>
        </a:p>
      </dgm:t>
    </dgm:pt>
    <dgm:pt modelId="{81C68FD6-C5AF-46BA-AD4C-A8BD82E8E6F7}">
      <dgm:prSet/>
      <dgm:spPr/>
      <dgm:t>
        <a:bodyPr/>
        <a:lstStyle/>
        <a:p>
          <a:r>
            <a:rPr lang="el-GR" dirty="0">
              <a:latin typeface="Times New Roman" pitchFamily="18" charset="0"/>
              <a:cs typeface="Times New Roman" pitchFamily="18" charset="0"/>
            </a:rPr>
            <a:t>Σαρκωματοειδές καρκίνωμα</a:t>
          </a:r>
        </a:p>
      </dgm:t>
    </dgm:pt>
    <dgm:pt modelId="{631DDAB3-EE3B-4F87-8F41-82C9025FF7F8}" type="parTrans" cxnId="{EA32A534-1A16-4B7A-915A-AD6A0EBEFD7A}">
      <dgm:prSet/>
      <dgm:spPr/>
      <dgm:t>
        <a:bodyPr/>
        <a:lstStyle/>
        <a:p>
          <a:endParaRPr lang="el-GR"/>
        </a:p>
      </dgm:t>
    </dgm:pt>
    <dgm:pt modelId="{7FC04981-487F-4E4B-B97C-6A4863EF2C6B}" type="sibTrans" cxnId="{EA32A534-1A16-4B7A-915A-AD6A0EBEFD7A}">
      <dgm:prSet/>
      <dgm:spPr/>
      <dgm:t>
        <a:bodyPr/>
        <a:lstStyle/>
        <a:p>
          <a:endParaRPr lang="el-GR"/>
        </a:p>
      </dgm:t>
    </dgm:pt>
    <dgm:pt modelId="{1F73F6EF-F017-4BEB-AAFE-52F7718007D6}">
      <dgm:prSet/>
      <dgm:spPr/>
      <dgm:t>
        <a:bodyPr/>
        <a:lstStyle/>
        <a:p>
          <a:r>
            <a:rPr lang="el-GR" dirty="0">
              <a:latin typeface="Times New Roman" pitchFamily="18" charset="0"/>
              <a:cs typeface="Times New Roman" pitchFamily="18" charset="0"/>
            </a:rPr>
            <a:t>Αδενοπλακώδες καρκίνωμα </a:t>
          </a:r>
        </a:p>
      </dgm:t>
    </dgm:pt>
    <dgm:pt modelId="{56732A8C-4247-4D24-AF04-0FB390561A9D}" type="parTrans" cxnId="{AF8A01CA-C996-4E17-9FBE-7D3E0A2ED3A2}">
      <dgm:prSet/>
      <dgm:spPr/>
      <dgm:t>
        <a:bodyPr/>
        <a:lstStyle/>
        <a:p>
          <a:endParaRPr lang="el-GR"/>
        </a:p>
      </dgm:t>
    </dgm:pt>
    <dgm:pt modelId="{657CD42A-5E5A-4EB7-9A37-BAB0ED32C4AC}" type="sibTrans" cxnId="{AF8A01CA-C996-4E17-9FBE-7D3E0A2ED3A2}">
      <dgm:prSet/>
      <dgm:spPr/>
      <dgm:t>
        <a:bodyPr/>
        <a:lstStyle/>
        <a:p>
          <a:endParaRPr lang="el-GR"/>
        </a:p>
      </dgm:t>
    </dgm:pt>
    <dgm:pt modelId="{BB01951C-E37D-4206-A256-A793B56F3EE2}" type="pres">
      <dgm:prSet presAssocID="{4545E7E6-8FBF-4C51-8732-914D64E8A542}" presName="diagram" presStyleCnt="0">
        <dgm:presLayoutVars>
          <dgm:chPref val="1"/>
          <dgm:dir/>
          <dgm:animOne val="branch"/>
          <dgm:animLvl val="lvl"/>
          <dgm:resizeHandles val="exact"/>
        </dgm:presLayoutVars>
      </dgm:prSet>
      <dgm:spPr/>
    </dgm:pt>
    <dgm:pt modelId="{7BFD6370-82B1-40AE-8328-2724EDE1C0C4}" type="pres">
      <dgm:prSet presAssocID="{8C463432-2523-4336-AC5F-E8FFDCBBECDC}" presName="root1" presStyleCnt="0"/>
      <dgm:spPr/>
    </dgm:pt>
    <dgm:pt modelId="{852B5B94-752E-4EA4-B9F7-DEF897868394}" type="pres">
      <dgm:prSet presAssocID="{8C463432-2523-4336-AC5F-E8FFDCBBECDC}" presName="LevelOneTextNode" presStyleLbl="node0" presStyleIdx="0" presStyleCnt="1" custLinFactNeighborX="-3115" custLinFactNeighborY="4128">
        <dgm:presLayoutVars>
          <dgm:chPref val="3"/>
        </dgm:presLayoutVars>
      </dgm:prSet>
      <dgm:spPr/>
    </dgm:pt>
    <dgm:pt modelId="{9C8A9791-95E1-4343-AC0F-20496B3ABCB7}" type="pres">
      <dgm:prSet presAssocID="{8C463432-2523-4336-AC5F-E8FFDCBBECDC}" presName="level2hierChild" presStyleCnt="0"/>
      <dgm:spPr/>
    </dgm:pt>
    <dgm:pt modelId="{B8578260-E878-49B4-B90E-8F46B6258996}" type="pres">
      <dgm:prSet presAssocID="{544E50AA-13D9-49D7-94B3-ECE12853E7C0}" presName="conn2-1" presStyleLbl="parChTrans1D2" presStyleIdx="0" presStyleCnt="2"/>
      <dgm:spPr/>
    </dgm:pt>
    <dgm:pt modelId="{02AF164C-DB25-49B6-BF4A-37F95455D611}" type="pres">
      <dgm:prSet presAssocID="{544E50AA-13D9-49D7-94B3-ECE12853E7C0}" presName="connTx" presStyleLbl="parChTrans1D2" presStyleIdx="0" presStyleCnt="2"/>
      <dgm:spPr/>
    </dgm:pt>
    <dgm:pt modelId="{92809B1F-85AD-40A8-B8F2-EDB31D5BF361}" type="pres">
      <dgm:prSet presAssocID="{14C87833-32A2-462A-B953-E9BB43A5EAEC}" presName="root2" presStyleCnt="0"/>
      <dgm:spPr/>
    </dgm:pt>
    <dgm:pt modelId="{3B844D17-6B68-4FC6-A848-A98EBF698A3C}" type="pres">
      <dgm:prSet presAssocID="{14C87833-32A2-462A-B953-E9BB43A5EAEC}" presName="LevelTwoTextNode" presStyleLbl="node2" presStyleIdx="0" presStyleCnt="2" custLinFactNeighborX="-3115" custLinFactNeighborY="4128">
        <dgm:presLayoutVars>
          <dgm:chPref val="3"/>
        </dgm:presLayoutVars>
      </dgm:prSet>
      <dgm:spPr/>
    </dgm:pt>
    <dgm:pt modelId="{D8C01209-57F8-416C-B86C-AAC986796678}" type="pres">
      <dgm:prSet presAssocID="{14C87833-32A2-462A-B953-E9BB43A5EAEC}" presName="level3hierChild" presStyleCnt="0"/>
      <dgm:spPr/>
    </dgm:pt>
    <dgm:pt modelId="{CFC7CC36-E539-442C-BB99-A7595D67FB22}" type="pres">
      <dgm:prSet presAssocID="{97976533-F045-4AA0-B0BC-E7FB409232A4}" presName="conn2-1" presStyleLbl="parChTrans1D3" presStyleIdx="0" presStyleCnt="5"/>
      <dgm:spPr/>
    </dgm:pt>
    <dgm:pt modelId="{E039573D-47FF-46DE-885A-A253193FC1D4}" type="pres">
      <dgm:prSet presAssocID="{97976533-F045-4AA0-B0BC-E7FB409232A4}" presName="connTx" presStyleLbl="parChTrans1D3" presStyleIdx="0" presStyleCnt="5"/>
      <dgm:spPr/>
    </dgm:pt>
    <dgm:pt modelId="{74D6FA6B-7F0D-4962-873D-306636277B83}" type="pres">
      <dgm:prSet presAssocID="{E020AB0A-1F97-4265-89F4-E6BE07DCFC71}" presName="root2" presStyleCnt="0"/>
      <dgm:spPr/>
    </dgm:pt>
    <dgm:pt modelId="{A113748C-90CA-4AD9-8B02-E9BE66F30295}" type="pres">
      <dgm:prSet presAssocID="{E020AB0A-1F97-4265-89F4-E6BE07DCFC71}" presName="LevelTwoTextNode" presStyleLbl="node3" presStyleIdx="0" presStyleCnt="5" custLinFactNeighborX="-3115" custLinFactNeighborY="4128">
        <dgm:presLayoutVars>
          <dgm:chPref val="3"/>
        </dgm:presLayoutVars>
      </dgm:prSet>
      <dgm:spPr/>
    </dgm:pt>
    <dgm:pt modelId="{A507558A-D8B7-42C4-AF49-F69FDC008CDA}" type="pres">
      <dgm:prSet presAssocID="{E020AB0A-1F97-4265-89F4-E6BE07DCFC71}" presName="level3hierChild" presStyleCnt="0"/>
      <dgm:spPr/>
    </dgm:pt>
    <dgm:pt modelId="{6F330A14-A81A-47AC-9943-D90D135D6462}" type="pres">
      <dgm:prSet presAssocID="{5D349397-CD63-4DD8-A71F-22A8D27F8492}" presName="conn2-1" presStyleLbl="parChTrans1D3" presStyleIdx="1" presStyleCnt="5"/>
      <dgm:spPr/>
    </dgm:pt>
    <dgm:pt modelId="{949081E9-2D5B-4C6E-B4E8-DFC04612D8AC}" type="pres">
      <dgm:prSet presAssocID="{5D349397-CD63-4DD8-A71F-22A8D27F8492}" presName="connTx" presStyleLbl="parChTrans1D3" presStyleIdx="1" presStyleCnt="5"/>
      <dgm:spPr/>
    </dgm:pt>
    <dgm:pt modelId="{9E0AAF74-7E4B-4336-897B-A0D0AB5BBBA7}" type="pres">
      <dgm:prSet presAssocID="{11C3DAF2-63C7-4565-81CE-D85C1A8CA8EC}" presName="root2" presStyleCnt="0"/>
      <dgm:spPr/>
    </dgm:pt>
    <dgm:pt modelId="{A61B36CE-8AF1-464F-82A3-B8742981D026}" type="pres">
      <dgm:prSet presAssocID="{11C3DAF2-63C7-4565-81CE-D85C1A8CA8EC}" presName="LevelTwoTextNode" presStyleLbl="node3" presStyleIdx="1" presStyleCnt="5" custLinFactNeighborX="-3115" custLinFactNeighborY="4128">
        <dgm:presLayoutVars>
          <dgm:chPref val="3"/>
        </dgm:presLayoutVars>
      </dgm:prSet>
      <dgm:spPr/>
    </dgm:pt>
    <dgm:pt modelId="{2810E980-74D9-4D70-923B-9EF155393CFE}" type="pres">
      <dgm:prSet presAssocID="{11C3DAF2-63C7-4565-81CE-D85C1A8CA8EC}" presName="level3hierChild" presStyleCnt="0"/>
      <dgm:spPr/>
    </dgm:pt>
    <dgm:pt modelId="{335E3BDB-1AAE-478C-8527-B845F862B211}" type="pres">
      <dgm:prSet presAssocID="{56732A8C-4247-4D24-AF04-0FB390561A9D}" presName="conn2-1" presStyleLbl="parChTrans1D3" presStyleIdx="2" presStyleCnt="5"/>
      <dgm:spPr/>
    </dgm:pt>
    <dgm:pt modelId="{155B021F-98EA-4BEC-9825-E70FD8756113}" type="pres">
      <dgm:prSet presAssocID="{56732A8C-4247-4D24-AF04-0FB390561A9D}" presName="connTx" presStyleLbl="parChTrans1D3" presStyleIdx="2" presStyleCnt="5"/>
      <dgm:spPr/>
    </dgm:pt>
    <dgm:pt modelId="{5B6403B1-5FF8-46A0-94D1-342B0679863E}" type="pres">
      <dgm:prSet presAssocID="{1F73F6EF-F017-4BEB-AAFE-52F7718007D6}" presName="root2" presStyleCnt="0"/>
      <dgm:spPr/>
    </dgm:pt>
    <dgm:pt modelId="{385E00C5-977E-4544-AC3C-7FCBF924B52D}" type="pres">
      <dgm:prSet presAssocID="{1F73F6EF-F017-4BEB-AAFE-52F7718007D6}" presName="LevelTwoTextNode" presStyleLbl="node3" presStyleIdx="2" presStyleCnt="5" custLinFactNeighborX="-3115" custLinFactNeighborY="4128">
        <dgm:presLayoutVars>
          <dgm:chPref val="3"/>
        </dgm:presLayoutVars>
      </dgm:prSet>
      <dgm:spPr/>
    </dgm:pt>
    <dgm:pt modelId="{4BDEC6D6-F413-45DD-A409-ECEFD508CBD6}" type="pres">
      <dgm:prSet presAssocID="{1F73F6EF-F017-4BEB-AAFE-52F7718007D6}" presName="level3hierChild" presStyleCnt="0"/>
      <dgm:spPr/>
    </dgm:pt>
    <dgm:pt modelId="{6FBF649F-3356-4497-AEDF-68E8389434AD}" type="pres">
      <dgm:prSet presAssocID="{631DDAB3-EE3B-4F87-8F41-82C9025FF7F8}" presName="conn2-1" presStyleLbl="parChTrans1D3" presStyleIdx="3" presStyleCnt="5"/>
      <dgm:spPr/>
    </dgm:pt>
    <dgm:pt modelId="{50B48D1E-F679-419A-9356-9531484461C8}" type="pres">
      <dgm:prSet presAssocID="{631DDAB3-EE3B-4F87-8F41-82C9025FF7F8}" presName="connTx" presStyleLbl="parChTrans1D3" presStyleIdx="3" presStyleCnt="5"/>
      <dgm:spPr/>
    </dgm:pt>
    <dgm:pt modelId="{438D80D7-BCC2-40FB-93B8-F51CD60B3176}" type="pres">
      <dgm:prSet presAssocID="{81C68FD6-C5AF-46BA-AD4C-A8BD82E8E6F7}" presName="root2" presStyleCnt="0"/>
      <dgm:spPr/>
    </dgm:pt>
    <dgm:pt modelId="{6B98D33B-9C59-4A91-8519-0A408F60379F}" type="pres">
      <dgm:prSet presAssocID="{81C68FD6-C5AF-46BA-AD4C-A8BD82E8E6F7}" presName="LevelTwoTextNode" presStyleLbl="node3" presStyleIdx="3" presStyleCnt="5" custLinFactNeighborX="-3115" custLinFactNeighborY="4128">
        <dgm:presLayoutVars>
          <dgm:chPref val="3"/>
        </dgm:presLayoutVars>
      </dgm:prSet>
      <dgm:spPr/>
    </dgm:pt>
    <dgm:pt modelId="{4A276B95-AB6A-406A-A068-7DEFE8E6284E}" type="pres">
      <dgm:prSet presAssocID="{81C68FD6-C5AF-46BA-AD4C-A8BD82E8E6F7}" presName="level3hierChild" presStyleCnt="0"/>
      <dgm:spPr/>
    </dgm:pt>
    <dgm:pt modelId="{39D58840-EEB3-4318-BF7E-07EFD10CF537}" type="pres">
      <dgm:prSet presAssocID="{48AB7175-DCC9-4FCA-8ECC-D03379EC59FC}" presName="conn2-1" presStyleLbl="parChTrans1D3" presStyleIdx="4" presStyleCnt="5"/>
      <dgm:spPr/>
    </dgm:pt>
    <dgm:pt modelId="{2E5518C0-A89D-4D62-827F-F42617C717B9}" type="pres">
      <dgm:prSet presAssocID="{48AB7175-DCC9-4FCA-8ECC-D03379EC59FC}" presName="connTx" presStyleLbl="parChTrans1D3" presStyleIdx="4" presStyleCnt="5"/>
      <dgm:spPr/>
    </dgm:pt>
    <dgm:pt modelId="{FD5B13A8-F09F-4830-A498-B1968148D737}" type="pres">
      <dgm:prSet presAssocID="{58D24FF6-82AD-4CB3-B5FC-981D7FD1C2E0}" presName="root2" presStyleCnt="0"/>
      <dgm:spPr/>
    </dgm:pt>
    <dgm:pt modelId="{325A9777-BB74-44D3-8C32-EDEC1ED642B8}" type="pres">
      <dgm:prSet presAssocID="{58D24FF6-82AD-4CB3-B5FC-981D7FD1C2E0}" presName="LevelTwoTextNode" presStyleLbl="node3" presStyleIdx="4" presStyleCnt="5" custLinFactNeighborX="-3115" custLinFactNeighborY="4128">
        <dgm:presLayoutVars>
          <dgm:chPref val="3"/>
        </dgm:presLayoutVars>
      </dgm:prSet>
      <dgm:spPr/>
    </dgm:pt>
    <dgm:pt modelId="{411A8B08-ECBF-4DD8-967C-B4D838AD7FF2}" type="pres">
      <dgm:prSet presAssocID="{58D24FF6-82AD-4CB3-B5FC-981D7FD1C2E0}" presName="level3hierChild" presStyleCnt="0"/>
      <dgm:spPr/>
    </dgm:pt>
    <dgm:pt modelId="{576C4648-E1E3-43B0-871A-3485DD5CC019}" type="pres">
      <dgm:prSet presAssocID="{7ACF25E3-5083-4376-9B70-AB6D055D78F3}" presName="conn2-1" presStyleLbl="parChTrans1D2" presStyleIdx="1" presStyleCnt="2"/>
      <dgm:spPr/>
    </dgm:pt>
    <dgm:pt modelId="{B69B4255-7C18-48F6-ABBE-FB347F2033B0}" type="pres">
      <dgm:prSet presAssocID="{7ACF25E3-5083-4376-9B70-AB6D055D78F3}" presName="connTx" presStyleLbl="parChTrans1D2" presStyleIdx="1" presStyleCnt="2"/>
      <dgm:spPr/>
    </dgm:pt>
    <dgm:pt modelId="{1C8C5698-7DB4-45A0-AAEB-625417954E57}" type="pres">
      <dgm:prSet presAssocID="{23C18AC8-5950-4860-A3D7-BACD7B9651A6}" presName="root2" presStyleCnt="0"/>
      <dgm:spPr/>
    </dgm:pt>
    <dgm:pt modelId="{E89CA9A9-E969-4256-B603-D2D927D4E7C6}" type="pres">
      <dgm:prSet presAssocID="{23C18AC8-5950-4860-A3D7-BACD7B9651A6}" presName="LevelTwoTextNode" presStyleLbl="node2" presStyleIdx="1" presStyleCnt="2" custLinFactNeighborX="-3115" custLinFactNeighborY="4128">
        <dgm:presLayoutVars>
          <dgm:chPref val="3"/>
        </dgm:presLayoutVars>
      </dgm:prSet>
      <dgm:spPr/>
    </dgm:pt>
    <dgm:pt modelId="{68DC6606-9E91-4593-87CE-F4E504015CFD}" type="pres">
      <dgm:prSet presAssocID="{23C18AC8-5950-4860-A3D7-BACD7B9651A6}" presName="level3hierChild" presStyleCnt="0"/>
      <dgm:spPr/>
    </dgm:pt>
  </dgm:ptLst>
  <dgm:cxnLst>
    <dgm:cxn modelId="{D34FEC0D-960E-DB42-A438-E31725602D64}" type="presOf" srcId="{56732A8C-4247-4D24-AF04-0FB390561A9D}" destId="{155B021F-98EA-4BEC-9825-E70FD8756113}" srcOrd="1" destOrd="0" presId="urn:microsoft.com/office/officeart/2005/8/layout/hierarchy2"/>
    <dgm:cxn modelId="{A1F0C010-09A9-1E4A-B044-D989B6BB79E3}" type="presOf" srcId="{5D349397-CD63-4DD8-A71F-22A8D27F8492}" destId="{949081E9-2D5B-4C6E-B4E8-DFC04612D8AC}" srcOrd="1" destOrd="0" presId="urn:microsoft.com/office/officeart/2005/8/layout/hierarchy2"/>
    <dgm:cxn modelId="{C613BC18-0891-094C-BF53-200960179406}" type="presOf" srcId="{81C68FD6-C5AF-46BA-AD4C-A8BD82E8E6F7}" destId="{6B98D33B-9C59-4A91-8519-0A408F60379F}" srcOrd="0" destOrd="0" presId="urn:microsoft.com/office/officeart/2005/8/layout/hierarchy2"/>
    <dgm:cxn modelId="{4F2A521C-6224-4E13-994E-9EE361866326}" srcId="{8C463432-2523-4336-AC5F-E8FFDCBBECDC}" destId="{14C87833-32A2-462A-B953-E9BB43A5EAEC}" srcOrd="0" destOrd="0" parTransId="{544E50AA-13D9-49D7-94B3-ECE12853E7C0}" sibTransId="{21DE930B-01F4-44B4-B3EF-04E501E59A75}"/>
    <dgm:cxn modelId="{4F4DFB23-74E9-F74F-9FA5-DB3B7F48A4F0}" type="presOf" srcId="{7ACF25E3-5083-4376-9B70-AB6D055D78F3}" destId="{B69B4255-7C18-48F6-ABBE-FB347F2033B0}" srcOrd="1" destOrd="0" presId="urn:microsoft.com/office/officeart/2005/8/layout/hierarchy2"/>
    <dgm:cxn modelId="{57AB3F29-5DB9-3347-B5E3-7DBA05C3FE61}" type="presOf" srcId="{7ACF25E3-5083-4376-9B70-AB6D055D78F3}" destId="{576C4648-E1E3-43B0-871A-3485DD5CC019}" srcOrd="0" destOrd="0" presId="urn:microsoft.com/office/officeart/2005/8/layout/hierarchy2"/>
    <dgm:cxn modelId="{EA32A534-1A16-4B7A-915A-AD6A0EBEFD7A}" srcId="{14C87833-32A2-462A-B953-E9BB43A5EAEC}" destId="{81C68FD6-C5AF-46BA-AD4C-A8BD82E8E6F7}" srcOrd="3" destOrd="0" parTransId="{631DDAB3-EE3B-4F87-8F41-82C9025FF7F8}" sibTransId="{7FC04981-487F-4E4B-B97C-6A4863EF2C6B}"/>
    <dgm:cxn modelId="{218A5835-E0C6-DB44-9C85-5AB6113E5104}" type="presOf" srcId="{97976533-F045-4AA0-B0BC-E7FB409232A4}" destId="{E039573D-47FF-46DE-885A-A253193FC1D4}" srcOrd="1" destOrd="0" presId="urn:microsoft.com/office/officeart/2005/8/layout/hierarchy2"/>
    <dgm:cxn modelId="{F0C4C637-99C9-4AE8-BE35-0D6FD064B144}" srcId="{14C87833-32A2-462A-B953-E9BB43A5EAEC}" destId="{58D24FF6-82AD-4CB3-B5FC-981D7FD1C2E0}" srcOrd="4" destOrd="0" parTransId="{48AB7175-DCC9-4FCA-8ECC-D03379EC59FC}" sibTransId="{00308C6E-065D-4607-84C2-36C680A4D6B1}"/>
    <dgm:cxn modelId="{D8292F3D-9C2A-E644-80E1-1BDD3582924A}" type="presOf" srcId="{4545E7E6-8FBF-4C51-8732-914D64E8A542}" destId="{BB01951C-E37D-4206-A256-A793B56F3EE2}" srcOrd="0" destOrd="0" presId="urn:microsoft.com/office/officeart/2005/8/layout/hierarchy2"/>
    <dgm:cxn modelId="{E2D02B3E-94DA-4DAA-9B54-408D18308F0E}" srcId="{4545E7E6-8FBF-4C51-8732-914D64E8A542}" destId="{8C463432-2523-4336-AC5F-E8FFDCBBECDC}" srcOrd="0" destOrd="0" parTransId="{FBD52EAA-FABE-4BD9-9810-21697B7B4B3B}" sibTransId="{3AFD8896-EC4C-447E-BB8C-4002FEE3DCF9}"/>
    <dgm:cxn modelId="{B86CB542-EC99-3B48-B01B-241BE2AF78C7}" type="presOf" srcId="{48AB7175-DCC9-4FCA-8ECC-D03379EC59FC}" destId="{2E5518C0-A89D-4D62-827F-F42617C717B9}" srcOrd="1" destOrd="0" presId="urn:microsoft.com/office/officeart/2005/8/layout/hierarchy2"/>
    <dgm:cxn modelId="{19373945-39EB-A642-A632-0B8DB439C6AD}" type="presOf" srcId="{631DDAB3-EE3B-4F87-8F41-82C9025FF7F8}" destId="{50B48D1E-F679-419A-9356-9531484461C8}" srcOrd="1" destOrd="0" presId="urn:microsoft.com/office/officeart/2005/8/layout/hierarchy2"/>
    <dgm:cxn modelId="{FF315E4C-57B2-C24B-AFDC-5E1BE49ABCE0}" type="presOf" srcId="{23C18AC8-5950-4860-A3D7-BACD7B9651A6}" destId="{E89CA9A9-E969-4256-B603-D2D927D4E7C6}" srcOrd="0" destOrd="0" presId="urn:microsoft.com/office/officeart/2005/8/layout/hierarchy2"/>
    <dgm:cxn modelId="{FE41F14E-E915-9947-A573-DC909CD09C70}" type="presOf" srcId="{58D24FF6-82AD-4CB3-B5FC-981D7FD1C2E0}" destId="{325A9777-BB74-44D3-8C32-EDEC1ED642B8}" srcOrd="0" destOrd="0" presId="urn:microsoft.com/office/officeart/2005/8/layout/hierarchy2"/>
    <dgm:cxn modelId="{DDF46252-6E82-5945-8BAE-AE5B5F45A30F}" type="presOf" srcId="{11C3DAF2-63C7-4565-81CE-D85C1A8CA8EC}" destId="{A61B36CE-8AF1-464F-82A3-B8742981D026}" srcOrd="0" destOrd="0" presId="urn:microsoft.com/office/officeart/2005/8/layout/hierarchy2"/>
    <dgm:cxn modelId="{904F5487-65F1-364E-97F9-6D1BB3883136}" type="presOf" srcId="{544E50AA-13D9-49D7-94B3-ECE12853E7C0}" destId="{B8578260-E878-49B4-B90E-8F46B6258996}" srcOrd="0" destOrd="0" presId="urn:microsoft.com/office/officeart/2005/8/layout/hierarchy2"/>
    <dgm:cxn modelId="{C6AD5189-0EC6-9B45-AEB7-43B41FA8FAF9}" type="presOf" srcId="{E020AB0A-1F97-4265-89F4-E6BE07DCFC71}" destId="{A113748C-90CA-4AD9-8B02-E9BE66F30295}" srcOrd="0" destOrd="0" presId="urn:microsoft.com/office/officeart/2005/8/layout/hierarchy2"/>
    <dgm:cxn modelId="{3A379B8D-FAE3-614B-851B-1CA87B50D41A}" type="presOf" srcId="{8C463432-2523-4336-AC5F-E8FFDCBBECDC}" destId="{852B5B94-752E-4EA4-B9F7-DEF897868394}" srcOrd="0" destOrd="0" presId="urn:microsoft.com/office/officeart/2005/8/layout/hierarchy2"/>
    <dgm:cxn modelId="{12B41390-84EC-4D4B-89BB-64F07D1F4F8D}" srcId="{14C87833-32A2-462A-B953-E9BB43A5EAEC}" destId="{E020AB0A-1F97-4265-89F4-E6BE07DCFC71}" srcOrd="0" destOrd="0" parTransId="{97976533-F045-4AA0-B0BC-E7FB409232A4}" sibTransId="{705EB932-9884-44FC-B929-D8AAD499358A}"/>
    <dgm:cxn modelId="{F0928FA0-113A-4543-BCFD-96ACDA0BF803}" type="presOf" srcId="{97976533-F045-4AA0-B0BC-E7FB409232A4}" destId="{CFC7CC36-E539-442C-BB99-A7595D67FB22}" srcOrd="0" destOrd="0" presId="urn:microsoft.com/office/officeart/2005/8/layout/hierarchy2"/>
    <dgm:cxn modelId="{33C37AAE-97DF-4148-BF6D-B82353371E47}" type="presOf" srcId="{56732A8C-4247-4D24-AF04-0FB390561A9D}" destId="{335E3BDB-1AAE-478C-8527-B845F862B211}" srcOrd="0" destOrd="0" presId="urn:microsoft.com/office/officeart/2005/8/layout/hierarchy2"/>
    <dgm:cxn modelId="{FE0F9CB6-680A-3A4B-A4B8-08EEFF208033}" type="presOf" srcId="{1F73F6EF-F017-4BEB-AAFE-52F7718007D6}" destId="{385E00C5-977E-4544-AC3C-7FCBF924B52D}" srcOrd="0" destOrd="0" presId="urn:microsoft.com/office/officeart/2005/8/layout/hierarchy2"/>
    <dgm:cxn modelId="{0BC280B7-32A8-6449-9A70-4A2D2E215327}" type="presOf" srcId="{48AB7175-DCC9-4FCA-8ECC-D03379EC59FC}" destId="{39D58840-EEB3-4318-BF7E-07EFD10CF537}" srcOrd="0" destOrd="0" presId="urn:microsoft.com/office/officeart/2005/8/layout/hierarchy2"/>
    <dgm:cxn modelId="{6B2555C8-9637-3A4A-837D-F08396F790C7}" type="presOf" srcId="{544E50AA-13D9-49D7-94B3-ECE12853E7C0}" destId="{02AF164C-DB25-49B6-BF4A-37F95455D611}" srcOrd="1" destOrd="0" presId="urn:microsoft.com/office/officeart/2005/8/layout/hierarchy2"/>
    <dgm:cxn modelId="{AF8A01CA-C996-4E17-9FBE-7D3E0A2ED3A2}" srcId="{14C87833-32A2-462A-B953-E9BB43A5EAEC}" destId="{1F73F6EF-F017-4BEB-AAFE-52F7718007D6}" srcOrd="2" destOrd="0" parTransId="{56732A8C-4247-4D24-AF04-0FB390561A9D}" sibTransId="{657CD42A-5E5A-4EB7-9A37-BAB0ED32C4AC}"/>
    <dgm:cxn modelId="{445770DE-157A-3F4C-96D8-C753F14273E6}" type="presOf" srcId="{14C87833-32A2-462A-B953-E9BB43A5EAEC}" destId="{3B844D17-6B68-4FC6-A848-A98EBF698A3C}" srcOrd="0" destOrd="0" presId="urn:microsoft.com/office/officeart/2005/8/layout/hierarchy2"/>
    <dgm:cxn modelId="{87B63EE3-AEC8-4D69-9064-508DD5CEE034}" srcId="{8C463432-2523-4336-AC5F-E8FFDCBBECDC}" destId="{23C18AC8-5950-4860-A3D7-BACD7B9651A6}" srcOrd="1" destOrd="0" parTransId="{7ACF25E3-5083-4376-9B70-AB6D055D78F3}" sibTransId="{D9E899FB-227A-4DCE-9B70-D551725228AC}"/>
    <dgm:cxn modelId="{C495DCE8-608E-324C-853D-1374A9ED0EB3}" type="presOf" srcId="{631DDAB3-EE3B-4F87-8F41-82C9025FF7F8}" destId="{6FBF649F-3356-4497-AEDF-68E8389434AD}" srcOrd="0" destOrd="0" presId="urn:microsoft.com/office/officeart/2005/8/layout/hierarchy2"/>
    <dgm:cxn modelId="{203891EA-B17B-DE4F-8C87-CCBDE0EBB76B}" type="presOf" srcId="{5D349397-CD63-4DD8-A71F-22A8D27F8492}" destId="{6F330A14-A81A-47AC-9943-D90D135D6462}" srcOrd="0" destOrd="0" presId="urn:microsoft.com/office/officeart/2005/8/layout/hierarchy2"/>
    <dgm:cxn modelId="{A29898F8-0827-4948-9BE7-A84FAA53EF86}" srcId="{14C87833-32A2-462A-B953-E9BB43A5EAEC}" destId="{11C3DAF2-63C7-4565-81CE-D85C1A8CA8EC}" srcOrd="1" destOrd="0" parTransId="{5D349397-CD63-4DD8-A71F-22A8D27F8492}" sibTransId="{10A682E2-2B87-4126-ABB4-BECB219FE083}"/>
    <dgm:cxn modelId="{FAC02B51-79E5-0F44-AE7A-4A44E3817D70}" type="presParOf" srcId="{BB01951C-E37D-4206-A256-A793B56F3EE2}" destId="{7BFD6370-82B1-40AE-8328-2724EDE1C0C4}" srcOrd="0" destOrd="0" presId="urn:microsoft.com/office/officeart/2005/8/layout/hierarchy2"/>
    <dgm:cxn modelId="{9543F685-8000-BD42-B7C3-84961CCF728F}" type="presParOf" srcId="{7BFD6370-82B1-40AE-8328-2724EDE1C0C4}" destId="{852B5B94-752E-4EA4-B9F7-DEF897868394}" srcOrd="0" destOrd="0" presId="urn:microsoft.com/office/officeart/2005/8/layout/hierarchy2"/>
    <dgm:cxn modelId="{22E98D92-1755-9542-ACE6-6D15B2178A16}" type="presParOf" srcId="{7BFD6370-82B1-40AE-8328-2724EDE1C0C4}" destId="{9C8A9791-95E1-4343-AC0F-20496B3ABCB7}" srcOrd="1" destOrd="0" presId="urn:microsoft.com/office/officeart/2005/8/layout/hierarchy2"/>
    <dgm:cxn modelId="{511613F8-C487-2F48-B32B-1F944C4A3371}" type="presParOf" srcId="{9C8A9791-95E1-4343-AC0F-20496B3ABCB7}" destId="{B8578260-E878-49B4-B90E-8F46B6258996}" srcOrd="0" destOrd="0" presId="urn:microsoft.com/office/officeart/2005/8/layout/hierarchy2"/>
    <dgm:cxn modelId="{C9120965-85E9-F142-A7CB-94E5B58BF60A}" type="presParOf" srcId="{B8578260-E878-49B4-B90E-8F46B6258996}" destId="{02AF164C-DB25-49B6-BF4A-37F95455D611}" srcOrd="0" destOrd="0" presId="urn:microsoft.com/office/officeart/2005/8/layout/hierarchy2"/>
    <dgm:cxn modelId="{44E184DC-9DE0-5E4D-BCB2-E53377AAC6AD}" type="presParOf" srcId="{9C8A9791-95E1-4343-AC0F-20496B3ABCB7}" destId="{92809B1F-85AD-40A8-B8F2-EDB31D5BF361}" srcOrd="1" destOrd="0" presId="urn:microsoft.com/office/officeart/2005/8/layout/hierarchy2"/>
    <dgm:cxn modelId="{3CF27D22-D441-484B-BE69-3275608A42B6}" type="presParOf" srcId="{92809B1F-85AD-40A8-B8F2-EDB31D5BF361}" destId="{3B844D17-6B68-4FC6-A848-A98EBF698A3C}" srcOrd="0" destOrd="0" presId="urn:microsoft.com/office/officeart/2005/8/layout/hierarchy2"/>
    <dgm:cxn modelId="{E961A765-8C77-0745-A4B2-547081FE7049}" type="presParOf" srcId="{92809B1F-85AD-40A8-B8F2-EDB31D5BF361}" destId="{D8C01209-57F8-416C-B86C-AAC986796678}" srcOrd="1" destOrd="0" presId="urn:microsoft.com/office/officeart/2005/8/layout/hierarchy2"/>
    <dgm:cxn modelId="{72B51570-9F69-9B40-8472-F71D9D97ED9B}" type="presParOf" srcId="{D8C01209-57F8-416C-B86C-AAC986796678}" destId="{CFC7CC36-E539-442C-BB99-A7595D67FB22}" srcOrd="0" destOrd="0" presId="urn:microsoft.com/office/officeart/2005/8/layout/hierarchy2"/>
    <dgm:cxn modelId="{B6055EDC-D1AB-574C-BA24-4C10FF2BE10E}" type="presParOf" srcId="{CFC7CC36-E539-442C-BB99-A7595D67FB22}" destId="{E039573D-47FF-46DE-885A-A253193FC1D4}" srcOrd="0" destOrd="0" presId="urn:microsoft.com/office/officeart/2005/8/layout/hierarchy2"/>
    <dgm:cxn modelId="{CDA8C83C-31A1-114B-9463-0BDADED1BF36}" type="presParOf" srcId="{D8C01209-57F8-416C-B86C-AAC986796678}" destId="{74D6FA6B-7F0D-4962-873D-306636277B83}" srcOrd="1" destOrd="0" presId="urn:microsoft.com/office/officeart/2005/8/layout/hierarchy2"/>
    <dgm:cxn modelId="{112ED5FA-C54A-A54D-86D7-F707E06315A8}" type="presParOf" srcId="{74D6FA6B-7F0D-4962-873D-306636277B83}" destId="{A113748C-90CA-4AD9-8B02-E9BE66F30295}" srcOrd="0" destOrd="0" presId="urn:microsoft.com/office/officeart/2005/8/layout/hierarchy2"/>
    <dgm:cxn modelId="{308FADEA-55B2-7B43-929A-B21701D6BC42}" type="presParOf" srcId="{74D6FA6B-7F0D-4962-873D-306636277B83}" destId="{A507558A-D8B7-42C4-AF49-F69FDC008CDA}" srcOrd="1" destOrd="0" presId="urn:microsoft.com/office/officeart/2005/8/layout/hierarchy2"/>
    <dgm:cxn modelId="{C165B26C-6663-8E4A-A4C0-65F32FEA27AD}" type="presParOf" srcId="{D8C01209-57F8-416C-B86C-AAC986796678}" destId="{6F330A14-A81A-47AC-9943-D90D135D6462}" srcOrd="2" destOrd="0" presId="urn:microsoft.com/office/officeart/2005/8/layout/hierarchy2"/>
    <dgm:cxn modelId="{46EBFE72-3854-0845-9D4E-3C65EC16DF51}" type="presParOf" srcId="{6F330A14-A81A-47AC-9943-D90D135D6462}" destId="{949081E9-2D5B-4C6E-B4E8-DFC04612D8AC}" srcOrd="0" destOrd="0" presId="urn:microsoft.com/office/officeart/2005/8/layout/hierarchy2"/>
    <dgm:cxn modelId="{400F1B33-B067-8147-9478-F54DCB4F5FC4}" type="presParOf" srcId="{D8C01209-57F8-416C-B86C-AAC986796678}" destId="{9E0AAF74-7E4B-4336-897B-A0D0AB5BBBA7}" srcOrd="3" destOrd="0" presId="urn:microsoft.com/office/officeart/2005/8/layout/hierarchy2"/>
    <dgm:cxn modelId="{BA201CCA-EF9A-154F-8847-3E8DECC7EC93}" type="presParOf" srcId="{9E0AAF74-7E4B-4336-897B-A0D0AB5BBBA7}" destId="{A61B36CE-8AF1-464F-82A3-B8742981D026}" srcOrd="0" destOrd="0" presId="urn:microsoft.com/office/officeart/2005/8/layout/hierarchy2"/>
    <dgm:cxn modelId="{213D67B8-CE51-0B4E-A690-CA7BA082306D}" type="presParOf" srcId="{9E0AAF74-7E4B-4336-897B-A0D0AB5BBBA7}" destId="{2810E980-74D9-4D70-923B-9EF155393CFE}" srcOrd="1" destOrd="0" presId="urn:microsoft.com/office/officeart/2005/8/layout/hierarchy2"/>
    <dgm:cxn modelId="{29C883D6-7C6D-E94B-BE10-3A6B7FBDA095}" type="presParOf" srcId="{D8C01209-57F8-416C-B86C-AAC986796678}" destId="{335E3BDB-1AAE-478C-8527-B845F862B211}" srcOrd="4" destOrd="0" presId="urn:microsoft.com/office/officeart/2005/8/layout/hierarchy2"/>
    <dgm:cxn modelId="{1DC3054E-CC3C-9047-8242-9A05048A75F8}" type="presParOf" srcId="{335E3BDB-1AAE-478C-8527-B845F862B211}" destId="{155B021F-98EA-4BEC-9825-E70FD8756113}" srcOrd="0" destOrd="0" presId="urn:microsoft.com/office/officeart/2005/8/layout/hierarchy2"/>
    <dgm:cxn modelId="{873D8209-4B50-0647-8421-903C387B2493}" type="presParOf" srcId="{D8C01209-57F8-416C-B86C-AAC986796678}" destId="{5B6403B1-5FF8-46A0-94D1-342B0679863E}" srcOrd="5" destOrd="0" presId="urn:microsoft.com/office/officeart/2005/8/layout/hierarchy2"/>
    <dgm:cxn modelId="{4657D4A9-8D54-5143-98AF-F06BB5AFCBE5}" type="presParOf" srcId="{5B6403B1-5FF8-46A0-94D1-342B0679863E}" destId="{385E00C5-977E-4544-AC3C-7FCBF924B52D}" srcOrd="0" destOrd="0" presId="urn:microsoft.com/office/officeart/2005/8/layout/hierarchy2"/>
    <dgm:cxn modelId="{1A95EC35-9CF4-1846-A09D-4F6562B61F52}" type="presParOf" srcId="{5B6403B1-5FF8-46A0-94D1-342B0679863E}" destId="{4BDEC6D6-F413-45DD-A409-ECEFD508CBD6}" srcOrd="1" destOrd="0" presId="urn:microsoft.com/office/officeart/2005/8/layout/hierarchy2"/>
    <dgm:cxn modelId="{993C94CB-9125-C949-860D-63FFE08D786C}" type="presParOf" srcId="{D8C01209-57F8-416C-B86C-AAC986796678}" destId="{6FBF649F-3356-4497-AEDF-68E8389434AD}" srcOrd="6" destOrd="0" presId="urn:microsoft.com/office/officeart/2005/8/layout/hierarchy2"/>
    <dgm:cxn modelId="{9093A9C2-8E74-5542-8D09-726BF7ED3B14}" type="presParOf" srcId="{6FBF649F-3356-4497-AEDF-68E8389434AD}" destId="{50B48D1E-F679-419A-9356-9531484461C8}" srcOrd="0" destOrd="0" presId="urn:microsoft.com/office/officeart/2005/8/layout/hierarchy2"/>
    <dgm:cxn modelId="{3A53FCA7-091D-514D-BAEC-CFB87A825E51}" type="presParOf" srcId="{D8C01209-57F8-416C-B86C-AAC986796678}" destId="{438D80D7-BCC2-40FB-93B8-F51CD60B3176}" srcOrd="7" destOrd="0" presId="urn:microsoft.com/office/officeart/2005/8/layout/hierarchy2"/>
    <dgm:cxn modelId="{B82B9A99-F8E8-C546-AC66-627F2250AB99}" type="presParOf" srcId="{438D80D7-BCC2-40FB-93B8-F51CD60B3176}" destId="{6B98D33B-9C59-4A91-8519-0A408F60379F}" srcOrd="0" destOrd="0" presId="urn:microsoft.com/office/officeart/2005/8/layout/hierarchy2"/>
    <dgm:cxn modelId="{93676929-BD92-D44A-9666-E39A2EF2301B}" type="presParOf" srcId="{438D80D7-BCC2-40FB-93B8-F51CD60B3176}" destId="{4A276B95-AB6A-406A-A068-7DEFE8E6284E}" srcOrd="1" destOrd="0" presId="urn:microsoft.com/office/officeart/2005/8/layout/hierarchy2"/>
    <dgm:cxn modelId="{801681F0-22B1-8B4D-9A80-98D3CCEC782D}" type="presParOf" srcId="{D8C01209-57F8-416C-B86C-AAC986796678}" destId="{39D58840-EEB3-4318-BF7E-07EFD10CF537}" srcOrd="8" destOrd="0" presId="urn:microsoft.com/office/officeart/2005/8/layout/hierarchy2"/>
    <dgm:cxn modelId="{F2A62554-0863-B04C-8DF5-196BB9469FAA}" type="presParOf" srcId="{39D58840-EEB3-4318-BF7E-07EFD10CF537}" destId="{2E5518C0-A89D-4D62-827F-F42617C717B9}" srcOrd="0" destOrd="0" presId="urn:microsoft.com/office/officeart/2005/8/layout/hierarchy2"/>
    <dgm:cxn modelId="{25602E39-39B0-3140-B802-F07AEE75BD90}" type="presParOf" srcId="{D8C01209-57F8-416C-B86C-AAC986796678}" destId="{FD5B13A8-F09F-4830-A498-B1968148D737}" srcOrd="9" destOrd="0" presId="urn:microsoft.com/office/officeart/2005/8/layout/hierarchy2"/>
    <dgm:cxn modelId="{4775841E-B56D-D34E-B8C0-C11F8BA55D3F}" type="presParOf" srcId="{FD5B13A8-F09F-4830-A498-B1968148D737}" destId="{325A9777-BB74-44D3-8C32-EDEC1ED642B8}" srcOrd="0" destOrd="0" presId="urn:microsoft.com/office/officeart/2005/8/layout/hierarchy2"/>
    <dgm:cxn modelId="{85AB4391-1773-8043-A242-9CD9D6555D92}" type="presParOf" srcId="{FD5B13A8-F09F-4830-A498-B1968148D737}" destId="{411A8B08-ECBF-4DD8-967C-B4D838AD7FF2}" srcOrd="1" destOrd="0" presId="urn:microsoft.com/office/officeart/2005/8/layout/hierarchy2"/>
    <dgm:cxn modelId="{8F48E26A-1920-0C4E-B2F4-6009748A3E1B}" type="presParOf" srcId="{9C8A9791-95E1-4343-AC0F-20496B3ABCB7}" destId="{576C4648-E1E3-43B0-871A-3485DD5CC019}" srcOrd="2" destOrd="0" presId="urn:microsoft.com/office/officeart/2005/8/layout/hierarchy2"/>
    <dgm:cxn modelId="{70F1B3D7-7286-7B4B-82F4-EA5FB0AD3CB1}" type="presParOf" srcId="{576C4648-E1E3-43B0-871A-3485DD5CC019}" destId="{B69B4255-7C18-48F6-ABBE-FB347F2033B0}" srcOrd="0" destOrd="0" presId="urn:microsoft.com/office/officeart/2005/8/layout/hierarchy2"/>
    <dgm:cxn modelId="{96B03287-ECC1-5043-BDF5-A783C37B599A}" type="presParOf" srcId="{9C8A9791-95E1-4343-AC0F-20496B3ABCB7}" destId="{1C8C5698-7DB4-45A0-AAEB-625417954E57}" srcOrd="3" destOrd="0" presId="urn:microsoft.com/office/officeart/2005/8/layout/hierarchy2"/>
    <dgm:cxn modelId="{918E00EB-8F98-9D49-9164-890865FA8664}" type="presParOf" srcId="{1C8C5698-7DB4-45A0-AAEB-625417954E57}" destId="{E89CA9A9-E969-4256-B603-D2D927D4E7C6}" srcOrd="0" destOrd="0" presId="urn:microsoft.com/office/officeart/2005/8/layout/hierarchy2"/>
    <dgm:cxn modelId="{16135824-26BC-BA40-AF28-9150A900B1F1}" type="presParOf" srcId="{1C8C5698-7DB4-45A0-AAEB-625417954E57}" destId="{68DC6606-9E91-4593-87CE-F4E504015CFD}"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B5B94-752E-4EA4-B9F7-DEF897868394}">
      <dsp:nvSpPr>
        <dsp:cNvPr id="0" name=""/>
        <dsp:cNvSpPr/>
      </dsp:nvSpPr>
      <dsp:spPr>
        <a:xfrm>
          <a:off x="44766" y="3074862"/>
          <a:ext cx="2107570" cy="1053785"/>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kern="1200" dirty="0">
              <a:latin typeface="Times New Roman" pitchFamily="18" charset="0"/>
              <a:cs typeface="Times New Roman" pitchFamily="18" charset="0"/>
            </a:rPr>
            <a:t>Καρκίνος Πνεύμονα</a:t>
          </a:r>
        </a:p>
      </dsp:txBody>
      <dsp:txXfrm>
        <a:off x="75630" y="3105726"/>
        <a:ext cx="2045842" cy="992057"/>
      </dsp:txXfrm>
    </dsp:sp>
    <dsp:sp modelId="{B8578260-E878-49B4-B90E-8F46B6258996}">
      <dsp:nvSpPr>
        <dsp:cNvPr id="0" name=""/>
        <dsp:cNvSpPr/>
      </dsp:nvSpPr>
      <dsp:spPr>
        <a:xfrm rot="19457599">
          <a:off x="2054754" y="3282729"/>
          <a:ext cx="1038192" cy="32124"/>
        </a:xfrm>
        <a:custGeom>
          <a:avLst/>
          <a:gdLst/>
          <a:ahLst/>
          <a:cxnLst/>
          <a:rect l="0" t="0" r="0" b="0"/>
          <a:pathLst>
            <a:path>
              <a:moveTo>
                <a:pt x="0" y="16062"/>
              </a:moveTo>
              <a:lnTo>
                <a:pt x="1038192" y="1606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47895" y="3272836"/>
        <a:ext cx="51909" cy="51909"/>
      </dsp:txXfrm>
    </dsp:sp>
    <dsp:sp modelId="{3B844D17-6B68-4FC6-A848-A98EBF698A3C}">
      <dsp:nvSpPr>
        <dsp:cNvPr id="0" name=""/>
        <dsp:cNvSpPr/>
      </dsp:nvSpPr>
      <dsp:spPr>
        <a:xfrm>
          <a:off x="2995364" y="2468935"/>
          <a:ext cx="2107570" cy="105378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kern="1200" dirty="0">
              <a:latin typeface="Times New Roman" pitchFamily="18" charset="0"/>
              <a:cs typeface="Times New Roman" pitchFamily="18" charset="0"/>
            </a:rPr>
            <a:t>*</a:t>
          </a:r>
          <a:r>
            <a:rPr lang="en-US" sz="2800" kern="1200" dirty="0">
              <a:latin typeface="Times New Roman" pitchFamily="18" charset="0"/>
              <a:cs typeface="Times New Roman" pitchFamily="18" charset="0"/>
            </a:rPr>
            <a:t>NSCLC</a:t>
          </a:r>
          <a:endParaRPr lang="el-GR" sz="2800" kern="1200" dirty="0">
            <a:latin typeface="Times New Roman" pitchFamily="18" charset="0"/>
            <a:cs typeface="Times New Roman" pitchFamily="18" charset="0"/>
          </a:endParaRPr>
        </a:p>
      </dsp:txBody>
      <dsp:txXfrm>
        <a:off x="3026228" y="2499799"/>
        <a:ext cx="2045842" cy="992057"/>
      </dsp:txXfrm>
    </dsp:sp>
    <dsp:sp modelId="{CFC7CC36-E539-442C-BB99-A7595D67FB22}">
      <dsp:nvSpPr>
        <dsp:cNvPr id="0" name=""/>
        <dsp:cNvSpPr/>
      </dsp:nvSpPr>
      <dsp:spPr>
        <a:xfrm rot="17350740">
          <a:off x="4241381" y="1767913"/>
          <a:ext cx="2566134" cy="32124"/>
        </a:xfrm>
        <a:custGeom>
          <a:avLst/>
          <a:gdLst/>
          <a:ahLst/>
          <a:cxnLst/>
          <a:rect l="0" t="0" r="0" b="0"/>
          <a:pathLst>
            <a:path>
              <a:moveTo>
                <a:pt x="0" y="16062"/>
              </a:moveTo>
              <a:lnTo>
                <a:pt x="2566134"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l-GR" sz="900" kern="1200"/>
        </a:p>
      </dsp:txBody>
      <dsp:txXfrm>
        <a:off x="5460294" y="1719822"/>
        <a:ext cx="128306" cy="128306"/>
      </dsp:txXfrm>
    </dsp:sp>
    <dsp:sp modelId="{A113748C-90CA-4AD9-8B02-E9BE66F30295}">
      <dsp:nvSpPr>
        <dsp:cNvPr id="0" name=""/>
        <dsp:cNvSpPr/>
      </dsp:nvSpPr>
      <dsp:spPr>
        <a:xfrm>
          <a:off x="5945962" y="45230"/>
          <a:ext cx="2107570" cy="1053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latin typeface="Times New Roman" pitchFamily="18" charset="0"/>
              <a:cs typeface="Times New Roman" pitchFamily="18" charset="0"/>
            </a:rPr>
            <a:t>Πλακώδες καρκίνωμα</a:t>
          </a:r>
        </a:p>
      </dsp:txBody>
      <dsp:txXfrm>
        <a:off x="5976826" y="76094"/>
        <a:ext cx="2045842" cy="992057"/>
      </dsp:txXfrm>
    </dsp:sp>
    <dsp:sp modelId="{6F330A14-A81A-47AC-9943-D90D135D6462}">
      <dsp:nvSpPr>
        <dsp:cNvPr id="0" name=""/>
        <dsp:cNvSpPr/>
      </dsp:nvSpPr>
      <dsp:spPr>
        <a:xfrm rot="18289469">
          <a:off x="4786328" y="2373839"/>
          <a:ext cx="1476239" cy="32124"/>
        </a:xfrm>
        <a:custGeom>
          <a:avLst/>
          <a:gdLst/>
          <a:ahLst/>
          <a:cxnLst/>
          <a:rect l="0" t="0" r="0" b="0"/>
          <a:pathLst>
            <a:path>
              <a:moveTo>
                <a:pt x="0" y="16062"/>
              </a:moveTo>
              <a:lnTo>
                <a:pt x="1476239"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487542" y="2352995"/>
        <a:ext cx="73811" cy="73811"/>
      </dsp:txXfrm>
    </dsp:sp>
    <dsp:sp modelId="{A61B36CE-8AF1-464F-82A3-B8742981D026}">
      <dsp:nvSpPr>
        <dsp:cNvPr id="0" name=""/>
        <dsp:cNvSpPr/>
      </dsp:nvSpPr>
      <dsp:spPr>
        <a:xfrm>
          <a:off x="5945962" y="1257082"/>
          <a:ext cx="2107570" cy="1053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err="1">
              <a:latin typeface="Times New Roman" pitchFamily="18" charset="0"/>
              <a:cs typeface="Times New Roman" pitchFamily="18" charset="0"/>
            </a:rPr>
            <a:t>Αδενοκαρκίνωμα</a:t>
          </a:r>
          <a:endParaRPr lang="el-GR" sz="2100" kern="1200" dirty="0">
            <a:latin typeface="Times New Roman" pitchFamily="18" charset="0"/>
            <a:cs typeface="Times New Roman" pitchFamily="18" charset="0"/>
          </a:endParaRPr>
        </a:p>
      </dsp:txBody>
      <dsp:txXfrm>
        <a:off x="5976826" y="1287946"/>
        <a:ext cx="2045842" cy="992057"/>
      </dsp:txXfrm>
    </dsp:sp>
    <dsp:sp modelId="{335E3BDB-1AAE-478C-8527-B845F862B211}">
      <dsp:nvSpPr>
        <dsp:cNvPr id="0" name=""/>
        <dsp:cNvSpPr/>
      </dsp:nvSpPr>
      <dsp:spPr>
        <a:xfrm>
          <a:off x="5102934" y="2979766"/>
          <a:ext cx="843028" cy="32124"/>
        </a:xfrm>
        <a:custGeom>
          <a:avLst/>
          <a:gdLst/>
          <a:ahLst/>
          <a:cxnLst/>
          <a:rect l="0" t="0" r="0" b="0"/>
          <a:pathLst>
            <a:path>
              <a:moveTo>
                <a:pt x="0" y="16062"/>
              </a:moveTo>
              <a:lnTo>
                <a:pt x="843028"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503372" y="2974752"/>
        <a:ext cx="42151" cy="42151"/>
      </dsp:txXfrm>
    </dsp:sp>
    <dsp:sp modelId="{385E00C5-977E-4544-AC3C-7FCBF924B52D}">
      <dsp:nvSpPr>
        <dsp:cNvPr id="0" name=""/>
        <dsp:cNvSpPr/>
      </dsp:nvSpPr>
      <dsp:spPr>
        <a:xfrm>
          <a:off x="5945962" y="2468935"/>
          <a:ext cx="2107570" cy="1053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latin typeface="Times New Roman" pitchFamily="18" charset="0"/>
              <a:cs typeface="Times New Roman" pitchFamily="18" charset="0"/>
            </a:rPr>
            <a:t>Αδενοπλακώδες καρκίνωμα </a:t>
          </a:r>
        </a:p>
      </dsp:txBody>
      <dsp:txXfrm>
        <a:off x="5976826" y="2499799"/>
        <a:ext cx="2045842" cy="992057"/>
      </dsp:txXfrm>
    </dsp:sp>
    <dsp:sp modelId="{6FBF649F-3356-4497-AEDF-68E8389434AD}">
      <dsp:nvSpPr>
        <dsp:cNvPr id="0" name=""/>
        <dsp:cNvSpPr/>
      </dsp:nvSpPr>
      <dsp:spPr>
        <a:xfrm rot="3310531">
          <a:off x="4786328" y="3585692"/>
          <a:ext cx="1476239" cy="32124"/>
        </a:xfrm>
        <a:custGeom>
          <a:avLst/>
          <a:gdLst/>
          <a:ahLst/>
          <a:cxnLst/>
          <a:rect l="0" t="0" r="0" b="0"/>
          <a:pathLst>
            <a:path>
              <a:moveTo>
                <a:pt x="0" y="16062"/>
              </a:moveTo>
              <a:lnTo>
                <a:pt x="1476239"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487542" y="3564848"/>
        <a:ext cx="73811" cy="73811"/>
      </dsp:txXfrm>
    </dsp:sp>
    <dsp:sp modelId="{6B98D33B-9C59-4A91-8519-0A408F60379F}">
      <dsp:nvSpPr>
        <dsp:cNvPr id="0" name=""/>
        <dsp:cNvSpPr/>
      </dsp:nvSpPr>
      <dsp:spPr>
        <a:xfrm>
          <a:off x="5945962" y="3680788"/>
          <a:ext cx="2107570" cy="1053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latin typeface="Times New Roman" pitchFamily="18" charset="0"/>
              <a:cs typeface="Times New Roman" pitchFamily="18" charset="0"/>
            </a:rPr>
            <a:t>Σαρκωματοειδές καρκίνωμα</a:t>
          </a:r>
        </a:p>
      </dsp:txBody>
      <dsp:txXfrm>
        <a:off x="5976826" y="3711652"/>
        <a:ext cx="2045842" cy="992057"/>
      </dsp:txXfrm>
    </dsp:sp>
    <dsp:sp modelId="{39D58840-EEB3-4318-BF7E-07EFD10CF537}">
      <dsp:nvSpPr>
        <dsp:cNvPr id="0" name=""/>
        <dsp:cNvSpPr/>
      </dsp:nvSpPr>
      <dsp:spPr>
        <a:xfrm rot="4230589">
          <a:off x="4261088" y="4170733"/>
          <a:ext cx="2526719" cy="32124"/>
        </a:xfrm>
        <a:custGeom>
          <a:avLst/>
          <a:gdLst/>
          <a:ahLst/>
          <a:cxnLst/>
          <a:rect l="0" t="0" r="0" b="0"/>
          <a:pathLst>
            <a:path>
              <a:moveTo>
                <a:pt x="0" y="16062"/>
              </a:moveTo>
              <a:lnTo>
                <a:pt x="2526719" y="160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l-GR" sz="900" kern="1200"/>
        </a:p>
      </dsp:txBody>
      <dsp:txXfrm>
        <a:off x="5461280" y="4123627"/>
        <a:ext cx="126335" cy="126335"/>
      </dsp:txXfrm>
    </dsp:sp>
    <dsp:sp modelId="{325A9777-BB74-44D3-8C32-EDEC1ED642B8}">
      <dsp:nvSpPr>
        <dsp:cNvPr id="0" name=""/>
        <dsp:cNvSpPr/>
      </dsp:nvSpPr>
      <dsp:spPr>
        <a:xfrm>
          <a:off x="5945962" y="4850870"/>
          <a:ext cx="2107570" cy="1053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a:latin typeface="Times New Roman" pitchFamily="18" charset="0"/>
              <a:cs typeface="Times New Roman" pitchFamily="18" charset="0"/>
            </a:rPr>
            <a:t>Μεγαλοκυτταρικό καρκίνωμα</a:t>
          </a:r>
          <a:endParaRPr lang="el-GR" sz="2100" kern="1200" dirty="0">
            <a:latin typeface="Times New Roman" pitchFamily="18" charset="0"/>
            <a:cs typeface="Times New Roman" pitchFamily="18" charset="0"/>
          </a:endParaRPr>
        </a:p>
      </dsp:txBody>
      <dsp:txXfrm>
        <a:off x="5976826" y="4881734"/>
        <a:ext cx="2045842" cy="992057"/>
      </dsp:txXfrm>
    </dsp:sp>
    <dsp:sp modelId="{576C4648-E1E3-43B0-871A-3485DD5CC019}">
      <dsp:nvSpPr>
        <dsp:cNvPr id="0" name=""/>
        <dsp:cNvSpPr/>
      </dsp:nvSpPr>
      <dsp:spPr>
        <a:xfrm rot="2142401">
          <a:off x="2054754" y="3888655"/>
          <a:ext cx="1038192" cy="32124"/>
        </a:xfrm>
        <a:custGeom>
          <a:avLst/>
          <a:gdLst/>
          <a:ahLst/>
          <a:cxnLst/>
          <a:rect l="0" t="0" r="0" b="0"/>
          <a:pathLst>
            <a:path>
              <a:moveTo>
                <a:pt x="0" y="16062"/>
              </a:moveTo>
              <a:lnTo>
                <a:pt x="1038192" y="1606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47895" y="3878763"/>
        <a:ext cx="51909" cy="51909"/>
      </dsp:txXfrm>
    </dsp:sp>
    <dsp:sp modelId="{E89CA9A9-E969-4256-B603-D2D927D4E7C6}">
      <dsp:nvSpPr>
        <dsp:cNvPr id="0" name=""/>
        <dsp:cNvSpPr/>
      </dsp:nvSpPr>
      <dsp:spPr>
        <a:xfrm>
          <a:off x="2995364" y="3680788"/>
          <a:ext cx="2107570" cy="1053785"/>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kern="1200" dirty="0">
              <a:latin typeface="Times New Roman" pitchFamily="18" charset="0"/>
              <a:cs typeface="Times New Roman" pitchFamily="18" charset="0"/>
            </a:rPr>
            <a:t>**</a:t>
          </a:r>
          <a:r>
            <a:rPr lang="en-US" sz="2800" kern="1200" dirty="0">
              <a:latin typeface="Times New Roman" pitchFamily="18" charset="0"/>
              <a:cs typeface="Times New Roman" pitchFamily="18" charset="0"/>
            </a:rPr>
            <a:t>SCLC</a:t>
          </a:r>
          <a:endParaRPr lang="el-GR" sz="2800" kern="1200" dirty="0">
            <a:latin typeface="Times New Roman" pitchFamily="18" charset="0"/>
            <a:cs typeface="Times New Roman" pitchFamily="18" charset="0"/>
          </a:endParaRPr>
        </a:p>
      </dsp:txBody>
      <dsp:txXfrm>
        <a:off x="3026228" y="3711652"/>
        <a:ext cx="2045842" cy="9920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9CAED269-B3E3-8842-BAC5-FB1634D5AE5A}" type="datetimeFigureOut">
              <a:rPr lang="el-GR"/>
              <a:pPr>
                <a:defRPr/>
              </a:pPr>
              <a:t>12/4/2020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8F9533F7-6007-3C43-B28A-E2973A5E02B2}" type="slidenum">
              <a:rPr lang="el-GR"/>
              <a:pPr>
                <a:defRPr/>
              </a:pPr>
              <a:t>‹#›</a:t>
            </a:fld>
            <a:endParaRPr lang="el-GR"/>
          </a:p>
        </p:txBody>
      </p:sp>
    </p:spTree>
    <p:extLst>
      <p:ext uri="{BB962C8B-B14F-4D97-AF65-F5344CB8AC3E}">
        <p14:creationId xmlns:p14="http://schemas.microsoft.com/office/powerpoint/2010/main" val="4090120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Καλημέρα</a:t>
            </a:r>
            <a:r>
              <a:rPr lang="el-GR" dirty="0"/>
              <a:t>,</a:t>
            </a:r>
            <a:r>
              <a:rPr lang="el-GR" baseline="0" dirty="0"/>
              <a:t> </a:t>
            </a:r>
            <a:r>
              <a:rPr lang="el-GR" baseline="0" dirty="0" err="1"/>
              <a:t>λέγομα</a:t>
            </a:r>
            <a:r>
              <a:rPr lang="el-GR" baseline="0" dirty="0"/>
              <a:t> ΔΖ </a:t>
            </a:r>
            <a:r>
              <a:rPr lang="el-GR" baseline="0" dirty="0" err="1"/>
              <a:t>και</a:t>
            </a:r>
            <a:r>
              <a:rPr lang="el-GR" baseline="0" dirty="0"/>
              <a:t> </a:t>
            </a:r>
            <a:r>
              <a:rPr lang="el-GR" dirty="0" err="1"/>
              <a:t>Θα</a:t>
            </a:r>
            <a:r>
              <a:rPr lang="el-GR" dirty="0"/>
              <a:t> </a:t>
            </a:r>
            <a:r>
              <a:rPr lang="el-GR" dirty="0" err="1"/>
              <a:t>προσπαθήσουμε</a:t>
            </a:r>
            <a:r>
              <a:rPr lang="el-GR" dirty="0"/>
              <a:t> </a:t>
            </a:r>
            <a:r>
              <a:rPr lang="el-GR" dirty="0" err="1"/>
              <a:t>να</a:t>
            </a:r>
            <a:r>
              <a:rPr lang="el-GR" dirty="0"/>
              <a:t> </a:t>
            </a:r>
            <a:r>
              <a:rPr lang="el-GR" dirty="0" err="1"/>
              <a:t>αναπτύξουμε</a:t>
            </a:r>
            <a:r>
              <a:rPr lang="el-GR" dirty="0"/>
              <a:t> </a:t>
            </a:r>
            <a:r>
              <a:rPr lang="el-GR" dirty="0" err="1"/>
              <a:t>όσο</a:t>
            </a:r>
            <a:r>
              <a:rPr lang="el-GR" dirty="0"/>
              <a:t> </a:t>
            </a:r>
            <a:r>
              <a:rPr lang="el-GR" dirty="0" err="1"/>
              <a:t>καλύτερα</a:t>
            </a:r>
            <a:r>
              <a:rPr lang="el-GR" dirty="0"/>
              <a:t> </a:t>
            </a:r>
            <a:r>
              <a:rPr lang="el-GR" dirty="0" err="1"/>
              <a:t>μπορούμε</a:t>
            </a:r>
            <a:endParaRPr lang="en-US" dirty="0"/>
          </a:p>
        </p:txBody>
      </p:sp>
      <p:sp>
        <p:nvSpPr>
          <p:cNvPr id="4" name="Slide Number Placeholder 3"/>
          <p:cNvSpPr>
            <a:spLocks noGrp="1"/>
          </p:cNvSpPr>
          <p:nvPr>
            <p:ph type="sldNum" sz="quarter" idx="10"/>
          </p:nvPr>
        </p:nvSpPr>
        <p:spPr/>
        <p:txBody>
          <a:bodyPr/>
          <a:lstStyle/>
          <a:p>
            <a:pPr>
              <a:defRPr/>
            </a:pPr>
            <a:fld id="{8F9533F7-6007-3C43-B28A-E2973A5E02B2}" type="slidenum">
              <a:rPr lang="el-GR" smtClean="0"/>
              <a:pPr>
                <a:defRPr/>
              </a:pPr>
              <a:t>1</a:t>
            </a:fld>
            <a:endParaRPr lang="el-GR"/>
          </a:p>
        </p:txBody>
      </p:sp>
    </p:spTree>
    <p:extLst>
      <p:ext uri="{BB962C8B-B14F-4D97-AF65-F5344CB8AC3E}">
        <p14:creationId xmlns:p14="http://schemas.microsoft.com/office/powerpoint/2010/main" val="32185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i="1">
                <a:latin typeface="Arial" charset="0"/>
              </a:rPr>
              <a:t>NSCLC, non-small-cell lung cancer.</a:t>
            </a:r>
          </a:p>
          <a:p>
            <a:pPr eaLnBrk="1" hangingPunct="1">
              <a:spcBef>
                <a:spcPct val="0"/>
              </a:spcBef>
            </a:pPr>
            <a:endParaRPr lang="en-US">
              <a:latin typeface="Arial"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DA324B-59E8-4444-8521-4C36E3FF642A}" type="slidenum">
              <a:rPr lang="en-US" sz="1200">
                <a:latin typeface="Arial" charset="0"/>
              </a:rPr>
              <a:pPr eaLnBrk="1" hangingPunct="1"/>
              <a:t>15</a:t>
            </a:fld>
            <a:endParaRPr lang="en-US" sz="12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i="1">
                <a:latin typeface="Arial" charset="0"/>
                <a:cs typeface="Arial" charset="0"/>
              </a:rPr>
              <a:t>NSCLC, non-small-cell lung cancer; tx, treatment</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A6FE098-2F64-414E-9A2A-935E4AD5EC1C}" type="slidenum">
              <a:rPr lang="en-US" sz="1200">
                <a:solidFill>
                  <a:srgbClr val="000000"/>
                </a:solidFill>
                <a:ea typeface="MS PGothic" charset="0"/>
                <a:cs typeface="MS PGothic" charset="0"/>
              </a:rPr>
              <a:pPr eaLnBrk="1" hangingPunct="1"/>
              <a:t>16</a:t>
            </a:fld>
            <a:endParaRPr lang="en-US" sz="1200">
              <a:solidFill>
                <a:srgbClr val="000000"/>
              </a:solidFill>
              <a:ea typeface="MS PGothic" charset="0"/>
              <a:cs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Absence of suspect mediastinal lymph node (LN) metastasis on both CT and positron emission tomography (PET) images</a:t>
            </a:r>
          </a:p>
          <a:p>
            <a:r>
              <a:rPr lang="en-US">
                <a:latin typeface="Calibri" charset="0"/>
              </a:rPr>
              <a:t>has a high negative predictive value, and these patients can in general proceed to surgery, except in the case of a centrally</a:t>
            </a:r>
          </a:p>
          <a:p>
            <a:r>
              <a:rPr lang="en-US">
                <a:latin typeface="Calibri" charset="0"/>
              </a:rPr>
              <a:t>located tumour or hilar LNs [I, A]. In these cases the probability of mediastinal LN disease is</a:t>
            </a:r>
          </a:p>
          <a:p>
            <a:r>
              <a:rPr lang="en-US">
                <a:latin typeface="Calibri" charset="0"/>
              </a:rPr>
              <a:t>increased and may also be obscured on imaging [10].</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8EC1D26-0E89-2F4A-9FAA-92060EBD3F48}" type="slidenum">
              <a:rPr lang="el-GR" sz="1200">
                <a:cs typeface="Arial" charset="0"/>
              </a:rPr>
              <a:pPr eaLnBrk="1" hangingPunct="1"/>
              <a:t>23</a:t>
            </a:fld>
            <a:endParaRPr lang="el-GR"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Clinical guidelines recommend routine testing for </a:t>
            </a:r>
            <a:r>
              <a:rPr lang="en-US" i="1">
                <a:latin typeface="Calibri" charset="0"/>
              </a:rPr>
              <a:t>EGFR </a:t>
            </a:r>
            <a:r>
              <a:rPr lang="en-US">
                <a:latin typeface="Calibri" charset="0"/>
              </a:rPr>
              <a:t>mutations and </a:t>
            </a:r>
            <a:r>
              <a:rPr lang="en-US" i="1">
                <a:latin typeface="Calibri" charset="0"/>
              </a:rPr>
              <a:t>ALK </a:t>
            </a:r>
            <a:r>
              <a:rPr lang="en-US">
                <a:latin typeface="Calibri" charset="0"/>
              </a:rPr>
              <a:t>translocation in patients with advanced NSCLC adenocarcinoma as part of multiplex testing to guide treatment selection </a:t>
            </a:r>
            <a:r>
              <a:rPr lang="en-US" i="1">
                <a:latin typeface="Calibri" charset="0"/>
              </a:rPr>
              <a:t>EGFR/ALK </a:t>
            </a:r>
            <a:r>
              <a:rPr lang="en-US">
                <a:latin typeface="Calibri" charset="0"/>
              </a:rPr>
              <a:t>molecular testing suggested regardless of sex,race, smoking history, or other clinical risk factors</a:t>
            </a:r>
          </a:p>
          <a:p>
            <a:r>
              <a:rPr lang="en-US">
                <a:latin typeface="Calibri" charset="0"/>
              </a:rPr>
              <a:t>Testing for </a:t>
            </a:r>
            <a:r>
              <a:rPr lang="en-US" i="1">
                <a:latin typeface="Calibri" charset="0"/>
              </a:rPr>
              <a:t>ROS1 </a:t>
            </a:r>
            <a:r>
              <a:rPr lang="en-US">
                <a:latin typeface="Calibri" charset="0"/>
              </a:rPr>
              <a:t>rearrangements should be considered in select patients (eg, </a:t>
            </a:r>
            <a:r>
              <a:rPr lang="en-US" i="1">
                <a:latin typeface="Calibri" charset="0"/>
              </a:rPr>
              <a:t>EGFR/ALK </a:t>
            </a:r>
            <a:r>
              <a:rPr lang="en-US">
                <a:latin typeface="Calibri" charset="0"/>
              </a:rPr>
              <a:t>negative or unknown)</a:t>
            </a:r>
          </a:p>
          <a:p>
            <a:endParaRPr lang="en-US">
              <a:latin typeface="Calibri" charset="0"/>
            </a:endParaRPr>
          </a:p>
          <a:p>
            <a:r>
              <a:rPr lang="en-US">
                <a:latin typeface="Calibri" charset="0"/>
              </a:rPr>
              <a:t>• </a:t>
            </a:r>
            <a:r>
              <a:rPr lang="en-US" i="1">
                <a:latin typeface="Calibri" charset="0"/>
              </a:rPr>
              <a:t>EGFR</a:t>
            </a:r>
            <a:r>
              <a:rPr lang="en-US">
                <a:latin typeface="Calibri" charset="0"/>
              </a:rPr>
              <a:t>-mutated tumors respond better to treatment with EGFR TKIs</a:t>
            </a:r>
          </a:p>
          <a:p>
            <a:r>
              <a:rPr lang="en-US">
                <a:latin typeface="Calibri" charset="0"/>
              </a:rPr>
              <a:t>FDA-approved </a:t>
            </a:r>
            <a:r>
              <a:rPr lang="en-US" i="1">
                <a:latin typeface="Calibri" charset="0"/>
              </a:rPr>
              <a:t>EGFR </a:t>
            </a:r>
            <a:r>
              <a:rPr lang="en-US">
                <a:latin typeface="Calibri" charset="0"/>
              </a:rPr>
              <a:t>mutation companion diagnostic tests are available for prediction of response to erlotinib, afatinib,</a:t>
            </a:r>
          </a:p>
          <a:p>
            <a:r>
              <a:rPr lang="en-US">
                <a:latin typeface="Calibri" charset="0"/>
              </a:rPr>
              <a:t>and gefitinib</a:t>
            </a:r>
          </a:p>
          <a:p>
            <a:endParaRPr lang="en-US">
              <a:latin typeface="Calibri" charset="0"/>
            </a:endParaRPr>
          </a:p>
          <a:p>
            <a:r>
              <a:rPr lang="en-US">
                <a:latin typeface="Calibri" charset="0"/>
              </a:rPr>
              <a:t>• </a:t>
            </a:r>
            <a:r>
              <a:rPr lang="en-US" i="1">
                <a:latin typeface="Calibri" charset="0"/>
              </a:rPr>
              <a:t>ALK </a:t>
            </a:r>
            <a:r>
              <a:rPr lang="en-US">
                <a:latin typeface="Calibri" charset="0"/>
              </a:rPr>
              <a:t>rearrangements result in </a:t>
            </a:r>
            <a:r>
              <a:rPr lang="en-US" i="1">
                <a:latin typeface="Calibri" charset="0"/>
              </a:rPr>
              <a:t>ALK </a:t>
            </a:r>
            <a:r>
              <a:rPr lang="en-US">
                <a:latin typeface="Calibri" charset="0"/>
              </a:rPr>
              <a:t>fusion oncogenes that</a:t>
            </a:r>
          </a:p>
          <a:p>
            <a:r>
              <a:rPr lang="en-US">
                <a:latin typeface="Calibri" charset="0"/>
              </a:rPr>
              <a:t>respond to ALK TKIs</a:t>
            </a:r>
          </a:p>
          <a:p>
            <a:r>
              <a:rPr lang="en-US">
                <a:latin typeface="Calibri" charset="0"/>
              </a:rPr>
              <a:t> Required for treatment with crizotinib or ceritinib</a:t>
            </a:r>
          </a:p>
          <a:p>
            <a:r>
              <a:rPr lang="en-US">
                <a:latin typeface="Calibri" charset="0"/>
              </a:rPr>
              <a:t> Rearrangements detected via FDA-approved FISH assay[19]</a:t>
            </a:r>
          </a:p>
          <a:p>
            <a:r>
              <a:rPr lang="en-US">
                <a:latin typeface="Calibri" charset="0"/>
              </a:rPr>
              <a:t>or IHC</a:t>
            </a:r>
          </a:p>
          <a:p>
            <a:r>
              <a:rPr lang="en-US">
                <a:latin typeface="Calibri" charset="0"/>
              </a:rPr>
              <a:t>• Current NCCN guidelines recommend broader molecular</a:t>
            </a:r>
          </a:p>
          <a:p>
            <a:r>
              <a:rPr lang="en-US">
                <a:latin typeface="Calibri" charset="0"/>
              </a:rPr>
              <a:t>profi ling to identify rare genetic abnormalities that may be</a:t>
            </a:r>
          </a:p>
          <a:p>
            <a:r>
              <a:rPr lang="en-US">
                <a:latin typeface="Calibri" charset="0"/>
              </a:rPr>
              <a:t>treated with targeted therapy, including </a:t>
            </a:r>
            <a:r>
              <a:rPr lang="en-US" i="1">
                <a:latin typeface="Calibri" charset="0"/>
              </a:rPr>
              <a:t>ROS1 </a:t>
            </a:r>
            <a:r>
              <a:rPr lang="en-US">
                <a:latin typeface="Calibri" charset="0"/>
              </a:rPr>
              <a:t>and </a:t>
            </a:r>
            <a:r>
              <a:rPr lang="en-US" i="1">
                <a:latin typeface="Calibri" charset="0"/>
              </a:rPr>
              <a:t>RET</a:t>
            </a:r>
          </a:p>
          <a:p>
            <a:r>
              <a:rPr lang="en-US">
                <a:latin typeface="Calibri" charset="0"/>
              </a:rPr>
              <a:t>rearrangements, </a:t>
            </a:r>
            <a:r>
              <a:rPr lang="en-US" i="1">
                <a:latin typeface="Calibri" charset="0"/>
              </a:rPr>
              <a:t>MET </a:t>
            </a:r>
            <a:r>
              <a:rPr lang="en-US">
                <a:latin typeface="Calibri" charset="0"/>
              </a:rPr>
              <a:t>amplifi cations, and </a:t>
            </a:r>
            <a:r>
              <a:rPr lang="en-US" i="1">
                <a:latin typeface="Calibri" charset="0"/>
              </a:rPr>
              <a:t>BRAF </a:t>
            </a:r>
            <a:r>
              <a:rPr lang="en-US">
                <a:latin typeface="Calibri" charset="0"/>
              </a:rPr>
              <a:t>V600E or </a:t>
            </a:r>
            <a:r>
              <a:rPr lang="en-US" i="1">
                <a:latin typeface="Calibri" charset="0"/>
              </a:rPr>
              <a:t>HER2</a:t>
            </a:r>
          </a:p>
          <a:p>
            <a:r>
              <a:rPr lang="en-US">
                <a:latin typeface="Calibri" charset="0"/>
              </a:rPr>
              <a:t>mutations[16]</a:t>
            </a:r>
          </a:p>
          <a:p>
            <a:r>
              <a:rPr lang="en-US">
                <a:latin typeface="Calibri" charset="0"/>
              </a:rPr>
              <a:t>• </a:t>
            </a:r>
            <a:r>
              <a:rPr lang="en-US" i="1">
                <a:latin typeface="Calibri" charset="0"/>
              </a:rPr>
              <a:t>KRAS </a:t>
            </a:r>
            <a:r>
              <a:rPr lang="en-US">
                <a:latin typeface="Calibri" charset="0"/>
              </a:rPr>
              <a:t>testing not recommended as a single criterion to guide</a:t>
            </a:r>
          </a:p>
          <a:p>
            <a:r>
              <a:rPr lang="en-US">
                <a:latin typeface="Calibri" charset="0"/>
              </a:rPr>
              <a:t>EGFR-based treatment but can be used as a prognostic marker</a:t>
            </a:r>
          </a:p>
          <a:p>
            <a:r>
              <a:rPr lang="en-US">
                <a:latin typeface="Calibri" charset="0"/>
              </a:rPr>
              <a:t>of poor survival[17]</a:t>
            </a:r>
            <a:endParaRPr lang="el-GR">
              <a:latin typeface="Calibri" charset="0"/>
            </a:endParaRPr>
          </a:p>
          <a:p>
            <a:r>
              <a:rPr lang="en-US">
                <a:latin typeface="Calibri" charset="0"/>
              </a:rPr>
              <a:t>Activating (sensitising) epidermal growth factor receptor</a:t>
            </a:r>
          </a:p>
          <a:p>
            <a:r>
              <a:rPr lang="en-US">
                <a:latin typeface="Calibri" charset="0"/>
              </a:rPr>
              <a:t>(EGFR) mutations are predictive for response to the EGFR tyrosine</a:t>
            </a:r>
          </a:p>
          <a:p>
            <a:r>
              <a:rPr lang="en-US">
                <a:latin typeface="Calibri" charset="0"/>
              </a:rPr>
              <a:t>kinase inhibitors (TKIs) gefitinib, erlotinib, and afatinib</a:t>
            </a:r>
          </a:p>
          <a:p>
            <a:r>
              <a:rPr lang="en-US">
                <a:latin typeface="Calibri" charset="0"/>
              </a:rPr>
              <a:t>resulting, in this context, in an improved response rate (RR),</a:t>
            </a:r>
          </a:p>
          <a:p>
            <a:r>
              <a:rPr lang="en-US">
                <a:latin typeface="Calibri" charset="0"/>
              </a:rPr>
              <a:t>progression-free survival (PFS), and quality of life (QoL) as well</a:t>
            </a:r>
          </a:p>
          <a:p>
            <a:r>
              <a:rPr lang="en-US">
                <a:latin typeface="Calibri" charset="0"/>
              </a:rPr>
              <a:t>as a better tolerability when compared with first-line chemotherapy,</a:t>
            </a:r>
          </a:p>
          <a:p>
            <a:r>
              <a:rPr lang="en-US">
                <a:latin typeface="Calibri" charset="0"/>
              </a:rPr>
              <a:t>as demonstrated in several phase III randomised trials.</a:t>
            </a:r>
          </a:p>
          <a:p>
            <a:r>
              <a:rPr lang="en-US">
                <a:latin typeface="Calibri" charset="0"/>
              </a:rPr>
              <a:t>The incidence of EGFR mutations in the Caucasian population</a:t>
            </a:r>
          </a:p>
          <a:p>
            <a:r>
              <a:rPr lang="en-US">
                <a:latin typeface="Calibri" charset="0"/>
              </a:rPr>
              <a:t>is about 10% and is higher in never smokers, adenocarcinoma</a:t>
            </a:r>
          </a:p>
          <a:p>
            <a:r>
              <a:rPr lang="en-US">
                <a:latin typeface="Calibri" charset="0"/>
              </a:rPr>
              <a:t>subtype, and women. Prevalence has also been shown to be</a:t>
            </a:r>
          </a:p>
          <a:p>
            <a:r>
              <a:rPr lang="en-US">
                <a:latin typeface="Calibri" charset="0"/>
              </a:rPr>
              <a:t>higher in East-Asian patients. EGFR mutation testing is recommended</a:t>
            </a:r>
          </a:p>
          <a:p>
            <a:r>
              <a:rPr lang="en-US">
                <a:latin typeface="Calibri" charset="0"/>
              </a:rPr>
              <a:t>in all patients with advanced NSCLC of a non-squamous</a:t>
            </a:r>
          </a:p>
          <a:p>
            <a:r>
              <a:rPr lang="en-US">
                <a:latin typeface="Calibri" charset="0"/>
              </a:rPr>
              <a:t>subtype [I, A]. Testing is not recommended in patients</a:t>
            </a:r>
          </a:p>
          <a:p>
            <a:r>
              <a:rPr lang="en-US">
                <a:latin typeface="Calibri" charset="0"/>
              </a:rPr>
              <a:t>with a confident diagnosis of squamous cell carcinoma, except</a:t>
            </a:r>
          </a:p>
          <a:p>
            <a:r>
              <a:rPr lang="en-US">
                <a:latin typeface="Calibri" charset="0"/>
              </a:rPr>
              <a:t>in never/former light smokers (&lt;15 packs per year) [IV, A] [13].</a:t>
            </a:r>
          </a:p>
          <a:p>
            <a:r>
              <a:rPr lang="en-US">
                <a:latin typeface="Calibri" charset="0"/>
              </a:rPr>
              <a:t>It should be systematically analysed—with a validated mutation</a:t>
            </a:r>
          </a:p>
          <a:p>
            <a:r>
              <a:rPr lang="en-US">
                <a:latin typeface="Calibri" charset="0"/>
              </a:rPr>
              <a:t>detection platform in a laboratory participating in an external</a:t>
            </a:r>
          </a:p>
          <a:p>
            <a:r>
              <a:rPr lang="en-US">
                <a:latin typeface="Calibri" charset="0"/>
              </a:rPr>
              <a:t>quality assurance scheme—in all such patient subgroups [V, A].</a:t>
            </a:r>
          </a:p>
          <a:p>
            <a:r>
              <a:rPr lang="en-US">
                <a:latin typeface="Calibri" charset="0"/>
              </a:rPr>
              <a:t>Choice of methodology will vary but should provide the test</a:t>
            </a:r>
          </a:p>
          <a:p>
            <a:r>
              <a:rPr lang="en-US">
                <a:latin typeface="Calibri" charset="0"/>
              </a:rPr>
              <a:t>sensitivity required for the tumour content of the sample, and</a:t>
            </a:r>
          </a:p>
          <a:p>
            <a:r>
              <a:rPr lang="en-US">
                <a:latin typeface="Calibri" charset="0"/>
              </a:rPr>
              <a:t>provide an adequate coverage of all clinically relevant mutations</a:t>
            </a:r>
          </a:p>
          <a:p>
            <a:r>
              <a:rPr lang="en-US">
                <a:latin typeface="Calibri" charset="0"/>
              </a:rPr>
              <a:t>[11]. Laboratories should validate their practice internally and</a:t>
            </a:r>
          </a:p>
          <a:p>
            <a:r>
              <a:rPr lang="en-US">
                <a:latin typeface="Calibri" charset="0"/>
              </a:rPr>
              <a:t>through external quality assurance programmes.</a:t>
            </a:r>
          </a:p>
          <a:p>
            <a:r>
              <a:rPr lang="en-US">
                <a:latin typeface="Calibri" charset="0"/>
              </a:rPr>
              <a:t>The anaplastic lymphoma kinase (ALK) fusion genes have</a:t>
            </a:r>
          </a:p>
          <a:p>
            <a:r>
              <a:rPr lang="en-US">
                <a:latin typeface="Calibri" charset="0"/>
              </a:rPr>
              <a:t>been identified as important oncogenic drivers [14]. ALK fusion</a:t>
            </a:r>
          </a:p>
          <a:p>
            <a:r>
              <a:rPr lang="en-US">
                <a:latin typeface="Calibri" charset="0"/>
              </a:rPr>
              <a:t>is encountered more frequently in never smokers, the adenocarcinoma</a:t>
            </a:r>
          </a:p>
          <a:p>
            <a:r>
              <a:rPr lang="en-US">
                <a:latin typeface="Calibri" charset="0"/>
              </a:rPr>
              <a:t>subtype, and in younger patients, representing an incidence</a:t>
            </a:r>
          </a:p>
          <a:p>
            <a:r>
              <a:rPr lang="en-US">
                <a:latin typeface="Calibri" charset="0"/>
              </a:rPr>
              <a:t>of around 5% in adenocarcinomas [15]. ALK activity can</a:t>
            </a:r>
          </a:p>
          <a:p>
            <a:r>
              <a:rPr lang="en-US">
                <a:latin typeface="Calibri" charset="0"/>
              </a:rPr>
              <a:t>be effectively targeted by the ALK TKIs, and routine testing for</a:t>
            </a:r>
          </a:p>
          <a:p>
            <a:r>
              <a:rPr lang="en-US">
                <a:latin typeface="Calibri" charset="0"/>
              </a:rPr>
              <a:t>ALK rearrangements is now a standard of care. Testing should</a:t>
            </a:r>
          </a:p>
          <a:p>
            <a:r>
              <a:rPr lang="en-US">
                <a:latin typeface="Calibri" charset="0"/>
              </a:rPr>
              <a:t>focus on the same group of patients selected as for EGFR mutation</a:t>
            </a:r>
          </a:p>
          <a:p>
            <a:r>
              <a:rPr lang="en-US">
                <a:latin typeface="Calibri" charset="0"/>
              </a:rPr>
              <a:t>[II, A]. Testing should be carried out, if at all possible, in</a:t>
            </a:r>
          </a:p>
          <a:p>
            <a:r>
              <a:rPr lang="en-US">
                <a:latin typeface="Calibri" charset="0"/>
              </a:rPr>
              <a:t>parallel with EGFR mutation analysis. Currently, the standard</a:t>
            </a:r>
          </a:p>
          <a:p>
            <a:r>
              <a:rPr lang="en-US">
                <a:latin typeface="Calibri" charset="0"/>
              </a:rPr>
              <a:t>test for detecting ALK fusion remains the break-apart fluorescence</a:t>
            </a:r>
          </a:p>
          <a:p>
            <a:r>
              <a:rPr lang="fr-FR">
                <a:latin typeface="Calibri" charset="0"/>
              </a:rPr>
              <a:t>in situ hybridisation (FISH) test. A multiplex polymerase</a:t>
            </a:r>
          </a:p>
          <a:p>
            <a:r>
              <a:rPr lang="en-US">
                <a:latin typeface="Calibri" charset="0"/>
              </a:rPr>
              <a:t>chain reaction (PCR) approach may be successful but requires</a:t>
            </a:r>
          </a:p>
          <a:p>
            <a:r>
              <a:rPr lang="en-US">
                <a:latin typeface="Calibri" charset="0"/>
              </a:rPr>
              <a:t>an adequate coverage of the many possible fusion genes now recognised</a:t>
            </a:r>
          </a:p>
          <a:p>
            <a:r>
              <a:rPr lang="en-US">
                <a:latin typeface="Calibri" charset="0"/>
              </a:rPr>
              <a:t>and is challenged by the availability of adequate quality</a:t>
            </a:r>
          </a:p>
          <a:p>
            <a:r>
              <a:rPr lang="en-US">
                <a:latin typeface="Calibri" charset="0"/>
              </a:rPr>
              <a:t>nucleic acid from typical samples, and by the methodology itself.</a:t>
            </a:r>
          </a:p>
          <a:p>
            <a:r>
              <a:rPr lang="en-US">
                <a:latin typeface="Calibri" charset="0"/>
              </a:rPr>
              <a:t>High sensitivity IHC has been shown to have a high positive and</a:t>
            </a:r>
          </a:p>
          <a:p>
            <a:r>
              <a:rPr lang="en-US">
                <a:latin typeface="Calibri" charset="0"/>
              </a:rPr>
              <a:t>negative predictive value for the presence and absence, respectively,</a:t>
            </a:r>
          </a:p>
          <a:p>
            <a:r>
              <a:rPr lang="en-US">
                <a:latin typeface="Calibri" charset="0"/>
              </a:rPr>
              <a:t>of ALK fusion and, while not a recognised primary biomarker</a:t>
            </a:r>
          </a:p>
          <a:p>
            <a:r>
              <a:rPr lang="en-US">
                <a:latin typeface="Calibri" charset="0"/>
              </a:rPr>
              <a:t>for ALK TKI therapy, it is widely used to screen patients for possible</a:t>
            </a:r>
          </a:p>
          <a:p>
            <a:r>
              <a:rPr lang="en-US">
                <a:latin typeface="Calibri" charset="0"/>
              </a:rPr>
              <a:t>ALK FISH testing. Next-generation sequencing approaches</a:t>
            </a:r>
          </a:p>
          <a:p>
            <a:r>
              <a:rPr lang="en-US">
                <a:latin typeface="Calibri" charset="0"/>
              </a:rPr>
              <a:t>for detecting fusion genes are in development.</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3EA7FCB-28D1-6947-84BA-662DF6E1D9D5}" type="slidenum">
              <a:rPr lang="el-GR" sz="1200">
                <a:cs typeface="Arial" charset="0"/>
              </a:rPr>
              <a:pPr eaLnBrk="1" hangingPunct="1"/>
              <a:t>24</a:t>
            </a:fld>
            <a:endParaRPr lang="el-GR"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Apart from a stereotactic body radiotherapy</a:t>
            </a:r>
          </a:p>
          <a:p>
            <a:r>
              <a:rPr lang="en-US">
                <a:latin typeface="Calibri" charset="0"/>
              </a:rPr>
              <a:t>(SBRT) dose-escalation study, data from only one prospective</a:t>
            </a:r>
          </a:p>
          <a:p>
            <a:r>
              <a:rPr lang="en-US">
                <a:latin typeface="Calibri" charset="0"/>
              </a:rPr>
              <a:t>single-arm phase II trial is available [60]. Nearly all patients</a:t>
            </a:r>
          </a:p>
          <a:p>
            <a:r>
              <a:rPr lang="en-US">
                <a:latin typeface="Calibri" charset="0"/>
              </a:rPr>
              <a:t>had a single metastatic lesion and 75% had ‘locally advanced</a:t>
            </a:r>
          </a:p>
          <a:p>
            <a:r>
              <a:rPr lang="en-US">
                <a:latin typeface="Calibri" charset="0"/>
              </a:rPr>
              <a:t>stage III’ disease. With systemic treatment and radical local</a:t>
            </a:r>
          </a:p>
          <a:p>
            <a:r>
              <a:rPr lang="en-US">
                <a:latin typeface="Calibri" charset="0"/>
              </a:rPr>
              <a:t>radiotherapy (SBRT or high-dose fractionated irradiation) or</a:t>
            </a:r>
          </a:p>
          <a:p>
            <a:r>
              <a:rPr lang="en-US">
                <a:latin typeface="Calibri" charset="0"/>
              </a:rPr>
              <a:t>surgery of all tumour lesions, 13% of patients remained diseasefree</a:t>
            </a:r>
          </a:p>
          <a:p>
            <a:r>
              <a:rPr lang="en-US">
                <a:latin typeface="Calibri" charset="0"/>
              </a:rPr>
              <a:t>at three years. All other studies are retrospective but suggest</a:t>
            </a:r>
          </a:p>
          <a:p>
            <a:r>
              <a:rPr lang="en-US">
                <a:latin typeface="Calibri" charset="0"/>
              </a:rPr>
              <a:t>that a yet to be defined subgroup of stage IV patients with a few</a:t>
            </a:r>
          </a:p>
          <a:p>
            <a:r>
              <a:rPr lang="en-US">
                <a:latin typeface="Calibri" charset="0"/>
              </a:rPr>
              <a:t>metastases at diagnosis may be cured with a radical approach</a:t>
            </a:r>
          </a:p>
          <a:p>
            <a:r>
              <a:rPr lang="pt-BR">
                <a:latin typeface="Calibri" charset="0"/>
              </a:rPr>
              <a:t>[61–63].</a:t>
            </a: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D4494A3-87C7-384E-82DE-DB58318AB115}" type="slidenum">
              <a:rPr lang="el-GR" sz="1200">
                <a:cs typeface="Arial" charset="0"/>
              </a:rPr>
              <a:pPr eaLnBrk="1" hangingPunct="1"/>
              <a:t>40</a:t>
            </a:fld>
            <a:endParaRPr lang="el-GR" sz="120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9088FAD-91B7-9E45-9F89-C4326496A16B}" type="slidenum">
              <a:rPr lang="el-GR" sz="1200">
                <a:cs typeface="Arial" charset="0"/>
              </a:rPr>
              <a:pPr eaLnBrk="1" hangingPunct="1"/>
              <a:t>42</a:t>
            </a:fld>
            <a:endParaRPr lang="el-GR" sz="120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xfrm>
            <a:off x="1155700" y="695325"/>
            <a:ext cx="4546600" cy="3409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914265" eaLnBrk="1" fontAlgn="auto" hangingPunct="1">
              <a:lnSpc>
                <a:spcPct val="90000"/>
              </a:lnSpc>
              <a:spcBef>
                <a:spcPct val="40000"/>
              </a:spcBef>
              <a:spcAft>
                <a:spcPts val="0"/>
              </a:spcAft>
              <a:defRPr/>
            </a:pPr>
            <a:r>
              <a:rPr lang="en-US" i="1" kern="0" dirty="0">
                <a:solidFill>
                  <a:srgbClr val="FEFDDE"/>
                </a:solidFill>
                <a:latin typeface="Times New Roman" charset="0"/>
              </a:rPr>
              <a:t>APC, </a:t>
            </a:r>
            <a:r>
              <a:rPr lang="en-US" i="1" dirty="0">
                <a:ea typeface="+mn-ea"/>
              </a:rPr>
              <a:t>antigen-presenting cell.</a:t>
            </a:r>
            <a:endParaRPr lang="en-US" i="1" kern="0" dirty="0">
              <a:solidFill>
                <a:srgbClr val="FEFDDE"/>
              </a:solidFill>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ＭＳ Ｐゴシック" charset="0"/>
                <a:cs typeface="ＭＳ Ｐゴシック" charset="0"/>
              </a:rPr>
              <a:t>Background</a:t>
            </a:r>
            <a:r>
              <a:rPr lang="en-US" sz="1200" b="0" i="0" u="none" strike="noStrike" kern="1200" baseline="0" dirty="0">
                <a:solidFill>
                  <a:schemeClr val="tx1"/>
                </a:solidFill>
                <a:latin typeface="+mn-lt"/>
                <a:ea typeface="ＭＳ Ｐゴシック" charset="0"/>
                <a:cs typeface="ＭＳ Ｐゴシック" charset="0"/>
              </a:rPr>
              <a:t> Despite recent advances in the treatment of advanced non-small-cell lung cancer, there remains a need for effective treatments for progressive disease. We assessed the efficacy of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for patients with previously treated, PD-L1-positive, advanced non-small-cell lung cancer.</a:t>
            </a:r>
          </a:p>
          <a:p>
            <a:r>
              <a:rPr lang="en-US" sz="1200" b="1" i="0" u="none" strike="noStrike" kern="1200" baseline="0" dirty="0">
                <a:solidFill>
                  <a:schemeClr val="tx1"/>
                </a:solidFill>
                <a:latin typeface="+mn-lt"/>
                <a:ea typeface="ＭＳ Ｐゴシック" charset="0"/>
                <a:cs typeface="ＭＳ Ｐゴシック" charset="0"/>
              </a:rPr>
              <a:t>Methods</a:t>
            </a:r>
            <a:r>
              <a:rPr lang="en-US" sz="1200" b="0" i="0" u="none" strike="noStrike" kern="1200" baseline="0" dirty="0">
                <a:solidFill>
                  <a:schemeClr val="tx1"/>
                </a:solidFill>
                <a:latin typeface="+mn-lt"/>
                <a:ea typeface="ＭＳ Ｐゴシック" charset="0"/>
                <a:cs typeface="ＭＳ Ｐゴシック" charset="0"/>
              </a:rPr>
              <a:t> We did this </a:t>
            </a:r>
            <a:r>
              <a:rPr lang="en-US" sz="1200" b="0" i="0" u="none" strike="noStrike" kern="1200" baseline="0" dirty="0" err="1">
                <a:solidFill>
                  <a:schemeClr val="tx1"/>
                </a:solidFill>
                <a:latin typeface="+mn-lt"/>
                <a:ea typeface="ＭＳ Ｐゴシック" charset="0"/>
                <a:cs typeface="ＭＳ Ｐゴシック" charset="0"/>
              </a:rPr>
              <a:t>randomised</a:t>
            </a:r>
            <a:r>
              <a:rPr lang="en-US" sz="1200" b="0" i="0" u="none" strike="noStrike" kern="1200" baseline="0" dirty="0">
                <a:solidFill>
                  <a:schemeClr val="tx1"/>
                </a:solidFill>
                <a:latin typeface="+mn-lt"/>
                <a:ea typeface="ＭＳ Ｐゴシック" charset="0"/>
                <a:cs typeface="ＭＳ Ｐゴシック" charset="0"/>
              </a:rPr>
              <a:t>, open-label, phase 2/3 study at 202 academic medical </a:t>
            </a:r>
            <a:r>
              <a:rPr lang="en-US" sz="1200" b="0" i="0" u="none" strike="noStrike" kern="1200" baseline="0" dirty="0" err="1">
                <a:solidFill>
                  <a:schemeClr val="tx1"/>
                </a:solidFill>
                <a:latin typeface="+mn-lt"/>
                <a:ea typeface="ＭＳ Ｐゴシック" charset="0"/>
                <a:cs typeface="ＭＳ Ｐゴシック" charset="0"/>
              </a:rPr>
              <a:t>centres</a:t>
            </a:r>
            <a:r>
              <a:rPr lang="en-US" sz="1200" b="0" i="0" u="none" strike="noStrike" kern="1200" baseline="0" dirty="0">
                <a:solidFill>
                  <a:schemeClr val="tx1"/>
                </a:solidFill>
                <a:latin typeface="+mn-lt"/>
                <a:ea typeface="ＭＳ Ｐゴシック" charset="0"/>
                <a:cs typeface="ＭＳ Ｐゴシック" charset="0"/>
              </a:rPr>
              <a:t> in 24 countries. Patients with previously treated non-small-cell lung cancer with PD-L1 expression on at least 1% of </a:t>
            </a:r>
            <a:r>
              <a:rPr lang="en-US" sz="1200" b="0" i="0" u="none" strike="noStrike" kern="1200" baseline="0" dirty="0" err="1">
                <a:solidFill>
                  <a:schemeClr val="tx1"/>
                </a:solidFill>
                <a:latin typeface="+mn-lt"/>
                <a:ea typeface="ＭＳ Ｐゴシック" charset="0"/>
                <a:cs typeface="ＭＳ Ｐゴシック" charset="0"/>
              </a:rPr>
              <a:t>tumour</a:t>
            </a:r>
            <a:r>
              <a:rPr lang="en-US" sz="1200" b="0" i="0" u="none" strike="noStrike" kern="1200" baseline="0" dirty="0">
                <a:solidFill>
                  <a:schemeClr val="tx1"/>
                </a:solidFill>
                <a:latin typeface="+mn-lt"/>
                <a:ea typeface="ＭＳ Ｐゴシック" charset="0"/>
                <a:cs typeface="ＭＳ Ｐゴシック" charset="0"/>
              </a:rPr>
              <a:t> cells were randomly assigned (1:1:1) in blocks of six per stratum with an interactive voice-response system to receive </a:t>
            </a:r>
            <a:r>
              <a:rPr lang="en-US" sz="1200" b="0" i="0" u="none" strike="noStrike" kern="1200" baseline="0" dirty="0" err="1">
                <a:solidFill>
                  <a:schemeClr val="tx1"/>
                </a:solidFill>
                <a:latin typeface="+mn-lt"/>
                <a:ea typeface="ＭＳ Ｐゴシック" charset="0"/>
                <a:cs typeface="ＭＳ Ｐゴシック" charset="0"/>
              </a:rPr>
              <a:t>pembrolizumab</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2 mg/kg,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or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75 mg/m. every 3 weeks. The primary endpoints were overall survival and progression-free survival both in the total population and in patients with PD-L1 expression on at least 50% of </a:t>
            </a:r>
            <a:r>
              <a:rPr lang="en-US" sz="1200" b="0" i="0" u="none" strike="noStrike" kern="1200" baseline="0" dirty="0" err="1">
                <a:solidFill>
                  <a:schemeClr val="tx1"/>
                </a:solidFill>
                <a:latin typeface="+mn-lt"/>
                <a:ea typeface="ＭＳ Ｐゴシック" charset="0"/>
                <a:cs typeface="ＭＳ Ｐゴシック" charset="0"/>
              </a:rPr>
              <a:t>tumour</a:t>
            </a:r>
            <a:r>
              <a:rPr lang="en-US" sz="1200" b="0" i="0" u="none" strike="noStrike" kern="1200" baseline="0" dirty="0">
                <a:solidFill>
                  <a:schemeClr val="tx1"/>
                </a:solidFill>
                <a:latin typeface="+mn-lt"/>
                <a:ea typeface="ＭＳ Ｐゴシック" charset="0"/>
                <a:cs typeface="ＭＳ Ｐゴシック" charset="0"/>
              </a:rPr>
              <a:t> cells. We used a threshold for significance of p&lt;0.00825 (one-sided) for the analysis of overall survival and a</a:t>
            </a:r>
          </a:p>
          <a:p>
            <a:r>
              <a:rPr lang="en-US" sz="1200" b="0" i="0" u="none" strike="noStrike" kern="1200" baseline="0" dirty="0">
                <a:solidFill>
                  <a:schemeClr val="tx1"/>
                </a:solidFill>
                <a:latin typeface="+mn-lt"/>
                <a:ea typeface="ＭＳ Ｐゴシック" charset="0"/>
                <a:cs typeface="ＭＳ Ｐゴシック" charset="0"/>
              </a:rPr>
              <a:t>threshold of p&lt;0.001 for progression-free survival. This trial is registered at </a:t>
            </a:r>
            <a:r>
              <a:rPr lang="en-US" sz="1200" b="0" i="0" u="none" strike="noStrike" kern="1200" baseline="0" dirty="0" err="1">
                <a:solidFill>
                  <a:schemeClr val="tx1"/>
                </a:solidFill>
                <a:latin typeface="+mn-lt"/>
                <a:ea typeface="ＭＳ Ｐゴシック" charset="0"/>
                <a:cs typeface="ＭＳ Ｐゴシック" charset="0"/>
              </a:rPr>
              <a:t>ClinicalTrials.gov</a:t>
            </a:r>
            <a:r>
              <a:rPr lang="en-US" sz="1200" b="0" i="0" u="none" strike="noStrike" kern="1200" baseline="0" dirty="0">
                <a:solidFill>
                  <a:schemeClr val="tx1"/>
                </a:solidFill>
                <a:latin typeface="+mn-lt"/>
                <a:ea typeface="ＭＳ Ｐゴシック" charset="0"/>
                <a:cs typeface="ＭＳ Ｐゴシック" charset="0"/>
              </a:rPr>
              <a:t>, number NCT01905657.</a:t>
            </a:r>
          </a:p>
          <a:p>
            <a:r>
              <a:rPr lang="en-US" sz="1200" b="0" i="0" u="none" strike="noStrike" kern="1200" baseline="0" dirty="0">
                <a:solidFill>
                  <a:schemeClr val="tx1"/>
                </a:solidFill>
                <a:latin typeface="+mn-lt"/>
                <a:ea typeface="ＭＳ Ｐゴシック" charset="0"/>
                <a:cs typeface="ＭＳ Ｐゴシック" charset="0"/>
              </a:rPr>
              <a:t>Findings Between Aug 28, 2013, and Feb 27, 2015, we enrolled 1034 patients: 345 allocated to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2 mg/kg,</a:t>
            </a:r>
          </a:p>
          <a:p>
            <a:r>
              <a:rPr lang="en-US" sz="1200" b="0" i="0" u="none" strike="noStrike" kern="1200" baseline="0" dirty="0">
                <a:solidFill>
                  <a:schemeClr val="tx1"/>
                </a:solidFill>
                <a:latin typeface="+mn-lt"/>
                <a:ea typeface="ＭＳ Ｐゴシック" charset="0"/>
                <a:cs typeface="ＭＳ Ｐゴシック" charset="0"/>
              </a:rPr>
              <a:t>346 allocated to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and 343 allocated to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By Sept 30, 2015, 521 patients had died. In</a:t>
            </a:r>
          </a:p>
          <a:p>
            <a:r>
              <a:rPr lang="en-US" sz="1200" b="0" i="0" u="none" strike="noStrike" kern="1200" baseline="0" dirty="0">
                <a:solidFill>
                  <a:schemeClr val="tx1"/>
                </a:solidFill>
                <a:latin typeface="+mn-lt"/>
                <a:ea typeface="ＭＳ Ｐゴシック" charset="0"/>
                <a:cs typeface="ＭＳ Ｐゴシック" charset="0"/>
              </a:rPr>
              <a:t>the total population, median overall survival was 10.4 months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2 mg/kg, 12.7 months with</a:t>
            </a:r>
          </a:p>
          <a:p>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and 8.5 months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Overall survival was </a:t>
            </a:r>
            <a:r>
              <a:rPr lang="en-US" sz="1200" b="0" i="0" u="none" strike="noStrike" kern="1200" baseline="0" dirty="0" err="1">
                <a:solidFill>
                  <a:schemeClr val="tx1"/>
                </a:solidFill>
                <a:latin typeface="+mn-lt"/>
                <a:ea typeface="ＭＳ Ｐゴシック" charset="0"/>
                <a:cs typeface="ＭＳ Ｐゴシック" charset="0"/>
              </a:rPr>
              <a:t>signifi</a:t>
            </a:r>
            <a:r>
              <a:rPr lang="en-US" sz="1200" b="0" i="0" u="none" strike="noStrike" kern="1200" baseline="0" dirty="0">
                <a:solidFill>
                  <a:schemeClr val="tx1"/>
                </a:solidFill>
                <a:latin typeface="+mn-lt"/>
                <a:ea typeface="ＭＳ Ｐゴシック" charset="0"/>
                <a:cs typeface="ＭＳ Ｐゴシック" charset="0"/>
              </a:rPr>
              <a:t> </a:t>
            </a:r>
            <a:r>
              <a:rPr lang="en-US" sz="1200" b="0" i="0" u="none" strike="noStrike" kern="1200" baseline="0" dirty="0" err="1">
                <a:solidFill>
                  <a:schemeClr val="tx1"/>
                </a:solidFill>
                <a:latin typeface="+mn-lt"/>
                <a:ea typeface="ＭＳ Ｐゴシック" charset="0"/>
                <a:cs typeface="ＭＳ Ｐゴシック" charset="0"/>
              </a:rPr>
              <a:t>cantly</a:t>
            </a:r>
            <a:r>
              <a:rPr lang="en-US" sz="1200" b="0" i="0" u="none" strike="noStrike" kern="1200" baseline="0" dirty="0">
                <a:solidFill>
                  <a:schemeClr val="tx1"/>
                </a:solidFill>
                <a:latin typeface="+mn-lt"/>
                <a:ea typeface="ＭＳ Ｐゴシック" charset="0"/>
                <a:cs typeface="ＭＳ Ｐゴシック" charset="0"/>
              </a:rPr>
              <a:t> longer for </a:t>
            </a:r>
            <a:r>
              <a:rPr lang="en-US" sz="1200" b="0" i="0" u="none" strike="noStrike" kern="1200" baseline="0" dirty="0" err="1">
                <a:solidFill>
                  <a:schemeClr val="tx1"/>
                </a:solidFill>
                <a:latin typeface="+mn-lt"/>
                <a:ea typeface="ＭＳ Ｐゴシック" charset="0"/>
                <a:cs typeface="ＭＳ Ｐゴシック" charset="0"/>
              </a:rPr>
              <a:t>pembrolizumab</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2 mg/kg versus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(hazard ratio [HR] 0.71, 95% CI 0.58–0.88; p=0.0008) and for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a:t>
            </a:r>
          </a:p>
          <a:p>
            <a:r>
              <a:rPr lang="en-US" sz="1200" b="0" i="0" u="none" strike="noStrike" kern="1200" baseline="0" dirty="0">
                <a:solidFill>
                  <a:schemeClr val="tx1"/>
                </a:solidFill>
                <a:latin typeface="+mn-lt"/>
                <a:ea typeface="ＭＳ Ｐゴシック" charset="0"/>
                <a:cs typeface="ＭＳ Ｐゴシック" charset="0"/>
              </a:rPr>
              <a:t>versus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(0.61, 0.49–0.75; p&lt;0.0001). Median progression-free survival was 3.9 months with </a:t>
            </a:r>
            <a:r>
              <a:rPr lang="en-US" sz="1200" b="0" i="0" u="none" strike="noStrike" kern="1200" baseline="0" dirty="0" err="1">
                <a:solidFill>
                  <a:schemeClr val="tx1"/>
                </a:solidFill>
                <a:latin typeface="+mn-lt"/>
                <a:ea typeface="ＭＳ Ｐゴシック" charset="0"/>
                <a:cs typeface="ＭＳ Ｐゴシック" charset="0"/>
              </a:rPr>
              <a:t>pembrolizumab</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2 mg/kg, 4.0 months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and 4.0 months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with no </a:t>
            </a:r>
            <a:r>
              <a:rPr lang="en-US" sz="1200" b="0" i="0" u="none" strike="noStrike" kern="1200" baseline="0" dirty="0" err="1">
                <a:solidFill>
                  <a:schemeClr val="tx1"/>
                </a:solidFill>
                <a:latin typeface="+mn-lt"/>
                <a:ea typeface="ＭＳ Ｐゴシック" charset="0"/>
                <a:cs typeface="ＭＳ Ｐゴシック" charset="0"/>
              </a:rPr>
              <a:t>signifi</a:t>
            </a:r>
            <a:r>
              <a:rPr lang="en-US" sz="1200" b="0" i="0" u="none" strike="noStrike" kern="1200" baseline="0" dirty="0">
                <a:solidFill>
                  <a:schemeClr val="tx1"/>
                </a:solidFill>
                <a:latin typeface="+mn-lt"/>
                <a:ea typeface="ＭＳ Ｐゴシック" charset="0"/>
                <a:cs typeface="ＭＳ Ｐゴシック" charset="0"/>
              </a:rPr>
              <a:t> cant diff </a:t>
            </a:r>
            <a:r>
              <a:rPr lang="en-US" sz="1200" b="0" i="0" u="none" strike="noStrike" kern="1200" baseline="0" dirty="0" err="1">
                <a:solidFill>
                  <a:schemeClr val="tx1"/>
                </a:solidFill>
                <a:latin typeface="+mn-lt"/>
                <a:ea typeface="ＭＳ Ｐゴシック" charset="0"/>
                <a:cs typeface="ＭＳ Ｐゴシック" charset="0"/>
              </a:rPr>
              <a:t>erence</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for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2 mg/kg versus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(0.88, 0.74–1.05; p=0.07) or for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versus</a:t>
            </a:r>
          </a:p>
          <a:p>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(HR 0.79, 95% CI 0.66–0.94; p=0.004). Among patients with at least 50% of </a:t>
            </a:r>
            <a:r>
              <a:rPr lang="en-US" sz="1200" b="0" i="0" u="none" strike="noStrike" kern="1200" baseline="0" dirty="0" err="1">
                <a:solidFill>
                  <a:schemeClr val="tx1"/>
                </a:solidFill>
                <a:latin typeface="+mn-lt"/>
                <a:ea typeface="ＭＳ Ｐゴシック" charset="0"/>
                <a:cs typeface="ＭＳ Ｐゴシック" charset="0"/>
              </a:rPr>
              <a:t>tumour</a:t>
            </a:r>
            <a:r>
              <a:rPr lang="en-US" sz="1200" b="0" i="0" u="none" strike="noStrike" kern="1200" baseline="0" dirty="0">
                <a:solidFill>
                  <a:schemeClr val="tx1"/>
                </a:solidFill>
                <a:latin typeface="+mn-lt"/>
                <a:ea typeface="ＭＳ Ｐゴシック" charset="0"/>
                <a:cs typeface="ＭＳ Ｐゴシック" charset="0"/>
              </a:rPr>
              <a:t> cells expressing</a:t>
            </a:r>
          </a:p>
          <a:p>
            <a:r>
              <a:rPr lang="en-US" sz="1200" b="0" i="0" u="none" strike="noStrike" kern="1200" baseline="0" dirty="0">
                <a:solidFill>
                  <a:schemeClr val="tx1"/>
                </a:solidFill>
                <a:latin typeface="+mn-lt"/>
                <a:ea typeface="ＭＳ Ｐゴシック" charset="0"/>
                <a:cs typeface="ＭＳ Ｐゴシック" charset="0"/>
              </a:rPr>
              <a:t>PD-L1, overall survival was </a:t>
            </a:r>
            <a:r>
              <a:rPr lang="en-US" sz="1200" b="0" i="0" u="none" strike="noStrike" kern="1200" baseline="0" dirty="0" err="1">
                <a:solidFill>
                  <a:schemeClr val="tx1"/>
                </a:solidFill>
                <a:latin typeface="+mn-lt"/>
                <a:ea typeface="ＭＳ Ｐゴシック" charset="0"/>
                <a:cs typeface="ＭＳ Ｐゴシック" charset="0"/>
              </a:rPr>
              <a:t>signifi</a:t>
            </a:r>
            <a:r>
              <a:rPr lang="en-US" sz="1200" b="0" i="0" u="none" strike="noStrike" kern="1200" baseline="0" dirty="0">
                <a:solidFill>
                  <a:schemeClr val="tx1"/>
                </a:solidFill>
                <a:latin typeface="+mn-lt"/>
                <a:ea typeface="ＭＳ Ｐゴシック" charset="0"/>
                <a:cs typeface="ＭＳ Ｐゴシック" charset="0"/>
              </a:rPr>
              <a:t> </a:t>
            </a:r>
            <a:r>
              <a:rPr lang="en-US" sz="1200" b="0" i="0" u="none" strike="noStrike" kern="1200" baseline="0" dirty="0" err="1">
                <a:solidFill>
                  <a:schemeClr val="tx1"/>
                </a:solidFill>
                <a:latin typeface="+mn-lt"/>
                <a:ea typeface="ＭＳ Ｐゴシック" charset="0"/>
                <a:cs typeface="ＭＳ Ｐゴシック" charset="0"/>
              </a:rPr>
              <a:t>cantly</a:t>
            </a:r>
            <a:r>
              <a:rPr lang="en-US" sz="1200" b="0" i="0" u="none" strike="noStrike" kern="1200" baseline="0" dirty="0">
                <a:solidFill>
                  <a:schemeClr val="tx1"/>
                </a:solidFill>
                <a:latin typeface="+mn-lt"/>
                <a:ea typeface="ＭＳ Ｐゴシック" charset="0"/>
                <a:cs typeface="ＭＳ Ｐゴシック" charset="0"/>
              </a:rPr>
              <a:t> longer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2 mg/kg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(median</a:t>
            </a:r>
          </a:p>
          <a:p>
            <a:r>
              <a:rPr lang="en-US" sz="1200" b="0" i="0" u="none" strike="noStrike" kern="1200" baseline="0" dirty="0">
                <a:solidFill>
                  <a:schemeClr val="tx1"/>
                </a:solidFill>
                <a:latin typeface="+mn-lt"/>
                <a:ea typeface="ＭＳ Ｐゴシック" charset="0"/>
                <a:cs typeface="ＭＳ Ｐゴシック" charset="0"/>
              </a:rPr>
              <a:t>14.9 months </a:t>
            </a:r>
            <a:r>
              <a:rPr lang="en-US" sz="1200" b="0" i="0" u="none" strike="noStrike" kern="1200" baseline="0" dirty="0" err="1">
                <a:solidFill>
                  <a:schemeClr val="tx1"/>
                </a:solidFill>
                <a:latin typeface="+mn-lt"/>
                <a:ea typeface="ＭＳ Ｐゴシック" charset="0"/>
                <a:cs typeface="ＭＳ Ｐゴシック" charset="0"/>
              </a:rPr>
              <a:t>vs</a:t>
            </a:r>
            <a:r>
              <a:rPr lang="en-US" sz="1200" b="0" i="0" u="none" strike="noStrike" kern="1200" baseline="0" dirty="0">
                <a:solidFill>
                  <a:schemeClr val="tx1"/>
                </a:solidFill>
                <a:latin typeface="+mn-lt"/>
                <a:ea typeface="ＭＳ Ｐゴシック" charset="0"/>
                <a:cs typeface="ＭＳ Ｐゴシック" charset="0"/>
              </a:rPr>
              <a:t> 8.2 months; HR 0.54, 95% CI 0.38–0.77; p=0.0002) and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than with</a:t>
            </a:r>
          </a:p>
          <a:p>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(17.3 months </a:t>
            </a:r>
            <a:r>
              <a:rPr lang="en-US" sz="1200" b="0" i="0" u="none" strike="noStrike" kern="1200" baseline="0" dirty="0" err="1">
                <a:solidFill>
                  <a:schemeClr val="tx1"/>
                </a:solidFill>
                <a:latin typeface="+mn-lt"/>
                <a:ea typeface="ＭＳ Ｐゴシック" charset="0"/>
                <a:cs typeface="ＭＳ Ｐゴシック" charset="0"/>
              </a:rPr>
              <a:t>vs</a:t>
            </a:r>
            <a:r>
              <a:rPr lang="en-US" sz="1200" b="0" i="0" u="none" strike="noStrike" kern="1200" baseline="0" dirty="0">
                <a:solidFill>
                  <a:schemeClr val="tx1"/>
                </a:solidFill>
                <a:latin typeface="+mn-lt"/>
                <a:ea typeface="ＭＳ Ｐゴシック" charset="0"/>
                <a:cs typeface="ＭＳ Ｐゴシック" charset="0"/>
              </a:rPr>
              <a:t> 8.2 months; 0.50, 0.36–0.70; p&lt;0.0001). Likewise, for this patient population, </a:t>
            </a:r>
            <a:r>
              <a:rPr lang="en-US" sz="1200" b="0" i="0" u="none" strike="noStrike" kern="1200" baseline="0" dirty="0" err="1">
                <a:solidFill>
                  <a:schemeClr val="tx1"/>
                </a:solidFill>
                <a:latin typeface="+mn-lt"/>
                <a:ea typeface="ＭＳ Ｐゴシック" charset="0"/>
                <a:cs typeface="ＭＳ Ｐゴシック" charset="0"/>
              </a:rPr>
              <a:t>progressionfree</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survival was </a:t>
            </a:r>
            <a:r>
              <a:rPr lang="en-US" sz="1200" b="0" i="0" u="none" strike="noStrike" kern="1200" baseline="0" dirty="0" err="1">
                <a:solidFill>
                  <a:schemeClr val="tx1"/>
                </a:solidFill>
                <a:latin typeface="+mn-lt"/>
                <a:ea typeface="ＭＳ Ｐゴシック" charset="0"/>
                <a:cs typeface="ＭＳ Ｐゴシック" charset="0"/>
              </a:rPr>
              <a:t>signifi</a:t>
            </a:r>
            <a:r>
              <a:rPr lang="en-US" sz="1200" b="0" i="0" u="none" strike="noStrike" kern="1200" baseline="0" dirty="0">
                <a:solidFill>
                  <a:schemeClr val="tx1"/>
                </a:solidFill>
                <a:latin typeface="+mn-lt"/>
                <a:ea typeface="ＭＳ Ｐゴシック" charset="0"/>
                <a:cs typeface="ＭＳ Ｐゴシック" charset="0"/>
              </a:rPr>
              <a:t> </a:t>
            </a:r>
            <a:r>
              <a:rPr lang="en-US" sz="1200" b="0" i="0" u="none" strike="noStrike" kern="1200" baseline="0" dirty="0" err="1">
                <a:solidFill>
                  <a:schemeClr val="tx1"/>
                </a:solidFill>
                <a:latin typeface="+mn-lt"/>
                <a:ea typeface="ＭＳ Ｐゴシック" charset="0"/>
                <a:cs typeface="ＭＳ Ｐゴシック" charset="0"/>
              </a:rPr>
              <a:t>cantly</a:t>
            </a:r>
            <a:r>
              <a:rPr lang="en-US" sz="1200" b="0" i="0" u="none" strike="noStrike" kern="1200" baseline="0" dirty="0">
                <a:solidFill>
                  <a:schemeClr val="tx1"/>
                </a:solidFill>
                <a:latin typeface="+mn-lt"/>
                <a:ea typeface="ＭＳ Ｐゴシック" charset="0"/>
                <a:cs typeface="ＭＳ Ｐゴシック" charset="0"/>
              </a:rPr>
              <a:t> longer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2 mg/kg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(median 5.0 months </a:t>
            </a:r>
            <a:r>
              <a:rPr lang="en-US" sz="1200" b="0" i="0" u="none" strike="noStrike" kern="1200" baseline="0" dirty="0" err="1">
                <a:solidFill>
                  <a:schemeClr val="tx1"/>
                </a:solidFill>
                <a:latin typeface="+mn-lt"/>
                <a:ea typeface="ＭＳ Ｐゴシック" charset="0"/>
                <a:cs typeface="ＭＳ Ｐゴシック" charset="0"/>
              </a:rPr>
              <a:t>vs</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4.1 months; HR 0.59, 95% CI 0.44–0.78; p=0.0001) and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10 mg/kg than with </a:t>
            </a:r>
            <a:r>
              <a:rPr lang="en-US" sz="1200" b="0" i="0" u="none" strike="noStrike" kern="1200" baseline="0" dirty="0" err="1">
                <a:solidFill>
                  <a:schemeClr val="tx1"/>
                </a:solidFill>
                <a:latin typeface="+mn-lt"/>
                <a:ea typeface="ＭＳ Ｐゴシック" charset="0"/>
                <a:cs typeface="ＭＳ Ｐゴシック" charset="0"/>
              </a:rPr>
              <a:t>docetaxel</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(5.2 months </a:t>
            </a:r>
            <a:r>
              <a:rPr lang="en-US" sz="1200" b="0" i="0" u="none" strike="noStrike" kern="1200" baseline="0" dirty="0" err="1">
                <a:solidFill>
                  <a:schemeClr val="tx1"/>
                </a:solidFill>
                <a:latin typeface="+mn-lt"/>
                <a:ea typeface="ＭＳ Ｐゴシック" charset="0"/>
                <a:cs typeface="ＭＳ Ｐゴシック" charset="0"/>
              </a:rPr>
              <a:t>vs</a:t>
            </a:r>
            <a:r>
              <a:rPr lang="en-US" sz="1200" b="0" i="0" u="none" strike="noStrike" kern="1200" baseline="0" dirty="0">
                <a:solidFill>
                  <a:schemeClr val="tx1"/>
                </a:solidFill>
                <a:latin typeface="+mn-lt"/>
                <a:ea typeface="ＭＳ Ｐゴシック" charset="0"/>
                <a:cs typeface="ＭＳ Ｐゴシック" charset="0"/>
              </a:rPr>
              <a:t> 4.1 months; 0.59, 0.45–0.78; p&lt;0.0001). Grade 3–5 treatment-related adverse events were less</a:t>
            </a:r>
          </a:p>
          <a:p>
            <a:r>
              <a:rPr lang="en-US" sz="1200" b="0" i="0" u="none" strike="noStrike" kern="1200" baseline="0" dirty="0">
                <a:solidFill>
                  <a:schemeClr val="tx1"/>
                </a:solidFill>
                <a:latin typeface="+mn-lt"/>
                <a:ea typeface="ＭＳ Ｐゴシック" charset="0"/>
                <a:cs typeface="ＭＳ Ｐゴシック" charset="0"/>
              </a:rPr>
              <a:t>common with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(43 [13%] of 339 patients given 2 mg/kg, 55 [16%] of 343 given</a:t>
            </a:r>
          </a:p>
          <a:p>
            <a:r>
              <a:rPr lang="en-US" sz="1200" b="0" i="0" u="none" strike="noStrike" kern="1200" baseline="0" dirty="0">
                <a:solidFill>
                  <a:schemeClr val="tx1"/>
                </a:solidFill>
                <a:latin typeface="+mn-lt"/>
                <a:ea typeface="ＭＳ Ｐゴシック" charset="0"/>
                <a:cs typeface="ＭＳ Ｐゴシック" charset="0"/>
              </a:rPr>
              <a:t>10 mg/kg, and 109 [35%] of 309 given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a:t>
            </a:r>
          </a:p>
          <a:p>
            <a:r>
              <a:rPr lang="en-US" sz="1200" b="0" i="0" u="none" strike="noStrike" kern="1200" baseline="0" dirty="0">
                <a:solidFill>
                  <a:schemeClr val="tx1"/>
                </a:solidFill>
                <a:latin typeface="+mn-lt"/>
                <a:ea typeface="ＭＳ Ｐゴシック" charset="0"/>
                <a:cs typeface="ＭＳ Ｐゴシック" charset="0"/>
              </a:rPr>
              <a:t>Interpretation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prolongs overall survival and has a </a:t>
            </a:r>
            <a:r>
              <a:rPr lang="en-US" sz="1200" b="0" i="0" u="none" strike="noStrike" kern="1200" baseline="0" dirty="0" err="1">
                <a:solidFill>
                  <a:schemeClr val="tx1"/>
                </a:solidFill>
                <a:latin typeface="+mn-lt"/>
                <a:ea typeface="ＭＳ Ｐゴシック" charset="0"/>
                <a:cs typeface="ＭＳ Ｐゴシック" charset="0"/>
              </a:rPr>
              <a:t>favourable</a:t>
            </a:r>
            <a:r>
              <a:rPr lang="en-US" sz="1200" b="0" i="0" u="none" strike="noStrike" kern="1200" baseline="0" dirty="0">
                <a:solidFill>
                  <a:schemeClr val="tx1"/>
                </a:solidFill>
                <a:latin typeface="+mn-lt"/>
                <a:ea typeface="ＭＳ Ｐゴシック" charset="0"/>
                <a:cs typeface="ＭＳ Ｐゴシック" charset="0"/>
              </a:rPr>
              <a:t> </a:t>
            </a:r>
            <a:r>
              <a:rPr lang="en-US" sz="1200" b="0" i="0" u="none" strike="noStrike" kern="1200" baseline="0" dirty="0" err="1">
                <a:solidFill>
                  <a:schemeClr val="tx1"/>
                </a:solidFill>
                <a:latin typeface="+mn-lt"/>
                <a:ea typeface="ＭＳ Ｐゴシック" charset="0"/>
                <a:cs typeface="ＭＳ Ｐゴシック" charset="0"/>
              </a:rPr>
              <a:t>benefi</a:t>
            </a:r>
            <a:r>
              <a:rPr lang="en-US" sz="1200" b="0" i="0" u="none" strike="noStrike" kern="1200" baseline="0" dirty="0">
                <a:solidFill>
                  <a:schemeClr val="tx1"/>
                </a:solidFill>
                <a:latin typeface="+mn-lt"/>
                <a:ea typeface="ＭＳ Ｐゴシック" charset="0"/>
                <a:cs typeface="ＭＳ Ｐゴシック" charset="0"/>
              </a:rPr>
              <a:t> t-to-risk </a:t>
            </a:r>
            <a:r>
              <a:rPr lang="en-US" sz="1200" b="0" i="0" u="none" strike="noStrike" kern="1200" baseline="0" dirty="0" err="1">
                <a:solidFill>
                  <a:schemeClr val="tx1"/>
                </a:solidFill>
                <a:latin typeface="+mn-lt"/>
                <a:ea typeface="ＭＳ Ｐゴシック" charset="0"/>
                <a:cs typeface="ＭＳ Ｐゴシック" charset="0"/>
              </a:rPr>
              <a:t>profi</a:t>
            </a:r>
            <a:r>
              <a:rPr lang="en-US" sz="1200" b="0" i="0" u="none" strike="noStrike" kern="1200" baseline="0" dirty="0">
                <a:solidFill>
                  <a:schemeClr val="tx1"/>
                </a:solidFill>
                <a:latin typeface="+mn-lt"/>
                <a:ea typeface="ＭＳ Ｐゴシック" charset="0"/>
                <a:cs typeface="ＭＳ Ｐゴシック" charset="0"/>
              </a:rPr>
              <a:t> le in patients with</a:t>
            </a:r>
          </a:p>
          <a:p>
            <a:r>
              <a:rPr lang="en-US" sz="1200" b="0" i="0" u="none" strike="noStrike" kern="1200" baseline="0" dirty="0">
                <a:solidFill>
                  <a:schemeClr val="tx1"/>
                </a:solidFill>
                <a:latin typeface="+mn-lt"/>
                <a:ea typeface="ＭＳ Ｐゴシック" charset="0"/>
                <a:cs typeface="ＭＳ Ｐゴシック" charset="0"/>
              </a:rPr>
              <a:t>previously treated, PD-L1-positive, advanced non-small-cell lung cancer. These data establish </a:t>
            </a:r>
            <a:r>
              <a:rPr lang="en-US" sz="1200" b="0" i="0" u="none" strike="noStrike" kern="1200" baseline="0" dirty="0" err="1">
                <a:solidFill>
                  <a:schemeClr val="tx1"/>
                </a:solidFill>
                <a:latin typeface="+mn-lt"/>
                <a:ea typeface="ＭＳ Ｐゴシック" charset="0"/>
                <a:cs typeface="ＭＳ Ｐゴシック" charset="0"/>
              </a:rPr>
              <a:t>pembrolizumab</a:t>
            </a:r>
            <a:r>
              <a:rPr lang="en-US" sz="1200" b="0" i="0" u="none" strike="noStrike" kern="1200" baseline="0" dirty="0">
                <a:solidFill>
                  <a:schemeClr val="tx1"/>
                </a:solidFill>
                <a:latin typeface="+mn-lt"/>
                <a:ea typeface="ＭＳ Ｐゴシック" charset="0"/>
                <a:cs typeface="ＭＳ Ｐゴシック" charset="0"/>
              </a:rPr>
              <a:t> as a</a:t>
            </a:r>
          </a:p>
          <a:p>
            <a:r>
              <a:rPr lang="en-US" sz="1200" b="0" i="0" u="none" strike="noStrike" kern="1200" baseline="0" dirty="0">
                <a:solidFill>
                  <a:schemeClr val="tx1"/>
                </a:solidFill>
                <a:latin typeface="+mn-lt"/>
                <a:ea typeface="ＭＳ Ｐゴシック" charset="0"/>
                <a:cs typeface="ＭＳ Ｐゴシック" charset="0"/>
              </a:rPr>
              <a:t>new treatment option for this population and validate the use of PD-L1 selection.</a:t>
            </a:r>
            <a:endParaRPr lang="en-US" dirty="0"/>
          </a:p>
        </p:txBody>
      </p:sp>
      <p:sp>
        <p:nvSpPr>
          <p:cNvPr id="4" name="Slide Number Placeholder 3"/>
          <p:cNvSpPr>
            <a:spLocks noGrp="1"/>
          </p:cNvSpPr>
          <p:nvPr>
            <p:ph type="sldNum" sz="quarter" idx="10"/>
          </p:nvPr>
        </p:nvSpPr>
        <p:spPr/>
        <p:txBody>
          <a:bodyPr/>
          <a:lstStyle/>
          <a:p>
            <a:pPr>
              <a:defRPr/>
            </a:pPr>
            <a:fld id="{8F9533F7-6007-3C43-B28A-E2973A5E02B2}" type="slidenum">
              <a:rPr lang="el-GR" smtClean="0"/>
              <a:pPr>
                <a:defRPr/>
              </a:pPr>
              <a:t>45</a:t>
            </a:fld>
            <a:endParaRPr lang="el-GR"/>
          </a:p>
        </p:txBody>
      </p:sp>
    </p:spTree>
    <p:extLst>
      <p:ext uri="{BB962C8B-B14F-4D97-AF65-F5344CB8AC3E}">
        <p14:creationId xmlns:p14="http://schemas.microsoft.com/office/powerpoint/2010/main" val="3552789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0"/>
                <a:cs typeface="ＭＳ Ｐゴシック" charset="0"/>
              </a:rPr>
              <a:t> BACKGROUND</a:t>
            </a:r>
          </a:p>
          <a:p>
            <a:r>
              <a:rPr lang="en-US" sz="1200" b="0" i="0" u="none" strike="noStrike" kern="1200" baseline="0" dirty="0">
                <a:solidFill>
                  <a:schemeClr val="tx1"/>
                </a:solidFill>
                <a:latin typeface="+mn-lt"/>
                <a:ea typeface="ＭＳ Ｐゴシック" charset="0"/>
                <a:cs typeface="ＭＳ Ｐゴシック" charset="0"/>
              </a:rPr>
              <a:t>Patients with advanced squamous-cell non–small-cell lung cancer (NSCLC) who</a:t>
            </a:r>
          </a:p>
          <a:p>
            <a:r>
              <a:rPr lang="en-US" sz="1200" b="0" i="0" u="none" strike="noStrike" kern="1200" baseline="0" dirty="0">
                <a:solidFill>
                  <a:schemeClr val="tx1"/>
                </a:solidFill>
                <a:latin typeface="+mn-lt"/>
                <a:ea typeface="ＭＳ Ｐゴシック" charset="0"/>
                <a:cs typeface="ＭＳ Ｐゴシック" charset="0"/>
              </a:rPr>
              <a:t>have disease progression during or after first-line chemotherapy have limited treatment</a:t>
            </a:r>
          </a:p>
          <a:p>
            <a:r>
              <a:rPr lang="en-US" sz="1200" b="0" i="0" u="none" strike="noStrike" kern="1200" baseline="0" dirty="0">
                <a:solidFill>
                  <a:schemeClr val="tx1"/>
                </a:solidFill>
                <a:latin typeface="+mn-lt"/>
                <a:ea typeface="ＭＳ Ｐゴシック" charset="0"/>
                <a:cs typeface="ＭＳ Ｐゴシック" charset="0"/>
              </a:rPr>
              <a:t>options. This randomized, open-label, international, phase 3 study evaluated</a:t>
            </a:r>
          </a:p>
          <a:p>
            <a:r>
              <a:rPr lang="en-US" sz="1200" b="0" i="0" u="none" strike="noStrike" kern="1200" baseline="0" dirty="0">
                <a:solidFill>
                  <a:schemeClr val="tx1"/>
                </a:solidFill>
                <a:latin typeface="+mn-lt"/>
                <a:ea typeface="ＭＳ Ｐゴシック" charset="0"/>
                <a:cs typeface="ＭＳ Ｐゴシック" charset="0"/>
              </a:rPr>
              <a:t>the efficacy and safety of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a fully human IgG4 programmed death 1 (PD-1)</a:t>
            </a:r>
          </a:p>
          <a:p>
            <a:r>
              <a:rPr lang="en-US" sz="1200" b="0" i="0" u="none" strike="noStrike" kern="1200" baseline="0" dirty="0">
                <a:solidFill>
                  <a:schemeClr val="tx1"/>
                </a:solidFill>
                <a:latin typeface="+mn-lt"/>
                <a:ea typeface="ＭＳ Ｐゴシック" charset="0"/>
                <a:cs typeface="ＭＳ Ｐゴシック" charset="0"/>
              </a:rPr>
              <a:t>immune-checkpoint–inhibitor antibody, as compared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in this patient</a:t>
            </a:r>
          </a:p>
          <a:p>
            <a:r>
              <a:rPr lang="fr-FR" sz="1200" b="0" i="0" u="none" strike="noStrike" kern="1200" baseline="0" dirty="0">
                <a:solidFill>
                  <a:schemeClr val="tx1"/>
                </a:solidFill>
                <a:latin typeface="+mn-lt"/>
                <a:ea typeface="ＭＳ Ｐゴシック" charset="0"/>
                <a:cs typeface="ＭＳ Ｐゴシック" charset="0"/>
              </a:rPr>
              <a:t>population.</a:t>
            </a:r>
          </a:p>
          <a:p>
            <a:r>
              <a:rPr lang="de-DE" sz="1200" b="0" i="0" u="none" strike="noStrike" kern="1200" baseline="0" dirty="0">
                <a:solidFill>
                  <a:schemeClr val="tx1"/>
                </a:solidFill>
                <a:latin typeface="+mn-lt"/>
                <a:ea typeface="ＭＳ Ｐゴシック" charset="0"/>
                <a:cs typeface="ＭＳ Ｐゴシック" charset="0"/>
              </a:rPr>
              <a:t>METHODS</a:t>
            </a:r>
          </a:p>
          <a:p>
            <a:r>
              <a:rPr lang="en-US" sz="1200" b="0" i="0" u="none" strike="noStrike" kern="1200" baseline="0" dirty="0">
                <a:solidFill>
                  <a:schemeClr val="tx1"/>
                </a:solidFill>
                <a:latin typeface="+mn-lt"/>
                <a:ea typeface="ＭＳ Ｐゴシック" charset="0"/>
                <a:cs typeface="ＭＳ Ｐゴシック" charset="0"/>
              </a:rPr>
              <a:t>We randomly assigned 272 patients to receive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at a dose of 3 mg per kilogram</a:t>
            </a:r>
          </a:p>
          <a:p>
            <a:r>
              <a:rPr lang="en-US" sz="1200" b="0" i="0" u="none" strike="noStrike" kern="1200" baseline="0" dirty="0">
                <a:solidFill>
                  <a:schemeClr val="tx1"/>
                </a:solidFill>
                <a:latin typeface="+mn-lt"/>
                <a:ea typeface="ＭＳ Ｐゴシック" charset="0"/>
                <a:cs typeface="ＭＳ Ｐゴシック" charset="0"/>
              </a:rPr>
              <a:t>of body weight every 2 weeks, or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at a dose of 75 mg per square meter</a:t>
            </a:r>
          </a:p>
          <a:p>
            <a:r>
              <a:rPr lang="en-US" sz="1200" b="0" i="0" u="none" strike="noStrike" kern="1200" baseline="0" dirty="0">
                <a:solidFill>
                  <a:schemeClr val="tx1"/>
                </a:solidFill>
                <a:latin typeface="+mn-lt"/>
                <a:ea typeface="ＭＳ Ｐゴシック" charset="0"/>
                <a:cs typeface="ＭＳ Ｐゴシック" charset="0"/>
              </a:rPr>
              <a:t>of body-surface area every 3 weeks. The primary end point was overall survival.</a:t>
            </a:r>
          </a:p>
          <a:p>
            <a:r>
              <a:rPr lang="de-DE" sz="1200" b="0" i="0" u="none" strike="noStrike" kern="1200" baseline="0" dirty="0">
                <a:solidFill>
                  <a:schemeClr val="tx1"/>
                </a:solidFill>
                <a:latin typeface="+mn-lt"/>
                <a:ea typeface="ＭＳ Ｐゴシック" charset="0"/>
                <a:cs typeface="ＭＳ Ｐゴシック" charset="0"/>
              </a:rPr>
              <a:t>RESULTS</a:t>
            </a:r>
          </a:p>
          <a:p>
            <a:r>
              <a:rPr lang="en-US" sz="1200" b="0" i="0" u="none" strike="noStrike" kern="1200" baseline="0" dirty="0">
                <a:solidFill>
                  <a:schemeClr val="tx1"/>
                </a:solidFill>
                <a:latin typeface="+mn-lt"/>
                <a:ea typeface="ＭＳ Ｐゴシック" charset="0"/>
                <a:cs typeface="ＭＳ Ｐゴシック" charset="0"/>
              </a:rPr>
              <a:t>The median overall survival was 9.2 months (95% confidence interval [CI], 7.3 to</a:t>
            </a:r>
          </a:p>
          <a:p>
            <a:r>
              <a:rPr lang="en-US" sz="1200" b="0" i="0" u="none" strike="noStrike" kern="1200" baseline="0" dirty="0">
                <a:solidFill>
                  <a:schemeClr val="tx1"/>
                </a:solidFill>
                <a:latin typeface="+mn-lt"/>
                <a:ea typeface="ＭＳ Ｐゴシック" charset="0"/>
                <a:cs typeface="ＭＳ Ｐゴシック" charset="0"/>
              </a:rPr>
              <a:t>13.3)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6.0 months (95% CI, 5.1 to 7.3)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The</a:t>
            </a:r>
          </a:p>
          <a:p>
            <a:r>
              <a:rPr lang="en-US" sz="1200" b="0" i="0" u="none" strike="noStrike" kern="1200" baseline="0" dirty="0">
                <a:solidFill>
                  <a:schemeClr val="tx1"/>
                </a:solidFill>
                <a:latin typeface="+mn-lt"/>
                <a:ea typeface="ＭＳ Ｐゴシック" charset="0"/>
                <a:cs typeface="ＭＳ Ｐゴシック" charset="0"/>
              </a:rPr>
              <a:t>risk of death was 41% lower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(hazard ratio,</a:t>
            </a:r>
          </a:p>
          <a:p>
            <a:r>
              <a:rPr lang="en-US" sz="1200" b="0" i="0" u="none" strike="noStrike" kern="1200" baseline="0" dirty="0">
                <a:solidFill>
                  <a:schemeClr val="tx1"/>
                </a:solidFill>
                <a:latin typeface="+mn-lt"/>
                <a:ea typeface="ＭＳ Ｐゴシック" charset="0"/>
                <a:cs typeface="ＭＳ Ｐゴシック" charset="0"/>
              </a:rPr>
              <a:t>0.59; 95% CI, 0.44 to 0.79; P&lt;0.001). At 1 year, the overall survival rate was 42%</a:t>
            </a:r>
          </a:p>
          <a:p>
            <a:r>
              <a:rPr lang="en-US" sz="1200" b="0" i="0" u="none" strike="noStrike" kern="1200" baseline="0" dirty="0">
                <a:solidFill>
                  <a:schemeClr val="tx1"/>
                </a:solidFill>
                <a:latin typeface="+mn-lt"/>
                <a:ea typeface="ＭＳ Ｐゴシック" charset="0"/>
                <a:cs typeface="ＭＳ Ｐゴシック" charset="0"/>
              </a:rPr>
              <a:t>(95% CI, 34 to 50)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24% (95% CI, 17 to 31)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a:t>
            </a:r>
          </a:p>
          <a:p>
            <a:r>
              <a:rPr lang="en-US" sz="1200" b="0" i="0" u="none" strike="noStrike" kern="1200" baseline="0" dirty="0">
                <a:solidFill>
                  <a:schemeClr val="tx1"/>
                </a:solidFill>
                <a:latin typeface="+mn-lt"/>
                <a:ea typeface="ＭＳ Ｐゴシック" charset="0"/>
                <a:cs typeface="ＭＳ Ｐゴシック" charset="0"/>
              </a:rPr>
              <a:t>The response rate was 20%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9%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(P = 0.008).</a:t>
            </a:r>
          </a:p>
          <a:p>
            <a:r>
              <a:rPr lang="en-US" sz="1200" b="0" i="0" u="none" strike="noStrike" kern="1200" baseline="0" dirty="0">
                <a:solidFill>
                  <a:schemeClr val="tx1"/>
                </a:solidFill>
                <a:latin typeface="+mn-lt"/>
                <a:ea typeface="ＭＳ Ｐゴシック" charset="0"/>
                <a:cs typeface="ＭＳ Ｐゴシック" charset="0"/>
              </a:rPr>
              <a:t>The median progression-free survival was 3.5 months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2.8</a:t>
            </a:r>
          </a:p>
          <a:p>
            <a:r>
              <a:rPr lang="en-US" sz="1200" b="0" i="0" u="none" strike="noStrike" kern="1200" baseline="0" dirty="0">
                <a:solidFill>
                  <a:schemeClr val="tx1"/>
                </a:solidFill>
                <a:latin typeface="+mn-lt"/>
                <a:ea typeface="ＭＳ Ｐゴシック" charset="0"/>
                <a:cs typeface="ＭＳ Ｐゴシック" charset="0"/>
              </a:rPr>
              <a:t>months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(hazard ratio for death or disease progression, 0.62; 95% CI,</a:t>
            </a:r>
          </a:p>
          <a:p>
            <a:r>
              <a:rPr lang="en-US" sz="1200" b="0" i="0" u="none" strike="noStrike" kern="1200" baseline="0" dirty="0">
                <a:solidFill>
                  <a:schemeClr val="tx1"/>
                </a:solidFill>
                <a:latin typeface="+mn-lt"/>
                <a:ea typeface="ＭＳ Ｐゴシック" charset="0"/>
                <a:cs typeface="ＭＳ Ｐゴシック" charset="0"/>
              </a:rPr>
              <a:t>0.47 to 0.81; P&lt;0.001). The expression of the PD-1 ligand (PD-L1) was neither</a:t>
            </a:r>
          </a:p>
          <a:p>
            <a:r>
              <a:rPr lang="en-US" sz="1200" b="0" i="0" u="none" strike="noStrike" kern="1200" baseline="0" dirty="0">
                <a:solidFill>
                  <a:schemeClr val="tx1"/>
                </a:solidFill>
                <a:latin typeface="+mn-lt"/>
                <a:ea typeface="ＭＳ Ｐゴシック" charset="0"/>
                <a:cs typeface="ＭＳ Ｐゴシック" charset="0"/>
              </a:rPr>
              <a:t>prognostic nor predictive of benefit. Treatment-related adverse events of grade 3</a:t>
            </a:r>
          </a:p>
          <a:p>
            <a:r>
              <a:rPr lang="en-US" sz="1200" b="0" i="0" u="none" strike="noStrike" kern="1200" baseline="0" dirty="0">
                <a:solidFill>
                  <a:schemeClr val="tx1"/>
                </a:solidFill>
                <a:latin typeface="+mn-lt"/>
                <a:ea typeface="ＭＳ Ｐゴシック" charset="0"/>
                <a:cs typeface="ＭＳ Ｐゴシック" charset="0"/>
              </a:rPr>
              <a:t>or 4 were reported in 7% of the patients in the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group as compared with</a:t>
            </a:r>
          </a:p>
          <a:p>
            <a:r>
              <a:rPr lang="en-US" sz="1200" b="0" i="0" u="none" strike="noStrike" kern="1200" baseline="0" dirty="0">
                <a:solidFill>
                  <a:schemeClr val="tx1"/>
                </a:solidFill>
                <a:latin typeface="+mn-lt"/>
                <a:ea typeface="ＭＳ Ｐゴシック" charset="0"/>
                <a:cs typeface="ＭＳ Ｐゴシック" charset="0"/>
              </a:rPr>
              <a:t>55% of those in the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group.</a:t>
            </a:r>
          </a:p>
          <a:p>
            <a:r>
              <a:rPr lang="sk-SK" sz="1200" b="0" i="0" u="none" strike="noStrike" kern="1200" baseline="0" dirty="0">
                <a:solidFill>
                  <a:schemeClr val="tx1"/>
                </a:solidFill>
                <a:latin typeface="+mn-lt"/>
                <a:ea typeface="ＭＳ Ｐゴシック" charset="0"/>
                <a:cs typeface="ＭＳ Ｐゴシック" charset="0"/>
              </a:rPr>
              <a:t>CONCLUSIONS</a:t>
            </a:r>
          </a:p>
          <a:p>
            <a:r>
              <a:rPr lang="en-US" sz="1200" b="0" i="0" u="none" strike="noStrike" kern="1200" baseline="0" dirty="0">
                <a:solidFill>
                  <a:schemeClr val="tx1"/>
                </a:solidFill>
                <a:latin typeface="+mn-lt"/>
                <a:ea typeface="ＭＳ Ｐゴシック" charset="0"/>
                <a:cs typeface="ＭＳ Ｐゴシック" charset="0"/>
              </a:rPr>
              <a:t>Among patients with advanced, previously treated squamous-cell NSCLC, overall</a:t>
            </a:r>
          </a:p>
          <a:p>
            <a:r>
              <a:rPr lang="en-US" sz="1200" b="0" i="0" u="none" strike="noStrike" kern="1200" baseline="0" dirty="0">
                <a:solidFill>
                  <a:schemeClr val="tx1"/>
                </a:solidFill>
                <a:latin typeface="+mn-lt"/>
                <a:ea typeface="ＭＳ Ｐゴシック" charset="0"/>
                <a:cs typeface="ＭＳ Ｐゴシック" charset="0"/>
              </a:rPr>
              <a:t>survival, response rate, and progression-free survival were significantly better with</a:t>
            </a:r>
          </a:p>
          <a:p>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regardless of PD-L1 expression level. (Funded by</a:t>
            </a:r>
          </a:p>
          <a:p>
            <a:r>
              <a:rPr lang="en-US" sz="1200" b="0" i="0" u="none" strike="noStrike" kern="1200" baseline="0" dirty="0">
                <a:solidFill>
                  <a:schemeClr val="tx1"/>
                </a:solidFill>
                <a:latin typeface="+mn-lt"/>
                <a:ea typeface="ＭＳ Ｐゴシック" charset="0"/>
                <a:cs typeface="ＭＳ Ｐゴシック" charset="0"/>
              </a:rPr>
              <a:t>Bristol-Myers Squibb; </a:t>
            </a:r>
            <a:r>
              <a:rPr lang="en-US" sz="1200" b="0" i="0" u="none" strike="noStrike" kern="1200" baseline="0" dirty="0" err="1">
                <a:solidFill>
                  <a:schemeClr val="tx1"/>
                </a:solidFill>
                <a:latin typeface="+mn-lt"/>
                <a:ea typeface="ＭＳ Ｐゴシック" charset="0"/>
                <a:cs typeface="ＭＳ Ｐゴシック" charset="0"/>
              </a:rPr>
              <a:t>CheckMate</a:t>
            </a:r>
            <a:r>
              <a:rPr lang="en-US" sz="1200" b="0" i="0" u="none" strike="noStrike" kern="1200" baseline="0" dirty="0">
                <a:solidFill>
                  <a:schemeClr val="tx1"/>
                </a:solidFill>
                <a:latin typeface="+mn-lt"/>
                <a:ea typeface="ＭＳ Ｐゴシック" charset="0"/>
                <a:cs typeface="ＭＳ Ｐゴシック" charset="0"/>
              </a:rPr>
              <a:t> 017 </a:t>
            </a:r>
            <a:r>
              <a:rPr lang="en-US" sz="1200" b="0" i="0" u="none" strike="noStrike" kern="1200" baseline="0" dirty="0" err="1">
                <a:solidFill>
                  <a:schemeClr val="tx1"/>
                </a:solidFill>
                <a:latin typeface="+mn-lt"/>
                <a:ea typeface="ＭＳ Ｐゴシック" charset="0"/>
                <a:cs typeface="ＭＳ Ｐゴシック" charset="0"/>
              </a:rPr>
              <a:t>ClinicalTrials.gov</a:t>
            </a:r>
            <a:r>
              <a:rPr lang="en-US" sz="1200" b="0" i="0" u="none" strike="noStrike" kern="1200" baseline="0" dirty="0">
                <a:solidFill>
                  <a:schemeClr val="tx1"/>
                </a:solidFill>
                <a:latin typeface="+mn-lt"/>
                <a:ea typeface="ＭＳ Ｐゴシック" charset="0"/>
                <a:cs typeface="ＭＳ Ｐゴシック" charset="0"/>
              </a:rPr>
              <a:t> number, NCT01642004.)</a:t>
            </a:r>
          </a:p>
          <a:p>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Background</a:t>
            </a:r>
          </a:p>
          <a:p>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a fully human IgG4 programmed death 1 (PD-1) immune-checkpoint–</a:t>
            </a:r>
          </a:p>
          <a:p>
            <a:r>
              <a:rPr lang="en-US" sz="1200" b="0" i="0" u="none" strike="noStrike" kern="1200" baseline="0" dirty="0">
                <a:solidFill>
                  <a:schemeClr val="tx1"/>
                </a:solidFill>
                <a:latin typeface="+mn-lt"/>
                <a:ea typeface="ＭＳ Ｐゴシック" charset="0"/>
                <a:cs typeface="ＭＳ Ｐゴシック" charset="0"/>
              </a:rPr>
              <a:t>inhibitor antibody, disrupts PD-1–mediated signaling and may restore antitumor</a:t>
            </a:r>
          </a:p>
          <a:p>
            <a:r>
              <a:rPr lang="en-US" sz="1200" b="0" i="0" u="none" strike="noStrike" kern="1200" baseline="0" dirty="0">
                <a:solidFill>
                  <a:schemeClr val="tx1"/>
                </a:solidFill>
                <a:latin typeface="+mn-lt"/>
                <a:ea typeface="ＭＳ Ｐゴシック" charset="0"/>
                <a:cs typeface="ＭＳ Ｐゴシック" charset="0"/>
              </a:rPr>
              <a:t>immunity.</a:t>
            </a:r>
          </a:p>
          <a:p>
            <a:r>
              <a:rPr lang="de-DE" sz="1200" b="0" i="0" u="none" strike="noStrike" kern="1200" baseline="0" dirty="0">
                <a:solidFill>
                  <a:schemeClr val="tx1"/>
                </a:solidFill>
                <a:latin typeface="+mn-lt"/>
                <a:ea typeface="ＭＳ Ｐゴシック" charset="0"/>
                <a:cs typeface="ＭＳ Ｐゴシック" charset="0"/>
              </a:rPr>
              <a:t>METHODS</a:t>
            </a:r>
          </a:p>
          <a:p>
            <a:r>
              <a:rPr lang="en-US" sz="1200" b="0" i="0" u="none" strike="noStrike" kern="1200" baseline="0" dirty="0">
                <a:solidFill>
                  <a:schemeClr val="tx1"/>
                </a:solidFill>
                <a:latin typeface="+mn-lt"/>
                <a:ea typeface="ＭＳ Ｐゴシック" charset="0"/>
                <a:cs typeface="ＭＳ Ｐゴシック" charset="0"/>
              </a:rPr>
              <a:t> In this randomized, open-label, international phase 3 study, we assigned patients</a:t>
            </a:r>
          </a:p>
          <a:p>
            <a:r>
              <a:rPr lang="en-US" sz="1200" b="0" i="0" u="none" strike="noStrike" kern="1200" baseline="0" dirty="0">
                <a:solidFill>
                  <a:schemeClr val="tx1"/>
                </a:solidFill>
                <a:latin typeface="+mn-lt"/>
                <a:ea typeface="ＭＳ Ｐゴシック" charset="0"/>
                <a:cs typeface="ＭＳ Ｐゴシック" charset="0"/>
              </a:rPr>
              <a:t>with </a:t>
            </a:r>
            <a:r>
              <a:rPr lang="en-US" sz="1200" b="0" i="0" u="none" strike="noStrike" kern="1200" baseline="0" dirty="0" err="1">
                <a:solidFill>
                  <a:schemeClr val="tx1"/>
                </a:solidFill>
                <a:latin typeface="+mn-lt"/>
                <a:ea typeface="ＭＳ Ｐゴシック" charset="0"/>
                <a:cs typeface="ＭＳ Ｐゴシック" charset="0"/>
              </a:rPr>
              <a:t>nonsquamous</a:t>
            </a:r>
            <a:r>
              <a:rPr lang="en-US" sz="1200" b="0" i="0" u="none" strike="noStrike" kern="1200" baseline="0" dirty="0">
                <a:solidFill>
                  <a:schemeClr val="tx1"/>
                </a:solidFill>
                <a:latin typeface="+mn-lt"/>
                <a:ea typeface="ＭＳ Ｐゴシック" charset="0"/>
                <a:cs typeface="ＭＳ Ｐゴシック" charset="0"/>
              </a:rPr>
              <a:t> non–small-cell lung cancer (NSCLC) that had progressed during</a:t>
            </a:r>
          </a:p>
          <a:p>
            <a:r>
              <a:rPr lang="en-US" sz="1200" b="0" i="0" u="none" strike="noStrike" kern="1200" baseline="0" dirty="0">
                <a:solidFill>
                  <a:schemeClr val="tx1"/>
                </a:solidFill>
                <a:latin typeface="+mn-lt"/>
                <a:ea typeface="ＭＳ Ｐゴシック" charset="0"/>
                <a:cs typeface="ＭＳ Ｐゴシック" charset="0"/>
              </a:rPr>
              <a:t>or after platinum-based doublet chemotherapy to receive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at a dose</a:t>
            </a:r>
          </a:p>
          <a:p>
            <a:r>
              <a:rPr lang="en-US" sz="1200" b="0" i="0" u="none" strike="noStrike" kern="1200" baseline="0" dirty="0">
                <a:solidFill>
                  <a:schemeClr val="tx1"/>
                </a:solidFill>
                <a:latin typeface="+mn-lt"/>
                <a:ea typeface="ＭＳ Ｐゴシック" charset="0"/>
                <a:cs typeface="ＭＳ Ｐゴシック" charset="0"/>
              </a:rPr>
              <a:t>of 3 mg per kilogram of body weight every 2 weeks or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at a dose of 75 mg</a:t>
            </a:r>
          </a:p>
          <a:p>
            <a:r>
              <a:rPr lang="en-US" sz="1200" b="0" i="0" u="none" strike="noStrike" kern="1200" baseline="0" dirty="0">
                <a:solidFill>
                  <a:schemeClr val="tx1"/>
                </a:solidFill>
                <a:latin typeface="+mn-lt"/>
                <a:ea typeface="ＭＳ Ｐゴシック" charset="0"/>
                <a:cs typeface="ＭＳ Ｐゴシック" charset="0"/>
              </a:rPr>
              <a:t>per square meter of body-surface area every 3 weeks. The primary end point was</a:t>
            </a:r>
          </a:p>
          <a:p>
            <a:r>
              <a:rPr lang="en-US" sz="1200" b="0" i="0" u="none" strike="noStrike" kern="1200" baseline="0" dirty="0">
                <a:solidFill>
                  <a:schemeClr val="tx1"/>
                </a:solidFill>
                <a:latin typeface="+mn-lt"/>
                <a:ea typeface="ＭＳ Ｐゴシック" charset="0"/>
                <a:cs typeface="ＭＳ Ｐゴシック" charset="0"/>
              </a:rPr>
              <a:t>overall survival.</a:t>
            </a:r>
          </a:p>
          <a:p>
            <a:r>
              <a:rPr lang="de-DE" sz="1200" b="0" i="0" u="none" strike="noStrike" kern="1200" baseline="0" dirty="0">
                <a:solidFill>
                  <a:schemeClr val="tx1"/>
                </a:solidFill>
                <a:latin typeface="+mn-lt"/>
                <a:ea typeface="ＭＳ Ｐゴシック" charset="0"/>
                <a:cs typeface="ＭＳ Ｐゴシック" charset="0"/>
              </a:rPr>
              <a:t>RESULTS</a:t>
            </a:r>
          </a:p>
          <a:p>
            <a:r>
              <a:rPr lang="en-US" sz="1200" b="0" i="0" u="none" strike="noStrike" kern="1200" baseline="0" dirty="0">
                <a:solidFill>
                  <a:schemeClr val="tx1"/>
                </a:solidFill>
                <a:latin typeface="+mn-lt"/>
                <a:ea typeface="ＭＳ Ｐゴシック" charset="0"/>
                <a:cs typeface="ＭＳ Ｐゴシック" charset="0"/>
              </a:rPr>
              <a:t> Overall survival was longer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The median overall</a:t>
            </a:r>
          </a:p>
          <a:p>
            <a:r>
              <a:rPr lang="en-US" sz="1200" b="0" i="0" u="none" strike="noStrike" kern="1200" baseline="0" dirty="0">
                <a:solidFill>
                  <a:schemeClr val="tx1"/>
                </a:solidFill>
                <a:latin typeface="+mn-lt"/>
                <a:ea typeface="ＭＳ Ｐゴシック" charset="0"/>
                <a:cs typeface="ＭＳ Ｐゴシック" charset="0"/>
              </a:rPr>
              <a:t>survival was 12.2 months (95% confidence interval [CI], 9.7 to 15.0) among 292 patients</a:t>
            </a:r>
          </a:p>
          <a:p>
            <a:r>
              <a:rPr lang="en-US" sz="1200" b="0" i="0" u="none" strike="noStrike" kern="1200" baseline="0" dirty="0">
                <a:solidFill>
                  <a:schemeClr val="tx1"/>
                </a:solidFill>
                <a:latin typeface="+mn-lt"/>
                <a:ea typeface="ＭＳ Ｐゴシック" charset="0"/>
                <a:cs typeface="ＭＳ Ｐゴシック" charset="0"/>
              </a:rPr>
              <a:t>in the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group and 9.4 months (95% CI, 8.1 to 10.7) among 290</a:t>
            </a:r>
          </a:p>
          <a:p>
            <a:r>
              <a:rPr lang="en-US" sz="1200" b="0" i="0" u="none" strike="noStrike" kern="1200" baseline="0" dirty="0">
                <a:solidFill>
                  <a:schemeClr val="tx1"/>
                </a:solidFill>
                <a:latin typeface="+mn-lt"/>
                <a:ea typeface="ＭＳ Ｐゴシック" charset="0"/>
                <a:cs typeface="ＭＳ Ｐゴシック" charset="0"/>
              </a:rPr>
              <a:t>patients in the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group (hazard ratio for death, 0.73; 96% CI, 0.59 to 0.89;</a:t>
            </a:r>
          </a:p>
          <a:p>
            <a:r>
              <a:rPr lang="en-US" sz="1200" b="0" i="0" u="none" strike="noStrike" kern="1200" baseline="0" dirty="0">
                <a:solidFill>
                  <a:schemeClr val="tx1"/>
                </a:solidFill>
                <a:latin typeface="+mn-lt"/>
                <a:ea typeface="ＭＳ Ｐゴシック" charset="0"/>
                <a:cs typeface="ＭＳ Ｐゴシック" charset="0"/>
              </a:rPr>
              <a:t>P = 0.002). At 1 year, the overall survival rate was 51% (95% CI, 45 to 56) with</a:t>
            </a:r>
          </a:p>
          <a:p>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39% (95% CI, 33 to 45)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With additional follow-up,</a:t>
            </a:r>
          </a:p>
          <a:p>
            <a:r>
              <a:rPr lang="en-US" sz="1200" b="0" i="0" u="none" strike="noStrike" kern="1200" baseline="0" dirty="0">
                <a:solidFill>
                  <a:schemeClr val="tx1"/>
                </a:solidFill>
                <a:latin typeface="+mn-lt"/>
                <a:ea typeface="ＭＳ Ｐゴシック" charset="0"/>
                <a:cs typeface="ＭＳ Ｐゴシック" charset="0"/>
              </a:rPr>
              <a:t>the overall survival rate at 18 months was 39% (95% CI, 34 to 45) with </a:t>
            </a:r>
            <a:r>
              <a:rPr lang="en-US" sz="1200" b="0" i="0" u="none" strike="noStrike" kern="1200" baseline="0" dirty="0" err="1">
                <a:solidFill>
                  <a:schemeClr val="tx1"/>
                </a:solidFill>
                <a:latin typeface="+mn-lt"/>
                <a:ea typeface="ＭＳ Ｐゴシック" charset="0"/>
                <a:cs typeface="ＭＳ Ｐゴシック" charset="0"/>
              </a:rPr>
              <a:t>nivolumab</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versus 23% (95% CI, 19 to 28)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The response rate was 19% with</a:t>
            </a:r>
          </a:p>
          <a:p>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versus 12%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(P = 0.02). Although progression-free survival</a:t>
            </a:r>
          </a:p>
          <a:p>
            <a:r>
              <a:rPr lang="en-US" sz="1200" b="0" i="0" u="none" strike="noStrike" kern="1200" baseline="0" dirty="0">
                <a:solidFill>
                  <a:schemeClr val="tx1"/>
                </a:solidFill>
                <a:latin typeface="+mn-lt"/>
                <a:ea typeface="ＭＳ Ｐゴシック" charset="0"/>
                <a:cs typeface="ＭＳ Ｐゴシック" charset="0"/>
              </a:rPr>
              <a:t>did not favor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over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(median, 2.3 months and 4.2 months,</a:t>
            </a:r>
          </a:p>
          <a:p>
            <a:r>
              <a:rPr lang="en-US" sz="1200" b="0" i="0" u="none" strike="noStrike" kern="1200" baseline="0" dirty="0">
                <a:solidFill>
                  <a:schemeClr val="tx1"/>
                </a:solidFill>
                <a:latin typeface="+mn-lt"/>
                <a:ea typeface="ＭＳ Ｐゴシック" charset="0"/>
                <a:cs typeface="ＭＳ Ｐゴシック" charset="0"/>
              </a:rPr>
              <a:t>respectively), the rate of progression-free survival at 1 year was higher with</a:t>
            </a:r>
          </a:p>
          <a:p>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than 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(19% and 8%, respectively).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was associated</a:t>
            </a:r>
          </a:p>
          <a:p>
            <a:r>
              <a:rPr lang="en-US" sz="1200" b="0" i="0" u="none" strike="noStrike" kern="1200" baseline="0" dirty="0">
                <a:solidFill>
                  <a:schemeClr val="tx1"/>
                </a:solidFill>
                <a:latin typeface="+mn-lt"/>
                <a:ea typeface="ＭＳ Ｐゴシック" charset="0"/>
                <a:cs typeface="ＭＳ Ｐゴシック" charset="0"/>
              </a:rPr>
              <a:t>with even greater efficacy than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across all end points in subgroups</a:t>
            </a:r>
          </a:p>
          <a:p>
            <a:r>
              <a:rPr lang="en-US" sz="1200" b="0" i="0" u="none" strike="noStrike" kern="1200" baseline="0" dirty="0">
                <a:solidFill>
                  <a:schemeClr val="tx1"/>
                </a:solidFill>
                <a:latin typeface="+mn-lt"/>
                <a:ea typeface="ＭＳ Ｐゴシック" charset="0"/>
                <a:cs typeface="ＭＳ Ｐゴシック" charset="0"/>
              </a:rPr>
              <a:t>defined according to </a:t>
            </a:r>
            <a:r>
              <a:rPr lang="en-US" sz="1200" b="0" i="0" u="none" strike="noStrike" kern="1200" baseline="0" dirty="0" err="1">
                <a:solidFill>
                  <a:schemeClr val="tx1"/>
                </a:solidFill>
                <a:latin typeface="+mn-lt"/>
                <a:ea typeface="ＭＳ Ｐゴシック" charset="0"/>
                <a:cs typeface="ＭＳ Ｐゴシック" charset="0"/>
              </a:rPr>
              <a:t>prespecified</a:t>
            </a:r>
            <a:r>
              <a:rPr lang="en-US" sz="1200" b="0" i="0" u="none" strike="noStrike" kern="1200" baseline="0" dirty="0">
                <a:solidFill>
                  <a:schemeClr val="tx1"/>
                </a:solidFill>
                <a:latin typeface="+mn-lt"/>
                <a:ea typeface="ＭＳ Ｐゴシック" charset="0"/>
                <a:cs typeface="ＭＳ Ｐゴシック" charset="0"/>
              </a:rPr>
              <a:t> levels of tumor-membrane expression (≥1%, ≥5%,</a:t>
            </a:r>
          </a:p>
          <a:p>
            <a:r>
              <a:rPr lang="en-US" sz="1200" b="0" i="0" u="none" strike="noStrike" kern="1200" baseline="0" dirty="0">
                <a:solidFill>
                  <a:schemeClr val="tx1"/>
                </a:solidFill>
                <a:latin typeface="+mn-lt"/>
                <a:ea typeface="ＭＳ Ｐゴシック" charset="0"/>
                <a:cs typeface="ＭＳ Ｐゴシック" charset="0"/>
              </a:rPr>
              <a:t>and ≥10%) of the PD-1 ligand. Treatment-related adverse events of grade 3 or 4 were</a:t>
            </a:r>
          </a:p>
          <a:p>
            <a:r>
              <a:rPr lang="en-US" sz="1200" b="0" i="0" u="none" strike="noStrike" kern="1200" baseline="0" dirty="0">
                <a:solidFill>
                  <a:schemeClr val="tx1"/>
                </a:solidFill>
                <a:latin typeface="+mn-lt"/>
                <a:ea typeface="ＭＳ Ｐゴシック" charset="0"/>
                <a:cs typeface="ＭＳ Ｐゴシック" charset="0"/>
              </a:rPr>
              <a:t>reported in 10% of the patients in the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group, as compared with 54% of</a:t>
            </a:r>
          </a:p>
          <a:p>
            <a:r>
              <a:rPr lang="en-US" sz="1200" b="0" i="0" u="none" strike="noStrike" kern="1200" baseline="0" dirty="0">
                <a:solidFill>
                  <a:schemeClr val="tx1"/>
                </a:solidFill>
                <a:latin typeface="+mn-lt"/>
                <a:ea typeface="ＭＳ Ｐゴシック" charset="0"/>
                <a:cs typeface="ＭＳ Ｐゴシック" charset="0"/>
              </a:rPr>
              <a:t>those in the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group.</a:t>
            </a:r>
          </a:p>
          <a:p>
            <a:r>
              <a:rPr lang="sk-SK" sz="1200" b="0" i="0" u="none" strike="noStrike" kern="1200" baseline="0" dirty="0">
                <a:solidFill>
                  <a:schemeClr val="tx1"/>
                </a:solidFill>
                <a:latin typeface="+mn-lt"/>
                <a:ea typeface="ＭＳ Ｐゴシック" charset="0"/>
                <a:cs typeface="ＭＳ Ｐゴシック" charset="0"/>
              </a:rPr>
              <a:t>CONCLUSIONS</a:t>
            </a:r>
          </a:p>
          <a:p>
            <a:r>
              <a:rPr lang="en-US" sz="1200" b="0" i="0" u="none" strike="noStrike" kern="1200" baseline="0" dirty="0">
                <a:solidFill>
                  <a:schemeClr val="tx1"/>
                </a:solidFill>
                <a:latin typeface="+mn-lt"/>
                <a:ea typeface="ＭＳ Ｐゴシック" charset="0"/>
                <a:cs typeface="ＭＳ Ｐゴシック" charset="0"/>
              </a:rPr>
              <a:t> Among patients with advanced </a:t>
            </a:r>
            <a:r>
              <a:rPr lang="en-US" sz="1200" b="0" i="0" u="none" strike="noStrike" kern="1200" baseline="0" dirty="0" err="1">
                <a:solidFill>
                  <a:schemeClr val="tx1"/>
                </a:solidFill>
                <a:latin typeface="+mn-lt"/>
                <a:ea typeface="ＭＳ Ｐゴシック" charset="0"/>
                <a:cs typeface="ＭＳ Ｐゴシック" charset="0"/>
              </a:rPr>
              <a:t>nonsquamous</a:t>
            </a:r>
            <a:r>
              <a:rPr lang="en-US" sz="1200" b="0" i="0" u="none" strike="noStrike" kern="1200" baseline="0" dirty="0">
                <a:solidFill>
                  <a:schemeClr val="tx1"/>
                </a:solidFill>
                <a:latin typeface="+mn-lt"/>
                <a:ea typeface="ＭＳ Ｐゴシック" charset="0"/>
                <a:cs typeface="ＭＳ Ｐゴシック" charset="0"/>
              </a:rPr>
              <a:t> NSCLC that had progressed during or</a:t>
            </a:r>
          </a:p>
          <a:p>
            <a:r>
              <a:rPr lang="en-US" sz="1200" b="0" i="0" u="none" strike="noStrike" kern="1200" baseline="0" dirty="0">
                <a:solidFill>
                  <a:schemeClr val="tx1"/>
                </a:solidFill>
                <a:latin typeface="+mn-lt"/>
                <a:ea typeface="ＭＳ Ｐゴシック" charset="0"/>
                <a:cs typeface="ＭＳ Ｐゴシック" charset="0"/>
              </a:rPr>
              <a:t>after platinum-based chemotherapy, overall survival was longer with </a:t>
            </a:r>
            <a:r>
              <a:rPr lang="en-US" sz="1200" b="0" i="0" u="none" strike="noStrike" kern="1200" baseline="0" dirty="0" err="1">
                <a:solidFill>
                  <a:schemeClr val="tx1"/>
                </a:solidFill>
                <a:latin typeface="+mn-lt"/>
                <a:ea typeface="ＭＳ Ｐゴシック" charset="0"/>
                <a:cs typeface="ＭＳ Ｐゴシック" charset="0"/>
              </a:rPr>
              <a:t>nivolumab</a:t>
            </a:r>
            <a:r>
              <a:rPr lang="en-US" sz="1200" b="0" i="0" u="none" strike="noStrike" kern="1200" baseline="0" dirty="0">
                <a:solidFill>
                  <a:schemeClr val="tx1"/>
                </a:solidFill>
                <a:latin typeface="+mn-lt"/>
                <a:ea typeface="ＭＳ Ｐゴシック" charset="0"/>
                <a:cs typeface="ＭＳ Ｐゴシック" charset="0"/>
              </a:rPr>
              <a:t> than</a:t>
            </a:r>
          </a:p>
          <a:p>
            <a:r>
              <a:rPr lang="en-US" sz="1200" b="0" i="0" u="none" strike="noStrike" kern="1200" baseline="0" dirty="0">
                <a:solidFill>
                  <a:schemeClr val="tx1"/>
                </a:solidFill>
                <a:latin typeface="+mn-lt"/>
                <a:ea typeface="ＭＳ Ｐゴシック" charset="0"/>
                <a:cs typeface="ＭＳ Ｐゴシック" charset="0"/>
              </a:rPr>
              <a:t>with </a:t>
            </a:r>
            <a:r>
              <a:rPr lang="en-US" sz="1200" b="0" i="0" u="none" strike="noStrike" kern="1200" baseline="0" dirty="0" err="1">
                <a:solidFill>
                  <a:schemeClr val="tx1"/>
                </a:solidFill>
                <a:latin typeface="+mn-lt"/>
                <a:ea typeface="ＭＳ Ｐゴシック" charset="0"/>
                <a:cs typeface="ＭＳ Ｐゴシック" charset="0"/>
              </a:rPr>
              <a:t>docetaxel</a:t>
            </a:r>
            <a:r>
              <a:rPr lang="en-US" sz="1200" b="0" i="0" u="none" strike="noStrike" kern="1200" baseline="0" dirty="0">
                <a:solidFill>
                  <a:schemeClr val="tx1"/>
                </a:solidFill>
                <a:latin typeface="+mn-lt"/>
                <a:ea typeface="ＭＳ Ｐゴシック" charset="0"/>
                <a:cs typeface="ＭＳ Ｐゴシック" charset="0"/>
              </a:rPr>
              <a:t>. (Funded by Bristol-Myers Squibb; </a:t>
            </a:r>
            <a:r>
              <a:rPr lang="en-US" sz="1200" b="0" i="0" u="none" strike="noStrike" kern="1200" baseline="0" dirty="0" err="1">
                <a:solidFill>
                  <a:schemeClr val="tx1"/>
                </a:solidFill>
                <a:latin typeface="+mn-lt"/>
                <a:ea typeface="ＭＳ Ｐゴシック" charset="0"/>
                <a:cs typeface="ＭＳ Ｐゴシック" charset="0"/>
              </a:rPr>
              <a:t>CheckMate</a:t>
            </a:r>
            <a:r>
              <a:rPr lang="en-US" sz="1200" b="0" i="0" u="none" strike="noStrike" kern="1200" baseline="0" dirty="0">
                <a:solidFill>
                  <a:schemeClr val="tx1"/>
                </a:solidFill>
                <a:latin typeface="+mn-lt"/>
                <a:ea typeface="ＭＳ Ｐゴシック" charset="0"/>
                <a:cs typeface="ＭＳ Ｐゴシック" charset="0"/>
              </a:rPr>
              <a:t> 057 </a:t>
            </a:r>
            <a:r>
              <a:rPr lang="en-US" sz="1200" b="0" i="0" u="none" strike="noStrike" kern="1200" baseline="0" dirty="0" err="1">
                <a:solidFill>
                  <a:schemeClr val="tx1"/>
                </a:solidFill>
                <a:latin typeface="+mn-lt"/>
                <a:ea typeface="ＭＳ Ｐゴシック" charset="0"/>
                <a:cs typeface="ＭＳ Ｐゴシック" charset="0"/>
              </a:rPr>
              <a:t>ClinicalTrials.gov</a:t>
            </a:r>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number, NCT01673867.)</a:t>
            </a:r>
            <a:endParaRPr lang="en-US" dirty="0"/>
          </a:p>
        </p:txBody>
      </p:sp>
      <p:sp>
        <p:nvSpPr>
          <p:cNvPr id="4" name="Slide Number Placeholder 3"/>
          <p:cNvSpPr>
            <a:spLocks noGrp="1"/>
          </p:cNvSpPr>
          <p:nvPr>
            <p:ph type="sldNum" sz="quarter" idx="10"/>
          </p:nvPr>
        </p:nvSpPr>
        <p:spPr/>
        <p:txBody>
          <a:bodyPr/>
          <a:lstStyle/>
          <a:p>
            <a:pPr>
              <a:defRPr/>
            </a:pPr>
            <a:fld id="{8F9533F7-6007-3C43-B28A-E2973A5E02B2}" type="slidenum">
              <a:rPr lang="el-GR" smtClean="0"/>
              <a:pPr>
                <a:defRPr/>
              </a:pPr>
              <a:t>46</a:t>
            </a:fld>
            <a:endParaRPr lang="el-GR"/>
          </a:p>
        </p:txBody>
      </p:sp>
    </p:spTree>
    <p:extLst>
      <p:ext uri="{BB962C8B-B14F-4D97-AF65-F5344CB8AC3E}">
        <p14:creationId xmlns:p14="http://schemas.microsoft.com/office/powerpoint/2010/main" val="13625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Απο</a:t>
            </a:r>
            <a:r>
              <a:rPr lang="el-GR" dirty="0"/>
              <a:t> </a:t>
            </a:r>
            <a:r>
              <a:rPr lang="el-GR" dirty="0" err="1"/>
              <a:t>την</a:t>
            </a:r>
            <a:r>
              <a:rPr lang="el-GR" dirty="0"/>
              <a:t> </a:t>
            </a:r>
            <a:r>
              <a:rPr lang="el-GR" dirty="0" err="1"/>
              <a:t>επιδημιολογία</a:t>
            </a:r>
            <a:r>
              <a:rPr lang="el-GR" dirty="0"/>
              <a:t> </a:t>
            </a:r>
            <a:r>
              <a:rPr lang="el-GR" dirty="0" err="1"/>
              <a:t>μεχρι</a:t>
            </a:r>
            <a:r>
              <a:rPr lang="el-GR" baseline="0" dirty="0"/>
              <a:t> </a:t>
            </a:r>
            <a:r>
              <a:rPr lang="el-GR" baseline="0" dirty="0" err="1"/>
              <a:t>την</a:t>
            </a:r>
            <a:r>
              <a:rPr lang="el-GR" baseline="0" dirty="0"/>
              <a:t> </a:t>
            </a:r>
            <a:r>
              <a:rPr lang="el-GR" baseline="0" dirty="0" err="1"/>
              <a:t>θεραπεία</a:t>
            </a:r>
            <a:endParaRPr lang="en-US" dirty="0"/>
          </a:p>
        </p:txBody>
      </p:sp>
      <p:sp>
        <p:nvSpPr>
          <p:cNvPr id="4" name="Slide Number Placeholder 3"/>
          <p:cNvSpPr>
            <a:spLocks noGrp="1"/>
          </p:cNvSpPr>
          <p:nvPr>
            <p:ph type="sldNum" sz="quarter" idx="10"/>
          </p:nvPr>
        </p:nvSpPr>
        <p:spPr/>
        <p:txBody>
          <a:bodyPr/>
          <a:lstStyle/>
          <a:p>
            <a:pPr>
              <a:defRPr/>
            </a:pPr>
            <a:fld id="{8F9533F7-6007-3C43-B28A-E2973A5E02B2}" type="slidenum">
              <a:rPr lang="el-GR" smtClean="0"/>
              <a:pPr>
                <a:defRPr/>
              </a:pPr>
              <a:t>2</a:t>
            </a:fld>
            <a:endParaRPr lang="el-GR"/>
          </a:p>
        </p:txBody>
      </p:sp>
    </p:spTree>
    <p:extLst>
      <p:ext uri="{BB962C8B-B14F-4D97-AF65-F5344CB8AC3E}">
        <p14:creationId xmlns:p14="http://schemas.microsoft.com/office/powerpoint/2010/main" val="248434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Calibri" charset="0"/>
            </a:endParaRPr>
          </a:p>
          <a:p>
            <a:pPr eaLnBrk="1" hangingPunct="1">
              <a:spcBef>
                <a:spcPct val="0"/>
              </a:spcBef>
            </a:pPr>
            <a:r>
              <a:rPr lang="en-US" dirty="0">
                <a:latin typeface="Calibri" charset="0"/>
              </a:rPr>
              <a:t>----- Meeting Notes (4/5/20 17:52) -----</a:t>
            </a:r>
          </a:p>
          <a:p>
            <a:pPr eaLnBrk="1" hangingPunct="1">
              <a:spcBef>
                <a:spcPct val="0"/>
              </a:spcBef>
            </a:pPr>
            <a:r>
              <a:rPr lang="en-US" dirty="0" err="1">
                <a:latin typeface="Calibri" charset="0"/>
              </a:rPr>
              <a:t>Α</a:t>
            </a:r>
            <a:r>
              <a:rPr lang="en-US" dirty="0">
                <a:latin typeface="Calibri" charset="0"/>
              </a:rPr>
              <a:t>π</a:t>
            </a:r>
            <a:r>
              <a:rPr lang="en-US" dirty="0" err="1">
                <a:latin typeface="Calibri" charset="0"/>
              </a:rPr>
              <a:t>οτελει</a:t>
            </a:r>
            <a:r>
              <a:rPr lang="el-GR" dirty="0">
                <a:latin typeface="Calibri" charset="0"/>
              </a:rPr>
              <a:t> </a:t>
            </a:r>
            <a:r>
              <a:rPr lang="el-GR" dirty="0" err="1">
                <a:latin typeface="Calibri" charset="0"/>
              </a:rPr>
              <a:t>το</a:t>
            </a:r>
            <a:r>
              <a:rPr lang="el-GR" dirty="0">
                <a:latin typeface="Calibri" charset="0"/>
              </a:rPr>
              <a:t> 83-85% </a:t>
            </a:r>
            <a:r>
              <a:rPr lang="el-GR" dirty="0" err="1">
                <a:latin typeface="Calibri" charset="0"/>
              </a:rPr>
              <a:t>των</a:t>
            </a:r>
            <a:r>
              <a:rPr lang="el-GR" dirty="0">
                <a:latin typeface="Calibri" charset="0"/>
              </a:rPr>
              <a:t> </a:t>
            </a:r>
            <a:r>
              <a:rPr lang="el-GR" dirty="0" err="1">
                <a:latin typeface="Calibri" charset="0"/>
              </a:rPr>
              <a:t>περιπτώσεων</a:t>
            </a:r>
            <a:endParaRPr lang="el-GR" dirty="0">
              <a:latin typeface="Calibri" charset="0"/>
            </a:endParaRPr>
          </a:p>
          <a:p>
            <a:pPr eaLnBrk="1" hangingPunct="1">
              <a:spcBef>
                <a:spcPct val="0"/>
              </a:spcBef>
            </a:pPr>
            <a:r>
              <a:rPr lang="el-GR" dirty="0">
                <a:latin typeface="Calibri" charset="0"/>
              </a:rPr>
              <a:t>----- Meeting Notes (4/5/20 18:03) -----</a:t>
            </a:r>
          </a:p>
          <a:p>
            <a:pPr eaLnBrk="1" hangingPunct="1">
              <a:spcBef>
                <a:spcPct val="0"/>
              </a:spcBef>
            </a:pPr>
            <a:r>
              <a:rPr lang="el-GR" dirty="0" err="1">
                <a:latin typeface="Calibri" charset="0"/>
              </a:rPr>
              <a:t>και</a:t>
            </a:r>
            <a:r>
              <a:rPr lang="el-GR" dirty="0">
                <a:latin typeface="Calibri" charset="0"/>
              </a:rPr>
              <a:t> </a:t>
            </a:r>
            <a:r>
              <a:rPr lang="el-GR" dirty="0" err="1">
                <a:latin typeface="Calibri" charset="0"/>
              </a:rPr>
              <a:t>την</a:t>
            </a:r>
            <a:r>
              <a:rPr lang="el-GR" dirty="0">
                <a:latin typeface="Calibri" charset="0"/>
              </a:rPr>
              <a:t> </a:t>
            </a:r>
            <a:r>
              <a:rPr lang="el-GR" dirty="0" err="1">
                <a:latin typeface="Calibri" charset="0"/>
              </a:rPr>
              <a:t>κύρια</a:t>
            </a:r>
            <a:r>
              <a:rPr lang="el-GR" dirty="0">
                <a:latin typeface="Calibri" charset="0"/>
              </a:rPr>
              <a:t> </a:t>
            </a:r>
            <a:r>
              <a:rPr lang="el-GR" dirty="0" err="1">
                <a:latin typeface="Calibri" charset="0"/>
              </a:rPr>
              <a:t>αιτια</a:t>
            </a:r>
            <a:r>
              <a:rPr lang="el-GR" dirty="0">
                <a:latin typeface="Calibri" charset="0"/>
              </a:rPr>
              <a:t> </a:t>
            </a:r>
            <a:r>
              <a:rPr lang="el-GR" dirty="0" err="1">
                <a:latin typeface="Calibri" charset="0"/>
              </a:rPr>
              <a:t>θανατου</a:t>
            </a:r>
            <a:r>
              <a:rPr lang="el-GR" dirty="0">
                <a:latin typeface="Calibri" charset="0"/>
              </a:rPr>
              <a:t> </a:t>
            </a:r>
            <a:r>
              <a:rPr lang="el-GR" dirty="0" err="1">
                <a:latin typeface="Calibri" charset="0"/>
              </a:rPr>
              <a:t>στην</a:t>
            </a:r>
            <a:r>
              <a:rPr lang="el-GR" dirty="0">
                <a:latin typeface="Calibri" charset="0"/>
              </a:rPr>
              <a:t> </a:t>
            </a:r>
            <a:r>
              <a:rPr lang="el-GR" dirty="0" err="1">
                <a:latin typeface="Calibri" charset="0"/>
              </a:rPr>
              <a:t>αμερικη</a:t>
            </a:r>
            <a:endParaRPr lang="el-GR" dirty="0">
              <a:latin typeface="Calibri" charset="0"/>
            </a:endParaRPr>
          </a:p>
          <a:p>
            <a:pPr eaLnBrk="1" hangingPunct="1">
              <a:spcBef>
                <a:spcPct val="0"/>
              </a:spcBef>
            </a:pPr>
            <a:r>
              <a:rPr lang="el-GR" dirty="0" err="1">
                <a:latin typeface="Calibri" charset="0"/>
              </a:rPr>
              <a:t>το</a:t>
            </a:r>
            <a:r>
              <a:rPr lang="el-GR" dirty="0">
                <a:latin typeface="Calibri" charset="0"/>
              </a:rPr>
              <a:t> 85% </a:t>
            </a:r>
            <a:r>
              <a:rPr lang="el-GR" dirty="0" err="1">
                <a:latin typeface="Calibri" charset="0"/>
              </a:rPr>
              <a:t>των</a:t>
            </a:r>
            <a:r>
              <a:rPr lang="el-GR" dirty="0">
                <a:latin typeface="Calibri" charset="0"/>
              </a:rPr>
              <a:t> </a:t>
            </a:r>
            <a:r>
              <a:rPr lang="el-GR" dirty="0" err="1">
                <a:latin typeface="Calibri" charset="0"/>
              </a:rPr>
              <a:t>περιπτώσεων</a:t>
            </a:r>
            <a:r>
              <a:rPr lang="el-GR" dirty="0">
                <a:latin typeface="Calibri" charset="0"/>
              </a:rPr>
              <a:t> </a:t>
            </a:r>
            <a:r>
              <a:rPr lang="el-GR" dirty="0" err="1">
                <a:latin typeface="Calibri" charset="0"/>
              </a:rPr>
              <a:t>οφείλεται</a:t>
            </a:r>
            <a:r>
              <a:rPr lang="el-GR" dirty="0">
                <a:latin typeface="Calibri" charset="0"/>
              </a:rPr>
              <a:t> </a:t>
            </a:r>
            <a:r>
              <a:rPr lang="el-GR" dirty="0" err="1">
                <a:latin typeface="Calibri" charset="0"/>
              </a:rPr>
              <a:t>στο</a:t>
            </a:r>
            <a:r>
              <a:rPr lang="el-GR" dirty="0">
                <a:latin typeface="Calibri" charset="0"/>
              </a:rPr>
              <a:t> </a:t>
            </a:r>
            <a:r>
              <a:rPr lang="el-GR" dirty="0" err="1">
                <a:latin typeface="Calibri" charset="0"/>
              </a:rPr>
              <a:t>κάπνισμα</a:t>
            </a:r>
            <a:r>
              <a:rPr lang="el-GR" dirty="0">
                <a:latin typeface="Calibri" charset="0"/>
              </a:rPr>
              <a:t> </a:t>
            </a:r>
            <a:r>
              <a:rPr lang="el-GR" dirty="0" err="1">
                <a:latin typeface="Calibri" charset="0"/>
              </a:rPr>
              <a:t>ενώ</a:t>
            </a:r>
            <a:r>
              <a:rPr lang="el-GR" dirty="0">
                <a:latin typeface="Calibri" charset="0"/>
              </a:rPr>
              <a:t> </a:t>
            </a:r>
            <a:r>
              <a:rPr lang="el-GR" dirty="0" err="1">
                <a:latin typeface="Calibri" charset="0"/>
              </a:rPr>
              <a:t>στους</a:t>
            </a:r>
            <a:r>
              <a:rPr lang="el-GR" dirty="0">
                <a:latin typeface="Calibri" charset="0"/>
              </a:rPr>
              <a:t> </a:t>
            </a:r>
            <a:r>
              <a:rPr lang="el-GR" dirty="0" err="1">
                <a:latin typeface="Calibri" charset="0"/>
              </a:rPr>
              <a:t>μη</a:t>
            </a:r>
            <a:r>
              <a:rPr lang="el-GR" dirty="0">
                <a:latin typeface="Calibri" charset="0"/>
              </a:rPr>
              <a:t> </a:t>
            </a:r>
            <a:r>
              <a:rPr lang="el-GR" dirty="0" err="1">
                <a:latin typeface="Calibri" charset="0"/>
              </a:rPr>
              <a:t>καπνιστές</a:t>
            </a:r>
            <a:r>
              <a:rPr lang="el-GR" dirty="0">
                <a:latin typeface="Calibri" charset="0"/>
              </a:rPr>
              <a:t> </a:t>
            </a:r>
            <a:r>
              <a:rPr lang="el-GR" dirty="0" err="1">
                <a:latin typeface="Calibri" charset="0"/>
              </a:rPr>
              <a:t>ο</a:t>
            </a:r>
            <a:r>
              <a:rPr lang="el-GR" dirty="0">
                <a:latin typeface="Calibri" charset="0"/>
              </a:rPr>
              <a:t> </a:t>
            </a:r>
            <a:r>
              <a:rPr lang="el-GR" dirty="0" err="1">
                <a:latin typeface="Calibri" charset="0"/>
              </a:rPr>
              <a:t>ποιο</a:t>
            </a:r>
            <a:r>
              <a:rPr lang="el-GR" dirty="0">
                <a:latin typeface="Calibri" charset="0"/>
              </a:rPr>
              <a:t> </a:t>
            </a:r>
            <a:r>
              <a:rPr lang="el-GR" dirty="0" err="1">
                <a:latin typeface="Calibri" charset="0"/>
              </a:rPr>
              <a:t>συχνος</a:t>
            </a:r>
            <a:r>
              <a:rPr lang="el-GR" dirty="0">
                <a:latin typeface="Calibri" charset="0"/>
              </a:rPr>
              <a:t> </a:t>
            </a:r>
            <a:r>
              <a:rPr lang="el-GR" dirty="0" err="1">
                <a:latin typeface="Calibri" charset="0"/>
              </a:rPr>
              <a:t>τύπος</a:t>
            </a:r>
            <a:r>
              <a:rPr lang="el-GR" dirty="0">
                <a:latin typeface="Calibri" charset="0"/>
              </a:rPr>
              <a:t> </a:t>
            </a:r>
            <a:r>
              <a:rPr lang="el-GR" dirty="0" err="1">
                <a:latin typeface="Calibri" charset="0"/>
              </a:rPr>
              <a:t>είναι</a:t>
            </a:r>
            <a:r>
              <a:rPr lang="el-GR" dirty="0">
                <a:latin typeface="Calibri" charset="0"/>
              </a:rPr>
              <a:t> </a:t>
            </a:r>
            <a:r>
              <a:rPr lang="el-GR" dirty="0" err="1">
                <a:latin typeface="Calibri" charset="0"/>
              </a:rPr>
              <a:t>το</a:t>
            </a:r>
            <a:r>
              <a:rPr lang="el-GR" dirty="0">
                <a:latin typeface="Calibri" charset="0"/>
              </a:rPr>
              <a:t> </a:t>
            </a:r>
            <a:r>
              <a:rPr lang="el-GR" dirty="0" err="1">
                <a:latin typeface="Calibri" charset="0"/>
              </a:rPr>
              <a:t>αδενοκαρκίνωμα</a:t>
            </a:r>
            <a:r>
              <a:rPr lang="el-GR" dirty="0">
                <a:latin typeface="Calibri" charset="0"/>
              </a:rPr>
              <a:t> </a:t>
            </a:r>
            <a:r>
              <a:rPr lang="el-GR" dirty="0" err="1">
                <a:latin typeface="Calibri" charset="0"/>
              </a:rPr>
              <a:t>προσβαλοντας</a:t>
            </a:r>
            <a:r>
              <a:rPr lang="el-GR" dirty="0">
                <a:latin typeface="Calibri" charset="0"/>
              </a:rPr>
              <a:t> </a:t>
            </a:r>
            <a:r>
              <a:rPr lang="el-GR" dirty="0" err="1">
                <a:latin typeface="Calibri" charset="0"/>
              </a:rPr>
              <a:t>κυρίως</a:t>
            </a:r>
            <a:r>
              <a:rPr lang="el-GR" dirty="0">
                <a:latin typeface="Calibri" charset="0"/>
              </a:rPr>
              <a:t> </a:t>
            </a:r>
            <a:r>
              <a:rPr lang="el-GR" dirty="0" err="1">
                <a:latin typeface="Calibri" charset="0"/>
              </a:rPr>
              <a:t>γυναικες</a:t>
            </a:r>
            <a:endParaRPr lang="en-US" dirty="0">
              <a:latin typeface="Calibri" charset="0"/>
            </a:endParaRPr>
          </a:p>
        </p:txBody>
      </p:sp>
      <p:sp>
        <p:nvSpPr>
          <p:cNvPr id="18435"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7CDCBCE-E63D-8F42-B927-FFBEEAF44319}" type="slidenum">
              <a:rPr lang="el-GR" sz="1200"/>
              <a:pPr eaLnBrk="1" hangingPunct="1"/>
              <a:t>3</a:t>
            </a:fld>
            <a:endParaRPr lang="el-G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(4/5/20 18:03) -----</a:t>
            </a:r>
          </a:p>
          <a:p>
            <a:r>
              <a:rPr lang="en-US"/>
              <a:t>Αποτελεί έναν καρκίνο φονια</a:t>
            </a:r>
          </a:p>
        </p:txBody>
      </p:sp>
      <p:sp>
        <p:nvSpPr>
          <p:cNvPr id="4" name="Slide Number Placeholder 3"/>
          <p:cNvSpPr>
            <a:spLocks noGrp="1"/>
          </p:cNvSpPr>
          <p:nvPr>
            <p:ph type="sldNum" sz="quarter" idx="10"/>
          </p:nvPr>
        </p:nvSpPr>
        <p:spPr/>
        <p:txBody>
          <a:bodyPr/>
          <a:lstStyle/>
          <a:p>
            <a:pPr>
              <a:defRPr/>
            </a:pPr>
            <a:fld id="{8F9533F7-6007-3C43-B28A-E2973A5E02B2}" type="slidenum">
              <a:rPr lang="el-GR" smtClean="0"/>
              <a:pPr>
                <a:defRPr/>
              </a:pPr>
              <a:t>4</a:t>
            </a:fld>
            <a:endParaRPr lang="el-GR"/>
          </a:p>
        </p:txBody>
      </p:sp>
    </p:spTree>
    <p:extLst>
      <p:ext uri="{BB962C8B-B14F-4D97-AF65-F5344CB8AC3E}">
        <p14:creationId xmlns:p14="http://schemas.microsoft.com/office/powerpoint/2010/main" val="385091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eaLnBrk="0" hangingPunct="0">
              <a:defRPr sz="2400">
                <a:solidFill>
                  <a:schemeClr val="tx1"/>
                </a:solidFill>
                <a:latin typeface="Calibri" charset="0"/>
                <a:ea typeface="ＭＳ Ｐゴシック" charset="0"/>
                <a:cs typeface="ＭＳ Ｐゴシック" charset="0"/>
              </a:defRPr>
            </a:lvl1pPr>
            <a:lvl2pPr marL="742950" indent="-285750" defTabSz="909638" eaLnBrk="0" hangingPunct="0">
              <a:defRPr sz="2400">
                <a:solidFill>
                  <a:schemeClr val="tx1"/>
                </a:solidFill>
                <a:latin typeface="Calibri" charset="0"/>
                <a:ea typeface="ＭＳ Ｐゴシック" charset="0"/>
              </a:defRPr>
            </a:lvl2pPr>
            <a:lvl3pPr marL="1143000" indent="-228600" defTabSz="909638" eaLnBrk="0" hangingPunct="0">
              <a:defRPr sz="2400">
                <a:solidFill>
                  <a:schemeClr val="tx1"/>
                </a:solidFill>
                <a:latin typeface="Calibri" charset="0"/>
                <a:ea typeface="ＭＳ Ｐゴシック" charset="0"/>
              </a:defRPr>
            </a:lvl3pPr>
            <a:lvl4pPr marL="1600200" indent="-228600" defTabSz="909638" eaLnBrk="0" hangingPunct="0">
              <a:defRPr sz="2400">
                <a:solidFill>
                  <a:schemeClr val="tx1"/>
                </a:solidFill>
                <a:latin typeface="Calibri" charset="0"/>
                <a:ea typeface="ＭＳ Ｐゴシック" charset="0"/>
              </a:defRPr>
            </a:lvl4pPr>
            <a:lvl5pPr marL="2057400" indent="-228600" defTabSz="909638" eaLnBrk="0" hangingPunct="0">
              <a:defRPr sz="2400">
                <a:solidFill>
                  <a:schemeClr val="tx1"/>
                </a:solidFill>
                <a:latin typeface="Calibri" charset="0"/>
                <a:ea typeface="ＭＳ Ｐゴシック" charset="0"/>
              </a:defRPr>
            </a:lvl5pPr>
            <a:lvl6pPr marL="2514600" indent="-228600" defTabSz="9096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096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096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096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5CD6139-51A8-E942-8F71-9A36D9534396}" type="slidenum">
              <a:rPr lang="en-US" sz="1200">
                <a:latin typeface="KeplerRegular" charset="0"/>
                <a:ea typeface="MS PGothic" charset="0"/>
                <a:cs typeface="MS PGothic" charset="0"/>
              </a:rPr>
              <a:pPr eaLnBrk="1" hangingPunct="1"/>
              <a:t>6</a:t>
            </a:fld>
            <a:endParaRPr lang="en-US" sz="1200">
              <a:latin typeface="KeplerRegular" charset="0"/>
              <a:ea typeface="MS PGothic" charset="0"/>
              <a:cs typeface="MS PGothic"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ea typeface="MS PGothic" charset="0"/>
                <a:cs typeface="MS PGothic" charset="0"/>
              </a:rPr>
              <a:t>Lung cancer is by far the most common fatal cancer in men (28%), followed by prostate (11%), and colon &amp; rectum (9%).  In women, lung (26%), breast (15%), and colon &amp; rectum (9%) are the leading sites of cancer death.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eaLnBrk="0" hangingPunct="0">
              <a:defRPr sz="2400">
                <a:solidFill>
                  <a:schemeClr val="tx1"/>
                </a:solidFill>
                <a:latin typeface="Calibri" charset="0"/>
                <a:ea typeface="ＭＳ Ｐゴシック" charset="0"/>
                <a:cs typeface="ＭＳ Ｐゴシック" charset="0"/>
              </a:defRPr>
            </a:lvl1pPr>
            <a:lvl2pPr marL="742950" indent="-285750" defTabSz="909638" eaLnBrk="0" hangingPunct="0">
              <a:defRPr sz="2400">
                <a:solidFill>
                  <a:schemeClr val="tx1"/>
                </a:solidFill>
                <a:latin typeface="Calibri" charset="0"/>
                <a:ea typeface="ＭＳ Ｐゴシック" charset="0"/>
              </a:defRPr>
            </a:lvl2pPr>
            <a:lvl3pPr marL="1143000" indent="-228600" defTabSz="909638" eaLnBrk="0" hangingPunct="0">
              <a:defRPr sz="2400">
                <a:solidFill>
                  <a:schemeClr val="tx1"/>
                </a:solidFill>
                <a:latin typeface="Calibri" charset="0"/>
                <a:ea typeface="ＭＳ Ｐゴシック" charset="0"/>
              </a:defRPr>
            </a:lvl3pPr>
            <a:lvl4pPr marL="1600200" indent="-228600" defTabSz="909638" eaLnBrk="0" hangingPunct="0">
              <a:defRPr sz="2400">
                <a:solidFill>
                  <a:schemeClr val="tx1"/>
                </a:solidFill>
                <a:latin typeface="Calibri" charset="0"/>
                <a:ea typeface="ＭＳ Ｐゴシック" charset="0"/>
              </a:defRPr>
            </a:lvl4pPr>
            <a:lvl5pPr marL="2057400" indent="-228600" defTabSz="909638" eaLnBrk="0" hangingPunct="0">
              <a:defRPr sz="2400">
                <a:solidFill>
                  <a:schemeClr val="tx1"/>
                </a:solidFill>
                <a:latin typeface="Calibri" charset="0"/>
                <a:ea typeface="ＭＳ Ｐゴシック" charset="0"/>
              </a:defRPr>
            </a:lvl5pPr>
            <a:lvl6pPr marL="2514600" indent="-228600" defTabSz="9096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096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096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096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3B9F3E2-39ED-0249-9343-13AF42D016E7}" type="slidenum">
              <a:rPr lang="en-US" sz="1200">
                <a:latin typeface="KeplerRegular" charset="0"/>
                <a:ea typeface="MS PGothic" charset="0"/>
                <a:cs typeface="MS PGothic" charset="0"/>
              </a:rPr>
              <a:pPr eaLnBrk="1" hangingPunct="1"/>
              <a:t>7</a:t>
            </a:fld>
            <a:endParaRPr lang="en-US" sz="1200">
              <a:latin typeface="KeplerRegular" charset="0"/>
              <a:ea typeface="MS PGothic" charset="0"/>
              <a:cs typeface="MS PGothic"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ea typeface="MS PGothic" charset="0"/>
                <a:cs typeface="MS PGothic" charset="0"/>
              </a:rPr>
              <a:t>Now we will turn our attention to the number of new cancers anticipated in the US this year.  It is estimated that almost 1.6 million new cases of cancer will be diagnosed in 2011.  The most common cancers are prostate in men and breast in women; lung and colorectal cancers are the second and third most common cancers in both men and in women.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atin typeface="Calibri" charset="0"/>
              </a:rPr>
              <a:t>asbestos and combustion fumes</a:t>
            </a:r>
            <a:r>
              <a:rPr lang="el-GR">
                <a:latin typeface="Calibri" charset="0"/>
              </a:rPr>
              <a:t>, </a:t>
            </a:r>
            <a:r>
              <a:rPr lang="en-US">
                <a:latin typeface="Calibri" charset="0"/>
              </a:rPr>
              <a:t>Chronic exposure to high levels of fibres and</a:t>
            </a:r>
            <a:r>
              <a:rPr lang="el-GR">
                <a:latin typeface="Calibri" charset="0"/>
              </a:rPr>
              <a:t> </a:t>
            </a:r>
            <a:r>
              <a:rPr lang="en-US">
                <a:latin typeface="Calibri" charset="0"/>
              </a:rPr>
              <a:t>dusts might result in lung fibrosis (e.g. Silicosis</a:t>
            </a:r>
            <a:r>
              <a:rPr lang="el-GR">
                <a:latin typeface="Calibri" charset="0"/>
              </a:rPr>
              <a:t> </a:t>
            </a:r>
            <a:r>
              <a:rPr lang="en-US">
                <a:latin typeface="Calibri" charset="0"/>
              </a:rPr>
              <a:t>and asbestosis),</a:t>
            </a:r>
            <a:r>
              <a:rPr lang="el-GR">
                <a:latin typeface="Calibri" charset="0"/>
              </a:rPr>
              <a:t> </a:t>
            </a:r>
            <a:r>
              <a:rPr lang="en-US">
                <a:latin typeface="Calibri" charset="0"/>
              </a:rPr>
              <a:t>include occupational (e.g. asbestos, heavy</a:t>
            </a:r>
            <a:r>
              <a:rPr lang="el-GR">
                <a:latin typeface="Calibri" charset="0"/>
              </a:rPr>
              <a:t> </a:t>
            </a:r>
            <a:r>
              <a:rPr lang="en-US">
                <a:latin typeface="Calibri" charset="0"/>
              </a:rPr>
              <a:t>metals) and environmental exposures</a:t>
            </a:r>
            <a:r>
              <a:rPr lang="el-GR">
                <a:latin typeface="Calibri" charset="0"/>
              </a:rPr>
              <a:t> </a:t>
            </a:r>
            <a:r>
              <a:rPr lang="en-US">
                <a:latin typeface="Calibri" charset="0"/>
              </a:rPr>
              <a:t>(e.g. secondhand smoke, radon decay products)</a:t>
            </a:r>
          </a:p>
          <a:p>
            <a:pPr>
              <a:spcBef>
                <a:spcPct val="0"/>
              </a:spcBef>
            </a:pPr>
            <a:endParaRPr lang="en-US">
              <a:latin typeface="Calibri" charset="0"/>
            </a:endParaRPr>
          </a:p>
          <a:p>
            <a:pPr>
              <a:spcBef>
                <a:spcPct val="0"/>
              </a:spcBef>
            </a:pPr>
            <a:endParaRPr lang="en-US">
              <a:latin typeface="Calibri" charset="0"/>
            </a:endParaRPr>
          </a:p>
          <a:p>
            <a:pPr>
              <a:spcBef>
                <a:spcPct val="0"/>
              </a:spcBef>
            </a:pPr>
            <a:endParaRPr lang="en-US">
              <a:latin typeface="Calibri" charset="0"/>
            </a:endParaRPr>
          </a:p>
          <a:p>
            <a:pPr>
              <a:spcBef>
                <a:spcPct val="0"/>
              </a:spcBef>
            </a:pPr>
            <a:endParaRPr lang="el-GR">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96C189D-4E5A-C04D-AFA3-D1E63F5C90AE}" type="slidenum">
              <a:rPr lang="el-GR" sz="1200">
                <a:cs typeface="Arial" charset="0"/>
              </a:rPr>
              <a:pPr eaLnBrk="1" hangingPunct="1"/>
              <a:t>10</a:t>
            </a:fld>
            <a:endParaRPr lang="el-GR"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Calibri" charset="0"/>
              </a:rPr>
              <a:t>Often presents as a solitary pulmonary nodule on routine chest imaging</a:t>
            </a:r>
            <a:r>
              <a:rPr lang="el-GR" dirty="0">
                <a:latin typeface="Calibri" charset="0"/>
              </a:rPr>
              <a:t>.</a:t>
            </a:r>
            <a:r>
              <a:rPr lang="en-US" dirty="0">
                <a:latin typeface="Calibri" charset="0"/>
              </a:rPr>
              <a:t> </a:t>
            </a:r>
            <a:endParaRPr lang="el-GR" dirty="0">
              <a:latin typeface="Calibri" charset="0"/>
            </a:endParaRPr>
          </a:p>
          <a:p>
            <a:pPr eaLnBrk="1" hangingPunct="1">
              <a:spcBef>
                <a:spcPct val="0"/>
              </a:spcBef>
            </a:pPr>
            <a:r>
              <a:rPr lang="el-GR" b="1" dirty="0" err="1">
                <a:latin typeface="Calibri" charset="0"/>
              </a:rPr>
              <a:t>Για</a:t>
            </a:r>
            <a:r>
              <a:rPr lang="el-GR" b="1" dirty="0">
                <a:latin typeface="Calibri" charset="0"/>
              </a:rPr>
              <a:t> </a:t>
            </a:r>
            <a:r>
              <a:rPr lang="el-GR" b="1" dirty="0" err="1">
                <a:latin typeface="Calibri" charset="0"/>
              </a:rPr>
              <a:t>την</a:t>
            </a:r>
            <a:r>
              <a:rPr lang="el-GR" b="1" dirty="0">
                <a:latin typeface="Calibri" charset="0"/>
              </a:rPr>
              <a:t> </a:t>
            </a:r>
            <a:r>
              <a:rPr lang="el-GR" b="1" dirty="0" err="1">
                <a:latin typeface="Calibri" charset="0"/>
              </a:rPr>
              <a:t>σταδιοποίηση</a:t>
            </a:r>
            <a:r>
              <a:rPr lang="el-GR" b="1" dirty="0">
                <a:latin typeface="Calibri" charset="0"/>
              </a:rPr>
              <a:t> </a:t>
            </a:r>
            <a:r>
              <a:rPr lang="el-GR" b="1" dirty="0" err="1">
                <a:latin typeface="Calibri" charset="0"/>
              </a:rPr>
              <a:t>της</a:t>
            </a:r>
            <a:r>
              <a:rPr lang="el-GR" b="1" dirty="0">
                <a:latin typeface="Calibri" charset="0"/>
              </a:rPr>
              <a:t> </a:t>
            </a:r>
            <a:r>
              <a:rPr lang="el-GR" b="1" dirty="0" err="1">
                <a:latin typeface="Calibri" charset="0"/>
              </a:rPr>
              <a:t>νόσου</a:t>
            </a:r>
            <a:r>
              <a:rPr lang="el-GR" dirty="0">
                <a:latin typeface="Calibri" charset="0"/>
              </a:rPr>
              <a:t> </a:t>
            </a:r>
            <a:r>
              <a:rPr lang="el-GR" dirty="0" err="1">
                <a:latin typeface="Calibri" charset="0"/>
              </a:rPr>
              <a:t>το</a:t>
            </a:r>
            <a:r>
              <a:rPr lang="el-GR" dirty="0">
                <a:latin typeface="Calibri" charset="0"/>
              </a:rPr>
              <a:t> PET </a:t>
            </a:r>
            <a:r>
              <a:rPr lang="el-GR" dirty="0" err="1">
                <a:latin typeface="Calibri" charset="0"/>
              </a:rPr>
              <a:t>έχει</a:t>
            </a:r>
            <a:r>
              <a:rPr lang="el-GR" dirty="0">
                <a:latin typeface="Calibri" charset="0"/>
              </a:rPr>
              <a:t> 96% </a:t>
            </a:r>
            <a:r>
              <a:rPr lang="el-GR" dirty="0" err="1">
                <a:latin typeface="Calibri" charset="0"/>
              </a:rPr>
              <a:t>ευαισθησία</a:t>
            </a:r>
            <a:r>
              <a:rPr lang="el-GR" dirty="0">
                <a:latin typeface="Calibri" charset="0"/>
              </a:rPr>
              <a:t> </a:t>
            </a:r>
            <a:r>
              <a:rPr lang="el-GR" dirty="0" err="1">
                <a:latin typeface="Calibri" charset="0"/>
              </a:rPr>
              <a:t>και</a:t>
            </a:r>
            <a:r>
              <a:rPr lang="el-GR" dirty="0">
                <a:latin typeface="Calibri" charset="0"/>
              </a:rPr>
              <a:t> 93% </a:t>
            </a:r>
            <a:r>
              <a:rPr lang="el-GR" dirty="0" err="1">
                <a:latin typeface="Calibri" charset="0"/>
              </a:rPr>
              <a:t>ειδικότητα</a:t>
            </a:r>
            <a:r>
              <a:rPr lang="el-GR" dirty="0">
                <a:latin typeface="Calibri" charset="0"/>
              </a:rPr>
              <a:t>, </a:t>
            </a:r>
            <a:r>
              <a:rPr lang="el-GR" dirty="0" err="1">
                <a:latin typeface="Calibri" charset="0"/>
              </a:rPr>
              <a:t>ενώ</a:t>
            </a:r>
            <a:r>
              <a:rPr lang="el-GR" dirty="0">
                <a:latin typeface="Calibri" charset="0"/>
              </a:rPr>
              <a:t> </a:t>
            </a:r>
            <a:r>
              <a:rPr lang="el-GR" dirty="0" err="1">
                <a:latin typeface="Calibri" charset="0"/>
              </a:rPr>
              <a:t>η</a:t>
            </a:r>
            <a:r>
              <a:rPr lang="el-GR" dirty="0">
                <a:latin typeface="Calibri" charset="0"/>
              </a:rPr>
              <a:t> CT 68% </a:t>
            </a:r>
            <a:r>
              <a:rPr lang="el-GR" dirty="0" err="1">
                <a:latin typeface="Calibri" charset="0"/>
              </a:rPr>
              <a:t>και</a:t>
            </a:r>
            <a:r>
              <a:rPr lang="el-GR" dirty="0">
                <a:latin typeface="Calibri" charset="0"/>
              </a:rPr>
              <a:t> 65% </a:t>
            </a:r>
            <a:r>
              <a:rPr lang="el-GR" dirty="0" err="1">
                <a:latin typeface="Calibri" charset="0"/>
              </a:rPr>
              <a:t>αντίστοιχα</a:t>
            </a:r>
            <a:r>
              <a:rPr lang="el-GR" dirty="0">
                <a:latin typeface="Calibri" charset="0"/>
              </a:rPr>
              <a:t>.</a:t>
            </a:r>
          </a:p>
          <a:p>
            <a:pPr eaLnBrk="1" hangingPunct="1">
              <a:spcBef>
                <a:spcPct val="0"/>
              </a:spcBef>
            </a:pPr>
            <a:r>
              <a:rPr lang="en-US" dirty="0">
                <a:latin typeface="Calibri" charset="0"/>
              </a:rPr>
              <a:t>Histologic confirmation of disease remains the gold standard for</a:t>
            </a:r>
            <a:r>
              <a:rPr lang="el-GR" dirty="0">
                <a:latin typeface="Calibri" charset="0"/>
              </a:rPr>
              <a:t> </a:t>
            </a:r>
            <a:r>
              <a:rPr lang="en-US" dirty="0">
                <a:latin typeface="Calibri" charset="0"/>
              </a:rPr>
              <a:t>lung cancer diagnosis</a:t>
            </a:r>
          </a:p>
          <a:p>
            <a:pPr eaLnBrk="1" hangingPunct="1">
              <a:spcBef>
                <a:spcPct val="0"/>
              </a:spcBef>
            </a:pPr>
            <a:r>
              <a:rPr lang="en-US" dirty="0">
                <a:latin typeface="Calibri" charset="0"/>
              </a:rPr>
              <a:t>Before obtaining tissue for diagnosis, several imaging modalities</a:t>
            </a:r>
            <a:r>
              <a:rPr lang="el-GR" dirty="0">
                <a:latin typeface="Calibri" charset="0"/>
              </a:rPr>
              <a:t> </a:t>
            </a:r>
            <a:r>
              <a:rPr lang="en-US" dirty="0">
                <a:latin typeface="Calibri" charset="0"/>
              </a:rPr>
              <a:t>may be used to evaluate a suspicious lesion</a:t>
            </a:r>
          </a:p>
          <a:p>
            <a:pPr eaLnBrk="1" hangingPunct="1">
              <a:spcBef>
                <a:spcPct val="0"/>
              </a:spcBef>
            </a:pPr>
            <a:r>
              <a:rPr lang="en-US" dirty="0">
                <a:latin typeface="Calibri" charset="0"/>
              </a:rPr>
              <a:t>CT and PET scans are standard; MRI can also be considered</a:t>
            </a:r>
            <a:endParaRPr lang="el-GR" dirty="0">
              <a:latin typeface="Calibri" charset="0"/>
            </a:endParaRPr>
          </a:p>
          <a:p>
            <a:r>
              <a:rPr lang="en-US" dirty="0">
                <a:latin typeface="Calibri" charset="0"/>
              </a:rPr>
              <a:t>After distant metastases have been ruled out, a more detailed</a:t>
            </a:r>
            <a:r>
              <a:rPr lang="el-GR" dirty="0">
                <a:latin typeface="Calibri" charset="0"/>
              </a:rPr>
              <a:t> </a:t>
            </a:r>
            <a:r>
              <a:rPr lang="en-US" dirty="0" err="1">
                <a:latin typeface="Calibri" charset="0"/>
              </a:rPr>
              <a:t>locoregional</a:t>
            </a:r>
            <a:r>
              <a:rPr lang="en-US" dirty="0">
                <a:latin typeface="Calibri" charset="0"/>
              </a:rPr>
              <a:t> staging is mandatory to distinguish early stages</a:t>
            </a:r>
            <a:r>
              <a:rPr lang="en-US" baseline="0" dirty="0">
                <a:latin typeface="Calibri" charset="0"/>
              </a:rPr>
              <a:t> </a:t>
            </a:r>
            <a:r>
              <a:rPr lang="en-US" dirty="0">
                <a:latin typeface="Calibri" charset="0"/>
              </a:rPr>
              <a:t>(I/II) from potentially </a:t>
            </a:r>
            <a:r>
              <a:rPr lang="en-US" dirty="0" err="1">
                <a:latin typeface="Calibri" charset="0"/>
              </a:rPr>
              <a:t>resectable</a:t>
            </a:r>
            <a:r>
              <a:rPr lang="en-US" dirty="0">
                <a:latin typeface="Calibri" charset="0"/>
              </a:rPr>
              <a:t> stage IIIA and from</a:t>
            </a:r>
            <a:r>
              <a:rPr lang="el-GR" dirty="0">
                <a:latin typeface="Calibri" charset="0"/>
              </a:rPr>
              <a:t> </a:t>
            </a:r>
            <a:r>
              <a:rPr lang="en-US" dirty="0" err="1">
                <a:latin typeface="Calibri" charset="0"/>
              </a:rPr>
              <a:t>unresectable</a:t>
            </a:r>
            <a:r>
              <a:rPr lang="en-US" dirty="0">
                <a:latin typeface="Calibri" charset="0"/>
              </a:rPr>
              <a:t> stage III, according to the seventh TNM staging</a:t>
            </a:r>
            <a:r>
              <a:rPr lang="en-US" baseline="0" dirty="0">
                <a:latin typeface="Calibri" charset="0"/>
              </a:rPr>
              <a:t> </a:t>
            </a:r>
            <a:r>
              <a:rPr lang="en-US" dirty="0">
                <a:latin typeface="Calibri" charset="0"/>
              </a:rPr>
              <a:t>System</a:t>
            </a:r>
          </a:p>
        </p:txBody>
      </p:sp>
      <p:sp>
        <p:nvSpPr>
          <p:cNvPr id="31747"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59FC8F9-D0F5-6E47-BEFE-F391983A8D0D}" type="slidenum">
              <a:rPr lang="el-GR" sz="1200"/>
              <a:pPr eaLnBrk="1" hangingPunct="1"/>
              <a:t>12</a:t>
            </a:fld>
            <a:endParaRPr lang="el-G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rPr>
              <a:t>Bronchoscopy is the recommended method of obtaining a pathological diagnosis of centrally located </a:t>
            </a:r>
            <a:r>
              <a:rPr lang="en-US" dirty="0" err="1">
                <a:latin typeface="Calibri" charset="0"/>
              </a:rPr>
              <a:t>tumours</a:t>
            </a:r>
            <a:endParaRPr lang="en-US" dirty="0">
              <a:latin typeface="Calibri" charset="0"/>
            </a:endParaRPr>
          </a:p>
          <a:p>
            <a:pPr eaLnBrk="1" hangingPunct="1">
              <a:spcBef>
                <a:spcPct val="0"/>
              </a:spcBef>
            </a:pPr>
            <a:r>
              <a:rPr lang="en-US" dirty="0">
                <a:latin typeface="Calibri" charset="0"/>
              </a:rPr>
              <a:t>Minimally invasive and surgical procedures can be employed in</a:t>
            </a:r>
            <a:r>
              <a:rPr lang="el-GR" dirty="0">
                <a:latin typeface="Calibri" charset="0"/>
              </a:rPr>
              <a:t> </a:t>
            </a:r>
            <a:r>
              <a:rPr lang="en-US" dirty="0">
                <a:latin typeface="Calibri" charset="0"/>
              </a:rPr>
              <a:t>the evaluation and staging process</a:t>
            </a:r>
          </a:p>
          <a:p>
            <a:pPr eaLnBrk="1" hangingPunct="1">
              <a:spcBef>
                <a:spcPct val="0"/>
              </a:spcBef>
            </a:pPr>
            <a:r>
              <a:rPr lang="en-US" dirty="0" err="1">
                <a:latin typeface="Calibri" charset="0"/>
              </a:rPr>
              <a:t>Mediastinoscopy</a:t>
            </a:r>
            <a:r>
              <a:rPr lang="en-US" dirty="0">
                <a:latin typeface="Calibri" charset="0"/>
              </a:rPr>
              <a:t> has traditionally been viewed as the gold</a:t>
            </a:r>
            <a:r>
              <a:rPr lang="el-GR" dirty="0">
                <a:latin typeface="Calibri" charset="0"/>
              </a:rPr>
              <a:t> </a:t>
            </a:r>
            <a:r>
              <a:rPr lang="en-US" dirty="0">
                <a:latin typeface="Calibri" charset="0"/>
              </a:rPr>
              <a:t>standard for </a:t>
            </a:r>
            <a:r>
              <a:rPr lang="en-US" dirty="0" err="1">
                <a:latin typeface="Calibri" charset="0"/>
              </a:rPr>
              <a:t>mediastinal</a:t>
            </a:r>
            <a:r>
              <a:rPr lang="en-US" dirty="0">
                <a:latin typeface="Calibri" charset="0"/>
              </a:rPr>
              <a:t> lymph node staging</a:t>
            </a:r>
          </a:p>
          <a:p>
            <a:pPr eaLnBrk="1" hangingPunct="1">
              <a:spcBef>
                <a:spcPct val="0"/>
              </a:spcBef>
            </a:pPr>
            <a:r>
              <a:rPr lang="en-US" dirty="0" err="1">
                <a:latin typeface="Calibri" charset="0"/>
              </a:rPr>
              <a:t>Endobronchial</a:t>
            </a:r>
            <a:r>
              <a:rPr lang="en-US" dirty="0">
                <a:latin typeface="Calibri" charset="0"/>
              </a:rPr>
              <a:t> ultrasound with </a:t>
            </a:r>
            <a:r>
              <a:rPr lang="en-US" dirty="0" err="1">
                <a:latin typeface="Calibri" charset="0"/>
              </a:rPr>
              <a:t>transbronchial</a:t>
            </a:r>
            <a:r>
              <a:rPr lang="en-US" dirty="0">
                <a:latin typeface="Calibri" charset="0"/>
              </a:rPr>
              <a:t> needle</a:t>
            </a:r>
            <a:r>
              <a:rPr lang="el-GR" dirty="0">
                <a:latin typeface="Calibri" charset="0"/>
              </a:rPr>
              <a:t> </a:t>
            </a:r>
            <a:r>
              <a:rPr lang="en-US" dirty="0">
                <a:latin typeface="Calibri" charset="0"/>
              </a:rPr>
              <a:t>aspiration and endoscopic ultrasound with fine-needle</a:t>
            </a:r>
            <a:r>
              <a:rPr lang="en-US" baseline="0" dirty="0">
                <a:latin typeface="Calibri" charset="0"/>
              </a:rPr>
              <a:t> </a:t>
            </a:r>
            <a:r>
              <a:rPr lang="en-US" dirty="0">
                <a:latin typeface="Calibri" charset="0"/>
              </a:rPr>
              <a:t>aspiration have become the standard of care</a:t>
            </a:r>
          </a:p>
          <a:p>
            <a:pPr eaLnBrk="1" hangingPunct="1">
              <a:spcBef>
                <a:spcPct val="0"/>
              </a:spcBef>
            </a:pPr>
            <a:endParaRPr lang="el-GR" dirty="0">
              <a:latin typeface="Calibri" charset="0"/>
            </a:endParaRPr>
          </a:p>
          <a:p>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04DE55-E529-CE43-82B2-40CDD421A787}" type="slidenum">
              <a:rPr lang="el-GR" sz="1200">
                <a:cs typeface="Arial" charset="0"/>
              </a:rPr>
              <a:pPr eaLnBrk="1" hangingPunct="1"/>
              <a:t>13</a:t>
            </a:fld>
            <a:endParaRPr lang="el-GR"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pPr>
              <a:defRPr/>
            </a:pPr>
            <a:fld id="{E7EA1C43-BCF5-8B48-9A95-72C602466EC8}" type="datetimeFigureOut">
              <a:rPr lang="el-GR"/>
              <a:pPr>
                <a:defRPr/>
              </a:pPr>
              <a:t>12/4/2020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C49F24E-9AE5-F74E-A084-7104626F953E}" type="slidenum">
              <a:rPr lang="el-GR"/>
              <a:pPr>
                <a:defRPr/>
              </a:pPr>
              <a:t>‹#›</a:t>
            </a:fld>
            <a:endParaRPr lang="el-GR"/>
          </a:p>
        </p:txBody>
      </p:sp>
    </p:spTree>
    <p:extLst>
      <p:ext uri="{BB962C8B-B14F-4D97-AF65-F5344CB8AC3E}">
        <p14:creationId xmlns:p14="http://schemas.microsoft.com/office/powerpoint/2010/main" val="93687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BE490770-6A8C-BD4C-963C-29B8D575842E}" type="datetimeFigureOut">
              <a:rPr lang="el-GR"/>
              <a:pPr>
                <a:defRPr/>
              </a:pPr>
              <a:t>12/4/2020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848C6B1-9023-2349-AF1F-EA51D4BAED35}" type="slidenum">
              <a:rPr lang="el-GR"/>
              <a:pPr>
                <a:defRPr/>
              </a:pPr>
              <a:t>‹#›</a:t>
            </a:fld>
            <a:endParaRPr lang="el-GR"/>
          </a:p>
        </p:txBody>
      </p:sp>
    </p:spTree>
    <p:extLst>
      <p:ext uri="{BB962C8B-B14F-4D97-AF65-F5344CB8AC3E}">
        <p14:creationId xmlns:p14="http://schemas.microsoft.com/office/powerpoint/2010/main" val="187993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DB0E31A4-347E-034E-A176-3FEB40E7DEA0}" type="datetimeFigureOut">
              <a:rPr lang="el-GR"/>
              <a:pPr>
                <a:defRPr/>
              </a:pPr>
              <a:t>12/4/2020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A805E21-749F-4841-B20B-2F61B6C74DF8}" type="slidenum">
              <a:rPr lang="el-GR"/>
              <a:pPr>
                <a:defRPr/>
              </a:pPr>
              <a:t>‹#›</a:t>
            </a:fld>
            <a:endParaRPr lang="el-GR"/>
          </a:p>
        </p:txBody>
      </p:sp>
    </p:spTree>
    <p:extLst>
      <p:ext uri="{BB962C8B-B14F-4D97-AF65-F5344CB8AC3E}">
        <p14:creationId xmlns:p14="http://schemas.microsoft.com/office/powerpoint/2010/main" val="17838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1463"/>
            <a:ext cx="6781800" cy="762000"/>
          </a:xfrm>
        </p:spPr>
        <p:txBody>
          <a:bodyPr/>
          <a:lstStyle/>
          <a:p>
            <a:r>
              <a:rPr lang="en-US"/>
              <a:t>Click to edit Master title style</a:t>
            </a:r>
          </a:p>
        </p:txBody>
      </p:sp>
      <p:sp>
        <p:nvSpPr>
          <p:cNvPr id="3" name="Chart Placeholder 2"/>
          <p:cNvSpPr>
            <a:spLocks noGrp="1"/>
          </p:cNvSpPr>
          <p:nvPr>
            <p:ph type="chart" idx="1"/>
          </p:nvPr>
        </p:nvSpPr>
        <p:spPr>
          <a:xfrm>
            <a:off x="1676400" y="1219200"/>
            <a:ext cx="6781800" cy="4876800"/>
          </a:xfrm>
        </p:spPr>
        <p:txBody>
          <a:bodyPr rtlCol="0">
            <a:normAutofit/>
          </a:bodyPr>
          <a:lstStyle/>
          <a:p>
            <a:pPr lvl="0"/>
            <a:endParaRPr lang="en-US" noProof="0"/>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8929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7F533B61-C87F-0E4D-A242-256681742260}" type="datetimeFigureOut">
              <a:rPr lang="el-GR"/>
              <a:pPr>
                <a:defRPr/>
              </a:pPr>
              <a:t>12/4/2020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76EFC52C-D991-974A-BEE4-7F3C44A32B0D}" type="slidenum">
              <a:rPr lang="el-GR"/>
              <a:pPr>
                <a:defRPr/>
              </a:pPr>
              <a:t>‹#›</a:t>
            </a:fld>
            <a:endParaRPr lang="el-GR"/>
          </a:p>
        </p:txBody>
      </p:sp>
    </p:spTree>
    <p:extLst>
      <p:ext uri="{BB962C8B-B14F-4D97-AF65-F5344CB8AC3E}">
        <p14:creationId xmlns:p14="http://schemas.microsoft.com/office/powerpoint/2010/main" val="34224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C2000DB7-BF12-BC47-9030-376ECA067E9F}" type="datetimeFigureOut">
              <a:rPr lang="el-GR"/>
              <a:pPr>
                <a:defRPr/>
              </a:pPr>
              <a:t>12/4/2020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8FCBA19-E6F5-8143-819E-1E6E473A6F97}" type="slidenum">
              <a:rPr lang="el-GR"/>
              <a:pPr>
                <a:defRPr/>
              </a:pPr>
              <a:t>‹#›</a:t>
            </a:fld>
            <a:endParaRPr lang="el-GR"/>
          </a:p>
        </p:txBody>
      </p:sp>
    </p:spTree>
    <p:extLst>
      <p:ext uri="{BB962C8B-B14F-4D97-AF65-F5344CB8AC3E}">
        <p14:creationId xmlns:p14="http://schemas.microsoft.com/office/powerpoint/2010/main" val="188162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3"/>
          <p:cNvSpPr>
            <a:spLocks noGrp="1"/>
          </p:cNvSpPr>
          <p:nvPr>
            <p:ph type="dt" sz="half" idx="10"/>
          </p:nvPr>
        </p:nvSpPr>
        <p:spPr/>
        <p:txBody>
          <a:bodyPr/>
          <a:lstStyle>
            <a:lvl1pPr>
              <a:defRPr/>
            </a:lvl1pPr>
          </a:lstStyle>
          <a:p>
            <a:pPr>
              <a:defRPr/>
            </a:pPr>
            <a:fld id="{C4490D5D-0C49-F845-8CA7-AA0F7820A2AA}" type="datetimeFigureOut">
              <a:rPr lang="el-GR"/>
              <a:pPr>
                <a:defRPr/>
              </a:pPr>
              <a:t>12/4/2020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B6F087A9-A8EB-8C4F-983C-20B0117A272D}" type="slidenum">
              <a:rPr lang="el-GR"/>
              <a:pPr>
                <a:defRPr/>
              </a:pPr>
              <a:t>‹#›</a:t>
            </a:fld>
            <a:endParaRPr lang="el-GR"/>
          </a:p>
        </p:txBody>
      </p:sp>
    </p:spTree>
    <p:extLst>
      <p:ext uri="{BB962C8B-B14F-4D97-AF65-F5344CB8AC3E}">
        <p14:creationId xmlns:p14="http://schemas.microsoft.com/office/powerpoint/2010/main" val="219901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3"/>
          <p:cNvSpPr>
            <a:spLocks noGrp="1"/>
          </p:cNvSpPr>
          <p:nvPr>
            <p:ph type="dt" sz="half" idx="10"/>
          </p:nvPr>
        </p:nvSpPr>
        <p:spPr/>
        <p:txBody>
          <a:bodyPr/>
          <a:lstStyle>
            <a:lvl1pPr>
              <a:defRPr/>
            </a:lvl1pPr>
          </a:lstStyle>
          <a:p>
            <a:pPr>
              <a:defRPr/>
            </a:pPr>
            <a:fld id="{1109F8E4-D8E7-2D4E-A11E-7BAB3A4CB74F}" type="datetimeFigureOut">
              <a:rPr lang="el-GR"/>
              <a:pPr>
                <a:defRPr/>
              </a:pPr>
              <a:t>12/4/2020</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1505F60D-CD1A-194A-B4BE-D833CC445DBE}" type="slidenum">
              <a:rPr lang="el-GR"/>
              <a:pPr>
                <a:defRPr/>
              </a:pPr>
              <a:t>‹#›</a:t>
            </a:fld>
            <a:endParaRPr lang="el-GR"/>
          </a:p>
        </p:txBody>
      </p:sp>
    </p:spTree>
    <p:extLst>
      <p:ext uri="{BB962C8B-B14F-4D97-AF65-F5344CB8AC3E}">
        <p14:creationId xmlns:p14="http://schemas.microsoft.com/office/powerpoint/2010/main" val="402935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3"/>
          <p:cNvSpPr>
            <a:spLocks noGrp="1"/>
          </p:cNvSpPr>
          <p:nvPr>
            <p:ph type="dt" sz="half" idx="10"/>
          </p:nvPr>
        </p:nvSpPr>
        <p:spPr/>
        <p:txBody>
          <a:bodyPr/>
          <a:lstStyle>
            <a:lvl1pPr>
              <a:defRPr/>
            </a:lvl1pPr>
          </a:lstStyle>
          <a:p>
            <a:pPr>
              <a:defRPr/>
            </a:pPr>
            <a:fld id="{86751AFD-247F-3046-ACC7-588498ECB73F}" type="datetimeFigureOut">
              <a:rPr lang="el-GR"/>
              <a:pPr>
                <a:defRPr/>
              </a:pPr>
              <a:t>12/4/2020</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A9A7872A-BF12-4944-B625-126E8C44DF2E}" type="slidenum">
              <a:rPr lang="el-GR"/>
              <a:pPr>
                <a:defRPr/>
              </a:pPr>
              <a:t>‹#›</a:t>
            </a:fld>
            <a:endParaRPr lang="el-GR"/>
          </a:p>
        </p:txBody>
      </p:sp>
    </p:spTree>
    <p:extLst>
      <p:ext uri="{BB962C8B-B14F-4D97-AF65-F5344CB8AC3E}">
        <p14:creationId xmlns:p14="http://schemas.microsoft.com/office/powerpoint/2010/main" val="238537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572C43E9-14E7-CB40-906B-42E7B080B701}" type="datetimeFigureOut">
              <a:rPr lang="el-GR"/>
              <a:pPr>
                <a:defRPr/>
              </a:pPr>
              <a:t>12/4/2020</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3465B8BF-C5F2-104E-8EB5-52C31A22D619}" type="slidenum">
              <a:rPr lang="el-GR"/>
              <a:pPr>
                <a:defRPr/>
              </a:pPr>
              <a:t>‹#›</a:t>
            </a:fld>
            <a:endParaRPr lang="el-GR"/>
          </a:p>
        </p:txBody>
      </p:sp>
    </p:spTree>
    <p:extLst>
      <p:ext uri="{BB962C8B-B14F-4D97-AF65-F5344CB8AC3E}">
        <p14:creationId xmlns:p14="http://schemas.microsoft.com/office/powerpoint/2010/main" val="373746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18D7122D-AC01-0A41-9676-8B73D4129E5D}" type="datetimeFigureOut">
              <a:rPr lang="el-GR"/>
              <a:pPr>
                <a:defRPr/>
              </a:pPr>
              <a:t>12/4/2020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122874C6-E69A-B543-8342-08E2FD8DC633}" type="slidenum">
              <a:rPr lang="el-GR"/>
              <a:pPr>
                <a:defRPr/>
              </a:pPr>
              <a:t>‹#›</a:t>
            </a:fld>
            <a:endParaRPr lang="el-GR"/>
          </a:p>
        </p:txBody>
      </p:sp>
    </p:spTree>
    <p:extLst>
      <p:ext uri="{BB962C8B-B14F-4D97-AF65-F5344CB8AC3E}">
        <p14:creationId xmlns:p14="http://schemas.microsoft.com/office/powerpoint/2010/main" val="190505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0807B898-EC9F-8148-8AA7-B75DBA66A26D}" type="datetimeFigureOut">
              <a:rPr lang="el-GR"/>
              <a:pPr>
                <a:defRPr/>
              </a:pPr>
              <a:t>12/4/2020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73476E44-60FA-2D4C-A08F-3FB1FB2A1D37}" type="slidenum">
              <a:rPr lang="el-GR"/>
              <a:pPr>
                <a:defRPr/>
              </a:pPr>
              <a:t>‹#›</a:t>
            </a:fld>
            <a:endParaRPr lang="el-GR"/>
          </a:p>
        </p:txBody>
      </p:sp>
    </p:spTree>
    <p:extLst>
      <p:ext uri="{BB962C8B-B14F-4D97-AF65-F5344CB8AC3E}">
        <p14:creationId xmlns:p14="http://schemas.microsoft.com/office/powerpoint/2010/main" val="4227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5EA6F447-F110-A242-A152-31E070BD6D88}" type="datetimeFigureOut">
              <a:rPr lang="el-GR"/>
              <a:pPr>
                <a:defRPr/>
              </a:pPr>
              <a:t>12/4/2020</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77195B08-5A69-C548-A831-CAB5E8D0377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www.clinicaloptions.com/oncolog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12.m4a"/><Relationship Id="rId7" Type="http://schemas.openxmlformats.org/officeDocument/2006/relationships/image" Target="../media/image16.jpe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hyperlink" Target="http://www.clinicaloptions.com/oncology" TargetMode="External"/><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hyperlink" Target="http://www.clinicaloptions.com/oncology" TargetMode="External"/><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8" Type="http://schemas.openxmlformats.org/officeDocument/2006/relationships/hyperlink" Target="http://www.clinicaloptions.com/oncology" TargetMode="External"/><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hyperlink" Target="http://www.clinicaloptions.com/oncology"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4.m4a"/><Relationship Id="rId7" Type="http://schemas.openxmlformats.org/officeDocument/2006/relationships/image" Target="../media/image14.png"/><Relationship Id="rId2" Type="http://schemas.microsoft.com/office/2007/relationships/media" Target="../media/media44.m4a"/><Relationship Id="rId1" Type="http://schemas.openxmlformats.org/officeDocument/2006/relationships/tags" Target="../tags/tag5.xml"/><Relationship Id="rId6" Type="http://schemas.openxmlformats.org/officeDocument/2006/relationships/hyperlink" Target="http://www.clinicaloptions.com/oncology" TargetMode="External"/><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Τίτλος 1"/>
          <p:cNvSpPr>
            <a:spLocks noGrp="1"/>
          </p:cNvSpPr>
          <p:nvPr>
            <p:ph type="ctrTitle"/>
          </p:nvPr>
        </p:nvSpPr>
        <p:spPr>
          <a:xfrm>
            <a:off x="0" y="2130425"/>
            <a:ext cx="9144000" cy="1470025"/>
          </a:xfrm>
        </p:spPr>
        <p:txBody>
          <a:bodyPr/>
          <a:lstStyle/>
          <a:p>
            <a:pPr marL="342900" indent="-342900" eaLnBrk="1" hangingPunct="1"/>
            <a:r>
              <a:rPr lang="el-GR" sz="3200" b="1">
                <a:solidFill>
                  <a:srgbClr val="FF0000"/>
                </a:solidFill>
                <a:latin typeface="Calibri" charset="0"/>
                <a:cs typeface="Times New Roman" charset="0"/>
              </a:rPr>
              <a:t>Μη μικροκυτταρικός καρκίνος του πνεύμονα</a:t>
            </a:r>
            <a:br>
              <a:rPr lang="el-GR" sz="3200" b="1">
                <a:solidFill>
                  <a:srgbClr val="FF0000"/>
                </a:solidFill>
                <a:latin typeface="Calibri" charset="0"/>
                <a:cs typeface="Times New Roman" charset="0"/>
              </a:rPr>
            </a:br>
            <a:r>
              <a:rPr lang="en-US" sz="3200" b="1">
                <a:solidFill>
                  <a:srgbClr val="FF0000"/>
                </a:solidFill>
                <a:latin typeface="Calibri" charset="0"/>
                <a:cs typeface="Times New Roman" charset="0"/>
              </a:rPr>
              <a:t>  </a:t>
            </a:r>
            <a:r>
              <a:rPr lang="el-GR" sz="3200" b="1">
                <a:solidFill>
                  <a:srgbClr val="FF0000"/>
                </a:solidFill>
                <a:latin typeface="Calibri" charset="0"/>
                <a:cs typeface="Times New Roman" charset="0"/>
              </a:rPr>
              <a:t>(</a:t>
            </a:r>
            <a:r>
              <a:rPr lang="en-US" sz="3200" b="1" u="sng">
                <a:solidFill>
                  <a:srgbClr val="FF0000"/>
                </a:solidFill>
                <a:latin typeface="Calibri" charset="0"/>
                <a:cs typeface="Times New Roman" charset="0"/>
              </a:rPr>
              <a:t>N</a:t>
            </a:r>
            <a:r>
              <a:rPr lang="en-US" sz="3200" b="1">
                <a:solidFill>
                  <a:srgbClr val="FF0000"/>
                </a:solidFill>
                <a:latin typeface="Calibri" charset="0"/>
                <a:cs typeface="Times New Roman" charset="0"/>
              </a:rPr>
              <a:t>on </a:t>
            </a:r>
            <a:r>
              <a:rPr lang="en-US" sz="3200" b="1" u="sng">
                <a:solidFill>
                  <a:srgbClr val="FF0000"/>
                </a:solidFill>
                <a:latin typeface="Calibri" charset="0"/>
                <a:cs typeface="Times New Roman" charset="0"/>
              </a:rPr>
              <a:t>S</a:t>
            </a:r>
            <a:r>
              <a:rPr lang="en-US" sz="3200" b="1">
                <a:solidFill>
                  <a:srgbClr val="FF0000"/>
                </a:solidFill>
                <a:latin typeface="Calibri" charset="0"/>
                <a:cs typeface="Times New Roman" charset="0"/>
              </a:rPr>
              <a:t>mall </a:t>
            </a:r>
            <a:r>
              <a:rPr lang="en-US" sz="3200" b="1" u="sng">
                <a:solidFill>
                  <a:srgbClr val="FF0000"/>
                </a:solidFill>
                <a:latin typeface="Calibri" charset="0"/>
                <a:cs typeface="Times New Roman" charset="0"/>
              </a:rPr>
              <a:t>C</a:t>
            </a:r>
            <a:r>
              <a:rPr lang="en-US" sz="3200" b="1">
                <a:solidFill>
                  <a:srgbClr val="FF0000"/>
                </a:solidFill>
                <a:latin typeface="Calibri" charset="0"/>
                <a:cs typeface="Times New Roman" charset="0"/>
              </a:rPr>
              <a:t>ell </a:t>
            </a:r>
            <a:r>
              <a:rPr lang="en-US" sz="3200" b="1" u="sng">
                <a:solidFill>
                  <a:srgbClr val="FF0000"/>
                </a:solidFill>
                <a:latin typeface="Calibri" charset="0"/>
                <a:cs typeface="Times New Roman" charset="0"/>
              </a:rPr>
              <a:t>L</a:t>
            </a:r>
            <a:r>
              <a:rPr lang="en-US" sz="3200" b="1">
                <a:solidFill>
                  <a:srgbClr val="FF0000"/>
                </a:solidFill>
                <a:latin typeface="Calibri" charset="0"/>
                <a:cs typeface="Times New Roman" charset="0"/>
              </a:rPr>
              <a:t>ung </a:t>
            </a:r>
            <a:r>
              <a:rPr lang="en-US" sz="3200" b="1" u="sng">
                <a:solidFill>
                  <a:srgbClr val="FF0000"/>
                </a:solidFill>
                <a:latin typeface="Calibri" charset="0"/>
                <a:cs typeface="Times New Roman" charset="0"/>
              </a:rPr>
              <a:t>C</a:t>
            </a:r>
            <a:r>
              <a:rPr lang="en-US" sz="3200" b="1">
                <a:solidFill>
                  <a:srgbClr val="FF0000"/>
                </a:solidFill>
                <a:latin typeface="Calibri" charset="0"/>
                <a:cs typeface="Times New Roman" charset="0"/>
              </a:rPr>
              <a:t>arcinoma-NSCLC)</a:t>
            </a:r>
            <a:br>
              <a:rPr lang="en-US" sz="3200" b="1">
                <a:solidFill>
                  <a:srgbClr val="FF0000"/>
                </a:solidFill>
                <a:latin typeface="Calibri" charset="0"/>
                <a:cs typeface="Times New Roman" charset="0"/>
              </a:rPr>
            </a:br>
            <a:endParaRPr lang="el-GR" sz="3200" b="1">
              <a:solidFill>
                <a:srgbClr val="FF0000"/>
              </a:solidFill>
              <a:latin typeface="Calibri" charset="0"/>
            </a:endParaRPr>
          </a:p>
        </p:txBody>
      </p:sp>
      <p:sp>
        <p:nvSpPr>
          <p:cNvPr id="15362" name="Υπότιτλος 2"/>
          <p:cNvSpPr>
            <a:spLocks noGrp="1"/>
          </p:cNvSpPr>
          <p:nvPr>
            <p:ph type="subTitle" idx="1"/>
          </p:nvPr>
        </p:nvSpPr>
        <p:spPr>
          <a:xfrm>
            <a:off x="0" y="3381375"/>
            <a:ext cx="9144000" cy="2424113"/>
          </a:xfrm>
        </p:spPr>
        <p:txBody>
          <a:bodyPr/>
          <a:lstStyle/>
          <a:p>
            <a:pPr eaLnBrk="1" hangingPunct="1"/>
            <a:r>
              <a:rPr lang="el-GR" sz="2000" dirty="0" err="1">
                <a:solidFill>
                  <a:srgbClr val="898989"/>
                </a:solidFill>
                <a:latin typeface="Calibri" charset="0"/>
              </a:rPr>
              <a:t>Ζιώγας</a:t>
            </a:r>
            <a:r>
              <a:rPr lang="el-GR" sz="2000" dirty="0">
                <a:solidFill>
                  <a:srgbClr val="898989"/>
                </a:solidFill>
                <a:latin typeface="Calibri" charset="0"/>
              </a:rPr>
              <a:t> </a:t>
            </a:r>
            <a:r>
              <a:rPr lang="el-GR" sz="2000" dirty="0" err="1">
                <a:solidFill>
                  <a:srgbClr val="898989"/>
                </a:solidFill>
                <a:latin typeface="Calibri" charset="0"/>
              </a:rPr>
              <a:t>Δημήτριος</a:t>
            </a:r>
            <a:r>
              <a:rPr lang="el-GR" sz="2000" dirty="0">
                <a:solidFill>
                  <a:srgbClr val="898989"/>
                </a:solidFill>
                <a:latin typeface="Calibri" charset="0"/>
              </a:rPr>
              <a:t>, </a:t>
            </a:r>
            <a:r>
              <a:rPr lang="en-US" sz="2000" dirty="0">
                <a:solidFill>
                  <a:srgbClr val="898989"/>
                </a:solidFill>
                <a:latin typeface="Calibri" charset="0"/>
              </a:rPr>
              <a:t>MD, PhD</a:t>
            </a:r>
          </a:p>
          <a:p>
            <a:pPr eaLnBrk="1" hangingPunct="1"/>
            <a:r>
              <a:rPr lang="el-GR" sz="2000" dirty="0" err="1">
                <a:solidFill>
                  <a:srgbClr val="898989"/>
                </a:solidFill>
                <a:latin typeface="Calibri" charset="0"/>
              </a:rPr>
              <a:t>Παθολόγος</a:t>
            </a:r>
            <a:r>
              <a:rPr lang="el-GR" sz="2000" dirty="0">
                <a:solidFill>
                  <a:srgbClr val="898989"/>
                </a:solidFill>
                <a:latin typeface="Calibri" charset="0"/>
              </a:rPr>
              <a:t> </a:t>
            </a:r>
            <a:r>
              <a:rPr lang="el-GR" sz="2000" dirty="0" err="1">
                <a:solidFill>
                  <a:srgbClr val="898989"/>
                </a:solidFill>
                <a:latin typeface="Calibri" charset="0"/>
              </a:rPr>
              <a:t>Ογκολόγος</a:t>
            </a:r>
            <a:endParaRPr lang="el-GR" sz="2000" dirty="0">
              <a:solidFill>
                <a:srgbClr val="898989"/>
              </a:solidFill>
              <a:latin typeface="Calibri" charset="0"/>
            </a:endParaRPr>
          </a:p>
          <a:p>
            <a:pPr eaLnBrk="1" hangingPunct="1"/>
            <a:r>
              <a:rPr lang="el-GR" sz="2000" dirty="0" err="1">
                <a:solidFill>
                  <a:srgbClr val="898989"/>
                </a:solidFill>
                <a:latin typeface="Calibri" charset="0"/>
              </a:rPr>
              <a:t>Πανεπιστημιακός</a:t>
            </a:r>
            <a:r>
              <a:rPr lang="el-GR" sz="2000" dirty="0">
                <a:solidFill>
                  <a:srgbClr val="898989"/>
                </a:solidFill>
                <a:latin typeface="Calibri" charset="0"/>
              </a:rPr>
              <a:t> </a:t>
            </a:r>
            <a:r>
              <a:rPr lang="el-GR" sz="2000" dirty="0" err="1">
                <a:solidFill>
                  <a:srgbClr val="898989"/>
                </a:solidFill>
                <a:latin typeface="Calibri" charset="0"/>
              </a:rPr>
              <a:t>υπότροφος</a:t>
            </a:r>
            <a:r>
              <a:rPr lang="el-GR" sz="2000" dirty="0">
                <a:solidFill>
                  <a:srgbClr val="898989"/>
                </a:solidFill>
                <a:latin typeface="Calibri" charset="0"/>
              </a:rPr>
              <a:t>/</a:t>
            </a:r>
            <a:r>
              <a:rPr lang="el-GR" sz="2000" dirty="0" err="1">
                <a:solidFill>
                  <a:srgbClr val="898989"/>
                </a:solidFill>
                <a:latin typeface="Calibri" charset="0"/>
              </a:rPr>
              <a:t>Επιστημονικός</a:t>
            </a:r>
            <a:r>
              <a:rPr lang="el-GR" sz="2000" dirty="0">
                <a:solidFill>
                  <a:srgbClr val="898989"/>
                </a:solidFill>
                <a:latin typeface="Calibri" charset="0"/>
              </a:rPr>
              <a:t> </a:t>
            </a:r>
            <a:r>
              <a:rPr lang="el-GR" sz="2000" dirty="0" err="1">
                <a:solidFill>
                  <a:srgbClr val="898989"/>
                </a:solidFill>
                <a:latin typeface="Calibri" charset="0"/>
              </a:rPr>
              <a:t>συνεργάτης</a:t>
            </a:r>
            <a:endParaRPr lang="el-GR" sz="2000" dirty="0">
              <a:solidFill>
                <a:srgbClr val="898989"/>
              </a:solidFill>
              <a:latin typeface="Calibri" charset="0"/>
            </a:endParaRPr>
          </a:p>
          <a:p>
            <a:pPr eaLnBrk="1" hangingPunct="1"/>
            <a:r>
              <a:rPr lang="el-GR" sz="2000" dirty="0">
                <a:solidFill>
                  <a:srgbClr val="898989"/>
                </a:solidFill>
                <a:latin typeface="Calibri" charset="0"/>
              </a:rPr>
              <a:t>Α’ΠΑΘΟΛΟΓΙΚΗ ΚΛΙΝΙΚΗ</a:t>
            </a:r>
          </a:p>
          <a:p>
            <a:pPr eaLnBrk="1" hangingPunct="1"/>
            <a:r>
              <a:rPr lang="el-GR" sz="2000" dirty="0">
                <a:solidFill>
                  <a:srgbClr val="898989"/>
                </a:solidFill>
                <a:latin typeface="Calibri" charset="0"/>
              </a:rPr>
              <a:t>ΓΝΑ ΛΑΙΚΟ</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23"/>
    </mc:Choice>
    <mc:Fallback xmlns="">
      <p:transition xmlns:p14="http://schemas.microsoft.com/office/powerpoint/2010/main" spd="slow" advTm="2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100013"/>
            <a:ext cx="9144000" cy="1143001"/>
          </a:xfrm>
        </p:spPr>
        <p:txBody>
          <a:bodyPr/>
          <a:lstStyle/>
          <a:p>
            <a:pPr>
              <a:defRPr/>
            </a:pPr>
            <a:r>
              <a:rPr lang="el-GR" sz="3200" b="1" dirty="0">
                <a:solidFill>
                  <a:srgbClr val="FF0000"/>
                </a:solidFill>
                <a:latin typeface="+mn-lt"/>
                <a:cs typeface="Times New Roman" charset="0"/>
              </a:rPr>
              <a:t>ΑΙΤΙΟΛΟΓΙΚΟΙ ΠΑΡΑΓΟΝΤΕΣ </a:t>
            </a:r>
            <a:r>
              <a:rPr lang="en-US" sz="3200" b="1" dirty="0">
                <a:solidFill>
                  <a:srgbClr val="FF0000"/>
                </a:solidFill>
                <a:latin typeface="+mn-lt"/>
                <a:cs typeface="Times New Roman" charset="0"/>
              </a:rPr>
              <a:t>/</a:t>
            </a:r>
            <a:r>
              <a:rPr lang="el-GR" sz="3200" b="1" dirty="0">
                <a:solidFill>
                  <a:srgbClr val="FF0000"/>
                </a:solidFill>
                <a:latin typeface="+mn-lt"/>
                <a:cs typeface="Times New Roman" charset="0"/>
              </a:rPr>
              <a:t> ΠΑΡΑΓΟΝΤΕΣ ΚΙΝΔΥΝΟΥ</a:t>
            </a:r>
          </a:p>
        </p:txBody>
      </p:sp>
      <p:sp>
        <p:nvSpPr>
          <p:cNvPr id="27650" name="Content Placeholder 2"/>
          <p:cNvSpPr>
            <a:spLocks noGrp="1"/>
          </p:cNvSpPr>
          <p:nvPr>
            <p:ph idx="1"/>
          </p:nvPr>
        </p:nvSpPr>
        <p:spPr>
          <a:xfrm>
            <a:off x="457200" y="1092200"/>
            <a:ext cx="8229600" cy="5073650"/>
          </a:xfrm>
        </p:spPr>
        <p:txBody>
          <a:bodyPr/>
          <a:lstStyle/>
          <a:p>
            <a:r>
              <a:rPr lang="el-GR" sz="2400">
                <a:latin typeface="Calibri" charset="0"/>
                <a:cs typeface="Times New Roman" charset="0"/>
              </a:rPr>
              <a:t>Κάπνισμα (+ παθητικό κάπνισμα)</a:t>
            </a:r>
          </a:p>
          <a:p>
            <a:r>
              <a:rPr lang="el-GR" sz="2400">
                <a:latin typeface="Calibri" charset="0"/>
                <a:cs typeface="Times New Roman" charset="0"/>
              </a:rPr>
              <a:t>Ιονίζουσα ακτινοβολία (</a:t>
            </a:r>
            <a:r>
              <a:rPr lang="en-US" sz="2400">
                <a:latin typeface="Calibri" charset="0"/>
                <a:cs typeface="Times New Roman" charset="0"/>
              </a:rPr>
              <a:t>x, </a:t>
            </a:r>
            <a:r>
              <a:rPr lang="el-GR" sz="2400">
                <a:latin typeface="Calibri" charset="0"/>
                <a:cs typeface="Times New Roman" charset="0"/>
              </a:rPr>
              <a:t>γ, ραδόνιο)</a:t>
            </a:r>
          </a:p>
          <a:p>
            <a:r>
              <a:rPr lang="el-GR" sz="2400">
                <a:latin typeface="Calibri" charset="0"/>
                <a:cs typeface="Times New Roman" charset="0"/>
              </a:rPr>
              <a:t>Φυματίωση</a:t>
            </a:r>
          </a:p>
          <a:p>
            <a:r>
              <a:rPr lang="el-GR" sz="2400">
                <a:latin typeface="Calibri" charset="0"/>
                <a:cs typeface="Times New Roman" charset="0"/>
              </a:rPr>
              <a:t>Πνευμονοκονιώσεις (επαγγελματικές παθήσεις του πνεύμονα)</a:t>
            </a:r>
          </a:p>
          <a:p>
            <a:pPr lvl="1"/>
            <a:r>
              <a:rPr lang="el-GR" sz="2400">
                <a:latin typeface="Calibri" charset="0"/>
                <a:cs typeface="Times New Roman" charset="0"/>
              </a:rPr>
              <a:t>Αμιάντωση (</a:t>
            </a:r>
            <a:r>
              <a:rPr lang="en-US" sz="2400">
                <a:latin typeface="Calibri" charset="0"/>
                <a:cs typeface="Times New Roman" charset="0"/>
              </a:rPr>
              <a:t>Asbestosis)</a:t>
            </a:r>
            <a:endParaRPr lang="el-GR" sz="2400">
              <a:latin typeface="Calibri" charset="0"/>
              <a:cs typeface="Times New Roman" charset="0"/>
            </a:endParaRPr>
          </a:p>
          <a:p>
            <a:pPr lvl="1"/>
            <a:r>
              <a:rPr lang="el-GR" sz="2400">
                <a:latin typeface="Calibri" charset="0"/>
                <a:cs typeface="Times New Roman" charset="0"/>
              </a:rPr>
              <a:t>Πυριτίαση</a:t>
            </a:r>
            <a:r>
              <a:rPr lang="en-US" sz="2400">
                <a:latin typeface="Calibri" charset="0"/>
                <a:cs typeface="Times New Roman" charset="0"/>
              </a:rPr>
              <a:t> (Silicosis)</a:t>
            </a:r>
            <a:endParaRPr lang="el-GR" sz="2400">
              <a:latin typeface="Calibri" charset="0"/>
              <a:cs typeface="Times New Roman" charset="0"/>
            </a:endParaRPr>
          </a:p>
          <a:p>
            <a:pPr lvl="1"/>
            <a:r>
              <a:rPr lang="el-GR" sz="2400">
                <a:latin typeface="Calibri" charset="0"/>
                <a:cs typeface="Times New Roman" charset="0"/>
              </a:rPr>
              <a:t>Έκθεση σε: αρσενικό, αιματίτη, βηρύλλιο, κάδμιο, χρώμιο, άνθρακα </a:t>
            </a:r>
          </a:p>
          <a:p>
            <a:r>
              <a:rPr lang="el-GR" sz="2400">
                <a:latin typeface="Calibri" charset="0"/>
                <a:cs typeface="Times New Roman" charset="0"/>
              </a:rPr>
              <a:t>Αρωματικοί υδρογονάνθρακες</a:t>
            </a:r>
          </a:p>
          <a:p>
            <a:r>
              <a:rPr lang="el-GR" sz="2400">
                <a:latin typeface="Calibri" charset="0"/>
                <a:cs typeface="Times New Roman" charset="0"/>
              </a:rPr>
              <a:t>Ατμοσφαιρική ρύπανση</a:t>
            </a:r>
          </a:p>
          <a:p>
            <a:endParaRPr lang="el-GR" sz="2400">
              <a:latin typeface="Calibri" charset="0"/>
              <a:cs typeface="Times New Roman" charset="0"/>
            </a:endParaRPr>
          </a:p>
          <a:p>
            <a:endParaRPr lang="el-GR" sz="2400">
              <a:latin typeface="Calibri" charset="0"/>
              <a:cs typeface="Times New Roman" charset="0"/>
            </a:endParaRPr>
          </a:p>
          <a:p>
            <a:endParaRPr lang="el-GR" sz="2400">
              <a:latin typeface="Calibri" charset="0"/>
              <a:cs typeface="Times New Roman"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30"/>
    </mc:Choice>
    <mc:Fallback xmlns="">
      <p:transition xmlns:p14="http://schemas.microsoft.com/office/powerpoint/2010/main" spd="slow" advTm="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0" y="44450"/>
            <a:ext cx="9144000" cy="635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solidFill>
                  <a:srgbClr val="FF0000"/>
                </a:solidFill>
              </a:rPr>
              <a:t>Clinical presentation</a:t>
            </a:r>
            <a:endParaRPr lang="el-GR" b="1" dirty="0">
              <a:solidFill>
                <a:srgbClr val="FF0000"/>
              </a:solidFill>
            </a:endParaRPr>
          </a:p>
        </p:txBody>
      </p:sp>
      <p:sp>
        <p:nvSpPr>
          <p:cNvPr id="29698" name="Ορθογώνιο 2"/>
          <p:cNvSpPr>
            <a:spLocks noChangeArrowheads="1"/>
          </p:cNvSpPr>
          <p:nvPr/>
        </p:nvSpPr>
        <p:spPr bwMode="auto">
          <a:xfrm>
            <a:off x="144463" y="609600"/>
            <a:ext cx="8999537"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Arial" charset="0"/>
              <a:buChar char="•"/>
            </a:pPr>
            <a:r>
              <a:rPr lang="en-US" sz="2000"/>
              <a:t>Cough, </a:t>
            </a:r>
          </a:p>
          <a:p>
            <a:pPr marL="285750" indent="-285750">
              <a:buFont typeface="Arial" charset="0"/>
              <a:buChar char="•"/>
            </a:pPr>
            <a:r>
              <a:rPr lang="en-US" sz="2000"/>
              <a:t>Fatigue,</a:t>
            </a:r>
          </a:p>
          <a:p>
            <a:pPr marL="285750" indent="-285750">
              <a:buFont typeface="Arial" charset="0"/>
              <a:buChar char="•"/>
            </a:pPr>
            <a:r>
              <a:rPr lang="en-US" sz="2000"/>
              <a:t>Dyspnea, </a:t>
            </a:r>
          </a:p>
          <a:p>
            <a:pPr marL="285750" indent="-285750">
              <a:buFont typeface="Arial" charset="0"/>
              <a:buChar char="•"/>
            </a:pPr>
            <a:r>
              <a:rPr lang="en-US" sz="2000"/>
              <a:t>Pain,</a:t>
            </a:r>
          </a:p>
          <a:p>
            <a:pPr marL="285750" indent="-285750">
              <a:buFont typeface="Arial" charset="0"/>
              <a:buChar char="•"/>
            </a:pPr>
            <a:r>
              <a:rPr lang="en-US" sz="2000"/>
              <a:t>Weight loss</a:t>
            </a:r>
          </a:p>
          <a:p>
            <a:pPr marL="285750" indent="-285750"/>
            <a:endParaRPr lang="en-US" sz="2000"/>
          </a:p>
          <a:p>
            <a:pPr marL="285750" indent="-285750"/>
            <a:r>
              <a:rPr lang="en-US" sz="2000"/>
              <a:t>• Metastasis common in lung, adrenal glands, liver, brain, bones; symptoms are site specific</a:t>
            </a:r>
          </a:p>
          <a:p>
            <a:pPr marL="285750" indent="-285750"/>
            <a:endParaRPr lang="en-US" sz="2000"/>
          </a:p>
          <a:p>
            <a:pPr marL="285750" indent="-285750"/>
            <a:r>
              <a:rPr lang="en-US" sz="2000"/>
              <a:t>• Diagnosis requires lesion assessment via x-ray, CT, or PET imaging, molecular testing in combination with pathologic assessment</a:t>
            </a:r>
          </a:p>
          <a:p>
            <a:pPr marL="285750" indent="-285750"/>
            <a:endParaRPr lang="en-US" sz="2000"/>
          </a:p>
          <a:p>
            <a:pPr marL="285750" indent="-285750"/>
            <a:r>
              <a:rPr lang="en-US" sz="2000"/>
              <a:t>• Histologic and biomarker assessment may assist in predicting treatment response and guide therapeutic selection</a:t>
            </a:r>
          </a:p>
          <a:p>
            <a:pPr marL="285750" indent="-285750"/>
            <a:endParaRPr lang="en-US" sz="2000"/>
          </a:p>
          <a:p>
            <a:pPr marL="285750" indent="-285750"/>
            <a:r>
              <a:rPr lang="en-US" sz="2000"/>
              <a:t>• Mutational status, histology, cancer stage, patient age, and PS</a:t>
            </a:r>
            <a:endParaRPr lang="el-GR" sz="2000"/>
          </a:p>
        </p:txBody>
      </p:sp>
      <p:grpSp>
        <p:nvGrpSpPr>
          <p:cNvPr id="29699" name="Group 1"/>
          <p:cNvGrpSpPr>
            <a:grpSpLocks/>
          </p:cNvGrpSpPr>
          <p:nvPr/>
        </p:nvGrpSpPr>
        <p:grpSpPr bwMode="auto">
          <a:xfrm>
            <a:off x="6294438" y="6210300"/>
            <a:ext cx="2673350" cy="455613"/>
            <a:chOff x="6294438" y="6210300"/>
            <a:chExt cx="2673350" cy="455613"/>
          </a:xfrm>
        </p:grpSpPr>
        <p:sp>
          <p:nvSpPr>
            <p:cNvPr id="29700"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rPr>
                <a:t>Slide credit: </a:t>
              </a:r>
              <a:r>
                <a:rPr lang="en-US" sz="1400">
                  <a:solidFill>
                    <a:schemeClr val="bg2"/>
                  </a:solidFill>
                  <a:hlinkClick r:id="rId4"/>
                </a:rPr>
                <a:t>clinicaloptions.com</a:t>
              </a:r>
              <a:endParaRPr lang="en-US" sz="1400">
                <a:solidFill>
                  <a:schemeClr val="bg2"/>
                </a:solidFill>
              </a:endParaRPr>
            </a:p>
          </p:txBody>
        </p:sp>
        <p:pic>
          <p:nvPicPr>
            <p:cNvPr id="29701" name="Picture 1"/>
            <p:cNvPicPr>
              <a:picLocks noChangeAspect="1"/>
            </p:cNvPicPr>
            <p:nvPr/>
          </p:nvPicPr>
          <p:blipFill>
            <a:blip r:embed="rId5"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987"/>
    </mc:Choice>
    <mc:Fallback xmlns="">
      <p:transition xmlns:p14="http://schemas.microsoft.com/office/powerpoint/2010/main" spd="slow" advTm="7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450"/>
            <a:ext cx="9144000" cy="635000"/>
          </a:xfrm>
        </p:spPr>
        <p:txBody>
          <a:bodyPr rtlCol="0">
            <a:normAutofit fontScale="90000"/>
          </a:bodyPr>
          <a:lstStyle/>
          <a:p>
            <a:pPr eaLnBrk="1" fontAlgn="auto" hangingPunct="1">
              <a:spcAft>
                <a:spcPts val="0"/>
              </a:spcAft>
              <a:defRPr/>
            </a:pPr>
            <a:r>
              <a:rPr lang="en-US" b="1" dirty="0">
                <a:solidFill>
                  <a:srgbClr val="FF0000"/>
                </a:solidFill>
                <a:ea typeface="+mj-ea"/>
                <a:cs typeface="+mj-cs"/>
              </a:rPr>
              <a:t>Imaging tests</a:t>
            </a:r>
            <a:endParaRPr lang="el-GR" b="1" dirty="0">
              <a:solidFill>
                <a:srgbClr val="FF0000"/>
              </a:solidFill>
              <a:ea typeface="+mj-ea"/>
              <a:cs typeface="+mj-cs"/>
            </a:endParaRPr>
          </a:p>
        </p:txBody>
      </p:sp>
      <p:sp>
        <p:nvSpPr>
          <p:cNvPr id="30722" name="AutoShape 2" descr="data:image/jpeg;base64,/9j/4AAQSkZJRgABAQAAAQABAAD/2wCEAAkGBxISEhUSEBIVEBUVFRAQFRUQEBAVDxAPFREWFhUVFRYYHSggGBolHRUVITEhJSkrLi4uFx8zODMtNygtLisBCgoKBQUFDgUFDisZExkrKysrKysrKysrKysrKysrKysrKysrKysrKysrKysrKysrKysrKysrKysrKysrKysrK//AABEIAOsA1gMBIgACEQEDEQH/xAAbAAABBQEBAAAAAAAAAAAAAAADAAIEBQYBB//EADsQAAIBAwIDBAgEBgEFAQAAAAABAgMEESExBUFREmFxgQYTIjKRobHwctHh8RQkQnOywWI0Y5KisxX/xAAUAQEAAAAAAAAAAAAAAAAAAAAA/8QAFBEBAAAAAAAAAAAAAAAAAAAAAP/aAAwDAQACEQMRAD8A8gaOBZ0nl+L+p1UGAxVHtl/F4Odp9X8WHVAeqIEXU6osmKgPjbgQ40iXZUfaWgaNuS7WjqBYWNuui+BcW9BdF8ERbOmWtvTAsuFxS/pXwNBb0U46opuHvBeW+Wt9ADeqhj3VnyCfw0WsYQCUlF6bvqGj1X6AR+IPCawtO5GWvUui+Bo71vDKK4pMDPXNFdCmvKC10NJc08FVeQAylS3AyodxdToA3bgUzoDHRLl2ox2oFO6TGtFu7U47TuAqBFpKz7gM7MA3o5Y+uquHaccQlLKWdpRX+xFh6I0nGvJ/9uS/94HAAVLX2pfil9QsOHs2k/R6GG8tNtv2u8jPh7WmM45x1AyzsWuQv4Q1tO1XNrzTDS4VGSzjzjgDHK1Hq2L+vwhr3fa+pGhZvOwFZGgHoUNSydnh4H07ZvZAEtKZcW1DTUDY2XOWhb01FbYfmA2jTw08MtrSTawRacdOhOtXhY0z4AR5xxPLfafLOyJNBJ6rT6EK7U+3o0tidQotL3u1zzgCHdZ10x4kCrSeCzuVrn5srLziFOmva1fzYFfeWja2KK8otci4nxuL2WPF7gKtzGW6x9AKCVAb/Dl5KyT1j+n6DI2zT21Ap/UdwlamnXCXNZitHrnkiRa8GS3XaffsBlaXD29kH/8AyH0Nk7eMNG9ekUMVmpa9l472BjJ8H6ECrY45HoysYrRR+OpI/gIYw4R84xwB5rwuj2ajf/Fr5o4bm44TTWvq4LlmL/IQE6NrLn+Y1WWC7t6D5/sSalomtgM4+FdruIVxw+dJ5T80a2jRlnGMr75jbulDHZev+gMtR9v312f+S5+RLXDIPV8ufUl1aMVqkn5aLyBxcnpyApZ8NlnO66oFUUYaL9C54hfQprCacui5eRnLiv2+WO9bgMubt7tt9MbIgSuW3uwd5bN69r4kNWsuTXxYGi4Xfzi93KPNPdGwsKqlqtTz6yUotZefvqbDhcsKPPPTxAmXzxLOG9tiVa1G1rFrlqck/aXkTKa18gK3iL7KbfkjFcQeW5SZseMPR56f6MFfxcnq3gCPVuly+QWjd56/Eixto95PtreK5fECZw+vrhbd+iNLb2MJrO/cuRmcY54JllxKVN5jr3cgNRSxFdl6Y2SOv29M9ldy18+pyjUjWipR36dO4LShgDttwjGstV3EqVol+QezqY05E31cZbAVELRvVodVtdNS4jRQGrTyBnLm3WNuYi1uqGRASYUyTTWg1ILFARLmfJeZAqxLCtHV+JHqUwK/1W/3qROK3Xqo9mOs2v8Ax7y3qrsRb58jG8butXnXPz72Bn7io8uTeX1bGx4nyx2vkQ7mbb+8Ebs9/wAALV3cZLp5fmR5Ta8PBEeCX7sLFpbP5gWlhUT30+hpbB+61suRlbZZe2O9bGj4TFrCQGiqU8rVEy2pJR06eYKn7qyTrfwAoOMw9l/fIw99JLRav5HoHpDbScW4rOnI8+vljTDWuuUBXqSWsn5DZXfQJCCb1/ULKnHb/QEP+Led2TLa611+WjI9ehFc/ih1tSy9PlsBteBXCWMP770aeEc6owVhJx1RteAXKmscwJ1OBKpaM4qeGFjECQDlEINmBCrQEGkhANVTXzDIAt34skQ2AHUjqC9XlkmaGpYywKH0juezHC3+9TBXWW25a8/3Nj6QPeT/AGMNf1ctrl97gQLqa5a/Qrqk2SqkH5AJUwBQqYYT1qYo4T5BIwXJoCVZ3Djr8TXej94pey9GZK3pp8vgXvA6XtJrkwPQKUdET6ESLaQyl4FhGOgEDiGiZ516R0nq1p+R6VfU8oxPpSlGDAw9KeGS4t9GQnWWfyFC7eQCXLydtdNiV6PuhOvCF05Rpzfq3OMuy6UpaRqLlo8ZzphslcT4fClWlTp1FXho41IrEakHzjq01nKym1lMCTZXG2fiv9o1fBNJJr9GjIW9J8te40nAKjUu76MDcNZ1HpDaDzFBIIBzQKoGYCYAJyYjkjgBI7vxf1D0yPzfi/qHgA+SB1dIsM0AvfdwBj+Pe3ojJXNDD1173sjYcXxFP7yY6+qdrw6cgKq5q4217yBUqN7k6rTI0rdgRuz0OwkGVDDCxtlnTPUAkHhrGddS+9HK/tpPmytsYJ75WNC89H7DFXTXmB6LaYxp0JaI1nTxgltARbvZnnfpnCTxjrqek1o5RleP2mYvAHmU6GMv4dSMzTXFCKzsmirqeraSXvc3/oCtgWvD6yx6upnsZymtZUpv+qK5p4WY88dUgCpJdH3kilR8gLWh2oS7M1nbDTynF7Si+aZp+FQTxj48/My9tTa719OfkX3BptS0/cDa8O2wyZFESxeiJiAbIBMPMBIAMkI5ORwB73fi/qGgwD95+L+oaDAkRBXOwSmCvtgMdxyLefkZK4t3z07je8TpLD69TG8Qnul89wKevBLu+rIVSXRZJdd9SHN/aQDU3J74JFrFt4b55Bwi/vcseDQxNPGfoBJoUVnTffbPxND6MSzVxp8OhFlbRWJRaTzktfRag3UbfTfluBr6QcFBBogBqoz/ABZPD0NM4lbfW6aegHml3Tj22npqVvEbWKw4898dTYcTsE8tRy0Ud1TilhLH5gUdKl4IlUZOP7BJUUtuf2wlCj01AsLOtnfTwNBwu3WfvDM7aw12NLwp9nAGk4fo8Fg0QbPXDJ0gBSYGowsgFQCNVkIj156iAl59qX4pfUkQQGEfal+KX+TJMUAWA26WgSIO72Ay3F6vLkZm8t+1saridHqZ66qKPPHgBQ1rbr+hEqRiuhaXUlLn+pX1qa5AQ+0+hb8KeNWseRDowafUm0Hjw8ADzuZZ1w47aI13ozU9lPRdMdO8x9CDlLGNN9eZtOA22Pl8QNJENAZCIWKATIl1Em4A1oZAzl7QWHzZleLcNfvRyubRu69qytv7Byjpv9QPP5NrfXx2D2887rHh+RNv+GuD20fyZFpxSeGsAW9pBNapPvW5a2lPXTVfMoreeNi+4bVTxyYGhsNMFhJEC3LAAE0Rq6Jk0Aqx0Ao7iWohX0cMQF0o+0/xS+rDJDcavxl9QsUA6KBXIdIDdPQDPcWZj758/qariMzOXdLOoFHUTz94FCi28tE+ccfayRq1Rcnr8gH+ysaa/JnYTWXp8EQ4wfvPbYnUK2NMIC04PSUn2sPfHLQ2PDqOMaGb9HNVsa20iBYQQ9HIjkAhs0PGzAjTI9RdxJkgdSIFTeWsZ5XMyvEbTsPDWmd+ZtK9LJU8Sodpa/bAz9Cg8aa/kWtisake2hjbwLGiuWwF3w+edy0RT2Whb03lAckgU0HkgckBUX9DOBEytE6BIa9p+MvqEijjWsvxS+rHxAciDeSJxWXj1AouIoo7uokvvQ1NThrqe8+yui3Brg0F/T8QMJcTbXcQ50+bemp6LPhUehFuOAQl7yAwdGEpPC1W5ZUbfL6csc8l+/RtR9147uQKnwSquWndu+9gWXo3bJR1XxNHRwUnCLWUE8lzQAmxCIZAeAjkhwyowAzY1s62DlqAOrAr7uJZuLAVrbKwBjpPs1GuTJ9vUw0g97wObfaTXTyO23DprdZx3gW1q9C0obFLb5Tw9C4tnoAVg5IKwbAjVEIdUR0Az96X4pfVjkMfvS/FL6segHMj+p1ySBYAD2DjphsCwBHdIa6RJaOdkCN6lCdMk9k52QIcqQShT1DOI6mgHpDhI6Ahk0POMCPJJbkSpXedCwnTyC/hUACjMPgcqCQ7sgDcBrpBsHcAAdBPdDqceyw2BYA6xkh4yQAKghtRiAI5e1L8Uv8AJhYlFa8XTrVac1hxq1Yp8pJVGl5l3SkAYRxDgOM4OOAcwLB0QHMCwOwIBnZOxQ7B1AcSOiEAjh0QDTohAcwcY4QDMCHYFgBI4dEBxgpsJJlfe3nZXs6v5IAV7cKPP4nDM3spSm3J5EAWtD+Zrf3a3/0ZobCq0lzKO4X8xV/u1f8ANl1ZLQC1hMIpAAsQH5EI6gFg6IQCEIQCEIQCEdOAIR04AhCEAjjOnAOMR04wOZGykOYyYAqz0Ku6RaVNirvGBR1l7R05XeogD3S/mK392r/my64fyKe7/wCorf3av+bLawYFlHcNEAg8QHo6jiOoBHTh0BHBYEwEdGdoeAhCEAjghAIQhAIQjgCEIQHGCmwjBTAHVehUX0i2qlLesCmry1EDuPeEBLvKv8zW/u1f82W/D5nj3p/xivG/uacKsoQ9dW0g+y/ffNa/M9E9F60pU4OUm24U28vduKyBsoSWCRFkC3J0QCIchqHIBCEcAbKprgbKYpDWA5BkCgtQgCYhHAOiEcA6IQgEIRwBHDrOAcYxocxrAj19invEW9xsVF6BQXW4hl5uID//2Q=="/>
          <p:cNvSpPr>
            <a:spLocks noChangeAspect="1" noChangeArrowheads="1"/>
          </p:cNvSpPr>
          <p:nvPr/>
        </p:nvSpPr>
        <p:spPr bwMode="auto">
          <a:xfrm>
            <a:off x="155575" y="-2338388"/>
            <a:ext cx="4448175" cy="4886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0723" name="AutoShape 4" descr="data:image/jpeg;base64,/9j/4AAQSkZJRgABAQAAAQABAAD/2wCEAAkGBxISEhUSEBIVEBUVFRAQFRUQEBAVDxAPFREWFhUVFRYYHSggGBolHRUVITEhJSkrLi4uFx8zODMtNygtLisBCgoKBQUFDgUFDisZExkrKysrKysrKysrKysrKysrKysrKysrKysrKysrKysrKysrKysrKysrKysrKysrKysrK//AABEIAOsA1gMBIgACEQEDEQH/xAAbAAABBQEBAAAAAAAAAAAAAAADAAIEBQYBB//EADsQAAIBAwIDBAgEBgEFAQAAAAABAgMEESExBUFREmFxgQYTIjKRobHwctHh8RQkQnOywWI0Y5KisxX/xAAUAQEAAAAAAAAAAAAAAAAAAAAA/8QAFBEBAAAAAAAAAAAAAAAAAAAAAP/aAAwDAQACEQMRAD8A8gaOBZ0nl+L+p1UGAxVHtl/F4Odp9X8WHVAeqIEXU6osmKgPjbgQ40iXZUfaWgaNuS7WjqBYWNuui+BcW9BdF8ERbOmWtvTAsuFxS/pXwNBb0U46opuHvBeW+Wt9ADeqhj3VnyCfw0WsYQCUlF6bvqGj1X6AR+IPCawtO5GWvUui+Bo71vDKK4pMDPXNFdCmvKC10NJc08FVeQAylS3AyodxdToA3bgUzoDHRLl2ox2oFO6TGtFu7U47TuAqBFpKz7gM7MA3o5Y+uquHaccQlLKWdpRX+xFh6I0nGvJ/9uS/94HAAVLX2pfil9QsOHs2k/R6GG8tNtv2u8jPh7WmM45x1AyzsWuQv4Q1tO1XNrzTDS4VGSzjzjgDHK1Hq2L+vwhr3fa+pGhZvOwFZGgHoUNSydnh4H07ZvZAEtKZcW1DTUDY2XOWhb01FbYfmA2jTw08MtrSTawRacdOhOtXhY0z4AR5xxPLfafLOyJNBJ6rT6EK7U+3o0tidQotL3u1zzgCHdZ10x4kCrSeCzuVrn5srLziFOmva1fzYFfeWja2KK8otci4nxuL2WPF7gKtzGW6x9AKCVAb/Dl5KyT1j+n6DI2zT21Ap/UdwlamnXCXNZitHrnkiRa8GS3XaffsBlaXD29kH/8AyH0Nk7eMNG9ekUMVmpa9l472BjJ8H6ECrY45HoysYrRR+OpI/gIYw4R84xwB5rwuj2ajf/Fr5o4bm44TTWvq4LlmL/IQE6NrLn+Y1WWC7t6D5/sSalomtgM4+FdruIVxw+dJ5T80a2jRlnGMr75jbulDHZev+gMtR9v312f+S5+RLXDIPV8ufUl1aMVqkn5aLyBxcnpyApZ8NlnO66oFUUYaL9C54hfQprCacui5eRnLiv2+WO9bgMubt7tt9MbIgSuW3uwd5bN69r4kNWsuTXxYGi4Xfzi93KPNPdGwsKqlqtTz6yUotZefvqbDhcsKPPPTxAmXzxLOG9tiVa1G1rFrlqck/aXkTKa18gK3iL7KbfkjFcQeW5SZseMPR56f6MFfxcnq3gCPVuly+QWjd56/Eixto95PtreK5fECZw+vrhbd+iNLb2MJrO/cuRmcY54JllxKVN5jr3cgNRSxFdl6Y2SOv29M9ldy18+pyjUjWipR36dO4LShgDttwjGstV3EqVol+QezqY05E31cZbAVELRvVodVtdNS4jRQGrTyBnLm3WNuYi1uqGRASYUyTTWg1ILFARLmfJeZAqxLCtHV+JHqUwK/1W/3qROK3Xqo9mOs2v8Ax7y3qrsRb58jG8butXnXPz72Bn7io8uTeX1bGx4nyx2vkQ7mbb+8Ebs9/wAALV3cZLp5fmR5Ta8PBEeCX7sLFpbP5gWlhUT30+hpbB+61suRlbZZe2O9bGj4TFrCQGiqU8rVEy2pJR06eYKn7qyTrfwAoOMw9l/fIw99JLRav5HoHpDbScW4rOnI8+vljTDWuuUBXqSWsn5DZXfQJCCb1/ULKnHb/QEP+Led2TLa611+WjI9ehFc/ih1tSy9PlsBteBXCWMP770aeEc6owVhJx1RteAXKmscwJ1OBKpaM4qeGFjECQDlEINmBCrQEGkhANVTXzDIAt34skQ2AHUjqC9XlkmaGpYywKH0juezHC3+9TBXWW25a8/3Nj6QPeT/AGMNf1ctrl97gQLqa5a/Qrqk2SqkH5AJUwBQqYYT1qYo4T5BIwXJoCVZ3Djr8TXej94pey9GZK3pp8vgXvA6XtJrkwPQKUdET6ESLaQyl4FhGOgEDiGiZ516R0nq1p+R6VfU8oxPpSlGDAw9KeGS4t9GQnWWfyFC7eQCXLydtdNiV6PuhOvCF05Rpzfq3OMuy6UpaRqLlo8ZzphslcT4fClWlTp1FXho41IrEakHzjq01nKym1lMCTZXG2fiv9o1fBNJJr9GjIW9J8te40nAKjUu76MDcNZ1HpDaDzFBIIBzQKoGYCYAJyYjkjgBI7vxf1D0yPzfi/qHgA+SB1dIsM0AvfdwBj+Pe3ojJXNDD1173sjYcXxFP7yY6+qdrw6cgKq5q4217yBUqN7k6rTI0rdgRuz0OwkGVDDCxtlnTPUAkHhrGddS+9HK/tpPmytsYJ75WNC89H7DFXTXmB6LaYxp0JaI1nTxgltARbvZnnfpnCTxjrqek1o5RleP2mYvAHmU6GMv4dSMzTXFCKzsmirqeraSXvc3/oCtgWvD6yx6upnsZymtZUpv+qK5p4WY88dUgCpJdH3kilR8gLWh2oS7M1nbDTynF7Si+aZp+FQTxj48/My9tTa719OfkX3BptS0/cDa8O2wyZFESxeiJiAbIBMPMBIAMkI5ORwB73fi/qGgwD95+L+oaDAkRBXOwSmCvtgMdxyLefkZK4t3z07je8TpLD69TG8Qnul89wKevBLu+rIVSXRZJdd9SHN/aQDU3J74JFrFt4b55Bwi/vcseDQxNPGfoBJoUVnTffbPxND6MSzVxp8OhFlbRWJRaTzktfRag3UbfTfluBr6QcFBBogBqoz/ABZPD0NM4lbfW6aegHml3Tj22npqVvEbWKw4898dTYcTsE8tRy0Ud1TilhLH5gUdKl4IlUZOP7BJUUtuf2wlCj01AsLOtnfTwNBwu3WfvDM7aw12NLwp9nAGk4fo8Fg0QbPXDJ0gBSYGowsgFQCNVkIj156iAl59qX4pfUkQQGEfal+KX+TJMUAWA26WgSIO72Ay3F6vLkZm8t+1saridHqZ66qKPPHgBQ1rbr+hEqRiuhaXUlLn+pX1qa5AQ+0+hb8KeNWseRDowafUm0Hjw8ADzuZZ1w47aI13ozU9lPRdMdO8x9CDlLGNN9eZtOA22Pl8QNJENAZCIWKATIl1Em4A1oZAzl7QWHzZleLcNfvRyubRu69qytv7Byjpv9QPP5NrfXx2D2887rHh+RNv+GuD20fyZFpxSeGsAW9pBNapPvW5a2lPXTVfMoreeNi+4bVTxyYGhsNMFhJEC3LAAE0Rq6Jk0Aqx0Ao7iWohX0cMQF0o+0/xS+rDJDcavxl9QsUA6KBXIdIDdPQDPcWZj758/qariMzOXdLOoFHUTz94FCi28tE+ccfayRq1Rcnr8gH+ysaa/JnYTWXp8EQ4wfvPbYnUK2NMIC04PSUn2sPfHLQ2PDqOMaGb9HNVsa20iBYQQ9HIjkAhs0PGzAjTI9RdxJkgdSIFTeWsZ5XMyvEbTsPDWmd+ZtK9LJU8Sodpa/bAz9Cg8aa/kWtisake2hjbwLGiuWwF3w+edy0RT2Whb03lAckgU0HkgckBUX9DOBEytE6BIa9p+MvqEijjWsvxS+rHxAciDeSJxWXj1AouIoo7uokvvQ1NThrqe8+yui3Brg0F/T8QMJcTbXcQ50+bemp6LPhUehFuOAQl7yAwdGEpPC1W5ZUbfL6csc8l+/RtR9147uQKnwSquWndu+9gWXo3bJR1XxNHRwUnCLWUE8lzQAmxCIZAeAjkhwyowAzY1s62DlqAOrAr7uJZuLAVrbKwBjpPs1GuTJ9vUw0g97wObfaTXTyO23DprdZx3gW1q9C0obFLb5Tw9C4tnoAVg5IKwbAjVEIdUR0Az96X4pfVjkMfvS/FL6segHMj+p1ySBYAD2DjphsCwBHdIa6RJaOdkCN6lCdMk9k52QIcqQShT1DOI6mgHpDhI6Ahk0POMCPJJbkSpXedCwnTyC/hUACjMPgcqCQ7sgDcBrpBsHcAAdBPdDqceyw2BYA6xkh4yQAKghtRiAI5e1L8Uv8AJhYlFa8XTrVac1hxq1Yp8pJVGl5l3SkAYRxDgOM4OOAcwLB0QHMCwOwIBnZOxQ7B1AcSOiEAjh0QDTohAcwcY4QDMCHYFgBI4dEBxgpsJJlfe3nZXs6v5IAV7cKPP4nDM3spSm3J5EAWtD+Zrf3a3/0ZobCq0lzKO4X8xV/u1f8ANl1ZLQC1hMIpAAsQH5EI6gFg6IQCEIQCEIQCEdOAIR04AhCEAjjOnAOMR04wOZGykOYyYAqz0Ku6RaVNirvGBR1l7R05XeogD3S/mK392r/my64fyKe7/wCorf3av+bLawYFlHcNEAg8QHo6jiOoBHTh0BHBYEwEdGdoeAhCEAjghAIQhAIQjgCEIQHGCmwjBTAHVehUX0i2qlLesCmry1EDuPeEBLvKv8zW/u1f82W/D5nj3p/xivG/uacKsoQ9dW0g+y/ffNa/M9E9F60pU4OUm24U28vduKyBsoSWCRFkC3J0QCIchqHIBCEcAbKprgbKYpDWA5BkCgtQgCYhHAOiEcA6IQgEIRwBHDrOAcYxocxrAj19invEW9xsVF6BQXW4hl5uID//2Q=="/>
          <p:cNvSpPr>
            <a:spLocks noChangeAspect="1" noChangeArrowheads="1"/>
          </p:cNvSpPr>
          <p:nvPr/>
        </p:nvSpPr>
        <p:spPr bwMode="auto">
          <a:xfrm>
            <a:off x="307975" y="-2185988"/>
            <a:ext cx="4448175" cy="4886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30724" name="Ομάδα 5"/>
          <p:cNvGrpSpPr>
            <a:grpSpLocks/>
          </p:cNvGrpSpPr>
          <p:nvPr/>
        </p:nvGrpSpPr>
        <p:grpSpPr bwMode="auto">
          <a:xfrm>
            <a:off x="1895475" y="836613"/>
            <a:ext cx="5268913" cy="5843587"/>
            <a:chOff x="1801882" y="548680"/>
            <a:chExt cx="6158438" cy="6560044"/>
          </a:xfrm>
        </p:grpSpPr>
        <p:pic>
          <p:nvPicPr>
            <p:cNvPr id="30725" name="Picture 6" descr="http://dbwmpns0f8ewg.cloudfront.net/images/pnodule/har.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801882" y="548680"/>
              <a:ext cx="2885449" cy="3053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8" descr="https://blog.highmark.com/wp-content/uploads/2014/12/LungCancer.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87331" y="548680"/>
              <a:ext cx="3272989" cy="3058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Picture 10" descr="http://snmmi.files.cms-plus.com/images/DiscoverMI/Lung.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01882" y="3601809"/>
              <a:ext cx="6158438" cy="350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Rectangle 2"/>
          <p:cNvSpPr/>
          <p:nvPr/>
        </p:nvSpPr>
        <p:spPr>
          <a:xfrm>
            <a:off x="179513" y="3861048"/>
            <a:ext cx="2088232" cy="2031325"/>
          </a:xfrm>
          <a:prstGeom prst="rect">
            <a:avLst/>
          </a:prstGeom>
        </p:spPr>
        <p:txBody>
          <a:bodyPr wrap="square">
            <a:spAutoFit/>
          </a:bodyPr>
          <a:lstStyle/>
          <a:p>
            <a:r>
              <a:rPr lang="el-GR" b="1" dirty="0" err="1"/>
              <a:t>Για</a:t>
            </a:r>
            <a:r>
              <a:rPr lang="el-GR" b="1" dirty="0"/>
              <a:t> </a:t>
            </a:r>
            <a:r>
              <a:rPr lang="el-GR" b="1" dirty="0" err="1"/>
              <a:t>την</a:t>
            </a:r>
            <a:r>
              <a:rPr lang="el-GR" b="1" dirty="0"/>
              <a:t> </a:t>
            </a:r>
            <a:r>
              <a:rPr lang="el-GR" b="1" dirty="0" err="1"/>
              <a:t>σταδιοποίηση</a:t>
            </a:r>
            <a:r>
              <a:rPr lang="el-GR" b="1" dirty="0"/>
              <a:t> </a:t>
            </a:r>
            <a:r>
              <a:rPr lang="el-GR" b="1" dirty="0" err="1"/>
              <a:t>της</a:t>
            </a:r>
            <a:r>
              <a:rPr lang="el-GR" b="1" dirty="0"/>
              <a:t> </a:t>
            </a:r>
            <a:r>
              <a:rPr lang="el-GR" b="1" dirty="0" err="1"/>
              <a:t>νόσου</a:t>
            </a:r>
            <a:r>
              <a:rPr lang="el-GR" dirty="0"/>
              <a:t> </a:t>
            </a:r>
            <a:r>
              <a:rPr lang="el-GR" dirty="0" err="1"/>
              <a:t>το</a:t>
            </a:r>
            <a:r>
              <a:rPr lang="el-GR" dirty="0"/>
              <a:t> PET </a:t>
            </a:r>
            <a:r>
              <a:rPr lang="el-GR" dirty="0" err="1"/>
              <a:t>έχει</a:t>
            </a:r>
            <a:r>
              <a:rPr lang="el-GR" dirty="0"/>
              <a:t> 96% </a:t>
            </a:r>
            <a:r>
              <a:rPr lang="el-GR" dirty="0" err="1"/>
              <a:t>ευαισθησία</a:t>
            </a:r>
            <a:r>
              <a:rPr lang="el-GR" dirty="0"/>
              <a:t> </a:t>
            </a:r>
            <a:r>
              <a:rPr lang="el-GR" dirty="0" err="1"/>
              <a:t>και</a:t>
            </a:r>
            <a:r>
              <a:rPr lang="el-GR" dirty="0"/>
              <a:t> 93% </a:t>
            </a:r>
            <a:r>
              <a:rPr lang="el-GR" dirty="0" err="1"/>
              <a:t>ειδικότητα</a:t>
            </a:r>
            <a:r>
              <a:rPr lang="el-GR" dirty="0"/>
              <a:t>, </a:t>
            </a:r>
            <a:r>
              <a:rPr lang="el-GR" dirty="0" err="1"/>
              <a:t>ενώ</a:t>
            </a:r>
            <a:r>
              <a:rPr lang="el-GR" dirty="0"/>
              <a:t> </a:t>
            </a:r>
            <a:r>
              <a:rPr lang="el-GR" dirty="0" err="1"/>
              <a:t>η</a:t>
            </a:r>
            <a:r>
              <a:rPr lang="el-GR" dirty="0"/>
              <a:t> CT 68% </a:t>
            </a:r>
            <a:r>
              <a:rPr lang="el-GR" dirty="0" err="1"/>
              <a:t>και</a:t>
            </a:r>
            <a:r>
              <a:rPr lang="el-GR" dirty="0"/>
              <a:t> 65% </a:t>
            </a:r>
            <a:r>
              <a:rPr lang="el-GR" dirty="0" err="1"/>
              <a:t>αντίστοιχα</a:t>
            </a:r>
            <a:r>
              <a:rPr lang="el-GR" dirty="0"/>
              <a:t>.</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927"/>
    </mc:Choice>
    <mc:Fallback xmlns="">
      <p:transition xmlns:p14="http://schemas.microsoft.com/office/powerpoint/2010/main" spd="slow" advTm="4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https://upload.wikimedia.org/wikipedia/commons/thumb/5/5a/Diagram_showing_how_you_have_internal_radiotherapy_for_lung_cancer_CRUK_160.svg/2000px-Diagram_showing_how_you_have_internal_radiotherapy_for_lung_cancer_CRUK_160.svg.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63713" y="944563"/>
            <a:ext cx="3240087" cy="354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0" name="Picture 4" descr="http://cancergrace.org/wp-content/uploads/2007/02/mediastinoscopy-figur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95513" y="4437063"/>
            <a:ext cx="4186237" cy="23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AutoShape 8" descr="data:image/jpeg;base64,/9j/4AAQSkZJRgABAQAAAQABAAD/2wCEAAkGBxITEhUSExMVFRUVFxcXGBgYFxUVFxcYFxUXFxcYFhUYHSggGBomGxUXITEhJSkrLi4uFyAzODMtNygtLisBCgoKDg0OGxAQGi0fHR8tLS0rKy0tLS0tLS0tKy0tLS0tLS0tLS0tLS0tLS0tLS0tLS0tLS0tLS0tLS0tLS0tLf/AABEIATUAowMBIgACEQEDEQH/xAAcAAABBAMBAAAAAAAAAAAAAAAEAAMFBgECBwj/xABFEAABAwIDBAcFBgQEBQUBAAABAAIRAwQSITEFQVFhBhMicYGRoTJCscHRBxQjUqLwFXKC4VNikrIzQ8Li8TRjg5PSFv/EABkBAAMBAQEAAAAAAAAAAAAAAAECAwAEBf/EACURAAICAgICAgIDAQAAAAAAAAABAhEhMQMSQVEEEyJxQmGRMv/aAAwDAQACEQMRAD8AuwTjQtAE4wLqOVB9m3IohN24hoTiZE3sSSSG2hdCmxzt4GXfoPUhEyKp0z2uGuOeVMQOb3CT5CB5rg23r01Khz3roH2gXBa0DFxLubjmT5lcsec1zTdnZFUqN7cHEI1GaliCYquY0NdLSRoHDiNyjLVkkK8dB+jZurynbmTSH4tbhgYRkf5iWt/qPBIhjp/2QdH2W1t17xFa4AcZ1ZSGdNnKQcR5uA3LoxIhRr7aPdaf0nzH0TQqEZBxH+V+Xk7Qo0LYbVUVe0we/joR3FEi7nI5HgUFdPRRmRdS5cw8/R3fwd8UPWqY81rtA4sktl5ktOo9QcgfPIqhM2pUVN7Po4Wd+f0Q9G1zjhqpA8E0fYk/Rjmhbion6z/JCUmY3Ru3ooVip2riJA1SUsIGSymEshwnKYWgT9u3MJShINEBZSSTkzDnRmq50hrk4W8SXHuaPq4eSmripPcPUqobevQHVHT7LcI74k+ro8EkmV445OT9OtoF9QgaSVT1KbeucVQxxKi1zPZ0li6J2wJdUcJa0Ge9dv8Asd2QKVq65cO3dOxDiKTZFMePaf8A1hci2PZu+7NpsPbuHtpty95zg0eHald7t9nGgxlOk+Gsa1jWvECGgAAOGQyCZIDZY3kQgrqmCIIQDdplpw1Wlp47j3FEOryMlqBZGXRLNZLR/qb3Hf3IapeAiCZ4Hcf7om9dkq/UfhdPuk58jxTpWI2PFslF2VscbfGe6P8Awt6VvlKkrKhGfH4JlliydIfAgfvVY0HelMnkEzXqJ2TQPcVNyPsaGFvMoOxo4nSdApR7oBKKFbA6xJcf3osLAWUo1AwRdm3NDAI20bkVlsz0EJmvUjIalOVHwJQbjKZsVIYuaoa0u3NBcfAT8lzrpa9zbefeeSXHm4yfUq9bZqRReeQH+pwb81z/AKcXQbSa0+0RkPqpSOiCOR3PtHvWjBmFmsZJ71tatJe0ASZGXFQKnVfs6tjX2hZ0QIFu11w8cmthsf8AyPZ5LutdgXHfsfqkXV3UDD2aVGnlEjE57iI19wacAur071r8wUwAa7oQIER+U5j+3goV7zTMsmBqw5kDi07wp25qZKD2gcuBGh4J0Kxu5ug8SEtmbGfXz0bvJ+AG9Rtu/M8RmRxH5gr1s6+pik3DEAZIvGgLIHW2V1bAGuOQGsGY4oO1vA9nBwJa4cCOHfl5p3au1MUtZmfQIawt8Decye8owbE5EgpxgR5/RB1CXGAna9RPbOoe+fBURJsKoUsIAWtyco4p5C13Z9yLAtjSytZSSjGjQjqWTUGwJytVnLcFkZiq1JPwTZWJWCVjEZt8/hRxcweTg75KgdPGty44VfdvA4afOoP9r1z77QIBmdynMvx6OV1xmU9s0gVWEzAcNNfDmmKzpJPFSfRhk3DSRIbJ8gpeSh2n7Gmh7b15h01abcUROGmTmOPaV2vrbOQTPH3vPf3H0VO+yKrgta7onHcvM6ZNp0mj4FXCvetOshOhWCNvfdec9x3H6Hko69qSYWb7tmG5uOUDfwyW7rCowTUbh8QY740TCAtvSOJrhqD5g5EI+jsKDlVeB+Uez4bwE9ZW+Y5Z/RSNaphHM/uVSKxbJzlTpAootb2W7tTzWzisDJNVXblqA2Zo08buSlQNyataOEczqnkxNmr3QJQLinrqpu4fFCVHoMZGHVEk022e4YgMikjRrCAZK2LEqa2SIZmoYFklYJTFzWwtJ4BEBHbefJpj/MT5N/uuafaJWl0aCNdxXQ6Z66q1uBxLQYYBm4ujXkIGemagOkn2f3tyXkmjTxfmc5zuXsiB4FSkdEVSOIPGeqmOjOLrCQMg1xPkrRd/ZDft9h9Cp/U5p8nNj1UTY7Fu7Z7qbmPp1pPZcPw3tDSXDEMn7og5JEsjHU/s4Bp7PpHXEajzxGKq6D5QrLUqAiVA9FLV33C1Ld9FhEEbxPzTlSo8H4jjzCokI2SlgAXzwUpeVHBpEyOBzVVF46mQ+Mt/1Uh/FxUENzJRaYEwrYt3hpw4GGucJHCZGXIGPBE/eWuMz4aeCj6LcLcPOT3pOAT2SrJIPen7CjPaPgoak0kwCVKMuHAQDkOQRQrJRMXFeMhr8EG65cd/yTLqiIEhxzk2xhe7CNN55LVrXOMAKVtqAYIGu8rILY61sCBoEllJEUjWFb1KhiNwQgqA6FbiqkoezFasAh2y5D37nlwwAOEcY4zHoiNm3zQ4B4wncDlP1SyZSK9lg6ObLFM1KhHaqEd4aGtEcs5PlwRF8i7FwLJG9R+03wCYnko7ZbwCRmqrtY1X3zaTnB1rUaaZZDZa/DIe18Yg7N2/cg+hfTOtd3FWjVtX0cAkE4ss4wvkCHb8uB4IyyrTWe92grucP5Q9zfIQfNN+jIM2LZmha06JdiLA4T3vcfnCDumyct2ierSxxwkwdWnUdx3qR2XsV1VuMnC3dlJP9k2iexvZ9IPZm0cDwBG8eCfq7OpNHZaGk8Pin6LRSd1btTLgeMa+Kw4yZP75KiqiUm7I11o9uhn980w+odCI/fBStRycsbae04SOaILAqAACdxqQqWLDy7voh37OO4g+iNC2MYljJZfbPG4/H4JtpjUIBHqZI9kkIqndn3hPMfRC03hPtCJgwVm/mHnCSF6pJYWiBc5bMuMRjePVMvbOqYtMu+fmlbwVjGmT1jbl5A/YCnK2zmObhcwOaNxHzTWyaENnefgpSmVBsukCuuqNtRAe5rGgR2nAAd7ioh226NQ9iox38rgfQFSFbZLHvc97Osccmk5Nptj2WzzzJ35cAoLb2xKLgKeVMzLS0xDo1BG9BBHL3adKmwvO5VfZdbFRFWP+bUBB4VHFwnxUZc069N/VXWbZAbU0a6TkHRk12nI7tYU7sxjfxqAa6Oqa9p3FwLsm8wBn3p4vIAmt2w0TmSBO+Zifmr7aENpiNAIC5zSxGQA4PH5hGYyHwCk7PpGSOrLXB4yIIiD+96MosVOmG37sdw0D3ZPoQn3rSztiJc72negSrHcE8VglN5G6dMvdClWNAEBNW1HCOe9A17ou0MD96pyeyUSUI2s4bz5p9m0nDJwB5jI/REFEotXsB1AKZo3jHaOHccj5Jw1m8QsYYqWLd0j1C1bRLdfNPG6YN6w28YTE65IWY2ASTmFZRMVtlo52gW2zNmHrDjyAgxvP7IKtLLgBQ22q+B7Kg0PZPjp6/wC5c6bZ1UidDwstcoNl5O9G2FWXtHP5SloaydcuefaNJptLSQ4VMQI1GFrifguhPOqoXTGCzP8Azeowj4pHpl+H/tFf2btSjdt+6Xe8tLHZtBc1wc3Pd2gMtCrEalOk38M5zqf3oqxtrZbalEPb4eCr3SW/uWMp4KhEUxibDZJDYxSRwBJ5rRlWynPxRS7R/wAL/cbTw1qbo/DrsMGZw1GHDUGm/su195Ht2zTEZDLRco6O3tS6srq2NR3W0ouqTpIeMhTrAFugAdSPg5USteVj7VWqdcjUeYPmqKdI45Qtno246RNHAKNPSui04nVKY73NHxK4BVpzBJmeOf7zSpUgS2GzMTl4LfYwfUjvFx9oNsB/6ilodHtPwUY/pnQwh3WE4tIa8zry5LllXZrsLcoloB5cPHMKSY0AYSchhwjhlJnyPmh9jCuKJb6nTyjMDrDAnJhGn80IWt07bkBSqnQScAGef5juVNfe0xnGenmAPqh6m0MtN7T4AFp9Ah3YekS81emj4kUt05vjeBubzCcf05rAAYWzMZknRs8pzXN+ve7KdwHm4fMJC4cDmZ/YQ7MPSPou1307uRhE0xMaNdvdB1ceSWw+mtc3NIVH9h1TARAGoAaZifaIVGLzvzgx5H+yec4tDXjUfiDvDmx8FrZuqPV9PMA8RKSb2e6aVM8WNPoElYiBVayYuGdYxzDvGXfuUe2+B7xkRwI1B5rQ7QjMIUPYxZ3BGR1BIPeNVO9HauKuBwa53wHzVS2vVe13XNGTsn8nbj3HTwHFT/2e1esqVH8GR5kf/lGSxYIvNF0uXQ0rj3S3a/WVy1p7LOz3ka+qu3T3pEKFLq2H8R8gcuLlyJ7s/HNcsn4PU+JxfzZc9nXYdRwKu9JHh9zVohuLDTZGkBxY13+14RGx5c9rBq4gZKr3+2R/EqlVoxM60gkZgho6sd/ZaPFaORflqqQx0fvha7Qp1S09V1mCoIj8Ko003/pe53OAhemexHW93VpagPPIZkAO5zr/AFBGbcrsxkNaZdBBMgkSe0R3GPBWO42ZU2jRsqrG4qxBtaug/EoCMRJ40gx3gfF0cZzkNYAZJJyA7wSSe7Rb7PqkPbkOPlhI9Qum1PsarAF5umYiM2im4gTEw8uHDXDvVM2nsF1B/UvaRUBmSJa4EiA1wzIkR7O9ACaZZ9s2oNGm4NDS6dOJcWz5QqVth0QWnNxEjh2V0Ppk/BQt2tLXPDAHZgCTEwDzlc0vrd4GJ7XMBJjEC0GYggnIx8lggL4lwPHX+orVjoz8PT/wn6jhhGHlPlkhcJ849UTDlAmfXyzTgaC48JAnxInyC0blnuBjvSAiRuJWMONMnDuJMHzHyWby4lpHBpH6gtKToA4tP904LQuGAe097WAc3O+qxj1TslsUKQ4U2f7AkiWtgADcAPLJYVznKCbZ9Zxewdr3mjQ8+RT9lb4XNNVpwznIgHXKfBW/YVSnTp4QO/iTzKgukDHVRW6sSWYXgDeWk4o4ktPoFk7dBapWWS4qUn0sOERGkCFXtm4KVN5pgMc52BxG/DMGNBkdyhdnbdxNABmVYrGkxjCamg7RHE8/3uQcWk0G7aZWuk+yDWaaoPba3UzBA+aoJaQYIiF2I39N5zGRUFtXYzH1HAAlojtAD2SJwnzUJQvKPQ4Pk9Pxloq1O5FnZ1b13tkdXbjjUdIDo4DN3c0rmoaA1oGpmc94gnv59yn+nm1K9S5NBzDSZRhtBnFp1qSMiXEbtIA1BVZeY/mMjkAdY4zKyVKiPLyOcnJkiazXUGmfxGHIZkuEZSf3or39mNR7re6A/wCK2q24pN/z0WB0f1sD2nwXOajWtIazN3vHc0nOB6qzdEtv/dbhjgdcJJOhcM47oPqiSZ6Pp1Q9gcPeAOeuYnPmufdP9lMcadQjNjwR4mD8fRFdDNqtpWlGiXg9XTayZ3NED0hM9J70VRgBy1J4AZlK2SvJz3pvTJrNoDNzg0YRuLnYY8wV1CzpMbRawNbDWgFoGWnBcx2JUdX2hTqEEy9zu5tNuET4v9F1KnWHvZfNef8AOllJHo8C/GyrdKtg2j2Ow2tLrCQJa3AZ1JlkTv1VJueiNLG0MxcDDwcLgNIcDl4rpF7SLXuql2WI5cThgR4qvWdN1OhVLoDnuc6dYnh4BJw80lHZ0fVB7RSbrobUAJZUaWifaBbpzEyoE2b5ywkTGThnnuBz9FM1b+7wHCTgMz4kqJ6l7WYnAiA4jmSMIjxdPgvRh28s5eXjitJgwAnvPpI+imeilr1u0bVnGu157qfbPo0qFpt04CB5HT0V++x3ZxqX7qpGVCic+D6hwgf6cfkqrZyydI7iLg8AktMKSuc5TbHbRIDG+1pG8HSCFaNmtDG5uGI65pXNvSDi8U2Yzq7CMXnxhD1HpqyK5Wh+ts6jixikwPJkuAieJManmjdk1Kb8bHAHMtIOehiFHW7iIk66DhwURf3Rta+Mz1dXfuD94Pfr58EJK9DQdPIZ0g2WykQ6l2QSAcyQJMTmj7BzQ3CMxz1J4k8VE7R2s2rTJB7LRJPwHeTAW2zLkEDNTrBS8gnTPolTuWTo4SWPA7TSR6jiPmAVwbaGz30Kxp15a4GRqQW7nAnUGF6otawIg71Tun/QyndU+DhJY8DNh+YO8b/IqbRRM4CXSJ4nL4SstZq8+7k0HQv103hsgnnA3lb32y6tGs6jVGEsBJIzlg0LOIPpviDGLdpqVGtiAcIAEkMBdGfH2pPEnmgEsHR29eQGl5G4SYxGYDWjeTyVy6RXP3e3awOLXPBLzqcIyA8de6ERc9ErSzFCvIIY5oOLUuOTSJ3g5gbj3KAq1jf3raLT2XE4i06UwCCAd0iGzwBUYcsZx7LSKS4akkWr7P8AZfV0zcPZhc8NawakUxmJ5lxLj38lZrum10A5EnLwWKTGUWBsgAQAOGUBB3tIiaxd7MwBw+q8ic3yTcmd0YpKkA7SumPq9S0ElmZI0yUZVuKbHCnVOJz3GOHcpLZQb2icjm4k6mVE7TuKbHhwbiic9YKrBK6KL0Ql1ZOqNrhoAMyBy7vBVLbNxUDG0nxikjuAjz1H+lXqyo1XGpWecIEkCeAlcz2hdmpUc6Z0APHn3Eknuhd/BbOf5MqjXsbaYMbm595XbfsR2Zgsn3Dh2riqSDvLKfYb+rrD4riNOm5xaxubnkNaOJcYHqQvUuwNntt7ajQYZbTpsaCN8AS7xMnxXZxrJ5vI8BsLKysKxCyNuTkEwxurjoEVVZIhBXlUeyNB6neiYaNSXKRLWvbhcA4HIggEHvBUS05qRpmEAmlSwpYHMDGhrgQQBGR7lVqOK3eaTjMZtP5m7j37jzCtr3qK21so129nKo3Nh3c2nkY8MimQLoKsr/TirBaNDh2s53blzzYNw4FwqAtew4cJ1B3/AL5q5bOvOalKNFouyv8ATvoUy4ZIlrhmx7faY75g7xv74KoXRm1pW1x1FYCnWgPdLYFaCS1tJxywZThyk9xaO7Cq1wg58lU+lPRllYYiBibJpviSx0QI5clCce0Wi0ZU7OSdLekX3rVxDGPIa2d4ykAa953zyV06CdH+ooNqFoD3yeYaTIBPdC59tDZ5p3DaT2gVsQcWwcLgJgsOhkjTkd+S650e2h1lJpOR8h4Lh+WnDjUY6OvhfZuTNb2zxkvkgDj6lRVO+wOnFjB9lqmduOBouhwDY1+KpdptenSpuqVBAMhh3nmuXij2R0rWSXqW7q7XNDsBeRJG5s6BGXtq0UzRptBdhyPDcM1zo9KqsuLDhxZN8d6teyXVKVu573y9wnFrhG6P3vVZ8UooKknohOmt063oikT2iIHMxmfDXwhc4apbpTtI3Fw525owDfkNc+/671EjIZr0OKHWNPZ5vNPvKy4/Zbs3rr1tT3aAx56Yz2ac92bv6QvQlsAGgNMgb9Z4rnn2bdFTSsm1CSytWPWaSACOy1zTyVstLlwf1dUYH7nD2XAbwd45HRdUVSOST7OicSQ/WvHuE8wRB7pST2ifVjLjCDuKE5jX4oio5NlywSKfIOeRUjRd2QsVCDqJTDq+HILbMEEo2xbqfBRVKsTyT5uHaAkAcEUCQH0vtyA2u0ZNyfGuExDu4HL+rkhNlXmKAFZbeqKjS1wBygjcQcjIVVfsv7pVMOmm/wD4c6tA9pp4xIg8PUyVoEHTot9lWUi0BwhVm0uNFOWlecgudo6UyodP+htO5Znk5ubHj2mO+YyzG/yKouxOk9a2x2N20CsMqVTQVATAz0PJ2/MHtDPuj6YIg5qg9PehdO5pkEQRJY8CXMJ+IO8b++CpcnGpqmUhNxdorvSfadJlpge7DGQ3YjvjiFWmW7bun1pJcGtgM/KOPMlV7aVOq2p93vC41abYpkmWPGjcz6HwMELNC9fRhhBAnNoyL+R5KEOHosbO6PKn+jevs1xqsGgEHuCJ6Qbcc2i2i12Z56AHXvyy89yk6m2aPVPuagHWnsU6Y0GWuf78AYodaqXuLnZkqkV234J801FdY+R6iBE7hu4lTXQTYP3y8a0gmlT7dQxIgHIHvI8gVXWgkhrZJJAAGpJyAC739n2zadhaYTBrVe0865xoOQ09d6slk4m8F4oNECIiBEaRuha3lo2o3C7vBGoO4tO4ofYQd1Xa3ucR3Ez8ZUguk5mQn3q5Z2Oqc/DliaWgO4GCcu7ikpgjkSklqI9yIgvTbnrUlNucmFFUqIUukrLzK3oU5MLaMF2tOGl3JZCJLcoHBCkooVj1tUhwP7hb9IbE1aXZ9thxM5ne3xGXfCZt0fTq6NK10CrZF9EjTq5vOmQbpnvlTt+0Ue232R7Q1y4juVU25TNrVFyz/hvMPH5XH3u4/HvR/wDHWVGQDJI0UpRzZeMsFqt6kiU4+kCIOYKgNg1+wGz7IjyU9SqSptUUTKB0/wChFO5pkRBEljwO0w/MHeN/fC4ltMVaOK1uBheyML4mWboPvCJg8oMbvWLgCIO9c++0LoPTuqZyhwkseBmw/MHeN/fBSjKTWjzxcVcUbgMmjgOJ5nf/AGC1LYCKv9kV6VY276bjUnINBdjG5zOIP/nRdJ+z37Mnvc2tdAZZtp6gc37ieWnfuxgL7OugNSqBc1ZZvYCJMH3iDvO7l3rptlsmnSPbFV5HIYfIFW23smsaGtyATwohOpUibjZEUrifZpv8QGj4oinRcT2oA4DPzKPLGhIOARc2BQSGxSSSdVWEo5U3FMPctqrs02V0HOYKPsqUCUJRZnKkqbYCxmboK5bB5bkasOYCIKIoxZoymI7R1Og+aGp0gw8RwW5rjUpZDRFe0espup64hl/Nq31AVTtrdrTLRHd+8lc7YT2t27moKpZfivHBx8j2h8UE8DBexSZVjovhRFhRwhSLCpsog4VVrVrtiDmgqtSEFVrEZoUGxt+y6RqYzHzUnTuGtEDIKCuL6EBU2rmioAci2/fU5aV8bsOKFR6m1zuQr9s1GuFRucZEcRxHNN0F7nRbum9uYIcOGh8Cg6N6HfAjeDwKgLXpg1wgzPBRrdqxXdB1gkcD9YhBQYeyLwHhZURSvWkAykhQbImVsxslagIlrICqSN6Lc0WmrZqdRFZlYJWCU296IDStUzWbWiXnPQIek0uPepmjTDRASsdDg4KKuhFb+ZoPiCR8IUpKjtp+0x3Mt8xP/SUArYbQCLhAW5R25SZQZrhRt0TBUjWUVe3LWkYtJE90oozIi4pPdmGuI4gEjzQYt3OMAFdD/iFJzBhjRQF9dhtRpbvcA7mCY9NU8ZCSiQlPYNV2sDvP0lOf/wAw8++31+itjaa2wJ7EKVV6J1N1Rv6h8AganRe5Zm0Nd/K75OhdEwLBYjbFOaHaNZnYdSqBwyIwu+iyuk4Elseg2yBoM3p1y3DYELVokpRglggBYJWSVo4phDD3Iaq5b1HJsNmFvBlsPsKMCd5+CMQVnX9067jx5d6MKQcRKD2gwlogEkOEAZnhp4oolZsbsNqEHUR65/RBhStjNKm5vtAg8xCLaVvtq6aaZ7kJY18bGuOpAnv3pNlDNw9Vu+LX4sXswZ7lN7SqQ0qDFkazHsBwkjI8wQRPKdU0RZMhaBqsyDy5vfB8UdbbRhzSWlxBBPdOccSg7Z5za4Q5phwOoI1CkqdsDmqMRFxovBAIMgiQeS3UFsi66v8ADceyfZPAnceRU6shWJJJJYAkkkljEM8rFAZrDynLcZLDMcKbeVuU08oijLtU60Jpuqwx28ISDEdqDeNQpChVxNB8+/egcQIW+zn+03x+R+SUdhpVa25eGhXDz7DwIO7EMiO+IPnwVkKhtu1Wub1ZAMxO9YAN/FetGEacVLbLf2OSgaezI9kQFYLKjDYQlQ6sY2s/srGxG5E93zWm1xon9hjseJ+AWiCQF0k2MXfj0h+I0dpo/wCY0f8AUN3EZcFEbPvQQr1Cru3tglxNajlU1c3QVPo7nod/FPsROjNJmMI+1bXYIAD27pJBHLFwUHsC7kkEEEGCDkQRqCDoVb6FZsQclNtplEk0Am6rf4Tf9f8A2rIua3+E3/7P+1N3uxarnF1OucJ3QDHdmEGdmVRk6u8f0gespk78itJeCR6+r/hs/wBf/asqP/hR/wAar5t+iyjkH4mjiiKOiFJRbdAiKxFNPTpTT0RRkmJ7liksVTkUqZQkPA2c6M/NPWB/EPMfRMuW1qImmMne87g38refNIOP3tcmWsMR7T9Y/wAreJUXRtzDi44i3KeJO9SldgADRkBn4Nz+MJnBFLm4gnxcPkiAJsmZIwhCWbUY4KbKIi9rDJO7EIwa7zPJa7Vb2VG2lSILDDxrz3wRvCeIkkWkJEIOyvw/snsv4cebTv8AijE5JkVtPZIe7rGHBVGjtzh+V43jnqPRPbL2qCeprsDXgaHMEfmafeH7MI8oO/sWVWw4aZgjJzTxadxQaTGjKhq+2VXpk1LarLTngfJH9LhmByzTFPpK5gi5pFo/NGJn+oadxhbWW06lu4U6/aYTDam48nD3Xeh3cBM3NqHjHTiT5Hv+qTWJFN5iBs2laEAh8Twdl8VhR9TZtsSS6lTDt8taDPNJN1XsXt/RbP4Hb/k/U/6rf+EUfyfqd9UklDs/ZbqvRj+D0fyfqd9Vg7Fofk/U76pJLdn7N1Xo1dsK3Pufqf8AVIbBt/yfqf8AVJJbszUjZuxKAzwfqd9VinsO3aZDM/5n/VJJa2akbP2PQOrNcvad9UnbHoHIs/U76rKS1s1Iy3ZVEaN/U76rf+HUvy+rvqsJLWE0q7IouEFkj+Z31QbeitoHYhTIJ/8Acq7uWKEklrYKQ+7YFuf+X+p8+coluz6YywnzcfmkktbNSM/cKf5fU/VL7hT/AC+p+qSS3Z+zdV6G6uyqLgWuYCCIIJJBHMSsWOyaVIYWNIHN73f7iVlJa2akOmzpn3fispJIWE//2Q=="/>
          <p:cNvSpPr>
            <a:spLocks noChangeAspect="1" noChangeArrowheads="1"/>
          </p:cNvSpPr>
          <p:nvPr/>
        </p:nvSpPr>
        <p:spPr bwMode="auto">
          <a:xfrm>
            <a:off x="323850" y="2276475"/>
            <a:ext cx="155257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2772" name="AutoShape 12" descr="data:image/jpeg;base64,/9j/4AAQSkZJRgABAQAAAQABAAD/2wCEAAkGBxITEhUSExMVFRUVFxcXGBgYFxUVFxcYFxUXFxcYFhUYHSggGBomGxUXITEhJSkrLi4uFyAzODMtNygtLisBCgoKDg0OGxAQGi0fHR8tLS0rKy0tLS0tLS0tKy0tLS0tLS0tLS0tLS0tLS0tLS0tLS0tLS0tLS0tLS0tLS0tLf/AABEIATUAowMBIgACEQEDEQH/xAAcAAABBAMBAAAAAAAAAAAAAAAEAAMFBgECBwj/xABFEAABAwIDBAcFBgQEBQUBAAABAAIRAwQSITEFQVFhBhMicYGRoTJCscHRBxQjUqLwFXKC4VNikrIzQ8Li8TRjg5PSFv/EABkBAAMBAQEAAAAAAAAAAAAAAAECAwAEBf/EACURAAICAgICAgIDAQAAAAAAAAABAhEhMQMSQVEEEyJxQmGRMv/aAAwDAQACEQMRAD8AuwTjQtAE4wLqOVB9m3IohN24hoTiZE3sSSSG2hdCmxzt4GXfoPUhEyKp0z2uGuOeVMQOb3CT5CB5rg23r01Khz3roH2gXBa0DFxLubjmT5lcsec1zTdnZFUqN7cHEI1GaliCYquY0NdLSRoHDiNyjLVkkK8dB+jZurynbmTSH4tbhgYRkf5iWt/qPBIhjp/2QdH2W1t17xFa4AcZ1ZSGdNnKQcR5uA3LoxIhRr7aPdaf0nzH0TQqEZBxH+V+Xk7Qo0LYbVUVe0we/joR3FEi7nI5HgUFdPRRmRdS5cw8/R3fwd8UPWqY81rtA4sktl5ktOo9QcgfPIqhM2pUVN7Po4Wd+f0Q9G1zjhqpA8E0fYk/Rjmhbion6z/JCUmY3Ru3ooVip2riJA1SUsIGSymEshwnKYWgT9u3MJShINEBZSSTkzDnRmq50hrk4W8SXHuaPq4eSmripPcPUqobevQHVHT7LcI74k+ro8EkmV445OT9OtoF9QgaSVT1KbeucVQxxKi1zPZ0li6J2wJdUcJa0Ge9dv8Asd2QKVq65cO3dOxDiKTZFMePaf8A1hci2PZu+7NpsPbuHtpty95zg0eHald7t9nGgxlOk+Gsa1jWvECGgAAOGQyCZIDZY3kQgrqmCIIQDdplpw1Wlp47j3FEOryMlqBZGXRLNZLR/qb3Hf3IapeAiCZ4Hcf7om9dkq/UfhdPuk58jxTpWI2PFslF2VscbfGe6P8Awt6VvlKkrKhGfH4JlliydIfAgfvVY0HelMnkEzXqJ2TQPcVNyPsaGFvMoOxo4nSdApR7oBKKFbA6xJcf3osLAWUo1AwRdm3NDAI20bkVlsz0EJmvUjIalOVHwJQbjKZsVIYuaoa0u3NBcfAT8lzrpa9zbefeeSXHm4yfUq9bZqRReeQH+pwb81z/AKcXQbSa0+0RkPqpSOiCOR3PtHvWjBmFmsZJ71tatJe0ASZGXFQKnVfs6tjX2hZ0QIFu11w8cmthsf8AyPZ5LutdgXHfsfqkXV3UDD2aVGnlEjE57iI19wacAur071r8wUwAa7oQIER+U5j+3goV7zTMsmBqw5kDi07wp25qZKD2gcuBGh4J0Kxu5ug8SEtmbGfXz0bvJ+AG9Rtu/M8RmRxH5gr1s6+pik3DEAZIvGgLIHW2V1bAGuOQGsGY4oO1vA9nBwJa4cCOHfl5p3au1MUtZmfQIawt8Decye8owbE5EgpxgR5/RB1CXGAna9RPbOoe+fBURJsKoUsIAWtyco4p5C13Z9yLAtjSytZSSjGjQjqWTUGwJytVnLcFkZiq1JPwTZWJWCVjEZt8/hRxcweTg75KgdPGty44VfdvA4afOoP9r1z77QIBmdynMvx6OV1xmU9s0gVWEzAcNNfDmmKzpJPFSfRhk3DSRIbJ8gpeSh2n7Gmh7b15h01abcUROGmTmOPaV2vrbOQTPH3vPf3H0VO+yKrgta7onHcvM6ZNp0mj4FXCvetOshOhWCNvfdec9x3H6Hko69qSYWb7tmG5uOUDfwyW7rCowTUbh8QY740TCAtvSOJrhqD5g5EI+jsKDlVeB+Uez4bwE9ZW+Y5Z/RSNaphHM/uVSKxbJzlTpAootb2W7tTzWzisDJNVXblqA2Zo08buSlQNyataOEczqnkxNmr3QJQLinrqpu4fFCVHoMZGHVEk022e4YgMikjRrCAZK2LEqa2SIZmoYFklYJTFzWwtJ4BEBHbefJpj/MT5N/uuafaJWl0aCNdxXQ6Z66q1uBxLQYYBm4ujXkIGemagOkn2f3tyXkmjTxfmc5zuXsiB4FSkdEVSOIPGeqmOjOLrCQMg1xPkrRd/ZDft9h9Cp/U5p8nNj1UTY7Fu7Z7qbmPp1pPZcPw3tDSXDEMn7og5JEsjHU/s4Bp7PpHXEajzxGKq6D5QrLUqAiVA9FLV33C1Ld9FhEEbxPzTlSo8H4jjzCokI2SlgAXzwUpeVHBpEyOBzVVF46mQ+Mt/1Uh/FxUENzJRaYEwrYt3hpw4GGucJHCZGXIGPBE/eWuMz4aeCj6LcLcPOT3pOAT2SrJIPen7CjPaPgoak0kwCVKMuHAQDkOQRQrJRMXFeMhr8EG65cd/yTLqiIEhxzk2xhe7CNN55LVrXOMAKVtqAYIGu8rILY61sCBoEllJEUjWFb1KhiNwQgqA6FbiqkoezFasAh2y5D37nlwwAOEcY4zHoiNm3zQ4B4wncDlP1SyZSK9lg6ObLFM1KhHaqEd4aGtEcs5PlwRF8i7FwLJG9R+03wCYnko7ZbwCRmqrtY1X3zaTnB1rUaaZZDZa/DIe18Yg7N2/cg+hfTOtd3FWjVtX0cAkE4ss4wvkCHb8uB4IyyrTWe92grucP5Q9zfIQfNN+jIM2LZmha06JdiLA4T3vcfnCDumyct2ierSxxwkwdWnUdx3qR2XsV1VuMnC3dlJP9k2iexvZ9IPZm0cDwBG8eCfq7OpNHZaGk8Pin6LRSd1btTLgeMa+Kw4yZP75KiqiUm7I11o9uhn980w+odCI/fBStRycsbae04SOaILAqAACdxqQqWLDy7voh37OO4g+iNC2MYljJZfbPG4/H4JtpjUIBHqZI9kkIqndn3hPMfRC03hPtCJgwVm/mHnCSF6pJYWiBc5bMuMRjePVMvbOqYtMu+fmlbwVjGmT1jbl5A/YCnK2zmObhcwOaNxHzTWyaENnefgpSmVBsukCuuqNtRAe5rGgR2nAAd7ioh226NQ9iox38rgfQFSFbZLHvc97Osccmk5Nptj2WzzzJ35cAoLb2xKLgKeVMzLS0xDo1BG9BBHL3adKmwvO5VfZdbFRFWP+bUBB4VHFwnxUZc069N/VXWbZAbU0a6TkHRk12nI7tYU7sxjfxqAa6Oqa9p3FwLsm8wBn3p4vIAmt2w0TmSBO+Zifmr7aENpiNAIC5zSxGQA4PH5hGYyHwCk7PpGSOrLXB4yIIiD+96MosVOmG37sdw0D3ZPoQn3rSztiJc72negSrHcE8VglN5G6dMvdClWNAEBNW1HCOe9A17ou0MD96pyeyUSUI2s4bz5p9m0nDJwB5jI/REFEotXsB1AKZo3jHaOHccj5Jw1m8QsYYqWLd0j1C1bRLdfNPG6YN6w28YTE65IWY2ASTmFZRMVtlo52gW2zNmHrDjyAgxvP7IKtLLgBQ22q+B7Kg0PZPjp6/wC5c6bZ1UidDwstcoNl5O9G2FWXtHP5SloaydcuefaNJptLSQ4VMQI1GFrifguhPOqoXTGCzP8Azeowj4pHpl+H/tFf2btSjdt+6Xe8tLHZtBc1wc3Pd2gMtCrEalOk38M5zqf3oqxtrZbalEPb4eCr3SW/uWMp4KhEUxibDZJDYxSRwBJ5rRlWynPxRS7R/wAL/cbTw1qbo/DrsMGZw1GHDUGm/su195Ht2zTEZDLRco6O3tS6srq2NR3W0ouqTpIeMhTrAFugAdSPg5USteVj7VWqdcjUeYPmqKdI45Qtno246RNHAKNPSui04nVKY73NHxK4BVpzBJmeOf7zSpUgS2GzMTl4LfYwfUjvFx9oNsB/6ilodHtPwUY/pnQwh3WE4tIa8zry5LllXZrsLcoloB5cPHMKSY0AYSchhwjhlJnyPmh9jCuKJb6nTyjMDrDAnJhGn80IWt07bkBSqnQScAGef5juVNfe0xnGenmAPqh6m0MtN7T4AFp9Ah3YekS81emj4kUt05vjeBubzCcf05rAAYWzMZknRs8pzXN+ve7KdwHm4fMJC4cDmZ/YQ7MPSPou1307uRhE0xMaNdvdB1ceSWw+mtc3NIVH9h1TARAGoAaZifaIVGLzvzgx5H+yec4tDXjUfiDvDmx8FrZuqPV9PMA8RKSb2e6aVM8WNPoElYiBVayYuGdYxzDvGXfuUe2+B7xkRwI1B5rQ7QjMIUPYxZ3BGR1BIPeNVO9HauKuBwa53wHzVS2vVe13XNGTsn8nbj3HTwHFT/2e1esqVH8GR5kf/lGSxYIvNF0uXQ0rj3S3a/WVy1p7LOz3ka+qu3T3pEKFLq2H8R8gcuLlyJ7s/HNcsn4PU+JxfzZc9nXYdRwKu9JHh9zVohuLDTZGkBxY13+14RGx5c9rBq4gZKr3+2R/EqlVoxM60gkZgho6sd/ZaPFaORflqqQx0fvha7Qp1S09V1mCoIj8Ko003/pe53OAhemexHW93VpagPPIZkAO5zr/AFBGbcrsxkNaZdBBMgkSe0R3GPBWO42ZU2jRsqrG4qxBtaug/EoCMRJ40gx3gfF0cZzkNYAZJJyA7wSSe7Rb7PqkPbkOPlhI9Qum1PsarAF5umYiM2im4gTEw8uHDXDvVM2nsF1B/UvaRUBmSJa4EiA1wzIkR7O9ACaZZ9s2oNGm4NDS6dOJcWz5QqVth0QWnNxEjh2V0Ppk/BQt2tLXPDAHZgCTEwDzlc0vrd4GJ7XMBJjEC0GYggnIx8lggL4lwPHX+orVjoz8PT/wn6jhhGHlPlkhcJ849UTDlAmfXyzTgaC48JAnxInyC0blnuBjvSAiRuJWMONMnDuJMHzHyWby4lpHBpH6gtKToA4tP904LQuGAe097WAc3O+qxj1TslsUKQ4U2f7AkiWtgADcAPLJYVznKCbZ9Zxewdr3mjQ8+RT9lb4XNNVpwznIgHXKfBW/YVSnTp4QO/iTzKgukDHVRW6sSWYXgDeWk4o4ktPoFk7dBapWWS4qUn0sOERGkCFXtm4KVN5pgMc52BxG/DMGNBkdyhdnbdxNABmVYrGkxjCamg7RHE8/3uQcWk0G7aZWuk+yDWaaoPba3UzBA+aoJaQYIiF2I39N5zGRUFtXYzH1HAAlojtAD2SJwnzUJQvKPQ4Pk9Pxloq1O5FnZ1b13tkdXbjjUdIDo4DN3c0rmoaA1oGpmc94gnv59yn+nm1K9S5NBzDSZRhtBnFp1qSMiXEbtIA1BVZeY/mMjkAdY4zKyVKiPLyOcnJkiazXUGmfxGHIZkuEZSf3or39mNR7re6A/wCK2q24pN/z0WB0f1sD2nwXOajWtIazN3vHc0nOB6qzdEtv/dbhjgdcJJOhcM47oPqiSZ6Pp1Q9gcPeAOeuYnPmufdP9lMcadQjNjwR4mD8fRFdDNqtpWlGiXg9XTayZ3NED0hM9J70VRgBy1J4AZlK2SvJz3pvTJrNoDNzg0YRuLnYY8wV1CzpMbRawNbDWgFoGWnBcx2JUdX2hTqEEy9zu5tNuET4v9F1KnWHvZfNef8AOllJHo8C/GyrdKtg2j2Ow2tLrCQJa3AZ1JlkTv1VJueiNLG0MxcDDwcLgNIcDl4rpF7SLXuql2WI5cThgR4qvWdN1OhVLoDnuc6dYnh4BJw80lHZ0fVB7RSbrobUAJZUaWifaBbpzEyoE2b5ywkTGThnnuBz9FM1b+7wHCTgMz4kqJ6l7WYnAiA4jmSMIjxdPgvRh28s5eXjitJgwAnvPpI+imeilr1u0bVnGu157qfbPo0qFpt04CB5HT0V++x3ZxqX7qpGVCic+D6hwgf6cfkqrZyydI7iLg8AktMKSuc5TbHbRIDG+1pG8HSCFaNmtDG5uGI65pXNvSDi8U2Yzq7CMXnxhD1HpqyK5Wh+ts6jixikwPJkuAieJManmjdk1Kb8bHAHMtIOehiFHW7iIk66DhwURf3Rta+Mz1dXfuD94Pfr58EJK9DQdPIZ0g2WykQ6l2QSAcyQJMTmj7BzQ3CMxz1J4k8VE7R2s2rTJB7LRJPwHeTAW2zLkEDNTrBS8gnTPolTuWTo4SWPA7TSR6jiPmAVwbaGz30Kxp15a4GRqQW7nAnUGF6otawIg71Tun/QyndU+DhJY8DNh+YO8b/IqbRRM4CXSJ4nL4SstZq8+7k0HQv103hsgnnA3lb32y6tGs6jVGEsBJIzlg0LOIPpviDGLdpqVGtiAcIAEkMBdGfH2pPEnmgEsHR29eQGl5G4SYxGYDWjeTyVy6RXP3e3awOLXPBLzqcIyA8de6ERc9ErSzFCvIIY5oOLUuOTSJ3g5gbj3KAq1jf3raLT2XE4i06UwCCAd0iGzwBUYcsZx7LSKS4akkWr7P8AZfV0zcPZhc8NawakUxmJ5lxLj38lZrum10A5EnLwWKTGUWBsgAQAOGUBB3tIiaxd7MwBw+q8ic3yTcmd0YpKkA7SumPq9S0ElmZI0yUZVuKbHCnVOJz3GOHcpLZQb2icjm4k6mVE7TuKbHhwbiic9YKrBK6KL0Ql1ZOqNrhoAMyBy7vBVLbNxUDG0nxikjuAjz1H+lXqyo1XGpWecIEkCeAlcz2hdmpUc6Z0APHn3Eknuhd/BbOf5MqjXsbaYMbm595XbfsR2Zgsn3Dh2riqSDvLKfYb+rrD4riNOm5xaxubnkNaOJcYHqQvUuwNntt7ajQYZbTpsaCN8AS7xMnxXZxrJ5vI8BsLKysKxCyNuTkEwxurjoEVVZIhBXlUeyNB6neiYaNSXKRLWvbhcA4HIggEHvBUS05qRpmEAmlSwpYHMDGhrgQQBGR7lVqOK3eaTjMZtP5m7j37jzCtr3qK21so129nKo3Nh3c2nkY8MimQLoKsr/TirBaNDh2s53blzzYNw4FwqAtew4cJ1B3/AL5q5bOvOalKNFouyv8ATvoUy4ZIlrhmx7faY75g7xv74KoXRm1pW1x1FYCnWgPdLYFaCS1tJxywZThyk9xaO7Cq1wg58lU+lPRllYYiBibJpviSx0QI5clCce0Wi0ZU7OSdLekX3rVxDGPIa2d4ykAa953zyV06CdH+ooNqFoD3yeYaTIBPdC59tDZ5p3DaT2gVsQcWwcLgJgsOhkjTkd+S650e2h1lJpOR8h4Lh+WnDjUY6OvhfZuTNb2zxkvkgDj6lRVO+wOnFjB9lqmduOBouhwDY1+KpdptenSpuqVBAMhh3nmuXij2R0rWSXqW7q7XNDsBeRJG5s6BGXtq0UzRptBdhyPDcM1zo9KqsuLDhxZN8d6teyXVKVu573y9wnFrhG6P3vVZ8UooKknohOmt063oikT2iIHMxmfDXwhc4apbpTtI3Fw525owDfkNc+/671EjIZr0OKHWNPZ5vNPvKy4/Zbs3rr1tT3aAx56Yz2ac92bv6QvQlsAGgNMgb9Z4rnn2bdFTSsm1CSytWPWaSACOy1zTyVstLlwf1dUYH7nD2XAbwd45HRdUVSOST7OicSQ/WvHuE8wRB7pST2ifVjLjCDuKE5jX4oio5NlywSKfIOeRUjRd2QsVCDqJTDq+HILbMEEo2xbqfBRVKsTyT5uHaAkAcEUCQH0vtyA2u0ZNyfGuExDu4HL+rkhNlXmKAFZbeqKjS1wBygjcQcjIVVfsv7pVMOmm/wD4c6tA9pp4xIg8PUyVoEHTot9lWUi0BwhVm0uNFOWlecgudo6UyodP+htO5Znk5ubHj2mO+YyzG/yKouxOk9a2x2N20CsMqVTQVATAz0PJ2/MHtDPuj6YIg5qg9PehdO5pkEQRJY8CXMJ+IO8b++CpcnGpqmUhNxdorvSfadJlpge7DGQ3YjvjiFWmW7bun1pJcGtgM/KOPMlV7aVOq2p93vC41abYpkmWPGjcz6HwMELNC9fRhhBAnNoyL+R5KEOHosbO6PKn+jevs1xqsGgEHuCJ6Qbcc2i2i12Z56AHXvyy89yk6m2aPVPuagHWnsU6Y0GWuf78AYodaqXuLnZkqkV234J801FdY+R6iBE7hu4lTXQTYP3y8a0gmlT7dQxIgHIHvI8gVXWgkhrZJJAAGpJyAC739n2zadhaYTBrVe0865xoOQ09d6slk4m8F4oNECIiBEaRuha3lo2o3C7vBGoO4tO4ofYQd1Xa3ucR3Ez8ZUguk5mQn3q5Z2Oqc/DliaWgO4GCcu7ikpgjkSklqI9yIgvTbnrUlNucmFFUqIUukrLzK3oU5MLaMF2tOGl3JZCJLcoHBCkooVj1tUhwP7hb9IbE1aXZ9thxM5ne3xGXfCZt0fTq6NK10CrZF9EjTq5vOmQbpnvlTt+0Ue232R7Q1y4juVU25TNrVFyz/hvMPH5XH3u4/HvR/wDHWVGQDJI0UpRzZeMsFqt6kiU4+kCIOYKgNg1+wGz7IjyU9SqSptUUTKB0/wChFO5pkRBEljwO0w/MHeN/fC4ltMVaOK1uBheyML4mWboPvCJg8oMbvWLgCIO9c++0LoPTuqZyhwkseBmw/MHeN/fBSjKTWjzxcVcUbgMmjgOJ5nf/AGC1LYCKv9kV6VY276bjUnINBdjG5zOIP/nRdJ+z37Mnvc2tdAZZtp6gc37ieWnfuxgL7OugNSqBc1ZZvYCJMH3iDvO7l3rptlsmnSPbFV5HIYfIFW23smsaGtyATwohOpUibjZEUrifZpv8QGj4oinRcT2oA4DPzKPLGhIOARc2BQSGxSSSdVWEo5U3FMPctqrs02V0HOYKPsqUCUJRZnKkqbYCxmboK5bB5bkasOYCIKIoxZoymI7R1Og+aGp0gw8RwW5rjUpZDRFe0espup64hl/Nq31AVTtrdrTLRHd+8lc7YT2t27moKpZfivHBx8j2h8UE8DBexSZVjovhRFhRwhSLCpsog4VVrVrtiDmgqtSEFVrEZoUGxt+y6RqYzHzUnTuGtEDIKCuL6EBU2rmioAci2/fU5aV8bsOKFR6m1zuQr9s1GuFRucZEcRxHNN0F7nRbum9uYIcOGh8Cg6N6HfAjeDwKgLXpg1wgzPBRrdqxXdB1gkcD9YhBQYeyLwHhZURSvWkAykhQbImVsxslagIlrICqSN6Lc0WmrZqdRFZlYJWCU296IDStUzWbWiXnPQIek0uPepmjTDRASsdDg4KKuhFb+ZoPiCR8IUpKjtp+0x3Mt8xP/SUArYbQCLhAW5R25SZQZrhRt0TBUjWUVe3LWkYtJE90oozIi4pPdmGuI4gEjzQYt3OMAFdD/iFJzBhjRQF9dhtRpbvcA7mCY9NU8ZCSiQlPYNV2sDvP0lOf/wAw8++31+itjaa2wJ7EKVV6J1N1Rv6h8AganRe5Zm0Nd/K75OhdEwLBYjbFOaHaNZnYdSqBwyIwu+iyuk4Elseg2yBoM3p1y3DYELVokpRglggBYJWSVo4phDD3Iaq5b1HJsNmFvBlsPsKMCd5+CMQVnX9067jx5d6MKQcRKD2gwlogEkOEAZnhp4oolZsbsNqEHUR65/RBhStjNKm5vtAg8xCLaVvtq6aaZ7kJY18bGuOpAnv3pNlDNw9Vu+LX4sXswZ7lN7SqQ0qDFkazHsBwkjI8wQRPKdU0RZMhaBqsyDy5vfB8UdbbRhzSWlxBBPdOccSg7Z5za4Q5phwOoI1CkqdsDmqMRFxovBAIMgiQeS3UFsi66v8ADceyfZPAnceRU6shWJJJJYAkkkljEM8rFAZrDynLcZLDMcKbeVuU08oijLtU60Jpuqwx28ISDEdqDeNQpChVxNB8+/egcQIW+zn+03x+R+SUdhpVa25eGhXDz7DwIO7EMiO+IPnwVkKhtu1Wub1ZAMxO9YAN/FetGEacVLbLf2OSgaezI9kQFYLKjDYQlQ6sY2s/srGxG5E93zWm1xon9hjseJ+AWiCQF0k2MXfj0h+I0dpo/wCY0f8AUN3EZcFEbPvQQr1Cru3tglxNajlU1c3QVPo7nod/FPsROjNJmMI+1bXYIAD27pJBHLFwUHsC7kkEEEGCDkQRqCDoVb6FZsQclNtplEk0Am6rf4Tf9f8A2rIua3+E3/7P+1N3uxarnF1OucJ3QDHdmEGdmVRk6u8f0gespk78itJeCR6+r/hs/wBf/asqP/hR/wAar5t+iyjkH4mjiiKOiFJRbdAiKxFNPTpTT0RRkmJ7liksVTkUqZQkPA2c6M/NPWB/EPMfRMuW1qImmMne87g38refNIOP3tcmWsMR7T9Y/wAreJUXRtzDi44i3KeJO9SldgADRkBn4Nz+MJnBFLm4gnxcPkiAJsmZIwhCWbUY4KbKIi9rDJO7EIwa7zPJa7Vb2VG2lSILDDxrz3wRvCeIkkWkJEIOyvw/snsv4cebTv8AijE5JkVtPZIe7rGHBVGjtzh+V43jnqPRPbL2qCeprsDXgaHMEfmafeH7MI8oO/sWVWw4aZgjJzTxadxQaTGjKhq+2VXpk1LarLTngfJH9LhmByzTFPpK5gi5pFo/NGJn+oadxhbWW06lu4U6/aYTDam48nD3Xeh3cBM3NqHjHTiT5Hv+qTWJFN5iBs2laEAh8Twdl8VhR9TZtsSS6lTDt8taDPNJN1XsXt/RbP4Hb/k/U/6rf+EUfyfqd9UklDs/ZbqvRj+D0fyfqd9Vg7Fofk/U76pJLdn7N1Xo1dsK3Pufqf8AVIbBt/yfqf8AVJJbszUjZuxKAzwfqd9VinsO3aZDM/5n/VJJa2akbP2PQOrNcvad9UnbHoHIs/U76rKS1s1Iy3ZVEaN/U76rf+HUvy+rvqsJLWE0q7IouEFkj+Z31QbeitoHYhTIJ/8Acq7uWKEklrYKQ+7YFuf+X+p8+coluz6YywnzcfmkktbNSM/cKf5fU/VL7hT/AC+p+qSS3Z+zdV6G6uyqLgWuYCCIIJJBHMSsWOyaVIYWNIHN73f7iVlJa2akOmzpn3fispJIWE//2Q=="/>
          <p:cNvSpPr>
            <a:spLocks noChangeAspect="1" noChangeArrowheads="1"/>
          </p:cNvSpPr>
          <p:nvPr/>
        </p:nvSpPr>
        <p:spPr bwMode="auto">
          <a:xfrm>
            <a:off x="107950" y="1062038"/>
            <a:ext cx="1839913"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2773" name="AutoShape 14" descr="data:image/jpeg;base64,/9j/4AAQSkZJRgABAQAAAQABAAD/2wCEAAkGBxITEhUSExMVFRUVFxcXGBgYFxUVFxcYFxUXFxcYFhUYHSggGBomGxUXITEhJSkrLi4uFyAzODMtNygtLisBCgoKDg0OGxAQGi0fHR8tLS0rKy0tLS0tLS0tKy0tLS0tLS0tLS0tLS0tLS0tLS0tLS0tLS0tLS0tLS0tLS0tLf/AABEIATUAowMBIgACEQEDEQH/xAAcAAABBAMBAAAAAAAAAAAAAAAEAAMFBgECBwj/xABFEAABAwIDBAcFBgQEBQUBAAABAAIRAwQSITEFQVFhBhMicYGRoTJCscHRBxQjUqLwFXKC4VNikrIzQ8Li8TRjg5PSFv/EABkBAAMBAQEAAAAAAAAAAAAAAAECAwAEBf/EACURAAICAgICAgIDAQAAAAAAAAABAhEhMQMSQVEEEyJxQmGRMv/aAAwDAQACEQMRAD8AuwTjQtAE4wLqOVB9m3IohN24hoTiZE3sSSSG2hdCmxzt4GXfoPUhEyKp0z2uGuOeVMQOb3CT5CB5rg23r01Khz3roH2gXBa0DFxLubjmT5lcsec1zTdnZFUqN7cHEI1GaliCYquY0NdLSRoHDiNyjLVkkK8dB+jZurynbmTSH4tbhgYRkf5iWt/qPBIhjp/2QdH2W1t17xFa4AcZ1ZSGdNnKQcR5uA3LoxIhRr7aPdaf0nzH0TQqEZBxH+V+Xk7Qo0LYbVUVe0we/joR3FEi7nI5HgUFdPRRmRdS5cw8/R3fwd8UPWqY81rtA4sktl5ktOo9QcgfPIqhM2pUVN7Po4Wd+f0Q9G1zjhqpA8E0fYk/Rjmhbion6z/JCUmY3Ru3ooVip2riJA1SUsIGSymEshwnKYWgT9u3MJShINEBZSSTkzDnRmq50hrk4W8SXHuaPq4eSmripPcPUqobevQHVHT7LcI74k+ro8EkmV445OT9OtoF9QgaSVT1KbeucVQxxKi1zPZ0li6J2wJdUcJa0Ge9dv8Asd2QKVq65cO3dOxDiKTZFMePaf8A1hci2PZu+7NpsPbuHtpty95zg0eHald7t9nGgxlOk+Gsa1jWvECGgAAOGQyCZIDZY3kQgrqmCIIQDdplpw1Wlp47j3FEOryMlqBZGXRLNZLR/qb3Hf3IapeAiCZ4Hcf7om9dkq/UfhdPuk58jxTpWI2PFslF2VscbfGe6P8Awt6VvlKkrKhGfH4JlliydIfAgfvVY0HelMnkEzXqJ2TQPcVNyPsaGFvMoOxo4nSdApR7oBKKFbA6xJcf3osLAWUo1AwRdm3NDAI20bkVlsz0EJmvUjIalOVHwJQbjKZsVIYuaoa0u3NBcfAT8lzrpa9zbefeeSXHm4yfUq9bZqRReeQH+pwb81z/AKcXQbSa0+0RkPqpSOiCOR3PtHvWjBmFmsZJ71tatJe0ASZGXFQKnVfs6tjX2hZ0QIFu11w8cmthsf8AyPZ5LutdgXHfsfqkXV3UDD2aVGnlEjE57iI19wacAur071r8wUwAa7oQIER+U5j+3goV7zTMsmBqw5kDi07wp25qZKD2gcuBGh4J0Kxu5ug8SEtmbGfXz0bvJ+AG9Rtu/M8RmRxH5gr1s6+pik3DEAZIvGgLIHW2V1bAGuOQGsGY4oO1vA9nBwJa4cCOHfl5p3au1MUtZmfQIawt8Decye8owbE5EgpxgR5/RB1CXGAna9RPbOoe+fBURJsKoUsIAWtyco4p5C13Z9yLAtjSytZSSjGjQjqWTUGwJytVnLcFkZiq1JPwTZWJWCVjEZt8/hRxcweTg75KgdPGty44VfdvA4afOoP9r1z77QIBmdynMvx6OV1xmU9s0gVWEzAcNNfDmmKzpJPFSfRhk3DSRIbJ8gpeSh2n7Gmh7b15h01abcUROGmTmOPaV2vrbOQTPH3vPf3H0VO+yKrgta7onHcvM6ZNp0mj4FXCvetOshOhWCNvfdec9x3H6Hko69qSYWb7tmG5uOUDfwyW7rCowTUbh8QY740TCAtvSOJrhqD5g5EI+jsKDlVeB+Uez4bwE9ZW+Y5Z/RSNaphHM/uVSKxbJzlTpAootb2W7tTzWzisDJNVXblqA2Zo08buSlQNyataOEczqnkxNmr3QJQLinrqpu4fFCVHoMZGHVEk022e4YgMikjRrCAZK2LEqa2SIZmoYFklYJTFzWwtJ4BEBHbefJpj/MT5N/uuafaJWl0aCNdxXQ6Z66q1uBxLQYYBm4ujXkIGemagOkn2f3tyXkmjTxfmc5zuXsiB4FSkdEVSOIPGeqmOjOLrCQMg1xPkrRd/ZDft9h9Cp/U5p8nNj1UTY7Fu7Z7qbmPp1pPZcPw3tDSXDEMn7og5JEsjHU/s4Bp7PpHXEajzxGKq6D5QrLUqAiVA9FLV33C1Ld9FhEEbxPzTlSo8H4jjzCokI2SlgAXzwUpeVHBpEyOBzVVF46mQ+Mt/1Uh/FxUENzJRaYEwrYt3hpw4GGucJHCZGXIGPBE/eWuMz4aeCj6LcLcPOT3pOAT2SrJIPen7CjPaPgoak0kwCVKMuHAQDkOQRQrJRMXFeMhr8EG65cd/yTLqiIEhxzk2xhe7CNN55LVrXOMAKVtqAYIGu8rILY61sCBoEllJEUjWFb1KhiNwQgqA6FbiqkoezFasAh2y5D37nlwwAOEcY4zHoiNm3zQ4B4wncDlP1SyZSK9lg6ObLFM1KhHaqEd4aGtEcs5PlwRF8i7FwLJG9R+03wCYnko7ZbwCRmqrtY1X3zaTnB1rUaaZZDZa/DIe18Yg7N2/cg+hfTOtd3FWjVtX0cAkE4ss4wvkCHb8uB4IyyrTWe92grucP5Q9zfIQfNN+jIM2LZmha06JdiLA4T3vcfnCDumyct2ierSxxwkwdWnUdx3qR2XsV1VuMnC3dlJP9k2iexvZ9IPZm0cDwBG8eCfq7OpNHZaGk8Pin6LRSd1btTLgeMa+Kw4yZP75KiqiUm7I11o9uhn980w+odCI/fBStRycsbae04SOaILAqAACdxqQqWLDy7voh37OO4g+iNC2MYljJZfbPG4/H4JtpjUIBHqZI9kkIqndn3hPMfRC03hPtCJgwVm/mHnCSF6pJYWiBc5bMuMRjePVMvbOqYtMu+fmlbwVjGmT1jbl5A/YCnK2zmObhcwOaNxHzTWyaENnefgpSmVBsukCuuqNtRAe5rGgR2nAAd7ioh226NQ9iox38rgfQFSFbZLHvc97Osccmk5Nptj2WzzzJ35cAoLb2xKLgKeVMzLS0xDo1BG9BBHL3adKmwvO5VfZdbFRFWP+bUBB4VHFwnxUZc069N/VXWbZAbU0a6TkHRk12nI7tYU7sxjfxqAa6Oqa9p3FwLsm8wBn3p4vIAmt2w0TmSBO+Zifmr7aENpiNAIC5zSxGQA4PH5hGYyHwCk7PpGSOrLXB4yIIiD+96MosVOmG37sdw0D3ZPoQn3rSztiJc72negSrHcE8VglN5G6dMvdClWNAEBNW1HCOe9A17ou0MD96pyeyUSUI2s4bz5p9m0nDJwB5jI/REFEotXsB1AKZo3jHaOHccj5Jw1m8QsYYqWLd0j1C1bRLdfNPG6YN6w28YTE65IWY2ASTmFZRMVtlo52gW2zNmHrDjyAgxvP7IKtLLgBQ22q+B7Kg0PZPjp6/wC5c6bZ1UidDwstcoNl5O9G2FWXtHP5SloaydcuefaNJptLSQ4VMQI1GFrifguhPOqoXTGCzP8Azeowj4pHpl+H/tFf2btSjdt+6Xe8tLHZtBc1wc3Pd2gMtCrEalOk38M5zqf3oqxtrZbalEPb4eCr3SW/uWMp4KhEUxibDZJDYxSRwBJ5rRlWynPxRS7R/wAL/cbTw1qbo/DrsMGZw1GHDUGm/su195Ht2zTEZDLRco6O3tS6srq2NR3W0ouqTpIeMhTrAFugAdSPg5USteVj7VWqdcjUeYPmqKdI45Qtno246RNHAKNPSui04nVKY73NHxK4BVpzBJmeOf7zSpUgS2GzMTl4LfYwfUjvFx9oNsB/6ilodHtPwUY/pnQwh3WE4tIa8zry5LllXZrsLcoloB5cPHMKSY0AYSchhwjhlJnyPmh9jCuKJb6nTyjMDrDAnJhGn80IWt07bkBSqnQScAGef5juVNfe0xnGenmAPqh6m0MtN7T4AFp9Ah3YekS81emj4kUt05vjeBubzCcf05rAAYWzMZknRs8pzXN+ve7KdwHm4fMJC4cDmZ/YQ7MPSPou1307uRhE0xMaNdvdB1ceSWw+mtc3NIVH9h1TARAGoAaZifaIVGLzvzgx5H+yec4tDXjUfiDvDmx8FrZuqPV9PMA8RKSb2e6aVM8WNPoElYiBVayYuGdYxzDvGXfuUe2+B7xkRwI1B5rQ7QjMIUPYxZ3BGR1BIPeNVO9HauKuBwa53wHzVS2vVe13XNGTsn8nbj3HTwHFT/2e1esqVH8GR5kf/lGSxYIvNF0uXQ0rj3S3a/WVy1p7LOz3ka+qu3T3pEKFLq2H8R8gcuLlyJ7s/HNcsn4PU+JxfzZc9nXYdRwKu9JHh9zVohuLDTZGkBxY13+14RGx5c9rBq4gZKr3+2R/EqlVoxM60gkZgho6sd/ZaPFaORflqqQx0fvha7Qp1S09V1mCoIj8Ko003/pe53OAhemexHW93VpagPPIZkAO5zr/AFBGbcrsxkNaZdBBMgkSe0R3GPBWO42ZU2jRsqrG4qxBtaug/EoCMRJ40gx3gfF0cZzkNYAZJJyA7wSSe7Rb7PqkPbkOPlhI9Qum1PsarAF5umYiM2im4gTEw8uHDXDvVM2nsF1B/UvaRUBmSJa4EiA1wzIkR7O9ACaZZ9s2oNGm4NDS6dOJcWz5QqVth0QWnNxEjh2V0Ppk/BQt2tLXPDAHZgCTEwDzlc0vrd4GJ7XMBJjEC0GYggnIx8lggL4lwPHX+orVjoz8PT/wn6jhhGHlPlkhcJ849UTDlAmfXyzTgaC48JAnxInyC0blnuBjvSAiRuJWMONMnDuJMHzHyWby4lpHBpH6gtKToA4tP904LQuGAe097WAc3O+qxj1TslsUKQ4U2f7AkiWtgADcAPLJYVznKCbZ9Zxewdr3mjQ8+RT9lb4XNNVpwznIgHXKfBW/YVSnTp4QO/iTzKgukDHVRW6sSWYXgDeWk4o4ktPoFk7dBapWWS4qUn0sOERGkCFXtm4KVN5pgMc52BxG/DMGNBkdyhdnbdxNABmVYrGkxjCamg7RHE8/3uQcWk0G7aZWuk+yDWaaoPba3UzBA+aoJaQYIiF2I39N5zGRUFtXYzH1HAAlojtAD2SJwnzUJQvKPQ4Pk9Pxloq1O5FnZ1b13tkdXbjjUdIDo4DN3c0rmoaA1oGpmc94gnv59yn+nm1K9S5NBzDSZRhtBnFp1qSMiXEbtIA1BVZeY/mMjkAdY4zKyVKiPLyOcnJkiazXUGmfxGHIZkuEZSf3or39mNR7re6A/wCK2q24pN/z0WB0f1sD2nwXOajWtIazN3vHc0nOB6qzdEtv/dbhjgdcJJOhcM47oPqiSZ6Pp1Q9gcPeAOeuYnPmufdP9lMcadQjNjwR4mD8fRFdDNqtpWlGiXg9XTayZ3NED0hM9J70VRgBy1J4AZlK2SvJz3pvTJrNoDNzg0YRuLnYY8wV1CzpMbRawNbDWgFoGWnBcx2JUdX2hTqEEy9zu5tNuET4v9F1KnWHvZfNef8AOllJHo8C/GyrdKtg2j2Ow2tLrCQJa3AZ1JlkTv1VJueiNLG0MxcDDwcLgNIcDl4rpF7SLXuql2WI5cThgR4qvWdN1OhVLoDnuc6dYnh4BJw80lHZ0fVB7RSbrobUAJZUaWifaBbpzEyoE2b5ywkTGThnnuBz9FM1b+7wHCTgMz4kqJ6l7WYnAiA4jmSMIjxdPgvRh28s5eXjitJgwAnvPpI+imeilr1u0bVnGu157qfbPo0qFpt04CB5HT0V++x3ZxqX7qpGVCic+D6hwgf6cfkqrZyydI7iLg8AktMKSuc5TbHbRIDG+1pG8HSCFaNmtDG5uGI65pXNvSDi8U2Yzq7CMXnxhD1HpqyK5Wh+ts6jixikwPJkuAieJManmjdk1Kb8bHAHMtIOehiFHW7iIk66DhwURf3Rta+Mz1dXfuD94Pfr58EJK9DQdPIZ0g2WykQ6l2QSAcyQJMTmj7BzQ3CMxz1J4k8VE7R2s2rTJB7LRJPwHeTAW2zLkEDNTrBS8gnTPolTuWTo4SWPA7TSR6jiPmAVwbaGz30Kxp15a4GRqQW7nAnUGF6otawIg71Tun/QyndU+DhJY8DNh+YO8b/IqbRRM4CXSJ4nL4SstZq8+7k0HQv103hsgnnA3lb32y6tGs6jVGEsBJIzlg0LOIPpviDGLdpqVGtiAcIAEkMBdGfH2pPEnmgEsHR29eQGl5G4SYxGYDWjeTyVy6RXP3e3awOLXPBLzqcIyA8de6ERc9ErSzFCvIIY5oOLUuOTSJ3g5gbj3KAq1jf3raLT2XE4i06UwCCAd0iGzwBUYcsZx7LSKS4akkWr7P8AZfV0zcPZhc8NawakUxmJ5lxLj38lZrum10A5EnLwWKTGUWBsgAQAOGUBB3tIiaxd7MwBw+q8ic3yTcmd0YpKkA7SumPq9S0ElmZI0yUZVuKbHCnVOJz3GOHcpLZQb2icjm4k6mVE7TuKbHhwbiic9YKrBK6KL0Ql1ZOqNrhoAMyBy7vBVLbNxUDG0nxikjuAjz1H+lXqyo1XGpWecIEkCeAlcz2hdmpUc6Z0APHn3Eknuhd/BbOf5MqjXsbaYMbm595XbfsR2Zgsn3Dh2riqSDvLKfYb+rrD4riNOm5xaxubnkNaOJcYHqQvUuwNntt7ajQYZbTpsaCN8AS7xMnxXZxrJ5vI8BsLKysKxCyNuTkEwxurjoEVVZIhBXlUeyNB6neiYaNSXKRLWvbhcA4HIggEHvBUS05qRpmEAmlSwpYHMDGhrgQQBGR7lVqOK3eaTjMZtP5m7j37jzCtr3qK21so129nKo3Nh3c2nkY8MimQLoKsr/TirBaNDh2s53blzzYNw4FwqAtew4cJ1B3/AL5q5bOvOalKNFouyv8ATvoUy4ZIlrhmx7faY75g7xv74KoXRm1pW1x1FYCnWgPdLYFaCS1tJxywZThyk9xaO7Cq1wg58lU+lPRllYYiBibJpviSx0QI5clCce0Wi0ZU7OSdLekX3rVxDGPIa2d4ykAa953zyV06CdH+ooNqFoD3yeYaTIBPdC59tDZ5p3DaT2gVsQcWwcLgJgsOhkjTkd+S650e2h1lJpOR8h4Lh+WnDjUY6OvhfZuTNb2zxkvkgDj6lRVO+wOnFjB9lqmduOBouhwDY1+KpdptenSpuqVBAMhh3nmuXij2R0rWSXqW7q7XNDsBeRJG5s6BGXtq0UzRptBdhyPDcM1zo9KqsuLDhxZN8d6teyXVKVu573y9wnFrhG6P3vVZ8UooKknohOmt063oikT2iIHMxmfDXwhc4apbpTtI3Fw525owDfkNc+/671EjIZr0OKHWNPZ5vNPvKy4/Zbs3rr1tT3aAx56Yz2ac92bv6QvQlsAGgNMgb9Z4rnn2bdFTSsm1CSytWPWaSACOy1zTyVstLlwf1dUYH7nD2XAbwd45HRdUVSOST7OicSQ/WvHuE8wRB7pST2ifVjLjCDuKE5jX4oio5NlywSKfIOeRUjRd2QsVCDqJTDq+HILbMEEo2xbqfBRVKsTyT5uHaAkAcEUCQH0vtyA2u0ZNyfGuExDu4HL+rkhNlXmKAFZbeqKjS1wBygjcQcjIVVfsv7pVMOmm/wD4c6tA9pp4xIg8PUyVoEHTot9lWUi0BwhVm0uNFOWlecgudo6UyodP+htO5Znk5ubHj2mO+YyzG/yKouxOk9a2x2N20CsMqVTQVATAz0PJ2/MHtDPuj6YIg5qg9PehdO5pkEQRJY8CXMJ+IO8b++CpcnGpqmUhNxdorvSfadJlpge7DGQ3YjvjiFWmW7bun1pJcGtgM/KOPMlV7aVOq2p93vC41abYpkmWPGjcz6HwMELNC9fRhhBAnNoyL+R5KEOHosbO6PKn+jevs1xqsGgEHuCJ6Qbcc2i2i12Z56AHXvyy89yk6m2aPVPuagHWnsU6Y0GWuf78AYodaqXuLnZkqkV234J801FdY+R6iBE7hu4lTXQTYP3y8a0gmlT7dQxIgHIHvI8gVXWgkhrZJJAAGpJyAC739n2zadhaYTBrVe0865xoOQ09d6slk4m8F4oNECIiBEaRuha3lo2o3C7vBGoO4tO4ofYQd1Xa3ucR3Ez8ZUguk5mQn3q5Z2Oqc/DliaWgO4GCcu7ikpgjkSklqI9yIgvTbnrUlNucmFFUqIUukrLzK3oU5MLaMF2tOGl3JZCJLcoHBCkooVj1tUhwP7hb9IbE1aXZ9thxM5ne3xGXfCZt0fTq6NK10CrZF9EjTq5vOmQbpnvlTt+0Ue232R7Q1y4juVU25TNrVFyz/hvMPH5XH3u4/HvR/wDHWVGQDJI0UpRzZeMsFqt6kiU4+kCIOYKgNg1+wGz7IjyU9SqSptUUTKB0/wChFO5pkRBEljwO0w/MHeN/fC4ltMVaOK1uBheyML4mWboPvCJg8oMbvWLgCIO9c++0LoPTuqZyhwkseBmw/MHeN/fBSjKTWjzxcVcUbgMmjgOJ5nf/AGC1LYCKv9kV6VY276bjUnINBdjG5zOIP/nRdJ+z37Mnvc2tdAZZtp6gc37ieWnfuxgL7OugNSqBc1ZZvYCJMH3iDvO7l3rptlsmnSPbFV5HIYfIFW23smsaGtyATwohOpUibjZEUrifZpv8QGj4oinRcT2oA4DPzKPLGhIOARc2BQSGxSSSdVWEo5U3FMPctqrs02V0HOYKPsqUCUJRZnKkqbYCxmboK5bB5bkasOYCIKIoxZoymI7R1Og+aGp0gw8RwW5rjUpZDRFe0espup64hl/Nq31AVTtrdrTLRHd+8lc7YT2t27moKpZfivHBx8j2h8UE8DBexSZVjovhRFhRwhSLCpsog4VVrVrtiDmgqtSEFVrEZoUGxt+y6RqYzHzUnTuGtEDIKCuL6EBU2rmioAci2/fU5aV8bsOKFR6m1zuQr9s1GuFRucZEcRxHNN0F7nRbum9uYIcOGh8Cg6N6HfAjeDwKgLXpg1wgzPBRrdqxXdB1gkcD9YhBQYeyLwHhZURSvWkAykhQbImVsxslagIlrICqSN6Lc0WmrZqdRFZlYJWCU296IDStUzWbWiXnPQIek0uPepmjTDRASsdDg4KKuhFb+ZoPiCR8IUpKjtp+0x3Mt8xP/SUArYbQCLhAW5R25SZQZrhRt0TBUjWUVe3LWkYtJE90oozIi4pPdmGuI4gEjzQYt3OMAFdD/iFJzBhjRQF9dhtRpbvcA7mCY9NU8ZCSiQlPYNV2sDvP0lOf/wAw8++31+itjaa2wJ7EKVV6J1N1Rv6h8AganRe5Zm0Nd/K75OhdEwLBYjbFOaHaNZnYdSqBwyIwu+iyuk4Elseg2yBoM3p1y3DYELVokpRglggBYJWSVo4phDD3Iaq5b1HJsNmFvBlsPsKMCd5+CMQVnX9067jx5d6MKQcRKD2gwlogEkOEAZnhp4oolZsbsNqEHUR65/RBhStjNKm5vtAg8xCLaVvtq6aaZ7kJY18bGuOpAnv3pNlDNw9Vu+LX4sXswZ7lN7SqQ0qDFkazHsBwkjI8wQRPKdU0RZMhaBqsyDy5vfB8UdbbRhzSWlxBBPdOccSg7Z5za4Q5phwOoI1CkqdsDmqMRFxovBAIMgiQeS3UFsi66v8ADceyfZPAnceRU6shWJJJJYAkkkljEM8rFAZrDynLcZLDMcKbeVuU08oijLtU60Jpuqwx28ISDEdqDeNQpChVxNB8+/egcQIW+zn+03x+R+SUdhpVa25eGhXDz7DwIO7EMiO+IPnwVkKhtu1Wub1ZAMxO9YAN/FetGEacVLbLf2OSgaezI9kQFYLKjDYQlQ6sY2s/srGxG5E93zWm1xon9hjseJ+AWiCQF0k2MXfj0h+I0dpo/wCY0f8AUN3EZcFEbPvQQr1Cru3tglxNajlU1c3QVPo7nod/FPsROjNJmMI+1bXYIAD27pJBHLFwUHsC7kkEEEGCDkQRqCDoVb6FZsQclNtplEk0Am6rf4Tf9f8A2rIua3+E3/7P+1N3uxarnF1OucJ3QDHdmEGdmVRk6u8f0gespk78itJeCR6+r/hs/wBf/asqP/hR/wAar5t+iyjkH4mjiiKOiFJRbdAiKxFNPTpTT0RRkmJ7liksVTkUqZQkPA2c6M/NPWB/EPMfRMuW1qImmMne87g38refNIOP3tcmWsMR7T9Y/wAreJUXRtzDi44i3KeJO9SldgADRkBn4Nz+MJnBFLm4gnxcPkiAJsmZIwhCWbUY4KbKIi9rDJO7EIwa7zPJa7Vb2VG2lSILDDxrz3wRvCeIkkWkJEIOyvw/snsv4cebTv8AijE5JkVtPZIe7rGHBVGjtzh+V43jnqPRPbL2qCeprsDXgaHMEfmafeH7MI8oO/sWVWw4aZgjJzTxadxQaTGjKhq+2VXpk1LarLTngfJH9LhmByzTFPpK5gi5pFo/NGJn+oadxhbWW06lu4U6/aYTDam48nD3Xeh3cBM3NqHjHTiT5Hv+qTWJFN5iBs2laEAh8Twdl8VhR9TZtsSS6lTDt8taDPNJN1XsXt/RbP4Hb/k/U/6rf+EUfyfqd9UklDs/ZbqvRj+D0fyfqd9Vg7Fofk/U76pJLdn7N1Xo1dsK3Pufqf8AVIbBt/yfqf8AVJJbszUjZuxKAzwfqd9VinsO3aZDM/5n/VJJa2akbP2PQOrNcvad9UnbHoHIs/U76rKS1s1Iy3ZVEaN/U76rf+HUvy+rvqsJLWE0q7IouEFkj+Z31QbeitoHYhTIJ/8Acq7uWKEklrYKQ+7YFuf+X+p8+coluz6YywnzcfmkktbNSM/cKf5fU/VL7hT/AC+p+qSS3Z+zdV6G6uyqLgWuYCCIIJJBHMSsWOyaVIYWNIHN73f7iVlJa2akOmzpn3fispJIWE//2Q=="/>
          <p:cNvSpPr>
            <a:spLocks noChangeAspect="1" noChangeArrowheads="1"/>
          </p:cNvSpPr>
          <p:nvPr/>
        </p:nvSpPr>
        <p:spPr bwMode="auto">
          <a:xfrm>
            <a:off x="612775" y="-952500"/>
            <a:ext cx="155257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2774" name="AutoShape 16" descr="data:image/jpeg;base64,/9j/4AAQSkZJRgABAQAAAQABAAD/2wCEAAkGBxITEhUSExMVFRUVFxcXGBgYFxUVFxcYFxUXFxcYFhUYHSggGBomGxUXITEhJSkrLi4uFyAzODMtNygtLisBCgoKDg0OGxAQGi0fHR8tLS0rKy0tLS0tLS0tKy0tLS0tLS0tLS0tLS0tLS0tLS0tLS0tLS0tLS0tLS0tLS0tLf/AABEIATUAowMBIgACEQEDEQH/xAAcAAABBAMBAAAAAAAAAAAAAAAEAAMFBgECBwj/xABFEAABAwIDBAcFBgQEBQUBAAABAAIRAwQSITEFQVFhBhMicYGRoTJCscHRBxQjUqLwFXKC4VNikrIzQ8Li8TRjg5PSFv/EABkBAAMBAQEAAAAAAAAAAAAAAAECAwAEBf/EACURAAICAgICAgIDAQAAAAAAAAABAhEhMQMSQVEEEyJxQmGRMv/aAAwDAQACEQMRAD8AuwTjQtAE4wLqOVB9m3IohN24hoTiZE3sSSSG2hdCmxzt4GXfoPUhEyKp0z2uGuOeVMQOb3CT5CB5rg23r01Khz3roH2gXBa0DFxLubjmT5lcsec1zTdnZFUqN7cHEI1GaliCYquY0NdLSRoHDiNyjLVkkK8dB+jZurynbmTSH4tbhgYRkf5iWt/qPBIhjp/2QdH2W1t17xFa4AcZ1ZSGdNnKQcR5uA3LoxIhRr7aPdaf0nzH0TQqEZBxH+V+Xk7Qo0LYbVUVe0we/joR3FEi7nI5HgUFdPRRmRdS5cw8/R3fwd8UPWqY81rtA4sktl5ktOo9QcgfPIqhM2pUVN7Po4Wd+f0Q9G1zjhqpA8E0fYk/Rjmhbion6z/JCUmY3Ru3ooVip2riJA1SUsIGSymEshwnKYWgT9u3MJShINEBZSSTkzDnRmq50hrk4W8SXHuaPq4eSmripPcPUqobevQHVHT7LcI74k+ro8EkmV445OT9OtoF9QgaSVT1KbeucVQxxKi1zPZ0li6J2wJdUcJa0Ge9dv8Asd2QKVq65cO3dOxDiKTZFMePaf8A1hci2PZu+7NpsPbuHtpty95zg0eHald7t9nGgxlOk+Gsa1jWvECGgAAOGQyCZIDZY3kQgrqmCIIQDdplpw1Wlp47j3FEOryMlqBZGXRLNZLR/qb3Hf3IapeAiCZ4Hcf7om9dkq/UfhdPuk58jxTpWI2PFslF2VscbfGe6P8Awt6VvlKkrKhGfH4JlliydIfAgfvVY0HelMnkEzXqJ2TQPcVNyPsaGFvMoOxo4nSdApR7oBKKFbA6xJcf3osLAWUo1AwRdm3NDAI20bkVlsz0EJmvUjIalOVHwJQbjKZsVIYuaoa0u3NBcfAT8lzrpa9zbefeeSXHm4yfUq9bZqRReeQH+pwb81z/AKcXQbSa0+0RkPqpSOiCOR3PtHvWjBmFmsZJ71tatJe0ASZGXFQKnVfs6tjX2hZ0QIFu11w8cmthsf8AyPZ5LutdgXHfsfqkXV3UDD2aVGnlEjE57iI19wacAur071r8wUwAa7oQIER+U5j+3goV7zTMsmBqw5kDi07wp25qZKD2gcuBGh4J0Kxu5ug8SEtmbGfXz0bvJ+AG9Rtu/M8RmRxH5gr1s6+pik3DEAZIvGgLIHW2V1bAGuOQGsGY4oO1vA9nBwJa4cCOHfl5p3au1MUtZmfQIawt8Decye8owbE5EgpxgR5/RB1CXGAna9RPbOoe+fBURJsKoUsIAWtyco4p5C13Z9yLAtjSytZSSjGjQjqWTUGwJytVnLcFkZiq1JPwTZWJWCVjEZt8/hRxcweTg75KgdPGty44VfdvA4afOoP9r1z77QIBmdynMvx6OV1xmU9s0gVWEzAcNNfDmmKzpJPFSfRhk3DSRIbJ8gpeSh2n7Gmh7b15h01abcUROGmTmOPaV2vrbOQTPH3vPf3H0VO+yKrgta7onHcvM6ZNp0mj4FXCvetOshOhWCNvfdec9x3H6Hko69qSYWb7tmG5uOUDfwyW7rCowTUbh8QY740TCAtvSOJrhqD5g5EI+jsKDlVeB+Uez4bwE9ZW+Y5Z/RSNaphHM/uVSKxbJzlTpAootb2W7tTzWzisDJNVXblqA2Zo08buSlQNyataOEczqnkxNmr3QJQLinrqpu4fFCVHoMZGHVEk022e4YgMikjRrCAZK2LEqa2SIZmoYFklYJTFzWwtJ4BEBHbefJpj/MT5N/uuafaJWl0aCNdxXQ6Z66q1uBxLQYYBm4ujXkIGemagOkn2f3tyXkmjTxfmc5zuXsiB4FSkdEVSOIPGeqmOjOLrCQMg1xPkrRd/ZDft9h9Cp/U5p8nNj1UTY7Fu7Z7qbmPp1pPZcPw3tDSXDEMn7og5JEsjHU/s4Bp7PpHXEajzxGKq6D5QrLUqAiVA9FLV33C1Ld9FhEEbxPzTlSo8H4jjzCokI2SlgAXzwUpeVHBpEyOBzVVF46mQ+Mt/1Uh/FxUENzJRaYEwrYt3hpw4GGucJHCZGXIGPBE/eWuMz4aeCj6LcLcPOT3pOAT2SrJIPen7CjPaPgoak0kwCVKMuHAQDkOQRQrJRMXFeMhr8EG65cd/yTLqiIEhxzk2xhe7CNN55LVrXOMAKVtqAYIGu8rILY61sCBoEllJEUjWFb1KhiNwQgqA6FbiqkoezFasAh2y5D37nlwwAOEcY4zHoiNm3zQ4B4wncDlP1SyZSK9lg6ObLFM1KhHaqEd4aGtEcs5PlwRF8i7FwLJG9R+03wCYnko7ZbwCRmqrtY1X3zaTnB1rUaaZZDZa/DIe18Yg7N2/cg+hfTOtd3FWjVtX0cAkE4ss4wvkCHb8uB4IyyrTWe92grucP5Q9zfIQfNN+jIM2LZmha06JdiLA4T3vcfnCDumyct2ierSxxwkwdWnUdx3qR2XsV1VuMnC3dlJP9k2iexvZ9IPZm0cDwBG8eCfq7OpNHZaGk8Pin6LRSd1btTLgeMa+Kw4yZP75KiqiUm7I11o9uhn980w+odCI/fBStRycsbae04SOaILAqAACdxqQqWLDy7voh37OO4g+iNC2MYljJZfbPG4/H4JtpjUIBHqZI9kkIqndn3hPMfRC03hPtCJgwVm/mHnCSF6pJYWiBc5bMuMRjePVMvbOqYtMu+fmlbwVjGmT1jbl5A/YCnK2zmObhcwOaNxHzTWyaENnefgpSmVBsukCuuqNtRAe5rGgR2nAAd7ioh226NQ9iox38rgfQFSFbZLHvc97Osccmk5Nptj2WzzzJ35cAoLb2xKLgKeVMzLS0xDo1BG9BBHL3adKmwvO5VfZdbFRFWP+bUBB4VHFwnxUZc069N/VXWbZAbU0a6TkHRk12nI7tYU7sxjfxqAa6Oqa9p3FwLsm8wBn3p4vIAmt2w0TmSBO+Zifmr7aENpiNAIC5zSxGQA4PH5hGYyHwCk7PpGSOrLXB4yIIiD+96MosVOmG37sdw0D3ZPoQn3rSztiJc72negSrHcE8VglN5G6dMvdClWNAEBNW1HCOe9A17ou0MD96pyeyUSUI2s4bz5p9m0nDJwB5jI/REFEotXsB1AKZo3jHaOHccj5Jw1m8QsYYqWLd0j1C1bRLdfNPG6YN6w28YTE65IWY2ASTmFZRMVtlo52gW2zNmHrDjyAgxvP7IKtLLgBQ22q+B7Kg0PZPjp6/wC5c6bZ1UidDwstcoNl5O9G2FWXtHP5SloaydcuefaNJptLSQ4VMQI1GFrifguhPOqoXTGCzP8Azeowj4pHpl+H/tFf2btSjdt+6Xe8tLHZtBc1wc3Pd2gMtCrEalOk38M5zqf3oqxtrZbalEPb4eCr3SW/uWMp4KhEUxibDZJDYxSRwBJ5rRlWynPxRS7R/wAL/cbTw1qbo/DrsMGZw1GHDUGm/su195Ht2zTEZDLRco6O3tS6srq2NR3W0ouqTpIeMhTrAFugAdSPg5USteVj7VWqdcjUeYPmqKdI45Qtno246RNHAKNPSui04nVKY73NHxK4BVpzBJmeOf7zSpUgS2GzMTl4LfYwfUjvFx9oNsB/6ilodHtPwUY/pnQwh3WE4tIa8zry5LllXZrsLcoloB5cPHMKSY0AYSchhwjhlJnyPmh9jCuKJb6nTyjMDrDAnJhGn80IWt07bkBSqnQScAGef5juVNfe0xnGenmAPqh6m0MtN7T4AFp9Ah3YekS81emj4kUt05vjeBubzCcf05rAAYWzMZknRs8pzXN+ve7KdwHm4fMJC4cDmZ/YQ7MPSPou1307uRhE0xMaNdvdB1ceSWw+mtc3NIVH9h1TARAGoAaZifaIVGLzvzgx5H+yec4tDXjUfiDvDmx8FrZuqPV9PMA8RKSb2e6aVM8WNPoElYiBVayYuGdYxzDvGXfuUe2+B7xkRwI1B5rQ7QjMIUPYxZ3BGR1BIPeNVO9HauKuBwa53wHzVS2vVe13XNGTsn8nbj3HTwHFT/2e1esqVH8GR5kf/lGSxYIvNF0uXQ0rj3S3a/WVy1p7LOz3ka+qu3T3pEKFLq2H8R8gcuLlyJ7s/HNcsn4PU+JxfzZc9nXYdRwKu9JHh9zVohuLDTZGkBxY13+14RGx5c9rBq4gZKr3+2R/EqlVoxM60gkZgho6sd/ZaPFaORflqqQx0fvha7Qp1S09V1mCoIj8Ko003/pe53OAhemexHW93VpagPPIZkAO5zr/AFBGbcrsxkNaZdBBMgkSe0R3GPBWO42ZU2jRsqrG4qxBtaug/EoCMRJ40gx3gfF0cZzkNYAZJJyA7wSSe7Rb7PqkPbkOPlhI9Qum1PsarAF5umYiM2im4gTEw8uHDXDvVM2nsF1B/UvaRUBmSJa4EiA1wzIkR7O9ACaZZ9s2oNGm4NDS6dOJcWz5QqVth0QWnNxEjh2V0Ppk/BQt2tLXPDAHZgCTEwDzlc0vrd4GJ7XMBJjEC0GYggnIx8lggL4lwPHX+orVjoz8PT/wn6jhhGHlPlkhcJ849UTDlAmfXyzTgaC48JAnxInyC0blnuBjvSAiRuJWMONMnDuJMHzHyWby4lpHBpH6gtKToA4tP904LQuGAe097WAc3O+qxj1TslsUKQ4U2f7AkiWtgADcAPLJYVznKCbZ9Zxewdr3mjQ8+RT9lb4XNNVpwznIgHXKfBW/YVSnTp4QO/iTzKgukDHVRW6sSWYXgDeWk4o4ktPoFk7dBapWWS4qUn0sOERGkCFXtm4KVN5pgMc52BxG/DMGNBkdyhdnbdxNABmVYrGkxjCamg7RHE8/3uQcWk0G7aZWuk+yDWaaoPba3UzBA+aoJaQYIiF2I39N5zGRUFtXYzH1HAAlojtAD2SJwnzUJQvKPQ4Pk9Pxloq1O5FnZ1b13tkdXbjjUdIDo4DN3c0rmoaA1oGpmc94gnv59yn+nm1K9S5NBzDSZRhtBnFp1qSMiXEbtIA1BVZeY/mMjkAdY4zKyVKiPLyOcnJkiazXUGmfxGHIZkuEZSf3or39mNR7re6A/wCK2q24pN/z0WB0f1sD2nwXOajWtIazN3vHc0nOB6qzdEtv/dbhjgdcJJOhcM47oPqiSZ6Pp1Q9gcPeAOeuYnPmufdP9lMcadQjNjwR4mD8fRFdDNqtpWlGiXg9XTayZ3NED0hM9J70VRgBy1J4AZlK2SvJz3pvTJrNoDNzg0YRuLnYY8wV1CzpMbRawNbDWgFoGWnBcx2JUdX2hTqEEy9zu5tNuET4v9F1KnWHvZfNef8AOllJHo8C/GyrdKtg2j2Ow2tLrCQJa3AZ1JlkTv1VJueiNLG0MxcDDwcLgNIcDl4rpF7SLXuql2WI5cThgR4qvWdN1OhVLoDnuc6dYnh4BJw80lHZ0fVB7RSbrobUAJZUaWifaBbpzEyoE2b5ywkTGThnnuBz9FM1b+7wHCTgMz4kqJ6l7WYnAiA4jmSMIjxdPgvRh28s5eXjitJgwAnvPpI+imeilr1u0bVnGu157qfbPo0qFpt04CB5HT0V++x3ZxqX7qpGVCic+D6hwgf6cfkqrZyydI7iLg8AktMKSuc5TbHbRIDG+1pG8HSCFaNmtDG5uGI65pXNvSDi8U2Yzq7CMXnxhD1HpqyK5Wh+ts6jixikwPJkuAieJManmjdk1Kb8bHAHMtIOehiFHW7iIk66DhwURf3Rta+Mz1dXfuD94Pfr58EJK9DQdPIZ0g2WykQ6l2QSAcyQJMTmj7BzQ3CMxz1J4k8VE7R2s2rTJB7LRJPwHeTAW2zLkEDNTrBS8gnTPolTuWTo4SWPA7TSR6jiPmAVwbaGz30Kxp15a4GRqQW7nAnUGF6otawIg71Tun/QyndU+DhJY8DNh+YO8b/IqbRRM4CXSJ4nL4SstZq8+7k0HQv103hsgnnA3lb32y6tGs6jVGEsBJIzlg0LOIPpviDGLdpqVGtiAcIAEkMBdGfH2pPEnmgEsHR29eQGl5G4SYxGYDWjeTyVy6RXP3e3awOLXPBLzqcIyA8de6ERc9ErSzFCvIIY5oOLUuOTSJ3g5gbj3KAq1jf3raLT2XE4i06UwCCAd0iGzwBUYcsZx7LSKS4akkWr7P8AZfV0zcPZhc8NawakUxmJ5lxLj38lZrum10A5EnLwWKTGUWBsgAQAOGUBB3tIiaxd7MwBw+q8ic3yTcmd0YpKkA7SumPq9S0ElmZI0yUZVuKbHCnVOJz3GOHcpLZQb2icjm4k6mVE7TuKbHhwbiic9YKrBK6KL0Ql1ZOqNrhoAMyBy7vBVLbNxUDG0nxikjuAjz1H+lXqyo1XGpWecIEkCeAlcz2hdmpUc6Z0APHn3Eknuhd/BbOf5MqjXsbaYMbm595XbfsR2Zgsn3Dh2riqSDvLKfYb+rrD4riNOm5xaxubnkNaOJcYHqQvUuwNntt7ajQYZbTpsaCN8AS7xMnxXZxrJ5vI8BsLKysKxCyNuTkEwxurjoEVVZIhBXlUeyNB6neiYaNSXKRLWvbhcA4HIggEHvBUS05qRpmEAmlSwpYHMDGhrgQQBGR7lVqOK3eaTjMZtP5m7j37jzCtr3qK21so129nKo3Nh3c2nkY8MimQLoKsr/TirBaNDh2s53blzzYNw4FwqAtew4cJ1B3/AL5q5bOvOalKNFouyv8ATvoUy4ZIlrhmx7faY75g7xv74KoXRm1pW1x1FYCnWgPdLYFaCS1tJxywZThyk9xaO7Cq1wg58lU+lPRllYYiBibJpviSx0QI5clCce0Wi0ZU7OSdLekX3rVxDGPIa2d4ykAa953zyV06CdH+ooNqFoD3yeYaTIBPdC59tDZ5p3DaT2gVsQcWwcLgJgsOhkjTkd+S650e2h1lJpOR8h4Lh+WnDjUY6OvhfZuTNb2zxkvkgDj6lRVO+wOnFjB9lqmduOBouhwDY1+KpdptenSpuqVBAMhh3nmuXij2R0rWSXqW7q7XNDsBeRJG5s6BGXtq0UzRptBdhyPDcM1zo9KqsuLDhxZN8d6teyXVKVu573y9wnFrhG6P3vVZ8UooKknohOmt063oikT2iIHMxmfDXwhc4apbpTtI3Fw525owDfkNc+/671EjIZr0OKHWNPZ5vNPvKy4/Zbs3rr1tT3aAx56Yz2ac92bv6QvQlsAGgNMgb9Z4rnn2bdFTSsm1CSytWPWaSACOy1zTyVstLlwf1dUYH7nD2XAbwd45HRdUVSOST7OicSQ/WvHuE8wRB7pST2ifVjLjCDuKE5jX4oio5NlywSKfIOeRUjRd2QsVCDqJTDq+HILbMEEo2xbqfBRVKsTyT5uHaAkAcEUCQH0vtyA2u0ZNyfGuExDu4HL+rkhNlXmKAFZbeqKjS1wBygjcQcjIVVfsv7pVMOmm/wD4c6tA9pp4xIg8PUyVoEHTot9lWUi0BwhVm0uNFOWlecgudo6UyodP+htO5Znk5ubHj2mO+YyzG/yKouxOk9a2x2N20CsMqVTQVATAz0PJ2/MHtDPuj6YIg5qg9PehdO5pkEQRJY8CXMJ+IO8b++CpcnGpqmUhNxdorvSfadJlpge7DGQ3YjvjiFWmW7bun1pJcGtgM/KOPMlV7aVOq2p93vC41abYpkmWPGjcz6HwMELNC9fRhhBAnNoyL+R5KEOHosbO6PKn+jevs1xqsGgEHuCJ6Qbcc2i2i12Z56AHXvyy89yk6m2aPVPuagHWnsU6Y0GWuf78AYodaqXuLnZkqkV234J801FdY+R6iBE7hu4lTXQTYP3y8a0gmlT7dQxIgHIHvI8gVXWgkhrZJJAAGpJyAC739n2zadhaYTBrVe0865xoOQ09d6slk4m8F4oNECIiBEaRuha3lo2o3C7vBGoO4tO4ofYQd1Xa3ucR3Ez8ZUguk5mQn3q5Z2Oqc/DliaWgO4GCcu7ikpgjkSklqI9yIgvTbnrUlNucmFFUqIUukrLzK3oU5MLaMF2tOGl3JZCJLcoHBCkooVj1tUhwP7hb9IbE1aXZ9thxM5ne3xGXfCZt0fTq6NK10CrZF9EjTq5vOmQbpnvlTt+0Ue232R7Q1y4juVU25TNrVFyz/hvMPH5XH3u4/HvR/wDHWVGQDJI0UpRzZeMsFqt6kiU4+kCIOYKgNg1+wGz7IjyU9SqSptUUTKB0/wChFO5pkRBEljwO0w/MHeN/fC4ltMVaOK1uBheyML4mWboPvCJg8oMbvWLgCIO9c++0LoPTuqZyhwkseBmw/MHeN/fBSjKTWjzxcVcUbgMmjgOJ5nf/AGC1LYCKv9kV6VY276bjUnINBdjG5zOIP/nRdJ+z37Mnvc2tdAZZtp6gc37ieWnfuxgL7OugNSqBc1ZZvYCJMH3iDvO7l3rptlsmnSPbFV5HIYfIFW23smsaGtyATwohOpUibjZEUrifZpv8QGj4oinRcT2oA4DPzKPLGhIOARc2BQSGxSSSdVWEo5U3FMPctqrs02V0HOYKPsqUCUJRZnKkqbYCxmboK5bB5bkasOYCIKIoxZoymI7R1Og+aGp0gw8RwW5rjUpZDRFe0espup64hl/Nq31AVTtrdrTLRHd+8lc7YT2t27moKpZfivHBx8j2h8UE8DBexSZVjovhRFhRwhSLCpsog4VVrVrtiDmgqtSEFVrEZoUGxt+y6RqYzHzUnTuGtEDIKCuL6EBU2rmioAci2/fU5aV8bsOKFR6m1zuQr9s1GuFRucZEcRxHNN0F7nRbum9uYIcOGh8Cg6N6HfAjeDwKgLXpg1wgzPBRrdqxXdB1gkcD9YhBQYeyLwHhZURSvWkAykhQbImVsxslagIlrICqSN6Lc0WmrZqdRFZlYJWCU296IDStUzWbWiXnPQIek0uPepmjTDRASsdDg4KKuhFb+ZoPiCR8IUpKjtp+0x3Mt8xP/SUArYbQCLhAW5R25SZQZrhRt0TBUjWUVe3LWkYtJE90oozIi4pPdmGuI4gEjzQYt3OMAFdD/iFJzBhjRQF9dhtRpbvcA7mCY9NU8ZCSiQlPYNV2sDvP0lOf/wAw8++31+itjaa2wJ7EKVV6J1N1Rv6h8AganRe5Zm0Nd/K75OhdEwLBYjbFOaHaNZnYdSqBwyIwu+iyuk4Elseg2yBoM3p1y3DYELVokpRglggBYJWSVo4phDD3Iaq5b1HJsNmFvBlsPsKMCd5+CMQVnX9067jx5d6MKQcRKD2gwlogEkOEAZnhp4oolZsbsNqEHUR65/RBhStjNKm5vtAg8xCLaVvtq6aaZ7kJY18bGuOpAnv3pNlDNw9Vu+LX4sXswZ7lN7SqQ0qDFkazHsBwkjI8wQRPKdU0RZMhaBqsyDy5vfB8UdbbRhzSWlxBBPdOccSg7Z5za4Q5phwOoI1CkqdsDmqMRFxovBAIMgiQeS3UFsi66v8ADceyfZPAnceRU6shWJJJJYAkkkljEM8rFAZrDynLcZLDMcKbeVuU08oijLtU60Jpuqwx28ISDEdqDeNQpChVxNB8+/egcQIW+zn+03x+R+SUdhpVa25eGhXDz7DwIO7EMiO+IPnwVkKhtu1Wub1ZAMxO9YAN/FetGEacVLbLf2OSgaezI9kQFYLKjDYQlQ6sY2s/srGxG5E93zWm1xon9hjseJ+AWiCQF0k2MXfj0h+I0dpo/wCY0f8AUN3EZcFEbPvQQr1Cru3tglxNajlU1c3QVPo7nod/FPsROjNJmMI+1bXYIAD27pJBHLFwUHsC7kkEEEGCDkQRqCDoVb6FZsQclNtplEk0Am6rf4Tf9f8A2rIua3+E3/7P+1N3uxarnF1OucJ3QDHdmEGdmVRk6u8f0gespk78itJeCR6+r/hs/wBf/asqP/hR/wAar5t+iyjkH4mjiiKOiFJRbdAiKxFNPTpTT0RRkmJ7liksVTkUqZQkPA2c6M/NPWB/EPMfRMuW1qImmMne87g38refNIOP3tcmWsMR7T9Y/wAreJUXRtzDi44i3KeJO9SldgADRkBn4Nz+MJnBFLm4gnxcPkiAJsmZIwhCWbUY4KbKIi9rDJO7EIwa7zPJa7Vb2VG2lSILDDxrz3wRvCeIkkWkJEIOyvw/snsv4cebTv8AijE5JkVtPZIe7rGHBVGjtzh+V43jnqPRPbL2qCeprsDXgaHMEfmafeH7MI8oO/sWVWw4aZgjJzTxadxQaTGjKhq+2VXpk1LarLTngfJH9LhmByzTFPpK5gi5pFo/NGJn+oadxhbWW06lu4U6/aYTDam48nD3Xeh3cBM3NqHjHTiT5Hv+qTWJFN5iBs2laEAh8Twdl8VhR9TZtsSS6lTDt8taDPNJN1XsXt/RbP4Hb/k/U/6rf+EUfyfqd9UklDs/ZbqvRj+D0fyfqd9Vg7Fofk/U76pJLdn7N1Xo1dsK3Pufqf8AVIbBt/yfqf8AVJJbszUjZuxKAzwfqd9VinsO3aZDM/5n/VJJa2akbP2PQOrNcvad9UnbHoHIs/U76rKS1s1Iy3ZVEaN/U76rf+HUvy+rvqsJLWE0q7IouEFkj+Z31QbeitoHYhTIJ/8Acq7uWKEklrYKQ+7YFuf+X+p8+coluz6YywnzcfmkktbNSM/cKf5fU/VL7hT/AC+p+qSS3Z+zdV6G6uyqLgWuYCCIIJJBHMSsWOyaVIYWNIHN73f7iVlJa2akOmzpn3fispJIWE//2Q=="/>
          <p:cNvSpPr>
            <a:spLocks noChangeAspect="1" noChangeArrowheads="1"/>
          </p:cNvSpPr>
          <p:nvPr/>
        </p:nvSpPr>
        <p:spPr bwMode="auto">
          <a:xfrm>
            <a:off x="765175" y="-800100"/>
            <a:ext cx="155257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2775" name="AutoShape 18" descr="data:image/jpeg;base64,/9j/4AAQSkZJRgABAQAAAQABAAD/2wCEAAkGBxITEhUSExMVFRUVFxcXGBgYFxUVFxcYFxUXFxcYFhUYHSggGBomGxUXITEhJSkrLi4uFyAzODMtNygtLisBCgoKDg0OGxAQGi0fHR8tLS0rKy0tLS0tLS0tKy0tLS0tLS0tLS0tLS0tLS0tLS0tLS0tLS0tLS0tLS0tLS0tLf/AABEIATUAowMBIgACEQEDEQH/xAAcAAABBAMBAAAAAAAAAAAAAAAEAAMFBgECBwj/xABFEAABAwIDBAcFBgQEBQUBAAABAAIRAwQSITEFQVFhBhMicYGRoTJCscHRBxQjUqLwFXKC4VNikrIzQ8Li8TRjg5PSFv/EABkBAAMBAQEAAAAAAAAAAAAAAAECAwAEBf/EACURAAICAgICAgIDAQAAAAAAAAABAhEhMQMSQVEEEyJxQmGRMv/aAAwDAQACEQMRAD8AuwTjQtAE4wLqOVB9m3IohN24hoTiZE3sSSSG2hdCmxzt4GXfoPUhEyKp0z2uGuOeVMQOb3CT5CB5rg23r01Khz3roH2gXBa0DFxLubjmT5lcsec1zTdnZFUqN7cHEI1GaliCYquY0NdLSRoHDiNyjLVkkK8dB+jZurynbmTSH4tbhgYRkf5iWt/qPBIhjp/2QdH2W1t17xFa4AcZ1ZSGdNnKQcR5uA3LoxIhRr7aPdaf0nzH0TQqEZBxH+V+Xk7Qo0LYbVUVe0we/joR3FEi7nI5HgUFdPRRmRdS5cw8/R3fwd8UPWqY81rtA4sktl5ktOo9QcgfPIqhM2pUVN7Po4Wd+f0Q9G1zjhqpA8E0fYk/Rjmhbion6z/JCUmY3Ru3ooVip2riJA1SUsIGSymEshwnKYWgT9u3MJShINEBZSSTkzDnRmq50hrk4W8SXHuaPq4eSmripPcPUqobevQHVHT7LcI74k+ro8EkmV445OT9OtoF9QgaSVT1KbeucVQxxKi1zPZ0li6J2wJdUcJa0Ge9dv8Asd2QKVq65cO3dOxDiKTZFMePaf8A1hci2PZu+7NpsPbuHtpty95zg0eHald7t9nGgxlOk+Gsa1jWvECGgAAOGQyCZIDZY3kQgrqmCIIQDdplpw1Wlp47j3FEOryMlqBZGXRLNZLR/qb3Hf3IapeAiCZ4Hcf7om9dkq/UfhdPuk58jxTpWI2PFslF2VscbfGe6P8Awt6VvlKkrKhGfH4JlliydIfAgfvVY0HelMnkEzXqJ2TQPcVNyPsaGFvMoOxo4nSdApR7oBKKFbA6xJcf3osLAWUo1AwRdm3NDAI20bkVlsz0EJmvUjIalOVHwJQbjKZsVIYuaoa0u3NBcfAT8lzrpa9zbefeeSXHm4yfUq9bZqRReeQH+pwb81z/AKcXQbSa0+0RkPqpSOiCOR3PtHvWjBmFmsZJ71tatJe0ASZGXFQKnVfs6tjX2hZ0QIFu11w8cmthsf8AyPZ5LutdgXHfsfqkXV3UDD2aVGnlEjE57iI19wacAur071r8wUwAa7oQIER+U5j+3goV7zTMsmBqw5kDi07wp25qZKD2gcuBGh4J0Kxu5ug8SEtmbGfXz0bvJ+AG9Rtu/M8RmRxH5gr1s6+pik3DEAZIvGgLIHW2V1bAGuOQGsGY4oO1vA9nBwJa4cCOHfl5p3au1MUtZmfQIawt8Decye8owbE5EgpxgR5/RB1CXGAna9RPbOoe+fBURJsKoUsIAWtyco4p5C13Z9yLAtjSytZSSjGjQjqWTUGwJytVnLcFkZiq1JPwTZWJWCVjEZt8/hRxcweTg75KgdPGty44VfdvA4afOoP9r1z77QIBmdynMvx6OV1xmU9s0gVWEzAcNNfDmmKzpJPFSfRhk3DSRIbJ8gpeSh2n7Gmh7b15h01abcUROGmTmOPaV2vrbOQTPH3vPf3H0VO+yKrgta7onHcvM6ZNp0mj4FXCvetOshOhWCNvfdec9x3H6Hko69qSYWb7tmG5uOUDfwyW7rCowTUbh8QY740TCAtvSOJrhqD5g5EI+jsKDlVeB+Uez4bwE9ZW+Y5Z/RSNaphHM/uVSKxbJzlTpAootb2W7tTzWzisDJNVXblqA2Zo08buSlQNyataOEczqnkxNmr3QJQLinrqpu4fFCVHoMZGHVEk022e4YgMikjRrCAZK2LEqa2SIZmoYFklYJTFzWwtJ4BEBHbefJpj/MT5N/uuafaJWl0aCNdxXQ6Z66q1uBxLQYYBm4ujXkIGemagOkn2f3tyXkmjTxfmc5zuXsiB4FSkdEVSOIPGeqmOjOLrCQMg1xPkrRd/ZDft9h9Cp/U5p8nNj1UTY7Fu7Z7qbmPp1pPZcPw3tDSXDEMn7og5JEsjHU/s4Bp7PpHXEajzxGKq6D5QrLUqAiVA9FLV33C1Ld9FhEEbxPzTlSo8H4jjzCokI2SlgAXzwUpeVHBpEyOBzVVF46mQ+Mt/1Uh/FxUENzJRaYEwrYt3hpw4GGucJHCZGXIGPBE/eWuMz4aeCj6LcLcPOT3pOAT2SrJIPen7CjPaPgoak0kwCVKMuHAQDkOQRQrJRMXFeMhr8EG65cd/yTLqiIEhxzk2xhe7CNN55LVrXOMAKVtqAYIGu8rILY61sCBoEllJEUjWFb1KhiNwQgqA6FbiqkoezFasAh2y5D37nlwwAOEcY4zHoiNm3zQ4B4wncDlP1SyZSK9lg6ObLFM1KhHaqEd4aGtEcs5PlwRF8i7FwLJG9R+03wCYnko7ZbwCRmqrtY1X3zaTnB1rUaaZZDZa/DIe18Yg7N2/cg+hfTOtd3FWjVtX0cAkE4ss4wvkCHb8uB4IyyrTWe92grucP5Q9zfIQfNN+jIM2LZmha06JdiLA4T3vcfnCDumyct2ierSxxwkwdWnUdx3qR2XsV1VuMnC3dlJP9k2iexvZ9IPZm0cDwBG8eCfq7OpNHZaGk8Pin6LRSd1btTLgeMa+Kw4yZP75KiqiUm7I11o9uhn980w+odCI/fBStRycsbae04SOaILAqAACdxqQqWLDy7voh37OO4g+iNC2MYljJZfbPG4/H4JtpjUIBHqZI9kkIqndn3hPMfRC03hPtCJgwVm/mHnCSF6pJYWiBc5bMuMRjePVMvbOqYtMu+fmlbwVjGmT1jbl5A/YCnK2zmObhcwOaNxHzTWyaENnefgpSmVBsukCuuqNtRAe5rGgR2nAAd7ioh226NQ9iox38rgfQFSFbZLHvc97Osccmk5Nptj2WzzzJ35cAoLb2xKLgKeVMzLS0xDo1BG9BBHL3adKmwvO5VfZdbFRFWP+bUBB4VHFwnxUZc069N/VXWbZAbU0a6TkHRk12nI7tYU7sxjfxqAa6Oqa9p3FwLsm8wBn3p4vIAmt2w0TmSBO+Zifmr7aENpiNAIC5zSxGQA4PH5hGYyHwCk7PpGSOrLXB4yIIiD+96MosVOmG37sdw0D3ZPoQn3rSztiJc72negSrHcE8VglN5G6dMvdClWNAEBNW1HCOe9A17ou0MD96pyeyUSUI2s4bz5p9m0nDJwB5jI/REFEotXsB1AKZo3jHaOHccj5Jw1m8QsYYqWLd0j1C1bRLdfNPG6YN6w28YTE65IWY2ASTmFZRMVtlo52gW2zNmHrDjyAgxvP7IKtLLgBQ22q+B7Kg0PZPjp6/wC5c6bZ1UidDwstcoNl5O9G2FWXtHP5SloaydcuefaNJptLSQ4VMQI1GFrifguhPOqoXTGCzP8Azeowj4pHpl+H/tFf2btSjdt+6Xe8tLHZtBc1wc3Pd2gMtCrEalOk38M5zqf3oqxtrZbalEPb4eCr3SW/uWMp4KhEUxibDZJDYxSRwBJ5rRlWynPxRS7R/wAL/cbTw1qbo/DrsMGZw1GHDUGm/su195Ht2zTEZDLRco6O3tS6srq2NR3W0ouqTpIeMhTrAFugAdSPg5USteVj7VWqdcjUeYPmqKdI45Qtno246RNHAKNPSui04nVKY73NHxK4BVpzBJmeOf7zSpUgS2GzMTl4LfYwfUjvFx9oNsB/6ilodHtPwUY/pnQwh3WE4tIa8zry5LllXZrsLcoloB5cPHMKSY0AYSchhwjhlJnyPmh9jCuKJb6nTyjMDrDAnJhGn80IWt07bkBSqnQScAGef5juVNfe0xnGenmAPqh6m0MtN7T4AFp9Ah3YekS81emj4kUt05vjeBubzCcf05rAAYWzMZknRs8pzXN+ve7KdwHm4fMJC4cDmZ/YQ7MPSPou1307uRhE0xMaNdvdB1ceSWw+mtc3NIVH9h1TARAGoAaZifaIVGLzvzgx5H+yec4tDXjUfiDvDmx8FrZuqPV9PMA8RKSb2e6aVM8WNPoElYiBVayYuGdYxzDvGXfuUe2+B7xkRwI1B5rQ7QjMIUPYxZ3BGR1BIPeNVO9HauKuBwa53wHzVS2vVe13XNGTsn8nbj3HTwHFT/2e1esqVH8GR5kf/lGSxYIvNF0uXQ0rj3S3a/WVy1p7LOz3ka+qu3T3pEKFLq2H8R8gcuLlyJ7s/HNcsn4PU+JxfzZc9nXYdRwKu9JHh9zVohuLDTZGkBxY13+14RGx5c9rBq4gZKr3+2R/EqlVoxM60gkZgho6sd/ZaPFaORflqqQx0fvha7Qp1S09V1mCoIj8Ko003/pe53OAhemexHW93VpagPPIZkAO5zr/AFBGbcrsxkNaZdBBMgkSe0R3GPBWO42ZU2jRsqrG4qxBtaug/EoCMRJ40gx3gfF0cZzkNYAZJJyA7wSSe7Rb7PqkPbkOPlhI9Qum1PsarAF5umYiM2im4gTEw8uHDXDvVM2nsF1B/UvaRUBmSJa4EiA1wzIkR7O9ACaZZ9s2oNGm4NDS6dOJcWz5QqVth0QWnNxEjh2V0Ppk/BQt2tLXPDAHZgCTEwDzlc0vrd4GJ7XMBJjEC0GYggnIx8lggL4lwPHX+orVjoz8PT/wn6jhhGHlPlkhcJ849UTDlAmfXyzTgaC48JAnxInyC0blnuBjvSAiRuJWMONMnDuJMHzHyWby4lpHBpH6gtKToA4tP904LQuGAe097WAc3O+qxj1TslsUKQ4U2f7AkiWtgADcAPLJYVznKCbZ9Zxewdr3mjQ8+RT9lb4XNNVpwznIgHXKfBW/YVSnTp4QO/iTzKgukDHVRW6sSWYXgDeWk4o4ktPoFk7dBapWWS4qUn0sOERGkCFXtm4KVN5pgMc52BxG/DMGNBkdyhdnbdxNABmVYrGkxjCamg7RHE8/3uQcWk0G7aZWuk+yDWaaoPba3UzBA+aoJaQYIiF2I39N5zGRUFtXYzH1HAAlojtAD2SJwnzUJQvKPQ4Pk9Pxloq1O5FnZ1b13tkdXbjjUdIDo4DN3c0rmoaA1oGpmc94gnv59yn+nm1K9S5NBzDSZRhtBnFp1qSMiXEbtIA1BVZeY/mMjkAdY4zKyVKiPLyOcnJkiazXUGmfxGHIZkuEZSf3or39mNR7re6A/wCK2q24pN/z0WB0f1sD2nwXOajWtIazN3vHc0nOB6qzdEtv/dbhjgdcJJOhcM47oPqiSZ6Pp1Q9gcPeAOeuYnPmufdP9lMcadQjNjwR4mD8fRFdDNqtpWlGiXg9XTayZ3NED0hM9J70VRgBy1J4AZlK2SvJz3pvTJrNoDNzg0YRuLnYY8wV1CzpMbRawNbDWgFoGWnBcx2JUdX2hTqEEy9zu5tNuET4v9F1KnWHvZfNef8AOllJHo8C/GyrdKtg2j2Ow2tLrCQJa3AZ1JlkTv1VJueiNLG0MxcDDwcLgNIcDl4rpF7SLXuql2WI5cThgR4qvWdN1OhVLoDnuc6dYnh4BJw80lHZ0fVB7RSbrobUAJZUaWifaBbpzEyoE2b5ywkTGThnnuBz9FM1b+7wHCTgMz4kqJ6l7WYnAiA4jmSMIjxdPgvRh28s5eXjitJgwAnvPpI+imeilr1u0bVnGu157qfbPo0qFpt04CB5HT0V++x3ZxqX7qpGVCic+D6hwgf6cfkqrZyydI7iLg8AktMKSuc5TbHbRIDG+1pG8HSCFaNmtDG5uGI65pXNvSDi8U2Yzq7CMXnxhD1HpqyK5Wh+ts6jixikwPJkuAieJManmjdk1Kb8bHAHMtIOehiFHW7iIk66DhwURf3Rta+Mz1dXfuD94Pfr58EJK9DQdPIZ0g2WykQ6l2QSAcyQJMTmj7BzQ3CMxz1J4k8VE7R2s2rTJB7LRJPwHeTAW2zLkEDNTrBS8gnTPolTuWTo4SWPA7TSR6jiPmAVwbaGz30Kxp15a4GRqQW7nAnUGF6otawIg71Tun/QyndU+DhJY8DNh+YO8b/IqbRRM4CXSJ4nL4SstZq8+7k0HQv103hsgnnA3lb32y6tGs6jVGEsBJIzlg0LOIPpviDGLdpqVGtiAcIAEkMBdGfH2pPEnmgEsHR29eQGl5G4SYxGYDWjeTyVy6RXP3e3awOLXPBLzqcIyA8de6ERc9ErSzFCvIIY5oOLUuOTSJ3g5gbj3KAq1jf3raLT2XE4i06UwCCAd0iGzwBUYcsZx7LSKS4akkWr7P8AZfV0zcPZhc8NawakUxmJ5lxLj38lZrum10A5EnLwWKTGUWBsgAQAOGUBB3tIiaxd7MwBw+q8ic3yTcmd0YpKkA7SumPq9S0ElmZI0yUZVuKbHCnVOJz3GOHcpLZQb2icjm4k6mVE7TuKbHhwbiic9YKrBK6KL0Ql1ZOqNrhoAMyBy7vBVLbNxUDG0nxikjuAjz1H+lXqyo1XGpWecIEkCeAlcz2hdmpUc6Z0APHn3Eknuhd/BbOf5MqjXsbaYMbm595XbfsR2Zgsn3Dh2riqSDvLKfYb+rrD4riNOm5xaxubnkNaOJcYHqQvUuwNntt7ajQYZbTpsaCN8AS7xMnxXZxrJ5vI8BsLKysKxCyNuTkEwxurjoEVVZIhBXlUeyNB6neiYaNSXKRLWvbhcA4HIggEHvBUS05qRpmEAmlSwpYHMDGhrgQQBGR7lVqOK3eaTjMZtP5m7j37jzCtr3qK21so129nKo3Nh3c2nkY8MimQLoKsr/TirBaNDh2s53blzzYNw4FwqAtew4cJ1B3/AL5q5bOvOalKNFouyv8ATvoUy4ZIlrhmx7faY75g7xv74KoXRm1pW1x1FYCnWgPdLYFaCS1tJxywZThyk9xaO7Cq1wg58lU+lPRllYYiBibJpviSx0QI5clCce0Wi0ZU7OSdLekX3rVxDGPIa2d4ykAa953zyV06CdH+ooNqFoD3yeYaTIBPdC59tDZ5p3DaT2gVsQcWwcLgJgsOhkjTkd+S650e2h1lJpOR8h4Lh+WnDjUY6OvhfZuTNb2zxkvkgDj6lRVO+wOnFjB9lqmduOBouhwDY1+KpdptenSpuqVBAMhh3nmuXij2R0rWSXqW7q7XNDsBeRJG5s6BGXtq0UzRptBdhyPDcM1zo9KqsuLDhxZN8d6teyXVKVu573y9wnFrhG6P3vVZ8UooKknohOmt063oikT2iIHMxmfDXwhc4apbpTtI3Fw525owDfkNc+/671EjIZr0OKHWNPZ5vNPvKy4/Zbs3rr1tT3aAx56Yz2ac92bv6QvQlsAGgNMgb9Z4rnn2bdFTSsm1CSytWPWaSACOy1zTyVstLlwf1dUYH7nD2XAbwd45HRdUVSOST7OicSQ/WvHuE8wRB7pST2ifVjLjCDuKE5jX4oio5NlywSKfIOeRUjRd2QsVCDqJTDq+HILbMEEo2xbqfBRVKsTyT5uHaAkAcEUCQH0vtyA2u0ZNyfGuExDu4HL+rkhNlXmKAFZbeqKjS1wBygjcQcjIVVfsv7pVMOmm/wD4c6tA9pp4xIg8PUyVoEHTot9lWUi0BwhVm0uNFOWlecgudo6UyodP+htO5Znk5ubHj2mO+YyzG/yKouxOk9a2x2N20CsMqVTQVATAz0PJ2/MHtDPuj6YIg5qg9PehdO5pkEQRJY8CXMJ+IO8b++CpcnGpqmUhNxdorvSfadJlpge7DGQ3YjvjiFWmW7bun1pJcGtgM/KOPMlV7aVOq2p93vC41abYpkmWPGjcz6HwMELNC9fRhhBAnNoyL+R5KEOHosbO6PKn+jevs1xqsGgEHuCJ6Qbcc2i2i12Z56AHXvyy89yk6m2aPVPuagHWnsU6Y0GWuf78AYodaqXuLnZkqkV234J801FdY+R6iBE7hu4lTXQTYP3y8a0gmlT7dQxIgHIHvI8gVXWgkhrZJJAAGpJyAC739n2zadhaYTBrVe0865xoOQ09d6slk4m8F4oNECIiBEaRuha3lo2o3C7vBGoO4tO4ofYQd1Xa3ucR3Ez8ZUguk5mQn3q5Z2Oqc/DliaWgO4GCcu7ikpgjkSklqI9yIgvTbnrUlNucmFFUqIUukrLzK3oU5MLaMF2tOGl3JZCJLcoHBCkooVj1tUhwP7hb9IbE1aXZ9thxM5ne3xGXfCZt0fTq6NK10CrZF9EjTq5vOmQbpnvlTt+0Ue232R7Q1y4juVU25TNrVFyz/hvMPH5XH3u4/HvR/wDHWVGQDJI0UpRzZeMsFqt6kiU4+kCIOYKgNg1+wGz7IjyU9SqSptUUTKB0/wChFO5pkRBEljwO0w/MHeN/fC4ltMVaOK1uBheyML4mWboPvCJg8oMbvWLgCIO9c++0LoPTuqZyhwkseBmw/MHeN/fBSjKTWjzxcVcUbgMmjgOJ5nf/AGC1LYCKv9kV6VY276bjUnINBdjG5zOIP/nRdJ+z37Mnvc2tdAZZtp6gc37ieWnfuxgL7OugNSqBc1ZZvYCJMH3iDvO7l3rptlsmnSPbFV5HIYfIFW23smsaGtyATwohOpUibjZEUrifZpv8QGj4oinRcT2oA4DPzKPLGhIOARc2BQSGxSSSdVWEo5U3FMPctqrs02V0HOYKPsqUCUJRZnKkqbYCxmboK5bB5bkasOYCIKIoxZoymI7R1Og+aGp0gw8RwW5rjUpZDRFe0espup64hl/Nq31AVTtrdrTLRHd+8lc7YT2t27moKpZfivHBx8j2h8UE8DBexSZVjovhRFhRwhSLCpsog4VVrVrtiDmgqtSEFVrEZoUGxt+y6RqYzHzUnTuGtEDIKCuL6EBU2rmioAci2/fU5aV8bsOKFR6m1zuQr9s1GuFRucZEcRxHNN0F7nRbum9uYIcOGh8Cg6N6HfAjeDwKgLXpg1wgzPBRrdqxXdB1gkcD9YhBQYeyLwHhZURSvWkAykhQbImVsxslagIlrICqSN6Lc0WmrZqdRFZlYJWCU296IDStUzWbWiXnPQIek0uPepmjTDRASsdDg4KKuhFb+ZoPiCR8IUpKjtp+0x3Mt8xP/SUArYbQCLhAW5R25SZQZrhRt0TBUjWUVe3LWkYtJE90oozIi4pPdmGuI4gEjzQYt3OMAFdD/iFJzBhjRQF9dhtRpbvcA7mCY9NU8ZCSiQlPYNV2sDvP0lOf/wAw8++31+itjaa2wJ7EKVV6J1N1Rv6h8AganRe5Zm0Nd/K75OhdEwLBYjbFOaHaNZnYdSqBwyIwu+iyuk4Elseg2yBoM3p1y3DYELVokpRglggBYJWSVo4phDD3Iaq5b1HJsNmFvBlsPsKMCd5+CMQVnX9067jx5d6MKQcRKD2gwlogEkOEAZnhp4oolZsbsNqEHUR65/RBhStjNKm5vtAg8xCLaVvtq6aaZ7kJY18bGuOpAnv3pNlDNw9Vu+LX4sXswZ7lN7SqQ0qDFkazHsBwkjI8wQRPKdU0RZMhaBqsyDy5vfB8UdbbRhzSWlxBBPdOccSg7Z5za4Q5phwOoI1CkqdsDmqMRFxovBAIMgiQeS3UFsi66v8ADceyfZPAnceRU6shWJJJJYAkkkljEM8rFAZrDynLcZLDMcKbeVuU08oijLtU60Jpuqwx28ISDEdqDeNQpChVxNB8+/egcQIW+zn+03x+R+SUdhpVa25eGhXDz7DwIO7EMiO+IPnwVkKhtu1Wub1ZAMxO9YAN/FetGEacVLbLf2OSgaezI9kQFYLKjDYQlQ6sY2s/srGxG5E93zWm1xon9hjseJ+AWiCQF0k2MXfj0h+I0dpo/wCY0f8AUN3EZcFEbPvQQr1Cru3tglxNajlU1c3QVPo7nod/FPsROjNJmMI+1bXYIAD27pJBHLFwUHsC7kkEEEGCDkQRqCDoVb6FZsQclNtplEk0Am6rf4Tf9f8A2rIua3+E3/7P+1N3uxarnF1OucJ3QDHdmEGdmVRk6u8f0gespk78itJeCR6+r/hs/wBf/asqP/hR/wAar5t+iyjkH4mjiiKOiFJRbdAiKxFNPTpTT0RRkmJ7liksVTkUqZQkPA2c6M/NPWB/EPMfRMuW1qImmMne87g38refNIOP3tcmWsMR7T9Y/wAreJUXRtzDi44i3KeJO9SldgADRkBn4Nz+MJnBFLm4gnxcPkiAJsmZIwhCWbUY4KbKIi9rDJO7EIwa7zPJa7Vb2VG2lSILDDxrz3wRvCeIkkWkJEIOyvw/snsv4cebTv8AijE5JkVtPZIe7rGHBVGjtzh+V43jnqPRPbL2qCeprsDXgaHMEfmafeH7MI8oO/sWVWw4aZgjJzTxadxQaTGjKhq+2VXpk1LarLTngfJH9LhmByzTFPpK5gi5pFo/NGJn+oadxhbWW06lu4U6/aYTDam48nD3Xeh3cBM3NqHjHTiT5Hv+qTWJFN5iBs2laEAh8Twdl8VhR9TZtsSS6lTDt8taDPNJN1XsXt/RbP4Hb/k/U/6rf+EUfyfqd9UklDs/ZbqvRj+D0fyfqd9Vg7Fofk/U76pJLdn7N1Xo1dsK3Pufqf8AVIbBt/yfqf8AVJJbszUjZuxKAzwfqd9VinsO3aZDM/5n/VJJa2akbP2PQOrNcvad9UnbHoHIs/U76rKS1s1Iy3ZVEaN/U76rf+HUvy+rvqsJLWE0q7IouEFkj+Z31QbeitoHYhTIJ/8Acq7uWKEklrYKQ+7YFuf+X+p8+coluz6YywnzcfmkktbNSM/cKf5fU/VL7hT/AC+p+qSS3Z+zdV6G6uyqLgWuYCCIIJJBHMSsWOyaVIYWNIHN73f7iVlJa2akOmzpn3fispJIWE//2Q=="/>
          <p:cNvSpPr>
            <a:spLocks noChangeAspect="1" noChangeArrowheads="1"/>
          </p:cNvSpPr>
          <p:nvPr/>
        </p:nvSpPr>
        <p:spPr bwMode="auto">
          <a:xfrm>
            <a:off x="917575" y="-647700"/>
            <a:ext cx="155257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2776"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944563"/>
            <a:ext cx="1871663" cy="3549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Ορθογώνιο 10"/>
          <p:cNvSpPr/>
          <p:nvPr/>
        </p:nvSpPr>
        <p:spPr>
          <a:xfrm>
            <a:off x="0" y="0"/>
            <a:ext cx="9144000" cy="584200"/>
          </a:xfrm>
          <a:prstGeom prst="rect">
            <a:avLst/>
          </a:prstGeom>
        </p:spPr>
        <p:txBody>
          <a:bodyPr>
            <a:spAutoFit/>
          </a:bodyPr>
          <a:lstStyle/>
          <a:p>
            <a:pPr algn="ctr" fontAlgn="auto">
              <a:spcBef>
                <a:spcPts val="0"/>
              </a:spcBef>
              <a:spcAft>
                <a:spcPts val="0"/>
              </a:spcAft>
              <a:defRPr/>
            </a:pPr>
            <a:r>
              <a:rPr lang="en-US" sz="3200" b="1" dirty="0">
                <a:solidFill>
                  <a:srgbClr val="FF0000"/>
                </a:solidFill>
                <a:latin typeface="+mj-lt"/>
                <a:ea typeface="+mn-ea"/>
                <a:cs typeface="+mn-cs"/>
              </a:rPr>
              <a:t>Diagnostic techniques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167"/>
    </mc:Choice>
    <mc:Fallback xmlns="">
      <p:transition xmlns:p14="http://schemas.microsoft.com/office/powerpoint/2010/main" spd="slow" advTm="8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Θέση περιεχομένου 5"/>
          <p:cNvGraphicFramePr>
            <a:graphicFrameLocks/>
          </p:cNvGraphicFramePr>
          <p:nvPr/>
        </p:nvGraphicFramePr>
        <p:xfrm>
          <a:off x="457200" y="404664"/>
          <a:ext cx="8229600"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818" name="Ορθογώνιο 6"/>
          <p:cNvSpPr>
            <a:spLocks noChangeArrowheads="1"/>
          </p:cNvSpPr>
          <p:nvPr/>
        </p:nvSpPr>
        <p:spPr bwMode="auto">
          <a:xfrm>
            <a:off x="-36513" y="717550"/>
            <a:ext cx="5616576"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r>
              <a:rPr lang="el-GR" sz="2000">
                <a:latin typeface="Times New Roman" charset="0"/>
                <a:cs typeface="Times New Roman" charset="0"/>
              </a:rPr>
              <a:t>*Μη μικροκυτταρικός καρκίνος του πνεύμονα</a:t>
            </a:r>
          </a:p>
          <a:p>
            <a:pPr lvl="1"/>
            <a:r>
              <a:rPr lang="en-US" sz="2000">
                <a:latin typeface="Times New Roman" charset="0"/>
                <a:cs typeface="Times New Roman" charset="0"/>
              </a:rPr>
              <a:t>  </a:t>
            </a:r>
            <a:r>
              <a:rPr lang="el-GR" sz="2000">
                <a:latin typeface="Times New Roman" charset="0"/>
                <a:cs typeface="Times New Roman" charset="0"/>
              </a:rPr>
              <a:t>(</a:t>
            </a:r>
            <a:r>
              <a:rPr lang="en-US" sz="2000" u="sng">
                <a:latin typeface="Times New Roman" charset="0"/>
                <a:cs typeface="Times New Roman" charset="0"/>
              </a:rPr>
              <a:t>N</a:t>
            </a:r>
            <a:r>
              <a:rPr lang="en-US" sz="2000">
                <a:latin typeface="Times New Roman" charset="0"/>
                <a:cs typeface="Times New Roman" charset="0"/>
              </a:rPr>
              <a:t>on </a:t>
            </a:r>
            <a:r>
              <a:rPr lang="en-US" sz="2000" u="sng">
                <a:latin typeface="Times New Roman" charset="0"/>
                <a:cs typeface="Times New Roman" charset="0"/>
              </a:rPr>
              <a:t>S</a:t>
            </a:r>
            <a:r>
              <a:rPr lang="en-US" sz="2000">
                <a:latin typeface="Times New Roman" charset="0"/>
                <a:cs typeface="Times New Roman" charset="0"/>
              </a:rPr>
              <a:t>mall </a:t>
            </a:r>
            <a:r>
              <a:rPr lang="en-US" sz="2000" u="sng">
                <a:latin typeface="Times New Roman" charset="0"/>
                <a:cs typeface="Times New Roman" charset="0"/>
              </a:rPr>
              <a:t>C</a:t>
            </a:r>
            <a:r>
              <a:rPr lang="en-US" sz="2000">
                <a:latin typeface="Times New Roman" charset="0"/>
                <a:cs typeface="Times New Roman" charset="0"/>
              </a:rPr>
              <a:t>ell </a:t>
            </a:r>
            <a:r>
              <a:rPr lang="en-US" sz="2000" u="sng">
                <a:latin typeface="Times New Roman" charset="0"/>
                <a:cs typeface="Times New Roman" charset="0"/>
              </a:rPr>
              <a:t>L</a:t>
            </a:r>
            <a:r>
              <a:rPr lang="en-US" sz="2000">
                <a:latin typeface="Times New Roman" charset="0"/>
                <a:cs typeface="Times New Roman" charset="0"/>
              </a:rPr>
              <a:t>ung </a:t>
            </a:r>
            <a:r>
              <a:rPr lang="en-US" sz="2000" u="sng">
                <a:latin typeface="Times New Roman" charset="0"/>
                <a:cs typeface="Times New Roman" charset="0"/>
              </a:rPr>
              <a:t>C</a:t>
            </a:r>
            <a:r>
              <a:rPr lang="en-US" sz="2000">
                <a:latin typeface="Times New Roman" charset="0"/>
                <a:cs typeface="Times New Roman" charset="0"/>
              </a:rPr>
              <a:t>arcinoma-NSCLC)</a:t>
            </a:r>
          </a:p>
          <a:p>
            <a:pPr lvl="1"/>
            <a:endParaRPr lang="en-US" sz="2000">
              <a:latin typeface="Times New Roman" charset="0"/>
              <a:cs typeface="Times New Roman" charset="0"/>
            </a:endParaRPr>
          </a:p>
          <a:p>
            <a:pPr lvl="1"/>
            <a:r>
              <a:rPr lang="el-GR" sz="2000">
                <a:latin typeface="Times New Roman" charset="0"/>
                <a:cs typeface="Times New Roman" charset="0"/>
              </a:rPr>
              <a:t>**Μικροκυτταρικός καρκίνος του πνεύμονα</a:t>
            </a:r>
          </a:p>
          <a:p>
            <a:pPr lvl="1"/>
            <a:r>
              <a:rPr lang="en-US" sz="2000">
                <a:latin typeface="Times New Roman" charset="0"/>
                <a:cs typeface="Times New Roman" charset="0"/>
              </a:rPr>
              <a:t>    </a:t>
            </a:r>
            <a:r>
              <a:rPr lang="el-GR" sz="2000">
                <a:latin typeface="Times New Roman" charset="0"/>
                <a:cs typeface="Times New Roman" charset="0"/>
              </a:rPr>
              <a:t>(</a:t>
            </a:r>
            <a:r>
              <a:rPr lang="en-US" sz="2000" u="sng">
                <a:latin typeface="Times New Roman" charset="0"/>
                <a:cs typeface="Times New Roman" charset="0"/>
              </a:rPr>
              <a:t>S</a:t>
            </a:r>
            <a:r>
              <a:rPr lang="en-US" sz="2000">
                <a:latin typeface="Times New Roman" charset="0"/>
                <a:cs typeface="Times New Roman" charset="0"/>
              </a:rPr>
              <a:t>mall </a:t>
            </a:r>
            <a:r>
              <a:rPr lang="en-US" sz="2000" u="sng">
                <a:latin typeface="Times New Roman" charset="0"/>
                <a:cs typeface="Times New Roman" charset="0"/>
              </a:rPr>
              <a:t>C</a:t>
            </a:r>
            <a:r>
              <a:rPr lang="en-US" sz="2000">
                <a:latin typeface="Times New Roman" charset="0"/>
                <a:cs typeface="Times New Roman" charset="0"/>
              </a:rPr>
              <a:t>ell </a:t>
            </a:r>
            <a:r>
              <a:rPr lang="en-US" sz="2000" u="sng">
                <a:latin typeface="Times New Roman" charset="0"/>
                <a:cs typeface="Times New Roman" charset="0"/>
              </a:rPr>
              <a:t>L</a:t>
            </a:r>
            <a:r>
              <a:rPr lang="en-US" sz="2000">
                <a:latin typeface="Times New Roman" charset="0"/>
                <a:cs typeface="Times New Roman" charset="0"/>
              </a:rPr>
              <a:t>ung </a:t>
            </a:r>
            <a:r>
              <a:rPr lang="en-US" sz="2000" u="sng">
                <a:latin typeface="Times New Roman" charset="0"/>
                <a:cs typeface="Times New Roman" charset="0"/>
              </a:rPr>
              <a:t>C</a:t>
            </a:r>
            <a:r>
              <a:rPr lang="en-US" sz="2000">
                <a:latin typeface="Times New Roman" charset="0"/>
                <a:cs typeface="Times New Roman" charset="0"/>
              </a:rPr>
              <a:t>arcinoma-SCLC)</a:t>
            </a:r>
          </a:p>
        </p:txBody>
      </p:sp>
      <p:sp>
        <p:nvSpPr>
          <p:cNvPr id="34819" name="TextBox 1"/>
          <p:cNvSpPr txBox="1">
            <a:spLocks noChangeArrowheads="1"/>
          </p:cNvSpPr>
          <p:nvPr/>
        </p:nvSpPr>
        <p:spPr bwMode="auto">
          <a:xfrm>
            <a:off x="4203700" y="2420938"/>
            <a:ext cx="9159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Times New Roman" charset="0"/>
                <a:cs typeface="Times New Roman" charset="0"/>
              </a:rPr>
              <a:t>80-</a:t>
            </a:r>
            <a:r>
              <a:rPr lang="el-GR" sz="1800">
                <a:latin typeface="Times New Roman" charset="0"/>
                <a:cs typeface="Times New Roman" charset="0"/>
              </a:rPr>
              <a:t>8</a:t>
            </a:r>
            <a:r>
              <a:rPr lang="en-US" sz="1800">
                <a:latin typeface="Times New Roman" charset="0"/>
                <a:cs typeface="Times New Roman" charset="0"/>
              </a:rPr>
              <a:t>5</a:t>
            </a:r>
            <a:r>
              <a:rPr lang="el-GR" sz="1800">
                <a:latin typeface="Times New Roman" charset="0"/>
                <a:cs typeface="Times New Roman" charset="0"/>
              </a:rPr>
              <a:t>%</a:t>
            </a:r>
          </a:p>
        </p:txBody>
      </p:sp>
      <p:sp>
        <p:nvSpPr>
          <p:cNvPr id="34820" name="TextBox 4"/>
          <p:cNvSpPr txBox="1">
            <a:spLocks noChangeArrowheads="1"/>
          </p:cNvSpPr>
          <p:nvPr/>
        </p:nvSpPr>
        <p:spPr bwMode="auto">
          <a:xfrm>
            <a:off x="4211638" y="5229225"/>
            <a:ext cx="9159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Times New Roman" charset="0"/>
                <a:cs typeface="Times New Roman" charset="0"/>
              </a:rPr>
              <a:t>15-20</a:t>
            </a:r>
            <a:r>
              <a:rPr lang="el-GR" sz="1800">
                <a:latin typeface="Times New Roman" charset="0"/>
                <a:cs typeface="Times New Roman" charset="0"/>
              </a:rPr>
              <a:t>%</a:t>
            </a:r>
          </a:p>
        </p:txBody>
      </p:sp>
      <p:sp>
        <p:nvSpPr>
          <p:cNvPr id="34821" name="Τίτλος 1"/>
          <p:cNvSpPr txBox="1">
            <a:spLocks/>
          </p:cNvSpPr>
          <p:nvPr/>
        </p:nvSpPr>
        <p:spPr bwMode="auto">
          <a:xfrm>
            <a:off x="0" y="0"/>
            <a:ext cx="91440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Histology</a:t>
            </a:r>
            <a:endParaRPr lang="el-GR" sz="3200" b="1">
              <a:solidFill>
                <a:srgbClr val="FF0000"/>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41"/>
    </mc:Choice>
    <mc:Fallback xmlns="">
      <p:transition xmlns:p14="http://schemas.microsoft.com/office/powerpoint/2010/main" spd="slow" advTm="2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3"/>
          <p:cNvGrpSpPr>
            <a:grpSpLocks/>
          </p:cNvGrpSpPr>
          <p:nvPr/>
        </p:nvGrpSpPr>
        <p:grpSpPr bwMode="auto">
          <a:xfrm>
            <a:off x="889000" y="1676400"/>
            <a:ext cx="1293813" cy="889000"/>
            <a:chOff x="888521" y="2355011"/>
            <a:chExt cx="1293961" cy="888521"/>
          </a:xfrm>
        </p:grpSpPr>
        <p:sp>
          <p:nvSpPr>
            <p:cNvPr id="33" name="Freeform 32"/>
            <p:cNvSpPr/>
            <p:nvPr/>
          </p:nvSpPr>
          <p:spPr bwMode="auto">
            <a:xfrm>
              <a:off x="905986" y="2726286"/>
              <a:ext cx="1276496" cy="517246"/>
            </a:xfrm>
            <a:custGeom>
              <a:avLst/>
              <a:gdLst>
                <a:gd name="connsiteX0" fmla="*/ 0 w 1276709"/>
                <a:gd name="connsiteY0" fmla="*/ 0 h 517585"/>
                <a:gd name="connsiteX1" fmla="*/ 51758 w 1276709"/>
                <a:gd name="connsiteY1" fmla="*/ 353683 h 517585"/>
                <a:gd name="connsiteX2" fmla="*/ 1276709 w 1276709"/>
                <a:gd name="connsiteY2" fmla="*/ 517585 h 517585"/>
                <a:gd name="connsiteX3" fmla="*/ 1276709 w 1276709"/>
                <a:gd name="connsiteY3" fmla="*/ 189781 h 517585"/>
                <a:gd name="connsiteX4" fmla="*/ 0 w 1276709"/>
                <a:gd name="connsiteY4" fmla="*/ 0 h 51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709" h="517585">
                  <a:moveTo>
                    <a:pt x="0" y="0"/>
                  </a:moveTo>
                  <a:lnTo>
                    <a:pt x="51758" y="353683"/>
                  </a:lnTo>
                  <a:lnTo>
                    <a:pt x="1276709" y="517585"/>
                  </a:lnTo>
                  <a:lnTo>
                    <a:pt x="1276709" y="189781"/>
                  </a:lnTo>
                  <a:lnTo>
                    <a:pt x="0" y="0"/>
                  </a:lnTo>
                  <a:close/>
                </a:path>
              </a:pathLst>
            </a:custGeom>
            <a:solidFill>
              <a:schemeClr val="tx2">
                <a:lumMod val="5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35997" name="Freeform 31"/>
            <p:cNvSpPr>
              <a:spLocks/>
            </p:cNvSpPr>
            <p:nvPr/>
          </p:nvSpPr>
          <p:spPr bwMode="auto">
            <a:xfrm>
              <a:off x="888521" y="2355011"/>
              <a:ext cx="1293961" cy="608161"/>
            </a:xfrm>
            <a:custGeom>
              <a:avLst/>
              <a:gdLst>
                <a:gd name="T0" fmla="*/ 0 w 1314722"/>
                <a:gd name="T1" fmla="*/ 682099 h 604894"/>
                <a:gd name="T2" fmla="*/ 249264 w 1314722"/>
                <a:gd name="T3" fmla="*/ 9453 h 604894"/>
                <a:gd name="T4" fmla="*/ 251137 w 1314722"/>
                <a:gd name="T5" fmla="*/ 1059168 h 604894"/>
                <a:gd name="T6" fmla="*/ 0 w 1314722"/>
                <a:gd name="T7" fmla="*/ 682099 h 604894"/>
                <a:gd name="T8" fmla="*/ 0 60000 65536"/>
                <a:gd name="T9" fmla="*/ 0 60000 65536"/>
                <a:gd name="T10" fmla="*/ 0 60000 65536"/>
                <a:gd name="T11" fmla="*/ 0 60000 65536"/>
                <a:gd name="T12" fmla="*/ 0 w 1314722"/>
                <a:gd name="T13" fmla="*/ 0 h 604894"/>
                <a:gd name="T14" fmla="*/ 1314722 w 1314722"/>
                <a:gd name="T15" fmla="*/ 604894 h 604894"/>
              </a:gdLst>
              <a:ahLst/>
              <a:cxnLst>
                <a:cxn ang="T8">
                  <a:pos x="T0" y="T1"/>
                </a:cxn>
                <a:cxn ang="T9">
                  <a:pos x="T2" y="T3"/>
                </a:cxn>
                <a:cxn ang="T10">
                  <a:pos x="T4" y="T5"/>
                </a:cxn>
                <a:cxn ang="T11">
                  <a:pos x="T6" y="T7"/>
                </a:cxn>
              </a:cxnLst>
              <a:rect l="T12" t="T13" r="T14" b="T15"/>
              <a:pathLst>
                <a:path w="1314722" h="604894">
                  <a:moveTo>
                    <a:pt x="0" y="389550"/>
                  </a:moveTo>
                  <a:cubicBezTo>
                    <a:pt x="303959" y="61086"/>
                    <a:pt x="1058535" y="0"/>
                    <a:pt x="1304918" y="5399"/>
                  </a:cubicBezTo>
                  <a:lnTo>
                    <a:pt x="1314722" y="604894"/>
                  </a:lnTo>
                  <a:lnTo>
                    <a:pt x="0" y="389550"/>
                  </a:lnTo>
                  <a:close/>
                </a:path>
              </a:pathLst>
            </a:custGeom>
            <a:solidFill>
              <a:schemeClr val="tx2"/>
            </a:solidFill>
            <a:ln w="9525" cap="flat" cmpd="sng">
              <a:solidFill>
                <a:srgbClr val="000000"/>
              </a:solidFill>
              <a:prstDash val="solid"/>
              <a:round/>
              <a:headEnd type="none" w="med" len="med"/>
              <a:tailEnd type="none" w="med" len="med"/>
            </a:ln>
          </p:spPr>
          <p:txBody>
            <a:bodyPr/>
            <a:lstStyle/>
            <a:p>
              <a:endParaRPr lang="en-US"/>
            </a:p>
          </p:txBody>
        </p:sp>
      </p:grpSp>
      <p:grpSp>
        <p:nvGrpSpPr>
          <p:cNvPr id="35842" name="Group 30"/>
          <p:cNvGrpSpPr>
            <a:grpSpLocks/>
          </p:cNvGrpSpPr>
          <p:nvPr/>
        </p:nvGrpSpPr>
        <p:grpSpPr bwMode="auto">
          <a:xfrm>
            <a:off x="487363" y="2173288"/>
            <a:ext cx="1565275" cy="917575"/>
            <a:chOff x="470111" y="2851444"/>
            <a:chExt cx="1565723" cy="918299"/>
          </a:xfrm>
        </p:grpSpPr>
        <p:sp>
          <p:nvSpPr>
            <p:cNvPr id="30" name="Freeform 29"/>
            <p:cNvSpPr/>
            <p:nvPr/>
          </p:nvSpPr>
          <p:spPr bwMode="auto">
            <a:xfrm>
              <a:off x="552685" y="3105644"/>
              <a:ext cx="1475209" cy="664099"/>
            </a:xfrm>
            <a:custGeom>
              <a:avLst/>
              <a:gdLst>
                <a:gd name="connsiteX0" fmla="*/ 0 w 1475117"/>
                <a:gd name="connsiteY0" fmla="*/ 155276 h 664234"/>
                <a:gd name="connsiteX1" fmla="*/ 0 w 1475117"/>
                <a:gd name="connsiteY1" fmla="*/ 439948 h 664234"/>
                <a:gd name="connsiteX2" fmla="*/ 43132 w 1475117"/>
                <a:gd name="connsiteY2" fmla="*/ 552091 h 664234"/>
                <a:gd name="connsiteX3" fmla="*/ 129396 w 1475117"/>
                <a:gd name="connsiteY3" fmla="*/ 664234 h 664234"/>
                <a:gd name="connsiteX4" fmla="*/ 1475117 w 1475117"/>
                <a:gd name="connsiteY4" fmla="*/ 276046 h 664234"/>
                <a:gd name="connsiteX5" fmla="*/ 1475117 w 1475117"/>
                <a:gd name="connsiteY5" fmla="*/ 0 h 664234"/>
                <a:gd name="connsiteX6" fmla="*/ 345056 w 1475117"/>
                <a:gd name="connsiteY6" fmla="*/ 25880 h 664234"/>
                <a:gd name="connsiteX7" fmla="*/ 0 w 1475117"/>
                <a:gd name="connsiteY7" fmla="*/ 155276 h 66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117" h="664234">
                  <a:moveTo>
                    <a:pt x="0" y="155276"/>
                  </a:moveTo>
                  <a:lnTo>
                    <a:pt x="0" y="439948"/>
                  </a:lnTo>
                  <a:lnTo>
                    <a:pt x="43132" y="552091"/>
                  </a:lnTo>
                  <a:lnTo>
                    <a:pt x="129396" y="664234"/>
                  </a:lnTo>
                  <a:lnTo>
                    <a:pt x="1475117" y="276046"/>
                  </a:lnTo>
                  <a:lnTo>
                    <a:pt x="1475117" y="0"/>
                  </a:lnTo>
                  <a:lnTo>
                    <a:pt x="345056" y="25880"/>
                  </a:lnTo>
                  <a:lnTo>
                    <a:pt x="0" y="155276"/>
                  </a:lnTo>
                  <a:close/>
                </a:path>
              </a:pathLst>
            </a:custGeom>
            <a:solidFill>
              <a:schemeClr val="accent1">
                <a:lumMod val="75000"/>
              </a:schemeClr>
            </a:solidFill>
            <a:ln w="9525" cap="flat" cmpd="sng" algn="ctr">
              <a:solidFill>
                <a:schemeClr val="bg2">
                  <a:lumMod val="10000"/>
                </a:schemeClr>
              </a:solid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35995" name="Freeform 27"/>
            <p:cNvSpPr>
              <a:spLocks/>
            </p:cNvSpPr>
            <p:nvPr/>
          </p:nvSpPr>
          <p:spPr bwMode="auto">
            <a:xfrm>
              <a:off x="470111" y="2851444"/>
              <a:ext cx="1565723" cy="617254"/>
            </a:xfrm>
            <a:custGeom>
              <a:avLst/>
              <a:gdLst>
                <a:gd name="T0" fmla="*/ 1326336 w 1538893"/>
                <a:gd name="T1" fmla="*/ 617254 h 617254"/>
                <a:gd name="T2" fmla="*/ 1575503 w 1538893"/>
                <a:gd name="T3" fmla="*/ 0 h 617254"/>
                <a:gd name="T4" fmla="*/ 9287193 w 1538893"/>
                <a:gd name="T5" fmla="*/ 253528 h 617254"/>
                <a:gd name="T6" fmla="*/ 1326336 w 1538893"/>
                <a:gd name="T7" fmla="*/ 617254 h 617254"/>
                <a:gd name="T8" fmla="*/ 0 60000 65536"/>
                <a:gd name="T9" fmla="*/ 0 60000 65536"/>
                <a:gd name="T10" fmla="*/ 0 60000 65536"/>
                <a:gd name="T11" fmla="*/ 0 60000 65536"/>
                <a:gd name="T12" fmla="*/ 0 w 1538893"/>
                <a:gd name="T13" fmla="*/ 0 h 617254"/>
                <a:gd name="T14" fmla="*/ 1538893 w 1538893"/>
                <a:gd name="T15" fmla="*/ 617254 h 617254"/>
              </a:gdLst>
              <a:ahLst/>
              <a:cxnLst>
                <a:cxn ang="T8">
                  <a:pos x="T0" y="T1"/>
                </a:cxn>
                <a:cxn ang="T9">
                  <a:pos x="T2" y="T3"/>
                </a:cxn>
                <a:cxn ang="T10">
                  <a:pos x="T4" y="T5"/>
                </a:cxn>
                <a:cxn ang="T11">
                  <a:pos x="T6" y="T7"/>
                </a:cxn>
              </a:cxnLst>
              <a:rect l="T12" t="T13" r="T14" b="T15"/>
              <a:pathLst>
                <a:path w="1538893" h="617254">
                  <a:moveTo>
                    <a:pt x="219773" y="617254"/>
                  </a:moveTo>
                  <a:cubicBezTo>
                    <a:pt x="0" y="499387"/>
                    <a:pt x="71398" y="138015"/>
                    <a:pt x="261061" y="0"/>
                  </a:cubicBezTo>
                  <a:lnTo>
                    <a:pt x="1538893" y="253528"/>
                  </a:lnTo>
                  <a:lnTo>
                    <a:pt x="219773" y="617254"/>
                  </a:lnTo>
                  <a:close/>
                </a:path>
              </a:pathLst>
            </a:custGeom>
            <a:solidFill>
              <a:schemeClr val="accent1"/>
            </a:solidFill>
            <a:ln w="9525" cap="flat" cmpd="sng">
              <a:solidFill>
                <a:srgbClr val="000000"/>
              </a:solidFill>
              <a:prstDash val="solid"/>
              <a:round/>
              <a:headEnd type="none" w="med" len="med"/>
              <a:tailEnd type="none" w="med" len="med"/>
            </a:ln>
          </p:spPr>
          <p:txBody>
            <a:bodyPr/>
            <a:lstStyle/>
            <a:p>
              <a:endParaRPr lang="en-US"/>
            </a:p>
          </p:txBody>
        </p:sp>
      </p:grpSp>
      <p:grpSp>
        <p:nvGrpSpPr>
          <p:cNvPr id="35843" name="Group 26"/>
          <p:cNvGrpSpPr>
            <a:grpSpLocks/>
          </p:cNvGrpSpPr>
          <p:nvPr/>
        </p:nvGrpSpPr>
        <p:grpSpPr bwMode="auto">
          <a:xfrm>
            <a:off x="974725" y="2568575"/>
            <a:ext cx="2449513" cy="1146175"/>
            <a:chOff x="862641" y="3256473"/>
            <a:chExt cx="2449900" cy="1145071"/>
          </a:xfrm>
        </p:grpSpPr>
        <p:sp>
          <p:nvSpPr>
            <p:cNvPr id="26" name="Freeform 25"/>
            <p:cNvSpPr/>
            <p:nvPr/>
          </p:nvSpPr>
          <p:spPr bwMode="auto">
            <a:xfrm rot="5400000">
              <a:off x="1728369" y="2817372"/>
              <a:ext cx="718444" cy="2449900"/>
            </a:xfrm>
            <a:custGeom>
              <a:avLst/>
              <a:gdLst>
                <a:gd name="connsiteX0" fmla="*/ 0 w 742044"/>
                <a:gd name="connsiteY0" fmla="*/ 0 h 2415396"/>
                <a:gd name="connsiteX1" fmla="*/ 371022 w 742044"/>
                <a:gd name="connsiteY1" fmla="*/ 0 h 2415396"/>
                <a:gd name="connsiteX2" fmla="*/ 736341 w 742044"/>
                <a:gd name="connsiteY2" fmla="*/ 996781 h 2415396"/>
                <a:gd name="connsiteX3" fmla="*/ 736341 w 742044"/>
                <a:gd name="connsiteY3" fmla="*/ 1418616 h 2415396"/>
                <a:gd name="connsiteX4" fmla="*/ 371018 w 742044"/>
                <a:gd name="connsiteY4" fmla="*/ 2415395 h 2415396"/>
                <a:gd name="connsiteX5" fmla="*/ 0 w 742044"/>
                <a:gd name="connsiteY5" fmla="*/ 2415396 h 2415396"/>
                <a:gd name="connsiteX6" fmla="*/ 0 w 742044"/>
                <a:gd name="connsiteY6" fmla="*/ 0 h 2415396"/>
                <a:gd name="connsiteX0" fmla="*/ 0 w 830208"/>
                <a:gd name="connsiteY0" fmla="*/ 0 h 2415400"/>
                <a:gd name="connsiteX1" fmla="*/ 371022 w 830208"/>
                <a:gd name="connsiteY1" fmla="*/ 0 h 2415400"/>
                <a:gd name="connsiteX2" fmla="*/ 736341 w 830208"/>
                <a:gd name="connsiteY2" fmla="*/ 996781 h 2415400"/>
                <a:gd name="connsiteX3" fmla="*/ 822605 w 830208"/>
                <a:gd name="connsiteY3" fmla="*/ 1418616 h 2415400"/>
                <a:gd name="connsiteX4" fmla="*/ 371018 w 830208"/>
                <a:gd name="connsiteY4" fmla="*/ 2415395 h 2415400"/>
                <a:gd name="connsiteX5" fmla="*/ 0 w 830208"/>
                <a:gd name="connsiteY5" fmla="*/ 2415396 h 2415400"/>
                <a:gd name="connsiteX6" fmla="*/ 0 w 830208"/>
                <a:gd name="connsiteY6" fmla="*/ 0 h 2415400"/>
                <a:gd name="connsiteX0" fmla="*/ 0 w 856088"/>
                <a:gd name="connsiteY0" fmla="*/ 0 h 2415400"/>
                <a:gd name="connsiteX1" fmla="*/ 371022 w 856088"/>
                <a:gd name="connsiteY1" fmla="*/ 0 h 2415400"/>
                <a:gd name="connsiteX2" fmla="*/ 848485 w 856088"/>
                <a:gd name="connsiteY2" fmla="*/ 970902 h 2415400"/>
                <a:gd name="connsiteX3" fmla="*/ 822605 w 856088"/>
                <a:gd name="connsiteY3" fmla="*/ 1418616 h 2415400"/>
                <a:gd name="connsiteX4" fmla="*/ 371018 w 856088"/>
                <a:gd name="connsiteY4" fmla="*/ 2415395 h 2415400"/>
                <a:gd name="connsiteX5" fmla="*/ 0 w 856088"/>
                <a:gd name="connsiteY5" fmla="*/ 2415396 h 2415400"/>
                <a:gd name="connsiteX6" fmla="*/ 0 w 856088"/>
                <a:gd name="connsiteY6" fmla="*/ 0 h 2415400"/>
                <a:gd name="connsiteX0" fmla="*/ 0 w 856088"/>
                <a:gd name="connsiteY0" fmla="*/ 0 h 2415400"/>
                <a:gd name="connsiteX1" fmla="*/ 491792 w 856088"/>
                <a:gd name="connsiteY1" fmla="*/ 43132 h 2415400"/>
                <a:gd name="connsiteX2" fmla="*/ 848485 w 856088"/>
                <a:gd name="connsiteY2" fmla="*/ 970902 h 2415400"/>
                <a:gd name="connsiteX3" fmla="*/ 822605 w 856088"/>
                <a:gd name="connsiteY3" fmla="*/ 1418616 h 2415400"/>
                <a:gd name="connsiteX4" fmla="*/ 371018 w 856088"/>
                <a:gd name="connsiteY4" fmla="*/ 2415395 h 2415400"/>
                <a:gd name="connsiteX5" fmla="*/ 0 w 856088"/>
                <a:gd name="connsiteY5" fmla="*/ 2415396 h 2415400"/>
                <a:gd name="connsiteX6" fmla="*/ 0 w 856088"/>
                <a:gd name="connsiteY6" fmla="*/ 0 h 2415400"/>
                <a:gd name="connsiteX0" fmla="*/ 0 w 856088"/>
                <a:gd name="connsiteY0" fmla="*/ 0 h 2415400"/>
                <a:gd name="connsiteX1" fmla="*/ 491792 w 856088"/>
                <a:gd name="connsiteY1" fmla="*/ 43132 h 2415400"/>
                <a:gd name="connsiteX2" fmla="*/ 848485 w 856088"/>
                <a:gd name="connsiteY2" fmla="*/ 970902 h 2415400"/>
                <a:gd name="connsiteX3" fmla="*/ 822605 w 856088"/>
                <a:gd name="connsiteY3" fmla="*/ 1418616 h 2415400"/>
                <a:gd name="connsiteX4" fmla="*/ 371018 w 856088"/>
                <a:gd name="connsiteY4" fmla="*/ 2415395 h 2415400"/>
                <a:gd name="connsiteX5" fmla="*/ 0 w 856088"/>
                <a:gd name="connsiteY5" fmla="*/ 2415396 h 2415400"/>
                <a:gd name="connsiteX6" fmla="*/ 0 w 856088"/>
                <a:gd name="connsiteY6" fmla="*/ 0 h 2415400"/>
                <a:gd name="connsiteX0" fmla="*/ 0 w 856088"/>
                <a:gd name="connsiteY0" fmla="*/ 0 h 2415400"/>
                <a:gd name="connsiteX1" fmla="*/ 491792 w 856088"/>
                <a:gd name="connsiteY1" fmla="*/ 43132 h 2415400"/>
                <a:gd name="connsiteX2" fmla="*/ 848485 w 856088"/>
                <a:gd name="connsiteY2" fmla="*/ 970902 h 2415400"/>
                <a:gd name="connsiteX3" fmla="*/ 822605 w 856088"/>
                <a:gd name="connsiteY3" fmla="*/ 1418616 h 2415400"/>
                <a:gd name="connsiteX4" fmla="*/ 371018 w 856088"/>
                <a:gd name="connsiteY4" fmla="*/ 2415395 h 2415400"/>
                <a:gd name="connsiteX5" fmla="*/ 0 w 856088"/>
                <a:gd name="connsiteY5" fmla="*/ 2415396 h 2415400"/>
                <a:gd name="connsiteX6" fmla="*/ 0 w 856088"/>
                <a:gd name="connsiteY6" fmla="*/ 0 h 2415400"/>
                <a:gd name="connsiteX0" fmla="*/ 0 w 856088"/>
                <a:gd name="connsiteY0" fmla="*/ 8625 h 2424025"/>
                <a:gd name="connsiteX1" fmla="*/ 603935 w 856088"/>
                <a:gd name="connsiteY1" fmla="*/ 43131 h 2424025"/>
                <a:gd name="connsiteX2" fmla="*/ 848485 w 856088"/>
                <a:gd name="connsiteY2" fmla="*/ 979527 h 2424025"/>
                <a:gd name="connsiteX3" fmla="*/ 822605 w 856088"/>
                <a:gd name="connsiteY3" fmla="*/ 1427241 h 2424025"/>
                <a:gd name="connsiteX4" fmla="*/ 371018 w 856088"/>
                <a:gd name="connsiteY4" fmla="*/ 2424020 h 2424025"/>
                <a:gd name="connsiteX5" fmla="*/ 0 w 856088"/>
                <a:gd name="connsiteY5" fmla="*/ 2424021 h 2424025"/>
                <a:gd name="connsiteX6" fmla="*/ 0 w 856088"/>
                <a:gd name="connsiteY6" fmla="*/ 8625 h 2424025"/>
                <a:gd name="connsiteX0" fmla="*/ 293301 w 856088"/>
                <a:gd name="connsiteY0" fmla="*/ 51757 h 2424025"/>
                <a:gd name="connsiteX1" fmla="*/ 603935 w 856088"/>
                <a:gd name="connsiteY1" fmla="*/ 43131 h 2424025"/>
                <a:gd name="connsiteX2" fmla="*/ 848485 w 856088"/>
                <a:gd name="connsiteY2" fmla="*/ 979527 h 2424025"/>
                <a:gd name="connsiteX3" fmla="*/ 822605 w 856088"/>
                <a:gd name="connsiteY3" fmla="*/ 1427241 h 2424025"/>
                <a:gd name="connsiteX4" fmla="*/ 371018 w 856088"/>
                <a:gd name="connsiteY4" fmla="*/ 2424020 h 2424025"/>
                <a:gd name="connsiteX5" fmla="*/ 0 w 856088"/>
                <a:gd name="connsiteY5" fmla="*/ 2424021 h 2424025"/>
                <a:gd name="connsiteX6" fmla="*/ 293301 w 856088"/>
                <a:gd name="connsiteY6" fmla="*/ 51757 h 2424025"/>
                <a:gd name="connsiteX0" fmla="*/ 163902 w 726689"/>
                <a:gd name="connsiteY0" fmla="*/ 51757 h 2424025"/>
                <a:gd name="connsiteX1" fmla="*/ 474536 w 726689"/>
                <a:gd name="connsiteY1" fmla="*/ 43131 h 2424025"/>
                <a:gd name="connsiteX2" fmla="*/ 719086 w 726689"/>
                <a:gd name="connsiteY2" fmla="*/ 979527 h 2424025"/>
                <a:gd name="connsiteX3" fmla="*/ 693206 w 726689"/>
                <a:gd name="connsiteY3" fmla="*/ 1427241 h 2424025"/>
                <a:gd name="connsiteX4" fmla="*/ 241619 w 726689"/>
                <a:gd name="connsiteY4" fmla="*/ 2424020 h 2424025"/>
                <a:gd name="connsiteX5" fmla="*/ 0 w 726689"/>
                <a:gd name="connsiteY5" fmla="*/ 2424021 h 2424025"/>
                <a:gd name="connsiteX6" fmla="*/ 163902 w 726689"/>
                <a:gd name="connsiteY6" fmla="*/ 51757 h 2424025"/>
                <a:gd name="connsiteX0" fmla="*/ 163902 w 726689"/>
                <a:gd name="connsiteY0" fmla="*/ 51757 h 2424025"/>
                <a:gd name="connsiteX1" fmla="*/ 474536 w 726689"/>
                <a:gd name="connsiteY1" fmla="*/ 43131 h 2424025"/>
                <a:gd name="connsiteX2" fmla="*/ 719086 w 726689"/>
                <a:gd name="connsiteY2" fmla="*/ 979527 h 2424025"/>
                <a:gd name="connsiteX3" fmla="*/ 719086 w 726689"/>
                <a:gd name="connsiteY3" fmla="*/ 1418615 h 2424025"/>
                <a:gd name="connsiteX4" fmla="*/ 241619 w 726689"/>
                <a:gd name="connsiteY4" fmla="*/ 2424020 h 2424025"/>
                <a:gd name="connsiteX5" fmla="*/ 0 w 726689"/>
                <a:gd name="connsiteY5" fmla="*/ 2424021 h 2424025"/>
                <a:gd name="connsiteX6" fmla="*/ 163902 w 726689"/>
                <a:gd name="connsiteY6" fmla="*/ 51757 h 2424025"/>
                <a:gd name="connsiteX0" fmla="*/ 172528 w 726689"/>
                <a:gd name="connsiteY0" fmla="*/ 43130 h 2424025"/>
                <a:gd name="connsiteX1" fmla="*/ 474536 w 726689"/>
                <a:gd name="connsiteY1" fmla="*/ 43131 h 2424025"/>
                <a:gd name="connsiteX2" fmla="*/ 719086 w 726689"/>
                <a:gd name="connsiteY2" fmla="*/ 979527 h 2424025"/>
                <a:gd name="connsiteX3" fmla="*/ 719086 w 726689"/>
                <a:gd name="connsiteY3" fmla="*/ 1418615 h 2424025"/>
                <a:gd name="connsiteX4" fmla="*/ 241619 w 726689"/>
                <a:gd name="connsiteY4" fmla="*/ 2424020 h 2424025"/>
                <a:gd name="connsiteX5" fmla="*/ 0 w 726689"/>
                <a:gd name="connsiteY5" fmla="*/ 2424021 h 2424025"/>
                <a:gd name="connsiteX6" fmla="*/ 172528 w 726689"/>
                <a:gd name="connsiteY6" fmla="*/ 43130 h 2424025"/>
                <a:gd name="connsiteX0" fmla="*/ 163902 w 718063"/>
                <a:gd name="connsiteY0" fmla="*/ 43130 h 2449900"/>
                <a:gd name="connsiteX1" fmla="*/ 465910 w 718063"/>
                <a:gd name="connsiteY1" fmla="*/ 43131 h 2449900"/>
                <a:gd name="connsiteX2" fmla="*/ 710460 w 718063"/>
                <a:gd name="connsiteY2" fmla="*/ 979527 h 2449900"/>
                <a:gd name="connsiteX3" fmla="*/ 710460 w 718063"/>
                <a:gd name="connsiteY3" fmla="*/ 1418615 h 2449900"/>
                <a:gd name="connsiteX4" fmla="*/ 232993 w 718063"/>
                <a:gd name="connsiteY4" fmla="*/ 2424020 h 2449900"/>
                <a:gd name="connsiteX5" fmla="*/ 0 w 718063"/>
                <a:gd name="connsiteY5" fmla="*/ 2449900 h 2449900"/>
                <a:gd name="connsiteX6" fmla="*/ 163902 w 718063"/>
                <a:gd name="connsiteY6" fmla="*/ 43130 h 24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063" h="2449900">
                  <a:moveTo>
                    <a:pt x="163902" y="43130"/>
                  </a:moveTo>
                  <a:lnTo>
                    <a:pt x="465910" y="43131"/>
                  </a:lnTo>
                  <a:cubicBezTo>
                    <a:pt x="499174" y="0"/>
                    <a:pt x="679039" y="402902"/>
                    <a:pt x="710460" y="979527"/>
                  </a:cubicBezTo>
                  <a:cubicBezTo>
                    <a:pt x="718063" y="1119050"/>
                    <a:pt x="718063" y="1279092"/>
                    <a:pt x="710460" y="1418615"/>
                  </a:cubicBezTo>
                  <a:cubicBezTo>
                    <a:pt x="679039" y="1995245"/>
                    <a:pt x="412907" y="2424025"/>
                    <a:pt x="232993" y="2424020"/>
                  </a:cubicBezTo>
                  <a:lnTo>
                    <a:pt x="0" y="2449900"/>
                  </a:lnTo>
                  <a:lnTo>
                    <a:pt x="163902" y="43130"/>
                  </a:lnTo>
                  <a:close/>
                </a:path>
              </a:pathLst>
            </a:custGeom>
            <a:solidFill>
              <a:schemeClr val="accent3">
                <a:lumMod val="75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24" name="Freeform 23"/>
            <p:cNvSpPr/>
            <p:nvPr/>
          </p:nvSpPr>
          <p:spPr bwMode="auto">
            <a:xfrm>
              <a:off x="865817" y="3256473"/>
              <a:ext cx="2418145" cy="858011"/>
            </a:xfrm>
            <a:custGeom>
              <a:avLst/>
              <a:gdLst>
                <a:gd name="connsiteX0" fmla="*/ 1929721 w 2104845"/>
                <a:gd name="connsiteY0" fmla="*/ 1345834 h 1733909"/>
                <a:gd name="connsiteX1" fmla="*/ 962477 w 2104845"/>
                <a:gd name="connsiteY1" fmla="*/ 1730737 h 1733909"/>
                <a:gd name="connsiteX2" fmla="*/ 63825 w 2104845"/>
                <a:gd name="connsiteY2" fmla="*/ 1164276 h 1733909"/>
                <a:gd name="connsiteX3" fmla="*/ 1052423 w 2104845"/>
                <a:gd name="connsiteY3" fmla="*/ 866955 h 1733909"/>
                <a:gd name="connsiteX4" fmla="*/ 1929721 w 2104845"/>
                <a:gd name="connsiteY4" fmla="*/ 1345834 h 1733909"/>
                <a:gd name="connsiteX0" fmla="*/ 2193699 w 2193699"/>
                <a:gd name="connsiteY0" fmla="*/ 478879 h 890889"/>
                <a:gd name="connsiteX1" fmla="*/ 1226455 w 2193699"/>
                <a:gd name="connsiteY1" fmla="*/ 863782 h 890889"/>
                <a:gd name="connsiteX2" fmla="*/ 0 w 2193699"/>
                <a:gd name="connsiteY2" fmla="*/ 400838 h 890889"/>
                <a:gd name="connsiteX3" fmla="*/ 1316401 w 2193699"/>
                <a:gd name="connsiteY3" fmla="*/ 0 h 890889"/>
                <a:gd name="connsiteX4" fmla="*/ 2193699 w 2193699"/>
                <a:gd name="connsiteY4" fmla="*/ 478879 h 890889"/>
                <a:gd name="connsiteX0" fmla="*/ 2185073 w 2185073"/>
                <a:gd name="connsiteY0" fmla="*/ 478879 h 890889"/>
                <a:gd name="connsiteX1" fmla="*/ 1217829 w 2185073"/>
                <a:gd name="connsiteY1" fmla="*/ 863782 h 890889"/>
                <a:gd name="connsiteX2" fmla="*/ 0 w 2185073"/>
                <a:gd name="connsiteY2" fmla="*/ 487102 h 890889"/>
                <a:gd name="connsiteX3" fmla="*/ 1307775 w 2185073"/>
                <a:gd name="connsiteY3" fmla="*/ 0 h 890889"/>
                <a:gd name="connsiteX4" fmla="*/ 2185073 w 2185073"/>
                <a:gd name="connsiteY4" fmla="*/ 478879 h 890889"/>
                <a:gd name="connsiteX0" fmla="*/ 2202326 w 2202326"/>
                <a:gd name="connsiteY0" fmla="*/ 478879 h 890889"/>
                <a:gd name="connsiteX1" fmla="*/ 1235082 w 2202326"/>
                <a:gd name="connsiteY1" fmla="*/ 863782 h 890889"/>
                <a:gd name="connsiteX2" fmla="*/ 0 w 2202326"/>
                <a:gd name="connsiteY2" fmla="*/ 383585 h 890889"/>
                <a:gd name="connsiteX3" fmla="*/ 1325028 w 2202326"/>
                <a:gd name="connsiteY3" fmla="*/ 0 h 890889"/>
                <a:gd name="connsiteX4" fmla="*/ 2202326 w 2202326"/>
                <a:gd name="connsiteY4" fmla="*/ 478879 h 890889"/>
                <a:gd name="connsiteX0" fmla="*/ 2417987 w 2417987"/>
                <a:gd name="connsiteY0" fmla="*/ 573769 h 890889"/>
                <a:gd name="connsiteX1" fmla="*/ 1235082 w 2417987"/>
                <a:gd name="connsiteY1" fmla="*/ 863782 h 890889"/>
                <a:gd name="connsiteX2" fmla="*/ 0 w 2417987"/>
                <a:gd name="connsiteY2" fmla="*/ 383585 h 890889"/>
                <a:gd name="connsiteX3" fmla="*/ 1325028 w 2417987"/>
                <a:gd name="connsiteY3" fmla="*/ 0 h 890889"/>
                <a:gd name="connsiteX4" fmla="*/ 2417987 w 2417987"/>
                <a:gd name="connsiteY4" fmla="*/ 573769 h 890889"/>
                <a:gd name="connsiteX0" fmla="*/ 2417987 w 2417987"/>
                <a:gd name="connsiteY0" fmla="*/ 573769 h 890889"/>
                <a:gd name="connsiteX1" fmla="*/ 1235082 w 2417987"/>
                <a:gd name="connsiteY1" fmla="*/ 863782 h 890889"/>
                <a:gd name="connsiteX2" fmla="*/ 0 w 2417987"/>
                <a:gd name="connsiteY2" fmla="*/ 383585 h 890889"/>
                <a:gd name="connsiteX3" fmla="*/ 1325028 w 2417987"/>
                <a:gd name="connsiteY3" fmla="*/ 0 h 890889"/>
                <a:gd name="connsiteX4" fmla="*/ 2417987 w 2417987"/>
                <a:gd name="connsiteY4" fmla="*/ 573769 h 890889"/>
                <a:gd name="connsiteX0" fmla="*/ 2417987 w 2417987"/>
                <a:gd name="connsiteY0" fmla="*/ 573769 h 821878"/>
                <a:gd name="connsiteX1" fmla="*/ 1217829 w 2417987"/>
                <a:gd name="connsiteY1" fmla="*/ 794771 h 821878"/>
                <a:gd name="connsiteX2" fmla="*/ 0 w 2417987"/>
                <a:gd name="connsiteY2" fmla="*/ 383585 h 821878"/>
                <a:gd name="connsiteX3" fmla="*/ 1325028 w 2417987"/>
                <a:gd name="connsiteY3" fmla="*/ 0 h 821878"/>
                <a:gd name="connsiteX4" fmla="*/ 2417987 w 2417987"/>
                <a:gd name="connsiteY4" fmla="*/ 573769 h 821878"/>
                <a:gd name="connsiteX0" fmla="*/ 2417987 w 2417987"/>
                <a:gd name="connsiteY0" fmla="*/ 573769 h 760522"/>
                <a:gd name="connsiteX1" fmla="*/ 1217829 w 2417987"/>
                <a:gd name="connsiteY1" fmla="*/ 674001 h 760522"/>
                <a:gd name="connsiteX2" fmla="*/ 0 w 2417987"/>
                <a:gd name="connsiteY2" fmla="*/ 383585 h 760522"/>
                <a:gd name="connsiteX3" fmla="*/ 1325028 w 2417987"/>
                <a:gd name="connsiteY3" fmla="*/ 0 h 760522"/>
                <a:gd name="connsiteX4" fmla="*/ 2417987 w 2417987"/>
                <a:gd name="connsiteY4" fmla="*/ 573769 h 760522"/>
                <a:gd name="connsiteX0" fmla="*/ 2417987 w 2417987"/>
                <a:gd name="connsiteY0" fmla="*/ 573769 h 839130"/>
                <a:gd name="connsiteX1" fmla="*/ 1217829 w 2417987"/>
                <a:gd name="connsiteY1" fmla="*/ 812023 h 839130"/>
                <a:gd name="connsiteX2" fmla="*/ 0 w 2417987"/>
                <a:gd name="connsiteY2" fmla="*/ 383585 h 839130"/>
                <a:gd name="connsiteX3" fmla="*/ 1325028 w 2417987"/>
                <a:gd name="connsiteY3" fmla="*/ 0 h 839130"/>
                <a:gd name="connsiteX4" fmla="*/ 2417987 w 2417987"/>
                <a:gd name="connsiteY4" fmla="*/ 573769 h 839130"/>
                <a:gd name="connsiteX0" fmla="*/ 2417987 w 2417987"/>
                <a:gd name="connsiteY0" fmla="*/ 573769 h 839130"/>
                <a:gd name="connsiteX1" fmla="*/ 1217829 w 2417987"/>
                <a:gd name="connsiteY1" fmla="*/ 812023 h 839130"/>
                <a:gd name="connsiteX2" fmla="*/ 0 w 2417987"/>
                <a:gd name="connsiteY2" fmla="*/ 383585 h 839130"/>
                <a:gd name="connsiteX3" fmla="*/ 1325028 w 2417987"/>
                <a:gd name="connsiteY3" fmla="*/ 0 h 839130"/>
                <a:gd name="connsiteX4" fmla="*/ 2417987 w 2417987"/>
                <a:gd name="connsiteY4" fmla="*/ 573769 h 839130"/>
                <a:gd name="connsiteX0" fmla="*/ 2417987 w 2417987"/>
                <a:gd name="connsiteY0" fmla="*/ 573769 h 839130"/>
                <a:gd name="connsiteX1" fmla="*/ 1217829 w 2417987"/>
                <a:gd name="connsiteY1" fmla="*/ 812023 h 839130"/>
                <a:gd name="connsiteX2" fmla="*/ 0 w 2417987"/>
                <a:gd name="connsiteY2" fmla="*/ 383585 h 839130"/>
                <a:gd name="connsiteX3" fmla="*/ 1325028 w 2417987"/>
                <a:gd name="connsiteY3" fmla="*/ 0 h 839130"/>
                <a:gd name="connsiteX4" fmla="*/ 2417987 w 2417987"/>
                <a:gd name="connsiteY4" fmla="*/ 573769 h 839130"/>
                <a:gd name="connsiteX0" fmla="*/ 2417987 w 2417987"/>
                <a:gd name="connsiteY0" fmla="*/ 573769 h 839130"/>
                <a:gd name="connsiteX1" fmla="*/ 1217829 w 2417987"/>
                <a:gd name="connsiteY1" fmla="*/ 812023 h 839130"/>
                <a:gd name="connsiteX2" fmla="*/ 0 w 2417987"/>
                <a:gd name="connsiteY2" fmla="*/ 383585 h 839130"/>
                <a:gd name="connsiteX3" fmla="*/ 1325028 w 2417987"/>
                <a:gd name="connsiteY3" fmla="*/ 0 h 839130"/>
                <a:gd name="connsiteX4" fmla="*/ 2417987 w 2417987"/>
                <a:gd name="connsiteY4" fmla="*/ 573769 h 839130"/>
                <a:gd name="connsiteX0" fmla="*/ 2417987 w 2417987"/>
                <a:gd name="connsiteY0" fmla="*/ 573769 h 839130"/>
                <a:gd name="connsiteX1" fmla="*/ 1217829 w 2417987"/>
                <a:gd name="connsiteY1" fmla="*/ 812023 h 839130"/>
                <a:gd name="connsiteX2" fmla="*/ 0 w 2417987"/>
                <a:gd name="connsiteY2" fmla="*/ 383585 h 839130"/>
                <a:gd name="connsiteX3" fmla="*/ 1325028 w 2417987"/>
                <a:gd name="connsiteY3" fmla="*/ 0 h 839130"/>
                <a:gd name="connsiteX4" fmla="*/ 2417987 w 2417987"/>
                <a:gd name="connsiteY4" fmla="*/ 573769 h 83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987" h="839130">
                  <a:moveTo>
                    <a:pt x="2417987" y="573769"/>
                  </a:moveTo>
                  <a:cubicBezTo>
                    <a:pt x="2084543" y="734643"/>
                    <a:pt x="1601439" y="839130"/>
                    <a:pt x="1217829" y="812023"/>
                  </a:cubicBezTo>
                  <a:cubicBezTo>
                    <a:pt x="810053" y="783209"/>
                    <a:pt x="148985" y="648527"/>
                    <a:pt x="0" y="383585"/>
                  </a:cubicBezTo>
                  <a:lnTo>
                    <a:pt x="1325028" y="0"/>
                  </a:lnTo>
                  <a:lnTo>
                    <a:pt x="2417987" y="573769"/>
                  </a:lnTo>
                  <a:close/>
                </a:path>
              </a:pathLst>
            </a:custGeom>
            <a:solidFill>
              <a:schemeClr val="accent3"/>
            </a:solidFill>
            <a:ln w="9525" cap="flat" cmpd="sng" algn="ctr">
              <a:solidFill>
                <a:srgbClr val="000000"/>
              </a:solid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grpSp>
      <p:sp>
        <p:nvSpPr>
          <p:cNvPr id="35844" name="Title 1"/>
          <p:cNvSpPr>
            <a:spLocks noGrp="1"/>
          </p:cNvSpPr>
          <p:nvPr>
            <p:ph type="title"/>
          </p:nvPr>
        </p:nvSpPr>
        <p:spPr>
          <a:xfrm>
            <a:off x="0" y="44450"/>
            <a:ext cx="9144000" cy="742950"/>
          </a:xfrm>
        </p:spPr>
        <p:txBody>
          <a:bodyPr/>
          <a:lstStyle/>
          <a:p>
            <a:pPr eaLnBrk="1" hangingPunct="1"/>
            <a:r>
              <a:rPr lang="en-US" sz="3200" b="1">
                <a:solidFill>
                  <a:srgbClr val="FF0000"/>
                </a:solidFill>
                <a:latin typeface="Calibri" charset="0"/>
              </a:rPr>
              <a:t>Traditional View of Lung Cancer</a:t>
            </a:r>
          </a:p>
        </p:txBody>
      </p:sp>
      <p:sp>
        <p:nvSpPr>
          <p:cNvPr id="35845" name="Text Box 4"/>
          <p:cNvSpPr txBox="1">
            <a:spLocks noChangeArrowheads="1"/>
          </p:cNvSpPr>
          <p:nvPr/>
        </p:nvSpPr>
        <p:spPr bwMode="auto">
          <a:xfrm>
            <a:off x="284163" y="6137275"/>
            <a:ext cx="42910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tabLst>
                <a:tab pos="171450" algn="l"/>
              </a:tabLst>
              <a:defRPr sz="2400">
                <a:solidFill>
                  <a:schemeClr val="tx1"/>
                </a:solidFill>
                <a:latin typeface="Calibri" charset="0"/>
                <a:ea typeface="ＭＳ Ｐゴシック" charset="0"/>
                <a:cs typeface="ＭＳ Ｐゴシック" charset="0"/>
              </a:defRPr>
            </a:lvl1pPr>
            <a:lvl2pPr marL="742950" indent="-285750" eaLnBrk="0" hangingPunct="0">
              <a:tabLst>
                <a:tab pos="171450" algn="l"/>
              </a:tabLst>
              <a:defRPr sz="2400">
                <a:solidFill>
                  <a:schemeClr val="tx1"/>
                </a:solidFill>
                <a:latin typeface="Calibri" charset="0"/>
                <a:ea typeface="ＭＳ Ｐゴシック" charset="0"/>
              </a:defRPr>
            </a:lvl2pPr>
            <a:lvl3pPr marL="1143000" indent="-228600" eaLnBrk="0" hangingPunct="0">
              <a:tabLst>
                <a:tab pos="171450" algn="l"/>
              </a:tabLst>
              <a:defRPr sz="2400">
                <a:solidFill>
                  <a:schemeClr val="tx1"/>
                </a:solidFill>
                <a:latin typeface="Calibri" charset="0"/>
                <a:ea typeface="ＭＳ Ｐゴシック" charset="0"/>
              </a:defRPr>
            </a:lvl3pPr>
            <a:lvl4pPr marL="1600200" indent="-228600" eaLnBrk="0" hangingPunct="0">
              <a:tabLst>
                <a:tab pos="171450" algn="l"/>
              </a:tabLst>
              <a:defRPr sz="2400">
                <a:solidFill>
                  <a:schemeClr val="tx1"/>
                </a:solidFill>
                <a:latin typeface="Calibri" charset="0"/>
                <a:ea typeface="ＭＳ Ｐゴシック" charset="0"/>
              </a:defRPr>
            </a:lvl4pPr>
            <a:lvl5pPr marL="2057400" indent="-228600" eaLnBrk="0" hangingPunct="0">
              <a:tabLst>
                <a:tab pos="171450"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171450"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171450"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171450"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171450" algn="l"/>
              </a:tabLst>
              <a:defRPr sz="2400">
                <a:solidFill>
                  <a:schemeClr val="tx1"/>
                </a:solidFill>
                <a:latin typeface="Calibri" charset="0"/>
                <a:ea typeface="ＭＳ Ｐゴシック" charset="0"/>
              </a:defRPr>
            </a:lvl9pPr>
          </a:lstStyle>
          <a:p>
            <a:pPr eaLnBrk="1" hangingPunct="1">
              <a:buClr>
                <a:schemeClr val="folHlink"/>
              </a:buClr>
              <a:buFont typeface="Arial" charset="0"/>
              <a:buNone/>
            </a:pPr>
            <a:r>
              <a:rPr lang="en-US" sz="1400">
                <a:solidFill>
                  <a:schemeClr val="bg2"/>
                </a:solidFill>
                <a:latin typeface="Arial" charset="0"/>
              </a:rPr>
              <a:t>American Cancer Society database.</a:t>
            </a:r>
          </a:p>
          <a:p>
            <a:pPr eaLnBrk="1" hangingPunct="1">
              <a:buClr>
                <a:schemeClr val="folHlink"/>
              </a:buClr>
              <a:buFont typeface="Wingdings" charset="0"/>
              <a:buNone/>
            </a:pPr>
            <a:r>
              <a:rPr lang="en-US" sz="1400">
                <a:solidFill>
                  <a:schemeClr val="bg2"/>
                </a:solidFill>
                <a:latin typeface="Arial" charset="0"/>
              </a:rPr>
              <a:t>Wahbah M, et al. Ann Diagn Pathol. 2007;11:89-96. </a:t>
            </a:r>
          </a:p>
        </p:txBody>
      </p:sp>
      <p:sp>
        <p:nvSpPr>
          <p:cNvPr id="35846" name="TextBox 1"/>
          <p:cNvSpPr txBox="1">
            <a:spLocks noChangeArrowheads="1"/>
          </p:cNvSpPr>
          <p:nvPr/>
        </p:nvSpPr>
        <p:spPr bwMode="auto">
          <a:xfrm>
            <a:off x="384175" y="5146675"/>
            <a:ext cx="320675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600">
                <a:latin typeface="Arial" charset="0"/>
              </a:rPr>
              <a:t>85% of lung cancers are NSCLC</a:t>
            </a:r>
          </a:p>
        </p:txBody>
      </p:sp>
      <p:sp>
        <p:nvSpPr>
          <p:cNvPr id="34826" name="Rectangle 9"/>
          <p:cNvSpPr>
            <a:spLocks noChangeArrowheads="1"/>
          </p:cNvSpPr>
          <p:nvPr/>
        </p:nvSpPr>
        <p:spPr bwMode="auto">
          <a:xfrm>
            <a:off x="487363" y="4029075"/>
            <a:ext cx="146050" cy="146050"/>
          </a:xfrm>
          <a:prstGeom prst="rect">
            <a:avLst/>
          </a:prstGeom>
          <a:solidFill>
            <a:schemeClr val="accent2"/>
          </a:solidFill>
          <a:ln w="9525" algn="ctr">
            <a:solidFill>
              <a:schemeClr val="bg2">
                <a:lumMod val="10000"/>
              </a:schemeClr>
            </a:solidFill>
            <a:round/>
            <a:headEnd/>
            <a:tailEnd/>
          </a:ln>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1" name="Rectangle 10"/>
          <p:cNvSpPr/>
          <p:nvPr/>
        </p:nvSpPr>
        <p:spPr bwMode="auto">
          <a:xfrm>
            <a:off x="487363" y="4294188"/>
            <a:ext cx="146050" cy="146050"/>
          </a:xfrm>
          <a:prstGeom prst="rect">
            <a:avLst/>
          </a:prstGeom>
          <a:solidFill>
            <a:schemeClr val="accent3"/>
          </a:solidFill>
          <a:ln w="9525" cap="flat" cmpd="sng" algn="ctr">
            <a:solidFill>
              <a:schemeClr val="bg2">
                <a:lumMod val="10000"/>
              </a:schemeClr>
            </a:solid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34828" name="Rectangle 11"/>
          <p:cNvSpPr>
            <a:spLocks noChangeArrowheads="1"/>
          </p:cNvSpPr>
          <p:nvPr/>
        </p:nvSpPr>
        <p:spPr bwMode="auto">
          <a:xfrm>
            <a:off x="487363" y="4559300"/>
            <a:ext cx="146050" cy="147638"/>
          </a:xfrm>
          <a:prstGeom prst="rect">
            <a:avLst/>
          </a:prstGeom>
          <a:solidFill>
            <a:schemeClr val="accent1"/>
          </a:solidFill>
          <a:ln w="9525" algn="ctr">
            <a:solidFill>
              <a:schemeClr val="bg2">
                <a:lumMod val="10000"/>
              </a:schemeClr>
            </a:solidFill>
            <a:round/>
            <a:headEnd/>
            <a:tailEnd/>
          </a:ln>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34829" name="Rectangle 12"/>
          <p:cNvSpPr>
            <a:spLocks noChangeArrowheads="1"/>
          </p:cNvSpPr>
          <p:nvPr/>
        </p:nvSpPr>
        <p:spPr bwMode="auto">
          <a:xfrm>
            <a:off x="487363" y="4824413"/>
            <a:ext cx="146050" cy="147637"/>
          </a:xfrm>
          <a:prstGeom prst="rect">
            <a:avLst/>
          </a:prstGeom>
          <a:solidFill>
            <a:schemeClr val="tx2"/>
          </a:solidFill>
          <a:ln w="9525" algn="ctr">
            <a:solidFill>
              <a:schemeClr val="bg2">
                <a:lumMod val="10000"/>
              </a:schemeClr>
            </a:solidFill>
            <a:round/>
            <a:headEnd/>
            <a:tailEnd/>
          </a:ln>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35851" name="TextBox 1"/>
          <p:cNvSpPr txBox="1">
            <a:spLocks noChangeArrowheads="1"/>
          </p:cNvSpPr>
          <p:nvPr/>
        </p:nvSpPr>
        <p:spPr bwMode="auto">
          <a:xfrm>
            <a:off x="631825" y="3917950"/>
            <a:ext cx="27114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5000"/>
              </a:lnSpc>
              <a:buClr>
                <a:schemeClr val="folHlink"/>
              </a:buClr>
              <a:buFont typeface="Arial" charset="0"/>
              <a:buNone/>
            </a:pPr>
            <a:r>
              <a:rPr lang="en-US" sz="1400">
                <a:latin typeface="Arial" charset="0"/>
              </a:rPr>
              <a:t>Adenocarcinoma</a:t>
            </a:r>
          </a:p>
          <a:p>
            <a:pPr eaLnBrk="1" hangingPunct="1">
              <a:lnSpc>
                <a:spcPct val="125000"/>
              </a:lnSpc>
              <a:buClr>
                <a:schemeClr val="folHlink"/>
              </a:buClr>
              <a:buFont typeface="Arial" charset="0"/>
              <a:buNone/>
            </a:pPr>
            <a:r>
              <a:rPr lang="en-US" sz="1400">
                <a:latin typeface="Arial" charset="0"/>
              </a:rPr>
              <a:t>Squamous cell carcinoma</a:t>
            </a:r>
          </a:p>
          <a:p>
            <a:pPr eaLnBrk="1" hangingPunct="1">
              <a:lnSpc>
                <a:spcPct val="125000"/>
              </a:lnSpc>
              <a:buClr>
                <a:schemeClr val="folHlink"/>
              </a:buClr>
              <a:buFont typeface="Arial" charset="0"/>
              <a:buNone/>
            </a:pPr>
            <a:r>
              <a:rPr lang="en-US" sz="1400">
                <a:latin typeface="Arial" charset="0"/>
              </a:rPr>
              <a:t>Large cell carcinoma</a:t>
            </a:r>
          </a:p>
          <a:p>
            <a:pPr eaLnBrk="1" hangingPunct="1">
              <a:lnSpc>
                <a:spcPct val="125000"/>
              </a:lnSpc>
              <a:buClr>
                <a:schemeClr val="folHlink"/>
              </a:buClr>
              <a:buFont typeface="Arial" charset="0"/>
              <a:buNone/>
            </a:pPr>
            <a:r>
              <a:rPr lang="en-US" sz="1400">
                <a:latin typeface="Arial" charset="0"/>
              </a:rPr>
              <a:t>Other or not otherwise specified</a:t>
            </a:r>
          </a:p>
        </p:txBody>
      </p:sp>
      <p:grpSp>
        <p:nvGrpSpPr>
          <p:cNvPr id="35852" name="Group 158"/>
          <p:cNvGrpSpPr>
            <a:grpSpLocks/>
          </p:cNvGrpSpPr>
          <p:nvPr/>
        </p:nvGrpSpPr>
        <p:grpSpPr bwMode="auto">
          <a:xfrm>
            <a:off x="2665413" y="1733550"/>
            <a:ext cx="1601787" cy="1463675"/>
            <a:chOff x="2665413" y="2359025"/>
            <a:chExt cx="1601787" cy="1463417"/>
          </a:xfrm>
        </p:grpSpPr>
        <p:sp>
          <p:nvSpPr>
            <p:cNvPr id="22" name="Freeform 21"/>
            <p:cNvSpPr/>
            <p:nvPr/>
          </p:nvSpPr>
          <p:spPr bwMode="auto">
            <a:xfrm>
              <a:off x="2673350" y="2982803"/>
              <a:ext cx="1441450" cy="839639"/>
            </a:xfrm>
            <a:custGeom>
              <a:avLst/>
              <a:gdLst>
                <a:gd name="connsiteX0" fmla="*/ 0 w 1440611"/>
                <a:gd name="connsiteY0" fmla="*/ 0 h 836762"/>
                <a:gd name="connsiteX1" fmla="*/ 0 w 1440611"/>
                <a:gd name="connsiteY1" fmla="*/ 301925 h 836762"/>
                <a:gd name="connsiteX2" fmla="*/ 1052423 w 1440611"/>
                <a:gd name="connsiteY2" fmla="*/ 836762 h 836762"/>
                <a:gd name="connsiteX3" fmla="*/ 1224951 w 1440611"/>
                <a:gd name="connsiteY3" fmla="*/ 733245 h 836762"/>
                <a:gd name="connsiteX4" fmla="*/ 1388853 w 1440611"/>
                <a:gd name="connsiteY4" fmla="*/ 534838 h 836762"/>
                <a:gd name="connsiteX5" fmla="*/ 1440611 w 1440611"/>
                <a:gd name="connsiteY5" fmla="*/ 336430 h 836762"/>
                <a:gd name="connsiteX6" fmla="*/ 1440611 w 1440611"/>
                <a:gd name="connsiteY6" fmla="*/ 94891 h 836762"/>
                <a:gd name="connsiteX7" fmla="*/ 724619 w 1440611"/>
                <a:gd name="connsiteY7" fmla="*/ 181155 h 836762"/>
                <a:gd name="connsiteX8" fmla="*/ 0 w 1440611"/>
                <a:gd name="connsiteY8" fmla="*/ 0 h 836762"/>
                <a:gd name="connsiteX0" fmla="*/ 0 w 1440611"/>
                <a:gd name="connsiteY0" fmla="*/ 0 h 908649"/>
                <a:gd name="connsiteX1" fmla="*/ 0 w 1440611"/>
                <a:gd name="connsiteY1" fmla="*/ 301925 h 908649"/>
                <a:gd name="connsiteX2" fmla="*/ 1052423 w 1440611"/>
                <a:gd name="connsiteY2" fmla="*/ 836762 h 908649"/>
                <a:gd name="connsiteX3" fmla="*/ 1224951 w 1440611"/>
                <a:gd name="connsiteY3" fmla="*/ 733245 h 908649"/>
                <a:gd name="connsiteX4" fmla="*/ 1388853 w 1440611"/>
                <a:gd name="connsiteY4" fmla="*/ 534838 h 908649"/>
                <a:gd name="connsiteX5" fmla="*/ 1440611 w 1440611"/>
                <a:gd name="connsiteY5" fmla="*/ 336430 h 908649"/>
                <a:gd name="connsiteX6" fmla="*/ 1440611 w 1440611"/>
                <a:gd name="connsiteY6" fmla="*/ 94891 h 908649"/>
                <a:gd name="connsiteX7" fmla="*/ 724619 w 1440611"/>
                <a:gd name="connsiteY7" fmla="*/ 181155 h 908649"/>
                <a:gd name="connsiteX8" fmla="*/ 0 w 1440611"/>
                <a:gd name="connsiteY8" fmla="*/ 0 h 908649"/>
                <a:gd name="connsiteX0" fmla="*/ 0 w 1440611"/>
                <a:gd name="connsiteY0" fmla="*/ 0 h 908649"/>
                <a:gd name="connsiteX1" fmla="*/ 0 w 1440611"/>
                <a:gd name="connsiteY1" fmla="*/ 301925 h 908649"/>
                <a:gd name="connsiteX2" fmla="*/ 1052423 w 1440611"/>
                <a:gd name="connsiteY2" fmla="*/ 836762 h 908649"/>
                <a:gd name="connsiteX3" fmla="*/ 1224951 w 1440611"/>
                <a:gd name="connsiteY3" fmla="*/ 733245 h 908649"/>
                <a:gd name="connsiteX4" fmla="*/ 1388853 w 1440611"/>
                <a:gd name="connsiteY4" fmla="*/ 534838 h 908649"/>
                <a:gd name="connsiteX5" fmla="*/ 1440611 w 1440611"/>
                <a:gd name="connsiteY5" fmla="*/ 336430 h 908649"/>
                <a:gd name="connsiteX6" fmla="*/ 1440611 w 1440611"/>
                <a:gd name="connsiteY6" fmla="*/ 94891 h 908649"/>
                <a:gd name="connsiteX7" fmla="*/ 724619 w 1440611"/>
                <a:gd name="connsiteY7" fmla="*/ 181155 h 908649"/>
                <a:gd name="connsiteX8" fmla="*/ 0 w 1440611"/>
                <a:gd name="connsiteY8" fmla="*/ 0 h 908649"/>
                <a:gd name="connsiteX0" fmla="*/ 0 w 1440611"/>
                <a:gd name="connsiteY0" fmla="*/ 0 h 853384"/>
                <a:gd name="connsiteX1" fmla="*/ 0 w 1440611"/>
                <a:gd name="connsiteY1" fmla="*/ 301925 h 853384"/>
                <a:gd name="connsiteX2" fmla="*/ 1052423 w 1440611"/>
                <a:gd name="connsiteY2" fmla="*/ 836762 h 853384"/>
                <a:gd name="connsiteX3" fmla="*/ 1224951 w 1440611"/>
                <a:gd name="connsiteY3" fmla="*/ 733245 h 853384"/>
                <a:gd name="connsiteX4" fmla="*/ 1388853 w 1440611"/>
                <a:gd name="connsiteY4" fmla="*/ 534838 h 853384"/>
                <a:gd name="connsiteX5" fmla="*/ 1440611 w 1440611"/>
                <a:gd name="connsiteY5" fmla="*/ 336430 h 853384"/>
                <a:gd name="connsiteX6" fmla="*/ 1440611 w 1440611"/>
                <a:gd name="connsiteY6" fmla="*/ 94891 h 853384"/>
                <a:gd name="connsiteX7" fmla="*/ 724619 w 1440611"/>
                <a:gd name="connsiteY7" fmla="*/ 181155 h 853384"/>
                <a:gd name="connsiteX8" fmla="*/ 0 w 1440611"/>
                <a:gd name="connsiteY8" fmla="*/ 0 h 853384"/>
                <a:gd name="connsiteX0" fmla="*/ 0 w 1440611"/>
                <a:gd name="connsiteY0" fmla="*/ 0 h 839681"/>
                <a:gd name="connsiteX1" fmla="*/ 0 w 1440611"/>
                <a:gd name="connsiteY1" fmla="*/ 301925 h 839681"/>
                <a:gd name="connsiteX2" fmla="*/ 1052423 w 1440611"/>
                <a:gd name="connsiteY2" fmla="*/ 836762 h 839681"/>
                <a:gd name="connsiteX3" fmla="*/ 1224951 w 1440611"/>
                <a:gd name="connsiteY3" fmla="*/ 733245 h 839681"/>
                <a:gd name="connsiteX4" fmla="*/ 1388853 w 1440611"/>
                <a:gd name="connsiteY4" fmla="*/ 534838 h 839681"/>
                <a:gd name="connsiteX5" fmla="*/ 1440611 w 1440611"/>
                <a:gd name="connsiteY5" fmla="*/ 336430 h 839681"/>
                <a:gd name="connsiteX6" fmla="*/ 1440611 w 1440611"/>
                <a:gd name="connsiteY6" fmla="*/ 94891 h 839681"/>
                <a:gd name="connsiteX7" fmla="*/ 724619 w 1440611"/>
                <a:gd name="connsiteY7" fmla="*/ 181155 h 839681"/>
                <a:gd name="connsiteX8" fmla="*/ 0 w 1440611"/>
                <a:gd name="connsiteY8" fmla="*/ 0 h 839681"/>
                <a:gd name="connsiteX0" fmla="*/ 0 w 1440611"/>
                <a:gd name="connsiteY0" fmla="*/ 0 h 839681"/>
                <a:gd name="connsiteX1" fmla="*/ 0 w 1440611"/>
                <a:gd name="connsiteY1" fmla="*/ 301925 h 839681"/>
                <a:gd name="connsiteX2" fmla="*/ 1052423 w 1440611"/>
                <a:gd name="connsiteY2" fmla="*/ 836762 h 839681"/>
                <a:gd name="connsiteX3" fmla="*/ 1224951 w 1440611"/>
                <a:gd name="connsiteY3" fmla="*/ 733245 h 839681"/>
                <a:gd name="connsiteX4" fmla="*/ 1388853 w 1440611"/>
                <a:gd name="connsiteY4" fmla="*/ 534838 h 839681"/>
                <a:gd name="connsiteX5" fmla="*/ 1440611 w 1440611"/>
                <a:gd name="connsiteY5" fmla="*/ 336430 h 839681"/>
                <a:gd name="connsiteX6" fmla="*/ 1440611 w 1440611"/>
                <a:gd name="connsiteY6" fmla="*/ 94891 h 839681"/>
                <a:gd name="connsiteX7" fmla="*/ 724619 w 1440611"/>
                <a:gd name="connsiteY7" fmla="*/ 181155 h 839681"/>
                <a:gd name="connsiteX8" fmla="*/ 0 w 1440611"/>
                <a:gd name="connsiteY8" fmla="*/ 0 h 83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611" h="839681">
                  <a:moveTo>
                    <a:pt x="0" y="0"/>
                  </a:moveTo>
                  <a:lnTo>
                    <a:pt x="0" y="301925"/>
                  </a:lnTo>
                  <a:lnTo>
                    <a:pt x="1052423" y="836762"/>
                  </a:lnTo>
                  <a:cubicBezTo>
                    <a:pt x="1056733" y="839681"/>
                    <a:pt x="1168879" y="783566"/>
                    <a:pt x="1224951" y="733245"/>
                  </a:cubicBezTo>
                  <a:cubicBezTo>
                    <a:pt x="1281023" y="682924"/>
                    <a:pt x="1352910" y="600974"/>
                    <a:pt x="1388853" y="534838"/>
                  </a:cubicBezTo>
                  <a:cubicBezTo>
                    <a:pt x="1424796" y="468702"/>
                    <a:pt x="1431985" y="409754"/>
                    <a:pt x="1440611" y="336430"/>
                  </a:cubicBezTo>
                  <a:lnTo>
                    <a:pt x="1440611" y="94891"/>
                  </a:lnTo>
                  <a:lnTo>
                    <a:pt x="724619" y="181155"/>
                  </a:lnTo>
                  <a:lnTo>
                    <a:pt x="0" y="0"/>
                  </a:lnTo>
                  <a:close/>
                </a:path>
              </a:pathLst>
            </a:custGeom>
            <a:solidFill>
              <a:schemeClr val="accent5">
                <a:lumMod val="5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5990" name="Freeform 18"/>
            <p:cNvSpPr>
              <a:spLocks/>
            </p:cNvSpPr>
            <p:nvPr/>
          </p:nvSpPr>
          <p:spPr bwMode="auto">
            <a:xfrm>
              <a:off x="2665413" y="2359025"/>
              <a:ext cx="1601787" cy="1151884"/>
            </a:xfrm>
            <a:custGeom>
              <a:avLst/>
              <a:gdLst>
                <a:gd name="T0" fmla="*/ 0 w 1601138"/>
                <a:gd name="T1" fmla="*/ 3847 h 1152344"/>
                <a:gd name="T2" fmla="*/ 891449 w 1601138"/>
                <a:gd name="T3" fmla="*/ 140695 h 1152344"/>
                <a:gd name="T4" fmla="*/ 1117922 w 1601138"/>
                <a:gd name="T5" fmla="*/ 1105915 h 1152344"/>
                <a:gd name="T6" fmla="*/ 8661 w 1601138"/>
                <a:gd name="T7" fmla="*/ 603564 h 1152344"/>
                <a:gd name="T8" fmla="*/ 0 w 1601138"/>
                <a:gd name="T9" fmla="*/ 3847 h 1152344"/>
                <a:gd name="T10" fmla="*/ 0 60000 65536"/>
                <a:gd name="T11" fmla="*/ 0 60000 65536"/>
                <a:gd name="T12" fmla="*/ 0 60000 65536"/>
                <a:gd name="T13" fmla="*/ 0 60000 65536"/>
                <a:gd name="T14" fmla="*/ 0 60000 65536"/>
                <a:gd name="T15" fmla="*/ 0 w 1601138"/>
                <a:gd name="T16" fmla="*/ 0 h 1152344"/>
                <a:gd name="T17" fmla="*/ 1601138 w 1601138"/>
                <a:gd name="T18" fmla="*/ 1152344 h 1152344"/>
              </a:gdLst>
              <a:ahLst/>
              <a:cxnLst>
                <a:cxn ang="T10">
                  <a:pos x="T0" y="T1"/>
                </a:cxn>
                <a:cxn ang="T11">
                  <a:pos x="T2" y="T3"/>
                </a:cxn>
                <a:cxn ang="T12">
                  <a:pos x="T4" y="T5"/>
                </a:cxn>
                <a:cxn ang="T13">
                  <a:pos x="T6" y="T7"/>
                </a:cxn>
                <a:cxn ang="T14">
                  <a:pos x="T8" y="T9"/>
                </a:cxn>
              </a:cxnLst>
              <a:rect l="T15" t="T16" r="T17" b="T18"/>
              <a:pathLst>
                <a:path w="1601138" h="1152344">
                  <a:moveTo>
                    <a:pt x="0" y="4053"/>
                  </a:moveTo>
                  <a:cubicBezTo>
                    <a:pt x="293898" y="0"/>
                    <a:pt x="609260" y="72227"/>
                    <a:pt x="855002" y="146597"/>
                  </a:cubicBezTo>
                  <a:cubicBezTo>
                    <a:pt x="1601138" y="372405"/>
                    <a:pt x="1600964" y="906003"/>
                    <a:pt x="1072218" y="1152344"/>
                  </a:cubicBezTo>
                  <a:lnTo>
                    <a:pt x="8346" y="628902"/>
                  </a:lnTo>
                  <a:lnTo>
                    <a:pt x="0" y="4053"/>
                  </a:lnTo>
                  <a:close/>
                </a:path>
              </a:pathLst>
            </a:custGeom>
            <a:solidFill>
              <a:schemeClr val="accent2"/>
            </a:solidFill>
            <a:ln w="9525" cap="flat" cmpd="sng">
              <a:solidFill>
                <a:srgbClr val="000000"/>
              </a:solidFill>
              <a:prstDash val="solid"/>
              <a:round/>
              <a:headEnd type="none" w="med" len="med"/>
              <a:tailEnd type="none" w="med" len="med"/>
            </a:ln>
          </p:spPr>
          <p:txBody>
            <a:bodyPr/>
            <a:lstStyle/>
            <a:p>
              <a:endParaRPr lang="en-US"/>
            </a:p>
          </p:txBody>
        </p:sp>
        <p:sp>
          <p:nvSpPr>
            <p:cNvPr id="35991" name="TextBox 1"/>
            <p:cNvSpPr txBox="1">
              <a:spLocks noChangeArrowheads="1"/>
            </p:cNvSpPr>
            <p:nvPr/>
          </p:nvSpPr>
          <p:spPr bwMode="auto">
            <a:xfrm>
              <a:off x="3135313" y="2689225"/>
              <a:ext cx="544512"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b="1">
                  <a:solidFill>
                    <a:srgbClr val="000000"/>
                  </a:solidFill>
                  <a:latin typeface="Arial" charset="0"/>
                </a:rPr>
                <a:t>40%</a:t>
              </a:r>
            </a:p>
          </p:txBody>
        </p:sp>
      </p:grpSp>
      <p:sp>
        <p:nvSpPr>
          <p:cNvPr id="35853" name="TextBox 1"/>
          <p:cNvSpPr txBox="1">
            <a:spLocks noChangeArrowheads="1"/>
          </p:cNvSpPr>
          <p:nvPr/>
        </p:nvSpPr>
        <p:spPr bwMode="auto">
          <a:xfrm>
            <a:off x="1530350" y="1858963"/>
            <a:ext cx="544513"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b="1">
                <a:solidFill>
                  <a:srgbClr val="000000"/>
                </a:solidFill>
                <a:latin typeface="Arial" charset="0"/>
              </a:rPr>
              <a:t>20%</a:t>
            </a:r>
          </a:p>
        </p:txBody>
      </p:sp>
      <p:sp>
        <p:nvSpPr>
          <p:cNvPr id="35854" name="TextBox 1"/>
          <p:cNvSpPr txBox="1">
            <a:spLocks noChangeArrowheads="1"/>
          </p:cNvSpPr>
          <p:nvPr/>
        </p:nvSpPr>
        <p:spPr bwMode="auto">
          <a:xfrm>
            <a:off x="630238" y="2324100"/>
            <a:ext cx="1171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b="1">
                <a:solidFill>
                  <a:srgbClr val="000000"/>
                </a:solidFill>
                <a:latin typeface="Arial" charset="0"/>
              </a:rPr>
              <a:t>10% to 15%</a:t>
            </a:r>
          </a:p>
        </p:txBody>
      </p:sp>
      <p:sp>
        <p:nvSpPr>
          <p:cNvPr id="35855" name="TextBox 1"/>
          <p:cNvSpPr txBox="1">
            <a:spLocks noChangeArrowheads="1"/>
          </p:cNvSpPr>
          <p:nvPr/>
        </p:nvSpPr>
        <p:spPr bwMode="auto">
          <a:xfrm>
            <a:off x="1647825" y="2925763"/>
            <a:ext cx="1171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Bef>
                <a:spcPct val="35000"/>
              </a:spcBef>
              <a:spcAft>
                <a:spcPct val="25000"/>
              </a:spcAft>
              <a:buClr>
                <a:schemeClr val="folHlink"/>
              </a:buClr>
              <a:buFont typeface="Arial" charset="0"/>
              <a:buNone/>
            </a:pPr>
            <a:r>
              <a:rPr lang="en-US" sz="1400" b="1">
                <a:solidFill>
                  <a:srgbClr val="000000"/>
                </a:solidFill>
                <a:latin typeface="Arial" charset="0"/>
              </a:rPr>
              <a:t>25% to 30%</a:t>
            </a:r>
          </a:p>
        </p:txBody>
      </p:sp>
      <p:sp>
        <p:nvSpPr>
          <p:cNvPr id="35856" name="TextBox 1"/>
          <p:cNvSpPr txBox="1">
            <a:spLocks noChangeArrowheads="1"/>
          </p:cNvSpPr>
          <p:nvPr/>
        </p:nvSpPr>
        <p:spPr bwMode="auto">
          <a:xfrm>
            <a:off x="4943475" y="5026025"/>
            <a:ext cx="1528763"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35000"/>
              </a:spcBef>
              <a:spcAft>
                <a:spcPct val="25000"/>
              </a:spcAft>
              <a:buClr>
                <a:schemeClr val="folHlink"/>
              </a:buClr>
              <a:buFont typeface="Arial" charset="0"/>
              <a:buNone/>
            </a:pPr>
            <a:r>
              <a:rPr lang="en-US" sz="1400">
                <a:latin typeface="Arial" charset="0"/>
              </a:rPr>
              <a:t>Adenocarcinoma</a:t>
            </a:r>
            <a:br>
              <a:rPr lang="en-US" sz="1400">
                <a:latin typeface="Arial" charset="0"/>
              </a:rPr>
            </a:br>
            <a:r>
              <a:rPr lang="en-US" sz="1400">
                <a:latin typeface="Arial" charset="0"/>
              </a:rPr>
              <a:t>Squamous cell</a:t>
            </a:r>
            <a:br>
              <a:rPr lang="en-US" sz="1400">
                <a:latin typeface="Arial" charset="0"/>
              </a:rPr>
            </a:br>
            <a:r>
              <a:rPr lang="en-US" sz="1400">
                <a:latin typeface="Arial" charset="0"/>
              </a:rPr>
              <a:t>Large cell</a:t>
            </a:r>
          </a:p>
        </p:txBody>
      </p:sp>
      <p:sp>
        <p:nvSpPr>
          <p:cNvPr id="35857" name="Rectangle 36"/>
          <p:cNvSpPr>
            <a:spLocks noChangeArrowheads="1"/>
          </p:cNvSpPr>
          <p:nvPr/>
        </p:nvSpPr>
        <p:spPr bwMode="auto">
          <a:xfrm>
            <a:off x="4819650" y="5534025"/>
            <a:ext cx="146050" cy="14605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858" name="Rectangle 38"/>
          <p:cNvSpPr>
            <a:spLocks noChangeArrowheads="1"/>
          </p:cNvSpPr>
          <p:nvPr/>
        </p:nvSpPr>
        <p:spPr bwMode="auto">
          <a:xfrm>
            <a:off x="4819650" y="5126038"/>
            <a:ext cx="146050" cy="1460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40" name="Rectangle 39"/>
          <p:cNvSpPr/>
          <p:nvPr/>
        </p:nvSpPr>
        <p:spPr bwMode="auto">
          <a:xfrm>
            <a:off x="4819650" y="5329238"/>
            <a:ext cx="146050" cy="147637"/>
          </a:xfrm>
          <a:prstGeom prst="rect">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cxnSp>
        <p:nvCxnSpPr>
          <p:cNvPr id="35860" name="Straight Connector 41"/>
          <p:cNvCxnSpPr>
            <a:cxnSpLocks noChangeShapeType="1"/>
          </p:cNvCxnSpPr>
          <p:nvPr/>
        </p:nvCxnSpPr>
        <p:spPr bwMode="auto">
          <a:xfrm>
            <a:off x="5130800" y="1870075"/>
            <a:ext cx="0" cy="2438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1" name="Straight Connector 43"/>
          <p:cNvCxnSpPr>
            <a:cxnSpLocks noChangeShapeType="1"/>
          </p:cNvCxnSpPr>
          <p:nvPr/>
        </p:nvCxnSpPr>
        <p:spPr bwMode="auto">
          <a:xfrm>
            <a:off x="5124450" y="4295775"/>
            <a:ext cx="35306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2" name="Straight Connector 45"/>
          <p:cNvCxnSpPr>
            <a:cxnSpLocks noChangeShapeType="1"/>
          </p:cNvCxnSpPr>
          <p:nvPr/>
        </p:nvCxnSpPr>
        <p:spPr bwMode="auto">
          <a:xfrm>
            <a:off x="5054600" y="188277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3" name="Straight Connector 46"/>
          <p:cNvCxnSpPr>
            <a:cxnSpLocks noChangeShapeType="1"/>
          </p:cNvCxnSpPr>
          <p:nvPr/>
        </p:nvCxnSpPr>
        <p:spPr bwMode="auto">
          <a:xfrm>
            <a:off x="5054600" y="2151063"/>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4" name="Straight Connector 47"/>
          <p:cNvCxnSpPr>
            <a:cxnSpLocks noChangeShapeType="1"/>
          </p:cNvCxnSpPr>
          <p:nvPr/>
        </p:nvCxnSpPr>
        <p:spPr bwMode="auto">
          <a:xfrm>
            <a:off x="5054600" y="2419350"/>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5" name="Straight Connector 48"/>
          <p:cNvCxnSpPr>
            <a:cxnSpLocks noChangeShapeType="1"/>
          </p:cNvCxnSpPr>
          <p:nvPr/>
        </p:nvCxnSpPr>
        <p:spPr bwMode="auto">
          <a:xfrm>
            <a:off x="5054600" y="2687638"/>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6" name="Straight Connector 49"/>
          <p:cNvCxnSpPr>
            <a:cxnSpLocks noChangeShapeType="1"/>
          </p:cNvCxnSpPr>
          <p:nvPr/>
        </p:nvCxnSpPr>
        <p:spPr bwMode="auto">
          <a:xfrm>
            <a:off x="5054600" y="29559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7" name="Straight Connector 50"/>
          <p:cNvCxnSpPr>
            <a:cxnSpLocks noChangeShapeType="1"/>
          </p:cNvCxnSpPr>
          <p:nvPr/>
        </p:nvCxnSpPr>
        <p:spPr bwMode="auto">
          <a:xfrm>
            <a:off x="5054600" y="32226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8" name="Straight Connector 51"/>
          <p:cNvCxnSpPr>
            <a:cxnSpLocks noChangeShapeType="1"/>
          </p:cNvCxnSpPr>
          <p:nvPr/>
        </p:nvCxnSpPr>
        <p:spPr bwMode="auto">
          <a:xfrm>
            <a:off x="5054600" y="3490913"/>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69" name="Straight Connector 52"/>
          <p:cNvCxnSpPr>
            <a:cxnSpLocks noChangeShapeType="1"/>
          </p:cNvCxnSpPr>
          <p:nvPr/>
        </p:nvCxnSpPr>
        <p:spPr bwMode="auto">
          <a:xfrm>
            <a:off x="5054600" y="3759200"/>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0" name="Straight Connector 53"/>
          <p:cNvCxnSpPr>
            <a:cxnSpLocks noChangeShapeType="1"/>
          </p:cNvCxnSpPr>
          <p:nvPr/>
        </p:nvCxnSpPr>
        <p:spPr bwMode="auto">
          <a:xfrm>
            <a:off x="5054600" y="4027488"/>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1" name="Straight Connector 54"/>
          <p:cNvCxnSpPr>
            <a:cxnSpLocks noChangeShapeType="1"/>
          </p:cNvCxnSpPr>
          <p:nvPr/>
        </p:nvCxnSpPr>
        <p:spPr bwMode="auto">
          <a:xfrm>
            <a:off x="5054600" y="429577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2" name="Straight Connector 66"/>
          <p:cNvCxnSpPr>
            <a:cxnSpLocks noChangeShapeType="1"/>
          </p:cNvCxnSpPr>
          <p:nvPr/>
        </p:nvCxnSpPr>
        <p:spPr bwMode="auto">
          <a:xfrm rot="5400000">
            <a:off x="7861300"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3" name="Straight Connector 67"/>
          <p:cNvCxnSpPr>
            <a:cxnSpLocks noChangeShapeType="1"/>
          </p:cNvCxnSpPr>
          <p:nvPr/>
        </p:nvCxnSpPr>
        <p:spPr bwMode="auto">
          <a:xfrm rot="5400000">
            <a:off x="7554913"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4" name="Straight Connector 68"/>
          <p:cNvCxnSpPr>
            <a:cxnSpLocks noChangeShapeType="1"/>
          </p:cNvCxnSpPr>
          <p:nvPr/>
        </p:nvCxnSpPr>
        <p:spPr bwMode="auto">
          <a:xfrm rot="5400000">
            <a:off x="7246938"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5" name="Straight Connector 69"/>
          <p:cNvCxnSpPr>
            <a:cxnSpLocks noChangeShapeType="1"/>
          </p:cNvCxnSpPr>
          <p:nvPr/>
        </p:nvCxnSpPr>
        <p:spPr bwMode="auto">
          <a:xfrm rot="5400000">
            <a:off x="6940550"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6" name="Straight Connector 70"/>
          <p:cNvCxnSpPr>
            <a:cxnSpLocks noChangeShapeType="1"/>
          </p:cNvCxnSpPr>
          <p:nvPr/>
        </p:nvCxnSpPr>
        <p:spPr bwMode="auto">
          <a:xfrm rot="5400000">
            <a:off x="6634163"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7" name="Straight Connector 71"/>
          <p:cNvCxnSpPr>
            <a:cxnSpLocks noChangeShapeType="1"/>
          </p:cNvCxnSpPr>
          <p:nvPr/>
        </p:nvCxnSpPr>
        <p:spPr bwMode="auto">
          <a:xfrm rot="5400000">
            <a:off x="6326188"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8" name="Straight Connector 72"/>
          <p:cNvCxnSpPr>
            <a:cxnSpLocks noChangeShapeType="1"/>
          </p:cNvCxnSpPr>
          <p:nvPr/>
        </p:nvCxnSpPr>
        <p:spPr bwMode="auto">
          <a:xfrm rot="5400000">
            <a:off x="6019800"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79" name="Straight Connector 73"/>
          <p:cNvCxnSpPr>
            <a:cxnSpLocks noChangeShapeType="1"/>
          </p:cNvCxnSpPr>
          <p:nvPr/>
        </p:nvCxnSpPr>
        <p:spPr bwMode="auto">
          <a:xfrm rot="5400000">
            <a:off x="5713413"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80" name="Straight Connector 74"/>
          <p:cNvCxnSpPr>
            <a:cxnSpLocks noChangeShapeType="1"/>
          </p:cNvCxnSpPr>
          <p:nvPr/>
        </p:nvCxnSpPr>
        <p:spPr bwMode="auto">
          <a:xfrm rot="5400000">
            <a:off x="5405438"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81" name="Straight Connector 75"/>
          <p:cNvCxnSpPr>
            <a:cxnSpLocks noChangeShapeType="1"/>
          </p:cNvCxnSpPr>
          <p:nvPr/>
        </p:nvCxnSpPr>
        <p:spPr bwMode="auto">
          <a:xfrm rot="5400000">
            <a:off x="5099050"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82" name="Straight Connector 77"/>
          <p:cNvCxnSpPr>
            <a:cxnSpLocks noChangeShapeType="1"/>
          </p:cNvCxnSpPr>
          <p:nvPr/>
        </p:nvCxnSpPr>
        <p:spPr bwMode="auto">
          <a:xfrm rot="5400000">
            <a:off x="8477250"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35883" name="Straight Connector 78"/>
          <p:cNvCxnSpPr>
            <a:cxnSpLocks noChangeShapeType="1"/>
          </p:cNvCxnSpPr>
          <p:nvPr/>
        </p:nvCxnSpPr>
        <p:spPr bwMode="auto">
          <a:xfrm rot="5400000">
            <a:off x="8170863" y="4340225"/>
            <a:ext cx="635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35884" name="TextBox 1"/>
          <p:cNvSpPr txBox="1">
            <a:spLocks noChangeArrowheads="1"/>
          </p:cNvSpPr>
          <p:nvPr/>
        </p:nvSpPr>
        <p:spPr bwMode="auto">
          <a:xfrm>
            <a:off x="4740275" y="174307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45</a:t>
            </a:r>
          </a:p>
        </p:txBody>
      </p:sp>
      <p:sp>
        <p:nvSpPr>
          <p:cNvPr id="35885" name="TextBox 1"/>
          <p:cNvSpPr txBox="1">
            <a:spLocks noChangeArrowheads="1"/>
          </p:cNvSpPr>
          <p:nvPr/>
        </p:nvSpPr>
        <p:spPr bwMode="auto">
          <a:xfrm>
            <a:off x="4740275" y="201612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40</a:t>
            </a:r>
          </a:p>
        </p:txBody>
      </p:sp>
      <p:sp>
        <p:nvSpPr>
          <p:cNvPr id="35886" name="TextBox 1"/>
          <p:cNvSpPr txBox="1">
            <a:spLocks noChangeArrowheads="1"/>
          </p:cNvSpPr>
          <p:nvPr/>
        </p:nvSpPr>
        <p:spPr bwMode="auto">
          <a:xfrm>
            <a:off x="4740275" y="227012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35</a:t>
            </a:r>
          </a:p>
        </p:txBody>
      </p:sp>
      <p:sp>
        <p:nvSpPr>
          <p:cNvPr id="35887" name="TextBox 1"/>
          <p:cNvSpPr txBox="1">
            <a:spLocks noChangeArrowheads="1"/>
          </p:cNvSpPr>
          <p:nvPr/>
        </p:nvSpPr>
        <p:spPr bwMode="auto">
          <a:xfrm>
            <a:off x="4740275" y="254317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30</a:t>
            </a:r>
          </a:p>
        </p:txBody>
      </p:sp>
      <p:sp>
        <p:nvSpPr>
          <p:cNvPr id="35888" name="TextBox 1"/>
          <p:cNvSpPr txBox="1">
            <a:spLocks noChangeArrowheads="1"/>
          </p:cNvSpPr>
          <p:nvPr/>
        </p:nvSpPr>
        <p:spPr bwMode="auto">
          <a:xfrm>
            <a:off x="4740275" y="282257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25</a:t>
            </a:r>
          </a:p>
        </p:txBody>
      </p:sp>
      <p:sp>
        <p:nvSpPr>
          <p:cNvPr id="35889" name="TextBox 1"/>
          <p:cNvSpPr txBox="1">
            <a:spLocks noChangeArrowheads="1"/>
          </p:cNvSpPr>
          <p:nvPr/>
        </p:nvSpPr>
        <p:spPr bwMode="auto">
          <a:xfrm>
            <a:off x="4740275" y="309562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20</a:t>
            </a:r>
          </a:p>
        </p:txBody>
      </p:sp>
      <p:sp>
        <p:nvSpPr>
          <p:cNvPr id="35890" name="TextBox 1"/>
          <p:cNvSpPr txBox="1">
            <a:spLocks noChangeArrowheads="1"/>
          </p:cNvSpPr>
          <p:nvPr/>
        </p:nvSpPr>
        <p:spPr bwMode="auto">
          <a:xfrm>
            <a:off x="4740275" y="334962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15</a:t>
            </a:r>
          </a:p>
        </p:txBody>
      </p:sp>
      <p:sp>
        <p:nvSpPr>
          <p:cNvPr id="35891" name="TextBox 1"/>
          <p:cNvSpPr txBox="1">
            <a:spLocks noChangeArrowheads="1"/>
          </p:cNvSpPr>
          <p:nvPr/>
        </p:nvSpPr>
        <p:spPr bwMode="auto">
          <a:xfrm>
            <a:off x="4740275" y="3622675"/>
            <a:ext cx="38258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10</a:t>
            </a:r>
          </a:p>
        </p:txBody>
      </p:sp>
      <p:sp>
        <p:nvSpPr>
          <p:cNvPr id="35892" name="TextBox 1"/>
          <p:cNvSpPr txBox="1">
            <a:spLocks noChangeArrowheads="1"/>
          </p:cNvSpPr>
          <p:nvPr/>
        </p:nvSpPr>
        <p:spPr bwMode="auto">
          <a:xfrm>
            <a:off x="4838700" y="3895725"/>
            <a:ext cx="284163"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5</a:t>
            </a:r>
          </a:p>
        </p:txBody>
      </p:sp>
      <p:sp>
        <p:nvSpPr>
          <p:cNvPr id="35893" name="TextBox 1"/>
          <p:cNvSpPr txBox="1">
            <a:spLocks noChangeArrowheads="1"/>
          </p:cNvSpPr>
          <p:nvPr/>
        </p:nvSpPr>
        <p:spPr bwMode="auto">
          <a:xfrm>
            <a:off x="4838700" y="4168775"/>
            <a:ext cx="284163"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0</a:t>
            </a:r>
          </a:p>
        </p:txBody>
      </p:sp>
      <p:sp>
        <p:nvSpPr>
          <p:cNvPr id="35894" name="TextBox 1"/>
          <p:cNvSpPr txBox="1">
            <a:spLocks noChangeArrowheads="1"/>
          </p:cNvSpPr>
          <p:nvPr/>
        </p:nvSpPr>
        <p:spPr bwMode="auto">
          <a:xfrm rot="-5400000">
            <a:off x="3651250" y="2943225"/>
            <a:ext cx="199390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b="1">
                <a:latin typeface="Arial" charset="0"/>
              </a:rPr>
              <a:t>Cancer Incidence (%)</a:t>
            </a:r>
          </a:p>
        </p:txBody>
      </p:sp>
      <p:sp>
        <p:nvSpPr>
          <p:cNvPr id="35895" name="TextBox 1"/>
          <p:cNvSpPr txBox="1">
            <a:spLocks noChangeArrowheads="1"/>
          </p:cNvSpPr>
          <p:nvPr/>
        </p:nvSpPr>
        <p:spPr bwMode="auto">
          <a:xfrm>
            <a:off x="4989513" y="4791075"/>
            <a:ext cx="3709987"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Bef>
                <a:spcPct val="35000"/>
              </a:spcBef>
              <a:spcAft>
                <a:spcPct val="25000"/>
              </a:spcAft>
              <a:buClr>
                <a:schemeClr val="folHlink"/>
              </a:buClr>
              <a:buFont typeface="Arial" charset="0"/>
              <a:buNone/>
            </a:pPr>
            <a:r>
              <a:rPr lang="en-US" sz="1400" b="1">
                <a:latin typeface="Arial" charset="0"/>
              </a:rPr>
              <a:t>Yr of Diagnosis (3-Yr Moving Average)</a:t>
            </a:r>
          </a:p>
        </p:txBody>
      </p:sp>
      <p:sp>
        <p:nvSpPr>
          <p:cNvPr id="35896" name="TextBox 1"/>
          <p:cNvSpPr txBox="1">
            <a:spLocks noChangeArrowheads="1"/>
          </p:cNvSpPr>
          <p:nvPr/>
        </p:nvSpPr>
        <p:spPr bwMode="auto">
          <a:xfrm rot="-3600000">
            <a:off x="47529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1980</a:t>
            </a:r>
          </a:p>
        </p:txBody>
      </p:sp>
      <p:sp>
        <p:nvSpPr>
          <p:cNvPr id="35897" name="TextBox 1"/>
          <p:cNvSpPr txBox="1">
            <a:spLocks noChangeArrowheads="1"/>
          </p:cNvSpPr>
          <p:nvPr/>
        </p:nvSpPr>
        <p:spPr bwMode="auto">
          <a:xfrm rot="-3600000">
            <a:off x="50577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1982</a:t>
            </a:r>
          </a:p>
        </p:txBody>
      </p:sp>
      <p:sp>
        <p:nvSpPr>
          <p:cNvPr id="35898" name="TextBox 1"/>
          <p:cNvSpPr txBox="1">
            <a:spLocks noChangeArrowheads="1"/>
          </p:cNvSpPr>
          <p:nvPr/>
        </p:nvSpPr>
        <p:spPr bwMode="auto">
          <a:xfrm rot="-3600000">
            <a:off x="53689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1984</a:t>
            </a:r>
          </a:p>
        </p:txBody>
      </p:sp>
      <p:sp>
        <p:nvSpPr>
          <p:cNvPr id="35899" name="TextBox 1"/>
          <p:cNvSpPr txBox="1">
            <a:spLocks noChangeArrowheads="1"/>
          </p:cNvSpPr>
          <p:nvPr/>
        </p:nvSpPr>
        <p:spPr bwMode="auto">
          <a:xfrm rot="-3600000">
            <a:off x="56483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1986</a:t>
            </a:r>
          </a:p>
        </p:txBody>
      </p:sp>
      <p:sp>
        <p:nvSpPr>
          <p:cNvPr id="35900" name="TextBox 1"/>
          <p:cNvSpPr txBox="1">
            <a:spLocks noChangeArrowheads="1"/>
          </p:cNvSpPr>
          <p:nvPr/>
        </p:nvSpPr>
        <p:spPr bwMode="auto">
          <a:xfrm rot="-3600000">
            <a:off x="59531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1988</a:t>
            </a:r>
          </a:p>
        </p:txBody>
      </p:sp>
      <p:sp>
        <p:nvSpPr>
          <p:cNvPr id="35901" name="TextBox 1"/>
          <p:cNvSpPr txBox="1">
            <a:spLocks noChangeArrowheads="1"/>
          </p:cNvSpPr>
          <p:nvPr/>
        </p:nvSpPr>
        <p:spPr bwMode="auto">
          <a:xfrm rot="-3600000">
            <a:off x="62642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1990</a:t>
            </a:r>
          </a:p>
        </p:txBody>
      </p:sp>
      <p:sp>
        <p:nvSpPr>
          <p:cNvPr id="35902" name="TextBox 1"/>
          <p:cNvSpPr txBox="1">
            <a:spLocks noChangeArrowheads="1"/>
          </p:cNvSpPr>
          <p:nvPr/>
        </p:nvSpPr>
        <p:spPr bwMode="auto">
          <a:xfrm rot="-3600000">
            <a:off x="65881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1992</a:t>
            </a:r>
          </a:p>
        </p:txBody>
      </p:sp>
      <p:sp>
        <p:nvSpPr>
          <p:cNvPr id="35903" name="TextBox 1"/>
          <p:cNvSpPr txBox="1">
            <a:spLocks noChangeArrowheads="1"/>
          </p:cNvSpPr>
          <p:nvPr/>
        </p:nvSpPr>
        <p:spPr bwMode="auto">
          <a:xfrm rot="-3600000">
            <a:off x="68992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1994</a:t>
            </a:r>
          </a:p>
        </p:txBody>
      </p:sp>
      <p:sp>
        <p:nvSpPr>
          <p:cNvPr id="35904" name="TextBox 1"/>
          <p:cNvSpPr txBox="1">
            <a:spLocks noChangeArrowheads="1"/>
          </p:cNvSpPr>
          <p:nvPr/>
        </p:nvSpPr>
        <p:spPr bwMode="auto">
          <a:xfrm rot="-3600000">
            <a:off x="71786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1996</a:t>
            </a:r>
          </a:p>
        </p:txBody>
      </p:sp>
      <p:sp>
        <p:nvSpPr>
          <p:cNvPr id="35905" name="TextBox 1"/>
          <p:cNvSpPr txBox="1">
            <a:spLocks noChangeArrowheads="1"/>
          </p:cNvSpPr>
          <p:nvPr/>
        </p:nvSpPr>
        <p:spPr bwMode="auto">
          <a:xfrm rot="-3600000">
            <a:off x="748347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1998</a:t>
            </a:r>
          </a:p>
        </p:txBody>
      </p:sp>
      <p:sp>
        <p:nvSpPr>
          <p:cNvPr id="35906" name="TextBox 1"/>
          <p:cNvSpPr txBox="1">
            <a:spLocks noChangeArrowheads="1"/>
          </p:cNvSpPr>
          <p:nvPr/>
        </p:nvSpPr>
        <p:spPr bwMode="auto">
          <a:xfrm rot="-3600000">
            <a:off x="78073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2000</a:t>
            </a:r>
          </a:p>
        </p:txBody>
      </p:sp>
      <p:sp>
        <p:nvSpPr>
          <p:cNvPr id="35907" name="TextBox 1"/>
          <p:cNvSpPr txBox="1">
            <a:spLocks noChangeArrowheads="1"/>
          </p:cNvSpPr>
          <p:nvPr/>
        </p:nvSpPr>
        <p:spPr bwMode="auto">
          <a:xfrm rot="-3600000">
            <a:off x="8150225" y="4454526"/>
            <a:ext cx="581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spcBef>
                <a:spcPct val="35000"/>
              </a:spcBef>
              <a:spcAft>
                <a:spcPct val="25000"/>
              </a:spcAft>
              <a:buClr>
                <a:schemeClr val="folHlink"/>
              </a:buClr>
              <a:buFont typeface="Arial" charset="0"/>
              <a:buNone/>
            </a:pPr>
            <a:r>
              <a:rPr lang="en-US" sz="1400">
                <a:latin typeface="Arial" charset="0"/>
              </a:rPr>
              <a:t>2002</a:t>
            </a:r>
          </a:p>
        </p:txBody>
      </p:sp>
      <p:grpSp>
        <p:nvGrpSpPr>
          <p:cNvPr id="35908" name="Group 129"/>
          <p:cNvGrpSpPr>
            <a:grpSpLocks/>
          </p:cNvGrpSpPr>
          <p:nvPr/>
        </p:nvGrpSpPr>
        <p:grpSpPr bwMode="auto">
          <a:xfrm>
            <a:off x="5121275" y="1992313"/>
            <a:ext cx="3632200" cy="866775"/>
            <a:chOff x="5085142" y="2618178"/>
            <a:chExt cx="3631772" cy="866945"/>
          </a:xfrm>
        </p:grpSpPr>
        <p:sp>
          <p:nvSpPr>
            <p:cNvPr id="35964" name="Freeform 103"/>
            <p:cNvSpPr>
              <a:spLocks/>
            </p:cNvSpPr>
            <p:nvPr/>
          </p:nvSpPr>
          <p:spPr bwMode="auto">
            <a:xfrm>
              <a:off x="5135971" y="2655593"/>
              <a:ext cx="3520714" cy="777514"/>
            </a:xfrm>
            <a:custGeom>
              <a:avLst/>
              <a:gdLst>
                <a:gd name="T0" fmla="*/ 0 w 3520714"/>
                <a:gd name="T1" fmla="*/ 722759 h 777514"/>
                <a:gd name="T2" fmla="*/ 158788 w 3520714"/>
                <a:gd name="T3" fmla="*/ 722759 h 777514"/>
                <a:gd name="T4" fmla="*/ 301150 w 3520714"/>
                <a:gd name="T5" fmla="*/ 700857 h 777514"/>
                <a:gd name="T6" fmla="*/ 465413 w 3520714"/>
                <a:gd name="T7" fmla="*/ 777514 h 777514"/>
                <a:gd name="T8" fmla="*/ 613251 w 3520714"/>
                <a:gd name="T9" fmla="*/ 695382 h 777514"/>
                <a:gd name="T10" fmla="*/ 761088 w 3520714"/>
                <a:gd name="T11" fmla="*/ 750136 h 777514"/>
                <a:gd name="T12" fmla="*/ 908925 w 3520714"/>
                <a:gd name="T13" fmla="*/ 569447 h 777514"/>
                <a:gd name="T14" fmla="*/ 1067713 w 3520714"/>
                <a:gd name="T15" fmla="*/ 470888 h 777514"/>
                <a:gd name="T16" fmla="*/ 1221025 w 3520714"/>
                <a:gd name="T17" fmla="*/ 197116 h 777514"/>
                <a:gd name="T18" fmla="*/ 1379813 w 3520714"/>
                <a:gd name="T19" fmla="*/ 147837 h 777514"/>
                <a:gd name="T20" fmla="*/ 1533126 w 3520714"/>
                <a:gd name="T21" fmla="*/ 104033 h 777514"/>
                <a:gd name="T22" fmla="*/ 1686439 w 3520714"/>
                <a:gd name="T23" fmla="*/ 65705 h 777514"/>
                <a:gd name="T24" fmla="*/ 1839751 w 3520714"/>
                <a:gd name="T25" fmla="*/ 186165 h 777514"/>
                <a:gd name="T26" fmla="*/ 1993064 w 3520714"/>
                <a:gd name="T27" fmla="*/ 229969 h 777514"/>
                <a:gd name="T28" fmla="*/ 2135424 w 3520714"/>
                <a:gd name="T29" fmla="*/ 301150 h 777514"/>
                <a:gd name="T30" fmla="*/ 2299688 w 3520714"/>
                <a:gd name="T31" fmla="*/ 301150 h 777514"/>
                <a:gd name="T32" fmla="*/ 2458476 w 3520714"/>
                <a:gd name="T33" fmla="*/ 334002 h 777514"/>
                <a:gd name="T34" fmla="*/ 2606314 w 3520714"/>
                <a:gd name="T35" fmla="*/ 257346 h 777514"/>
                <a:gd name="T36" fmla="*/ 2759626 w 3520714"/>
                <a:gd name="T37" fmla="*/ 208067 h 777514"/>
                <a:gd name="T38" fmla="*/ 2923890 w 3520714"/>
                <a:gd name="T39" fmla="*/ 208067 h 777514"/>
                <a:gd name="T40" fmla="*/ 3077202 w 3520714"/>
                <a:gd name="T41" fmla="*/ 191641 h 777514"/>
                <a:gd name="T42" fmla="*/ 3235990 w 3520714"/>
                <a:gd name="T43" fmla="*/ 98558 h 777514"/>
                <a:gd name="T44" fmla="*/ 3383828 w 3520714"/>
                <a:gd name="T45" fmla="*/ 0 h 777514"/>
                <a:gd name="T46" fmla="*/ 3520714 w 3520714"/>
                <a:gd name="T47" fmla="*/ 87607 h 7775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20714"/>
                <a:gd name="T73" fmla="*/ 0 h 777514"/>
                <a:gd name="T74" fmla="*/ 3520714 w 3520714"/>
                <a:gd name="T75" fmla="*/ 777514 h 7775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20714" h="777514">
                  <a:moveTo>
                    <a:pt x="0" y="722759"/>
                  </a:moveTo>
                  <a:lnTo>
                    <a:pt x="158788" y="722759"/>
                  </a:lnTo>
                  <a:lnTo>
                    <a:pt x="301150" y="700857"/>
                  </a:lnTo>
                  <a:lnTo>
                    <a:pt x="465413" y="777514"/>
                  </a:lnTo>
                  <a:lnTo>
                    <a:pt x="613251" y="695382"/>
                  </a:lnTo>
                  <a:lnTo>
                    <a:pt x="761088" y="750136"/>
                  </a:lnTo>
                  <a:lnTo>
                    <a:pt x="908925" y="569447"/>
                  </a:lnTo>
                  <a:lnTo>
                    <a:pt x="1067713" y="470888"/>
                  </a:lnTo>
                  <a:lnTo>
                    <a:pt x="1221025" y="197116"/>
                  </a:lnTo>
                  <a:lnTo>
                    <a:pt x="1379813" y="147837"/>
                  </a:lnTo>
                  <a:lnTo>
                    <a:pt x="1533126" y="104033"/>
                  </a:lnTo>
                  <a:lnTo>
                    <a:pt x="1686439" y="65705"/>
                  </a:lnTo>
                  <a:lnTo>
                    <a:pt x="1839751" y="186165"/>
                  </a:lnTo>
                  <a:lnTo>
                    <a:pt x="1993064" y="229969"/>
                  </a:lnTo>
                  <a:lnTo>
                    <a:pt x="2135425" y="301150"/>
                  </a:lnTo>
                  <a:lnTo>
                    <a:pt x="2299689" y="301150"/>
                  </a:lnTo>
                  <a:lnTo>
                    <a:pt x="2458477" y="334002"/>
                  </a:lnTo>
                  <a:lnTo>
                    <a:pt x="2606314" y="257346"/>
                  </a:lnTo>
                  <a:lnTo>
                    <a:pt x="2759627" y="208067"/>
                  </a:lnTo>
                  <a:lnTo>
                    <a:pt x="2923890" y="208067"/>
                  </a:lnTo>
                  <a:lnTo>
                    <a:pt x="3077203" y="191641"/>
                  </a:lnTo>
                  <a:lnTo>
                    <a:pt x="3235991" y="98558"/>
                  </a:lnTo>
                  <a:lnTo>
                    <a:pt x="3383828" y="0"/>
                  </a:lnTo>
                  <a:lnTo>
                    <a:pt x="3520714" y="87607"/>
                  </a:lnTo>
                </a:path>
              </a:pathLst>
            </a:custGeom>
            <a:noFill/>
            <a:ln w="2857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35965" name="Oval 104"/>
            <p:cNvSpPr>
              <a:spLocks noChangeArrowheads="1"/>
            </p:cNvSpPr>
            <p:nvPr/>
          </p:nvSpPr>
          <p:spPr bwMode="auto">
            <a:xfrm>
              <a:off x="8618356" y="2699396"/>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66" name="Oval 105"/>
            <p:cNvSpPr>
              <a:spLocks noChangeArrowheads="1"/>
            </p:cNvSpPr>
            <p:nvPr/>
          </p:nvSpPr>
          <p:spPr bwMode="auto">
            <a:xfrm>
              <a:off x="5388116" y="3317210"/>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67" name="Oval 106"/>
            <p:cNvSpPr>
              <a:spLocks noChangeArrowheads="1"/>
            </p:cNvSpPr>
            <p:nvPr/>
          </p:nvSpPr>
          <p:spPr bwMode="auto">
            <a:xfrm>
              <a:off x="5228415" y="3316297"/>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68" name="Oval 107"/>
            <p:cNvSpPr>
              <a:spLocks noChangeArrowheads="1"/>
            </p:cNvSpPr>
            <p:nvPr/>
          </p:nvSpPr>
          <p:spPr bwMode="auto">
            <a:xfrm>
              <a:off x="5085142" y="3326336"/>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69" name="Oval 108"/>
            <p:cNvSpPr>
              <a:spLocks noChangeArrowheads="1"/>
            </p:cNvSpPr>
            <p:nvPr/>
          </p:nvSpPr>
          <p:spPr bwMode="auto">
            <a:xfrm>
              <a:off x="5697479" y="3314472"/>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0" name="Oval 109"/>
            <p:cNvSpPr>
              <a:spLocks noChangeArrowheads="1"/>
            </p:cNvSpPr>
            <p:nvPr/>
          </p:nvSpPr>
          <p:spPr bwMode="auto">
            <a:xfrm>
              <a:off x="6917592" y="2787916"/>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1" name="Oval 110"/>
            <p:cNvSpPr>
              <a:spLocks noChangeArrowheads="1"/>
            </p:cNvSpPr>
            <p:nvPr/>
          </p:nvSpPr>
          <p:spPr bwMode="auto">
            <a:xfrm>
              <a:off x="7075467" y="284175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2" name="Oval 111"/>
            <p:cNvSpPr>
              <a:spLocks noChangeArrowheads="1"/>
            </p:cNvSpPr>
            <p:nvPr/>
          </p:nvSpPr>
          <p:spPr bwMode="auto">
            <a:xfrm>
              <a:off x="7539968" y="293392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3" name="Oval 112"/>
            <p:cNvSpPr>
              <a:spLocks noChangeArrowheads="1"/>
            </p:cNvSpPr>
            <p:nvPr/>
          </p:nvSpPr>
          <p:spPr bwMode="auto">
            <a:xfrm>
              <a:off x="7840205" y="2807081"/>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4" name="Oval 113"/>
            <p:cNvSpPr>
              <a:spLocks noChangeArrowheads="1"/>
            </p:cNvSpPr>
            <p:nvPr/>
          </p:nvSpPr>
          <p:spPr bwMode="auto">
            <a:xfrm>
              <a:off x="5523177" y="3386565"/>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5" name="Oval 114"/>
            <p:cNvSpPr>
              <a:spLocks noChangeArrowheads="1"/>
            </p:cNvSpPr>
            <p:nvPr/>
          </p:nvSpPr>
          <p:spPr bwMode="auto">
            <a:xfrm>
              <a:off x="5856267" y="3352800"/>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6" name="Oval 115"/>
            <p:cNvSpPr>
              <a:spLocks noChangeArrowheads="1"/>
            </p:cNvSpPr>
            <p:nvPr/>
          </p:nvSpPr>
          <p:spPr bwMode="auto">
            <a:xfrm>
              <a:off x="6151029" y="3067164"/>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7" name="Oval 116"/>
            <p:cNvSpPr>
              <a:spLocks noChangeArrowheads="1"/>
            </p:cNvSpPr>
            <p:nvPr/>
          </p:nvSpPr>
          <p:spPr bwMode="auto">
            <a:xfrm>
              <a:off x="6467692" y="2765102"/>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8" name="Oval 117"/>
            <p:cNvSpPr>
              <a:spLocks noChangeArrowheads="1"/>
            </p:cNvSpPr>
            <p:nvPr/>
          </p:nvSpPr>
          <p:spPr bwMode="auto">
            <a:xfrm>
              <a:off x="6620092" y="2714910"/>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79" name="Oval 118"/>
            <p:cNvSpPr>
              <a:spLocks noChangeArrowheads="1"/>
            </p:cNvSpPr>
            <p:nvPr/>
          </p:nvSpPr>
          <p:spPr bwMode="auto">
            <a:xfrm>
              <a:off x="7369316" y="291658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0" name="Oval 119"/>
            <p:cNvSpPr>
              <a:spLocks noChangeArrowheads="1"/>
            </p:cNvSpPr>
            <p:nvPr/>
          </p:nvSpPr>
          <p:spPr bwMode="auto">
            <a:xfrm>
              <a:off x="7680504" y="2866397"/>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1" name="Oval 120"/>
            <p:cNvSpPr>
              <a:spLocks noChangeArrowheads="1"/>
            </p:cNvSpPr>
            <p:nvPr/>
          </p:nvSpPr>
          <p:spPr bwMode="auto">
            <a:xfrm>
              <a:off x="7997167" y="2799780"/>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2" name="Oval 121"/>
            <p:cNvSpPr>
              <a:spLocks noChangeArrowheads="1"/>
            </p:cNvSpPr>
            <p:nvPr/>
          </p:nvSpPr>
          <p:spPr bwMode="auto">
            <a:xfrm>
              <a:off x="8149567" y="2798867"/>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3" name="Oval 122"/>
            <p:cNvSpPr>
              <a:spLocks noChangeArrowheads="1"/>
            </p:cNvSpPr>
            <p:nvPr/>
          </p:nvSpPr>
          <p:spPr bwMode="auto">
            <a:xfrm>
              <a:off x="6002279" y="3175761"/>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4" name="Oval 123"/>
            <p:cNvSpPr>
              <a:spLocks noChangeArrowheads="1"/>
            </p:cNvSpPr>
            <p:nvPr/>
          </p:nvSpPr>
          <p:spPr bwMode="auto">
            <a:xfrm>
              <a:off x="6307991" y="282441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5" name="Oval 124"/>
            <p:cNvSpPr>
              <a:spLocks noChangeArrowheads="1"/>
            </p:cNvSpPr>
            <p:nvPr/>
          </p:nvSpPr>
          <p:spPr bwMode="auto">
            <a:xfrm>
              <a:off x="6767017" y="267566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6" name="Oval 125"/>
            <p:cNvSpPr>
              <a:spLocks noChangeArrowheads="1"/>
            </p:cNvSpPr>
            <p:nvPr/>
          </p:nvSpPr>
          <p:spPr bwMode="auto">
            <a:xfrm>
              <a:off x="7215091" y="2910201"/>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7" name="Oval 126"/>
            <p:cNvSpPr>
              <a:spLocks noChangeArrowheads="1"/>
            </p:cNvSpPr>
            <p:nvPr/>
          </p:nvSpPr>
          <p:spPr bwMode="auto">
            <a:xfrm>
              <a:off x="8287367" y="2717649"/>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88" name="Oval 127"/>
            <p:cNvSpPr>
              <a:spLocks noChangeArrowheads="1"/>
            </p:cNvSpPr>
            <p:nvPr/>
          </p:nvSpPr>
          <p:spPr bwMode="auto">
            <a:xfrm>
              <a:off x="8456193" y="2618178"/>
              <a:ext cx="98558" cy="9855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grpSp>
      <p:grpSp>
        <p:nvGrpSpPr>
          <p:cNvPr id="35909" name="Group 157"/>
          <p:cNvGrpSpPr>
            <a:grpSpLocks/>
          </p:cNvGrpSpPr>
          <p:nvPr/>
        </p:nvGrpSpPr>
        <p:grpSpPr bwMode="auto">
          <a:xfrm>
            <a:off x="5126038" y="2087563"/>
            <a:ext cx="3609975" cy="698500"/>
            <a:chOff x="5088792" y="2713085"/>
            <a:chExt cx="3610145" cy="698120"/>
          </a:xfrm>
        </p:grpSpPr>
        <p:sp>
          <p:nvSpPr>
            <p:cNvPr id="131" name="Freeform 130"/>
            <p:cNvSpPr/>
            <p:nvPr/>
          </p:nvSpPr>
          <p:spPr bwMode="auto">
            <a:xfrm>
              <a:off x="5136419" y="2765444"/>
              <a:ext cx="3519653" cy="607682"/>
            </a:xfrm>
            <a:custGeom>
              <a:avLst/>
              <a:gdLst>
                <a:gd name="connsiteX0" fmla="*/ 0 w 3520714"/>
                <a:gd name="connsiteY0" fmla="*/ 60230 h 607775"/>
                <a:gd name="connsiteX1" fmla="*/ 136886 w 3520714"/>
                <a:gd name="connsiteY1" fmla="*/ 0 h 607775"/>
                <a:gd name="connsiteX2" fmla="*/ 306625 w 3520714"/>
                <a:gd name="connsiteY2" fmla="*/ 0 h 607775"/>
                <a:gd name="connsiteX3" fmla="*/ 448987 w 3520714"/>
                <a:gd name="connsiteY3" fmla="*/ 54754 h 607775"/>
                <a:gd name="connsiteX4" fmla="*/ 613251 w 3520714"/>
                <a:gd name="connsiteY4" fmla="*/ 131411 h 607775"/>
                <a:gd name="connsiteX5" fmla="*/ 766563 w 3520714"/>
                <a:gd name="connsiteY5" fmla="*/ 54754 h 607775"/>
                <a:gd name="connsiteX6" fmla="*/ 925351 w 3520714"/>
                <a:gd name="connsiteY6" fmla="*/ 120460 h 607775"/>
                <a:gd name="connsiteX7" fmla="*/ 1078664 w 3520714"/>
                <a:gd name="connsiteY7" fmla="*/ 54754 h 607775"/>
                <a:gd name="connsiteX8" fmla="*/ 1215550 w 3520714"/>
                <a:gd name="connsiteY8" fmla="*/ 279248 h 607775"/>
                <a:gd name="connsiteX9" fmla="*/ 1385289 w 3520714"/>
                <a:gd name="connsiteY9" fmla="*/ 339478 h 607775"/>
                <a:gd name="connsiteX10" fmla="*/ 1533126 w 3520714"/>
                <a:gd name="connsiteY10" fmla="*/ 383281 h 607775"/>
                <a:gd name="connsiteX11" fmla="*/ 1686439 w 3520714"/>
                <a:gd name="connsiteY11" fmla="*/ 410658 h 607775"/>
                <a:gd name="connsiteX12" fmla="*/ 1839751 w 3520714"/>
                <a:gd name="connsiteY12" fmla="*/ 339478 h 607775"/>
                <a:gd name="connsiteX13" fmla="*/ 2004015 w 3520714"/>
                <a:gd name="connsiteY13" fmla="*/ 427085 h 607775"/>
                <a:gd name="connsiteX14" fmla="*/ 2135425 w 3520714"/>
                <a:gd name="connsiteY14" fmla="*/ 454462 h 607775"/>
                <a:gd name="connsiteX15" fmla="*/ 2294213 w 3520714"/>
                <a:gd name="connsiteY15" fmla="*/ 503741 h 607775"/>
                <a:gd name="connsiteX16" fmla="*/ 2617265 w 3520714"/>
                <a:gd name="connsiteY16" fmla="*/ 492790 h 607775"/>
                <a:gd name="connsiteX17" fmla="*/ 2759627 w 3520714"/>
                <a:gd name="connsiteY17" fmla="*/ 514692 h 607775"/>
                <a:gd name="connsiteX18" fmla="*/ 2918415 w 3520714"/>
                <a:gd name="connsiteY18" fmla="*/ 432560 h 607775"/>
                <a:gd name="connsiteX19" fmla="*/ 3060776 w 3520714"/>
                <a:gd name="connsiteY19" fmla="*/ 405183 h 607775"/>
                <a:gd name="connsiteX20" fmla="*/ 3214089 w 3520714"/>
                <a:gd name="connsiteY20" fmla="*/ 476364 h 607775"/>
                <a:gd name="connsiteX21" fmla="*/ 3378352 w 3520714"/>
                <a:gd name="connsiteY21" fmla="*/ 607775 h 607775"/>
                <a:gd name="connsiteX22" fmla="*/ 3520714 w 3520714"/>
                <a:gd name="connsiteY22" fmla="*/ 574922 h 60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0714" h="607775">
                  <a:moveTo>
                    <a:pt x="0" y="60230"/>
                  </a:moveTo>
                  <a:lnTo>
                    <a:pt x="136886" y="0"/>
                  </a:lnTo>
                  <a:lnTo>
                    <a:pt x="306625" y="0"/>
                  </a:lnTo>
                  <a:lnTo>
                    <a:pt x="448987" y="54754"/>
                  </a:lnTo>
                  <a:lnTo>
                    <a:pt x="613251" y="131411"/>
                  </a:lnTo>
                  <a:lnTo>
                    <a:pt x="766563" y="54754"/>
                  </a:lnTo>
                  <a:lnTo>
                    <a:pt x="925351" y="120460"/>
                  </a:lnTo>
                  <a:lnTo>
                    <a:pt x="1078664" y="54754"/>
                  </a:lnTo>
                  <a:lnTo>
                    <a:pt x="1215550" y="279248"/>
                  </a:lnTo>
                  <a:lnTo>
                    <a:pt x="1385289" y="339478"/>
                  </a:lnTo>
                  <a:lnTo>
                    <a:pt x="1533126" y="383281"/>
                  </a:lnTo>
                  <a:lnTo>
                    <a:pt x="1686439" y="410658"/>
                  </a:lnTo>
                  <a:lnTo>
                    <a:pt x="1839751" y="339478"/>
                  </a:lnTo>
                  <a:lnTo>
                    <a:pt x="2004015" y="427085"/>
                  </a:lnTo>
                  <a:lnTo>
                    <a:pt x="2135425" y="454462"/>
                  </a:lnTo>
                  <a:lnTo>
                    <a:pt x="2294213" y="503741"/>
                  </a:lnTo>
                  <a:lnTo>
                    <a:pt x="2617265" y="492790"/>
                  </a:lnTo>
                  <a:lnTo>
                    <a:pt x="2759627" y="514692"/>
                  </a:lnTo>
                  <a:lnTo>
                    <a:pt x="2918415" y="432560"/>
                  </a:lnTo>
                  <a:lnTo>
                    <a:pt x="3060776" y="405183"/>
                  </a:lnTo>
                  <a:lnTo>
                    <a:pt x="3214089" y="476364"/>
                  </a:lnTo>
                  <a:lnTo>
                    <a:pt x="3378352" y="607775"/>
                  </a:lnTo>
                  <a:lnTo>
                    <a:pt x="3520714" y="574922"/>
                  </a:lnTo>
                </a:path>
              </a:pathLst>
            </a:custGeom>
            <a:noFill/>
            <a:ln w="28575" cap="flat" cmpd="sng" algn="ctr">
              <a:solidFill>
                <a:schemeClr val="accent3"/>
              </a:solidFill>
              <a:prstDash val="solid"/>
              <a:round/>
              <a:headEnd type="none" w="med" len="med"/>
              <a:tailEnd type="none" w="med" len="med"/>
            </a:ln>
            <a:effectLst/>
          </p:spPr>
          <p:txBody>
            <a:bodyPr anchor="ctr"/>
            <a:lstStyle/>
            <a:p>
              <a:pPr algn="ctr" fontAlgn="auto">
                <a:lnSpc>
                  <a:spcPct val="90000"/>
                </a:lnSpc>
                <a:spcBef>
                  <a:spcPct val="35000"/>
                </a:spcBef>
                <a:spcAft>
                  <a:spcPct val="25000"/>
                </a:spcAft>
                <a:buClr>
                  <a:schemeClr val="folHlink"/>
                </a:buClr>
                <a:buFont typeface="Arial" panose="020B0604020202020204" pitchFamily="34" charset="0"/>
                <a:buChar char="•"/>
                <a:defRPr/>
              </a:pPr>
              <a:endParaRPr lang="en-US" dirty="0">
                <a:latin typeface="+mn-lt"/>
                <a:ea typeface="+mn-ea"/>
                <a:cs typeface="+mn-cs"/>
              </a:endParaRPr>
            </a:p>
          </p:txBody>
        </p:sp>
        <p:sp>
          <p:nvSpPr>
            <p:cNvPr id="133" name="Oval 132"/>
            <p:cNvSpPr/>
            <p:nvPr/>
          </p:nvSpPr>
          <p:spPr bwMode="auto">
            <a:xfrm>
              <a:off x="5222148" y="2713085"/>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4" name="Oval 133"/>
            <p:cNvSpPr/>
            <p:nvPr/>
          </p:nvSpPr>
          <p:spPr bwMode="auto">
            <a:xfrm>
              <a:off x="5846065" y="2771790"/>
              <a:ext cx="98430" cy="99959"/>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5" name="Oval 134"/>
            <p:cNvSpPr/>
            <p:nvPr/>
          </p:nvSpPr>
          <p:spPr bwMode="auto">
            <a:xfrm>
              <a:off x="6304874" y="2979640"/>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6" name="Oval 135"/>
            <p:cNvSpPr/>
            <p:nvPr/>
          </p:nvSpPr>
          <p:spPr bwMode="auto">
            <a:xfrm>
              <a:off x="6933554" y="3060558"/>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7" name="Oval 136"/>
            <p:cNvSpPr/>
            <p:nvPr/>
          </p:nvSpPr>
          <p:spPr bwMode="auto">
            <a:xfrm>
              <a:off x="7540007" y="3201769"/>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8" name="Oval 137"/>
            <p:cNvSpPr/>
            <p:nvPr/>
          </p:nvSpPr>
          <p:spPr bwMode="auto">
            <a:xfrm>
              <a:off x="7851172" y="3228741"/>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39" name="Oval 138"/>
            <p:cNvSpPr/>
            <p:nvPr/>
          </p:nvSpPr>
          <p:spPr bwMode="auto">
            <a:xfrm>
              <a:off x="8146461" y="3128784"/>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1" name="Oval 140"/>
            <p:cNvSpPr/>
            <p:nvPr/>
          </p:nvSpPr>
          <p:spPr bwMode="auto">
            <a:xfrm>
              <a:off x="5088792" y="2782897"/>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2" name="Oval 141"/>
            <p:cNvSpPr/>
            <p:nvPr/>
          </p:nvSpPr>
          <p:spPr bwMode="auto">
            <a:xfrm>
              <a:off x="5701596" y="2841602"/>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3" name="Oval 142"/>
            <p:cNvSpPr/>
            <p:nvPr/>
          </p:nvSpPr>
          <p:spPr bwMode="auto">
            <a:xfrm>
              <a:off x="6006410" y="2830496"/>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4" name="Oval 143"/>
            <p:cNvSpPr/>
            <p:nvPr/>
          </p:nvSpPr>
          <p:spPr bwMode="auto">
            <a:xfrm>
              <a:off x="6471569" y="3043105"/>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5" name="Oval 144"/>
            <p:cNvSpPr/>
            <p:nvPr/>
          </p:nvSpPr>
          <p:spPr bwMode="auto">
            <a:xfrm>
              <a:off x="7073260" y="3135130"/>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6" name="Oval 145"/>
            <p:cNvSpPr/>
            <p:nvPr/>
          </p:nvSpPr>
          <p:spPr bwMode="auto">
            <a:xfrm>
              <a:off x="7384425" y="3209702"/>
              <a:ext cx="98430" cy="99959"/>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7" name="Oval 146"/>
            <p:cNvSpPr/>
            <p:nvPr/>
          </p:nvSpPr>
          <p:spPr bwMode="auto">
            <a:xfrm>
              <a:off x="8006754" y="3154170"/>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8" name="Oval 147"/>
            <p:cNvSpPr/>
            <p:nvPr/>
          </p:nvSpPr>
          <p:spPr bwMode="auto">
            <a:xfrm>
              <a:off x="8465563" y="3312834"/>
              <a:ext cx="100018"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49" name="Oval 148"/>
            <p:cNvSpPr/>
            <p:nvPr/>
          </p:nvSpPr>
          <p:spPr bwMode="auto">
            <a:xfrm>
              <a:off x="5393606" y="2714671"/>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0" name="Oval 149"/>
            <p:cNvSpPr/>
            <p:nvPr/>
          </p:nvSpPr>
          <p:spPr bwMode="auto">
            <a:xfrm>
              <a:off x="5546014" y="2768617"/>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1" name="Oval 150"/>
            <p:cNvSpPr/>
            <p:nvPr/>
          </p:nvSpPr>
          <p:spPr bwMode="auto">
            <a:xfrm>
              <a:off x="6158817" y="2784483"/>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2" name="Oval 151"/>
            <p:cNvSpPr/>
            <p:nvPr/>
          </p:nvSpPr>
          <p:spPr bwMode="auto">
            <a:xfrm>
              <a:off x="6611276" y="3090704"/>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3" name="Oval 152"/>
            <p:cNvSpPr/>
            <p:nvPr/>
          </p:nvSpPr>
          <p:spPr bwMode="auto">
            <a:xfrm>
              <a:off x="6774796" y="3127197"/>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4" name="Oval 153"/>
            <p:cNvSpPr/>
            <p:nvPr/>
          </p:nvSpPr>
          <p:spPr bwMode="auto">
            <a:xfrm>
              <a:off x="7228843" y="3170036"/>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5" name="Oval 154"/>
            <p:cNvSpPr/>
            <p:nvPr/>
          </p:nvSpPr>
          <p:spPr bwMode="auto">
            <a:xfrm>
              <a:off x="7698765" y="3201769"/>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6" name="Oval 155"/>
            <p:cNvSpPr/>
            <p:nvPr/>
          </p:nvSpPr>
          <p:spPr bwMode="auto">
            <a:xfrm>
              <a:off x="8311569" y="3190662"/>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sp>
          <p:nvSpPr>
            <p:cNvPr id="157" name="Oval 156"/>
            <p:cNvSpPr/>
            <p:nvPr/>
          </p:nvSpPr>
          <p:spPr bwMode="auto">
            <a:xfrm>
              <a:off x="8600507" y="3298553"/>
              <a:ext cx="98430" cy="98371"/>
            </a:xfrm>
            <a:prstGeom prst="ellipse">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dirty="0">
                <a:latin typeface="Arial" charset="0"/>
                <a:ea typeface="+mn-ea"/>
                <a:cs typeface="+mn-cs"/>
              </a:endParaRPr>
            </a:p>
          </p:txBody>
        </p:sp>
      </p:grpSp>
      <p:grpSp>
        <p:nvGrpSpPr>
          <p:cNvPr id="35910" name="Group 180"/>
          <p:cNvGrpSpPr>
            <a:grpSpLocks/>
          </p:cNvGrpSpPr>
          <p:nvPr/>
        </p:nvGrpSpPr>
        <p:grpSpPr bwMode="auto">
          <a:xfrm>
            <a:off x="5129213" y="3397250"/>
            <a:ext cx="3617912" cy="566738"/>
            <a:chOff x="5092442" y="4022630"/>
            <a:chExt cx="3617447" cy="566709"/>
          </a:xfrm>
        </p:grpSpPr>
        <p:sp>
          <p:nvSpPr>
            <p:cNvPr id="35914" name="Oval 128"/>
            <p:cNvSpPr>
              <a:spLocks noChangeArrowheads="1"/>
            </p:cNvSpPr>
            <p:nvPr/>
          </p:nvSpPr>
          <p:spPr bwMode="auto">
            <a:xfrm>
              <a:off x="5092442" y="4384922"/>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15" name="Oval 131"/>
            <p:cNvSpPr>
              <a:spLocks noChangeArrowheads="1"/>
            </p:cNvSpPr>
            <p:nvPr/>
          </p:nvSpPr>
          <p:spPr bwMode="auto">
            <a:xfrm>
              <a:off x="5387204" y="4367583"/>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16" name="Oval 139"/>
            <p:cNvSpPr>
              <a:spLocks noChangeArrowheads="1"/>
            </p:cNvSpPr>
            <p:nvPr/>
          </p:nvSpPr>
          <p:spPr bwMode="auto">
            <a:xfrm>
              <a:off x="5226590" y="4321955"/>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17" name="Freeform 158"/>
            <p:cNvSpPr>
              <a:spLocks/>
            </p:cNvSpPr>
            <p:nvPr/>
          </p:nvSpPr>
          <p:spPr bwMode="auto">
            <a:xfrm>
              <a:off x="5130496" y="4062783"/>
              <a:ext cx="3537140" cy="470889"/>
            </a:xfrm>
            <a:custGeom>
              <a:avLst/>
              <a:gdLst>
                <a:gd name="T0" fmla="*/ 0 w 3537140"/>
                <a:gd name="T1" fmla="*/ 377806 h 470889"/>
                <a:gd name="T2" fmla="*/ 153312 w 3537140"/>
                <a:gd name="T3" fmla="*/ 301150 h 470889"/>
                <a:gd name="T4" fmla="*/ 295674 w 3537140"/>
                <a:gd name="T5" fmla="*/ 361380 h 470889"/>
                <a:gd name="T6" fmla="*/ 438036 w 3537140"/>
                <a:gd name="T7" fmla="*/ 306625 h 470889"/>
                <a:gd name="T8" fmla="*/ 618726 w 3537140"/>
                <a:gd name="T9" fmla="*/ 328527 h 470889"/>
                <a:gd name="T10" fmla="*/ 761087 w 3537140"/>
                <a:gd name="T11" fmla="*/ 246395 h 470889"/>
                <a:gd name="T12" fmla="*/ 925351 w 3537140"/>
                <a:gd name="T13" fmla="*/ 251871 h 470889"/>
                <a:gd name="T14" fmla="*/ 1078663 w 3537140"/>
                <a:gd name="T15" fmla="*/ 394233 h 470889"/>
                <a:gd name="T16" fmla="*/ 1231976 w 3537140"/>
                <a:gd name="T17" fmla="*/ 470889 h 470889"/>
                <a:gd name="T18" fmla="*/ 1390764 w 3537140"/>
                <a:gd name="T19" fmla="*/ 448987 h 470889"/>
                <a:gd name="T20" fmla="*/ 1538601 w 3537140"/>
                <a:gd name="T21" fmla="*/ 383282 h 470889"/>
                <a:gd name="T22" fmla="*/ 1697389 w 3537140"/>
                <a:gd name="T23" fmla="*/ 355904 h 470889"/>
                <a:gd name="T24" fmla="*/ 1845226 w 3537140"/>
                <a:gd name="T25" fmla="*/ 416134 h 470889"/>
                <a:gd name="T26" fmla="*/ 2014965 w 3537140"/>
                <a:gd name="T27" fmla="*/ 344954 h 470889"/>
                <a:gd name="T28" fmla="*/ 2151850 w 3537140"/>
                <a:gd name="T29" fmla="*/ 257346 h 470889"/>
                <a:gd name="T30" fmla="*/ 2305164 w 3537140"/>
                <a:gd name="T31" fmla="*/ 257346 h 470889"/>
                <a:gd name="T32" fmla="*/ 2458476 w 3537140"/>
                <a:gd name="T33" fmla="*/ 142362 h 470889"/>
                <a:gd name="T34" fmla="*/ 2611788 w 3537140"/>
                <a:gd name="T35" fmla="*/ 175215 h 470889"/>
                <a:gd name="T36" fmla="*/ 2765102 w 3537140"/>
                <a:gd name="T37" fmla="*/ 0 h 470889"/>
                <a:gd name="T38" fmla="*/ 2923890 w 3537140"/>
                <a:gd name="T39" fmla="*/ 169739 h 470889"/>
                <a:gd name="T40" fmla="*/ 3077202 w 3537140"/>
                <a:gd name="T41" fmla="*/ 197116 h 470889"/>
                <a:gd name="T42" fmla="*/ 3230514 w 3537140"/>
                <a:gd name="T43" fmla="*/ 317576 h 470889"/>
                <a:gd name="T44" fmla="*/ 3383826 w 3537140"/>
                <a:gd name="T45" fmla="*/ 202592 h 470889"/>
                <a:gd name="T46" fmla="*/ 3537140 w 3537140"/>
                <a:gd name="T47" fmla="*/ 60230 h 4708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37140"/>
                <a:gd name="T73" fmla="*/ 0 h 470889"/>
                <a:gd name="T74" fmla="*/ 3537140 w 3537140"/>
                <a:gd name="T75" fmla="*/ 470889 h 4708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37140" h="470889">
                  <a:moveTo>
                    <a:pt x="0" y="377806"/>
                  </a:moveTo>
                  <a:lnTo>
                    <a:pt x="153312" y="301150"/>
                  </a:lnTo>
                  <a:lnTo>
                    <a:pt x="295674" y="361380"/>
                  </a:lnTo>
                  <a:lnTo>
                    <a:pt x="438036" y="306625"/>
                  </a:lnTo>
                  <a:lnTo>
                    <a:pt x="618726" y="328527"/>
                  </a:lnTo>
                  <a:lnTo>
                    <a:pt x="761087" y="246395"/>
                  </a:lnTo>
                  <a:lnTo>
                    <a:pt x="925351" y="251871"/>
                  </a:lnTo>
                  <a:lnTo>
                    <a:pt x="1078663" y="394233"/>
                  </a:lnTo>
                  <a:lnTo>
                    <a:pt x="1231976" y="470889"/>
                  </a:lnTo>
                  <a:lnTo>
                    <a:pt x="1390764" y="448987"/>
                  </a:lnTo>
                  <a:lnTo>
                    <a:pt x="1538601" y="383282"/>
                  </a:lnTo>
                  <a:lnTo>
                    <a:pt x="1697389" y="355904"/>
                  </a:lnTo>
                  <a:lnTo>
                    <a:pt x="1845226" y="416134"/>
                  </a:lnTo>
                  <a:lnTo>
                    <a:pt x="2014965" y="344954"/>
                  </a:lnTo>
                  <a:lnTo>
                    <a:pt x="2151851" y="257346"/>
                  </a:lnTo>
                  <a:lnTo>
                    <a:pt x="2305164" y="257346"/>
                  </a:lnTo>
                  <a:lnTo>
                    <a:pt x="2458476" y="142362"/>
                  </a:lnTo>
                  <a:lnTo>
                    <a:pt x="2611789" y="175215"/>
                  </a:lnTo>
                  <a:lnTo>
                    <a:pt x="2765102" y="0"/>
                  </a:lnTo>
                  <a:lnTo>
                    <a:pt x="2923890" y="169739"/>
                  </a:lnTo>
                  <a:lnTo>
                    <a:pt x="3077202" y="197116"/>
                  </a:lnTo>
                  <a:lnTo>
                    <a:pt x="3230515" y="317576"/>
                  </a:lnTo>
                  <a:lnTo>
                    <a:pt x="3383827" y="202592"/>
                  </a:lnTo>
                  <a:lnTo>
                    <a:pt x="3537140" y="60230"/>
                  </a:lnTo>
                </a:path>
              </a:pathLst>
            </a:custGeom>
            <a:noFill/>
            <a:ln w="28575" cap="flat" cmpd="sng">
              <a:solidFill>
                <a:schemeClr val="accent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35918" name="Oval 159"/>
            <p:cNvSpPr>
              <a:spLocks noChangeArrowheads="1"/>
            </p:cNvSpPr>
            <p:nvPr/>
          </p:nvSpPr>
          <p:spPr bwMode="auto">
            <a:xfrm>
              <a:off x="5545992" y="4334731"/>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19" name="Oval 160"/>
            <p:cNvSpPr>
              <a:spLocks noChangeArrowheads="1"/>
            </p:cNvSpPr>
            <p:nvPr/>
          </p:nvSpPr>
          <p:spPr bwMode="auto">
            <a:xfrm>
              <a:off x="5703868" y="4328343"/>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0" name="Oval 161"/>
            <p:cNvSpPr>
              <a:spLocks noChangeArrowheads="1"/>
            </p:cNvSpPr>
            <p:nvPr/>
          </p:nvSpPr>
          <p:spPr bwMode="auto">
            <a:xfrm>
              <a:off x="5860830" y="4255337"/>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1" name="Oval 162"/>
            <p:cNvSpPr>
              <a:spLocks noChangeArrowheads="1"/>
            </p:cNvSpPr>
            <p:nvPr/>
          </p:nvSpPr>
          <p:spPr bwMode="auto">
            <a:xfrm>
              <a:off x="6011405" y="427450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2" name="Oval 163"/>
            <p:cNvSpPr>
              <a:spLocks noChangeArrowheads="1"/>
            </p:cNvSpPr>
            <p:nvPr/>
          </p:nvSpPr>
          <p:spPr bwMode="auto">
            <a:xfrm>
              <a:off x="6158329" y="4404999"/>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3" name="Oval 164"/>
            <p:cNvSpPr>
              <a:spLocks noChangeArrowheads="1"/>
            </p:cNvSpPr>
            <p:nvPr/>
          </p:nvSpPr>
          <p:spPr bwMode="auto">
            <a:xfrm>
              <a:off x="6309817" y="4490781"/>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4" name="Oval 165"/>
            <p:cNvSpPr>
              <a:spLocks noChangeArrowheads="1"/>
            </p:cNvSpPr>
            <p:nvPr/>
          </p:nvSpPr>
          <p:spPr bwMode="auto">
            <a:xfrm>
              <a:off x="6460392" y="445519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5" name="Oval 166"/>
            <p:cNvSpPr>
              <a:spLocks noChangeArrowheads="1"/>
            </p:cNvSpPr>
            <p:nvPr/>
          </p:nvSpPr>
          <p:spPr bwMode="auto">
            <a:xfrm>
              <a:off x="6618267" y="4399524"/>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6" name="Oval 167"/>
            <p:cNvSpPr>
              <a:spLocks noChangeArrowheads="1"/>
            </p:cNvSpPr>
            <p:nvPr/>
          </p:nvSpPr>
          <p:spPr bwMode="auto">
            <a:xfrm>
              <a:off x="6780706" y="4364846"/>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7" name="Oval 168"/>
            <p:cNvSpPr>
              <a:spLocks noChangeArrowheads="1"/>
            </p:cNvSpPr>
            <p:nvPr/>
          </p:nvSpPr>
          <p:spPr bwMode="auto">
            <a:xfrm>
              <a:off x="6936755" y="4422338"/>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8" name="Oval 169"/>
            <p:cNvSpPr>
              <a:spLocks noChangeArrowheads="1"/>
            </p:cNvSpPr>
            <p:nvPr/>
          </p:nvSpPr>
          <p:spPr bwMode="auto">
            <a:xfrm>
              <a:off x="7078205" y="436667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29" name="Oval 170"/>
            <p:cNvSpPr>
              <a:spLocks noChangeArrowheads="1"/>
            </p:cNvSpPr>
            <p:nvPr/>
          </p:nvSpPr>
          <p:spPr bwMode="auto">
            <a:xfrm>
              <a:off x="7235167" y="4266288"/>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0" name="Oval 171"/>
            <p:cNvSpPr>
              <a:spLocks noChangeArrowheads="1"/>
            </p:cNvSpPr>
            <p:nvPr/>
          </p:nvSpPr>
          <p:spPr bwMode="auto">
            <a:xfrm>
              <a:off x="7369315" y="4258074"/>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1" name="Oval 172"/>
            <p:cNvSpPr>
              <a:spLocks noChangeArrowheads="1"/>
            </p:cNvSpPr>
            <p:nvPr/>
          </p:nvSpPr>
          <p:spPr bwMode="auto">
            <a:xfrm>
              <a:off x="7543618" y="416408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2" name="Oval 173"/>
            <p:cNvSpPr>
              <a:spLocks noChangeArrowheads="1"/>
            </p:cNvSpPr>
            <p:nvPr/>
          </p:nvSpPr>
          <p:spPr bwMode="auto">
            <a:xfrm>
              <a:off x="7684154" y="4195107"/>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3" name="Oval 174"/>
            <p:cNvSpPr>
              <a:spLocks noChangeArrowheads="1"/>
            </p:cNvSpPr>
            <p:nvPr/>
          </p:nvSpPr>
          <p:spPr bwMode="auto">
            <a:xfrm>
              <a:off x="7851156" y="402263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4" name="Oval 175"/>
            <p:cNvSpPr>
              <a:spLocks noChangeArrowheads="1"/>
            </p:cNvSpPr>
            <p:nvPr/>
          </p:nvSpPr>
          <p:spPr bwMode="auto">
            <a:xfrm>
              <a:off x="8003556" y="4185980"/>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5" name="Oval 176"/>
            <p:cNvSpPr>
              <a:spLocks noChangeArrowheads="1"/>
            </p:cNvSpPr>
            <p:nvPr/>
          </p:nvSpPr>
          <p:spPr bwMode="auto">
            <a:xfrm>
              <a:off x="8165994" y="4206057"/>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6" name="Oval 177"/>
            <p:cNvSpPr>
              <a:spLocks noChangeArrowheads="1"/>
            </p:cNvSpPr>
            <p:nvPr/>
          </p:nvSpPr>
          <p:spPr bwMode="auto">
            <a:xfrm>
              <a:off x="8322044" y="4307354"/>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7" name="Oval 178"/>
            <p:cNvSpPr>
              <a:spLocks noChangeArrowheads="1"/>
            </p:cNvSpPr>
            <p:nvPr/>
          </p:nvSpPr>
          <p:spPr bwMode="auto">
            <a:xfrm>
              <a:off x="8611331" y="4087424"/>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sp>
          <p:nvSpPr>
            <p:cNvPr id="35938" name="Oval 179"/>
            <p:cNvSpPr>
              <a:spLocks noChangeArrowheads="1"/>
            </p:cNvSpPr>
            <p:nvPr/>
          </p:nvSpPr>
          <p:spPr bwMode="auto">
            <a:xfrm>
              <a:off x="8467143" y="4217009"/>
              <a:ext cx="98558" cy="9855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a:latin typeface="Arial" charset="0"/>
              </a:endParaRPr>
            </a:p>
          </p:txBody>
        </p:sp>
      </p:grpSp>
      <p:grpSp>
        <p:nvGrpSpPr>
          <p:cNvPr id="35911" name="Group 1"/>
          <p:cNvGrpSpPr>
            <a:grpSpLocks/>
          </p:cNvGrpSpPr>
          <p:nvPr/>
        </p:nvGrpSpPr>
        <p:grpSpPr bwMode="auto">
          <a:xfrm>
            <a:off x="6294438" y="6210300"/>
            <a:ext cx="2673350" cy="455613"/>
            <a:chOff x="6294438" y="6210300"/>
            <a:chExt cx="2673350" cy="455613"/>
          </a:xfrm>
        </p:grpSpPr>
        <p:sp>
          <p:nvSpPr>
            <p:cNvPr id="35912"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latin typeface="Arial" charset="0"/>
                </a:rPr>
                <a:t>Slide credit: </a:t>
              </a:r>
              <a:r>
                <a:rPr lang="en-US" sz="1400">
                  <a:solidFill>
                    <a:schemeClr val="bg2"/>
                  </a:solidFill>
                  <a:latin typeface="Arial" charset="0"/>
                  <a:hlinkClick r:id="rId5"/>
                </a:rPr>
                <a:t>clinicaloptions.com</a:t>
              </a:r>
              <a:endParaRPr lang="en-US" sz="1400">
                <a:solidFill>
                  <a:schemeClr val="bg2"/>
                </a:solidFill>
                <a:latin typeface="Arial" charset="0"/>
              </a:endParaRPr>
            </a:p>
          </p:txBody>
        </p:sp>
        <p:pic>
          <p:nvPicPr>
            <p:cNvPr id="35913" name="Picture 1"/>
            <p:cNvPicPr>
              <a:picLocks noChangeAspect="1"/>
            </p:cNvPicPr>
            <p:nvPr/>
          </p:nvPicPr>
          <p:blipFill>
            <a:blip r:embed="rId6"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slow" advTm="35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TextBox 10"/>
          <p:cNvSpPr txBox="1">
            <a:spLocks noChangeArrowheads="1"/>
          </p:cNvSpPr>
          <p:nvPr/>
        </p:nvSpPr>
        <p:spPr bwMode="auto">
          <a:xfrm>
            <a:off x="284163" y="6354763"/>
            <a:ext cx="3662362" cy="307975"/>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en-US" sz="1400" dirty="0">
                <a:solidFill>
                  <a:schemeClr val="bg2"/>
                </a:solidFill>
                <a:latin typeface="+mj-lt"/>
                <a:ea typeface="+mn-ea"/>
                <a:cs typeface="+mn-cs"/>
              </a:rPr>
              <a:t>Li T, et al. J Clin Oncol. 2013;31:1039-1049.</a:t>
            </a:r>
          </a:p>
        </p:txBody>
      </p:sp>
      <p:sp>
        <p:nvSpPr>
          <p:cNvPr id="37890" name="Title 13"/>
          <p:cNvSpPr>
            <a:spLocks noGrp="1"/>
          </p:cNvSpPr>
          <p:nvPr>
            <p:ph type="title"/>
          </p:nvPr>
        </p:nvSpPr>
        <p:spPr>
          <a:xfrm>
            <a:off x="0" y="44450"/>
            <a:ext cx="9144000" cy="1103313"/>
          </a:xfrm>
        </p:spPr>
        <p:txBody>
          <a:bodyPr/>
          <a:lstStyle/>
          <a:p>
            <a:pPr eaLnBrk="1" hangingPunct="1"/>
            <a:r>
              <a:rPr lang="en-US" sz="3200" b="1">
                <a:solidFill>
                  <a:srgbClr val="FF0000"/>
                </a:solidFill>
                <a:latin typeface="Calibri" charset="0"/>
              </a:rPr>
              <a:t>Evolution of NSCLC Subtyping to a Multitude of Molecular-Defined Subsets</a:t>
            </a:r>
          </a:p>
        </p:txBody>
      </p:sp>
      <p:grpSp>
        <p:nvGrpSpPr>
          <p:cNvPr id="37891" name="Group 2"/>
          <p:cNvGrpSpPr>
            <a:grpSpLocks/>
          </p:cNvGrpSpPr>
          <p:nvPr/>
        </p:nvGrpSpPr>
        <p:grpSpPr bwMode="auto">
          <a:xfrm>
            <a:off x="142875" y="1570038"/>
            <a:ext cx="8831263" cy="4584700"/>
            <a:chOff x="385763" y="1819275"/>
            <a:chExt cx="8831262" cy="4584700"/>
          </a:xfrm>
        </p:grpSpPr>
        <p:sp>
          <p:nvSpPr>
            <p:cNvPr id="37895" name="Oval 6"/>
            <p:cNvSpPr>
              <a:spLocks noChangeArrowheads="1"/>
            </p:cNvSpPr>
            <p:nvPr/>
          </p:nvSpPr>
          <p:spPr bwMode="auto">
            <a:xfrm>
              <a:off x="1549400" y="1887538"/>
              <a:ext cx="1879600" cy="1846262"/>
            </a:xfrm>
            <a:prstGeom prst="ellipse">
              <a:avLst/>
            </a:prstGeom>
            <a:solidFill>
              <a:schemeClr val="accent2"/>
            </a:solidFill>
            <a:ln w="25400">
              <a:solidFill>
                <a:schemeClr val="bg1"/>
              </a:solidFill>
              <a:round/>
              <a:headEnd/>
              <a:tailEnd/>
            </a:ln>
          </p:spPr>
          <p:txBody>
            <a:bodyPr anchor="ctr"/>
            <a:lstStyle/>
            <a:p>
              <a:pPr algn="ctr"/>
              <a:r>
                <a:rPr lang="en-US" b="1">
                  <a:solidFill>
                    <a:srgbClr val="000000"/>
                  </a:solidFill>
                  <a:latin typeface="Arial" charset="0"/>
                </a:rPr>
                <a:t> NSCLC</a:t>
              </a:r>
            </a:p>
            <a:p>
              <a:pPr algn="ctr"/>
              <a:r>
                <a:rPr lang="en-US" b="1">
                  <a:solidFill>
                    <a:srgbClr val="000000"/>
                  </a:solidFill>
                  <a:latin typeface="Arial" charset="0"/>
                </a:rPr>
                <a:t>as one disease</a:t>
              </a:r>
            </a:p>
          </p:txBody>
        </p:sp>
        <p:sp>
          <p:nvSpPr>
            <p:cNvPr id="37896" name="TextBox 20"/>
            <p:cNvSpPr txBox="1">
              <a:spLocks noChangeArrowheads="1"/>
            </p:cNvSpPr>
            <p:nvPr/>
          </p:nvSpPr>
          <p:spPr bwMode="auto">
            <a:xfrm>
              <a:off x="385763" y="6097588"/>
              <a:ext cx="4186237"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latin typeface="Arial" charset="0"/>
                </a:rPr>
                <a:t>Histology-Based Subtyping</a:t>
              </a:r>
            </a:p>
          </p:txBody>
        </p:sp>
        <p:grpSp>
          <p:nvGrpSpPr>
            <p:cNvPr id="37897" name="Group 26"/>
            <p:cNvGrpSpPr>
              <a:grpSpLocks/>
            </p:cNvGrpSpPr>
            <p:nvPr/>
          </p:nvGrpSpPr>
          <p:grpSpPr bwMode="auto">
            <a:xfrm>
              <a:off x="1298575" y="4283075"/>
              <a:ext cx="2139950" cy="1879600"/>
              <a:chOff x="1251021" y="4054512"/>
              <a:chExt cx="2024742" cy="1778556"/>
            </a:xfrm>
          </p:grpSpPr>
          <p:sp>
            <p:nvSpPr>
              <p:cNvPr id="17" name="Pie 16"/>
              <p:cNvSpPr/>
              <p:nvPr/>
            </p:nvSpPr>
            <p:spPr bwMode="auto">
              <a:xfrm>
                <a:off x="1516882" y="4059018"/>
                <a:ext cx="1713821" cy="1774050"/>
              </a:xfrm>
              <a:prstGeom prst="pie">
                <a:avLst>
                  <a:gd name="adj1" fmla="val 6291703"/>
                  <a:gd name="adj2" fmla="val 13852511"/>
                </a:avLst>
              </a:prstGeom>
              <a:solidFill>
                <a:schemeClr val="accent1"/>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19" name="Pie 18"/>
              <p:cNvSpPr/>
              <p:nvPr/>
            </p:nvSpPr>
            <p:spPr bwMode="auto">
              <a:xfrm>
                <a:off x="1516882" y="4054512"/>
                <a:ext cx="1713821" cy="1774049"/>
              </a:xfrm>
              <a:prstGeom prst="pie">
                <a:avLst>
                  <a:gd name="adj1" fmla="val 13824763"/>
                  <a:gd name="adj2" fmla="val 16224606"/>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20" name="Pie 19"/>
              <p:cNvSpPr/>
              <p:nvPr/>
            </p:nvSpPr>
            <p:spPr bwMode="auto">
              <a:xfrm>
                <a:off x="1516882" y="4054512"/>
                <a:ext cx="1713821" cy="1774049"/>
              </a:xfrm>
              <a:prstGeom prst="pie">
                <a:avLst>
                  <a:gd name="adj1" fmla="val 16222757"/>
                  <a:gd name="adj2" fmla="val 6280773"/>
                </a:avLst>
              </a:prstGeom>
              <a:solidFill>
                <a:schemeClr val="accent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50" name="TextBox 21"/>
              <p:cNvSpPr txBox="1">
                <a:spLocks noChangeArrowheads="1"/>
              </p:cNvSpPr>
              <p:nvPr/>
            </p:nvSpPr>
            <p:spPr bwMode="auto">
              <a:xfrm>
                <a:off x="1251021" y="4823617"/>
                <a:ext cx="1360843" cy="436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b="1">
                    <a:solidFill>
                      <a:srgbClr val="000000"/>
                    </a:solidFill>
                    <a:latin typeface="Arial" charset="0"/>
                  </a:rPr>
                  <a:t>Squamous</a:t>
                </a:r>
              </a:p>
              <a:p>
                <a:pPr algn="ctr" eaLnBrk="1" hangingPunct="1"/>
                <a:r>
                  <a:rPr lang="en-US" sz="1200" b="1">
                    <a:solidFill>
                      <a:srgbClr val="000000"/>
                    </a:solidFill>
                    <a:latin typeface="Arial" charset="0"/>
                  </a:rPr>
                  <a:t>34%</a:t>
                </a:r>
              </a:p>
            </p:txBody>
          </p:sp>
          <p:sp>
            <p:nvSpPr>
              <p:cNvPr id="37951" name="TextBox 22"/>
              <p:cNvSpPr txBox="1">
                <a:spLocks noChangeArrowheads="1"/>
              </p:cNvSpPr>
              <p:nvPr/>
            </p:nvSpPr>
            <p:spPr bwMode="auto">
              <a:xfrm>
                <a:off x="1853337" y="4155157"/>
                <a:ext cx="663899" cy="436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b="1">
                    <a:solidFill>
                      <a:srgbClr val="000000"/>
                    </a:solidFill>
                    <a:latin typeface="Arial" charset="0"/>
                  </a:rPr>
                  <a:t>Other</a:t>
                </a:r>
              </a:p>
              <a:p>
                <a:pPr algn="ctr" eaLnBrk="1" hangingPunct="1"/>
                <a:r>
                  <a:rPr lang="en-US" sz="1200" b="1">
                    <a:solidFill>
                      <a:srgbClr val="000000"/>
                    </a:solidFill>
                    <a:latin typeface="Arial" charset="0"/>
                  </a:rPr>
                  <a:t>11%</a:t>
                </a:r>
              </a:p>
            </p:txBody>
          </p:sp>
          <p:sp>
            <p:nvSpPr>
              <p:cNvPr id="37952" name="TextBox 23"/>
              <p:cNvSpPr txBox="1">
                <a:spLocks noChangeArrowheads="1"/>
              </p:cNvSpPr>
              <p:nvPr/>
            </p:nvSpPr>
            <p:spPr bwMode="auto">
              <a:xfrm>
                <a:off x="2275408" y="4712458"/>
                <a:ext cx="1000355" cy="436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b="1">
                    <a:solidFill>
                      <a:srgbClr val="000000"/>
                    </a:solidFill>
                    <a:latin typeface="Arial" charset="0"/>
                  </a:rPr>
                  <a:t>Adenoca</a:t>
                </a:r>
              </a:p>
              <a:p>
                <a:pPr algn="ctr" eaLnBrk="1" hangingPunct="1"/>
                <a:r>
                  <a:rPr lang="en-US" sz="1200" b="1">
                    <a:solidFill>
                      <a:srgbClr val="000000"/>
                    </a:solidFill>
                    <a:latin typeface="Arial" charset="0"/>
                  </a:rPr>
                  <a:t>55%</a:t>
                </a:r>
              </a:p>
            </p:txBody>
          </p:sp>
        </p:grpSp>
        <p:cxnSp>
          <p:nvCxnSpPr>
            <p:cNvPr id="37898" name="Straight Arrow Connector 25"/>
            <p:cNvCxnSpPr>
              <a:cxnSpLocks noChangeShapeType="1"/>
            </p:cNvCxnSpPr>
            <p:nvPr/>
          </p:nvCxnSpPr>
          <p:spPr bwMode="auto">
            <a:xfrm>
              <a:off x="2490788" y="3789363"/>
              <a:ext cx="0" cy="4572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37899" name="Group 83"/>
            <p:cNvGrpSpPr>
              <a:grpSpLocks/>
            </p:cNvGrpSpPr>
            <p:nvPr/>
          </p:nvGrpSpPr>
          <p:grpSpPr bwMode="auto">
            <a:xfrm>
              <a:off x="3514725" y="1819275"/>
              <a:ext cx="5702300" cy="4584700"/>
              <a:chOff x="3514725" y="1819275"/>
              <a:chExt cx="5701884" cy="4584502"/>
            </a:xfrm>
          </p:grpSpPr>
          <p:sp>
            <p:nvSpPr>
              <p:cNvPr id="37903" name="TextBox 70"/>
              <p:cNvSpPr txBox="1">
                <a:spLocks noChangeArrowheads="1"/>
              </p:cNvSpPr>
              <p:nvPr/>
            </p:nvSpPr>
            <p:spPr bwMode="auto">
              <a:xfrm>
                <a:off x="4572000" y="1819275"/>
                <a:ext cx="41862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latin typeface="Arial" charset="0"/>
                  </a:rPr>
                  <a:t>Adenocarcinoma</a:t>
                </a:r>
              </a:p>
            </p:txBody>
          </p:sp>
          <p:sp>
            <p:nvSpPr>
              <p:cNvPr id="37904" name="TextBox 71"/>
              <p:cNvSpPr txBox="1">
                <a:spLocks noChangeArrowheads="1"/>
              </p:cNvSpPr>
              <p:nvPr/>
            </p:nvSpPr>
            <p:spPr bwMode="auto">
              <a:xfrm>
                <a:off x="4572000" y="6096000"/>
                <a:ext cx="41862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latin typeface="Arial" charset="0"/>
                  </a:rPr>
                  <a:t>Squamous Cell Cancer</a:t>
                </a:r>
              </a:p>
            </p:txBody>
          </p:sp>
          <p:grpSp>
            <p:nvGrpSpPr>
              <p:cNvPr id="37905" name="Group 82"/>
              <p:cNvGrpSpPr>
                <a:grpSpLocks/>
              </p:cNvGrpSpPr>
              <p:nvPr/>
            </p:nvGrpSpPr>
            <p:grpSpPr bwMode="auto">
              <a:xfrm>
                <a:off x="3514725" y="1819377"/>
                <a:ext cx="5701884" cy="4331080"/>
                <a:chOff x="3514725" y="1819377"/>
                <a:chExt cx="5701884" cy="4331080"/>
              </a:xfrm>
            </p:grpSpPr>
            <p:sp>
              <p:nvSpPr>
                <p:cNvPr id="28" name="Pie 27"/>
                <p:cNvSpPr/>
                <p:nvPr/>
              </p:nvSpPr>
              <p:spPr bwMode="auto">
                <a:xfrm>
                  <a:off x="5571976" y="4165499"/>
                  <a:ext cx="1998516" cy="1984289"/>
                </a:xfrm>
                <a:prstGeom prst="pie">
                  <a:avLst>
                    <a:gd name="adj1" fmla="val 2607943"/>
                    <a:gd name="adj2" fmla="val 16200000"/>
                  </a:avLst>
                </a:prstGeom>
                <a:solidFill>
                  <a:schemeClr val="accent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29" name="Pie 28"/>
                <p:cNvSpPr/>
                <p:nvPr/>
              </p:nvSpPr>
              <p:spPr bwMode="auto">
                <a:xfrm>
                  <a:off x="5571976" y="4165499"/>
                  <a:ext cx="1998516" cy="1984289"/>
                </a:xfrm>
                <a:prstGeom prst="pie">
                  <a:avLst>
                    <a:gd name="adj1" fmla="val 16187538"/>
                    <a:gd name="adj2" fmla="val 20917540"/>
                  </a:avLst>
                </a:prstGeom>
                <a:solidFill>
                  <a:schemeClr val="tx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0" name="Pie 29"/>
                <p:cNvSpPr/>
                <p:nvPr/>
              </p:nvSpPr>
              <p:spPr bwMode="auto">
                <a:xfrm>
                  <a:off x="5571976" y="4165499"/>
                  <a:ext cx="1998516" cy="1984289"/>
                </a:xfrm>
                <a:prstGeom prst="pie">
                  <a:avLst>
                    <a:gd name="adj1" fmla="val 20926635"/>
                    <a:gd name="adj2" fmla="val 417618"/>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1" name="Pie 30"/>
                <p:cNvSpPr/>
                <p:nvPr/>
              </p:nvSpPr>
              <p:spPr bwMode="auto">
                <a:xfrm>
                  <a:off x="5571976" y="4165499"/>
                  <a:ext cx="1998516" cy="1984289"/>
                </a:xfrm>
                <a:prstGeom prst="pie">
                  <a:avLst>
                    <a:gd name="adj1" fmla="val 409124"/>
                    <a:gd name="adj2" fmla="val 1300531"/>
                  </a:avLst>
                </a:prstGeom>
                <a:solidFill>
                  <a:schemeClr val="accent1"/>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2" name="Pie 31"/>
                <p:cNvSpPr/>
                <p:nvPr/>
              </p:nvSpPr>
              <p:spPr bwMode="auto">
                <a:xfrm>
                  <a:off x="5568801" y="4160736"/>
                  <a:ext cx="1996929" cy="1985877"/>
                </a:xfrm>
                <a:prstGeom prst="pie">
                  <a:avLst>
                    <a:gd name="adj1" fmla="val 1288028"/>
                    <a:gd name="adj2" fmla="val 1952212"/>
                  </a:avLst>
                </a:prstGeom>
                <a:solidFill>
                  <a:schemeClr val="bg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3" name="Pie 32"/>
                <p:cNvSpPr/>
                <p:nvPr/>
              </p:nvSpPr>
              <p:spPr bwMode="auto">
                <a:xfrm>
                  <a:off x="5564038" y="4160736"/>
                  <a:ext cx="1998517" cy="1985877"/>
                </a:xfrm>
                <a:prstGeom prst="pie">
                  <a:avLst>
                    <a:gd name="adj1" fmla="val 1946729"/>
                    <a:gd name="adj2" fmla="val 2594458"/>
                  </a:avLst>
                </a:prstGeom>
                <a:solidFill>
                  <a:schemeClr val="accent6"/>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4" name="Pie 33"/>
                <p:cNvSpPr/>
                <p:nvPr/>
              </p:nvSpPr>
              <p:spPr bwMode="auto">
                <a:xfrm>
                  <a:off x="5570388" y="2114537"/>
                  <a:ext cx="1990579" cy="1990639"/>
                </a:xfrm>
                <a:prstGeom prst="pie">
                  <a:avLst>
                    <a:gd name="adj1" fmla="val 16231419"/>
                    <a:gd name="adj2" fmla="val 4728803"/>
                  </a:avLst>
                </a:prstGeom>
                <a:solidFill>
                  <a:schemeClr val="accent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5" name="Pie 34"/>
                <p:cNvSpPr/>
                <p:nvPr/>
              </p:nvSpPr>
              <p:spPr bwMode="auto">
                <a:xfrm>
                  <a:off x="5570388" y="2114537"/>
                  <a:ext cx="1990579" cy="1990639"/>
                </a:xfrm>
                <a:prstGeom prst="pie">
                  <a:avLst>
                    <a:gd name="adj1" fmla="val 4721628"/>
                    <a:gd name="adj2" fmla="val 9085323"/>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6" name="Pie 35"/>
                <p:cNvSpPr/>
                <p:nvPr/>
              </p:nvSpPr>
              <p:spPr bwMode="auto">
                <a:xfrm>
                  <a:off x="5570388" y="2114537"/>
                  <a:ext cx="1990579" cy="1990639"/>
                </a:xfrm>
                <a:prstGeom prst="pie">
                  <a:avLst>
                    <a:gd name="adj1" fmla="val 9104233"/>
                    <a:gd name="adj2" fmla="val 12320677"/>
                  </a:avLst>
                </a:prstGeom>
                <a:solidFill>
                  <a:schemeClr val="accent1"/>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 name="Pie 36"/>
                <p:cNvSpPr/>
                <p:nvPr/>
              </p:nvSpPr>
              <p:spPr bwMode="auto">
                <a:xfrm>
                  <a:off x="5570388" y="2114537"/>
                  <a:ext cx="1990579" cy="1990639"/>
                </a:xfrm>
                <a:prstGeom prst="pie">
                  <a:avLst>
                    <a:gd name="adj1" fmla="val 12310560"/>
                    <a:gd name="adj2" fmla="val 13367986"/>
                  </a:avLst>
                </a:prstGeom>
                <a:solidFill>
                  <a:schemeClr val="tx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8" name="Pie 37"/>
                <p:cNvSpPr/>
                <p:nvPr/>
              </p:nvSpPr>
              <p:spPr bwMode="auto">
                <a:xfrm>
                  <a:off x="5570388" y="2111362"/>
                  <a:ext cx="1990579" cy="1990639"/>
                </a:xfrm>
                <a:prstGeom prst="pie">
                  <a:avLst>
                    <a:gd name="adj1" fmla="val 13358039"/>
                    <a:gd name="adj2" fmla="val 14031332"/>
                  </a:avLst>
                </a:prstGeom>
                <a:solidFill>
                  <a:schemeClr val="bg2"/>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9" name="Pie 38"/>
                <p:cNvSpPr/>
                <p:nvPr/>
              </p:nvSpPr>
              <p:spPr bwMode="auto">
                <a:xfrm>
                  <a:off x="5567213" y="2111362"/>
                  <a:ext cx="1990579" cy="1990639"/>
                </a:xfrm>
                <a:prstGeom prst="pie">
                  <a:avLst>
                    <a:gd name="adj1" fmla="val 14041643"/>
                    <a:gd name="adj2" fmla="val 14681115"/>
                  </a:avLst>
                </a:prstGeom>
                <a:solidFill>
                  <a:schemeClr val="accent6"/>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4" name="Pie 43"/>
                <p:cNvSpPr/>
                <p:nvPr/>
              </p:nvSpPr>
              <p:spPr bwMode="auto">
                <a:xfrm>
                  <a:off x="5567213" y="2111362"/>
                  <a:ext cx="1990579" cy="1990639"/>
                </a:xfrm>
                <a:prstGeom prst="pie">
                  <a:avLst>
                    <a:gd name="adj1" fmla="val 14693507"/>
                    <a:gd name="adj2" fmla="val 15126062"/>
                  </a:avLst>
                </a:prstGeom>
                <a:solidFill>
                  <a:srgbClr val="FF0000"/>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5" name="Pie 44"/>
                <p:cNvSpPr/>
                <p:nvPr/>
              </p:nvSpPr>
              <p:spPr bwMode="auto">
                <a:xfrm>
                  <a:off x="5567213" y="2111362"/>
                  <a:ext cx="1990579" cy="1990639"/>
                </a:xfrm>
                <a:prstGeom prst="pie">
                  <a:avLst>
                    <a:gd name="adj1" fmla="val 15128340"/>
                    <a:gd name="adj2" fmla="val 15345963"/>
                  </a:avLst>
                </a:prstGeom>
                <a:solidFill>
                  <a:schemeClr val="accent5"/>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6" name="Pie 45"/>
                <p:cNvSpPr/>
                <p:nvPr/>
              </p:nvSpPr>
              <p:spPr bwMode="auto">
                <a:xfrm>
                  <a:off x="5567213" y="2111362"/>
                  <a:ext cx="1990579" cy="1990639"/>
                </a:xfrm>
                <a:prstGeom prst="pie">
                  <a:avLst>
                    <a:gd name="adj1" fmla="val 15345788"/>
                    <a:gd name="adj2" fmla="val 15563570"/>
                  </a:avLst>
                </a:prstGeom>
                <a:solidFill>
                  <a:schemeClr val="accent1">
                    <a:lumMod val="60000"/>
                    <a:lumOff val="4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7" name="Pie 46"/>
                <p:cNvSpPr/>
                <p:nvPr/>
              </p:nvSpPr>
              <p:spPr bwMode="auto">
                <a:xfrm>
                  <a:off x="5567213" y="2111362"/>
                  <a:ext cx="1990579" cy="1990639"/>
                </a:xfrm>
                <a:prstGeom prst="pie">
                  <a:avLst>
                    <a:gd name="adj1" fmla="val 15559709"/>
                    <a:gd name="adj2" fmla="val 15796194"/>
                  </a:avLst>
                </a:prstGeom>
                <a:solidFill>
                  <a:schemeClr val="accent3">
                    <a:lumMod val="20000"/>
                    <a:lumOff val="8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8" name="Pie 47"/>
                <p:cNvSpPr/>
                <p:nvPr/>
              </p:nvSpPr>
              <p:spPr bwMode="auto">
                <a:xfrm>
                  <a:off x="5567213" y="2111362"/>
                  <a:ext cx="1990579" cy="1990639"/>
                </a:xfrm>
                <a:prstGeom prst="pie">
                  <a:avLst>
                    <a:gd name="adj1" fmla="val 15793573"/>
                    <a:gd name="adj2" fmla="val 15998722"/>
                  </a:avLst>
                </a:prstGeom>
                <a:solidFill>
                  <a:schemeClr val="tx2">
                    <a:lumMod val="5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49" name="Pie 48"/>
                <p:cNvSpPr/>
                <p:nvPr/>
              </p:nvSpPr>
              <p:spPr bwMode="auto">
                <a:xfrm>
                  <a:off x="5567213" y="2111362"/>
                  <a:ext cx="1990579" cy="1990639"/>
                </a:xfrm>
                <a:prstGeom prst="pie">
                  <a:avLst>
                    <a:gd name="adj1" fmla="val 15995446"/>
                    <a:gd name="adj2" fmla="val 16254597"/>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24" name="Rectangle 55"/>
                <p:cNvSpPr>
                  <a:spLocks noChangeArrowheads="1"/>
                </p:cNvSpPr>
                <p:nvPr/>
              </p:nvSpPr>
              <p:spPr bwMode="auto">
                <a:xfrm>
                  <a:off x="7834343" y="1909239"/>
                  <a:ext cx="146304" cy="14630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925" name="Rectangle 56"/>
                <p:cNvSpPr>
                  <a:spLocks noChangeArrowheads="1"/>
                </p:cNvSpPr>
                <p:nvPr/>
              </p:nvSpPr>
              <p:spPr bwMode="auto">
                <a:xfrm>
                  <a:off x="7834343" y="2089324"/>
                  <a:ext cx="146304" cy="14630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8" name="Rectangle 57"/>
                <p:cNvSpPr/>
                <p:nvPr/>
              </p:nvSpPr>
              <p:spPr bwMode="auto">
                <a:xfrm>
                  <a:off x="7833997" y="2274867"/>
                  <a:ext cx="146039" cy="146044"/>
                </a:xfrm>
                <a:prstGeom prst="rect">
                  <a:avLst/>
                </a:prstGeom>
                <a:solidFill>
                  <a:schemeClr val="accent6"/>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27" name="Rectangle 58"/>
                <p:cNvSpPr>
                  <a:spLocks noChangeArrowheads="1"/>
                </p:cNvSpPr>
                <p:nvPr/>
              </p:nvSpPr>
              <p:spPr bwMode="auto">
                <a:xfrm>
                  <a:off x="7834343" y="2464048"/>
                  <a:ext cx="146304" cy="14630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0" name="Rectangle 59"/>
                <p:cNvSpPr/>
                <p:nvPr/>
              </p:nvSpPr>
              <p:spPr bwMode="auto">
                <a:xfrm>
                  <a:off x="7833997" y="2665375"/>
                  <a:ext cx="146039" cy="146044"/>
                </a:xfrm>
                <a:prstGeom prst="rect">
                  <a:avLst/>
                </a:prstGeom>
                <a:solidFill>
                  <a:schemeClr val="accent5"/>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61" name="Rectangle 60"/>
                <p:cNvSpPr/>
                <p:nvPr/>
              </p:nvSpPr>
              <p:spPr bwMode="auto">
                <a:xfrm>
                  <a:off x="7833997" y="2855867"/>
                  <a:ext cx="146039" cy="146044"/>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62" name="Rectangle 61"/>
                <p:cNvSpPr/>
                <p:nvPr/>
              </p:nvSpPr>
              <p:spPr bwMode="auto">
                <a:xfrm>
                  <a:off x="7833997" y="3052709"/>
                  <a:ext cx="146039" cy="146044"/>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63" name="Rectangle 62"/>
                <p:cNvSpPr/>
                <p:nvPr/>
              </p:nvSpPr>
              <p:spPr bwMode="auto">
                <a:xfrm>
                  <a:off x="7833997" y="3238439"/>
                  <a:ext cx="146039" cy="146044"/>
                </a:xfrm>
                <a:prstGeom prst="rect">
                  <a:avLst/>
                </a:prstGeom>
                <a:solidFill>
                  <a:schemeClr val="tx2">
                    <a:lumMod val="5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64" name="Rectangle 63"/>
                <p:cNvSpPr/>
                <p:nvPr/>
              </p:nvSpPr>
              <p:spPr bwMode="auto">
                <a:xfrm>
                  <a:off x="7833997" y="3444805"/>
                  <a:ext cx="146039" cy="146044"/>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33" name="Rectangle 64"/>
                <p:cNvSpPr>
                  <a:spLocks noChangeArrowheads="1"/>
                </p:cNvSpPr>
                <p:nvPr/>
              </p:nvSpPr>
              <p:spPr bwMode="auto">
                <a:xfrm>
                  <a:off x="7834343" y="3645201"/>
                  <a:ext cx="146304" cy="14630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6" name="Rectangle 65"/>
                <p:cNvSpPr/>
                <p:nvPr/>
              </p:nvSpPr>
              <p:spPr bwMode="auto">
                <a:xfrm>
                  <a:off x="7833997" y="3830550"/>
                  <a:ext cx="146039" cy="146044"/>
                </a:xfrm>
                <a:prstGeom prst="rect">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35" name="Rectangle 66"/>
                <p:cNvSpPr>
                  <a:spLocks noChangeArrowheads="1"/>
                </p:cNvSpPr>
                <p:nvPr/>
              </p:nvSpPr>
              <p:spPr bwMode="auto">
                <a:xfrm>
                  <a:off x="7834343" y="4026515"/>
                  <a:ext cx="146304" cy="14630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936" name="TextBox 67"/>
                <p:cNvSpPr txBox="1">
                  <a:spLocks noChangeArrowheads="1"/>
                </p:cNvSpPr>
                <p:nvPr/>
              </p:nvSpPr>
              <p:spPr bwMode="auto">
                <a:xfrm>
                  <a:off x="7927787" y="1819377"/>
                  <a:ext cx="1099394" cy="244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100"/>
                    </a:spcAft>
                  </a:pPr>
                  <a:r>
                    <a:rPr lang="en-US" sz="1200">
                      <a:latin typeface="Arial" charset="0"/>
                    </a:rPr>
                    <a:t>ALK</a:t>
                  </a:r>
                </a:p>
                <a:p>
                  <a:pPr eaLnBrk="1" hangingPunct="1">
                    <a:spcAft>
                      <a:spcPts val="100"/>
                    </a:spcAft>
                  </a:pPr>
                  <a:r>
                    <a:rPr lang="en-US" sz="1200">
                      <a:latin typeface="Arial" charset="0"/>
                    </a:rPr>
                    <a:t>HER2</a:t>
                  </a:r>
                </a:p>
                <a:p>
                  <a:pPr eaLnBrk="1" hangingPunct="1">
                    <a:spcAft>
                      <a:spcPts val="100"/>
                    </a:spcAft>
                  </a:pPr>
                  <a:r>
                    <a:rPr lang="en-US" sz="1200">
                      <a:latin typeface="Arial" charset="0"/>
                    </a:rPr>
                    <a:t>BRAF</a:t>
                  </a:r>
                </a:p>
                <a:p>
                  <a:pPr eaLnBrk="1" hangingPunct="1">
                    <a:spcAft>
                      <a:spcPts val="100"/>
                    </a:spcAft>
                  </a:pPr>
                  <a:r>
                    <a:rPr lang="en-US" sz="1200">
                      <a:latin typeface="Arial" charset="0"/>
                    </a:rPr>
                    <a:t>PIK3CA</a:t>
                  </a:r>
                </a:p>
                <a:p>
                  <a:pPr eaLnBrk="1" hangingPunct="1">
                    <a:spcAft>
                      <a:spcPts val="100"/>
                    </a:spcAft>
                  </a:pPr>
                  <a:r>
                    <a:rPr lang="en-US" sz="1200">
                      <a:latin typeface="Arial" charset="0"/>
                    </a:rPr>
                    <a:t>AKT1</a:t>
                  </a:r>
                </a:p>
                <a:p>
                  <a:pPr eaLnBrk="1" hangingPunct="1">
                    <a:spcAft>
                      <a:spcPts val="100"/>
                    </a:spcAft>
                  </a:pPr>
                  <a:r>
                    <a:rPr lang="en-US" sz="1200">
                      <a:latin typeface="Arial" charset="0"/>
                    </a:rPr>
                    <a:t>MAP2K1</a:t>
                  </a:r>
                </a:p>
                <a:p>
                  <a:pPr eaLnBrk="1" hangingPunct="1">
                    <a:spcAft>
                      <a:spcPts val="100"/>
                    </a:spcAft>
                  </a:pPr>
                  <a:r>
                    <a:rPr lang="en-US" sz="1200">
                      <a:latin typeface="Arial" charset="0"/>
                    </a:rPr>
                    <a:t>NRAS</a:t>
                  </a:r>
                </a:p>
                <a:p>
                  <a:pPr eaLnBrk="1" hangingPunct="1">
                    <a:spcAft>
                      <a:spcPts val="100"/>
                    </a:spcAft>
                  </a:pPr>
                  <a:r>
                    <a:rPr lang="en-US" sz="1200">
                      <a:latin typeface="Arial" charset="0"/>
                    </a:rPr>
                    <a:t>ROS1</a:t>
                  </a:r>
                </a:p>
                <a:p>
                  <a:pPr eaLnBrk="1" hangingPunct="1">
                    <a:spcAft>
                      <a:spcPts val="100"/>
                    </a:spcAft>
                  </a:pPr>
                  <a:r>
                    <a:rPr lang="en-US" sz="1200">
                      <a:latin typeface="Arial" charset="0"/>
                    </a:rPr>
                    <a:t>RET</a:t>
                  </a:r>
                </a:p>
                <a:p>
                  <a:pPr eaLnBrk="1" hangingPunct="1">
                    <a:spcAft>
                      <a:spcPts val="100"/>
                    </a:spcAft>
                  </a:pPr>
                  <a:r>
                    <a:rPr lang="en-US" sz="1200">
                      <a:latin typeface="Arial" charset="0"/>
                    </a:rPr>
                    <a:t>EGFR</a:t>
                  </a:r>
                </a:p>
                <a:p>
                  <a:pPr eaLnBrk="1" hangingPunct="1">
                    <a:spcAft>
                      <a:spcPts val="100"/>
                    </a:spcAft>
                  </a:pPr>
                  <a:r>
                    <a:rPr lang="en-US" sz="1200">
                      <a:latin typeface="Arial" charset="0"/>
                    </a:rPr>
                    <a:t>KRAS</a:t>
                  </a:r>
                </a:p>
                <a:p>
                  <a:pPr eaLnBrk="1" hangingPunct="1">
                    <a:spcAft>
                      <a:spcPts val="100"/>
                    </a:spcAft>
                  </a:pPr>
                  <a:r>
                    <a:rPr lang="en-US" sz="1200">
                      <a:latin typeface="Arial" charset="0"/>
                    </a:rPr>
                    <a:t>Unknown</a:t>
                  </a:r>
                </a:p>
              </p:txBody>
            </p:sp>
            <p:grpSp>
              <p:nvGrpSpPr>
                <p:cNvPr id="37937" name="Group 69"/>
                <p:cNvGrpSpPr>
                  <a:grpSpLocks/>
                </p:cNvGrpSpPr>
                <p:nvPr/>
              </p:nvGrpSpPr>
              <p:grpSpPr bwMode="auto">
                <a:xfrm>
                  <a:off x="7854635" y="4555765"/>
                  <a:ext cx="1361974" cy="1264449"/>
                  <a:chOff x="8705596" y="4841561"/>
                  <a:chExt cx="1361974" cy="1264449"/>
                </a:xfrm>
              </p:grpSpPr>
              <p:sp>
                <p:nvSpPr>
                  <p:cNvPr id="50" name="Rectangle 49"/>
                  <p:cNvSpPr/>
                  <p:nvPr/>
                </p:nvSpPr>
                <p:spPr bwMode="auto">
                  <a:xfrm>
                    <a:off x="8705595" y="4910062"/>
                    <a:ext cx="146039" cy="146044"/>
                  </a:xfrm>
                  <a:prstGeom prst="rect">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41" name="Rectangle 50"/>
                  <p:cNvSpPr>
                    <a:spLocks noChangeArrowheads="1"/>
                  </p:cNvSpPr>
                  <p:nvPr/>
                </p:nvSpPr>
                <p:spPr bwMode="auto">
                  <a:xfrm>
                    <a:off x="8705596" y="5106390"/>
                    <a:ext cx="146304" cy="14630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942" name="Rectangle 51"/>
                  <p:cNvSpPr>
                    <a:spLocks noChangeArrowheads="1"/>
                  </p:cNvSpPr>
                  <p:nvPr/>
                </p:nvSpPr>
                <p:spPr bwMode="auto">
                  <a:xfrm>
                    <a:off x="8705596" y="5302333"/>
                    <a:ext cx="146304" cy="14630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3" name="Rectangle 52"/>
                  <p:cNvSpPr/>
                  <p:nvPr/>
                </p:nvSpPr>
                <p:spPr bwMode="auto">
                  <a:xfrm>
                    <a:off x="8705595" y="5486300"/>
                    <a:ext cx="146039" cy="146044"/>
                  </a:xfrm>
                  <a:prstGeom prst="rect">
                    <a:avLst/>
                  </a:prstGeom>
                  <a:solidFill>
                    <a:schemeClr val="accent6"/>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chemeClr val="folHlink"/>
                      </a:buClr>
                      <a:buFont typeface="Arial" charset="0"/>
                      <a:buChar char="•"/>
                      <a:defRPr/>
                    </a:pPr>
                    <a:endParaRPr lang="en-US" b="1" dirty="0">
                      <a:latin typeface="Arial" charset="0"/>
                      <a:ea typeface="+mn-ea"/>
                      <a:cs typeface="+mn-cs"/>
                    </a:endParaRPr>
                  </a:p>
                </p:txBody>
              </p:sp>
              <p:sp>
                <p:nvSpPr>
                  <p:cNvPr id="37944" name="Rectangle 53"/>
                  <p:cNvSpPr>
                    <a:spLocks noChangeArrowheads="1"/>
                  </p:cNvSpPr>
                  <p:nvPr/>
                </p:nvSpPr>
                <p:spPr bwMode="auto">
                  <a:xfrm>
                    <a:off x="8705596" y="5682343"/>
                    <a:ext cx="146304" cy="14630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945" name="Rectangle 54"/>
                  <p:cNvSpPr>
                    <a:spLocks noChangeArrowheads="1"/>
                  </p:cNvSpPr>
                  <p:nvPr/>
                </p:nvSpPr>
                <p:spPr bwMode="auto">
                  <a:xfrm>
                    <a:off x="8705596" y="5878286"/>
                    <a:ext cx="146304" cy="14630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946" name="TextBox 68"/>
                  <p:cNvSpPr txBox="1">
                    <a:spLocks noChangeArrowheads="1"/>
                  </p:cNvSpPr>
                  <p:nvPr/>
                </p:nvSpPr>
                <p:spPr bwMode="auto">
                  <a:xfrm>
                    <a:off x="8777896" y="4841561"/>
                    <a:ext cx="1289674" cy="1264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100"/>
                      </a:spcAft>
                    </a:pPr>
                    <a:r>
                      <a:rPr lang="en-US" sz="1200">
                        <a:latin typeface="Arial" charset="0"/>
                      </a:rPr>
                      <a:t>EGFRvIII</a:t>
                    </a:r>
                  </a:p>
                  <a:p>
                    <a:pPr eaLnBrk="1" hangingPunct="1">
                      <a:spcAft>
                        <a:spcPts val="100"/>
                      </a:spcAft>
                    </a:pPr>
                    <a:r>
                      <a:rPr lang="en-US" sz="1200">
                        <a:latin typeface="Arial" charset="0"/>
                      </a:rPr>
                      <a:t>PI3KCA</a:t>
                    </a:r>
                  </a:p>
                  <a:p>
                    <a:pPr eaLnBrk="1" hangingPunct="1">
                      <a:spcAft>
                        <a:spcPts val="100"/>
                      </a:spcAft>
                    </a:pPr>
                    <a:r>
                      <a:rPr lang="en-US" sz="1200">
                        <a:latin typeface="Arial" charset="0"/>
                      </a:rPr>
                      <a:t>EGFR</a:t>
                    </a:r>
                  </a:p>
                  <a:p>
                    <a:pPr eaLnBrk="1" hangingPunct="1">
                      <a:spcAft>
                        <a:spcPts val="100"/>
                      </a:spcAft>
                    </a:pPr>
                    <a:r>
                      <a:rPr lang="en-US" sz="1200">
                        <a:latin typeface="Arial" charset="0"/>
                      </a:rPr>
                      <a:t>DDR2</a:t>
                    </a:r>
                  </a:p>
                  <a:p>
                    <a:pPr eaLnBrk="1" hangingPunct="1">
                      <a:spcAft>
                        <a:spcPts val="100"/>
                      </a:spcAft>
                    </a:pPr>
                    <a:r>
                      <a:rPr lang="en-US" sz="1200">
                        <a:latin typeface="Arial" charset="0"/>
                      </a:rPr>
                      <a:t>FGFR1 Amp</a:t>
                    </a:r>
                  </a:p>
                  <a:p>
                    <a:pPr eaLnBrk="1" hangingPunct="1">
                      <a:spcAft>
                        <a:spcPts val="100"/>
                      </a:spcAft>
                    </a:pPr>
                    <a:r>
                      <a:rPr lang="en-US" sz="1200">
                        <a:latin typeface="Arial" charset="0"/>
                      </a:rPr>
                      <a:t>Unknown</a:t>
                    </a:r>
                  </a:p>
                </p:txBody>
              </p:sp>
            </p:grpSp>
            <p:cxnSp>
              <p:nvCxnSpPr>
                <p:cNvPr id="37938" name="Straight Arrow Connector 73"/>
                <p:cNvCxnSpPr>
                  <a:cxnSpLocks noChangeShapeType="1"/>
                </p:cNvCxnSpPr>
                <p:nvPr/>
              </p:nvCxnSpPr>
              <p:spPr bwMode="auto">
                <a:xfrm flipV="1">
                  <a:off x="3524250" y="3286126"/>
                  <a:ext cx="1885950" cy="1581149"/>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37939" name="Straight Arrow Connector 74"/>
                <p:cNvCxnSpPr>
                  <a:cxnSpLocks noChangeShapeType="1"/>
                </p:cNvCxnSpPr>
                <p:nvPr/>
              </p:nvCxnSpPr>
              <p:spPr bwMode="auto">
                <a:xfrm>
                  <a:off x="3514725" y="4867275"/>
                  <a:ext cx="1990725" cy="2381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grpSp>
        <p:sp>
          <p:nvSpPr>
            <p:cNvPr id="37900" name="TextBox 1"/>
            <p:cNvSpPr txBox="1">
              <a:spLocks noChangeArrowheads="1"/>
            </p:cNvSpPr>
            <p:nvPr/>
          </p:nvSpPr>
          <p:spPr bwMode="auto">
            <a:xfrm>
              <a:off x="4099631" y="2173143"/>
              <a:ext cx="323133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rPr>
                <a:t>First-targeted tx</a:t>
              </a:r>
            </a:p>
            <a:p>
              <a:pPr eaLnBrk="1" hangingPunct="1"/>
              <a:r>
                <a:rPr lang="en-US" sz="1800">
                  <a:latin typeface="Arial" charset="0"/>
                </a:rPr>
                <a:t>ALK</a:t>
              </a:r>
            </a:p>
            <a:p>
              <a:pPr eaLnBrk="1" hangingPunct="1"/>
              <a:r>
                <a:rPr lang="en-US" sz="1800">
                  <a:latin typeface="Arial" charset="0"/>
                </a:rPr>
                <a:t>EGFR</a:t>
              </a:r>
            </a:p>
          </p:txBody>
        </p:sp>
        <p:cxnSp>
          <p:nvCxnSpPr>
            <p:cNvPr id="37901" name="Straight Arrow Connector 3"/>
            <p:cNvCxnSpPr>
              <a:cxnSpLocks noChangeShapeType="1"/>
            </p:cNvCxnSpPr>
            <p:nvPr/>
          </p:nvCxnSpPr>
          <p:spPr bwMode="auto">
            <a:xfrm flipV="1">
              <a:off x="4741664" y="2584642"/>
              <a:ext cx="1042687" cy="95596"/>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37902" name="Straight Arrow Connector 64"/>
            <p:cNvCxnSpPr>
              <a:cxnSpLocks noChangeShapeType="1"/>
            </p:cNvCxnSpPr>
            <p:nvPr/>
          </p:nvCxnSpPr>
          <p:spPr bwMode="auto">
            <a:xfrm>
              <a:off x="4896732" y="2959980"/>
              <a:ext cx="1017371" cy="84144"/>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grpSp>
        <p:nvGrpSpPr>
          <p:cNvPr id="37892" name="Group 1"/>
          <p:cNvGrpSpPr>
            <a:grpSpLocks/>
          </p:cNvGrpSpPr>
          <p:nvPr/>
        </p:nvGrpSpPr>
        <p:grpSpPr bwMode="auto">
          <a:xfrm>
            <a:off x="6294438" y="6210300"/>
            <a:ext cx="2673350" cy="455613"/>
            <a:chOff x="6294438" y="6210300"/>
            <a:chExt cx="2673350" cy="455613"/>
          </a:xfrm>
        </p:grpSpPr>
        <p:sp>
          <p:nvSpPr>
            <p:cNvPr id="37893"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latin typeface="Arial" charset="0"/>
                </a:rPr>
                <a:t>Slide credit: </a:t>
              </a:r>
              <a:r>
                <a:rPr lang="en-US" sz="1400">
                  <a:solidFill>
                    <a:schemeClr val="bg2"/>
                  </a:solidFill>
                  <a:latin typeface="Arial" charset="0"/>
                  <a:hlinkClick r:id="rId5"/>
                </a:rPr>
                <a:t>clinicaloptions.com</a:t>
              </a:r>
              <a:endParaRPr lang="en-US" sz="1400">
                <a:solidFill>
                  <a:schemeClr val="bg2"/>
                </a:solidFill>
                <a:latin typeface="Arial" charset="0"/>
              </a:endParaRPr>
            </a:p>
          </p:txBody>
        </p:sp>
        <p:pic>
          <p:nvPicPr>
            <p:cNvPr id="37894" name="Picture 1"/>
            <p:cNvPicPr>
              <a:picLocks noChangeAspect="1"/>
            </p:cNvPicPr>
            <p:nvPr/>
          </p:nvPicPr>
          <p:blipFill>
            <a:blip r:embed="rId6"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12"/>
    </mc:Choice>
    <mc:Fallback xmlns="">
      <p:transition xmlns:p14="http://schemas.microsoft.com/office/powerpoint/2010/main" spd="slow" advTm="3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400" y="0"/>
            <a:ext cx="53403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Ορθογώνιο 5"/>
          <p:cNvSpPr>
            <a:spLocks noChangeArrowheads="1"/>
          </p:cNvSpPr>
          <p:nvPr/>
        </p:nvSpPr>
        <p:spPr bwMode="auto">
          <a:xfrm>
            <a:off x="4284663" y="15875"/>
            <a:ext cx="7921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1600" b="1">
                <a:cs typeface="Times New Roman" charset="0"/>
              </a:rPr>
              <a:t>(2004)</a:t>
            </a:r>
            <a:endParaRPr lang="el-GR" sz="4400" b="1">
              <a:cs typeface="Times New Roman" charset="0"/>
            </a:endParaRPr>
          </a:p>
        </p:txBody>
      </p:sp>
      <p:sp>
        <p:nvSpPr>
          <p:cNvPr id="6" name="Ορθογώνιο 5"/>
          <p:cNvSpPr/>
          <p:nvPr/>
        </p:nvSpPr>
        <p:spPr>
          <a:xfrm>
            <a:off x="34925" y="404813"/>
            <a:ext cx="2592388" cy="5219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611"/>
    </mc:Choice>
    <mc:Fallback xmlns="">
      <p:transition xmlns:p14="http://schemas.microsoft.com/office/powerpoint/2010/main" spd="slow" advTm="1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http://www.proteinatlas.org/images_dictionary/lung_cancer__3__SCC__1_100_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83125" y="1095375"/>
            <a:ext cx="4352925" cy="435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6" descr="http://f.tqn.com/y/lungcancer/1/W/Q/2/-/-/squamouscell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1095375"/>
            <a:ext cx="3667125"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2" descr="http://images.radiopaedia.org/images/382214/a280a19796be7dc5ae90deec5887b7_thum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3140075"/>
            <a:ext cx="230346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Ορθογώνιο 2"/>
          <p:cNvSpPr>
            <a:spLocks noChangeArrowheads="1"/>
          </p:cNvSpPr>
          <p:nvPr/>
        </p:nvSpPr>
        <p:spPr bwMode="auto">
          <a:xfrm>
            <a:off x="0" y="0"/>
            <a:ext cx="9144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cs typeface="Times New Roman" charset="0"/>
              </a:rPr>
              <a:t>Squamous cell carcinoma</a:t>
            </a:r>
            <a:r>
              <a:rPr lang="el-GR" sz="3200" b="1">
                <a:solidFill>
                  <a:srgbClr val="FF0000"/>
                </a:solidFill>
                <a:cs typeface="Times New Roman" charset="0"/>
              </a:rPr>
              <a:t> </a:t>
            </a:r>
            <a:r>
              <a:rPr lang="en-US" sz="3200" b="1">
                <a:solidFill>
                  <a:srgbClr val="FF0000"/>
                </a:solidFill>
                <a:cs typeface="Times New Roman" charset="0"/>
              </a:rPr>
              <a:t>of lung (</a:t>
            </a:r>
            <a:r>
              <a:rPr lang="el-GR" sz="3200" b="1">
                <a:solidFill>
                  <a:srgbClr val="FF0000"/>
                </a:solidFill>
                <a:cs typeface="Times New Roman" charset="0"/>
              </a:rPr>
              <a:t>Πλακώδες καρκίνωμα</a:t>
            </a:r>
            <a:r>
              <a:rPr lang="en-US" sz="3200" b="1">
                <a:solidFill>
                  <a:srgbClr val="FF0000"/>
                </a:solidFill>
                <a:cs typeface="Times New Roman" charset="0"/>
              </a:rPr>
              <a:t> </a:t>
            </a:r>
            <a:r>
              <a:rPr lang="el-GR" sz="3200" b="1">
                <a:solidFill>
                  <a:srgbClr val="FF0000"/>
                </a:solidFill>
                <a:cs typeface="Times New Roman" charset="0"/>
              </a:rPr>
              <a:t>πνεύμονα</a:t>
            </a:r>
            <a:r>
              <a:rPr lang="en-US" sz="3200" b="1">
                <a:solidFill>
                  <a:srgbClr val="FF0000"/>
                </a:solidFill>
                <a:cs typeface="Times New Roman" charset="0"/>
              </a:rPr>
              <a:t>)</a:t>
            </a:r>
            <a:endParaRPr lang="el-GR" sz="3200" b="1">
              <a:solidFill>
                <a:srgbClr val="FF0000"/>
              </a:solidFill>
              <a:cs typeface="Times New Roman" charset="0"/>
            </a:endParaRPr>
          </a:p>
        </p:txBody>
      </p:sp>
      <p:sp>
        <p:nvSpPr>
          <p:cNvPr id="40965" name="Ορθογώνιο 3"/>
          <p:cNvSpPr>
            <a:spLocks noChangeArrowheads="1"/>
          </p:cNvSpPr>
          <p:nvPr/>
        </p:nvSpPr>
        <p:spPr bwMode="auto">
          <a:xfrm>
            <a:off x="5518150" y="6273800"/>
            <a:ext cx="3609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hu-HU" sz="1600"/>
              <a:t>Modern Pathology (2011) 24, 1348–1359 </a:t>
            </a:r>
            <a:endParaRPr lang="en-US" sz="1600"/>
          </a:p>
          <a:p>
            <a:pPr algn="r"/>
            <a:r>
              <a:rPr lang="en-US" sz="1600"/>
              <a:t>http://www.proteinatlas.org</a:t>
            </a:r>
            <a:endParaRPr lang="el-GR" sz="1600"/>
          </a:p>
        </p:txBody>
      </p:sp>
      <p:sp>
        <p:nvSpPr>
          <p:cNvPr id="40966" name="Rectangle 9"/>
          <p:cNvSpPr>
            <a:spLocks noChangeArrowheads="1"/>
          </p:cNvSpPr>
          <p:nvPr/>
        </p:nvSpPr>
        <p:spPr bwMode="auto">
          <a:xfrm>
            <a:off x="179388" y="5373688"/>
            <a:ext cx="23050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Arial" charset="0"/>
              <a:buChar char="•"/>
            </a:pPr>
            <a:r>
              <a:rPr lang="en-US" sz="2400" b="1"/>
              <a:t>TTF-1 (-) </a:t>
            </a:r>
          </a:p>
          <a:p>
            <a:pPr marL="342900" indent="-342900">
              <a:buFont typeface="Arial" charset="0"/>
              <a:buChar char="•"/>
            </a:pPr>
            <a:r>
              <a:rPr lang="en-US" sz="2400" b="1"/>
              <a:t>P63(+) </a:t>
            </a:r>
          </a:p>
          <a:p>
            <a:pPr marL="342900" indent="-342900">
              <a:buFont typeface="Arial" charset="0"/>
              <a:buChar char="•"/>
            </a:pPr>
            <a:r>
              <a:rPr lang="en-US" sz="2400" b="1"/>
              <a:t>CK5/6(+)</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35"/>
    </mc:Choice>
    <mc:Fallback xmlns="">
      <p:transition xmlns:p14="http://schemas.microsoft.com/office/powerpoint/2010/main" spd="slow" advTm="4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http://www.proteinatlas.org/images_dictionary/lung_cancer__2__bronch-alveloar__1_2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11450" y="1125538"/>
            <a:ext cx="4632325"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6" name="Picture 4" descr="http://www.proteinatlas.org/images_dictionary/lung_cancer__2__bronch-alveloar__1_100_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08625" y="3186113"/>
            <a:ext cx="3671888"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Ορθογώνιο 1"/>
          <p:cNvSpPr>
            <a:spLocks noChangeArrowheads="1"/>
          </p:cNvSpPr>
          <p:nvPr/>
        </p:nvSpPr>
        <p:spPr bwMode="auto">
          <a:xfrm>
            <a:off x="0" y="31750"/>
            <a:ext cx="92233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cs typeface="Times New Roman" charset="0"/>
              </a:rPr>
              <a:t>Lung adenocarcinoma</a:t>
            </a:r>
            <a:r>
              <a:rPr lang="el-GR" sz="3200" b="1">
                <a:solidFill>
                  <a:srgbClr val="FF0000"/>
                </a:solidFill>
                <a:cs typeface="Times New Roman" charset="0"/>
              </a:rPr>
              <a:t> </a:t>
            </a:r>
            <a:r>
              <a:rPr lang="en-US" sz="3200" b="1">
                <a:solidFill>
                  <a:srgbClr val="FF0000"/>
                </a:solidFill>
                <a:cs typeface="Times New Roman" charset="0"/>
              </a:rPr>
              <a:t>(</a:t>
            </a:r>
            <a:r>
              <a:rPr lang="el-GR" sz="3200" b="1">
                <a:solidFill>
                  <a:srgbClr val="FF0000"/>
                </a:solidFill>
                <a:cs typeface="Times New Roman" charset="0"/>
              </a:rPr>
              <a:t>αδενοκαρκίνωμα</a:t>
            </a:r>
            <a:r>
              <a:rPr lang="en-US" sz="3200" b="1">
                <a:solidFill>
                  <a:srgbClr val="FF0000"/>
                </a:solidFill>
                <a:cs typeface="Times New Roman" charset="0"/>
              </a:rPr>
              <a:t> </a:t>
            </a:r>
            <a:r>
              <a:rPr lang="el-GR" sz="3200" b="1">
                <a:solidFill>
                  <a:srgbClr val="FF0000"/>
                </a:solidFill>
                <a:cs typeface="Times New Roman" charset="0"/>
              </a:rPr>
              <a:t>πνεύμονα</a:t>
            </a:r>
            <a:r>
              <a:rPr lang="en-US" sz="3200" b="1">
                <a:solidFill>
                  <a:srgbClr val="FF0000"/>
                </a:solidFill>
                <a:cs typeface="Times New Roman" charset="0"/>
              </a:rPr>
              <a:t>)</a:t>
            </a:r>
            <a:endParaRPr lang="el-GR" sz="3200" b="1">
              <a:solidFill>
                <a:srgbClr val="FF0000"/>
              </a:solidFill>
              <a:cs typeface="Times New Roman" charset="0"/>
            </a:endParaRPr>
          </a:p>
        </p:txBody>
      </p:sp>
      <p:sp>
        <p:nvSpPr>
          <p:cNvPr id="41988" name="Ορθογώνιο 3"/>
          <p:cNvSpPr>
            <a:spLocks noChangeArrowheads="1"/>
          </p:cNvSpPr>
          <p:nvPr/>
        </p:nvSpPr>
        <p:spPr bwMode="auto">
          <a:xfrm>
            <a:off x="107950" y="6165850"/>
            <a:ext cx="3609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hu-HU" sz="1600"/>
              <a:t>Modern Pathology (2011) 24, 1348–1359 </a:t>
            </a:r>
            <a:endParaRPr lang="en-US" sz="1600"/>
          </a:p>
          <a:p>
            <a:pPr algn="r"/>
            <a:r>
              <a:rPr lang="en-US" sz="1600"/>
              <a:t>http://www.proteinatlas.org</a:t>
            </a:r>
            <a:endParaRPr lang="el-GR" sz="1600"/>
          </a:p>
        </p:txBody>
      </p:sp>
      <p:sp>
        <p:nvSpPr>
          <p:cNvPr id="41989" name="Rectangle 5"/>
          <p:cNvSpPr>
            <a:spLocks noChangeArrowheads="1"/>
          </p:cNvSpPr>
          <p:nvPr/>
        </p:nvSpPr>
        <p:spPr bwMode="auto">
          <a:xfrm>
            <a:off x="250825" y="1268413"/>
            <a:ext cx="1622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342900" indent="-342900">
              <a:buFont typeface="Arial" charset="0"/>
              <a:buChar char="•"/>
            </a:pPr>
            <a:r>
              <a:rPr lang="en-US" sz="2400" b="1"/>
              <a:t>TTF-1 (+) </a:t>
            </a:r>
          </a:p>
          <a:p>
            <a:pPr marL="342900" indent="-342900">
              <a:buFont typeface="Arial" charset="0"/>
              <a:buChar char="•"/>
            </a:pPr>
            <a:r>
              <a:rPr lang="en-US" sz="2400" b="1"/>
              <a:t>p63(-) </a:t>
            </a:r>
          </a:p>
          <a:p>
            <a:pPr marL="342900" indent="-342900">
              <a:buFont typeface="Arial" charset="0"/>
              <a:buChar char="•"/>
            </a:pPr>
            <a:r>
              <a:rPr lang="en-US" sz="2400" b="1"/>
              <a:t>CK5/6(-)</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69"/>
    </mc:Choice>
    <mc:Fallback xmlns="">
      <p:transition xmlns:p14="http://schemas.microsoft.com/office/powerpoint/2010/main" spd="slow" advTm="3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Τίτλος 1"/>
          <p:cNvSpPr>
            <a:spLocks noGrp="1"/>
          </p:cNvSpPr>
          <p:nvPr>
            <p:ph type="title"/>
          </p:nvPr>
        </p:nvSpPr>
        <p:spPr>
          <a:xfrm>
            <a:off x="4763" y="0"/>
            <a:ext cx="9139237" cy="836613"/>
          </a:xfrm>
        </p:spPr>
        <p:txBody>
          <a:bodyPr/>
          <a:lstStyle/>
          <a:p>
            <a:pPr algn="l" eaLnBrk="1" hangingPunct="1"/>
            <a:r>
              <a:rPr lang="en-US" sz="3200" b="1">
                <a:solidFill>
                  <a:srgbClr val="FF0000"/>
                </a:solidFill>
                <a:latin typeface="Calibri" charset="0"/>
              </a:rPr>
              <a:t>Overview of NSCLC presentation</a:t>
            </a:r>
            <a:endParaRPr lang="el-GR" sz="3200" b="1">
              <a:solidFill>
                <a:srgbClr val="FF0000"/>
              </a:solidFill>
              <a:latin typeface="Calibri" charset="0"/>
            </a:endParaRPr>
          </a:p>
        </p:txBody>
      </p:sp>
      <p:sp>
        <p:nvSpPr>
          <p:cNvPr id="3" name="Θέση περιεχομένου 2"/>
          <p:cNvSpPr>
            <a:spLocks noGrp="1"/>
          </p:cNvSpPr>
          <p:nvPr>
            <p:ph idx="1"/>
          </p:nvPr>
        </p:nvSpPr>
        <p:spPr>
          <a:xfrm>
            <a:off x="107950" y="765175"/>
            <a:ext cx="9036050" cy="5876925"/>
          </a:xfrm>
        </p:spPr>
        <p:txBody>
          <a:bodyPr rtlCol="0">
            <a:normAutofit/>
          </a:bodyPr>
          <a:lstStyle/>
          <a:p>
            <a:pPr eaLnBrk="1" fontAlgn="auto" hangingPunct="1">
              <a:spcAft>
                <a:spcPts val="0"/>
              </a:spcAft>
              <a:buFont typeface="Wingdings" panose="05000000000000000000" pitchFamily="2" charset="2"/>
              <a:buChar char="§"/>
              <a:defRPr/>
            </a:pPr>
            <a:r>
              <a:rPr lang="en-US" sz="2400" dirty="0">
                <a:ea typeface="+mn-ea"/>
                <a:cs typeface="+mn-cs"/>
              </a:rPr>
              <a:t>Epidemiology</a:t>
            </a:r>
          </a:p>
          <a:p>
            <a:pPr eaLnBrk="1" fontAlgn="auto" hangingPunct="1">
              <a:spcAft>
                <a:spcPts val="0"/>
              </a:spcAft>
              <a:buFont typeface="Wingdings" panose="05000000000000000000" pitchFamily="2" charset="2"/>
              <a:buChar char="§"/>
              <a:defRPr/>
            </a:pPr>
            <a:r>
              <a:rPr lang="en-US" sz="2400" dirty="0">
                <a:ea typeface="+mn-ea"/>
                <a:cs typeface="+mn-cs"/>
              </a:rPr>
              <a:t>Histology</a:t>
            </a:r>
          </a:p>
          <a:p>
            <a:pPr eaLnBrk="1" fontAlgn="auto" hangingPunct="1">
              <a:spcAft>
                <a:spcPts val="0"/>
              </a:spcAft>
              <a:buFont typeface="Wingdings" panose="05000000000000000000" pitchFamily="2" charset="2"/>
              <a:buChar char="§"/>
              <a:defRPr/>
            </a:pPr>
            <a:r>
              <a:rPr lang="en-US" sz="2400" dirty="0">
                <a:ea typeface="+mn-ea"/>
                <a:cs typeface="+mn-cs"/>
              </a:rPr>
              <a:t>Clinical presentation</a:t>
            </a:r>
          </a:p>
          <a:p>
            <a:pPr eaLnBrk="1" fontAlgn="auto" hangingPunct="1">
              <a:spcAft>
                <a:spcPts val="0"/>
              </a:spcAft>
              <a:buFont typeface="Wingdings" panose="05000000000000000000" pitchFamily="2" charset="2"/>
              <a:buChar char="§"/>
              <a:defRPr/>
            </a:pPr>
            <a:r>
              <a:rPr lang="en-US" sz="2400" dirty="0">
                <a:ea typeface="+mn-ea"/>
                <a:cs typeface="+mn-cs"/>
              </a:rPr>
              <a:t>Diagnostic techniques</a:t>
            </a:r>
          </a:p>
          <a:p>
            <a:pPr eaLnBrk="1" fontAlgn="auto" hangingPunct="1">
              <a:spcAft>
                <a:spcPts val="0"/>
              </a:spcAft>
              <a:buFont typeface="Wingdings" panose="05000000000000000000" pitchFamily="2" charset="2"/>
              <a:buChar char="§"/>
              <a:defRPr/>
            </a:pPr>
            <a:r>
              <a:rPr lang="en-US" sz="2400" dirty="0">
                <a:ea typeface="+mn-ea"/>
                <a:cs typeface="+mn-cs"/>
              </a:rPr>
              <a:t>Staging</a:t>
            </a:r>
          </a:p>
          <a:p>
            <a:pPr eaLnBrk="1" fontAlgn="auto" hangingPunct="1">
              <a:spcAft>
                <a:spcPts val="0"/>
              </a:spcAft>
              <a:buFont typeface="Wingdings" panose="05000000000000000000" pitchFamily="2" charset="2"/>
              <a:buChar char="§"/>
              <a:defRPr/>
            </a:pPr>
            <a:r>
              <a:rPr lang="en-US" sz="2400" dirty="0">
                <a:ea typeface="+mn-ea"/>
                <a:cs typeface="+mn-cs"/>
              </a:rPr>
              <a:t>Therapy</a:t>
            </a:r>
          </a:p>
          <a:p>
            <a:pPr lvl="1" eaLnBrk="1" fontAlgn="auto" hangingPunct="1">
              <a:spcAft>
                <a:spcPts val="0"/>
              </a:spcAft>
              <a:buFont typeface="Wingdings" panose="05000000000000000000" pitchFamily="2" charset="2"/>
              <a:buChar char="§"/>
              <a:defRPr/>
            </a:pPr>
            <a:r>
              <a:rPr lang="en-US" sz="2400" dirty="0">
                <a:ea typeface="+mn-ea"/>
              </a:rPr>
              <a:t>Treatment for stage I,II</a:t>
            </a:r>
          </a:p>
          <a:p>
            <a:pPr lvl="1" eaLnBrk="1" fontAlgn="auto" hangingPunct="1">
              <a:spcAft>
                <a:spcPts val="0"/>
              </a:spcAft>
              <a:buFont typeface="Wingdings" panose="05000000000000000000" pitchFamily="2" charset="2"/>
              <a:buChar char="§"/>
              <a:defRPr/>
            </a:pPr>
            <a:r>
              <a:rPr lang="en-US" sz="2400" dirty="0">
                <a:ea typeface="+mn-ea"/>
              </a:rPr>
              <a:t>Treatment for stage IIIA</a:t>
            </a:r>
          </a:p>
          <a:p>
            <a:pPr lvl="1" eaLnBrk="1" fontAlgn="auto" hangingPunct="1">
              <a:spcAft>
                <a:spcPts val="0"/>
              </a:spcAft>
              <a:buFont typeface="Wingdings" panose="05000000000000000000" pitchFamily="2" charset="2"/>
              <a:buChar char="§"/>
              <a:defRPr/>
            </a:pPr>
            <a:r>
              <a:rPr lang="en-US" sz="2400" dirty="0">
                <a:ea typeface="+mn-ea"/>
              </a:rPr>
              <a:t>Treatment for stage IIIB</a:t>
            </a:r>
          </a:p>
          <a:p>
            <a:pPr lvl="1" eaLnBrk="1" fontAlgn="auto" hangingPunct="1">
              <a:spcAft>
                <a:spcPts val="0"/>
              </a:spcAft>
              <a:buFont typeface="Wingdings" panose="05000000000000000000" pitchFamily="2" charset="2"/>
              <a:buChar char="§"/>
              <a:defRPr/>
            </a:pPr>
            <a:r>
              <a:rPr lang="en-US" sz="2400" dirty="0">
                <a:ea typeface="+mn-ea"/>
              </a:rPr>
              <a:t>Treatment for stage  IV:</a:t>
            </a:r>
            <a:r>
              <a:rPr lang="en-US" dirty="0">
                <a:ea typeface="+mn-ea"/>
              </a:rPr>
              <a:t>	</a:t>
            </a:r>
          </a:p>
          <a:p>
            <a:pPr lvl="1" eaLnBrk="1" fontAlgn="auto" hangingPunct="1">
              <a:spcAft>
                <a:spcPts val="0"/>
              </a:spcAft>
              <a:buFont typeface="Wingdings" panose="05000000000000000000" pitchFamily="2" charset="2"/>
              <a:buChar char="§"/>
              <a:defRPr/>
            </a:pPr>
            <a:endParaRPr lang="en-US" sz="2000" dirty="0">
              <a:ea typeface="+mn-ea"/>
            </a:endParaRPr>
          </a:p>
          <a:p>
            <a:pPr lvl="1" eaLnBrk="1" fontAlgn="auto" hangingPunct="1">
              <a:spcAft>
                <a:spcPts val="0"/>
              </a:spcAft>
              <a:buFont typeface="Wingdings" panose="05000000000000000000" pitchFamily="2" charset="2"/>
              <a:buChar char="§"/>
              <a:defRPr/>
            </a:pPr>
            <a:endParaRPr lang="en-US" sz="2000" dirty="0">
              <a:ea typeface="+mn-ea"/>
            </a:endParaRPr>
          </a:p>
          <a:p>
            <a:pPr eaLnBrk="1" fontAlgn="auto" hangingPunct="1">
              <a:spcAft>
                <a:spcPts val="0"/>
              </a:spcAft>
              <a:buFont typeface="Wingdings" panose="05000000000000000000" pitchFamily="2" charset="2"/>
              <a:buChar char="§"/>
              <a:defRPr/>
            </a:pPr>
            <a:r>
              <a:rPr lang="en-US" sz="2400" dirty="0">
                <a:ea typeface="+mn-ea"/>
                <a:cs typeface="+mn-cs"/>
              </a:rPr>
              <a:t>Questions &amp; Answers</a:t>
            </a:r>
          </a:p>
          <a:p>
            <a:pPr lvl="2" eaLnBrk="1" fontAlgn="auto" hangingPunct="1">
              <a:spcAft>
                <a:spcPts val="0"/>
              </a:spcAft>
              <a:buFont typeface="Wingdings" panose="05000000000000000000" pitchFamily="2" charset="2"/>
              <a:buChar char="§"/>
              <a:defRPr/>
            </a:pPr>
            <a:endParaRPr lang="en-US" sz="2000" dirty="0">
              <a:ea typeface="+mn-ea"/>
            </a:endParaRPr>
          </a:p>
          <a:p>
            <a:pPr lvl="2" eaLnBrk="1" fontAlgn="auto" hangingPunct="1">
              <a:spcAft>
                <a:spcPts val="0"/>
              </a:spcAft>
              <a:buFont typeface="Wingdings" panose="05000000000000000000" pitchFamily="2" charset="2"/>
              <a:buChar char="§"/>
              <a:defRPr/>
            </a:pPr>
            <a:endParaRPr lang="en-US" sz="1700" dirty="0">
              <a:ea typeface="+mn-ea"/>
            </a:endParaRPr>
          </a:p>
          <a:p>
            <a:pPr eaLnBrk="1" fontAlgn="auto" hangingPunct="1">
              <a:spcAft>
                <a:spcPts val="0"/>
              </a:spcAft>
              <a:buFont typeface="Wingdings" panose="05000000000000000000" pitchFamily="2" charset="2"/>
              <a:buChar char="§"/>
              <a:defRPr/>
            </a:pPr>
            <a:endParaRPr lang="en-US" sz="2000" dirty="0">
              <a:ea typeface="+mn-ea"/>
              <a:cs typeface="+mn-cs"/>
            </a:endParaRPr>
          </a:p>
          <a:p>
            <a:pPr lvl="2" eaLnBrk="1" fontAlgn="auto" hangingPunct="1">
              <a:spcAft>
                <a:spcPts val="0"/>
              </a:spcAft>
              <a:buFont typeface="Wingdings" panose="05000000000000000000" pitchFamily="2" charset="2"/>
              <a:buChar char="§"/>
              <a:defRPr/>
            </a:pPr>
            <a:endParaRPr lang="en-US" sz="1200" dirty="0">
              <a:ea typeface="+mn-ea"/>
            </a:endParaRPr>
          </a:p>
          <a:p>
            <a:pPr lvl="1" eaLnBrk="1" fontAlgn="auto" hangingPunct="1">
              <a:spcAft>
                <a:spcPts val="0"/>
              </a:spcAft>
              <a:buFont typeface="Wingdings" panose="05000000000000000000" pitchFamily="2" charset="2"/>
              <a:buChar char="§"/>
              <a:defRPr/>
            </a:pPr>
            <a:endParaRPr lang="en-US" sz="2000" dirty="0">
              <a:ea typeface="+mn-ea"/>
            </a:endParaRPr>
          </a:p>
          <a:p>
            <a:pPr lvl="1" eaLnBrk="1" fontAlgn="auto" hangingPunct="1">
              <a:spcAft>
                <a:spcPts val="0"/>
              </a:spcAft>
              <a:buFont typeface="Wingdings" panose="05000000000000000000" pitchFamily="2" charset="2"/>
              <a:buChar char="§"/>
              <a:defRPr/>
            </a:pPr>
            <a:endParaRPr lang="en-US" sz="1600" dirty="0">
              <a:ea typeface="+mn-ea"/>
            </a:endParaRPr>
          </a:p>
        </p:txBody>
      </p:sp>
      <p:sp>
        <p:nvSpPr>
          <p:cNvPr id="16387" name="Ορθογώνιο 4"/>
          <p:cNvSpPr>
            <a:spLocks noChangeArrowheads="1"/>
          </p:cNvSpPr>
          <p:nvPr/>
        </p:nvSpPr>
        <p:spPr bwMode="auto">
          <a:xfrm>
            <a:off x="3563938" y="4868863"/>
            <a:ext cx="49688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buFont typeface="Wingdings" charset="0"/>
              <a:buChar char="§"/>
            </a:pPr>
            <a:r>
              <a:rPr lang="en-US" sz="2000"/>
              <a:t>EGFR/ALK/ROS1</a:t>
            </a:r>
          </a:p>
          <a:p>
            <a:pPr lvl="1">
              <a:buFont typeface="Wingdings" charset="0"/>
              <a:buChar char="§"/>
            </a:pPr>
            <a:r>
              <a:rPr lang="en-US" sz="2000"/>
              <a:t> Adeno vs. Squamous</a:t>
            </a:r>
          </a:p>
          <a:p>
            <a:pPr lvl="1">
              <a:buFont typeface="Wingdings" charset="0"/>
              <a:buChar char="§"/>
            </a:pPr>
            <a:r>
              <a:rPr lang="en-US" sz="2000"/>
              <a:t>Nivolumab/pembrolizumab trials</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880"/>
    </mc:Choice>
    <mc:Fallback xmlns="">
      <p:transition xmlns:p14="http://schemas.microsoft.com/office/powerpoint/2010/main" spd="slow" advTm="1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60350"/>
            <a:ext cx="9036050" cy="585788"/>
          </a:xfrm>
          <a:prstGeom prst="rect">
            <a:avLst/>
          </a:prstGeom>
        </p:spPr>
        <p:txBody>
          <a:bodyPr>
            <a:spAutoFit/>
          </a:bodyPr>
          <a:lstStyle/>
          <a:p>
            <a:pPr algn="ctr" fontAlgn="auto">
              <a:spcBef>
                <a:spcPts val="0"/>
              </a:spcBef>
              <a:spcAft>
                <a:spcPts val="0"/>
              </a:spcAft>
              <a:defRPr/>
            </a:pPr>
            <a:r>
              <a:rPr lang="en-US" altLang="el-GR" sz="3200" b="1" dirty="0">
                <a:solidFill>
                  <a:srgbClr val="CA2412"/>
                </a:solidFill>
                <a:latin typeface="+mj-lt"/>
                <a:ea typeface="+mn-ea"/>
                <a:cs typeface="+mn-cs"/>
              </a:rPr>
              <a:t>Staging of lung cancer</a:t>
            </a:r>
            <a:endParaRPr lang="el-GR" sz="3200" b="1" dirty="0">
              <a:latin typeface="+mj-lt"/>
              <a:ea typeface="+mn-ea"/>
              <a:cs typeface="+mn-cs"/>
            </a:endParaRPr>
          </a:p>
        </p:txBody>
      </p:sp>
      <p:sp>
        <p:nvSpPr>
          <p:cNvPr id="43010" name="2 - Θέση περιεχομένου"/>
          <p:cNvSpPr txBox="1">
            <a:spLocks/>
          </p:cNvSpPr>
          <p:nvPr/>
        </p:nvSpPr>
        <p:spPr bwMode="auto">
          <a:xfrm>
            <a:off x="3527425" y="1196975"/>
            <a:ext cx="5616575"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30000"/>
              </a:lnSpc>
              <a:spcBef>
                <a:spcPct val="20000"/>
              </a:spcBef>
              <a:buFont typeface="Wingdings 2" charset="0"/>
              <a:buNone/>
            </a:pPr>
            <a:r>
              <a:rPr lang="en-US" sz="2000"/>
              <a:t>1942-1952</a:t>
            </a:r>
            <a:r>
              <a:rPr lang="el-GR" sz="2000"/>
              <a:t>   </a:t>
            </a:r>
            <a:r>
              <a:rPr lang="en-US" sz="2000"/>
              <a:t> 	Dr Pierre de Noix </a:t>
            </a:r>
          </a:p>
          <a:p>
            <a:pPr eaLnBrk="1" hangingPunct="1">
              <a:lnSpc>
                <a:spcPct val="130000"/>
              </a:lnSpc>
              <a:spcBef>
                <a:spcPct val="20000"/>
              </a:spcBef>
              <a:buFont typeface="Wingdings 2" charset="0"/>
              <a:buNone/>
            </a:pPr>
            <a:r>
              <a:rPr lang="en-US" sz="2000"/>
              <a:t>1968	</a:t>
            </a:r>
            <a:r>
              <a:rPr lang="el-GR" sz="2000"/>
              <a:t>     </a:t>
            </a:r>
            <a:r>
              <a:rPr lang="en-US" sz="2000"/>
              <a:t>	Union Internationale Contre le 		Cancer </a:t>
            </a:r>
            <a:r>
              <a:rPr lang="el-GR" sz="2000"/>
              <a:t>, </a:t>
            </a:r>
            <a:r>
              <a:rPr lang="en-US" sz="2000"/>
              <a:t>Committee   </a:t>
            </a:r>
          </a:p>
          <a:p>
            <a:pPr eaLnBrk="1" hangingPunct="1">
              <a:lnSpc>
                <a:spcPct val="130000"/>
              </a:lnSpc>
              <a:spcBef>
                <a:spcPct val="20000"/>
              </a:spcBef>
              <a:buFont typeface="Wingdings 2" charset="0"/>
              <a:buNone/>
            </a:pPr>
            <a:r>
              <a:rPr lang="en-US" sz="2000"/>
              <a:t>2002</a:t>
            </a:r>
            <a:r>
              <a:rPr lang="el-GR" sz="2000"/>
              <a:t>          </a:t>
            </a:r>
            <a:r>
              <a:rPr lang="en-US" sz="2000"/>
              <a:t>	</a:t>
            </a:r>
            <a:r>
              <a:rPr lang="el-GR" sz="2000"/>
              <a:t>6</a:t>
            </a:r>
            <a:r>
              <a:rPr lang="en-US" sz="2000" baseline="30000"/>
              <a:t>th</a:t>
            </a:r>
            <a:r>
              <a:rPr lang="el-GR" sz="2000"/>
              <a:t>  </a:t>
            </a:r>
            <a:r>
              <a:rPr lang="en-US" sz="2000"/>
              <a:t>edition</a:t>
            </a:r>
            <a:endParaRPr lang="el-GR" sz="2000"/>
          </a:p>
          <a:p>
            <a:pPr eaLnBrk="1" hangingPunct="1">
              <a:lnSpc>
                <a:spcPct val="130000"/>
              </a:lnSpc>
              <a:spcBef>
                <a:spcPct val="20000"/>
              </a:spcBef>
              <a:buFont typeface="Wingdings 2" charset="0"/>
              <a:buNone/>
            </a:pPr>
            <a:r>
              <a:rPr lang="el-GR" sz="2000"/>
              <a:t>2010	    </a:t>
            </a:r>
            <a:r>
              <a:rPr lang="en-US" sz="2000"/>
              <a:t>	</a:t>
            </a:r>
            <a:r>
              <a:rPr lang="el-GR" sz="2000"/>
              <a:t> 7</a:t>
            </a:r>
            <a:r>
              <a:rPr lang="en-US" sz="2000" baseline="30000"/>
              <a:t>th</a:t>
            </a:r>
            <a:r>
              <a:rPr lang="el-GR" sz="2000"/>
              <a:t>  </a:t>
            </a:r>
            <a:r>
              <a:rPr lang="en-US" sz="2000"/>
              <a:t>edition IASLC</a:t>
            </a:r>
          </a:p>
          <a:p>
            <a:pPr eaLnBrk="1" hangingPunct="1">
              <a:lnSpc>
                <a:spcPct val="150000"/>
              </a:lnSpc>
              <a:spcBef>
                <a:spcPct val="20000"/>
              </a:spcBef>
              <a:buFont typeface="Wingdings" charset="0"/>
              <a:buNone/>
            </a:pPr>
            <a:r>
              <a:rPr lang="en-US" sz="2000"/>
              <a:t>			(</a:t>
            </a:r>
            <a:r>
              <a:rPr lang="el-GR" sz="2000"/>
              <a:t>100</a:t>
            </a:r>
            <a:r>
              <a:rPr lang="en-US" sz="2000"/>
              <a:t>.</a:t>
            </a:r>
            <a:r>
              <a:rPr lang="el-GR" sz="2000"/>
              <a:t>869 </a:t>
            </a:r>
            <a:r>
              <a:rPr lang="en-US" sz="2000"/>
              <a:t>pts lung cancer/</a:t>
            </a:r>
            <a:r>
              <a:rPr lang="el-GR" sz="2000"/>
              <a:t>6</a:t>
            </a:r>
            <a:r>
              <a:rPr lang="en-US" sz="2000"/>
              <a:t>7.</a:t>
            </a:r>
            <a:r>
              <a:rPr lang="el-GR" sz="2000"/>
              <a:t>725</a:t>
            </a:r>
            <a:r>
              <a:rPr lang="en-US" sz="2000"/>
              <a:t> 		NSCLC, </a:t>
            </a:r>
            <a:r>
              <a:rPr lang="el-GR" sz="2000"/>
              <a:t>1990 </a:t>
            </a:r>
            <a:r>
              <a:rPr lang="en-US" sz="2000"/>
              <a:t>–</a:t>
            </a:r>
            <a:r>
              <a:rPr lang="el-GR" sz="2000"/>
              <a:t> 2000</a:t>
            </a:r>
            <a:r>
              <a:rPr lang="en-US" sz="2000"/>
              <a:t>, 19 countries)</a:t>
            </a:r>
          </a:p>
          <a:p>
            <a:pPr eaLnBrk="1" hangingPunct="1">
              <a:lnSpc>
                <a:spcPct val="150000"/>
              </a:lnSpc>
              <a:spcBef>
                <a:spcPct val="20000"/>
              </a:spcBef>
              <a:buFont typeface="Wingdings" charset="0"/>
              <a:buNone/>
            </a:pPr>
            <a:endParaRPr lang="en-US" sz="2000"/>
          </a:p>
          <a:p>
            <a:pPr eaLnBrk="1" hangingPunct="1">
              <a:lnSpc>
                <a:spcPct val="150000"/>
              </a:lnSpc>
              <a:spcBef>
                <a:spcPct val="20000"/>
              </a:spcBef>
              <a:buFont typeface="Wingdings" charset="0"/>
              <a:buNone/>
            </a:pPr>
            <a:endParaRPr lang="el-GR" sz="2000"/>
          </a:p>
          <a:p>
            <a:pPr eaLnBrk="1" hangingPunct="1">
              <a:spcBef>
                <a:spcPct val="20000"/>
              </a:spcBef>
              <a:buFont typeface="Wingdings" charset="0"/>
              <a:buNone/>
            </a:pPr>
            <a:endParaRPr lang="en-US" sz="2000"/>
          </a:p>
          <a:p>
            <a:pPr eaLnBrk="1" hangingPunct="1">
              <a:spcBef>
                <a:spcPct val="20000"/>
              </a:spcBef>
              <a:buFont typeface="Wingdings" charset="0"/>
              <a:buNone/>
            </a:pPr>
            <a:endParaRPr lang="en-US" sz="2000"/>
          </a:p>
          <a:p>
            <a:pPr eaLnBrk="1" hangingPunct="1">
              <a:spcBef>
                <a:spcPct val="20000"/>
              </a:spcBef>
              <a:buFont typeface="Wingdings" charset="0"/>
              <a:buNone/>
            </a:pPr>
            <a:endParaRPr lang="el-GR" sz="2000"/>
          </a:p>
        </p:txBody>
      </p:sp>
      <p:sp>
        <p:nvSpPr>
          <p:cNvPr id="43011" name="2 - Θέση περιεχομένου"/>
          <p:cNvSpPr txBox="1">
            <a:spLocks/>
          </p:cNvSpPr>
          <p:nvPr/>
        </p:nvSpPr>
        <p:spPr bwMode="auto">
          <a:xfrm>
            <a:off x="0" y="1196975"/>
            <a:ext cx="338772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spcBef>
                <a:spcPct val="20000"/>
              </a:spcBef>
              <a:buClr>
                <a:srgbClr val="CA2412"/>
              </a:buClr>
              <a:buFont typeface="Arial" charset="0"/>
              <a:buChar char="•"/>
            </a:pPr>
            <a:r>
              <a:rPr lang="en-US" b="1">
                <a:latin typeface="Arial" charset="0"/>
              </a:rPr>
              <a:t>T</a:t>
            </a:r>
            <a:r>
              <a:rPr lang="en-US">
                <a:latin typeface="Arial" charset="0"/>
              </a:rPr>
              <a:t>umor</a:t>
            </a:r>
            <a:endParaRPr lang="el-GR">
              <a:latin typeface="Arial" charset="0"/>
            </a:endParaRPr>
          </a:p>
          <a:p>
            <a:pPr eaLnBrk="1" hangingPunct="1">
              <a:lnSpc>
                <a:spcPct val="150000"/>
              </a:lnSpc>
              <a:spcBef>
                <a:spcPct val="20000"/>
              </a:spcBef>
              <a:buClr>
                <a:srgbClr val="CA2412"/>
              </a:buClr>
              <a:buFont typeface="Arial" charset="0"/>
              <a:buChar char="•"/>
            </a:pPr>
            <a:r>
              <a:rPr lang="en-US" b="1">
                <a:latin typeface="Arial" charset="0"/>
              </a:rPr>
              <a:t>N</a:t>
            </a:r>
            <a:r>
              <a:rPr lang="en-US">
                <a:latin typeface="Arial" charset="0"/>
              </a:rPr>
              <a:t>odes</a:t>
            </a:r>
            <a:endParaRPr lang="el-GR">
              <a:latin typeface="Arial" charset="0"/>
            </a:endParaRPr>
          </a:p>
          <a:p>
            <a:pPr eaLnBrk="1" hangingPunct="1">
              <a:lnSpc>
                <a:spcPct val="150000"/>
              </a:lnSpc>
              <a:spcBef>
                <a:spcPct val="20000"/>
              </a:spcBef>
              <a:buClr>
                <a:srgbClr val="CA2412"/>
              </a:buClr>
              <a:buFont typeface="Arial" charset="0"/>
              <a:buChar char="•"/>
            </a:pPr>
            <a:r>
              <a:rPr lang="en-US" b="1">
                <a:latin typeface="Arial" charset="0"/>
              </a:rPr>
              <a:t>M</a:t>
            </a:r>
            <a:r>
              <a:rPr lang="en-US">
                <a:latin typeface="Arial" charset="0"/>
              </a:rPr>
              <a:t>etastasis</a:t>
            </a:r>
          </a:p>
          <a:p>
            <a:pPr eaLnBrk="1" hangingPunct="1">
              <a:spcBef>
                <a:spcPct val="20000"/>
              </a:spcBef>
              <a:buFont typeface="Wingdings" charset="0"/>
              <a:buNone/>
            </a:pPr>
            <a:endParaRPr lang="en-US">
              <a:latin typeface="Arial"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35"/>
    </mc:Choice>
    <mc:Fallback xmlns="">
      <p:transition xmlns:p14="http://schemas.microsoft.com/office/powerpoint/2010/main" spd="slow" advTm="5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25" y="908050"/>
            <a:ext cx="9109075" cy="5540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034" name="1 - Τίτλος"/>
          <p:cNvSpPr txBox="1">
            <a:spLocks/>
          </p:cNvSpPr>
          <p:nvPr/>
        </p:nvSpPr>
        <p:spPr bwMode="auto">
          <a:xfrm>
            <a:off x="-12700" y="-3175"/>
            <a:ext cx="91567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CA2412"/>
                </a:solidFill>
              </a:rPr>
              <a:t>7</a:t>
            </a:r>
            <a:r>
              <a:rPr lang="en-US" sz="3200" b="1" baseline="30000">
                <a:solidFill>
                  <a:srgbClr val="CA2412"/>
                </a:solidFill>
              </a:rPr>
              <a:t>th</a:t>
            </a:r>
            <a:r>
              <a:rPr lang="en-US" sz="3200" b="1">
                <a:solidFill>
                  <a:srgbClr val="CA2412"/>
                </a:solidFill>
              </a:rPr>
              <a:t> EDITION of </a:t>
            </a:r>
            <a:r>
              <a:rPr lang="el-GR" sz="3200" b="1">
                <a:solidFill>
                  <a:srgbClr val="CA2412"/>
                </a:solidFill>
              </a:rPr>
              <a:t>ΤΝΜ</a:t>
            </a:r>
            <a:r>
              <a:rPr lang="en-US" sz="3200" b="1">
                <a:solidFill>
                  <a:srgbClr val="CA2412"/>
                </a:solidFill>
              </a:rPr>
              <a:t> staging system</a:t>
            </a:r>
            <a:endParaRPr lang="el-GR" sz="3200" b="1">
              <a:solidFill>
                <a:srgbClr val="7B9899"/>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385"/>
    </mc:Choice>
    <mc:Fallback xmlns="">
      <p:transition xmlns:p14="http://schemas.microsoft.com/office/powerpoint/2010/main" spd="slow" advTm="7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 Τίτλος"/>
          <p:cNvSpPr txBox="1">
            <a:spLocks/>
          </p:cNvSpPr>
          <p:nvPr/>
        </p:nvSpPr>
        <p:spPr bwMode="auto">
          <a:xfrm>
            <a:off x="0" y="7938"/>
            <a:ext cx="91440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CA2412"/>
                </a:solidFill>
              </a:rPr>
              <a:t>7</a:t>
            </a:r>
            <a:r>
              <a:rPr lang="en-US" sz="3200" b="1" baseline="30000">
                <a:solidFill>
                  <a:srgbClr val="CA2412"/>
                </a:solidFill>
              </a:rPr>
              <a:t>th</a:t>
            </a:r>
            <a:r>
              <a:rPr lang="en-US" sz="3200" b="1">
                <a:solidFill>
                  <a:srgbClr val="CA2412"/>
                </a:solidFill>
              </a:rPr>
              <a:t> EDITION of </a:t>
            </a:r>
            <a:r>
              <a:rPr lang="el-GR" sz="3200" b="1">
                <a:solidFill>
                  <a:srgbClr val="CA2412"/>
                </a:solidFill>
              </a:rPr>
              <a:t>ΤΝΜ</a:t>
            </a:r>
            <a:r>
              <a:rPr lang="en-US" sz="3200" b="1">
                <a:solidFill>
                  <a:srgbClr val="CA2412"/>
                </a:solidFill>
              </a:rPr>
              <a:t> staging system</a:t>
            </a:r>
            <a:endParaRPr lang="el-GR" sz="3200" b="1">
              <a:solidFill>
                <a:srgbClr val="7B9899"/>
              </a:solidFill>
            </a:endParaRPr>
          </a:p>
        </p:txBody>
      </p:sp>
      <p:pic>
        <p:nvPicPr>
          <p:cNvPr id="4505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25" y="609600"/>
            <a:ext cx="4681538" cy="6180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835025"/>
            <a:ext cx="3311525" cy="4787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14"/>
    </mc:Choice>
    <mc:Fallback xmlns="">
      <p:transition xmlns:p14="http://schemas.microsoft.com/office/powerpoint/2010/main" spd="slow" advTm="4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42988" y="922338"/>
            <a:ext cx="7346950" cy="5891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6082" name="1 - Τίτλος"/>
          <p:cNvSpPr txBox="1">
            <a:spLocks/>
          </p:cNvSpPr>
          <p:nvPr/>
        </p:nvSpPr>
        <p:spPr bwMode="auto">
          <a:xfrm>
            <a:off x="0" y="7938"/>
            <a:ext cx="9144000" cy="97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Algorithm for locoregional lymph node staging in NSCLC</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03"/>
    </mc:Choice>
    <mc:Fallback xmlns="">
      <p:transition xmlns:p14="http://schemas.microsoft.com/office/powerpoint/2010/main" spd="slow" advTm="3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925" y="692150"/>
            <a:ext cx="4500563" cy="6161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8130"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97388" y="1268413"/>
            <a:ext cx="4495800" cy="4781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813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l="-350"/>
          <a:stretch>
            <a:fillRect/>
          </a:stretch>
        </p:blipFill>
        <p:spPr bwMode="auto">
          <a:xfrm>
            <a:off x="4462463" y="692150"/>
            <a:ext cx="4500562" cy="5667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8132" name="TextBox 7"/>
          <p:cNvSpPr txBox="1">
            <a:spLocks noChangeArrowheads="1"/>
          </p:cNvSpPr>
          <p:nvPr/>
        </p:nvSpPr>
        <p:spPr bwMode="auto">
          <a:xfrm>
            <a:off x="58738" y="66675"/>
            <a:ext cx="88074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a:solidFill>
                  <a:srgbClr val="FF0000"/>
                </a:solidFill>
              </a:rPr>
              <a:t>Molecular testing in NSCLC</a:t>
            </a:r>
            <a:endParaRPr lang="el-GR" sz="3200" b="1">
              <a:solidFill>
                <a:srgbClr val="FF0000"/>
              </a:solidFill>
            </a:endParaRPr>
          </a:p>
        </p:txBody>
      </p:sp>
      <p:grpSp>
        <p:nvGrpSpPr>
          <p:cNvPr id="48133" name="Group 1"/>
          <p:cNvGrpSpPr>
            <a:grpSpLocks/>
          </p:cNvGrpSpPr>
          <p:nvPr/>
        </p:nvGrpSpPr>
        <p:grpSpPr bwMode="auto">
          <a:xfrm>
            <a:off x="6294438" y="6210300"/>
            <a:ext cx="2673350" cy="455613"/>
            <a:chOff x="6294438" y="6210300"/>
            <a:chExt cx="2673350" cy="455613"/>
          </a:xfrm>
        </p:grpSpPr>
        <p:sp>
          <p:nvSpPr>
            <p:cNvPr id="48134"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rPr>
                <a:t>Slide credit: </a:t>
              </a:r>
              <a:r>
                <a:rPr lang="en-US" sz="1400">
                  <a:solidFill>
                    <a:schemeClr val="bg2"/>
                  </a:solidFill>
                  <a:hlinkClick r:id="rId8"/>
                </a:rPr>
                <a:t>clinicaloptions.com</a:t>
              </a:r>
              <a:endParaRPr lang="en-US" sz="1400">
                <a:solidFill>
                  <a:schemeClr val="bg2"/>
                </a:solidFill>
              </a:endParaRPr>
            </a:p>
          </p:txBody>
        </p:sp>
        <p:pic>
          <p:nvPicPr>
            <p:cNvPr id="48135" name="Picture 1"/>
            <p:cNvPicPr>
              <a:picLocks noChangeAspect="1"/>
            </p:cNvPicPr>
            <p:nvPr/>
          </p:nvPicPr>
          <p:blipFill>
            <a:blip r:embed="rId9"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426"/>
    </mc:Choice>
    <mc:Fallback xmlns="">
      <p:transition xmlns:p14="http://schemas.microsoft.com/office/powerpoint/2010/main" spd="slow" advTm="15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395288" y="1484313"/>
            <a:ext cx="8497887" cy="33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en-US" dirty="0"/>
              <a:t>The National Lung Screening Trial (NLST) compared LDCT  with chest X-ray in 53 454 current or former heavy smokers (≥30 pack-years or ≤15 years since smoking cessation) aged between 55 and 74 years. In this high-risk group, a 20% reduction in lung cancer related deaths, from 425 to 326 (P = 0.004), was reported. Not ready for large-scale</a:t>
            </a:r>
          </a:p>
          <a:p>
            <a:pPr>
              <a:lnSpc>
                <a:spcPct val="150000"/>
              </a:lnSpc>
            </a:pPr>
            <a:r>
              <a:rPr lang="en-US" dirty="0"/>
              <a:t>population-based implementation because of remaining questions surrounding the definition of the at-risk population, timing, interval and method of CT (particularly 2D versus 3D nodule interpretation), how to handle (false) positive findings and, especially, cost-effectiveness when compared with, e.g. smoking cessation alone.</a:t>
            </a:r>
          </a:p>
        </p:txBody>
      </p:sp>
      <p:sp>
        <p:nvSpPr>
          <p:cNvPr id="50178" name="Rectangle 2"/>
          <p:cNvSpPr>
            <a:spLocks noChangeArrowheads="1"/>
          </p:cNvSpPr>
          <p:nvPr/>
        </p:nvSpPr>
        <p:spPr bwMode="auto">
          <a:xfrm>
            <a:off x="0" y="14288"/>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rPr>
              <a:t>Screening for NSCLC</a:t>
            </a:r>
          </a:p>
        </p:txBody>
      </p:sp>
      <p:sp>
        <p:nvSpPr>
          <p:cNvPr id="50179" name="Rectangle 3"/>
          <p:cNvSpPr>
            <a:spLocks noChangeArrowheads="1"/>
          </p:cNvSpPr>
          <p:nvPr/>
        </p:nvSpPr>
        <p:spPr bwMode="auto">
          <a:xfrm>
            <a:off x="4799013" y="5910263"/>
            <a:ext cx="43561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a:t>N Engl J Med 2011; 365: 395–409.</a:t>
            </a:r>
          </a:p>
          <a:p>
            <a:pPr algn="r"/>
            <a:r>
              <a:rPr lang="en-US"/>
              <a:t>N Engl J Med 2009; 361: 2221–2229.</a:t>
            </a:r>
          </a:p>
          <a:p>
            <a:pPr algn="r"/>
            <a:r>
              <a:rPr lang="en-US"/>
              <a:t>J Clin Oncol </a:t>
            </a:r>
            <a:r>
              <a:rPr lang="fi-FI"/>
              <a:t>2013; 31: 1002–1008.</a:t>
            </a: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246"/>
    </mc:Choice>
    <mc:Fallback xmlns="">
      <p:transition xmlns:p14="http://schemas.microsoft.com/office/powerpoint/2010/main" spd="slow" advTm="9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0"/>
            <a:ext cx="9144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rPr>
              <a:t>Management of early and locally advanced </a:t>
            </a:r>
            <a:r>
              <a:rPr lang="de-DE" sz="3200" b="1">
                <a:solidFill>
                  <a:srgbClr val="FF0000"/>
                </a:solidFill>
              </a:rPr>
              <a:t>NSCLC</a:t>
            </a:r>
          </a:p>
          <a:p>
            <a:pPr algn="ctr"/>
            <a:r>
              <a:rPr lang="de-DE" sz="3200" b="1">
                <a:solidFill>
                  <a:srgbClr val="FF0000"/>
                </a:solidFill>
              </a:rPr>
              <a:t>(I, II and IIIA)</a:t>
            </a:r>
            <a:endParaRPr lang="en-US" sz="3200" b="1">
              <a:solidFill>
                <a:srgbClr val="FF0000"/>
              </a:solidFill>
            </a:endParaRPr>
          </a:p>
        </p:txBody>
      </p:sp>
      <p:sp>
        <p:nvSpPr>
          <p:cNvPr id="51202" name="Rectangle 1"/>
          <p:cNvSpPr>
            <a:spLocks noChangeArrowheads="1"/>
          </p:cNvSpPr>
          <p:nvPr/>
        </p:nvSpPr>
        <p:spPr bwMode="auto">
          <a:xfrm>
            <a:off x="0" y="1134318"/>
            <a:ext cx="9143999" cy="560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lnSpc>
                <a:spcPct val="150000"/>
              </a:lnSpc>
              <a:buFont typeface="Wingdings" charset="0"/>
              <a:buChar char="q"/>
            </a:pPr>
            <a:r>
              <a:rPr lang="en-US" sz="2000" b="1" dirty="0"/>
              <a:t>Surgery=the cornerstone for stage I or II NSCLC</a:t>
            </a:r>
          </a:p>
          <a:p>
            <a:pPr marL="1200150" lvl="2" indent="-285750">
              <a:lnSpc>
                <a:spcPct val="150000"/>
              </a:lnSpc>
              <a:buFont typeface="Wingdings" charset="0"/>
              <a:buChar char="q"/>
            </a:pPr>
            <a:r>
              <a:rPr lang="en-US" sz="2000" dirty="0"/>
              <a:t>Lobectomy is the current treatment of choice </a:t>
            </a:r>
          </a:p>
          <a:p>
            <a:pPr marL="1200150" lvl="2" indent="-285750">
              <a:lnSpc>
                <a:spcPct val="150000"/>
              </a:lnSpc>
              <a:buFont typeface="Wingdings" charset="0"/>
              <a:buChar char="q"/>
            </a:pPr>
            <a:r>
              <a:rPr lang="en-US" sz="2000" dirty="0"/>
              <a:t>More limited resections (</a:t>
            </a:r>
            <a:r>
              <a:rPr lang="en-US" sz="2000" dirty="0" err="1"/>
              <a:t>segmentectomy</a:t>
            </a:r>
            <a:r>
              <a:rPr lang="en-US" sz="2000" dirty="0"/>
              <a:t> and wedge resection) are associated with increased local recurrence</a:t>
            </a:r>
          </a:p>
          <a:p>
            <a:pPr marL="1200150" lvl="2" indent="-285750">
              <a:lnSpc>
                <a:spcPct val="150000"/>
              </a:lnSpc>
              <a:buFont typeface="Wingdings" charset="0"/>
              <a:buChar char="q"/>
            </a:pPr>
            <a:r>
              <a:rPr lang="en-US" sz="2000" dirty="0"/>
              <a:t>LN sampling </a:t>
            </a:r>
            <a:r>
              <a:rPr lang="en-US" sz="2000" dirty="0" err="1"/>
              <a:t>vs</a:t>
            </a:r>
            <a:r>
              <a:rPr lang="en-US" sz="2000" dirty="0"/>
              <a:t> systematic nodal dissection: The extent of LN dissection is mainly dictated by staging requirements for guaranteed ‘R0 resection’ status. IASLC: a minimum of six nodes/stations, three of which should be </a:t>
            </a:r>
            <a:r>
              <a:rPr lang="en-US" sz="2000" dirty="0" err="1"/>
              <a:t>mediastinal</a:t>
            </a:r>
            <a:r>
              <a:rPr lang="en-US" sz="2000" dirty="0"/>
              <a:t> including the sub-</a:t>
            </a:r>
            <a:r>
              <a:rPr lang="en-US" sz="2000" dirty="0" err="1"/>
              <a:t>carinal</a:t>
            </a:r>
            <a:r>
              <a:rPr lang="en-US" sz="2000" dirty="0"/>
              <a:t> station, with negativity of the highest resected node.</a:t>
            </a:r>
          </a:p>
          <a:p>
            <a:pPr marL="1200150" lvl="2" indent="-285750">
              <a:lnSpc>
                <a:spcPct val="150000"/>
              </a:lnSpc>
              <a:buFont typeface="Wingdings" charset="0"/>
              <a:buChar char="q"/>
            </a:pPr>
            <a:r>
              <a:rPr lang="en-US" sz="2000" dirty="0"/>
              <a:t>Minimal access surgery (VATS lobectomy): improved 5-year survival and reduced systemic recurrences, lower in-hospital complications (non-</a:t>
            </a:r>
            <a:r>
              <a:rPr lang="en-US" sz="2000" dirty="0" err="1"/>
              <a:t>randomised</a:t>
            </a:r>
            <a:r>
              <a:rPr lang="en-US" sz="2000" dirty="0"/>
              <a: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56"/>
    </mc:Choice>
    <mc:Fallback xmlns="">
      <p:transition xmlns:p14="http://schemas.microsoft.com/office/powerpoint/2010/main" spd="slow" advTm="11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07950" y="274638"/>
            <a:ext cx="9036050" cy="1143000"/>
          </a:xfrm>
        </p:spPr>
        <p:txBody>
          <a:bodyPr/>
          <a:lstStyle/>
          <a:p>
            <a:r>
              <a:rPr lang="en-US" sz="3200" b="1">
                <a:solidFill>
                  <a:srgbClr val="FF0000"/>
                </a:solidFill>
                <a:latin typeface="Calibri" charset="0"/>
              </a:rPr>
              <a:t>Adjuvant chemotherapy for early and locally advanced </a:t>
            </a:r>
            <a:r>
              <a:rPr lang="de-DE" sz="3200" b="1">
                <a:solidFill>
                  <a:srgbClr val="FF0000"/>
                </a:solidFill>
                <a:latin typeface="Calibri" charset="0"/>
              </a:rPr>
              <a:t>NSCLC</a:t>
            </a:r>
            <a:br>
              <a:rPr lang="en-US" sz="3200" b="1">
                <a:solidFill>
                  <a:srgbClr val="FF0000"/>
                </a:solidFill>
                <a:latin typeface="Calibri" charset="0"/>
              </a:rPr>
            </a:br>
            <a:endParaRPr lang="en-US" sz="3200" b="1">
              <a:solidFill>
                <a:srgbClr val="FF0000"/>
              </a:solidFill>
              <a:latin typeface="Calibri" charset="0"/>
            </a:endParaRPr>
          </a:p>
        </p:txBody>
      </p:sp>
      <p:sp>
        <p:nvSpPr>
          <p:cNvPr id="52226" name="Rectangle 2"/>
          <p:cNvSpPr>
            <a:spLocks noChangeArrowheads="1"/>
          </p:cNvSpPr>
          <p:nvPr/>
        </p:nvSpPr>
        <p:spPr bwMode="auto">
          <a:xfrm>
            <a:off x="0" y="1484313"/>
            <a:ext cx="9144000"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nSpc>
                <a:spcPct val="150000"/>
              </a:lnSpc>
              <a:buFont typeface="Wingdings" charset="0"/>
              <a:buChar char="q"/>
            </a:pPr>
            <a:r>
              <a:rPr lang="en-US" sz="2000" b="1" dirty="0" err="1"/>
              <a:t>Cisplatin</a:t>
            </a:r>
            <a:r>
              <a:rPr lang="en-US" sz="2000" b="1" dirty="0"/>
              <a:t>-based doublet </a:t>
            </a:r>
            <a:r>
              <a:rPr lang="en-US" sz="2000" dirty="0"/>
              <a:t>(300 mg/m</a:t>
            </a:r>
            <a:r>
              <a:rPr lang="en-US" sz="2000" baseline="30000" dirty="0"/>
              <a:t>2</a:t>
            </a:r>
            <a:r>
              <a:rPr lang="en-US" sz="2000" dirty="0"/>
              <a:t>), delivered in 3-4 cycles. </a:t>
            </a:r>
          </a:p>
          <a:p>
            <a:pPr marL="742950" lvl="1" indent="-285750">
              <a:lnSpc>
                <a:spcPct val="150000"/>
              </a:lnSpc>
              <a:buFont typeface="Wingdings" charset="0"/>
              <a:buChar char="q"/>
            </a:pPr>
            <a:r>
              <a:rPr lang="en-US" sz="2000" dirty="0"/>
              <a:t>Most frequently used regimen: </a:t>
            </a:r>
            <a:r>
              <a:rPr lang="en-US" sz="2000" dirty="0" err="1"/>
              <a:t>cisplatin</a:t>
            </a:r>
            <a:r>
              <a:rPr lang="en-US" sz="2000" dirty="0"/>
              <a:t>–</a:t>
            </a:r>
            <a:r>
              <a:rPr lang="en-US" sz="2000" dirty="0" err="1"/>
              <a:t>vinorelbine</a:t>
            </a:r>
            <a:r>
              <a:rPr lang="en-US" sz="2000" dirty="0"/>
              <a:t>. </a:t>
            </a:r>
          </a:p>
          <a:p>
            <a:pPr marL="742950" lvl="1" indent="-285750">
              <a:lnSpc>
                <a:spcPct val="150000"/>
              </a:lnSpc>
              <a:buFont typeface="Wingdings" charset="0"/>
              <a:buChar char="q"/>
            </a:pPr>
            <a:r>
              <a:rPr lang="en-US" sz="2000" dirty="0"/>
              <a:t>Recommended for patients with resected stage II or III </a:t>
            </a:r>
          </a:p>
          <a:p>
            <a:pPr marL="742950" lvl="1" indent="-285750">
              <a:lnSpc>
                <a:spcPct val="150000"/>
              </a:lnSpc>
              <a:buFont typeface="Wingdings" charset="0"/>
              <a:buChar char="q"/>
            </a:pPr>
            <a:r>
              <a:rPr lang="en-US" sz="2000" dirty="0"/>
              <a:t>No adjuvant chemo recommended in stage IA.</a:t>
            </a:r>
          </a:p>
          <a:p>
            <a:pPr marL="742950" lvl="1" indent="-285750">
              <a:lnSpc>
                <a:spcPct val="150000"/>
              </a:lnSpc>
              <a:buFont typeface="Wingdings" charset="0"/>
              <a:buChar char="q"/>
            </a:pPr>
            <a:r>
              <a:rPr lang="en-US" sz="2000" dirty="0"/>
              <a:t>In stage IB, no OS benefit, except for </a:t>
            </a:r>
            <a:r>
              <a:rPr lang="en-US" sz="2000" dirty="0" err="1"/>
              <a:t>tumours</a:t>
            </a:r>
            <a:r>
              <a:rPr lang="en-US" sz="2000" dirty="0"/>
              <a:t> &gt;4 cm in the CALGB 9633 study, or </a:t>
            </a:r>
            <a:r>
              <a:rPr lang="en-US" sz="2000" dirty="0" err="1"/>
              <a:t>tumours</a:t>
            </a:r>
            <a:r>
              <a:rPr lang="en-US" sz="2000" dirty="0"/>
              <a:t> &gt;5 cm in the  JBR.10 study. </a:t>
            </a:r>
          </a:p>
          <a:p>
            <a:pPr marL="742950" lvl="1" indent="-285750">
              <a:lnSpc>
                <a:spcPct val="150000"/>
              </a:lnSpc>
              <a:buFont typeface="Wingdings" charset="0"/>
              <a:buChar char="q"/>
            </a:pPr>
            <a:r>
              <a:rPr lang="en-US" sz="2000" dirty="0"/>
              <a:t>Smoking-induced cardiopulmonary co-morbidity, PS, time since surgery, ERCC status: individual indications according to the risk-benefit ratio. </a:t>
            </a:r>
          </a:p>
          <a:p>
            <a:pPr marL="742950" lvl="1" indent="-285750">
              <a:lnSpc>
                <a:spcPct val="150000"/>
              </a:lnSpc>
              <a:buFont typeface="Wingdings" charset="0"/>
              <a:buChar char="q"/>
            </a:pPr>
            <a:r>
              <a:rPr lang="en-US" sz="2000" dirty="0"/>
              <a:t>Results of adjuvant vs. neo-adjuvant chemotherapy using indirect comparison meta-analysis or directly as in the NATCH trial, no clinically important differences in OS were discerned.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744"/>
    </mc:Choice>
    <mc:Fallback xmlns="">
      <p:transition xmlns:p14="http://schemas.microsoft.com/office/powerpoint/2010/main" spd="slow" advTm="12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0" y="1989138"/>
            <a:ext cx="91440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000" dirty="0"/>
              <a:t>In view of the equivalence of neo-adjuvant and adjuvant chemotherapy for overall survival, the consistent results and broad evidence base support adjuvant chemotherapy as the timing of choice </a:t>
            </a:r>
          </a:p>
          <a:p>
            <a:pPr marL="342900" indent="-342900">
              <a:buFont typeface="Wingdings" charset="0"/>
              <a:buChar char="q"/>
            </a:pPr>
            <a:endParaRPr lang="en-US" sz="2000" dirty="0"/>
          </a:p>
          <a:p>
            <a:pPr marL="342900" indent="-342900">
              <a:buFont typeface="Wingdings" charset="0"/>
              <a:buChar char="q"/>
            </a:pPr>
            <a:endParaRPr lang="en-US" sz="2000" dirty="0"/>
          </a:p>
          <a:p>
            <a:pPr marL="342900" indent="-342900">
              <a:buFont typeface="Wingdings" charset="0"/>
              <a:buChar char="q"/>
            </a:pPr>
            <a:r>
              <a:rPr lang="en-US" sz="2000" dirty="0"/>
              <a:t>Given the current state of knowledge, targeted agents should not be used in the adjuvant setting </a:t>
            </a:r>
          </a:p>
        </p:txBody>
      </p:sp>
      <p:sp>
        <p:nvSpPr>
          <p:cNvPr id="53250" name="Title 1"/>
          <p:cNvSpPr>
            <a:spLocks noGrp="1"/>
          </p:cNvSpPr>
          <p:nvPr>
            <p:ph type="title"/>
          </p:nvPr>
        </p:nvSpPr>
        <p:spPr>
          <a:xfrm>
            <a:off x="107950" y="274638"/>
            <a:ext cx="9036050" cy="1143000"/>
          </a:xfrm>
        </p:spPr>
        <p:txBody>
          <a:bodyPr/>
          <a:lstStyle/>
          <a:p>
            <a:r>
              <a:rPr lang="en-US" sz="3200" b="1">
                <a:solidFill>
                  <a:srgbClr val="FF0000"/>
                </a:solidFill>
                <a:latin typeface="Calibri" charset="0"/>
              </a:rPr>
              <a:t>Adjuvant chemotherapy for early and locally advanced </a:t>
            </a:r>
            <a:r>
              <a:rPr lang="de-DE" sz="3200" b="1">
                <a:solidFill>
                  <a:srgbClr val="FF0000"/>
                </a:solidFill>
                <a:latin typeface="Calibri" charset="0"/>
              </a:rPr>
              <a:t>NSCLC</a:t>
            </a:r>
            <a:br>
              <a:rPr lang="en-US" sz="3200" b="1">
                <a:solidFill>
                  <a:srgbClr val="FF0000"/>
                </a:solidFill>
                <a:latin typeface="Calibri" charset="0"/>
              </a:rPr>
            </a:br>
            <a:endParaRPr lang="en-US" sz="3200" b="1">
              <a:solidFill>
                <a:srgbClr val="FF0000"/>
              </a:solidFill>
              <a:latin typeface="Calibri"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77"/>
    </mc:Choice>
    <mc:Fallback xmlns="">
      <p:transition xmlns:p14="http://schemas.microsoft.com/office/powerpoint/2010/main" spd="slow" advTm="4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1128713"/>
            <a:ext cx="9144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000"/>
              <a:t>In patients unfit for surgery, </a:t>
            </a:r>
            <a:r>
              <a:rPr lang="en-US" sz="2000" b="1"/>
              <a:t>SABR</a:t>
            </a:r>
            <a:r>
              <a:rPr lang="el-GR" sz="2000"/>
              <a:t>=</a:t>
            </a:r>
            <a:r>
              <a:rPr lang="en-US" sz="2000"/>
              <a:t>the treatment of choice for peripherally located stage I NSCLC: improved population-based survival in elderly patients, and the convenience of this outpatient therapy over three to eight visits has also led to a reduction in the proportion of untreated patients. </a:t>
            </a:r>
          </a:p>
          <a:p>
            <a:pPr marL="342900" indent="-342900">
              <a:buFont typeface="Wingdings" charset="0"/>
              <a:buChar char="q"/>
            </a:pPr>
            <a:endParaRPr lang="en-US" sz="2000"/>
          </a:p>
          <a:p>
            <a:pPr marL="342900" indent="-342900">
              <a:buFont typeface="Wingdings" charset="0"/>
              <a:buChar char="q"/>
            </a:pPr>
            <a:r>
              <a:rPr lang="en-US" sz="2000"/>
              <a:t>SABR dose:a biologically equivalent tumour dose of ≥100 Gy, prescribed to the encompassing isodose.</a:t>
            </a:r>
          </a:p>
          <a:p>
            <a:pPr marL="342900" indent="-342900">
              <a:buFont typeface="Wingdings" charset="0"/>
              <a:buChar char="q"/>
            </a:pPr>
            <a:endParaRPr lang="en-US" sz="2000"/>
          </a:p>
          <a:p>
            <a:pPr marL="342900" indent="-342900">
              <a:buFont typeface="Wingdings" charset="0"/>
              <a:buChar char="q"/>
            </a:pPr>
            <a:r>
              <a:rPr lang="en-US" sz="2000"/>
              <a:t>SABR vs.  surgery in patients with severe COPD revealed a higher 30-day mortality following surgery but similar OS at 1 and 3 years.</a:t>
            </a:r>
          </a:p>
          <a:p>
            <a:pPr marL="342900" indent="-342900">
              <a:buFont typeface="Wingdings" charset="0"/>
              <a:buChar char="q"/>
            </a:pPr>
            <a:endParaRPr lang="en-US" sz="2000"/>
          </a:p>
          <a:p>
            <a:pPr marL="342900" indent="-342900">
              <a:buFont typeface="Wingdings" charset="0"/>
              <a:buChar char="q"/>
            </a:pPr>
            <a:r>
              <a:rPr lang="en-US" sz="2000"/>
              <a:t>For tumours with a size &gt;5 cm and/or central location, preferentially treated with radical radiotherapy using more conventional daily or accelerated schedules.</a:t>
            </a:r>
          </a:p>
          <a:p>
            <a:pPr marL="342900" indent="-342900">
              <a:buFont typeface="Wingdings" charset="0"/>
              <a:buChar char="q"/>
            </a:pPr>
            <a:endParaRPr lang="en-US" sz="2000"/>
          </a:p>
          <a:p>
            <a:pPr marL="342900" indent="-342900">
              <a:buFont typeface="Wingdings" charset="0"/>
              <a:buChar char="q"/>
            </a:pPr>
            <a:r>
              <a:rPr lang="en-US" sz="2000"/>
              <a:t>Adding chemotherapy to radiotherapy for patients with stage II-N1 disease may be considered. Although this was not properly assessed in clinical studies, there may be a similar benefit as for resected patients with stage II-N1 disease.</a:t>
            </a:r>
          </a:p>
        </p:txBody>
      </p:sp>
      <p:sp>
        <p:nvSpPr>
          <p:cNvPr id="54274" name="Rectangle 2"/>
          <p:cNvSpPr>
            <a:spLocks noChangeArrowheads="1"/>
          </p:cNvSpPr>
          <p:nvPr/>
        </p:nvSpPr>
        <p:spPr bwMode="auto">
          <a:xfrm>
            <a:off x="0" y="19050"/>
            <a:ext cx="9144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rPr>
              <a:t>Primary radiotherapy:</a:t>
            </a:r>
            <a:r>
              <a:rPr lang="el-GR" sz="3200" b="1">
                <a:solidFill>
                  <a:srgbClr val="FF0000"/>
                </a:solidFill>
              </a:rPr>
              <a:t> </a:t>
            </a:r>
            <a:r>
              <a:rPr lang="en-US" sz="3200" b="1">
                <a:solidFill>
                  <a:srgbClr val="FF0000"/>
                </a:solidFill>
              </a:rPr>
              <a:t>stereotactic ablative radiotherapy (SABR)</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06"/>
    </mc:Choice>
    <mc:Fallback xmlns="">
      <p:transition xmlns:p14="http://schemas.microsoft.com/office/powerpoint/2010/main" spd="slow" advTm="2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753" y="620688"/>
            <a:ext cx="9036496" cy="5170647"/>
          </a:xfrm>
          <a:prstGeom prst="rect">
            <a:avLst/>
          </a:prstGeom>
        </p:spPr>
        <p:txBody>
          <a:bodyPr>
            <a:spAutoFit/>
          </a:bodyPr>
          <a:lstStyle/>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83-85% of lung cancer, </a:t>
            </a:r>
          </a:p>
          <a:p>
            <a:pPr marL="742950" lvl="1" indent="-285750" fontAlgn="auto">
              <a:spcBef>
                <a:spcPts val="0"/>
              </a:spcBef>
              <a:spcAft>
                <a:spcPts val="0"/>
              </a:spcAft>
              <a:buFont typeface="Arial" panose="020B0604020202020204" pitchFamily="34" charset="0"/>
              <a:buChar char="•"/>
              <a:defRPr/>
            </a:pPr>
            <a:r>
              <a:rPr lang="en-US" dirty="0">
                <a:latin typeface="+mn-lt"/>
                <a:ea typeface="+mn-ea"/>
                <a:cs typeface="+mn-cs"/>
              </a:rPr>
              <a:t>the leading cause of cancer mortality in the US</a:t>
            </a:r>
          </a:p>
          <a:p>
            <a:pPr marL="1200150" lvl="2" indent="-285750" fontAlgn="auto">
              <a:spcBef>
                <a:spcPts val="0"/>
              </a:spcBef>
              <a:spcAft>
                <a:spcPts val="0"/>
              </a:spcAft>
              <a:buFont typeface="Arial" panose="020B0604020202020204" pitchFamily="34" charset="0"/>
              <a:buChar char="•"/>
              <a:defRPr/>
            </a:pPr>
            <a:r>
              <a:rPr lang="en-US" altLang="el-GR" dirty="0">
                <a:latin typeface="+mn-lt"/>
                <a:ea typeface="+mn-ea"/>
                <a:cs typeface="+mn-cs"/>
              </a:rPr>
              <a:t>New cases, 2015: US, 221,200; global, 2M</a:t>
            </a:r>
          </a:p>
          <a:p>
            <a:pPr marL="1200150" lvl="2" indent="-285750" fontAlgn="auto">
              <a:spcBef>
                <a:spcPts val="0"/>
              </a:spcBef>
              <a:spcAft>
                <a:spcPts val="0"/>
              </a:spcAft>
              <a:buFont typeface="Arial" panose="020B0604020202020204" pitchFamily="34" charset="0"/>
              <a:buChar char="•"/>
              <a:defRPr/>
            </a:pPr>
            <a:r>
              <a:rPr lang="en-US" altLang="el-GR" dirty="0">
                <a:latin typeface="+mn-lt"/>
                <a:ea typeface="+mn-ea"/>
                <a:cs typeface="+mn-cs"/>
              </a:rPr>
              <a:t>Deaths, 2015: US, 158,040; global, 1.5M</a:t>
            </a:r>
          </a:p>
          <a:p>
            <a:pPr marL="285750" indent="-285750" fontAlgn="auto">
              <a:spcBef>
                <a:spcPts val="0"/>
              </a:spcBef>
              <a:spcAft>
                <a:spcPts val="0"/>
              </a:spcAft>
              <a:buFont typeface="Arial" panose="020B0604020202020204" pitchFamily="34" charset="0"/>
              <a:buChar char="•"/>
              <a:defRPr/>
            </a:pPr>
            <a:endParaRPr lang="en-US" sz="1200"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 ~ 85% of lung cancers in the US are associated with smoking </a:t>
            </a:r>
          </a:p>
          <a:p>
            <a:pPr marL="285750" indent="-285750" fontAlgn="auto">
              <a:spcBef>
                <a:spcPts val="0"/>
              </a:spcBef>
              <a:spcAft>
                <a:spcPts val="0"/>
              </a:spcAft>
              <a:buFont typeface="Arial" panose="020B0604020202020204" pitchFamily="34" charset="0"/>
              <a:buChar char="•"/>
              <a:defRPr/>
            </a:pPr>
            <a:endParaRPr lang="en-US" sz="1200"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In nonsmokers is most often adenocarcinoma and </a:t>
            </a:r>
          </a:p>
          <a:p>
            <a:pPr fontAlgn="auto">
              <a:spcBef>
                <a:spcPts val="0"/>
              </a:spcBef>
              <a:spcAft>
                <a:spcPts val="0"/>
              </a:spcAft>
              <a:defRPr/>
            </a:pPr>
            <a:r>
              <a:rPr lang="en-US" dirty="0">
                <a:latin typeface="+mn-lt"/>
                <a:ea typeface="+mn-ea"/>
                <a:cs typeface="+mn-cs"/>
              </a:rPr>
              <a:t>     disproportionately affects women vs men</a:t>
            </a:r>
          </a:p>
          <a:p>
            <a:pPr marL="285750" indent="-285750" fontAlgn="auto">
              <a:spcBef>
                <a:spcPts val="0"/>
              </a:spcBef>
              <a:spcAft>
                <a:spcPts val="0"/>
              </a:spcAft>
              <a:buFont typeface="Arial" panose="020B0604020202020204" pitchFamily="34" charset="0"/>
              <a:buChar char="•"/>
              <a:defRPr/>
            </a:pPr>
            <a:endParaRPr lang="en-US"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Incidence of lung cancer varies among racial, ethnic, </a:t>
            </a:r>
          </a:p>
          <a:p>
            <a:pPr fontAlgn="auto">
              <a:spcBef>
                <a:spcPts val="0"/>
              </a:spcBef>
              <a:spcAft>
                <a:spcPts val="0"/>
              </a:spcAft>
              <a:defRPr/>
            </a:pPr>
            <a:r>
              <a:rPr lang="en-US" dirty="0">
                <a:latin typeface="+mn-lt"/>
                <a:ea typeface="+mn-ea"/>
                <a:cs typeface="+mn-cs"/>
              </a:rPr>
              <a:t>      and socioeconomic groups</a:t>
            </a:r>
          </a:p>
          <a:p>
            <a:pPr marL="285750" indent="-285750" fontAlgn="auto">
              <a:spcBef>
                <a:spcPts val="0"/>
              </a:spcBef>
              <a:spcAft>
                <a:spcPts val="0"/>
              </a:spcAft>
              <a:buFont typeface="Arial" panose="020B0604020202020204" pitchFamily="34" charset="0"/>
              <a:buChar char="•"/>
              <a:defRPr/>
            </a:pPr>
            <a:endParaRPr lang="en-US" sz="1200"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5-year OS rate for NSCLC is 21%, varies widely by stage</a:t>
            </a:r>
          </a:p>
          <a:p>
            <a:pPr lvl="8" defTabSz="914400">
              <a:defRPr/>
            </a:pPr>
            <a:r>
              <a:rPr lang="en-US" altLang="el-GR" dirty="0">
                <a:latin typeface="+mn-lt"/>
                <a:ea typeface="+mn-ea"/>
                <a:cs typeface="+mn-cs"/>
              </a:rPr>
              <a:t>Overall: 18%</a:t>
            </a:r>
          </a:p>
          <a:p>
            <a:pPr lvl="8" defTabSz="914400">
              <a:defRPr/>
            </a:pPr>
            <a:r>
              <a:rPr lang="en-US" altLang="el-GR" dirty="0">
                <a:latin typeface="+mn-lt"/>
                <a:ea typeface="+mn-ea"/>
                <a:cs typeface="+mn-cs"/>
              </a:rPr>
              <a:t>Metastatic: 4%</a:t>
            </a:r>
          </a:p>
          <a:p>
            <a:pPr marL="285750" indent="-285750" fontAlgn="auto">
              <a:spcBef>
                <a:spcPts val="0"/>
              </a:spcBef>
              <a:spcAft>
                <a:spcPts val="0"/>
              </a:spcAft>
              <a:buFont typeface="Arial" panose="020B0604020202020204" pitchFamily="34" charset="0"/>
              <a:buChar char="•"/>
              <a:defRPr/>
            </a:pPr>
            <a:endParaRPr lang="en-US" sz="1200"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55% of NSCLC patients are diagnosed with advanced disease</a:t>
            </a:r>
          </a:p>
          <a:p>
            <a:pPr marL="285750" indent="-285750" fontAlgn="auto">
              <a:spcBef>
                <a:spcPts val="0"/>
              </a:spcBef>
              <a:spcAft>
                <a:spcPts val="0"/>
              </a:spcAft>
              <a:buFont typeface="Arial" panose="020B0604020202020204" pitchFamily="34" charset="0"/>
              <a:buChar char="•"/>
              <a:defRPr/>
            </a:pPr>
            <a:endParaRPr lang="en-US" sz="1200" dirty="0">
              <a:latin typeface="+mn-lt"/>
              <a:ea typeface="+mn-ea"/>
              <a:cs typeface="+mn-cs"/>
            </a:endParaRPr>
          </a:p>
          <a:p>
            <a:pPr marL="285750" indent="-285750" fontAlgn="auto">
              <a:spcBef>
                <a:spcPts val="0"/>
              </a:spcBef>
              <a:spcAft>
                <a:spcPts val="0"/>
              </a:spcAft>
              <a:buFont typeface="Arial" panose="020B0604020202020204" pitchFamily="34" charset="0"/>
              <a:buChar char="•"/>
              <a:defRPr/>
            </a:pPr>
            <a:r>
              <a:rPr lang="en-US" dirty="0">
                <a:latin typeface="+mn-lt"/>
                <a:ea typeface="+mn-ea"/>
                <a:cs typeface="+mn-cs"/>
              </a:rPr>
              <a:t>Contributes to more deaths than breast, colon, and prostate cancer combined</a:t>
            </a:r>
            <a:endParaRPr lang="el-GR" dirty="0">
              <a:latin typeface="+mn-lt"/>
              <a:ea typeface="+mn-ea"/>
              <a:cs typeface="+mn-cs"/>
            </a:endParaRPr>
          </a:p>
        </p:txBody>
      </p:sp>
      <p:sp>
        <p:nvSpPr>
          <p:cNvPr id="3" name="Ορθογώνιο 2"/>
          <p:cNvSpPr/>
          <p:nvPr/>
        </p:nvSpPr>
        <p:spPr>
          <a:xfrm>
            <a:off x="53975" y="26988"/>
            <a:ext cx="9036050" cy="584200"/>
          </a:xfrm>
          <a:prstGeom prst="rect">
            <a:avLst/>
          </a:prstGeom>
        </p:spPr>
        <p:txBody>
          <a:bodyPr>
            <a:spAutoFit/>
          </a:bodyPr>
          <a:lstStyle/>
          <a:p>
            <a:pPr algn="ctr" fontAlgn="auto">
              <a:spcBef>
                <a:spcPts val="0"/>
              </a:spcBef>
              <a:spcAft>
                <a:spcPts val="0"/>
              </a:spcAft>
              <a:defRPr/>
            </a:pPr>
            <a:r>
              <a:rPr lang="en-US" sz="3200" b="1" dirty="0">
                <a:solidFill>
                  <a:srgbClr val="FF0000"/>
                </a:solidFill>
                <a:latin typeface="+mj-lt"/>
                <a:ea typeface="+mn-ea"/>
                <a:cs typeface="+mn-cs"/>
              </a:rPr>
              <a:t>Epidemiology of NSCLC</a:t>
            </a:r>
          </a:p>
        </p:txBody>
      </p:sp>
      <p:sp>
        <p:nvSpPr>
          <p:cNvPr id="17411" name="Ορθογώνιο 3"/>
          <p:cNvSpPr>
            <a:spLocks noChangeArrowheads="1"/>
          </p:cNvSpPr>
          <p:nvPr/>
        </p:nvSpPr>
        <p:spPr bwMode="auto">
          <a:xfrm>
            <a:off x="0" y="6165850"/>
            <a:ext cx="91440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400"/>
              <a:t>1. Cancer statistics, 2016. CA Cancer J Clin. </a:t>
            </a:r>
            <a:r>
              <a:rPr lang="el-GR" sz="1400"/>
              <a:t>2016;66:7-30.</a:t>
            </a:r>
          </a:p>
          <a:p>
            <a:pPr algn="r"/>
            <a:r>
              <a:rPr lang="en-US" sz="1400"/>
              <a:t>2. American Cancer Society. Cancer facts and figures 2016. </a:t>
            </a:r>
          </a:p>
          <a:p>
            <a:pPr algn="r"/>
            <a:r>
              <a:rPr lang="en-US" sz="1400"/>
              <a:t>http://www.cancer.org/acs/groups/content/@research/documents/document/acspc-047079.pdf</a:t>
            </a:r>
            <a:endParaRPr lang="el-GR" sz="1400"/>
          </a:p>
        </p:txBody>
      </p:sp>
      <p:pic>
        <p:nvPicPr>
          <p:cNvPr id="17412" name="Picture 2" descr="http://www.researchcancerimmunotherapy.com/images/tumor-types/lung-cancer/info-graphic-s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836613"/>
            <a:ext cx="3059112" cy="387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363"/>
    </mc:Choice>
    <mc:Fallback xmlns="">
      <p:transition xmlns:p14="http://schemas.microsoft.com/office/powerpoint/2010/main" spd="slow" advTm="9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7938" y="620713"/>
            <a:ext cx="9136062"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000">
                <a:solidFill>
                  <a:srgbClr val="000000"/>
                </a:solidFill>
              </a:rPr>
              <a:t>Should be offered to all patients with LA-NSCLC who can tolerate it</a:t>
            </a:r>
          </a:p>
          <a:p>
            <a:pPr marL="342900" indent="-342900">
              <a:buFont typeface="Wingdings" charset="0"/>
              <a:buChar char="q"/>
            </a:pPr>
            <a:endParaRPr lang="en-US" sz="2000"/>
          </a:p>
          <a:p>
            <a:pPr marL="342900" indent="-342900">
              <a:buFont typeface="Wingdings" charset="0"/>
              <a:buChar char="q"/>
            </a:pPr>
            <a:r>
              <a:rPr lang="en-US" sz="2000"/>
              <a:t>Improves survival in all subgroups of patients, whether treated with surgery or radiotherapy</a:t>
            </a:r>
          </a:p>
          <a:p>
            <a:pPr marL="342900" indent="-342900">
              <a:buFont typeface="Wingdings" charset="0"/>
              <a:buChar char="q"/>
            </a:pPr>
            <a:endParaRPr lang="en-US" sz="2000"/>
          </a:p>
          <a:p>
            <a:pPr marL="342900" indent="-342900">
              <a:buFont typeface="Wingdings" charset="0"/>
              <a:buChar char="q"/>
            </a:pPr>
            <a:r>
              <a:rPr lang="en-US" sz="2000"/>
              <a:t>2-4 cycles with cisplatin-based doublets (e.g. cisplatin–etoposide or cisplatin–vinorelbine) delivered concurrently with radiotherapy have been studied most extensively, and are therefore recommended</a:t>
            </a:r>
          </a:p>
          <a:p>
            <a:pPr marL="342900" indent="-342900">
              <a:buFont typeface="Wingdings" charset="0"/>
              <a:buChar char="q"/>
            </a:pPr>
            <a:endParaRPr lang="en-US" sz="2000"/>
          </a:p>
          <a:p>
            <a:pPr marL="342900" indent="-342900">
              <a:buFont typeface="Wingdings" charset="0"/>
              <a:buChar char="q"/>
            </a:pPr>
            <a:r>
              <a:rPr lang="en-US" sz="2000"/>
              <a:t>The most commonly used drugs together with cisplatin are etoposide (at full systemic dose 100–120 mg/m</a:t>
            </a:r>
            <a:r>
              <a:rPr lang="en-US" sz="2000" baseline="30000"/>
              <a:t>2</a:t>
            </a:r>
            <a:r>
              <a:rPr lang="en-US" sz="2000"/>
              <a:t>) and vinorelbine (at 60% of systemic dose, 15 mg/m</a:t>
            </a:r>
            <a:r>
              <a:rPr lang="en-US" sz="2000" baseline="30000"/>
              <a:t>2</a:t>
            </a:r>
            <a:r>
              <a:rPr lang="en-US" sz="2000"/>
              <a:t>). </a:t>
            </a:r>
          </a:p>
          <a:p>
            <a:pPr marL="342900" indent="-342900">
              <a:buFont typeface="Wingdings" charset="0"/>
              <a:buChar char="q"/>
            </a:pPr>
            <a:endParaRPr lang="en-US" sz="2000"/>
          </a:p>
          <a:p>
            <a:pPr marL="342900" indent="-342900">
              <a:buFont typeface="Wingdings" charset="0"/>
              <a:buChar char="q"/>
            </a:pPr>
            <a:r>
              <a:rPr lang="en-US" sz="2000"/>
              <a:t>On average, a cisplatin dose of 80 mg/m2 per cycle was administered.</a:t>
            </a:r>
          </a:p>
          <a:p>
            <a:pPr marL="342900" indent="-342900">
              <a:buFont typeface="Wingdings" charset="0"/>
              <a:buChar char="q"/>
            </a:pPr>
            <a:endParaRPr lang="en-US" sz="2000"/>
          </a:p>
          <a:p>
            <a:pPr marL="342900" indent="-342900">
              <a:buFont typeface="Wingdings" charset="0"/>
              <a:buChar char="q"/>
            </a:pPr>
            <a:r>
              <a:rPr lang="en-US" sz="2000"/>
              <a:t>Carboplatin-based induction chemotherapy before concurrent chemoradiotherapy can generally not be recommended. </a:t>
            </a:r>
          </a:p>
          <a:p>
            <a:pPr marL="342900" indent="-342900">
              <a:buFont typeface="Wingdings" charset="0"/>
              <a:buChar char="q"/>
            </a:pPr>
            <a:endParaRPr lang="en-US" sz="2000"/>
          </a:p>
          <a:p>
            <a:pPr marL="342900" indent="-342900">
              <a:buFont typeface="Wingdings" charset="0"/>
              <a:buChar char="q"/>
            </a:pPr>
            <a:r>
              <a:rPr lang="en-US" sz="2000"/>
              <a:t>Consolidation treatment with, e.g. docetaxel or an EGFR-tyrosine kinase inhibitor after concurrent chemoradiotherapy is not recommended.</a:t>
            </a:r>
          </a:p>
          <a:p>
            <a:pPr marL="342900" indent="-342900">
              <a:buFont typeface="Wingdings" charset="0"/>
              <a:buChar char="q"/>
            </a:pPr>
            <a:endParaRPr lang="en-US" sz="2000"/>
          </a:p>
        </p:txBody>
      </p:sp>
      <p:sp>
        <p:nvSpPr>
          <p:cNvPr id="55298" name="Rectangle 2"/>
          <p:cNvSpPr>
            <a:spLocks noChangeArrowheads="1"/>
          </p:cNvSpPr>
          <p:nvPr/>
        </p:nvSpPr>
        <p:spPr bwMode="auto">
          <a:xfrm>
            <a:off x="0" y="44450"/>
            <a:ext cx="9144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Chemotherapy of locally advanced NSCLC stage III</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961"/>
    </mc:Choice>
    <mc:Fallback xmlns="">
      <p:transition xmlns:p14="http://schemas.microsoft.com/office/powerpoint/2010/main" spd="slow" advTm="10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3175" y="1253073"/>
            <a:ext cx="9140825"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000" dirty="0"/>
              <a:t>Concurrent </a:t>
            </a:r>
            <a:r>
              <a:rPr lang="en-US" sz="2000" dirty="0" err="1"/>
              <a:t>chemoradiotherapy</a:t>
            </a:r>
            <a:r>
              <a:rPr lang="en-US" sz="2000" dirty="0"/>
              <a:t> is the treatment of choice in patients evaluated as </a:t>
            </a:r>
            <a:r>
              <a:rPr lang="en-US" sz="2000" dirty="0" err="1"/>
              <a:t>unresectable</a:t>
            </a:r>
            <a:r>
              <a:rPr lang="en-US" sz="2000" dirty="0"/>
              <a:t> in stage IIIA and IIIB. If concurrent </a:t>
            </a:r>
            <a:r>
              <a:rPr lang="en-US" sz="2000" dirty="0" err="1"/>
              <a:t>chemoradiotherapy</a:t>
            </a:r>
            <a:r>
              <a:rPr lang="en-US" sz="2000" dirty="0"/>
              <a:t> is not possible—for any reason - sequential approaches of induction chemotherapy followed by definitive radiotherapy represent a valid and effective alternative</a:t>
            </a:r>
          </a:p>
          <a:p>
            <a:pPr marL="342900" indent="-342900">
              <a:buFont typeface="Wingdings" charset="0"/>
              <a:buChar char="q"/>
            </a:pPr>
            <a:endParaRPr lang="en-US" sz="2000" dirty="0"/>
          </a:p>
          <a:p>
            <a:pPr marL="342900" indent="-342900">
              <a:buFont typeface="Wingdings" charset="0"/>
              <a:buChar char="q"/>
            </a:pPr>
            <a:r>
              <a:rPr lang="en-US" sz="2000" dirty="0"/>
              <a:t>Definitive thoracic radiotherapy should be no less than the biological equivalent of 60 </a:t>
            </a:r>
            <a:r>
              <a:rPr lang="en-US" sz="2000" dirty="0" err="1"/>
              <a:t>Gy</a:t>
            </a:r>
            <a:r>
              <a:rPr lang="en-US" sz="2000" dirty="0"/>
              <a:t> in 2.0 </a:t>
            </a:r>
            <a:r>
              <a:rPr lang="en-US" sz="2000" dirty="0" err="1"/>
              <a:t>Gy</a:t>
            </a:r>
            <a:r>
              <a:rPr lang="en-US" sz="2000" dirty="0"/>
              <a:t> fractions.</a:t>
            </a:r>
          </a:p>
          <a:p>
            <a:endParaRPr lang="en-US" sz="2000" dirty="0"/>
          </a:p>
          <a:p>
            <a:pPr marL="342900" indent="-342900">
              <a:buFont typeface="Wingdings" charset="0"/>
              <a:buChar char="q"/>
            </a:pPr>
            <a:r>
              <a:rPr lang="en-US" sz="2000" dirty="0"/>
              <a:t>In non-concurrent schedules, radiotherapy delivered in a short overall treatment time is recommended.</a:t>
            </a:r>
          </a:p>
          <a:p>
            <a:pPr marL="342900" indent="-342900">
              <a:buFont typeface="Wingdings" charset="0"/>
              <a:buChar char="q"/>
            </a:pPr>
            <a:endParaRPr lang="en-US" sz="2000" dirty="0"/>
          </a:p>
          <a:p>
            <a:pPr marL="342900" indent="-342900">
              <a:buFont typeface="Wingdings" charset="0"/>
              <a:buChar char="q"/>
            </a:pPr>
            <a:r>
              <a:rPr lang="en-US" sz="2000" dirty="0"/>
              <a:t>For </a:t>
            </a:r>
            <a:r>
              <a:rPr lang="en-US" sz="2000" dirty="0" err="1"/>
              <a:t>resectable</a:t>
            </a:r>
            <a:r>
              <a:rPr lang="en-US" sz="2000" dirty="0"/>
              <a:t> LA-NSCLC, especially single nodal stage N2 disease, both definitive </a:t>
            </a:r>
            <a:r>
              <a:rPr lang="en-US" sz="2000" dirty="0" err="1"/>
              <a:t>chemoradiotherapy</a:t>
            </a:r>
            <a:r>
              <a:rPr lang="en-US" sz="2000" dirty="0"/>
              <a:t> and induction therapy followed by surgery are options</a:t>
            </a:r>
          </a:p>
          <a:p>
            <a:pPr marL="342900" indent="-342900">
              <a:buFont typeface="Wingdings" charset="0"/>
              <a:buChar char="q"/>
            </a:pPr>
            <a:endParaRPr lang="en-US" sz="2000" dirty="0"/>
          </a:p>
          <a:p>
            <a:pPr marL="342900" indent="-342900">
              <a:buFont typeface="Wingdings" charset="0"/>
              <a:buChar char="q"/>
            </a:pPr>
            <a:r>
              <a:rPr lang="en-US" sz="2000" dirty="0"/>
              <a:t>Surgery is preferably considered in patients in whom a complete resection by lobectomy is expected. More complex surgical resections after induction treatment should be carried out in experienced centers.</a:t>
            </a:r>
          </a:p>
          <a:p>
            <a:pPr marL="342900" indent="-342900">
              <a:buFont typeface="Wingdings" charset="0"/>
              <a:buChar char="q"/>
            </a:pPr>
            <a:endParaRPr lang="en-US" sz="2000" dirty="0"/>
          </a:p>
        </p:txBody>
      </p:sp>
      <p:sp>
        <p:nvSpPr>
          <p:cNvPr id="56322" name="Rectangle 2"/>
          <p:cNvSpPr>
            <a:spLocks noChangeArrowheads="1"/>
          </p:cNvSpPr>
          <p:nvPr/>
        </p:nvSpPr>
        <p:spPr bwMode="auto">
          <a:xfrm>
            <a:off x="0" y="44450"/>
            <a:ext cx="9144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solidFill>
                  <a:srgbClr val="FF0000"/>
                </a:solidFill>
              </a:rPr>
              <a:t>Treatment of unresectable locally advanced NSCLC stage III</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78"/>
    </mc:Choice>
    <mc:Fallback xmlns="">
      <p:transition xmlns:p14="http://schemas.microsoft.com/office/powerpoint/2010/main" spd="slow" advTm="9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0" y="274638"/>
            <a:ext cx="9144000" cy="1143000"/>
          </a:xfrm>
        </p:spPr>
        <p:txBody>
          <a:bodyPr/>
          <a:lstStyle/>
          <a:p>
            <a:r>
              <a:rPr lang="en-US" sz="3200" b="1">
                <a:solidFill>
                  <a:srgbClr val="FF0000"/>
                </a:solidFill>
                <a:latin typeface="Calibri" charset="0"/>
              </a:rPr>
              <a:t>Postoperative radiotherapy (PORT)</a:t>
            </a:r>
            <a:br>
              <a:rPr lang="en-US" sz="3200" b="1">
                <a:solidFill>
                  <a:srgbClr val="FF0000"/>
                </a:solidFill>
                <a:latin typeface="Calibri" charset="0"/>
              </a:rPr>
            </a:br>
            <a:endParaRPr lang="en-US" sz="3200" b="1">
              <a:solidFill>
                <a:srgbClr val="FF0000"/>
              </a:solidFill>
              <a:latin typeface="Calibri" charset="0"/>
            </a:endParaRPr>
          </a:p>
        </p:txBody>
      </p:sp>
      <p:sp>
        <p:nvSpPr>
          <p:cNvPr id="57346" name="Rectangle 2"/>
          <p:cNvSpPr>
            <a:spLocks noChangeArrowheads="1"/>
          </p:cNvSpPr>
          <p:nvPr/>
        </p:nvSpPr>
        <p:spPr bwMode="auto">
          <a:xfrm>
            <a:off x="34925" y="1125538"/>
            <a:ext cx="9109075"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400" dirty="0"/>
              <a:t>No indication that improves outcome in patients with completely resected N0 or N1 disease. </a:t>
            </a:r>
          </a:p>
          <a:p>
            <a:pPr marL="342900" indent="-342900">
              <a:buFont typeface="Wingdings" charset="0"/>
              <a:buChar char="q"/>
            </a:pPr>
            <a:endParaRPr lang="en-US" sz="2400" dirty="0"/>
          </a:p>
          <a:p>
            <a:pPr marL="342900" indent="-342900">
              <a:buFont typeface="Wingdings" charset="0"/>
              <a:buChar char="q"/>
            </a:pPr>
            <a:r>
              <a:rPr lang="en-US" sz="2400" dirty="0"/>
              <a:t>For patients in whom unsuspected </a:t>
            </a:r>
            <a:r>
              <a:rPr lang="en-US" sz="2400" dirty="0" err="1"/>
              <a:t>mediastinal</a:t>
            </a:r>
            <a:r>
              <a:rPr lang="en-US" sz="2400" dirty="0"/>
              <a:t> nodal metastases are discovered during surgery, no improvement OS. </a:t>
            </a:r>
          </a:p>
          <a:p>
            <a:pPr marL="342900" indent="-342900">
              <a:buFont typeface="Wingdings" charset="0"/>
              <a:buChar char="q"/>
            </a:pPr>
            <a:endParaRPr lang="en-US" sz="2400" dirty="0"/>
          </a:p>
          <a:p>
            <a:pPr marL="342900" indent="-342900">
              <a:buFont typeface="Wingdings" charset="0"/>
              <a:buChar char="q"/>
            </a:pPr>
            <a:r>
              <a:rPr lang="en-US" sz="2400" dirty="0"/>
              <a:t>Not recommended PORT in completely resected early-stage NSCLC </a:t>
            </a:r>
          </a:p>
          <a:p>
            <a:pPr marL="342900" indent="-342900">
              <a:buFont typeface="Wingdings" charset="0"/>
              <a:buChar char="q"/>
            </a:pPr>
            <a:endParaRPr lang="en-US" sz="2400" dirty="0"/>
          </a:p>
          <a:p>
            <a:pPr marL="342900" indent="-342900">
              <a:buFont typeface="Wingdings" charset="0"/>
              <a:buChar char="q"/>
            </a:pPr>
            <a:r>
              <a:rPr lang="en-US" sz="2400" dirty="0"/>
              <a:t>Routine use of PORT in </a:t>
            </a:r>
            <a:r>
              <a:rPr lang="en-US" sz="2400" dirty="0" err="1"/>
              <a:t>resectable</a:t>
            </a:r>
            <a:r>
              <a:rPr lang="en-US" sz="2400" dirty="0"/>
              <a:t> stage III is, as yet, unproven but it may be considered in N2 patients after resection. In these cases, radiotherapy was delivered after chemotherapy in </a:t>
            </a:r>
            <a:r>
              <a:rPr lang="en-US" sz="2400" dirty="0" err="1"/>
              <a:t>randomised</a:t>
            </a:r>
            <a:r>
              <a:rPr lang="en-US" sz="2400" dirty="0"/>
              <a:t> studies. </a:t>
            </a:r>
          </a:p>
          <a:p>
            <a:pPr marL="342900" indent="-342900">
              <a:buFont typeface="Wingdings" charset="0"/>
              <a:buChar char="q"/>
            </a:pPr>
            <a:endParaRPr lang="en-US" sz="2400" dirty="0"/>
          </a:p>
          <a:p>
            <a:pPr marL="342900" indent="-342900">
              <a:buFont typeface="Wingdings" charset="0"/>
              <a:buChar char="q"/>
            </a:pPr>
            <a:r>
              <a:rPr lang="en-US" sz="2400" dirty="0"/>
              <a:t>PORT is indicated after incomplete surgery</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357"/>
    </mc:Choice>
    <mc:Fallback xmlns="">
      <p:transition xmlns:p14="http://schemas.microsoft.com/office/powerpoint/2010/main" spd="slow" advTm="7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0" y="19050"/>
            <a:ext cx="9144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Treatment  algorithm for advanced  NSCLC</a:t>
            </a:r>
            <a:endParaRPr lang="el-GR" sz="3200" b="1">
              <a:solidFill>
                <a:srgbClr val="FF0000"/>
              </a:solidFill>
            </a:endParaRPr>
          </a:p>
        </p:txBody>
      </p:sp>
      <p:grpSp>
        <p:nvGrpSpPr>
          <p:cNvPr id="58371" name="Group 1"/>
          <p:cNvGrpSpPr>
            <a:grpSpLocks/>
          </p:cNvGrpSpPr>
          <p:nvPr/>
        </p:nvGrpSpPr>
        <p:grpSpPr bwMode="auto">
          <a:xfrm>
            <a:off x="6294438" y="6286500"/>
            <a:ext cx="2673350" cy="455613"/>
            <a:chOff x="6294438" y="6210300"/>
            <a:chExt cx="2673350" cy="455613"/>
          </a:xfrm>
        </p:grpSpPr>
        <p:sp>
          <p:nvSpPr>
            <p:cNvPr id="58372"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rPr>
                <a:t>Slide credit: </a:t>
              </a:r>
              <a:r>
                <a:rPr lang="en-US" sz="1400">
                  <a:solidFill>
                    <a:schemeClr val="bg2"/>
                  </a:solidFill>
                  <a:hlinkClick r:id="rId4"/>
                </a:rPr>
                <a:t>clinicaloptions.com</a:t>
              </a:r>
              <a:endParaRPr lang="en-US" sz="1400">
                <a:solidFill>
                  <a:schemeClr val="bg2"/>
                </a:solidFill>
              </a:endParaRPr>
            </a:p>
          </p:txBody>
        </p:sp>
        <p:pic>
          <p:nvPicPr>
            <p:cNvPr id="58373" name="Picture 1"/>
            <p:cNvPicPr>
              <a:picLocks noChangeAspect="1"/>
            </p:cNvPicPr>
            <p:nvPr/>
          </p:nvPicPr>
          <p:blipFill>
            <a:blip r:embed="rId5"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Picture 3" descr="40425_2018_382_Fig1_HTM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5" y="908720"/>
            <a:ext cx="7050773" cy="557011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834"/>
    </mc:Choice>
    <mc:Fallback xmlns="">
      <p:transition xmlns:p14="http://schemas.microsoft.com/office/powerpoint/2010/main" spd="slow" advTm="20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 y="620713"/>
            <a:ext cx="9036050" cy="5848350"/>
          </a:xfrm>
          <a:prstGeom prst="rect">
            <a:avLst/>
          </a:prstGeom>
        </p:spPr>
        <p:txBody>
          <a:bodyPr>
            <a:spAutoFit/>
          </a:bodyPr>
          <a:lstStyle/>
          <a:p>
            <a:pPr>
              <a:defRPr/>
            </a:pPr>
            <a:r>
              <a:rPr lang="en-US" sz="2000" b="1" dirty="0"/>
              <a:t>Standard=a platinum-based doublet </a:t>
            </a:r>
            <a:r>
              <a:rPr lang="en-US" sz="2000" dirty="0"/>
              <a:t>(4 cycles when maintenance is considered, with a maximum of six cycles)</a:t>
            </a:r>
          </a:p>
          <a:p>
            <a:pPr>
              <a:defRPr/>
            </a:pPr>
            <a:endParaRPr lang="en-US" sz="1400" dirty="0"/>
          </a:p>
          <a:p>
            <a:pPr>
              <a:defRPr/>
            </a:pPr>
            <a:r>
              <a:rPr lang="en-US" sz="2000" dirty="0"/>
              <a:t>Several regimens have shown comparable efficacy </a:t>
            </a:r>
          </a:p>
          <a:p>
            <a:pPr>
              <a:defRPr/>
            </a:pPr>
            <a:endParaRPr lang="en-US" sz="2000" dirty="0"/>
          </a:p>
          <a:p>
            <a:pPr>
              <a:defRPr/>
            </a:pPr>
            <a:r>
              <a:rPr lang="en-US" sz="2000" dirty="0"/>
              <a:t>Selection of 1</a:t>
            </a:r>
            <a:r>
              <a:rPr lang="en-US" sz="2000" baseline="30000" dirty="0"/>
              <a:t>st</a:t>
            </a:r>
            <a:r>
              <a:rPr lang="en-US" sz="2000" dirty="0"/>
              <a:t> line regimen, taking into account that:</a:t>
            </a:r>
          </a:p>
          <a:p>
            <a:pPr marL="342900" indent="-342900">
              <a:buFont typeface="Arial"/>
              <a:buChar char="•"/>
              <a:defRPr/>
            </a:pPr>
            <a:r>
              <a:rPr lang="en-US" sz="2000" dirty="0"/>
              <a:t>In the subgroup of non-squamous and in patients treated with 3</a:t>
            </a:r>
            <a:r>
              <a:rPr lang="en-US" sz="2000" baseline="30000" dirty="0"/>
              <a:t>rd</a:t>
            </a:r>
            <a:r>
              <a:rPr lang="en-US" sz="2000" dirty="0"/>
              <a:t> generation regimens, including gemcitabine and </a:t>
            </a:r>
            <a:r>
              <a:rPr lang="en-US" sz="2000" dirty="0" err="1"/>
              <a:t>taxanes</a:t>
            </a:r>
            <a:r>
              <a:rPr lang="en-US" sz="2000" dirty="0"/>
              <a:t>, </a:t>
            </a:r>
            <a:r>
              <a:rPr lang="en-US" sz="2000" b="1" dirty="0" err="1"/>
              <a:t>cisplatin</a:t>
            </a:r>
            <a:r>
              <a:rPr lang="en-US" sz="2000" dirty="0"/>
              <a:t> (≥75 mg/m</a:t>
            </a:r>
            <a:r>
              <a:rPr lang="en-US" sz="2000" baseline="30000" dirty="0"/>
              <a:t>2</a:t>
            </a:r>
            <a:r>
              <a:rPr lang="en-US" sz="2000" dirty="0"/>
              <a:t> q3wks) should be the treatment of choice. Meta-analyses have shown superior OS and higher RRs for </a:t>
            </a:r>
            <a:r>
              <a:rPr lang="en-US" sz="2000" dirty="0" err="1"/>
              <a:t>cisplatin</a:t>
            </a:r>
            <a:r>
              <a:rPr lang="en-US" sz="2000" dirty="0"/>
              <a:t> combinations when compared with carboplatin combinations. </a:t>
            </a:r>
          </a:p>
          <a:p>
            <a:pPr marL="285750" indent="-285750">
              <a:buFont typeface="Arial"/>
              <a:buChar char="•"/>
              <a:defRPr/>
            </a:pPr>
            <a:endParaRPr lang="en-US" sz="2000" dirty="0"/>
          </a:p>
          <a:p>
            <a:pPr marL="285750" indent="-285750">
              <a:buFont typeface="Arial"/>
              <a:buChar char="•"/>
              <a:defRPr/>
            </a:pPr>
            <a:r>
              <a:rPr lang="en-US" sz="2000" dirty="0" err="1"/>
              <a:t>Cisplatin</a:t>
            </a:r>
            <a:r>
              <a:rPr lang="en-US" sz="2000" dirty="0"/>
              <a:t>-based chemotherapy is associated with more digestive, </a:t>
            </a:r>
            <a:r>
              <a:rPr lang="en-US" sz="2000" dirty="0" err="1"/>
              <a:t>neuro</a:t>
            </a:r>
            <a:r>
              <a:rPr lang="en-US" sz="2000" dirty="0"/>
              <a:t>-, and nephrotoxicity, while </a:t>
            </a:r>
            <a:r>
              <a:rPr lang="en-US" sz="2000" dirty="0" err="1"/>
              <a:t>hematotoxicity</a:t>
            </a:r>
            <a:r>
              <a:rPr lang="en-US" sz="2000" dirty="0"/>
              <a:t> is more often observed with carboplatin.</a:t>
            </a:r>
          </a:p>
          <a:p>
            <a:pPr marL="285750" indent="-285750">
              <a:buFont typeface="Arial"/>
              <a:buChar char="•"/>
              <a:defRPr/>
            </a:pPr>
            <a:endParaRPr lang="en-US" sz="2000" dirty="0"/>
          </a:p>
          <a:p>
            <a:pPr marL="285750" indent="-285750">
              <a:buFont typeface="Arial"/>
              <a:buChar char="•"/>
              <a:defRPr/>
            </a:pPr>
            <a:r>
              <a:rPr lang="en-US" sz="2000" dirty="0" err="1"/>
              <a:t>Pemetrexed</a:t>
            </a:r>
            <a:r>
              <a:rPr lang="en-US" sz="2000" dirty="0"/>
              <a:t> is preferred to gemcitabine or </a:t>
            </a:r>
            <a:r>
              <a:rPr lang="en-US" sz="2000" dirty="0" err="1"/>
              <a:t>docetaxel</a:t>
            </a:r>
            <a:r>
              <a:rPr lang="en-US" sz="2000" dirty="0"/>
              <a:t> in patients with non-squamous </a:t>
            </a:r>
            <a:r>
              <a:rPr lang="en-US" sz="2000" dirty="0" err="1"/>
              <a:t>tumours</a:t>
            </a:r>
            <a:r>
              <a:rPr lang="en-US" sz="2000" dirty="0"/>
              <a:t>. </a:t>
            </a:r>
            <a:r>
              <a:rPr lang="en-US" sz="2000" dirty="0" err="1"/>
              <a:t>Pemetrexed</a:t>
            </a:r>
            <a:r>
              <a:rPr lang="en-US" sz="2000" dirty="0"/>
              <a:t>-based combination: should be restricted to non-squamous NSCLC in any line of treatment </a:t>
            </a:r>
          </a:p>
          <a:p>
            <a:pPr marL="285750" indent="-285750">
              <a:buFont typeface="Arial"/>
              <a:buChar char="•"/>
              <a:defRPr/>
            </a:pPr>
            <a:endParaRPr lang="en-US" sz="2000" dirty="0"/>
          </a:p>
          <a:p>
            <a:pPr marL="285750" indent="-285750">
              <a:buFont typeface="Arial"/>
              <a:buChar char="•"/>
              <a:defRPr/>
            </a:pPr>
            <a:r>
              <a:rPr lang="en-US" sz="2000" dirty="0"/>
              <a:t>No standard doublet for 1</a:t>
            </a:r>
            <a:r>
              <a:rPr lang="en-US" sz="2000" baseline="30000" dirty="0"/>
              <a:t>st</a:t>
            </a:r>
            <a:r>
              <a:rPr lang="en-US" sz="2000" dirty="0"/>
              <a:t> </a:t>
            </a:r>
            <a:r>
              <a:rPr lang="en-US" sz="2000" dirty="0" err="1"/>
              <a:t>jine</a:t>
            </a:r>
            <a:r>
              <a:rPr lang="en-US" sz="2000" dirty="0"/>
              <a:t> in NSCLC</a:t>
            </a:r>
          </a:p>
        </p:txBody>
      </p:sp>
      <p:sp>
        <p:nvSpPr>
          <p:cNvPr id="59394"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1</a:t>
            </a:r>
            <a:r>
              <a:rPr lang="en-US" sz="3200" b="1" baseline="30000">
                <a:solidFill>
                  <a:srgbClr val="FF0000"/>
                </a:solidFill>
              </a:rPr>
              <a:t>st</a:t>
            </a:r>
            <a:r>
              <a:rPr lang="en-US" sz="3200" b="1">
                <a:solidFill>
                  <a:srgbClr val="FF0000"/>
                </a:solidFill>
              </a:rPr>
              <a:t> line</a:t>
            </a:r>
            <a:endParaRPr lang="el-GR" sz="3200" b="1">
              <a:solidFill>
                <a:srgbClr val="FF0000"/>
              </a:solidFill>
            </a:endParaRPr>
          </a:p>
        </p:txBody>
      </p:sp>
      <p:sp>
        <p:nvSpPr>
          <p:cNvPr id="59395" name="Rectangle 1"/>
          <p:cNvSpPr>
            <a:spLocks noChangeArrowheads="1"/>
          </p:cNvSpPr>
          <p:nvPr/>
        </p:nvSpPr>
        <p:spPr bwMode="auto">
          <a:xfrm>
            <a:off x="4356100" y="5516563"/>
            <a:ext cx="4787900"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400"/>
              <a:t>Ann Oncol 2014; 25 (Sup 3): iii27–iii39.</a:t>
            </a:r>
          </a:p>
          <a:p>
            <a:pPr algn="r"/>
            <a:r>
              <a:rPr lang="en-US" sz="1400"/>
              <a:t>J Clin Oncol 2007; 25: 5233–5239.</a:t>
            </a:r>
          </a:p>
          <a:p>
            <a:pPr algn="r"/>
            <a:r>
              <a:rPr lang="en-US" sz="1400"/>
              <a:t>N Engl J Med 2002; 346: </a:t>
            </a:r>
            <a:r>
              <a:rPr lang="fi-FI" sz="1400"/>
              <a:t>92–98.</a:t>
            </a:r>
          </a:p>
          <a:p>
            <a:pPr algn="r"/>
            <a:r>
              <a:rPr lang="en-US" sz="1400"/>
              <a:t>J Natl Cancer Inst 2007; 99: 847–857.</a:t>
            </a:r>
          </a:p>
          <a:p>
            <a:pPr algn="r"/>
            <a:r>
              <a:rPr lang="en-US" sz="1400"/>
              <a:t>PLoS One 2012; 7: e37229.</a:t>
            </a:r>
          </a:p>
          <a:p>
            <a:pPr algn="r"/>
            <a:r>
              <a:rPr lang="en-US" sz="1400"/>
              <a:t>J Clin Oncol 2008; </a:t>
            </a:r>
            <a:r>
              <a:rPr lang="fi-FI" sz="1400"/>
              <a:t>26: 3543–3551.</a:t>
            </a:r>
            <a:endParaRPr lang="en-US" sz="14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27"/>
    </mc:Choice>
    <mc:Fallback xmlns="">
      <p:transition xmlns:p14="http://schemas.microsoft.com/office/powerpoint/2010/main" spd="slow" advTm="1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107950" y="692150"/>
            <a:ext cx="90360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Arial" charset="0"/>
              <a:buChar char="•"/>
              <a:defRPr/>
            </a:pPr>
            <a:r>
              <a:rPr lang="en-US" sz="2000" dirty="0" err="1"/>
              <a:t>Bevacizumab</a:t>
            </a:r>
            <a:r>
              <a:rPr lang="en-US" sz="2000" dirty="0"/>
              <a:t> combined with other platinum-based chemotherapies may be considered in eligible patients (non-squamous histology and PS 0-1).</a:t>
            </a:r>
          </a:p>
          <a:p>
            <a:pPr>
              <a:defRPr/>
            </a:pPr>
            <a:endParaRPr lang="en-US" sz="2000" dirty="0"/>
          </a:p>
          <a:p>
            <a:pPr marL="285750" indent="-285750">
              <a:buFont typeface="Arial" charset="0"/>
              <a:buChar char="•"/>
              <a:defRPr/>
            </a:pPr>
            <a:r>
              <a:rPr lang="en-US" sz="2000" dirty="0"/>
              <a:t>Non-platinum-based combination chemotherapy with 3</a:t>
            </a:r>
            <a:r>
              <a:rPr lang="en-US" sz="2000" baseline="30000" dirty="0"/>
              <a:t>rd</a:t>
            </a:r>
            <a:r>
              <a:rPr lang="en-US" sz="2000" dirty="0"/>
              <a:t> generation agents should be considered only if platinum therapy is contraindicated. </a:t>
            </a:r>
          </a:p>
          <a:p>
            <a:pPr>
              <a:defRPr/>
            </a:pPr>
            <a:endParaRPr lang="en-US" sz="2000" dirty="0"/>
          </a:p>
          <a:p>
            <a:pPr>
              <a:defRPr/>
            </a:pPr>
            <a:r>
              <a:rPr lang="en-US" sz="2000" b="1" dirty="0"/>
              <a:t>PS ≥2 patients and elderly:</a:t>
            </a:r>
            <a:endParaRPr lang="en-US" sz="2000" dirty="0"/>
          </a:p>
          <a:p>
            <a:pPr marL="285750" indent="-285750">
              <a:buFont typeface="Arial"/>
              <a:buChar char="•"/>
              <a:defRPr/>
            </a:pPr>
            <a:r>
              <a:rPr lang="en-US" sz="2000" dirty="0"/>
              <a:t>Chemotherapy prolongs survival and possibly improves the </a:t>
            </a:r>
            <a:r>
              <a:rPr lang="en-US" sz="2000" dirty="0" err="1"/>
              <a:t>QoL</a:t>
            </a:r>
            <a:r>
              <a:rPr lang="en-US" sz="2000" dirty="0"/>
              <a:t> in NSCLC patients with PS 2, when compared with BSC. </a:t>
            </a:r>
          </a:p>
          <a:p>
            <a:pPr marL="285750" indent="-285750">
              <a:buFont typeface="Arial"/>
              <a:buChar char="•"/>
              <a:defRPr/>
            </a:pPr>
            <a:endParaRPr lang="en-US" sz="2000" dirty="0"/>
          </a:p>
          <a:p>
            <a:pPr marL="285750" indent="-285750">
              <a:buFont typeface="Arial"/>
              <a:buChar char="•"/>
              <a:defRPr/>
            </a:pPr>
            <a:r>
              <a:rPr lang="en-US" sz="2000" dirty="0"/>
              <a:t>Single-agent chemotherapy with gemcitabine, </a:t>
            </a:r>
            <a:r>
              <a:rPr lang="en-US" sz="2000" dirty="0" err="1"/>
              <a:t>vinorelbine</a:t>
            </a:r>
            <a:r>
              <a:rPr lang="en-US" sz="2000" dirty="0"/>
              <a:t>, and </a:t>
            </a:r>
            <a:r>
              <a:rPr lang="en-US" sz="2000" dirty="0" err="1"/>
              <a:t>taxanes</a:t>
            </a:r>
            <a:r>
              <a:rPr lang="en-US" sz="2000" dirty="0"/>
              <a:t> remain the recommended treatment for unfit or comorbid patients, who are more likely to present with significantly more treatment-related adverse events</a:t>
            </a:r>
          </a:p>
          <a:p>
            <a:pPr marL="285750" indent="-285750">
              <a:buFont typeface="Arial" charset="0"/>
              <a:buChar char="•"/>
              <a:defRPr/>
            </a:pPr>
            <a:endParaRPr lang="en-US" sz="2000" dirty="0"/>
          </a:p>
          <a:p>
            <a:pPr marL="285750" indent="-285750">
              <a:buFont typeface="Arial" charset="0"/>
              <a:buChar char="•"/>
              <a:defRPr/>
            </a:pPr>
            <a:r>
              <a:rPr lang="en-US" sz="2000" dirty="0"/>
              <a:t>Carboplatin-based combination chemotherapy should be considered in eligible PS=2 patients.</a:t>
            </a:r>
          </a:p>
          <a:p>
            <a:pPr marL="285750" indent="-285750">
              <a:buFont typeface="Arial" charset="0"/>
              <a:buChar char="•"/>
              <a:defRPr/>
            </a:pPr>
            <a:endParaRPr lang="en-US" sz="2000" dirty="0"/>
          </a:p>
          <a:p>
            <a:pPr marL="285750" indent="-285750">
              <a:buFont typeface="Arial" charset="0"/>
              <a:buChar char="•"/>
              <a:defRPr/>
            </a:pPr>
            <a:r>
              <a:rPr lang="en-US" sz="2000" dirty="0"/>
              <a:t>Poor PS (3–4) patients should be offered </a:t>
            </a:r>
          </a:p>
          <a:p>
            <a:pPr>
              <a:defRPr/>
            </a:pPr>
            <a:r>
              <a:rPr lang="en-US" sz="2000" dirty="0"/>
              <a:t>     BSC in the absence of documented activating (</a:t>
            </a:r>
            <a:r>
              <a:rPr lang="en-US" sz="2000" dirty="0" err="1"/>
              <a:t>sensitising</a:t>
            </a:r>
            <a:r>
              <a:rPr lang="en-US" sz="2000" dirty="0"/>
              <a:t>) </a:t>
            </a:r>
          </a:p>
          <a:p>
            <a:pPr>
              <a:defRPr/>
            </a:pPr>
            <a:r>
              <a:rPr lang="en-US" sz="2000" dirty="0"/>
              <a:t>     EGFR mutations.</a:t>
            </a:r>
          </a:p>
        </p:txBody>
      </p:sp>
      <p:sp>
        <p:nvSpPr>
          <p:cNvPr id="60418" name="Rectangle 2"/>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1</a:t>
            </a:r>
            <a:r>
              <a:rPr lang="en-US" sz="3200" b="1" baseline="30000">
                <a:solidFill>
                  <a:srgbClr val="FF0000"/>
                </a:solidFill>
              </a:rPr>
              <a:t>st</a:t>
            </a:r>
            <a:r>
              <a:rPr lang="en-US" sz="3200" b="1">
                <a:solidFill>
                  <a:srgbClr val="FF0000"/>
                </a:solidFill>
              </a:rPr>
              <a:t> line</a:t>
            </a:r>
            <a:endParaRPr lang="el-GR" sz="3200" b="1">
              <a:solidFill>
                <a:srgbClr val="FF0000"/>
              </a:solidFill>
            </a:endParaRPr>
          </a:p>
        </p:txBody>
      </p:sp>
      <p:sp>
        <p:nvSpPr>
          <p:cNvPr id="60419" name="Rectangle 2"/>
          <p:cNvSpPr>
            <a:spLocks noChangeArrowheads="1"/>
          </p:cNvSpPr>
          <p:nvPr/>
        </p:nvSpPr>
        <p:spPr bwMode="auto">
          <a:xfrm>
            <a:off x="4567238" y="5516563"/>
            <a:ext cx="4572000"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400"/>
              <a:t>Ann Oncol 2014; 25 (Sup 3): iii27–iii39.</a:t>
            </a:r>
          </a:p>
          <a:p>
            <a:pPr algn="r"/>
            <a:r>
              <a:rPr lang="hr-HR" sz="1400"/>
              <a:t>PLoS One 2011; 6: e22681.</a:t>
            </a:r>
          </a:p>
          <a:p>
            <a:pPr algn="r"/>
            <a:r>
              <a:rPr lang="it-IT" sz="1400"/>
              <a:t>Ann Oncol 2013; 24: 20–30.</a:t>
            </a:r>
          </a:p>
          <a:p>
            <a:pPr algn="r"/>
            <a:r>
              <a:rPr lang="en-US" sz="1400"/>
              <a:t>Ann Oncol 2004; 15: 419–426.</a:t>
            </a:r>
          </a:p>
          <a:p>
            <a:pPr algn="r"/>
            <a:r>
              <a:rPr lang="en-US" sz="1400"/>
              <a:t>Lancet 2011; 378: </a:t>
            </a:r>
            <a:r>
              <a:rPr lang="fi-FI" sz="1400"/>
              <a:t>1079–1088.</a:t>
            </a:r>
          </a:p>
          <a:p>
            <a:pPr algn="r"/>
            <a:r>
              <a:rPr lang="en-US" sz="1400"/>
              <a:t>J Clin Oncol 2013; 31: 2849–2853.</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83"/>
    </mc:Choice>
    <mc:Fallback xmlns="">
      <p:transition xmlns:p14="http://schemas.microsoft.com/office/powerpoint/2010/main" spd="slow" advTm="4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179388" y="1052513"/>
            <a:ext cx="8785225"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Wingdings" charset="0"/>
              <a:buChar char="q"/>
            </a:pPr>
            <a:r>
              <a:rPr lang="en-US" sz="2000"/>
              <a:t>First-line treatment with a TKI (erlotinib, gefitinib, or afatinib) is the preferred treatment of patients with tumours bearing an activating (sensitising) EGFR mutation (longer PFS, significantly higher RRs and better QoL when compared with first-line chemotherapy)</a:t>
            </a:r>
          </a:p>
          <a:p>
            <a:pPr marL="342900" indent="-342900">
              <a:buFont typeface="Wingdings" charset="0"/>
              <a:buChar char="q"/>
            </a:pPr>
            <a:endParaRPr lang="en-US" sz="2000"/>
          </a:p>
          <a:p>
            <a:pPr marL="342900" indent="-342900">
              <a:buFont typeface="Wingdings" charset="0"/>
              <a:buChar char="q"/>
            </a:pPr>
            <a:r>
              <a:rPr lang="en-US" sz="2000"/>
              <a:t>No large RCTs comparing the efficacy of different EGFR TKIs in patients carrying tumours with EGFR mutations has been reported as yet.</a:t>
            </a:r>
          </a:p>
          <a:p>
            <a:pPr marL="342900" indent="-342900">
              <a:buFont typeface="Wingdings" charset="0"/>
              <a:buChar char="q"/>
            </a:pPr>
            <a:endParaRPr lang="en-US" sz="2000"/>
          </a:p>
          <a:p>
            <a:pPr marL="342900" indent="-342900">
              <a:buFont typeface="Wingdings" charset="0"/>
              <a:buChar char="q"/>
            </a:pPr>
            <a:r>
              <a:rPr lang="en-US" sz="2000"/>
              <a:t>Patients with EGFR mutation and PS 3–4 may also be offered an EGFR TKI.</a:t>
            </a:r>
          </a:p>
          <a:p>
            <a:pPr marL="342900" indent="-342900">
              <a:buFont typeface="Wingdings" charset="0"/>
              <a:buChar char="q"/>
            </a:pPr>
            <a:endParaRPr lang="en-US" sz="2000"/>
          </a:p>
          <a:p>
            <a:pPr marL="342900" indent="-342900">
              <a:buFont typeface="Wingdings" charset="0"/>
              <a:buChar char="q"/>
            </a:pPr>
            <a:r>
              <a:rPr lang="en-US" sz="2000"/>
              <a:t>In EGFR WT patients, EGFR TKIs are not recommended as first-line therapy, being inferior to chemotherapy.</a:t>
            </a:r>
          </a:p>
          <a:p>
            <a:pPr marL="342900" indent="-342900">
              <a:buFont typeface="Wingdings" charset="0"/>
              <a:buChar char="q"/>
            </a:pPr>
            <a:endParaRPr lang="en-US" sz="2000"/>
          </a:p>
          <a:p>
            <a:pPr marL="342900" indent="-342900">
              <a:buFont typeface="Wingdings" charset="0"/>
              <a:buChar char="q"/>
            </a:pPr>
            <a:r>
              <a:rPr lang="en-US" sz="2000"/>
              <a:t>Patients with NSCLC harbouring an ALK fusion should be offered treatment with crizotinib during the course of their disease.</a:t>
            </a:r>
          </a:p>
        </p:txBody>
      </p:sp>
      <p:sp>
        <p:nvSpPr>
          <p:cNvPr id="61442"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Use of tyrosine kinase inhibitors (TKIs)</a:t>
            </a:r>
            <a:endParaRPr lang="el-GR" sz="3200" b="1">
              <a:solidFill>
                <a:srgbClr val="FF0000"/>
              </a:solidFill>
            </a:endParaRPr>
          </a:p>
        </p:txBody>
      </p:sp>
      <p:sp>
        <p:nvSpPr>
          <p:cNvPr id="61443" name="Rectangle 1"/>
          <p:cNvSpPr>
            <a:spLocks noChangeArrowheads="1"/>
          </p:cNvSpPr>
          <p:nvPr/>
        </p:nvSpPr>
        <p:spPr bwMode="auto">
          <a:xfrm>
            <a:off x="5370513" y="5284788"/>
            <a:ext cx="3810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400"/>
              <a:t>Ann Oncol 2014; 25 (Sup 3): iii27–iii39. </a:t>
            </a:r>
          </a:p>
          <a:p>
            <a:pPr algn="r"/>
            <a:r>
              <a:rPr lang="en-US" sz="1400"/>
              <a:t>J Natl Cancer Inst </a:t>
            </a:r>
            <a:r>
              <a:rPr lang="nb-NO" sz="1400"/>
              <a:t>2013; 105: 595–605.</a:t>
            </a:r>
          </a:p>
          <a:p>
            <a:pPr algn="r"/>
            <a:r>
              <a:rPr lang="en-US" sz="1400"/>
              <a:t>N Engl J Med 2009; 361: 947–957.</a:t>
            </a:r>
          </a:p>
          <a:p>
            <a:pPr algn="r"/>
            <a:r>
              <a:rPr lang="en-US" sz="1400"/>
              <a:t>J Clin Oncol 2013; 31: </a:t>
            </a:r>
            <a:r>
              <a:rPr lang="fi-FI" sz="1400"/>
              <a:t>3342–3350.</a:t>
            </a:r>
          </a:p>
          <a:p>
            <a:pPr algn="r"/>
            <a:r>
              <a:rPr lang="en-US" sz="1400"/>
              <a:t>Lancet Oncol 2012; 13: 1161–1170.</a:t>
            </a:r>
          </a:p>
          <a:p>
            <a:pPr algn="r"/>
            <a:r>
              <a:rPr lang="en-US" sz="1400"/>
              <a:t>J Clin Oncol 2012; 30: 3002–3011.</a:t>
            </a:r>
          </a:p>
          <a:p>
            <a:pPr algn="r"/>
            <a:r>
              <a:rPr lang="it-IT" sz="1400"/>
              <a:t>Lancet Oncol 2011; 12: 1004–1012.</a:t>
            </a:r>
            <a:endParaRPr lang="en-US" sz="1400"/>
          </a:p>
          <a:p>
            <a:pPr algn="r"/>
            <a:endParaRPr lang="en-US" sz="14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72"/>
    </mc:Choice>
    <mc:Fallback xmlns="">
      <p:transition xmlns:p14="http://schemas.microsoft.com/office/powerpoint/2010/main" spd="slow" advTm="4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0713"/>
            <a:ext cx="9113838" cy="6094412"/>
          </a:xfrm>
          <a:prstGeom prst="rect">
            <a:avLst/>
          </a:prstGeom>
        </p:spPr>
        <p:txBody>
          <a:bodyPr>
            <a:spAutoFit/>
          </a:bodyPr>
          <a:lstStyle/>
          <a:p>
            <a:pPr marL="342900" indent="-342900">
              <a:buFont typeface="Arial"/>
              <a:buChar char="•"/>
              <a:defRPr/>
            </a:pPr>
            <a:r>
              <a:rPr lang="en-US" sz="2000" b="1" dirty="0"/>
              <a:t>“Continuation maintenance”: </a:t>
            </a:r>
            <a:r>
              <a:rPr lang="en-US" sz="2000" dirty="0"/>
              <a:t>the maintained use of an agent included in first-line treatment </a:t>
            </a:r>
          </a:p>
          <a:p>
            <a:pPr marL="1257300" lvl="2" indent="-342900">
              <a:buFont typeface="Arial"/>
              <a:buChar char="•"/>
              <a:defRPr/>
            </a:pPr>
            <a:r>
              <a:rPr lang="en-US" sz="2000" dirty="0" err="1"/>
              <a:t>pemetrexed</a:t>
            </a:r>
            <a:r>
              <a:rPr lang="en-US" sz="2000" dirty="0"/>
              <a:t> versus placebo after 4 cycles of </a:t>
            </a:r>
            <a:r>
              <a:rPr lang="en-US" sz="2000" dirty="0" err="1"/>
              <a:t>cisplatin</a:t>
            </a:r>
            <a:r>
              <a:rPr lang="en-US" sz="2000" dirty="0"/>
              <a:t> plus </a:t>
            </a:r>
            <a:r>
              <a:rPr lang="en-US" sz="2000" dirty="0" err="1"/>
              <a:t>pemetrexed</a:t>
            </a:r>
            <a:r>
              <a:rPr lang="en-US" sz="2000" dirty="0"/>
              <a:t> demonstrated a PFS and OS improvement in patients with an PS: 0–1 . (PARAMOUNT trial)</a:t>
            </a:r>
          </a:p>
          <a:p>
            <a:pPr marL="1257300" lvl="2" indent="-342900">
              <a:buFont typeface="Arial"/>
              <a:buChar char="•"/>
              <a:defRPr/>
            </a:pPr>
            <a:r>
              <a:rPr lang="en-US" sz="2000" dirty="0" err="1"/>
              <a:t>bevacizumab</a:t>
            </a:r>
            <a:r>
              <a:rPr lang="en-US" sz="2000" dirty="0"/>
              <a:t>, with or without </a:t>
            </a:r>
            <a:r>
              <a:rPr lang="en-US" sz="2000" dirty="0" err="1"/>
              <a:t>pemetrexed</a:t>
            </a:r>
            <a:r>
              <a:rPr lang="en-US" sz="2000" dirty="0"/>
              <a:t>, after induction with </a:t>
            </a:r>
            <a:r>
              <a:rPr lang="en-US" sz="2000" dirty="0" err="1"/>
              <a:t>bevacizumab</a:t>
            </a:r>
            <a:r>
              <a:rPr lang="en-US" sz="2000" dirty="0"/>
              <a:t>,	</a:t>
            </a:r>
            <a:r>
              <a:rPr lang="en-US" sz="2000" dirty="0" err="1"/>
              <a:t>cisplatin</a:t>
            </a:r>
            <a:r>
              <a:rPr lang="en-US" sz="2000" dirty="0"/>
              <a:t>, and </a:t>
            </a:r>
            <a:r>
              <a:rPr lang="en-US" sz="2000" dirty="0" err="1"/>
              <a:t>pemetrexed</a:t>
            </a:r>
            <a:r>
              <a:rPr lang="en-US" sz="2000" dirty="0"/>
              <a:t> showed a benefit of PFS for the </a:t>
            </a:r>
            <a:r>
              <a:rPr lang="en-US" sz="2000" dirty="0" err="1"/>
              <a:t>pemetrexed-bevacizumab</a:t>
            </a:r>
            <a:r>
              <a:rPr lang="en-US" sz="2000" dirty="0"/>
              <a:t> combination, but no significant OS benefit, (</a:t>
            </a:r>
            <a:r>
              <a:rPr lang="en-US" sz="2000" dirty="0" err="1"/>
              <a:t>analysing</a:t>
            </a:r>
            <a:r>
              <a:rPr lang="en-US" sz="2000" dirty="0"/>
              <a:t> 58% of events of 253 </a:t>
            </a:r>
            <a:r>
              <a:rPr lang="en-US" sz="2000" dirty="0" err="1"/>
              <a:t>pts</a:t>
            </a:r>
            <a:r>
              <a:rPr lang="en-US" sz="2000" dirty="0"/>
              <a:t>)</a:t>
            </a:r>
          </a:p>
          <a:p>
            <a:pPr marL="342900" indent="-342900">
              <a:buFont typeface="Arial"/>
              <a:buChar char="•"/>
              <a:defRPr/>
            </a:pPr>
            <a:endParaRPr lang="en-US" sz="1600" dirty="0"/>
          </a:p>
          <a:p>
            <a:pPr marL="342900" indent="-342900">
              <a:buFont typeface="Arial"/>
              <a:buChar char="•"/>
              <a:defRPr/>
            </a:pPr>
            <a:r>
              <a:rPr lang="en-US" sz="2000" b="1" dirty="0"/>
              <a:t>“Switch maintenance”: </a:t>
            </a:r>
            <a:r>
              <a:rPr lang="en-US" sz="2000" dirty="0"/>
              <a:t>the introduction of a new agent after four cycles of platinum-based chemotherapy</a:t>
            </a:r>
          </a:p>
          <a:p>
            <a:pPr marL="342900" indent="-342900">
              <a:buFont typeface="Arial"/>
              <a:buChar char="•"/>
              <a:defRPr/>
            </a:pPr>
            <a:r>
              <a:rPr lang="en-US" sz="2000" dirty="0"/>
              <a:t>Improvements in PFS and OS when compared with placebo following four cycles of platinum-based chemotherapy</a:t>
            </a:r>
          </a:p>
          <a:p>
            <a:pPr marL="800100" lvl="1" indent="-342900">
              <a:buFont typeface="Arial"/>
              <a:buChar char="•"/>
              <a:defRPr/>
            </a:pPr>
            <a:r>
              <a:rPr lang="en-US" sz="2000" dirty="0"/>
              <a:t>for </a:t>
            </a:r>
            <a:r>
              <a:rPr lang="en-US" sz="2000" dirty="0" err="1"/>
              <a:t>pemetrexed</a:t>
            </a:r>
            <a:r>
              <a:rPr lang="en-US" sz="2000" dirty="0"/>
              <a:t>: only in patients with non-squamous histology</a:t>
            </a:r>
          </a:p>
          <a:p>
            <a:pPr marL="800100" lvl="1" indent="-342900">
              <a:buFont typeface="Arial"/>
              <a:buChar char="•"/>
              <a:defRPr/>
            </a:pPr>
            <a:r>
              <a:rPr lang="en-US" sz="2000" dirty="0"/>
              <a:t>and </a:t>
            </a:r>
            <a:r>
              <a:rPr lang="en-US" sz="2000" dirty="0" err="1"/>
              <a:t>erlotinib</a:t>
            </a:r>
            <a:r>
              <a:rPr lang="en-US" sz="2000" dirty="0"/>
              <a:t>: the highest benefit in efficacy in patients with SD after induction compared with patients with confirmed response.</a:t>
            </a:r>
          </a:p>
          <a:p>
            <a:pPr marL="0" lvl="2">
              <a:defRPr/>
            </a:pPr>
            <a:endParaRPr lang="en-US" sz="1400" dirty="0"/>
          </a:p>
          <a:p>
            <a:pPr marL="342900" lvl="2" indent="-342900">
              <a:buFont typeface="Arial"/>
              <a:buChar char="•"/>
              <a:defRPr/>
            </a:pPr>
            <a:r>
              <a:rPr lang="en-US" sz="2000" dirty="0"/>
              <a:t>Recommended in patients with non-squamous histology, </a:t>
            </a:r>
            <a:r>
              <a:rPr lang="en-US" sz="2000" dirty="0" err="1"/>
              <a:t>tumour</a:t>
            </a:r>
            <a:r>
              <a:rPr lang="en-US" sz="2000" dirty="0"/>
              <a:t> </a:t>
            </a:r>
            <a:r>
              <a:rPr lang="en-US" sz="2000" dirty="0" err="1"/>
              <a:t>stabilisation</a:t>
            </a:r>
            <a:r>
              <a:rPr lang="en-US" sz="2000" dirty="0"/>
              <a:t>, or response after first-line chemotherapy and recovery from previous toxicity.</a:t>
            </a:r>
          </a:p>
        </p:txBody>
      </p:sp>
      <p:sp>
        <p:nvSpPr>
          <p:cNvPr id="62466"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Maintenance</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
    </mc:Choice>
    <mc:Fallback xmlns="">
      <p:transition xmlns:p14="http://schemas.microsoft.com/office/powerpoint/2010/main" spd="slow" advTm="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107950" y="692150"/>
            <a:ext cx="89995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Patients clinically or radiologically progressing after first-line chemotherapy, irrespective of administration of maintenance chemotherapy, with a PS 0–2</a:t>
            </a:r>
          </a:p>
          <a:p>
            <a:endParaRPr lang="en-US" sz="2000"/>
          </a:p>
          <a:p>
            <a:r>
              <a:rPr lang="en-US" sz="2000"/>
              <a:t>Combination regimens failed to show any OS benefit over single-agent treatments  </a:t>
            </a:r>
          </a:p>
          <a:p>
            <a:endParaRPr lang="en-US" sz="2000"/>
          </a:p>
          <a:p>
            <a:r>
              <a:rPr lang="en-US" sz="2000"/>
              <a:t>Single agents improve disease-related symptoms and OS. </a:t>
            </a:r>
          </a:p>
          <a:p>
            <a:endParaRPr lang="en-US" sz="2000"/>
          </a:p>
          <a:p>
            <a:r>
              <a:rPr lang="en-US" sz="2000"/>
              <a:t>Comparable options in the second line consist of pemetrexed—for non-squamous histology only or docetaxel.</a:t>
            </a:r>
          </a:p>
          <a:p>
            <a:endParaRPr lang="en-US" sz="2000"/>
          </a:p>
          <a:p>
            <a:r>
              <a:rPr lang="en-US" sz="2000"/>
              <a:t>Erlotinib was shown to improve OS in second line or in third line in all NSCLC histological subtype patients, not eligible for further chemotherapy, including patients with PS 3. </a:t>
            </a:r>
          </a:p>
          <a:p>
            <a:endParaRPr lang="en-US" sz="2000"/>
          </a:p>
          <a:p>
            <a:r>
              <a:rPr lang="en-US" sz="2000"/>
              <a:t>Erlotinib =pemetrexed or docetaxel in refractory (progression during the four cycles of a standard platinum-based chemotherapy doublet) patients unselected for EGFR status. </a:t>
            </a:r>
          </a:p>
          <a:p>
            <a:endParaRPr lang="en-US" sz="2000"/>
          </a:p>
          <a:p>
            <a:r>
              <a:rPr lang="en-US" sz="2000"/>
              <a:t>Gefitinib was proven non-inferior to docetaxel in a large RCT, in molecularly unselected patients, with a better toxicity profile and QoL. </a:t>
            </a:r>
          </a:p>
        </p:txBody>
      </p:sp>
      <p:sp>
        <p:nvSpPr>
          <p:cNvPr id="63490"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2</a:t>
            </a:r>
            <a:r>
              <a:rPr lang="en-US" sz="3200" b="1" baseline="30000">
                <a:solidFill>
                  <a:srgbClr val="FF0000"/>
                </a:solidFill>
              </a:rPr>
              <a:t>nd</a:t>
            </a:r>
            <a:r>
              <a:rPr lang="en-US" sz="3200" b="1">
                <a:solidFill>
                  <a:srgbClr val="FF0000"/>
                </a:solidFill>
              </a:rPr>
              <a:t> line</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48"/>
    </mc:Choice>
    <mc:Fallback xmlns="">
      <p:transition xmlns:p14="http://schemas.microsoft.com/office/powerpoint/2010/main" spd="slow" advTm="4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4763" y="908050"/>
            <a:ext cx="9139237" cy="440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Erlotinib represents a potential second-line treatment option in pre-treated patients with undetermined or </a:t>
            </a:r>
            <a:r>
              <a:rPr lang="pt-BR" sz="2000"/>
              <a:t>WT EGFR status.</a:t>
            </a:r>
          </a:p>
          <a:p>
            <a:endParaRPr lang="pt-BR" sz="2000"/>
          </a:p>
          <a:p>
            <a:r>
              <a:rPr lang="en-US" sz="2000"/>
              <a:t>Any patient with a tumour bearing an activating (sensitising) EGFR mutation should receive an EGFR TKI as second-line, if not received previously.</a:t>
            </a:r>
          </a:p>
          <a:p>
            <a:endParaRPr lang="en-US" sz="2000"/>
          </a:p>
          <a:p>
            <a:r>
              <a:rPr lang="en-US" sz="2000"/>
              <a:t>In the presence of an ALK rearrangement, second-line treatment with crizotinib should be considered, as a large phase III trial comparing crizotinib with docetaxel or pemetrexed (based on investigator’s preference) has demonstrated significant ORR and PFS advantages for crizotinib.</a:t>
            </a:r>
          </a:p>
          <a:p>
            <a:endParaRPr lang="en-US" sz="2000"/>
          </a:p>
          <a:p>
            <a:r>
              <a:rPr lang="en-US" sz="2000"/>
              <a:t>Second-line treatment duration should be individualised, as the registration trials did not limit therapy to a set number of treatment cycles. </a:t>
            </a:r>
          </a:p>
          <a:p>
            <a:r>
              <a:rPr lang="en-US" sz="2000"/>
              <a:t>Notably, treatment may be prolonged if disease is controlled and toxicity acceptable.</a:t>
            </a:r>
          </a:p>
        </p:txBody>
      </p:sp>
      <p:sp>
        <p:nvSpPr>
          <p:cNvPr id="64514"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2</a:t>
            </a:r>
            <a:r>
              <a:rPr lang="en-US" sz="3200" b="1" baseline="30000">
                <a:solidFill>
                  <a:srgbClr val="FF0000"/>
                </a:solidFill>
              </a:rPr>
              <a:t>nd</a:t>
            </a:r>
            <a:r>
              <a:rPr lang="en-US" sz="3200" b="1">
                <a:solidFill>
                  <a:srgbClr val="FF0000"/>
                </a:solidFill>
              </a:rPr>
              <a:t> line</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82"/>
    </mc:Choice>
    <mc:Fallback xmlns="">
      <p:transition xmlns:p14="http://schemas.microsoft.com/office/powerpoint/2010/main" spd="slow" advTm="4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Epidemiology/Biostatistics Class on Lung Cancer Screening "/>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8175" y="479425"/>
            <a:ext cx="7966075" cy="597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25"/>
    </mc:Choice>
    <mc:Fallback xmlns="">
      <p:transition xmlns:p14="http://schemas.microsoft.com/office/powerpoint/2010/main" spd="slow" advTm="3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7938" y="765175"/>
            <a:ext cx="88122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Any patient with a tumour bearing an activating  EGFR mutation should receive an EGFR TKI in third or subsequent lines, if not received previously .</a:t>
            </a:r>
          </a:p>
        </p:txBody>
      </p:sp>
      <p:sp>
        <p:nvSpPr>
          <p:cNvPr id="65538"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stage IV NSCLC: subsequent lines</a:t>
            </a:r>
            <a:endParaRPr lang="el-GR" sz="3200" b="1">
              <a:solidFill>
                <a:srgbClr val="FF0000"/>
              </a:solidFill>
            </a:endParaRPr>
          </a:p>
        </p:txBody>
      </p:sp>
      <p:sp>
        <p:nvSpPr>
          <p:cNvPr id="65539" name="Rectangle 4"/>
          <p:cNvSpPr>
            <a:spLocks noChangeArrowheads="1"/>
          </p:cNvSpPr>
          <p:nvPr/>
        </p:nvSpPr>
        <p:spPr bwMode="auto">
          <a:xfrm>
            <a:off x="34925" y="2408238"/>
            <a:ext cx="910907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At maximum five metastatic lesions in the body. </a:t>
            </a:r>
          </a:p>
          <a:p>
            <a:endParaRPr lang="en-US"/>
          </a:p>
          <a:p>
            <a:r>
              <a:rPr lang="en-US" b="1"/>
              <a:t>Synchronous oligometastases: </a:t>
            </a:r>
            <a:r>
              <a:rPr lang="en-US"/>
              <a:t>when diagnosed within 1 month before or after the primary</a:t>
            </a:r>
          </a:p>
          <a:p>
            <a:r>
              <a:rPr lang="en-US"/>
              <a:t>tumour was identified (in about 15%)</a:t>
            </a:r>
          </a:p>
          <a:p>
            <a:r>
              <a:rPr lang="en-US"/>
              <a:t>Stage IV patients with one to three synchronous metastases may experience long-term DFS after systemic therapy and a radical local treatment (high-dose radiotherapy or surgery).</a:t>
            </a:r>
          </a:p>
          <a:p>
            <a:r>
              <a:rPr lang="en-US"/>
              <a:t>Because only one non-randomised phase II trial is available, inclusion in trials is preferred.</a:t>
            </a:r>
          </a:p>
          <a:p>
            <a:endParaRPr lang="en-US"/>
          </a:p>
          <a:p>
            <a:r>
              <a:rPr lang="en-US" b="1"/>
              <a:t>Metachronous oligometastases: </a:t>
            </a:r>
            <a:r>
              <a:rPr lang="en-US"/>
              <a:t>when they appear after treatment of the primary. </a:t>
            </a:r>
          </a:p>
          <a:p>
            <a:r>
              <a:rPr lang="en-US"/>
              <a:t>Stage IV patients with a few metachronous metastases may be treated with a radical local treatment and experience long-term DFS. However, this is based only on retrospective data.</a:t>
            </a:r>
          </a:p>
          <a:p>
            <a:endParaRPr lang="en-US"/>
          </a:p>
          <a:p>
            <a:r>
              <a:rPr lang="en-US"/>
              <a:t>Solitary lesions in the contralateral lung should, in most cases, be considered as synchronous secondaryprimary tumours and, if possible, treated with radical intent.</a:t>
            </a:r>
          </a:p>
          <a:p>
            <a:endParaRPr lang="en-US"/>
          </a:p>
        </p:txBody>
      </p:sp>
      <p:sp>
        <p:nvSpPr>
          <p:cNvPr id="65540" name="Rectangle 5"/>
          <p:cNvSpPr>
            <a:spLocks noChangeArrowheads="1"/>
          </p:cNvSpPr>
          <p:nvPr/>
        </p:nvSpPr>
        <p:spPr bwMode="auto">
          <a:xfrm>
            <a:off x="-36513" y="1844675"/>
            <a:ext cx="9144001"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for oligometastatic NSCLC</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44"/>
    </mc:Choice>
    <mc:Fallback xmlns="">
      <p:transition xmlns:p14="http://schemas.microsoft.com/office/powerpoint/2010/main" spd="slow" advTm="4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4363"/>
            <a:ext cx="9144000" cy="6246812"/>
          </a:xfrm>
          <a:prstGeom prst="rect">
            <a:avLst/>
          </a:prstGeom>
        </p:spPr>
        <p:txBody>
          <a:bodyPr>
            <a:spAutoFit/>
          </a:bodyPr>
          <a:lstStyle/>
          <a:p>
            <a:pPr>
              <a:defRPr/>
            </a:pPr>
            <a:r>
              <a:rPr lang="en-US" sz="2000" dirty="0"/>
              <a:t>Depends heavily on the prognosis: </a:t>
            </a:r>
          </a:p>
          <a:p>
            <a:pPr marL="285750" indent="-285750">
              <a:buFont typeface="Arial"/>
              <a:buChar char="•"/>
              <a:defRPr/>
            </a:pPr>
            <a:r>
              <a:rPr lang="en-US" sz="2000" b="1" i="1" dirty="0"/>
              <a:t>Recursive partitioning analysis (RPA) class I:</a:t>
            </a:r>
            <a:r>
              <a:rPr lang="en-US" sz="2000" dirty="0"/>
              <a:t> &lt;65 years old, a good </a:t>
            </a:r>
            <a:r>
              <a:rPr lang="en-US" sz="2000" dirty="0" err="1"/>
              <a:t>Karnofsky</a:t>
            </a:r>
            <a:r>
              <a:rPr lang="en-US" sz="2000" dirty="0"/>
              <a:t> Index (KI) ≥70%, no other extra-cranial metastases and a controlled primary </a:t>
            </a:r>
            <a:r>
              <a:rPr lang="en-US" sz="2000" dirty="0" err="1"/>
              <a:t>tumour</a:t>
            </a:r>
            <a:endParaRPr lang="en-US" sz="2000" dirty="0"/>
          </a:p>
          <a:p>
            <a:pPr marL="285750" indent="-285750">
              <a:buFont typeface="Arial"/>
              <a:buChar char="•"/>
              <a:defRPr/>
            </a:pPr>
            <a:r>
              <a:rPr lang="en-US" sz="2000" b="1" i="1" dirty="0"/>
              <a:t>RPA class II: </a:t>
            </a:r>
            <a:r>
              <a:rPr lang="en-US" sz="2000" dirty="0"/>
              <a:t>all other patients </a:t>
            </a:r>
          </a:p>
          <a:p>
            <a:pPr marL="285750" indent="-285750">
              <a:buFont typeface="Arial"/>
              <a:buChar char="•"/>
              <a:defRPr/>
            </a:pPr>
            <a:r>
              <a:rPr lang="en-US" sz="2000" b="1" i="1" dirty="0"/>
              <a:t>RPA class III are all patients with a KI&lt;70%: </a:t>
            </a:r>
            <a:r>
              <a:rPr lang="en-US" sz="2000" dirty="0"/>
              <a:t>no treatment, only BSC is recommended, with a median survival of &lt;2 months.</a:t>
            </a:r>
          </a:p>
          <a:p>
            <a:pPr>
              <a:defRPr/>
            </a:pPr>
            <a:endParaRPr lang="en-US" sz="2000" dirty="0"/>
          </a:p>
          <a:p>
            <a:pPr>
              <a:defRPr/>
            </a:pPr>
            <a:r>
              <a:rPr lang="en-US" sz="2000" dirty="0"/>
              <a:t>RPA class I/II patients with more than three brain metastases: WBRT (20 </a:t>
            </a:r>
            <a:r>
              <a:rPr lang="en-US" sz="2000" dirty="0" err="1"/>
              <a:t>Gy</a:t>
            </a:r>
            <a:r>
              <a:rPr lang="en-US" sz="2000" dirty="0"/>
              <a:t> in 5 fractions or 30 </a:t>
            </a:r>
            <a:r>
              <a:rPr lang="en-US" sz="2000" dirty="0" err="1"/>
              <a:t>Gy</a:t>
            </a:r>
            <a:r>
              <a:rPr lang="en-US" sz="2000" dirty="0"/>
              <a:t> in 10 fractions, with no difference in outcome)</a:t>
            </a:r>
          </a:p>
          <a:p>
            <a:pPr>
              <a:defRPr/>
            </a:pPr>
            <a:endParaRPr lang="en-US" sz="2000" dirty="0"/>
          </a:p>
          <a:p>
            <a:pPr>
              <a:defRPr/>
            </a:pPr>
            <a:r>
              <a:rPr lang="en-US" sz="2000" dirty="0"/>
              <a:t>SRS in 2-3 metastases or with either SRS or resection when a single brain metastasis is diagnosed (a follow-up brain MRI scan every 3 months after resection or SRS)</a:t>
            </a:r>
          </a:p>
          <a:p>
            <a:pPr>
              <a:defRPr/>
            </a:pPr>
            <a:endParaRPr lang="en-US" sz="2000" dirty="0"/>
          </a:p>
          <a:p>
            <a:pPr>
              <a:defRPr/>
            </a:pPr>
            <a:r>
              <a:rPr lang="en-US" sz="2000" dirty="0"/>
              <a:t>Asymptomatic brain metastases should not be treated with RT. Systemic therapy for patients with no or relatively minor symptoms from brain metastases with early RT in the case of progression of symptoms while on treatment.</a:t>
            </a:r>
          </a:p>
          <a:p>
            <a:pPr>
              <a:defRPr/>
            </a:pPr>
            <a:endParaRPr lang="en-US" sz="2000" dirty="0"/>
          </a:p>
          <a:p>
            <a:pPr>
              <a:defRPr/>
            </a:pPr>
            <a:r>
              <a:rPr lang="en-US" sz="2000" dirty="0"/>
              <a:t>For most patients with symptomatic brain metastases and/or significant </a:t>
            </a:r>
            <a:r>
              <a:rPr lang="en-US" sz="2000" dirty="0" err="1"/>
              <a:t>oedema</a:t>
            </a:r>
            <a:r>
              <a:rPr lang="en-US" sz="2000" dirty="0"/>
              <a:t>, dexamethasone of 4 mg/day or an equivalent dose of another corticosteroid is recommended with early tapering off after RT.</a:t>
            </a:r>
          </a:p>
        </p:txBody>
      </p:sp>
      <p:sp>
        <p:nvSpPr>
          <p:cNvPr id="67586"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Treatment of brain metastases</a:t>
            </a:r>
            <a:endParaRPr lang="el-GR" sz="3200" b="1">
              <a:solidFill>
                <a:srgbClr val="FF0000"/>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673"/>
    </mc:Choice>
    <mc:Fallback xmlns="">
      <p:transition xmlns:p14="http://schemas.microsoft.com/office/powerpoint/2010/main" spd="slow" advTm="8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981075"/>
            <a:ext cx="9144000" cy="535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b="1"/>
              <a:t>Μ</a:t>
            </a:r>
            <a:r>
              <a:rPr lang="en-US" b="1"/>
              <a:t>inimally invasive procedures in stage IV NSCLC</a:t>
            </a:r>
            <a:r>
              <a:rPr lang="el-GR" b="1"/>
              <a:t> </a:t>
            </a:r>
            <a:r>
              <a:rPr lang="el-GR"/>
              <a:t>(</a:t>
            </a:r>
            <a:r>
              <a:rPr lang="en-US"/>
              <a:t>endoscopic debulking by laser, cryotherapy, or</a:t>
            </a:r>
            <a:r>
              <a:rPr lang="el-GR"/>
              <a:t> </a:t>
            </a:r>
            <a:r>
              <a:rPr lang="en-US"/>
              <a:t>stent placement</a:t>
            </a:r>
            <a:r>
              <a:rPr lang="el-GR"/>
              <a:t>, </a:t>
            </a:r>
            <a:r>
              <a:rPr lang="en-US"/>
              <a:t>endobronchial or by guiding</a:t>
            </a:r>
          </a:p>
          <a:p>
            <a:r>
              <a:rPr lang="en-US"/>
              <a:t>endovascular embolisation in cases of haemoptysis)</a:t>
            </a:r>
          </a:p>
          <a:p>
            <a:r>
              <a:rPr lang="en-US"/>
              <a:t>Vascular stenting might be useful in NSCLC-related superior</a:t>
            </a:r>
          </a:p>
          <a:p>
            <a:r>
              <a:rPr lang="it-IT"/>
              <a:t>vena cava obstruction.</a:t>
            </a:r>
          </a:p>
          <a:p>
            <a:endParaRPr lang="en-US"/>
          </a:p>
          <a:p>
            <a:r>
              <a:rPr lang="en-US" b="1"/>
              <a:t>Palliative surgery in stage IV NSCLC: </a:t>
            </a:r>
            <a:r>
              <a:rPr lang="en-US"/>
              <a:t>pleurodesis with talc, which is more effective than bleomycin or tetracycline</a:t>
            </a:r>
          </a:p>
          <a:p>
            <a:endParaRPr lang="en-US"/>
          </a:p>
          <a:p>
            <a:r>
              <a:rPr lang="en-US" b="1"/>
              <a:t>Radiotherapy</a:t>
            </a:r>
            <a:r>
              <a:rPr lang="en-US"/>
              <a:t> in symptom control: bone and brain metastases, in treating pain related to chest wall, soft tissue, or neural invasion, neurological symptoms of spinal compression, in cases of haemoptysis, symptomatic airway compression or obstruction, and following CNS and, sometimes, bone surgery.</a:t>
            </a:r>
          </a:p>
          <a:p>
            <a:endParaRPr lang="en-US"/>
          </a:p>
          <a:p>
            <a:r>
              <a:rPr lang="en-US" b="1"/>
              <a:t>Bone metastases modifying agents:</a:t>
            </a:r>
            <a:r>
              <a:rPr lang="en-US"/>
              <a:t> Zoledronic acid reduces SRE (pathological fracture, radiation/surgery to bone, or spinal cord compression) and is recommended in stage IV bone metastatic disease.</a:t>
            </a:r>
          </a:p>
          <a:p>
            <a:r>
              <a:rPr lang="en-US"/>
              <a:t>Denosumab is not inferior, and shows a trend toward superiority, to zoledronic acid in lung cancer in terms of SRE prevention.</a:t>
            </a:r>
          </a:p>
        </p:txBody>
      </p:sp>
      <p:sp>
        <p:nvSpPr>
          <p:cNvPr id="68610" name="Rectangle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Supportive care</a:t>
            </a:r>
            <a:endParaRPr lang="el-GR" sz="3200" b="1">
              <a:solidFill>
                <a:srgbClr val="FF0000"/>
              </a:solidFill>
            </a:endParaRPr>
          </a:p>
        </p:txBody>
      </p:sp>
      <p:sp>
        <p:nvSpPr>
          <p:cNvPr id="68611" name="Rectangle 1"/>
          <p:cNvSpPr>
            <a:spLocks noChangeArrowheads="1"/>
          </p:cNvSpPr>
          <p:nvPr/>
        </p:nvSpPr>
        <p:spPr bwMode="auto">
          <a:xfrm>
            <a:off x="3733800" y="6237288"/>
            <a:ext cx="54356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a:t>Annals of Oncology 25 (Sup 3): iii27–iii39, 2014</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385"/>
    </mc:Choice>
    <mc:Fallback xmlns="">
      <p:transition xmlns:p14="http://schemas.microsoft.com/office/powerpoint/2010/main" spd="slow" advTm="17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3175" y="1268413"/>
            <a:ext cx="9147175"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After two to three cycles of chemotherapy using the same initial radiographic investigation which demonstrated tumour lesions.</a:t>
            </a:r>
          </a:p>
          <a:p>
            <a:endParaRPr lang="en-US" sz="2000"/>
          </a:p>
          <a:p>
            <a:r>
              <a:rPr lang="en-US" sz="2000"/>
              <a:t>Measurements and response reporting should follow RECIST criteria v1.1. </a:t>
            </a:r>
          </a:p>
          <a:p>
            <a:endParaRPr lang="en-US" sz="2000"/>
          </a:p>
          <a:p>
            <a:r>
              <a:rPr lang="en-US" sz="2000"/>
              <a:t>The adequacy of RECIST in evaluating the response to EGFR or ALK TKI in respective genetically driven NSCLC is </a:t>
            </a:r>
            <a:r>
              <a:rPr lang="nb-NO" sz="2000"/>
              <a:t>debatable.</a:t>
            </a:r>
          </a:p>
          <a:p>
            <a:endParaRPr lang="nb-NO" sz="2000"/>
          </a:p>
          <a:p>
            <a:r>
              <a:rPr lang="en-US" sz="2000"/>
              <a:t>Close follow-up, at least every 6 weeks after first-line therapy, is advised but should depend on individual retreatment options.</a:t>
            </a:r>
          </a:p>
          <a:p>
            <a:endParaRPr lang="en-US" sz="2000"/>
          </a:p>
          <a:p>
            <a:r>
              <a:rPr lang="en-US" sz="2000"/>
              <a:t>Radiological follow-up: every 6–12 weeks to allow for early initiation of second-line therapy.</a:t>
            </a:r>
          </a:p>
          <a:p>
            <a:endParaRPr lang="en-US" sz="2000"/>
          </a:p>
          <a:p>
            <a:r>
              <a:rPr lang="en-US" sz="2000"/>
              <a:t>• Follow-up with PET is not routinely recommended, due to its high sensitivity and relatively low specificity.</a:t>
            </a:r>
          </a:p>
        </p:txBody>
      </p:sp>
      <p:sp>
        <p:nvSpPr>
          <p:cNvPr id="70658" name="Rectangle 2"/>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a:solidFill>
                  <a:srgbClr val="FF0000"/>
                </a:solidFill>
              </a:rPr>
              <a:t>Response evaluation and follow-up</a:t>
            </a:r>
            <a:endParaRPr lang="el-GR" sz="3200" b="1">
              <a:solidFill>
                <a:srgbClr val="FF00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210"/>
    </mc:Choice>
    <mc:Fallback xmlns="">
      <p:transition xmlns:p14="http://schemas.microsoft.com/office/powerpoint/2010/main" spd="slow" advTm="10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8"/>
          <p:cNvSpPr>
            <a:spLocks noGrp="1"/>
          </p:cNvSpPr>
          <p:nvPr>
            <p:ph type="title"/>
          </p:nvPr>
        </p:nvSpPr>
        <p:spPr>
          <a:xfrm>
            <a:off x="0" y="44450"/>
            <a:ext cx="9144000" cy="1103313"/>
          </a:xfrm>
        </p:spPr>
        <p:txBody>
          <a:bodyPr/>
          <a:lstStyle/>
          <a:p>
            <a:pPr eaLnBrk="1" hangingPunct="1"/>
            <a:r>
              <a:rPr lang="en-GB" b="1">
                <a:solidFill>
                  <a:srgbClr val="FF0000"/>
                </a:solidFill>
                <a:latin typeface="Arial" charset="0"/>
              </a:rPr>
              <a:t>PD-1 as a Target in Cancer Therapy</a:t>
            </a:r>
            <a:endParaRPr lang="en-US" b="1">
              <a:solidFill>
                <a:srgbClr val="FF0000"/>
              </a:solidFill>
              <a:latin typeface="Arial" charset="0"/>
            </a:endParaRPr>
          </a:p>
        </p:txBody>
      </p:sp>
      <p:sp>
        <p:nvSpPr>
          <p:cNvPr id="71682" name="TextBox 51"/>
          <p:cNvSpPr txBox="1">
            <a:spLocks noChangeArrowheads="1"/>
          </p:cNvSpPr>
          <p:nvPr/>
        </p:nvSpPr>
        <p:spPr bwMode="auto">
          <a:xfrm>
            <a:off x="284163" y="6354763"/>
            <a:ext cx="83264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CDCDCF"/>
                </a:solidFill>
                <a:latin typeface="Arial" charset="0"/>
              </a:rPr>
              <a:t>McDermott DF, et al. Cancer Med. 2013;2:662-673.</a:t>
            </a:r>
          </a:p>
        </p:txBody>
      </p:sp>
      <p:sp>
        <p:nvSpPr>
          <p:cNvPr id="67" name="TextBox 123"/>
          <p:cNvSpPr txBox="1">
            <a:spLocks noChangeArrowheads="1"/>
          </p:cNvSpPr>
          <p:nvPr/>
        </p:nvSpPr>
        <p:spPr bwMode="auto">
          <a:xfrm>
            <a:off x="5349875" y="5251450"/>
            <a:ext cx="16081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chemeClr val="folHlink"/>
              </a:buClr>
              <a:buFont typeface="Arial" charset="0"/>
              <a:buNone/>
            </a:pPr>
            <a:r>
              <a:rPr lang="en-US" sz="1600">
                <a:solidFill>
                  <a:schemeClr val="accent2"/>
                </a:solidFill>
                <a:latin typeface="Arial" charset="0"/>
              </a:rPr>
              <a:t>Nivolumab</a:t>
            </a:r>
          </a:p>
          <a:p>
            <a:pPr eaLnBrk="1" hangingPunct="1">
              <a:buClr>
                <a:schemeClr val="folHlink"/>
              </a:buClr>
              <a:buFont typeface="Arial" charset="0"/>
              <a:buNone/>
            </a:pPr>
            <a:r>
              <a:rPr lang="en-US" sz="1600">
                <a:solidFill>
                  <a:schemeClr val="accent2"/>
                </a:solidFill>
                <a:latin typeface="Arial" charset="0"/>
              </a:rPr>
              <a:t>Pembrolizumab</a:t>
            </a:r>
          </a:p>
          <a:p>
            <a:pPr eaLnBrk="1" hangingPunct="1">
              <a:buClr>
                <a:schemeClr val="folHlink"/>
              </a:buClr>
              <a:buFont typeface="Arial" charset="0"/>
              <a:buNone/>
            </a:pPr>
            <a:r>
              <a:rPr lang="en-US" sz="1600">
                <a:solidFill>
                  <a:schemeClr val="accent2"/>
                </a:solidFill>
                <a:latin typeface="Arial" charset="0"/>
              </a:rPr>
              <a:t>Pidilizumab</a:t>
            </a:r>
          </a:p>
        </p:txBody>
      </p:sp>
      <p:sp>
        <p:nvSpPr>
          <p:cNvPr id="68" name="Freeform 157"/>
          <p:cNvSpPr>
            <a:spLocks/>
          </p:cNvSpPr>
          <p:nvPr/>
        </p:nvSpPr>
        <p:spPr bwMode="blackGray">
          <a:xfrm rot="6206921">
            <a:off x="6409062" y="4640140"/>
            <a:ext cx="569391" cy="564890"/>
          </a:xfrm>
          <a:custGeom>
            <a:avLst/>
            <a:gdLst>
              <a:gd name="T0" fmla="*/ 2147483647 w 265"/>
              <a:gd name="T1" fmla="*/ 2147483647 h 413"/>
              <a:gd name="T2" fmla="*/ 2147483647 w 265"/>
              <a:gd name="T3" fmla="*/ 2147483647 h 413"/>
              <a:gd name="T4" fmla="*/ 2147483647 w 265"/>
              <a:gd name="T5" fmla="*/ 2147483647 h 413"/>
              <a:gd name="T6" fmla="*/ 2147483647 w 265"/>
              <a:gd name="T7" fmla="*/ 2147483647 h 413"/>
              <a:gd name="T8" fmla="*/ 2147483647 w 265"/>
              <a:gd name="T9" fmla="*/ 2147483647 h 413"/>
              <a:gd name="T10" fmla="*/ 2147483647 w 265"/>
              <a:gd name="T11" fmla="*/ 2147483647 h 413"/>
              <a:gd name="T12" fmla="*/ 2147483647 w 265"/>
              <a:gd name="T13" fmla="*/ 2147483647 h 413"/>
              <a:gd name="T14" fmla="*/ 2147483647 w 265"/>
              <a:gd name="T15" fmla="*/ 2147483647 h 413"/>
              <a:gd name="T16" fmla="*/ 2147483647 w 265"/>
              <a:gd name="T17" fmla="*/ 2147483647 h 413"/>
              <a:gd name="T18" fmla="*/ 2147483647 w 265"/>
              <a:gd name="T19" fmla="*/ 2147483647 h 413"/>
              <a:gd name="T20" fmla="*/ 2147483647 w 265"/>
              <a:gd name="T21" fmla="*/ 2147483647 h 413"/>
              <a:gd name="T22" fmla="*/ 2147483647 w 265"/>
              <a:gd name="T23" fmla="*/ 2147483647 h 413"/>
              <a:gd name="T24" fmla="*/ 2147483647 w 265"/>
              <a:gd name="T25" fmla="*/ 2147483647 h 413"/>
              <a:gd name="T26" fmla="*/ 2147483647 w 265"/>
              <a:gd name="T27" fmla="*/ 2147483647 h 413"/>
              <a:gd name="T28" fmla="*/ 2147483647 w 265"/>
              <a:gd name="T29" fmla="*/ 2147483647 h 413"/>
              <a:gd name="T30" fmla="*/ 2147483647 w 265"/>
              <a:gd name="T31" fmla="*/ 2147483647 h 413"/>
              <a:gd name="T32" fmla="*/ 2147483647 w 265"/>
              <a:gd name="T33" fmla="*/ 2147483647 h 413"/>
              <a:gd name="T34" fmla="*/ 2147483647 w 265"/>
              <a:gd name="T35" fmla="*/ 2147483647 h 413"/>
              <a:gd name="T36" fmla="*/ 2147483647 w 265"/>
              <a:gd name="T37" fmla="*/ 2147483647 h 413"/>
              <a:gd name="T38" fmla="*/ 2147483647 w 265"/>
              <a:gd name="T39" fmla="*/ 2147483647 h 413"/>
              <a:gd name="T40" fmla="*/ 2147483647 w 265"/>
              <a:gd name="T41" fmla="*/ 2147483647 h 413"/>
              <a:gd name="T42" fmla="*/ 2147483647 w 265"/>
              <a:gd name="T43" fmla="*/ 2147483647 h 413"/>
              <a:gd name="T44" fmla="*/ 2147483647 w 265"/>
              <a:gd name="T45" fmla="*/ 2147483647 h 413"/>
              <a:gd name="T46" fmla="*/ 2147483647 w 265"/>
              <a:gd name="T47" fmla="*/ 2147483647 h 413"/>
              <a:gd name="T48" fmla="*/ 2147483647 w 265"/>
              <a:gd name="T49" fmla="*/ 2147483647 h 413"/>
              <a:gd name="T50" fmla="*/ 2147483647 w 265"/>
              <a:gd name="T51" fmla="*/ 2147483647 h 413"/>
              <a:gd name="T52" fmla="*/ 2147483647 w 265"/>
              <a:gd name="T53" fmla="*/ 2147483647 h 413"/>
              <a:gd name="T54" fmla="*/ 2147483647 w 265"/>
              <a:gd name="T55" fmla="*/ 2147483647 h 413"/>
              <a:gd name="T56" fmla="*/ 2147483647 w 265"/>
              <a:gd name="T57" fmla="*/ 2147483647 h 413"/>
              <a:gd name="T58" fmla="*/ 2147483647 w 265"/>
              <a:gd name="T59" fmla="*/ 2147483647 h 413"/>
              <a:gd name="T60" fmla="*/ 2147483647 w 265"/>
              <a:gd name="T61" fmla="*/ 2147483647 h 413"/>
              <a:gd name="T62" fmla="*/ 2147483647 w 265"/>
              <a:gd name="T63" fmla="*/ 0 h 413"/>
              <a:gd name="T64" fmla="*/ 2147483647 w 265"/>
              <a:gd name="T65" fmla="*/ 0 h 413"/>
              <a:gd name="T66" fmla="*/ 2147483647 w 265"/>
              <a:gd name="T67" fmla="*/ 0 h 413"/>
              <a:gd name="T68" fmla="*/ 2147483647 w 265"/>
              <a:gd name="T69" fmla="*/ 2147483647 h 413"/>
              <a:gd name="T70" fmla="*/ 2147483647 w 265"/>
              <a:gd name="T71" fmla="*/ 2147483647 h 413"/>
              <a:gd name="T72" fmla="*/ 2147483647 w 265"/>
              <a:gd name="T73" fmla="*/ 2147483647 h 413"/>
              <a:gd name="T74" fmla="*/ 2147483647 w 265"/>
              <a:gd name="T75" fmla="*/ 2147483647 h 413"/>
              <a:gd name="T76" fmla="*/ 2147483647 w 265"/>
              <a:gd name="T77" fmla="*/ 2147483647 h 413"/>
              <a:gd name="T78" fmla="*/ 2147483647 w 265"/>
              <a:gd name="T79" fmla="*/ 2147483647 h 413"/>
              <a:gd name="T80" fmla="*/ 2147483647 w 265"/>
              <a:gd name="T81" fmla="*/ 2147483647 h 413"/>
              <a:gd name="T82" fmla="*/ 2147483647 w 265"/>
              <a:gd name="T83" fmla="*/ 2147483647 h 413"/>
              <a:gd name="T84" fmla="*/ 2147483647 w 265"/>
              <a:gd name="T85" fmla="*/ 2147483647 h 413"/>
              <a:gd name="T86" fmla="*/ 2147483647 w 265"/>
              <a:gd name="T87" fmla="*/ 2147483647 h 413"/>
              <a:gd name="T88" fmla="*/ 2147483647 w 265"/>
              <a:gd name="T89" fmla="*/ 2147483647 h 413"/>
              <a:gd name="T90" fmla="*/ 0 w 265"/>
              <a:gd name="T91" fmla="*/ 2147483647 h 413"/>
              <a:gd name="T92" fmla="*/ 0 w 265"/>
              <a:gd name="T93" fmla="*/ 2147483647 h 413"/>
              <a:gd name="T94" fmla="*/ 2147483647 w 265"/>
              <a:gd name="T95" fmla="*/ 2147483647 h 413"/>
              <a:gd name="T96" fmla="*/ 2147483647 w 265"/>
              <a:gd name="T97" fmla="*/ 2147483647 h 413"/>
              <a:gd name="T98" fmla="*/ 2147483647 w 265"/>
              <a:gd name="T99" fmla="*/ 2147483647 h 413"/>
              <a:gd name="T100" fmla="*/ 2147483647 w 265"/>
              <a:gd name="T101" fmla="*/ 2147483647 h 413"/>
              <a:gd name="T102" fmla="*/ 2147483647 w 265"/>
              <a:gd name="T103" fmla="*/ 2147483647 h 413"/>
              <a:gd name="T104" fmla="*/ 2147483647 w 265"/>
              <a:gd name="T105" fmla="*/ 2147483647 h 413"/>
              <a:gd name="T106" fmla="*/ 2147483647 w 265"/>
              <a:gd name="T107" fmla="*/ 2147483647 h 413"/>
              <a:gd name="T108" fmla="*/ 2147483647 w 265"/>
              <a:gd name="T109" fmla="*/ 2147483647 h 413"/>
              <a:gd name="T110" fmla="*/ 2147483647 w 265"/>
              <a:gd name="T111" fmla="*/ 2147483647 h 413"/>
              <a:gd name="T112" fmla="*/ 2147483647 w 265"/>
              <a:gd name="T113" fmla="*/ 2147483647 h 413"/>
              <a:gd name="T114" fmla="*/ 2147483647 w 265"/>
              <a:gd name="T115" fmla="*/ 2147483647 h 413"/>
              <a:gd name="T116" fmla="*/ 2147483647 w 265"/>
              <a:gd name="T117" fmla="*/ 2147483647 h 4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5"/>
              <a:gd name="T178" fmla="*/ 0 h 413"/>
              <a:gd name="T179" fmla="*/ 265 w 265"/>
              <a:gd name="T180" fmla="*/ 413 h 4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5" h="413">
                <a:moveTo>
                  <a:pt x="62" y="343"/>
                </a:moveTo>
                <a:lnTo>
                  <a:pt x="163" y="257"/>
                </a:lnTo>
                <a:lnTo>
                  <a:pt x="195" y="380"/>
                </a:lnTo>
                <a:lnTo>
                  <a:pt x="198" y="390"/>
                </a:lnTo>
                <a:lnTo>
                  <a:pt x="202" y="397"/>
                </a:lnTo>
                <a:lnTo>
                  <a:pt x="207" y="403"/>
                </a:lnTo>
                <a:lnTo>
                  <a:pt x="213" y="408"/>
                </a:lnTo>
                <a:lnTo>
                  <a:pt x="220" y="411"/>
                </a:lnTo>
                <a:lnTo>
                  <a:pt x="226" y="413"/>
                </a:lnTo>
                <a:lnTo>
                  <a:pt x="233" y="413"/>
                </a:lnTo>
                <a:lnTo>
                  <a:pt x="239" y="413"/>
                </a:lnTo>
                <a:lnTo>
                  <a:pt x="246" y="410"/>
                </a:lnTo>
                <a:lnTo>
                  <a:pt x="250" y="406"/>
                </a:lnTo>
                <a:lnTo>
                  <a:pt x="255" y="401"/>
                </a:lnTo>
                <a:lnTo>
                  <a:pt x="260" y="397"/>
                </a:lnTo>
                <a:lnTo>
                  <a:pt x="262" y="388"/>
                </a:lnTo>
                <a:lnTo>
                  <a:pt x="263" y="380"/>
                </a:lnTo>
                <a:lnTo>
                  <a:pt x="263" y="371"/>
                </a:lnTo>
                <a:lnTo>
                  <a:pt x="262" y="361"/>
                </a:lnTo>
                <a:lnTo>
                  <a:pt x="237" y="278"/>
                </a:lnTo>
                <a:lnTo>
                  <a:pt x="216" y="202"/>
                </a:lnTo>
                <a:lnTo>
                  <a:pt x="234" y="147"/>
                </a:lnTo>
                <a:lnTo>
                  <a:pt x="263" y="54"/>
                </a:lnTo>
                <a:lnTo>
                  <a:pt x="265" y="44"/>
                </a:lnTo>
                <a:lnTo>
                  <a:pt x="265" y="35"/>
                </a:lnTo>
                <a:lnTo>
                  <a:pt x="263" y="28"/>
                </a:lnTo>
                <a:lnTo>
                  <a:pt x="260" y="20"/>
                </a:lnTo>
                <a:lnTo>
                  <a:pt x="255" y="13"/>
                </a:lnTo>
                <a:lnTo>
                  <a:pt x="250" y="9"/>
                </a:lnTo>
                <a:lnTo>
                  <a:pt x="246" y="5"/>
                </a:lnTo>
                <a:lnTo>
                  <a:pt x="237" y="2"/>
                </a:lnTo>
                <a:lnTo>
                  <a:pt x="231" y="0"/>
                </a:lnTo>
                <a:lnTo>
                  <a:pt x="224" y="0"/>
                </a:lnTo>
                <a:lnTo>
                  <a:pt x="216" y="0"/>
                </a:lnTo>
                <a:lnTo>
                  <a:pt x="210" y="4"/>
                </a:lnTo>
                <a:lnTo>
                  <a:pt x="203" y="7"/>
                </a:lnTo>
                <a:lnTo>
                  <a:pt x="198" y="13"/>
                </a:lnTo>
                <a:lnTo>
                  <a:pt x="194" y="20"/>
                </a:lnTo>
                <a:lnTo>
                  <a:pt x="189" y="28"/>
                </a:lnTo>
                <a:lnTo>
                  <a:pt x="156" y="130"/>
                </a:lnTo>
                <a:lnTo>
                  <a:pt x="142" y="179"/>
                </a:lnTo>
                <a:lnTo>
                  <a:pt x="15" y="293"/>
                </a:lnTo>
                <a:lnTo>
                  <a:pt x="8" y="299"/>
                </a:lnTo>
                <a:lnTo>
                  <a:pt x="4" y="306"/>
                </a:lnTo>
                <a:lnTo>
                  <a:pt x="2" y="312"/>
                </a:lnTo>
                <a:lnTo>
                  <a:pt x="0" y="319"/>
                </a:lnTo>
                <a:lnTo>
                  <a:pt x="0" y="325"/>
                </a:lnTo>
                <a:lnTo>
                  <a:pt x="2" y="332"/>
                </a:lnTo>
                <a:lnTo>
                  <a:pt x="4" y="338"/>
                </a:lnTo>
                <a:lnTo>
                  <a:pt x="8" y="343"/>
                </a:lnTo>
                <a:lnTo>
                  <a:pt x="12" y="348"/>
                </a:lnTo>
                <a:lnTo>
                  <a:pt x="18" y="351"/>
                </a:lnTo>
                <a:lnTo>
                  <a:pt x="23" y="353"/>
                </a:lnTo>
                <a:lnTo>
                  <a:pt x="31" y="354"/>
                </a:lnTo>
                <a:lnTo>
                  <a:pt x="38" y="354"/>
                </a:lnTo>
                <a:lnTo>
                  <a:pt x="46" y="353"/>
                </a:lnTo>
                <a:lnTo>
                  <a:pt x="54" y="348"/>
                </a:lnTo>
                <a:lnTo>
                  <a:pt x="60" y="343"/>
                </a:lnTo>
                <a:lnTo>
                  <a:pt x="62" y="343"/>
                </a:lnTo>
                <a:close/>
              </a:path>
            </a:pathLst>
          </a:custGeom>
          <a:solidFill>
            <a:srgbClr val="FF0000"/>
          </a:solidFill>
          <a:ln w="9525">
            <a:solidFill>
              <a:srgbClr val="FF6600"/>
            </a:solidFill>
            <a:round/>
            <a:headEnd/>
            <a:tailEnd/>
          </a:ln>
          <a:scene3d>
            <a:camera prst="orthographicFront"/>
            <a:lightRig rig="threePt" dir="t"/>
          </a:scene3d>
          <a:sp3d>
            <a:bevelT/>
          </a:sp3d>
        </p:spPr>
        <p:txBody>
          <a:bodyPr/>
          <a:lstStyle/>
          <a:p>
            <a:pPr fontAlgn="auto">
              <a:lnSpc>
                <a:spcPct val="90000"/>
              </a:lnSpc>
              <a:spcBef>
                <a:spcPct val="35000"/>
              </a:spcBef>
              <a:spcAft>
                <a:spcPct val="25000"/>
              </a:spcAft>
              <a:buClr>
                <a:schemeClr val="folHlink"/>
              </a:buClr>
              <a:buFont typeface="Arial" charset="0"/>
              <a:buNone/>
              <a:defRPr/>
            </a:pPr>
            <a:endParaRPr lang="en-US" dirty="0">
              <a:solidFill>
                <a:srgbClr val="FFFFFF"/>
              </a:solidFill>
              <a:latin typeface="+mn-lt"/>
              <a:ea typeface="+mn-ea"/>
              <a:cs typeface="+mn-cs"/>
            </a:endParaRPr>
          </a:p>
        </p:txBody>
      </p:sp>
      <p:sp>
        <p:nvSpPr>
          <p:cNvPr id="69" name="TextBox 75"/>
          <p:cNvSpPr txBox="1">
            <a:spLocks noChangeArrowheads="1"/>
          </p:cNvSpPr>
          <p:nvPr/>
        </p:nvSpPr>
        <p:spPr bwMode="auto">
          <a:xfrm>
            <a:off x="7085013" y="4946650"/>
            <a:ext cx="1584325" cy="830263"/>
          </a:xfrm>
          <a:prstGeom prst="rect">
            <a:avLst/>
          </a:prstGeom>
          <a:noFill/>
          <a:ln>
            <a:noFill/>
          </a:ln>
        </p:spPr>
        <p:txBody>
          <a:bodyPr wrap="none">
            <a:spAutoFit/>
          </a:bodyPr>
          <a:lstStyle>
            <a:lvl1pPr>
              <a:lnSpc>
                <a:spcPct val="90000"/>
              </a:lnSpc>
              <a:spcBef>
                <a:spcPts val="1000"/>
              </a:spcBef>
              <a:spcAft>
                <a:spcPts val="700"/>
              </a:spcAft>
              <a:buClr>
                <a:srgbClr val="8B3D9A"/>
              </a:buClr>
              <a:buFont typeface="Wingdings" panose="05000000000000000000" pitchFamily="2" charset="2"/>
              <a:buChar char="§"/>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8B3D9A"/>
              </a:buClr>
              <a:buFont typeface="Arial" panose="020B0604020202020204" pitchFamily="34" charset="0"/>
              <a:buChar char="–"/>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8B3D9A"/>
              </a:buClr>
              <a:buFont typeface="Arial" panose="020B0604020202020204" pitchFamily="34" charset="0"/>
              <a:buChar char="–"/>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8B3D9A"/>
              </a:buClr>
              <a:buFont typeface="Arial" panose="020B0604020202020204" pitchFamily="34" charset="0"/>
              <a:buChar char="–"/>
              <a:defRPr>
                <a:solidFill>
                  <a:srgbClr val="FEFDDE"/>
                </a:solidFill>
                <a:latin typeface="Arial" panose="020B0604020202020204" pitchFamily="34" charset="0"/>
              </a:defRPr>
            </a:lvl4pPr>
            <a:lvl5pPr marL="2057400" indent="-22860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9pPr>
          </a:lstStyle>
          <a:p>
            <a:pPr fontAlgn="auto">
              <a:lnSpc>
                <a:spcPct val="100000"/>
              </a:lnSpc>
              <a:spcBef>
                <a:spcPct val="0"/>
              </a:spcBef>
              <a:spcAft>
                <a:spcPct val="0"/>
              </a:spcAft>
              <a:buClr>
                <a:schemeClr val="folHlink"/>
              </a:buClr>
              <a:buFont typeface="Wingdings" panose="05000000000000000000" pitchFamily="2" charset="2"/>
              <a:buNone/>
              <a:defRPr/>
            </a:pPr>
            <a:r>
              <a:rPr lang="en-US" altLang="en-US" sz="1600" dirty="0">
                <a:solidFill>
                  <a:schemeClr val="accent6">
                    <a:lumMod val="40000"/>
                    <a:lumOff val="60000"/>
                  </a:schemeClr>
                </a:solidFill>
                <a:ea typeface="+mn-ea"/>
                <a:cs typeface="+mn-cs"/>
              </a:rPr>
              <a:t>Atezolizumab </a:t>
            </a:r>
          </a:p>
          <a:p>
            <a:pPr fontAlgn="auto">
              <a:lnSpc>
                <a:spcPct val="100000"/>
              </a:lnSpc>
              <a:spcBef>
                <a:spcPct val="0"/>
              </a:spcBef>
              <a:spcAft>
                <a:spcPct val="0"/>
              </a:spcAft>
              <a:buClr>
                <a:schemeClr val="folHlink"/>
              </a:buClr>
              <a:buFont typeface="Wingdings" panose="05000000000000000000" pitchFamily="2" charset="2"/>
              <a:buNone/>
              <a:defRPr/>
            </a:pPr>
            <a:r>
              <a:rPr lang="en-US" altLang="en-US" sz="1600" dirty="0">
                <a:solidFill>
                  <a:schemeClr val="accent6">
                    <a:lumMod val="40000"/>
                    <a:lumOff val="60000"/>
                  </a:schemeClr>
                </a:solidFill>
                <a:ea typeface="+mn-ea"/>
                <a:cs typeface="+mn-cs"/>
              </a:rPr>
              <a:t>Durvalumab </a:t>
            </a:r>
          </a:p>
          <a:p>
            <a:pPr fontAlgn="auto">
              <a:lnSpc>
                <a:spcPct val="100000"/>
              </a:lnSpc>
              <a:spcBef>
                <a:spcPct val="0"/>
              </a:spcBef>
              <a:spcAft>
                <a:spcPct val="0"/>
              </a:spcAft>
              <a:buClr>
                <a:schemeClr val="folHlink"/>
              </a:buClr>
              <a:buFont typeface="Arial" panose="020B0604020202020204" pitchFamily="34" charset="0"/>
              <a:buNone/>
              <a:defRPr/>
            </a:pPr>
            <a:r>
              <a:rPr lang="en-US" altLang="en-US" sz="1600" dirty="0">
                <a:solidFill>
                  <a:schemeClr val="accent6">
                    <a:lumMod val="40000"/>
                    <a:lumOff val="60000"/>
                  </a:schemeClr>
                </a:solidFill>
                <a:ea typeface="+mn-ea"/>
                <a:cs typeface="+mn-cs"/>
              </a:rPr>
              <a:t>MSB0010718C</a:t>
            </a:r>
          </a:p>
        </p:txBody>
      </p:sp>
      <p:sp>
        <p:nvSpPr>
          <p:cNvPr id="53" name="Can 52"/>
          <p:cNvSpPr/>
          <p:nvPr/>
        </p:nvSpPr>
        <p:spPr bwMode="auto">
          <a:xfrm rot="14691262">
            <a:off x="6692107" y="4129881"/>
            <a:ext cx="182562" cy="454025"/>
          </a:xfrm>
          <a:prstGeom prst="can">
            <a:avLst/>
          </a:prstGeom>
          <a:solidFill>
            <a:schemeClr val="accent6">
              <a:lumMod val="40000"/>
              <a:lumOff val="60000"/>
            </a:schemeClr>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dirty="0">
              <a:solidFill>
                <a:srgbClr val="FFFFFF"/>
              </a:solidFill>
              <a:ea typeface="+mn-ea"/>
              <a:cs typeface="+mn-cs"/>
            </a:endParaRPr>
          </a:p>
        </p:txBody>
      </p:sp>
      <p:grpSp>
        <p:nvGrpSpPr>
          <p:cNvPr id="3" name="Group 59"/>
          <p:cNvGrpSpPr>
            <a:grpSpLocks/>
          </p:cNvGrpSpPr>
          <p:nvPr/>
        </p:nvGrpSpPr>
        <p:grpSpPr bwMode="auto">
          <a:xfrm rot="1457410">
            <a:off x="6640513" y="2500313"/>
            <a:ext cx="2106612" cy="2317750"/>
            <a:chOff x="6244431" y="2503487"/>
            <a:chExt cx="1040210" cy="1144985"/>
          </a:xfrm>
        </p:grpSpPr>
        <p:sp>
          <p:nvSpPr>
            <p:cNvPr id="55" name="Freeform 54"/>
            <p:cNvSpPr/>
            <p:nvPr/>
          </p:nvSpPr>
          <p:spPr bwMode="auto">
            <a:xfrm>
              <a:off x="6244431" y="2503487"/>
              <a:ext cx="1040210" cy="1144985"/>
            </a:xfrm>
            <a:custGeom>
              <a:avLst/>
              <a:gdLst>
                <a:gd name="connsiteX0" fmla="*/ 115888 w 1040210"/>
                <a:gd name="connsiteY0" fmla="*/ 384969 h 1144985"/>
                <a:gd name="connsiteX1" fmla="*/ 123032 w 1040210"/>
                <a:gd name="connsiteY1" fmla="*/ 330201 h 1144985"/>
                <a:gd name="connsiteX2" fmla="*/ 103982 w 1040210"/>
                <a:gd name="connsiteY2" fmla="*/ 265907 h 1144985"/>
                <a:gd name="connsiteX3" fmla="*/ 89694 w 1040210"/>
                <a:gd name="connsiteY3" fmla="*/ 218282 h 1144985"/>
                <a:gd name="connsiteX4" fmla="*/ 125413 w 1040210"/>
                <a:gd name="connsiteY4" fmla="*/ 213519 h 1144985"/>
                <a:gd name="connsiteX5" fmla="*/ 180182 w 1040210"/>
                <a:gd name="connsiteY5" fmla="*/ 246857 h 1144985"/>
                <a:gd name="connsiteX6" fmla="*/ 227807 w 1040210"/>
                <a:gd name="connsiteY6" fmla="*/ 270669 h 1144985"/>
                <a:gd name="connsiteX7" fmla="*/ 244475 w 1040210"/>
                <a:gd name="connsiteY7" fmla="*/ 273051 h 1144985"/>
                <a:gd name="connsiteX8" fmla="*/ 318294 w 1040210"/>
                <a:gd name="connsiteY8" fmla="*/ 232569 h 1144985"/>
                <a:gd name="connsiteX9" fmla="*/ 449263 w 1040210"/>
                <a:gd name="connsiteY9" fmla="*/ 184944 h 1144985"/>
                <a:gd name="connsiteX10" fmla="*/ 539750 w 1040210"/>
                <a:gd name="connsiteY10" fmla="*/ 184944 h 1144985"/>
                <a:gd name="connsiteX11" fmla="*/ 601663 w 1040210"/>
                <a:gd name="connsiteY11" fmla="*/ 118269 h 1144985"/>
                <a:gd name="connsiteX12" fmla="*/ 646907 w 1040210"/>
                <a:gd name="connsiteY12" fmla="*/ 34926 h 1144985"/>
                <a:gd name="connsiteX13" fmla="*/ 718344 w 1040210"/>
                <a:gd name="connsiteY13" fmla="*/ 3969 h 1144985"/>
                <a:gd name="connsiteX14" fmla="*/ 758825 w 1040210"/>
                <a:gd name="connsiteY14" fmla="*/ 11113 h 1144985"/>
                <a:gd name="connsiteX15" fmla="*/ 763588 w 1040210"/>
                <a:gd name="connsiteY15" fmla="*/ 70644 h 1144985"/>
                <a:gd name="connsiteX16" fmla="*/ 799307 w 1040210"/>
                <a:gd name="connsiteY16" fmla="*/ 130176 h 1144985"/>
                <a:gd name="connsiteX17" fmla="*/ 837407 w 1040210"/>
                <a:gd name="connsiteY17" fmla="*/ 158751 h 1144985"/>
                <a:gd name="connsiteX18" fmla="*/ 920750 w 1040210"/>
                <a:gd name="connsiteY18" fmla="*/ 158751 h 1144985"/>
                <a:gd name="connsiteX19" fmla="*/ 965994 w 1040210"/>
                <a:gd name="connsiteY19" fmla="*/ 175419 h 1144985"/>
                <a:gd name="connsiteX20" fmla="*/ 968375 w 1040210"/>
                <a:gd name="connsiteY20" fmla="*/ 215901 h 1144985"/>
                <a:gd name="connsiteX21" fmla="*/ 946944 w 1040210"/>
                <a:gd name="connsiteY21" fmla="*/ 275432 h 1144985"/>
                <a:gd name="connsiteX22" fmla="*/ 946944 w 1040210"/>
                <a:gd name="connsiteY22" fmla="*/ 334963 h 1144985"/>
                <a:gd name="connsiteX23" fmla="*/ 982663 w 1040210"/>
                <a:gd name="connsiteY23" fmla="*/ 401638 h 1144985"/>
                <a:gd name="connsiteX24" fmla="*/ 1008857 w 1040210"/>
                <a:gd name="connsiteY24" fmla="*/ 523082 h 1144985"/>
                <a:gd name="connsiteX25" fmla="*/ 999332 w 1040210"/>
                <a:gd name="connsiteY25" fmla="*/ 727869 h 1144985"/>
                <a:gd name="connsiteX26" fmla="*/ 989807 w 1040210"/>
                <a:gd name="connsiteY26" fmla="*/ 765969 h 1144985"/>
                <a:gd name="connsiteX27" fmla="*/ 1006475 w 1040210"/>
                <a:gd name="connsiteY27" fmla="*/ 811213 h 1144985"/>
                <a:gd name="connsiteX28" fmla="*/ 1039813 w 1040210"/>
                <a:gd name="connsiteY28" fmla="*/ 856457 h 1144985"/>
                <a:gd name="connsiteX29" fmla="*/ 1004094 w 1040210"/>
                <a:gd name="connsiteY29" fmla="*/ 899319 h 1144985"/>
                <a:gd name="connsiteX30" fmla="*/ 937419 w 1040210"/>
                <a:gd name="connsiteY30" fmla="*/ 908844 h 1144985"/>
                <a:gd name="connsiteX31" fmla="*/ 885032 w 1040210"/>
                <a:gd name="connsiteY31" fmla="*/ 915988 h 1144985"/>
                <a:gd name="connsiteX32" fmla="*/ 851694 w 1040210"/>
                <a:gd name="connsiteY32" fmla="*/ 949326 h 1144985"/>
                <a:gd name="connsiteX33" fmla="*/ 763588 w 1040210"/>
                <a:gd name="connsiteY33" fmla="*/ 999332 h 1144985"/>
                <a:gd name="connsiteX34" fmla="*/ 699294 w 1040210"/>
                <a:gd name="connsiteY34" fmla="*/ 1068388 h 1144985"/>
                <a:gd name="connsiteX35" fmla="*/ 658813 w 1040210"/>
                <a:gd name="connsiteY35" fmla="*/ 1082676 h 1144985"/>
                <a:gd name="connsiteX36" fmla="*/ 604044 w 1040210"/>
                <a:gd name="connsiteY36" fmla="*/ 1051719 h 1144985"/>
                <a:gd name="connsiteX37" fmla="*/ 573088 w 1040210"/>
                <a:gd name="connsiteY37" fmla="*/ 1058863 h 1144985"/>
                <a:gd name="connsiteX38" fmla="*/ 494507 w 1040210"/>
                <a:gd name="connsiteY38" fmla="*/ 1120776 h 1144985"/>
                <a:gd name="connsiteX39" fmla="*/ 461169 w 1040210"/>
                <a:gd name="connsiteY39" fmla="*/ 1137444 h 1144985"/>
                <a:gd name="connsiteX40" fmla="*/ 413544 w 1040210"/>
                <a:gd name="connsiteY40" fmla="*/ 1075532 h 1144985"/>
                <a:gd name="connsiteX41" fmla="*/ 332582 w 1040210"/>
                <a:gd name="connsiteY41" fmla="*/ 1006476 h 1144985"/>
                <a:gd name="connsiteX42" fmla="*/ 268288 w 1040210"/>
                <a:gd name="connsiteY42" fmla="*/ 1027907 h 1144985"/>
                <a:gd name="connsiteX43" fmla="*/ 237332 w 1040210"/>
                <a:gd name="connsiteY43" fmla="*/ 996951 h 1144985"/>
                <a:gd name="connsiteX44" fmla="*/ 225425 w 1040210"/>
                <a:gd name="connsiteY44" fmla="*/ 961232 h 1144985"/>
                <a:gd name="connsiteX45" fmla="*/ 184944 w 1040210"/>
                <a:gd name="connsiteY45" fmla="*/ 942182 h 1144985"/>
                <a:gd name="connsiteX46" fmla="*/ 123032 w 1040210"/>
                <a:gd name="connsiteY46" fmla="*/ 865982 h 1144985"/>
                <a:gd name="connsiteX47" fmla="*/ 84932 w 1040210"/>
                <a:gd name="connsiteY47" fmla="*/ 770732 h 1144985"/>
                <a:gd name="connsiteX48" fmla="*/ 77788 w 1040210"/>
                <a:gd name="connsiteY48" fmla="*/ 718344 h 1144985"/>
                <a:gd name="connsiteX49" fmla="*/ 53975 w 1040210"/>
                <a:gd name="connsiteY49" fmla="*/ 654051 h 1144985"/>
                <a:gd name="connsiteX50" fmla="*/ 6350 w 1040210"/>
                <a:gd name="connsiteY50" fmla="*/ 534988 h 1144985"/>
                <a:gd name="connsiteX51" fmla="*/ 15875 w 1040210"/>
                <a:gd name="connsiteY51" fmla="*/ 423069 h 1144985"/>
                <a:gd name="connsiteX52" fmla="*/ 34925 w 1040210"/>
                <a:gd name="connsiteY52" fmla="*/ 384969 h 1144985"/>
                <a:gd name="connsiteX53" fmla="*/ 20638 w 1040210"/>
                <a:gd name="connsiteY53" fmla="*/ 330201 h 1144985"/>
                <a:gd name="connsiteX54" fmla="*/ 39688 w 1040210"/>
                <a:gd name="connsiteY54" fmla="*/ 313532 h 1144985"/>
                <a:gd name="connsiteX55" fmla="*/ 111125 w 1040210"/>
                <a:gd name="connsiteY55" fmla="*/ 323057 h 1144985"/>
                <a:gd name="connsiteX56" fmla="*/ 123032 w 1040210"/>
                <a:gd name="connsiteY56" fmla="*/ 330201 h 114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0210" h="1144985">
                  <a:moveTo>
                    <a:pt x="115888" y="384969"/>
                  </a:moveTo>
                  <a:cubicBezTo>
                    <a:pt x="120452" y="367507"/>
                    <a:pt x="125016" y="350045"/>
                    <a:pt x="123032" y="330201"/>
                  </a:cubicBezTo>
                  <a:cubicBezTo>
                    <a:pt x="121048" y="310357"/>
                    <a:pt x="109538" y="284560"/>
                    <a:pt x="103982" y="265907"/>
                  </a:cubicBezTo>
                  <a:cubicBezTo>
                    <a:pt x="98426" y="247254"/>
                    <a:pt x="86122" y="227013"/>
                    <a:pt x="89694" y="218282"/>
                  </a:cubicBezTo>
                  <a:cubicBezTo>
                    <a:pt x="93266" y="209551"/>
                    <a:pt x="110332" y="208757"/>
                    <a:pt x="125413" y="213519"/>
                  </a:cubicBezTo>
                  <a:cubicBezTo>
                    <a:pt x="140494" y="218282"/>
                    <a:pt x="163116" y="237332"/>
                    <a:pt x="180182" y="246857"/>
                  </a:cubicBezTo>
                  <a:cubicBezTo>
                    <a:pt x="197248" y="256382"/>
                    <a:pt x="217092" y="266303"/>
                    <a:pt x="227807" y="270669"/>
                  </a:cubicBezTo>
                  <a:cubicBezTo>
                    <a:pt x="238522" y="275035"/>
                    <a:pt x="229394" y="279401"/>
                    <a:pt x="244475" y="273051"/>
                  </a:cubicBezTo>
                  <a:cubicBezTo>
                    <a:pt x="259556" y="266701"/>
                    <a:pt x="284163" y="247254"/>
                    <a:pt x="318294" y="232569"/>
                  </a:cubicBezTo>
                  <a:cubicBezTo>
                    <a:pt x="352425" y="217885"/>
                    <a:pt x="412354" y="192881"/>
                    <a:pt x="449263" y="184944"/>
                  </a:cubicBezTo>
                  <a:cubicBezTo>
                    <a:pt x="486172" y="177007"/>
                    <a:pt x="514350" y="196056"/>
                    <a:pt x="539750" y="184944"/>
                  </a:cubicBezTo>
                  <a:cubicBezTo>
                    <a:pt x="565150" y="173832"/>
                    <a:pt x="583804" y="143272"/>
                    <a:pt x="601663" y="118269"/>
                  </a:cubicBezTo>
                  <a:cubicBezTo>
                    <a:pt x="619523" y="93266"/>
                    <a:pt x="627460" y="53976"/>
                    <a:pt x="646907" y="34926"/>
                  </a:cubicBezTo>
                  <a:cubicBezTo>
                    <a:pt x="666354" y="15876"/>
                    <a:pt x="699691" y="7938"/>
                    <a:pt x="718344" y="3969"/>
                  </a:cubicBezTo>
                  <a:cubicBezTo>
                    <a:pt x="736997" y="0"/>
                    <a:pt x="751284" y="1"/>
                    <a:pt x="758825" y="11113"/>
                  </a:cubicBezTo>
                  <a:cubicBezTo>
                    <a:pt x="766366" y="22226"/>
                    <a:pt x="756841" y="50800"/>
                    <a:pt x="763588" y="70644"/>
                  </a:cubicBezTo>
                  <a:cubicBezTo>
                    <a:pt x="770335" y="90488"/>
                    <a:pt x="787004" y="115492"/>
                    <a:pt x="799307" y="130176"/>
                  </a:cubicBezTo>
                  <a:cubicBezTo>
                    <a:pt x="811610" y="144861"/>
                    <a:pt x="817167" y="153989"/>
                    <a:pt x="837407" y="158751"/>
                  </a:cubicBezTo>
                  <a:cubicBezTo>
                    <a:pt x="857648" y="163514"/>
                    <a:pt x="899319" y="155973"/>
                    <a:pt x="920750" y="158751"/>
                  </a:cubicBezTo>
                  <a:cubicBezTo>
                    <a:pt x="942181" y="161529"/>
                    <a:pt x="958057" y="165894"/>
                    <a:pt x="965994" y="175419"/>
                  </a:cubicBezTo>
                  <a:cubicBezTo>
                    <a:pt x="973931" y="184944"/>
                    <a:pt x="971550" y="199232"/>
                    <a:pt x="968375" y="215901"/>
                  </a:cubicBezTo>
                  <a:cubicBezTo>
                    <a:pt x="965200" y="232570"/>
                    <a:pt x="950516" y="255588"/>
                    <a:pt x="946944" y="275432"/>
                  </a:cubicBezTo>
                  <a:cubicBezTo>
                    <a:pt x="943372" y="295276"/>
                    <a:pt x="940991" y="313929"/>
                    <a:pt x="946944" y="334963"/>
                  </a:cubicBezTo>
                  <a:cubicBezTo>
                    <a:pt x="952897" y="355997"/>
                    <a:pt x="972344" y="370285"/>
                    <a:pt x="982663" y="401638"/>
                  </a:cubicBezTo>
                  <a:cubicBezTo>
                    <a:pt x="992982" y="432991"/>
                    <a:pt x="1006079" y="468710"/>
                    <a:pt x="1008857" y="523082"/>
                  </a:cubicBezTo>
                  <a:cubicBezTo>
                    <a:pt x="1011635" y="577454"/>
                    <a:pt x="1002507" y="687388"/>
                    <a:pt x="999332" y="727869"/>
                  </a:cubicBezTo>
                  <a:cubicBezTo>
                    <a:pt x="996157" y="768350"/>
                    <a:pt x="988617" y="752078"/>
                    <a:pt x="989807" y="765969"/>
                  </a:cubicBezTo>
                  <a:cubicBezTo>
                    <a:pt x="990997" y="779860"/>
                    <a:pt x="998141" y="796132"/>
                    <a:pt x="1006475" y="811213"/>
                  </a:cubicBezTo>
                  <a:cubicBezTo>
                    <a:pt x="1014809" y="826294"/>
                    <a:pt x="1040210" y="841773"/>
                    <a:pt x="1039813" y="856457"/>
                  </a:cubicBezTo>
                  <a:cubicBezTo>
                    <a:pt x="1039416" y="871141"/>
                    <a:pt x="1021160" y="890588"/>
                    <a:pt x="1004094" y="899319"/>
                  </a:cubicBezTo>
                  <a:cubicBezTo>
                    <a:pt x="987028" y="908050"/>
                    <a:pt x="937419" y="908844"/>
                    <a:pt x="937419" y="908844"/>
                  </a:cubicBezTo>
                  <a:cubicBezTo>
                    <a:pt x="917575" y="911622"/>
                    <a:pt x="899319" y="909241"/>
                    <a:pt x="885032" y="915988"/>
                  </a:cubicBezTo>
                  <a:cubicBezTo>
                    <a:pt x="870745" y="922735"/>
                    <a:pt x="871935" y="935435"/>
                    <a:pt x="851694" y="949326"/>
                  </a:cubicBezTo>
                  <a:cubicBezTo>
                    <a:pt x="831453" y="963217"/>
                    <a:pt x="788988" y="979488"/>
                    <a:pt x="763588" y="999332"/>
                  </a:cubicBezTo>
                  <a:cubicBezTo>
                    <a:pt x="738188" y="1019176"/>
                    <a:pt x="716756" y="1054497"/>
                    <a:pt x="699294" y="1068388"/>
                  </a:cubicBezTo>
                  <a:cubicBezTo>
                    <a:pt x="681832" y="1082279"/>
                    <a:pt x="674688" y="1085454"/>
                    <a:pt x="658813" y="1082676"/>
                  </a:cubicBezTo>
                  <a:cubicBezTo>
                    <a:pt x="642938" y="1079898"/>
                    <a:pt x="618331" y="1055688"/>
                    <a:pt x="604044" y="1051719"/>
                  </a:cubicBezTo>
                  <a:cubicBezTo>
                    <a:pt x="589757" y="1047750"/>
                    <a:pt x="591344" y="1047354"/>
                    <a:pt x="573088" y="1058863"/>
                  </a:cubicBezTo>
                  <a:cubicBezTo>
                    <a:pt x="554832" y="1070372"/>
                    <a:pt x="513160" y="1107679"/>
                    <a:pt x="494507" y="1120776"/>
                  </a:cubicBezTo>
                  <a:cubicBezTo>
                    <a:pt x="475854" y="1133873"/>
                    <a:pt x="474663" y="1144985"/>
                    <a:pt x="461169" y="1137444"/>
                  </a:cubicBezTo>
                  <a:cubicBezTo>
                    <a:pt x="447675" y="1129903"/>
                    <a:pt x="434975" y="1097360"/>
                    <a:pt x="413544" y="1075532"/>
                  </a:cubicBezTo>
                  <a:cubicBezTo>
                    <a:pt x="392113" y="1053704"/>
                    <a:pt x="356791" y="1014413"/>
                    <a:pt x="332582" y="1006476"/>
                  </a:cubicBezTo>
                  <a:cubicBezTo>
                    <a:pt x="308373" y="998539"/>
                    <a:pt x="284163" y="1029495"/>
                    <a:pt x="268288" y="1027907"/>
                  </a:cubicBezTo>
                  <a:cubicBezTo>
                    <a:pt x="252413" y="1026320"/>
                    <a:pt x="244476" y="1008063"/>
                    <a:pt x="237332" y="996951"/>
                  </a:cubicBezTo>
                  <a:cubicBezTo>
                    <a:pt x="230188" y="985839"/>
                    <a:pt x="234156" y="970360"/>
                    <a:pt x="225425" y="961232"/>
                  </a:cubicBezTo>
                  <a:cubicBezTo>
                    <a:pt x="216694" y="952104"/>
                    <a:pt x="202009" y="958057"/>
                    <a:pt x="184944" y="942182"/>
                  </a:cubicBezTo>
                  <a:cubicBezTo>
                    <a:pt x="167879" y="926307"/>
                    <a:pt x="139701" y="894557"/>
                    <a:pt x="123032" y="865982"/>
                  </a:cubicBezTo>
                  <a:cubicBezTo>
                    <a:pt x="106363" y="837407"/>
                    <a:pt x="92473" y="795338"/>
                    <a:pt x="84932" y="770732"/>
                  </a:cubicBezTo>
                  <a:cubicBezTo>
                    <a:pt x="77391" y="746126"/>
                    <a:pt x="82948" y="737791"/>
                    <a:pt x="77788" y="718344"/>
                  </a:cubicBezTo>
                  <a:cubicBezTo>
                    <a:pt x="72628" y="698897"/>
                    <a:pt x="65881" y="684610"/>
                    <a:pt x="53975" y="654051"/>
                  </a:cubicBezTo>
                  <a:cubicBezTo>
                    <a:pt x="42069" y="623492"/>
                    <a:pt x="12700" y="573485"/>
                    <a:pt x="6350" y="534988"/>
                  </a:cubicBezTo>
                  <a:cubicBezTo>
                    <a:pt x="0" y="496491"/>
                    <a:pt x="11113" y="448072"/>
                    <a:pt x="15875" y="423069"/>
                  </a:cubicBezTo>
                  <a:cubicBezTo>
                    <a:pt x="20637" y="398066"/>
                    <a:pt x="34131" y="400447"/>
                    <a:pt x="34925" y="384969"/>
                  </a:cubicBezTo>
                  <a:cubicBezTo>
                    <a:pt x="35719" y="369491"/>
                    <a:pt x="19844" y="342107"/>
                    <a:pt x="20638" y="330201"/>
                  </a:cubicBezTo>
                  <a:cubicBezTo>
                    <a:pt x="21432" y="318295"/>
                    <a:pt x="24607" y="314723"/>
                    <a:pt x="39688" y="313532"/>
                  </a:cubicBezTo>
                  <a:cubicBezTo>
                    <a:pt x="54769" y="312341"/>
                    <a:pt x="97234" y="320279"/>
                    <a:pt x="111125" y="323057"/>
                  </a:cubicBezTo>
                  <a:cubicBezTo>
                    <a:pt x="125016" y="325835"/>
                    <a:pt x="124024" y="328018"/>
                    <a:pt x="123032" y="330201"/>
                  </a:cubicBezTo>
                </a:path>
              </a:pathLst>
            </a:custGeom>
            <a:solidFill>
              <a:schemeClr val="bg2"/>
            </a:solidFill>
            <a:ln w="12700" cap="flat" cmpd="sng" algn="ctr">
              <a:solidFill>
                <a:schemeClr val="tx1">
                  <a:lumMod val="65000"/>
                </a:schemeClr>
              </a:solidFill>
              <a:prstDash val="solid"/>
              <a:round/>
              <a:headEnd type="none" w="med" len="med"/>
              <a:tailEnd type="none" w="med" len="med"/>
            </a:ln>
            <a:effectLst/>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dirty="0">
                <a:solidFill>
                  <a:srgbClr val="FFFFFF"/>
                </a:solidFill>
              </a:endParaRPr>
            </a:p>
          </p:txBody>
        </p:sp>
        <p:sp>
          <p:nvSpPr>
            <p:cNvPr id="56" name="Freeform 55"/>
            <p:cNvSpPr/>
            <p:nvPr/>
          </p:nvSpPr>
          <p:spPr bwMode="auto">
            <a:xfrm rot="2112546">
              <a:off x="6480011" y="2795173"/>
              <a:ext cx="582423" cy="534065"/>
            </a:xfrm>
            <a:custGeom>
              <a:avLst/>
              <a:gdLst>
                <a:gd name="connsiteX0" fmla="*/ 174624 w 389334"/>
                <a:gd name="connsiteY0" fmla="*/ 193675 h 463550"/>
                <a:gd name="connsiteX1" fmla="*/ 203199 w 389334"/>
                <a:gd name="connsiteY1" fmla="*/ 138906 h 463550"/>
                <a:gd name="connsiteX2" fmla="*/ 177006 w 389334"/>
                <a:gd name="connsiteY2" fmla="*/ 88900 h 463550"/>
                <a:gd name="connsiteX3" fmla="*/ 224631 w 389334"/>
                <a:gd name="connsiteY3" fmla="*/ 43656 h 463550"/>
                <a:gd name="connsiteX4" fmla="*/ 286543 w 389334"/>
                <a:gd name="connsiteY4" fmla="*/ 3175 h 463550"/>
                <a:gd name="connsiteX5" fmla="*/ 346074 w 389334"/>
                <a:gd name="connsiteY5" fmla="*/ 24606 h 463550"/>
                <a:gd name="connsiteX6" fmla="*/ 353218 w 389334"/>
                <a:gd name="connsiteY6" fmla="*/ 76993 h 463550"/>
                <a:gd name="connsiteX7" fmla="*/ 346074 w 389334"/>
                <a:gd name="connsiteY7" fmla="*/ 96043 h 463550"/>
                <a:gd name="connsiteX8" fmla="*/ 365124 w 389334"/>
                <a:gd name="connsiteY8" fmla="*/ 179387 h 463550"/>
                <a:gd name="connsiteX9" fmla="*/ 388937 w 389334"/>
                <a:gd name="connsiteY9" fmla="*/ 250825 h 463550"/>
                <a:gd name="connsiteX10" fmla="*/ 362743 w 389334"/>
                <a:gd name="connsiteY10" fmla="*/ 319881 h 463550"/>
                <a:gd name="connsiteX11" fmla="*/ 312737 w 389334"/>
                <a:gd name="connsiteY11" fmla="*/ 369887 h 463550"/>
                <a:gd name="connsiteX12" fmla="*/ 279399 w 389334"/>
                <a:gd name="connsiteY12" fmla="*/ 377031 h 463550"/>
                <a:gd name="connsiteX13" fmla="*/ 248443 w 389334"/>
                <a:gd name="connsiteY13" fmla="*/ 405606 h 463550"/>
                <a:gd name="connsiteX14" fmla="*/ 229393 w 389334"/>
                <a:gd name="connsiteY14" fmla="*/ 450850 h 463550"/>
                <a:gd name="connsiteX15" fmla="*/ 177006 w 389334"/>
                <a:gd name="connsiteY15" fmla="*/ 460375 h 463550"/>
                <a:gd name="connsiteX16" fmla="*/ 72231 w 389334"/>
                <a:gd name="connsiteY16" fmla="*/ 431800 h 463550"/>
                <a:gd name="connsiteX17" fmla="*/ 5556 w 389334"/>
                <a:gd name="connsiteY17" fmla="*/ 369887 h 463550"/>
                <a:gd name="connsiteX18" fmla="*/ 38893 w 389334"/>
                <a:gd name="connsiteY18" fmla="*/ 284162 h 463550"/>
                <a:gd name="connsiteX19" fmla="*/ 174624 w 389334"/>
                <a:gd name="connsiteY19" fmla="*/ 193675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334" h="463550">
                  <a:moveTo>
                    <a:pt x="174624" y="193675"/>
                  </a:moveTo>
                  <a:cubicBezTo>
                    <a:pt x="202008" y="169466"/>
                    <a:pt x="202802" y="156368"/>
                    <a:pt x="203199" y="138906"/>
                  </a:cubicBezTo>
                  <a:cubicBezTo>
                    <a:pt x="203596" y="121444"/>
                    <a:pt x="173434" y="104775"/>
                    <a:pt x="177006" y="88900"/>
                  </a:cubicBezTo>
                  <a:cubicBezTo>
                    <a:pt x="180578" y="73025"/>
                    <a:pt x="206375" y="57943"/>
                    <a:pt x="224631" y="43656"/>
                  </a:cubicBezTo>
                  <a:cubicBezTo>
                    <a:pt x="242887" y="29369"/>
                    <a:pt x="266303" y="6350"/>
                    <a:pt x="286543" y="3175"/>
                  </a:cubicBezTo>
                  <a:cubicBezTo>
                    <a:pt x="306784" y="0"/>
                    <a:pt x="334962" y="12303"/>
                    <a:pt x="346074" y="24606"/>
                  </a:cubicBezTo>
                  <a:cubicBezTo>
                    <a:pt x="357186" y="36909"/>
                    <a:pt x="353218" y="65087"/>
                    <a:pt x="353218" y="76993"/>
                  </a:cubicBezTo>
                  <a:cubicBezTo>
                    <a:pt x="353218" y="88899"/>
                    <a:pt x="344090" y="78977"/>
                    <a:pt x="346074" y="96043"/>
                  </a:cubicBezTo>
                  <a:cubicBezTo>
                    <a:pt x="348058" y="113109"/>
                    <a:pt x="357980" y="153590"/>
                    <a:pt x="365124" y="179387"/>
                  </a:cubicBezTo>
                  <a:cubicBezTo>
                    <a:pt x="372268" y="205184"/>
                    <a:pt x="389334" y="227409"/>
                    <a:pt x="388937" y="250825"/>
                  </a:cubicBezTo>
                  <a:cubicBezTo>
                    <a:pt x="388540" y="274241"/>
                    <a:pt x="375443" y="300037"/>
                    <a:pt x="362743" y="319881"/>
                  </a:cubicBezTo>
                  <a:cubicBezTo>
                    <a:pt x="350043" y="339725"/>
                    <a:pt x="326628" y="360362"/>
                    <a:pt x="312737" y="369887"/>
                  </a:cubicBezTo>
                  <a:cubicBezTo>
                    <a:pt x="298846" y="379412"/>
                    <a:pt x="290115" y="371078"/>
                    <a:pt x="279399" y="377031"/>
                  </a:cubicBezTo>
                  <a:cubicBezTo>
                    <a:pt x="268683" y="382984"/>
                    <a:pt x="256777" y="393303"/>
                    <a:pt x="248443" y="405606"/>
                  </a:cubicBezTo>
                  <a:cubicBezTo>
                    <a:pt x="240109" y="417909"/>
                    <a:pt x="241299" y="441722"/>
                    <a:pt x="229393" y="450850"/>
                  </a:cubicBezTo>
                  <a:cubicBezTo>
                    <a:pt x="217487" y="459978"/>
                    <a:pt x="203200" y="463550"/>
                    <a:pt x="177006" y="460375"/>
                  </a:cubicBezTo>
                  <a:cubicBezTo>
                    <a:pt x="150812" y="457200"/>
                    <a:pt x="100806" y="446881"/>
                    <a:pt x="72231" y="431800"/>
                  </a:cubicBezTo>
                  <a:cubicBezTo>
                    <a:pt x="43656" y="416719"/>
                    <a:pt x="11112" y="394493"/>
                    <a:pt x="5556" y="369887"/>
                  </a:cubicBezTo>
                  <a:cubicBezTo>
                    <a:pt x="0" y="345281"/>
                    <a:pt x="14287" y="308768"/>
                    <a:pt x="38893" y="284162"/>
                  </a:cubicBezTo>
                  <a:cubicBezTo>
                    <a:pt x="63499" y="259556"/>
                    <a:pt x="147240" y="217884"/>
                    <a:pt x="174624" y="193675"/>
                  </a:cubicBezTo>
                  <a:close/>
                </a:path>
              </a:pathLst>
            </a:custGeom>
            <a:solidFill>
              <a:schemeClr val="bg2">
                <a:lumMod val="75000"/>
              </a:schemeClr>
            </a:solidFill>
            <a:ln w="12700">
              <a:solidFill>
                <a:schemeClr val="bg2">
                  <a:lumMod val="75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400" dirty="0">
                <a:solidFill>
                  <a:srgbClr val="CDCDCF"/>
                </a:solidFill>
                <a:ea typeface="MS PGothic" pitchFamily="34" charset="-128"/>
              </a:endParaRPr>
            </a:p>
          </p:txBody>
        </p:sp>
      </p:grpSp>
      <p:sp>
        <p:nvSpPr>
          <p:cNvPr id="58" name="TextBox 57"/>
          <p:cNvSpPr txBox="1"/>
          <p:nvPr/>
        </p:nvSpPr>
        <p:spPr>
          <a:xfrm>
            <a:off x="6623050" y="4603750"/>
            <a:ext cx="850900" cy="341313"/>
          </a:xfrm>
          <a:prstGeom prst="rect">
            <a:avLst/>
          </a:prstGeom>
          <a:noFill/>
        </p:spPr>
        <p:txBody>
          <a:bodyPr wrap="none">
            <a:spAutoFit/>
          </a:bodyPr>
          <a:lstStyle/>
          <a:p>
            <a:pPr algn="ctr" fontAlgn="auto">
              <a:lnSpc>
                <a:spcPct val="90000"/>
              </a:lnSpc>
              <a:spcBef>
                <a:spcPct val="35000"/>
              </a:spcBef>
              <a:spcAft>
                <a:spcPct val="25000"/>
              </a:spcAft>
              <a:buClr>
                <a:schemeClr val="folHlink"/>
              </a:buClr>
              <a:buFont typeface="Arial" charset="0"/>
              <a:buNone/>
              <a:defRPr/>
            </a:pPr>
            <a:r>
              <a:rPr lang="en-US" b="1" dirty="0">
                <a:solidFill>
                  <a:schemeClr val="accent6">
                    <a:lumMod val="60000"/>
                    <a:lumOff val="40000"/>
                  </a:schemeClr>
                </a:solidFill>
                <a:latin typeface="Arial"/>
                <a:ea typeface="+mn-ea"/>
                <a:cs typeface="+mn-cs"/>
              </a:rPr>
              <a:t>PD-L1</a:t>
            </a:r>
          </a:p>
        </p:txBody>
      </p:sp>
      <p:grpSp>
        <p:nvGrpSpPr>
          <p:cNvPr id="5" name="Group 166"/>
          <p:cNvGrpSpPr>
            <a:grpSpLocks/>
          </p:cNvGrpSpPr>
          <p:nvPr/>
        </p:nvGrpSpPr>
        <p:grpSpPr bwMode="auto">
          <a:xfrm rot="9441814">
            <a:off x="5859463" y="3905250"/>
            <a:ext cx="1036637" cy="355600"/>
            <a:chOff x="5655691" y="4043462"/>
            <a:chExt cx="2141878" cy="735307"/>
          </a:xfrm>
        </p:grpSpPr>
        <p:sp>
          <p:nvSpPr>
            <p:cNvPr id="60" name="Freeform 59"/>
            <p:cNvSpPr/>
            <p:nvPr/>
          </p:nvSpPr>
          <p:spPr bwMode="auto">
            <a:xfrm>
              <a:off x="6828412" y="4136563"/>
              <a:ext cx="1026658" cy="735307"/>
            </a:xfrm>
            <a:custGeom>
              <a:avLst/>
              <a:gdLst>
                <a:gd name="connsiteX0" fmla="*/ 1614376 w 1786269"/>
                <a:gd name="connsiteY0" fmla="*/ 17721 h 1286540"/>
                <a:gd name="connsiteX1" fmla="*/ 1380460 w 1786269"/>
                <a:gd name="connsiteY1" fmla="*/ 17721 h 1286540"/>
                <a:gd name="connsiteX2" fmla="*/ 1189074 w 1786269"/>
                <a:gd name="connsiteY2" fmla="*/ 102782 h 1286540"/>
                <a:gd name="connsiteX3" fmla="*/ 1306032 w 1786269"/>
                <a:gd name="connsiteY3" fmla="*/ 209107 h 1286540"/>
                <a:gd name="connsiteX4" fmla="*/ 1476153 w 1786269"/>
                <a:gd name="connsiteY4" fmla="*/ 241005 h 1286540"/>
                <a:gd name="connsiteX5" fmla="*/ 1635641 w 1786269"/>
                <a:gd name="connsiteY5" fmla="*/ 241005 h 1286540"/>
                <a:gd name="connsiteX6" fmla="*/ 1327297 w 1786269"/>
                <a:gd name="connsiteY6" fmla="*/ 241005 h 1286540"/>
                <a:gd name="connsiteX7" fmla="*/ 1210339 w 1786269"/>
                <a:gd name="connsiteY7" fmla="*/ 283535 h 1286540"/>
                <a:gd name="connsiteX8" fmla="*/ 1220971 w 1786269"/>
                <a:gd name="connsiteY8" fmla="*/ 347331 h 1286540"/>
                <a:gd name="connsiteX9" fmla="*/ 1316664 w 1786269"/>
                <a:gd name="connsiteY9" fmla="*/ 411126 h 1286540"/>
                <a:gd name="connsiteX10" fmla="*/ 1571846 w 1786269"/>
                <a:gd name="connsiteY10" fmla="*/ 421759 h 1286540"/>
                <a:gd name="connsiteX11" fmla="*/ 1210339 w 1786269"/>
                <a:gd name="connsiteY11" fmla="*/ 421759 h 1286540"/>
                <a:gd name="connsiteX12" fmla="*/ 976422 w 1786269"/>
                <a:gd name="connsiteY12" fmla="*/ 453656 h 1286540"/>
                <a:gd name="connsiteX13" fmla="*/ 689343 w 1786269"/>
                <a:gd name="connsiteY13" fmla="*/ 379228 h 1286540"/>
                <a:gd name="connsiteX14" fmla="*/ 455427 w 1786269"/>
                <a:gd name="connsiteY14" fmla="*/ 368596 h 1286540"/>
                <a:gd name="connsiteX15" fmla="*/ 285306 w 1786269"/>
                <a:gd name="connsiteY15" fmla="*/ 432391 h 1286540"/>
                <a:gd name="connsiteX16" fmla="*/ 30125 w 1786269"/>
                <a:gd name="connsiteY16" fmla="*/ 506819 h 1286540"/>
                <a:gd name="connsiteX17" fmla="*/ 104553 w 1786269"/>
                <a:gd name="connsiteY17" fmla="*/ 623777 h 1286540"/>
                <a:gd name="connsiteX18" fmla="*/ 242776 w 1786269"/>
                <a:gd name="connsiteY18" fmla="*/ 655675 h 1286540"/>
                <a:gd name="connsiteX19" fmla="*/ 508590 w 1786269"/>
                <a:gd name="connsiteY19" fmla="*/ 687573 h 1286540"/>
                <a:gd name="connsiteX20" fmla="*/ 901995 w 1786269"/>
                <a:gd name="connsiteY20" fmla="*/ 666307 h 1286540"/>
                <a:gd name="connsiteX21" fmla="*/ 1210339 w 1786269"/>
                <a:gd name="connsiteY21" fmla="*/ 666307 h 1286540"/>
                <a:gd name="connsiteX22" fmla="*/ 1561213 w 1786269"/>
                <a:gd name="connsiteY22" fmla="*/ 666307 h 1286540"/>
                <a:gd name="connsiteX23" fmla="*/ 1465520 w 1786269"/>
                <a:gd name="connsiteY23" fmla="*/ 666307 h 1286540"/>
                <a:gd name="connsiteX24" fmla="*/ 848832 w 1786269"/>
                <a:gd name="connsiteY24" fmla="*/ 676940 h 1286540"/>
                <a:gd name="connsiteX25" fmla="*/ 540488 w 1786269"/>
                <a:gd name="connsiteY25" fmla="*/ 687573 h 1286540"/>
                <a:gd name="connsiteX26" fmla="*/ 285306 w 1786269"/>
                <a:gd name="connsiteY26" fmla="*/ 666307 h 1286540"/>
                <a:gd name="connsiteX27" fmla="*/ 147083 w 1786269"/>
                <a:gd name="connsiteY27" fmla="*/ 645042 h 1286540"/>
                <a:gd name="connsiteX28" fmla="*/ 51390 w 1786269"/>
                <a:gd name="connsiteY28" fmla="*/ 730103 h 1286540"/>
                <a:gd name="connsiteX29" fmla="*/ 62022 w 1786269"/>
                <a:gd name="connsiteY29" fmla="*/ 804531 h 1286540"/>
                <a:gd name="connsiteX30" fmla="*/ 253408 w 1786269"/>
                <a:gd name="connsiteY30" fmla="*/ 847061 h 1286540"/>
                <a:gd name="connsiteX31" fmla="*/ 497957 w 1786269"/>
                <a:gd name="connsiteY31" fmla="*/ 942754 h 1286540"/>
                <a:gd name="connsiteX32" fmla="*/ 710608 w 1786269"/>
                <a:gd name="connsiteY32" fmla="*/ 889591 h 1286540"/>
                <a:gd name="connsiteX33" fmla="*/ 1061483 w 1786269"/>
                <a:gd name="connsiteY33" fmla="*/ 825796 h 1286540"/>
                <a:gd name="connsiteX34" fmla="*/ 1380460 w 1786269"/>
                <a:gd name="connsiteY34" fmla="*/ 878959 h 1286540"/>
                <a:gd name="connsiteX35" fmla="*/ 1539948 w 1786269"/>
                <a:gd name="connsiteY35" fmla="*/ 857694 h 1286540"/>
                <a:gd name="connsiteX36" fmla="*/ 1337929 w 1786269"/>
                <a:gd name="connsiteY36" fmla="*/ 889591 h 1286540"/>
                <a:gd name="connsiteX37" fmla="*/ 1199706 w 1786269"/>
                <a:gd name="connsiteY37" fmla="*/ 942754 h 1286540"/>
                <a:gd name="connsiteX38" fmla="*/ 1242236 w 1786269"/>
                <a:gd name="connsiteY38" fmla="*/ 1027814 h 1286540"/>
                <a:gd name="connsiteX39" fmla="*/ 1401725 w 1786269"/>
                <a:gd name="connsiteY39" fmla="*/ 1070345 h 1286540"/>
                <a:gd name="connsiteX40" fmla="*/ 1518683 w 1786269"/>
                <a:gd name="connsiteY40" fmla="*/ 1070345 h 1286540"/>
                <a:gd name="connsiteX41" fmla="*/ 1359195 w 1786269"/>
                <a:gd name="connsiteY41" fmla="*/ 1080977 h 1286540"/>
                <a:gd name="connsiteX42" fmla="*/ 1199706 w 1786269"/>
                <a:gd name="connsiteY42" fmla="*/ 1123507 h 1286540"/>
                <a:gd name="connsiteX43" fmla="*/ 1231604 w 1786269"/>
                <a:gd name="connsiteY43" fmla="*/ 1208568 h 1286540"/>
                <a:gd name="connsiteX44" fmla="*/ 1380460 w 1786269"/>
                <a:gd name="connsiteY44" fmla="*/ 1261731 h 1286540"/>
                <a:gd name="connsiteX45" fmla="*/ 1529315 w 1786269"/>
                <a:gd name="connsiteY45" fmla="*/ 1261731 h 1286540"/>
                <a:gd name="connsiteX46" fmla="*/ 1646274 w 1786269"/>
                <a:gd name="connsiteY46" fmla="*/ 1251098 h 1286540"/>
                <a:gd name="connsiteX47" fmla="*/ 1710069 w 1786269"/>
                <a:gd name="connsiteY47" fmla="*/ 1049080 h 1286540"/>
                <a:gd name="connsiteX48" fmla="*/ 1784497 w 1786269"/>
                <a:gd name="connsiteY48" fmla="*/ 581247 h 1286540"/>
                <a:gd name="connsiteX49" fmla="*/ 1720702 w 1786269"/>
                <a:gd name="connsiteY49" fmla="*/ 92149 h 1286540"/>
                <a:gd name="connsiteX50" fmla="*/ 1614376 w 1786269"/>
                <a:gd name="connsiteY50" fmla="*/ 17721 h 12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6269" h="1286540">
                  <a:moveTo>
                    <a:pt x="1614376" y="17721"/>
                  </a:moveTo>
                  <a:cubicBezTo>
                    <a:pt x="1557669" y="5316"/>
                    <a:pt x="1451344" y="3544"/>
                    <a:pt x="1380460" y="17721"/>
                  </a:cubicBezTo>
                  <a:cubicBezTo>
                    <a:pt x="1309576" y="31898"/>
                    <a:pt x="1201479" y="70884"/>
                    <a:pt x="1189074" y="102782"/>
                  </a:cubicBezTo>
                  <a:cubicBezTo>
                    <a:pt x="1176669" y="134680"/>
                    <a:pt x="1258186" y="186070"/>
                    <a:pt x="1306032" y="209107"/>
                  </a:cubicBezTo>
                  <a:cubicBezTo>
                    <a:pt x="1353878" y="232144"/>
                    <a:pt x="1421218" y="235689"/>
                    <a:pt x="1476153" y="241005"/>
                  </a:cubicBezTo>
                  <a:cubicBezTo>
                    <a:pt x="1531088" y="246321"/>
                    <a:pt x="1635641" y="241005"/>
                    <a:pt x="1635641" y="241005"/>
                  </a:cubicBezTo>
                  <a:cubicBezTo>
                    <a:pt x="1610832" y="241005"/>
                    <a:pt x="1398181" y="233917"/>
                    <a:pt x="1327297" y="241005"/>
                  </a:cubicBezTo>
                  <a:cubicBezTo>
                    <a:pt x="1256413" y="248093"/>
                    <a:pt x="1228060" y="265814"/>
                    <a:pt x="1210339" y="283535"/>
                  </a:cubicBezTo>
                  <a:cubicBezTo>
                    <a:pt x="1192618" y="301256"/>
                    <a:pt x="1203250" y="326066"/>
                    <a:pt x="1220971" y="347331"/>
                  </a:cubicBezTo>
                  <a:cubicBezTo>
                    <a:pt x="1238692" y="368596"/>
                    <a:pt x="1258185" y="398721"/>
                    <a:pt x="1316664" y="411126"/>
                  </a:cubicBezTo>
                  <a:cubicBezTo>
                    <a:pt x="1375143" y="423531"/>
                    <a:pt x="1589567" y="419987"/>
                    <a:pt x="1571846" y="421759"/>
                  </a:cubicBezTo>
                  <a:cubicBezTo>
                    <a:pt x="1554125" y="423531"/>
                    <a:pt x="1309576" y="416443"/>
                    <a:pt x="1210339" y="421759"/>
                  </a:cubicBezTo>
                  <a:cubicBezTo>
                    <a:pt x="1111102" y="427075"/>
                    <a:pt x="1063255" y="460745"/>
                    <a:pt x="976422" y="453656"/>
                  </a:cubicBezTo>
                  <a:cubicBezTo>
                    <a:pt x="889589" y="446568"/>
                    <a:pt x="776175" y="393405"/>
                    <a:pt x="689343" y="379228"/>
                  </a:cubicBezTo>
                  <a:cubicBezTo>
                    <a:pt x="602511" y="365051"/>
                    <a:pt x="522766" y="359736"/>
                    <a:pt x="455427" y="368596"/>
                  </a:cubicBezTo>
                  <a:cubicBezTo>
                    <a:pt x="388088" y="377456"/>
                    <a:pt x="356190" y="409354"/>
                    <a:pt x="285306" y="432391"/>
                  </a:cubicBezTo>
                  <a:cubicBezTo>
                    <a:pt x="214422" y="455428"/>
                    <a:pt x="60250" y="474921"/>
                    <a:pt x="30125" y="506819"/>
                  </a:cubicBezTo>
                  <a:cubicBezTo>
                    <a:pt x="0" y="538717"/>
                    <a:pt x="69111" y="598968"/>
                    <a:pt x="104553" y="623777"/>
                  </a:cubicBezTo>
                  <a:cubicBezTo>
                    <a:pt x="139995" y="648586"/>
                    <a:pt x="175437" y="645042"/>
                    <a:pt x="242776" y="655675"/>
                  </a:cubicBezTo>
                  <a:cubicBezTo>
                    <a:pt x="310116" y="666308"/>
                    <a:pt x="398720" y="685801"/>
                    <a:pt x="508590" y="687573"/>
                  </a:cubicBezTo>
                  <a:cubicBezTo>
                    <a:pt x="618460" y="689345"/>
                    <a:pt x="785037" y="669851"/>
                    <a:pt x="901995" y="666307"/>
                  </a:cubicBezTo>
                  <a:cubicBezTo>
                    <a:pt x="1018953" y="662763"/>
                    <a:pt x="1210339" y="666307"/>
                    <a:pt x="1210339" y="666307"/>
                  </a:cubicBezTo>
                  <a:lnTo>
                    <a:pt x="1561213" y="666307"/>
                  </a:lnTo>
                  <a:lnTo>
                    <a:pt x="1465520" y="666307"/>
                  </a:lnTo>
                  <a:lnTo>
                    <a:pt x="848832" y="676940"/>
                  </a:lnTo>
                  <a:cubicBezTo>
                    <a:pt x="694660" y="680484"/>
                    <a:pt x="634409" y="689345"/>
                    <a:pt x="540488" y="687573"/>
                  </a:cubicBezTo>
                  <a:cubicBezTo>
                    <a:pt x="446567" y="685801"/>
                    <a:pt x="350873" y="673395"/>
                    <a:pt x="285306" y="666307"/>
                  </a:cubicBezTo>
                  <a:cubicBezTo>
                    <a:pt x="219739" y="659219"/>
                    <a:pt x="186069" y="634409"/>
                    <a:pt x="147083" y="645042"/>
                  </a:cubicBezTo>
                  <a:cubicBezTo>
                    <a:pt x="108097" y="655675"/>
                    <a:pt x="65567" y="703522"/>
                    <a:pt x="51390" y="730103"/>
                  </a:cubicBezTo>
                  <a:cubicBezTo>
                    <a:pt x="37213" y="756684"/>
                    <a:pt x="28352" y="785038"/>
                    <a:pt x="62022" y="804531"/>
                  </a:cubicBezTo>
                  <a:cubicBezTo>
                    <a:pt x="95692" y="824024"/>
                    <a:pt x="180752" y="824024"/>
                    <a:pt x="253408" y="847061"/>
                  </a:cubicBezTo>
                  <a:cubicBezTo>
                    <a:pt x="326064" y="870098"/>
                    <a:pt x="421757" y="935666"/>
                    <a:pt x="497957" y="942754"/>
                  </a:cubicBezTo>
                  <a:cubicBezTo>
                    <a:pt x="574157" y="949842"/>
                    <a:pt x="616687" y="909084"/>
                    <a:pt x="710608" y="889591"/>
                  </a:cubicBezTo>
                  <a:cubicBezTo>
                    <a:pt x="804529" y="870098"/>
                    <a:pt x="949841" y="827568"/>
                    <a:pt x="1061483" y="825796"/>
                  </a:cubicBezTo>
                  <a:cubicBezTo>
                    <a:pt x="1173125" y="824024"/>
                    <a:pt x="1300716" y="873643"/>
                    <a:pt x="1380460" y="878959"/>
                  </a:cubicBezTo>
                  <a:cubicBezTo>
                    <a:pt x="1460204" y="884275"/>
                    <a:pt x="1547036" y="855922"/>
                    <a:pt x="1539948" y="857694"/>
                  </a:cubicBezTo>
                  <a:cubicBezTo>
                    <a:pt x="1532860" y="859466"/>
                    <a:pt x="1394636" y="875414"/>
                    <a:pt x="1337929" y="889591"/>
                  </a:cubicBezTo>
                  <a:cubicBezTo>
                    <a:pt x="1281222" y="903768"/>
                    <a:pt x="1215655" y="919717"/>
                    <a:pt x="1199706" y="942754"/>
                  </a:cubicBezTo>
                  <a:cubicBezTo>
                    <a:pt x="1183757" y="965791"/>
                    <a:pt x="1208566" y="1006549"/>
                    <a:pt x="1242236" y="1027814"/>
                  </a:cubicBezTo>
                  <a:cubicBezTo>
                    <a:pt x="1275906" y="1049079"/>
                    <a:pt x="1355651" y="1063257"/>
                    <a:pt x="1401725" y="1070345"/>
                  </a:cubicBezTo>
                  <a:cubicBezTo>
                    <a:pt x="1447799" y="1077433"/>
                    <a:pt x="1525771" y="1068573"/>
                    <a:pt x="1518683" y="1070345"/>
                  </a:cubicBezTo>
                  <a:cubicBezTo>
                    <a:pt x="1511595" y="1072117"/>
                    <a:pt x="1412358" y="1072117"/>
                    <a:pt x="1359195" y="1080977"/>
                  </a:cubicBezTo>
                  <a:cubicBezTo>
                    <a:pt x="1306032" y="1089837"/>
                    <a:pt x="1220971" y="1102242"/>
                    <a:pt x="1199706" y="1123507"/>
                  </a:cubicBezTo>
                  <a:cubicBezTo>
                    <a:pt x="1178441" y="1144772"/>
                    <a:pt x="1201478" y="1185531"/>
                    <a:pt x="1231604" y="1208568"/>
                  </a:cubicBezTo>
                  <a:cubicBezTo>
                    <a:pt x="1261730" y="1231605"/>
                    <a:pt x="1330842" y="1252871"/>
                    <a:pt x="1380460" y="1261731"/>
                  </a:cubicBezTo>
                  <a:cubicBezTo>
                    <a:pt x="1430079" y="1270592"/>
                    <a:pt x="1485013" y="1263503"/>
                    <a:pt x="1529315" y="1261731"/>
                  </a:cubicBezTo>
                  <a:cubicBezTo>
                    <a:pt x="1573617" y="1259959"/>
                    <a:pt x="1616148" y="1286540"/>
                    <a:pt x="1646274" y="1251098"/>
                  </a:cubicBezTo>
                  <a:cubicBezTo>
                    <a:pt x="1676400" y="1215656"/>
                    <a:pt x="1687032" y="1160722"/>
                    <a:pt x="1710069" y="1049080"/>
                  </a:cubicBezTo>
                  <a:cubicBezTo>
                    <a:pt x="1733106" y="937438"/>
                    <a:pt x="1782725" y="740735"/>
                    <a:pt x="1784497" y="581247"/>
                  </a:cubicBezTo>
                  <a:cubicBezTo>
                    <a:pt x="1786269" y="421759"/>
                    <a:pt x="1749055" y="184298"/>
                    <a:pt x="1720702" y="92149"/>
                  </a:cubicBezTo>
                  <a:cubicBezTo>
                    <a:pt x="1692349" y="0"/>
                    <a:pt x="1671083" y="30126"/>
                    <a:pt x="1614376" y="17721"/>
                  </a:cubicBezTo>
                  <a:close/>
                </a:path>
              </a:pathLst>
            </a:custGeom>
            <a:solidFill>
              <a:schemeClr val="tx2"/>
            </a:solidFill>
            <a:ln w="9525" cap="flat" cmpd="sng" algn="ctr">
              <a:solidFill>
                <a:schemeClr val="tx2">
                  <a:lumMod val="50000"/>
                </a:schemeClr>
              </a:solid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sz="1000" dirty="0">
                <a:solidFill>
                  <a:srgbClr val="FFFFFF"/>
                </a:solidFill>
                <a:latin typeface="Arial"/>
                <a:ea typeface="+mn-ea"/>
                <a:cs typeface="+mn-cs"/>
              </a:endParaRPr>
            </a:p>
          </p:txBody>
        </p:sp>
        <p:sp>
          <p:nvSpPr>
            <p:cNvPr id="63" name="Freeform 62"/>
            <p:cNvSpPr/>
            <p:nvPr/>
          </p:nvSpPr>
          <p:spPr bwMode="auto">
            <a:xfrm>
              <a:off x="6728496" y="4383625"/>
              <a:ext cx="226325" cy="236349"/>
            </a:xfrm>
            <a:custGeom>
              <a:avLst/>
              <a:gdLst>
                <a:gd name="connsiteX0" fmla="*/ 419986 w 458972"/>
                <a:gd name="connsiteY0" fmla="*/ 30126 h 483782"/>
                <a:gd name="connsiteX1" fmla="*/ 292396 w 458972"/>
                <a:gd name="connsiteY1" fmla="*/ 51391 h 483782"/>
                <a:gd name="connsiteX2" fmla="*/ 90377 w 458972"/>
                <a:gd name="connsiteY2" fmla="*/ 30126 h 483782"/>
                <a:gd name="connsiteX3" fmla="*/ 5316 w 458972"/>
                <a:gd name="connsiteY3" fmla="*/ 232145 h 483782"/>
                <a:gd name="connsiteX4" fmla="*/ 58479 w 458972"/>
                <a:gd name="connsiteY4" fmla="*/ 444796 h 483782"/>
                <a:gd name="connsiteX5" fmla="*/ 292396 w 458972"/>
                <a:gd name="connsiteY5" fmla="*/ 466061 h 483782"/>
                <a:gd name="connsiteX6" fmla="*/ 430619 w 458972"/>
                <a:gd name="connsiteY6" fmla="*/ 412898 h 483782"/>
                <a:gd name="connsiteX7" fmla="*/ 345558 w 458972"/>
                <a:gd name="connsiteY7" fmla="*/ 338470 h 483782"/>
                <a:gd name="connsiteX8" fmla="*/ 430619 w 458972"/>
                <a:gd name="connsiteY8" fmla="*/ 264042 h 483782"/>
                <a:gd name="connsiteX9" fmla="*/ 324293 w 458972"/>
                <a:gd name="connsiteY9" fmla="*/ 157717 h 483782"/>
                <a:gd name="connsiteX10" fmla="*/ 441251 w 458972"/>
                <a:gd name="connsiteY10" fmla="*/ 83289 h 483782"/>
                <a:gd name="connsiteX11" fmla="*/ 419986 w 458972"/>
                <a:gd name="connsiteY11" fmla="*/ 30126 h 48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972" h="483782">
                  <a:moveTo>
                    <a:pt x="419986" y="30126"/>
                  </a:moveTo>
                  <a:cubicBezTo>
                    <a:pt x="395177" y="24810"/>
                    <a:pt x="347331" y="51391"/>
                    <a:pt x="292396" y="51391"/>
                  </a:cubicBezTo>
                  <a:cubicBezTo>
                    <a:pt x="237461" y="51391"/>
                    <a:pt x="138224" y="0"/>
                    <a:pt x="90377" y="30126"/>
                  </a:cubicBezTo>
                  <a:cubicBezTo>
                    <a:pt x="42530" y="60252"/>
                    <a:pt x="10632" y="163033"/>
                    <a:pt x="5316" y="232145"/>
                  </a:cubicBezTo>
                  <a:cubicBezTo>
                    <a:pt x="0" y="301257"/>
                    <a:pt x="10632" y="405810"/>
                    <a:pt x="58479" y="444796"/>
                  </a:cubicBezTo>
                  <a:cubicBezTo>
                    <a:pt x="106326" y="483782"/>
                    <a:pt x="230373" y="471377"/>
                    <a:pt x="292396" y="466061"/>
                  </a:cubicBezTo>
                  <a:cubicBezTo>
                    <a:pt x="354419" y="460745"/>
                    <a:pt x="421759" y="434163"/>
                    <a:pt x="430619" y="412898"/>
                  </a:cubicBezTo>
                  <a:cubicBezTo>
                    <a:pt x="439479" y="391633"/>
                    <a:pt x="345558" y="363279"/>
                    <a:pt x="345558" y="338470"/>
                  </a:cubicBezTo>
                  <a:cubicBezTo>
                    <a:pt x="345558" y="313661"/>
                    <a:pt x="434163" y="294168"/>
                    <a:pt x="430619" y="264042"/>
                  </a:cubicBezTo>
                  <a:cubicBezTo>
                    <a:pt x="427075" y="233917"/>
                    <a:pt x="322521" y="187843"/>
                    <a:pt x="324293" y="157717"/>
                  </a:cubicBezTo>
                  <a:cubicBezTo>
                    <a:pt x="326065" y="127592"/>
                    <a:pt x="423530" y="106326"/>
                    <a:pt x="441251" y="83289"/>
                  </a:cubicBezTo>
                  <a:cubicBezTo>
                    <a:pt x="458972" y="60252"/>
                    <a:pt x="444795" y="35442"/>
                    <a:pt x="419986" y="30126"/>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0" scaled="1"/>
              <a:tileRect/>
            </a:gra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sz="1000" dirty="0">
                <a:solidFill>
                  <a:srgbClr val="FFFFFF"/>
                </a:solidFill>
                <a:latin typeface="Arial"/>
                <a:ea typeface="+mn-ea"/>
                <a:cs typeface="+mn-cs"/>
              </a:endParaRPr>
            </a:p>
          </p:txBody>
        </p:sp>
        <p:sp>
          <p:nvSpPr>
            <p:cNvPr id="64" name="Freeform 53"/>
            <p:cNvSpPr>
              <a:spLocks noChangeArrowheads="1"/>
            </p:cNvSpPr>
            <p:nvPr/>
          </p:nvSpPr>
          <p:spPr bwMode="auto">
            <a:xfrm>
              <a:off x="5703203" y="4360093"/>
              <a:ext cx="1066018" cy="443153"/>
            </a:xfrm>
            <a:custGeom>
              <a:avLst/>
              <a:gdLst>
                <a:gd name="T0" fmla="*/ 44262 w 1251098"/>
                <a:gd name="T1" fmla="*/ 183690 h 627321"/>
                <a:gd name="T2" fmla="*/ 192974 w 1251098"/>
                <a:gd name="T3" fmla="*/ 98909 h 627321"/>
                <a:gd name="T4" fmla="*/ 479781 w 1251098"/>
                <a:gd name="T5" fmla="*/ 120106 h 627321"/>
                <a:gd name="T6" fmla="*/ 787837 w 1251098"/>
                <a:gd name="T7" fmla="*/ 120106 h 627321"/>
                <a:gd name="T8" fmla="*/ 1149000 w 1251098"/>
                <a:gd name="T9" fmla="*/ 3536 h 627321"/>
                <a:gd name="T10" fmla="*/ 1212735 w 1251098"/>
                <a:gd name="T11" fmla="*/ 98909 h 627321"/>
                <a:gd name="T12" fmla="*/ 1085269 w 1251098"/>
                <a:gd name="T13" fmla="*/ 310864 h 627321"/>
                <a:gd name="T14" fmla="*/ 1138376 w 1251098"/>
                <a:gd name="T15" fmla="*/ 469827 h 627321"/>
                <a:gd name="T16" fmla="*/ 1233981 w 1251098"/>
                <a:gd name="T17" fmla="*/ 596999 h 627321"/>
                <a:gd name="T18" fmla="*/ 1042772 w 1251098"/>
                <a:gd name="T19" fmla="*/ 607598 h 627321"/>
                <a:gd name="T20" fmla="*/ 745347 w 1251098"/>
                <a:gd name="T21" fmla="*/ 491023 h 627321"/>
                <a:gd name="T22" fmla="*/ 320445 w 1251098"/>
                <a:gd name="T23" fmla="*/ 491023 h 627321"/>
                <a:gd name="T24" fmla="*/ 44262 w 1251098"/>
                <a:gd name="T25" fmla="*/ 469827 h 627321"/>
                <a:gd name="T26" fmla="*/ 44262 w 1251098"/>
                <a:gd name="T27" fmla="*/ 183690 h 6273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1098"/>
                <a:gd name="T43" fmla="*/ 0 h 627321"/>
                <a:gd name="T44" fmla="*/ 1251098 w 1251098"/>
                <a:gd name="T45" fmla="*/ 627321 h 627321"/>
                <a:gd name="connsiteX0" fmla="*/ 44302 w 1251098"/>
                <a:gd name="connsiteY0" fmla="*/ 184298 h 627321"/>
                <a:gd name="connsiteX1" fmla="*/ 193158 w 1251098"/>
                <a:gd name="connsiteY1" fmla="*/ 99237 h 627321"/>
                <a:gd name="connsiteX2" fmla="*/ 480237 w 1251098"/>
                <a:gd name="connsiteY2" fmla="*/ 120502 h 627321"/>
                <a:gd name="connsiteX3" fmla="*/ 788581 w 1251098"/>
                <a:gd name="connsiteY3" fmla="*/ 120502 h 627321"/>
                <a:gd name="connsiteX4" fmla="*/ 1150088 w 1251098"/>
                <a:gd name="connsiteY4" fmla="*/ 3544 h 627321"/>
                <a:gd name="connsiteX5" fmla="*/ 1213884 w 1251098"/>
                <a:gd name="connsiteY5" fmla="*/ 99237 h 627321"/>
                <a:gd name="connsiteX6" fmla="*/ 1086293 w 1251098"/>
                <a:gd name="connsiteY6" fmla="*/ 222730 h 627321"/>
                <a:gd name="connsiteX7" fmla="*/ 1139456 w 1251098"/>
                <a:gd name="connsiteY7" fmla="*/ 471377 h 627321"/>
                <a:gd name="connsiteX8" fmla="*/ 1235149 w 1251098"/>
                <a:gd name="connsiteY8" fmla="*/ 598967 h 627321"/>
                <a:gd name="connsiteX9" fmla="*/ 1043763 w 1251098"/>
                <a:gd name="connsiteY9" fmla="*/ 609600 h 627321"/>
                <a:gd name="connsiteX10" fmla="*/ 746051 w 1251098"/>
                <a:gd name="connsiteY10" fmla="*/ 492642 h 627321"/>
                <a:gd name="connsiteX11" fmla="*/ 320749 w 1251098"/>
                <a:gd name="connsiteY11" fmla="*/ 492642 h 627321"/>
                <a:gd name="connsiteX12" fmla="*/ 44302 w 1251098"/>
                <a:gd name="connsiteY12" fmla="*/ 471377 h 627321"/>
                <a:gd name="connsiteX13" fmla="*/ 44302 w 1251098"/>
                <a:gd name="connsiteY13" fmla="*/ 184298 h 627321"/>
                <a:gd name="connsiteX0" fmla="*/ 44302 w 1251098"/>
                <a:gd name="connsiteY0" fmla="*/ 236306 h 679329"/>
                <a:gd name="connsiteX1" fmla="*/ 193158 w 1251098"/>
                <a:gd name="connsiteY1" fmla="*/ 151245 h 679329"/>
                <a:gd name="connsiteX2" fmla="*/ 480237 w 1251098"/>
                <a:gd name="connsiteY2" fmla="*/ 172510 h 679329"/>
                <a:gd name="connsiteX3" fmla="*/ 788581 w 1251098"/>
                <a:gd name="connsiteY3" fmla="*/ 172510 h 679329"/>
                <a:gd name="connsiteX4" fmla="*/ 1144477 w 1251098"/>
                <a:gd name="connsiteY4" fmla="*/ 3544 h 679329"/>
                <a:gd name="connsiteX5" fmla="*/ 1213884 w 1251098"/>
                <a:gd name="connsiteY5" fmla="*/ 151245 h 679329"/>
                <a:gd name="connsiteX6" fmla="*/ 1086293 w 1251098"/>
                <a:gd name="connsiteY6" fmla="*/ 274738 h 679329"/>
                <a:gd name="connsiteX7" fmla="*/ 1139456 w 1251098"/>
                <a:gd name="connsiteY7" fmla="*/ 523385 h 679329"/>
                <a:gd name="connsiteX8" fmla="*/ 1235149 w 1251098"/>
                <a:gd name="connsiteY8" fmla="*/ 650975 h 679329"/>
                <a:gd name="connsiteX9" fmla="*/ 1043763 w 1251098"/>
                <a:gd name="connsiteY9" fmla="*/ 661608 h 679329"/>
                <a:gd name="connsiteX10" fmla="*/ 746051 w 1251098"/>
                <a:gd name="connsiteY10" fmla="*/ 544650 h 679329"/>
                <a:gd name="connsiteX11" fmla="*/ 320749 w 1251098"/>
                <a:gd name="connsiteY11" fmla="*/ 544650 h 679329"/>
                <a:gd name="connsiteX12" fmla="*/ 44302 w 1251098"/>
                <a:gd name="connsiteY12" fmla="*/ 523385 h 679329"/>
                <a:gd name="connsiteX13" fmla="*/ 44302 w 1251098"/>
                <a:gd name="connsiteY13" fmla="*/ 236306 h 679329"/>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086293 w 1251098"/>
                <a:gd name="connsiteY6" fmla="*/ 284645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1098" h="689236">
                  <a:moveTo>
                    <a:pt x="44302" y="246213"/>
                  </a:moveTo>
                  <a:cubicBezTo>
                    <a:pt x="69111" y="184190"/>
                    <a:pt x="120502" y="171785"/>
                    <a:pt x="193158" y="161152"/>
                  </a:cubicBezTo>
                  <a:cubicBezTo>
                    <a:pt x="265814" y="150519"/>
                    <a:pt x="381000" y="178873"/>
                    <a:pt x="480237" y="182417"/>
                  </a:cubicBezTo>
                  <a:cubicBezTo>
                    <a:pt x="579474" y="185961"/>
                    <a:pt x="677874" y="210578"/>
                    <a:pt x="788581" y="182417"/>
                  </a:cubicBezTo>
                  <a:cubicBezTo>
                    <a:pt x="899288" y="154256"/>
                    <a:pt x="1069853" y="26902"/>
                    <a:pt x="1144477" y="13451"/>
                  </a:cubicBezTo>
                  <a:cubicBezTo>
                    <a:pt x="1219101" y="0"/>
                    <a:pt x="1243217" y="54037"/>
                    <a:pt x="1236325" y="101713"/>
                  </a:cubicBezTo>
                  <a:cubicBezTo>
                    <a:pt x="1229433" y="149389"/>
                    <a:pt x="1147319" y="145850"/>
                    <a:pt x="1103122" y="299506"/>
                  </a:cubicBezTo>
                  <a:cubicBezTo>
                    <a:pt x="1086977" y="371436"/>
                    <a:pt x="1117451" y="473063"/>
                    <a:pt x="1139456" y="533292"/>
                  </a:cubicBezTo>
                  <a:cubicBezTo>
                    <a:pt x="1161461" y="593521"/>
                    <a:pt x="1251098" y="637845"/>
                    <a:pt x="1235149" y="660882"/>
                  </a:cubicBezTo>
                  <a:cubicBezTo>
                    <a:pt x="1219200" y="683919"/>
                    <a:pt x="1125279" y="689236"/>
                    <a:pt x="1043763" y="671515"/>
                  </a:cubicBezTo>
                  <a:cubicBezTo>
                    <a:pt x="962247" y="653794"/>
                    <a:pt x="866553" y="574050"/>
                    <a:pt x="746051" y="554557"/>
                  </a:cubicBezTo>
                  <a:cubicBezTo>
                    <a:pt x="625549" y="535064"/>
                    <a:pt x="437707" y="558101"/>
                    <a:pt x="320749" y="554557"/>
                  </a:cubicBezTo>
                  <a:cubicBezTo>
                    <a:pt x="203791" y="551013"/>
                    <a:pt x="88604" y="588227"/>
                    <a:pt x="44302" y="533292"/>
                  </a:cubicBezTo>
                  <a:cubicBezTo>
                    <a:pt x="0" y="478357"/>
                    <a:pt x="19493" y="308236"/>
                    <a:pt x="44302" y="246213"/>
                  </a:cubicBez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algn="ctr">
              <a:noFill/>
              <a:round/>
              <a:headEnd/>
              <a:tailEnd/>
            </a:ln>
          </p:spPr>
          <p:txBody>
            <a:bodyPr/>
            <a:lstStyle/>
            <a:p>
              <a:pPr fontAlgn="auto">
                <a:lnSpc>
                  <a:spcPct val="90000"/>
                </a:lnSpc>
                <a:spcBef>
                  <a:spcPct val="35000"/>
                </a:spcBef>
                <a:spcAft>
                  <a:spcPct val="25000"/>
                </a:spcAft>
                <a:buClr>
                  <a:schemeClr val="folHlink"/>
                </a:buClr>
                <a:buFont typeface="Arial" charset="0"/>
                <a:buNone/>
                <a:defRPr/>
              </a:pPr>
              <a:endParaRPr lang="en-US" sz="1000" dirty="0">
                <a:ln w="12700">
                  <a:solidFill>
                    <a:srgbClr val="F8F45A">
                      <a:satMod val="155000"/>
                    </a:srgbClr>
                  </a:solidFill>
                  <a:prstDash val="solid"/>
                </a:ln>
                <a:solidFill>
                  <a:srgbClr val="CDCDCF">
                    <a:tint val="85000"/>
                    <a:satMod val="155000"/>
                  </a:srgbClr>
                </a:solidFill>
                <a:effectLst>
                  <a:outerShdw blurRad="41275" dist="20320" dir="1800000" algn="tl" rotWithShape="0">
                    <a:srgbClr val="000000">
                      <a:alpha val="40000"/>
                    </a:srgbClr>
                  </a:outerShdw>
                </a:effectLst>
                <a:ea typeface="+mn-ea"/>
                <a:cs typeface="+mn-cs"/>
              </a:endParaRPr>
            </a:p>
          </p:txBody>
        </p:sp>
      </p:grpSp>
      <p:sp>
        <p:nvSpPr>
          <p:cNvPr id="65" name="Freeform 64"/>
          <p:cNvSpPr>
            <a:spLocks noChangeAspect="1"/>
          </p:cNvSpPr>
          <p:nvPr/>
        </p:nvSpPr>
        <p:spPr bwMode="auto">
          <a:xfrm rot="18343714">
            <a:off x="6086476" y="4343400"/>
            <a:ext cx="476250" cy="409575"/>
          </a:xfrm>
          <a:custGeom>
            <a:avLst/>
            <a:gdLst>
              <a:gd name="connsiteX0" fmla="*/ 15081 w 748506"/>
              <a:gd name="connsiteY0" fmla="*/ 74216 h 610791"/>
              <a:gd name="connsiteX1" fmla="*/ 12700 w 748506"/>
              <a:gd name="connsiteY1" fmla="*/ 19447 h 610791"/>
              <a:gd name="connsiteX2" fmla="*/ 91281 w 748506"/>
              <a:gd name="connsiteY2" fmla="*/ 28972 h 610791"/>
              <a:gd name="connsiteX3" fmla="*/ 341313 w 748506"/>
              <a:gd name="connsiteY3" fmla="*/ 193279 h 610791"/>
              <a:gd name="connsiteX4" fmla="*/ 455613 w 748506"/>
              <a:gd name="connsiteY4" fmla="*/ 259954 h 610791"/>
              <a:gd name="connsiteX5" fmla="*/ 524669 w 748506"/>
              <a:gd name="connsiteY5" fmla="*/ 228997 h 610791"/>
              <a:gd name="connsiteX6" fmla="*/ 612775 w 748506"/>
              <a:gd name="connsiteY6" fmla="*/ 224235 h 610791"/>
              <a:gd name="connsiteX7" fmla="*/ 729456 w 748506"/>
              <a:gd name="connsiteY7" fmla="*/ 302816 h 610791"/>
              <a:gd name="connsiteX8" fmla="*/ 727075 w 748506"/>
              <a:gd name="connsiteY8" fmla="*/ 367110 h 610791"/>
              <a:gd name="connsiteX9" fmla="*/ 700881 w 748506"/>
              <a:gd name="connsiteY9" fmla="*/ 388541 h 610791"/>
              <a:gd name="connsiteX10" fmla="*/ 665163 w 748506"/>
              <a:gd name="connsiteY10" fmla="*/ 350441 h 610791"/>
              <a:gd name="connsiteX11" fmla="*/ 588963 w 748506"/>
              <a:gd name="connsiteY11" fmla="*/ 326629 h 610791"/>
              <a:gd name="connsiteX12" fmla="*/ 510381 w 748506"/>
              <a:gd name="connsiteY12" fmla="*/ 379016 h 610791"/>
              <a:gd name="connsiteX13" fmla="*/ 479425 w 748506"/>
              <a:gd name="connsiteY13" fmla="*/ 471885 h 610791"/>
              <a:gd name="connsiteX14" fmla="*/ 505619 w 748506"/>
              <a:gd name="connsiteY14" fmla="*/ 533797 h 610791"/>
              <a:gd name="connsiteX15" fmla="*/ 555625 w 748506"/>
              <a:gd name="connsiteY15" fmla="*/ 567135 h 610791"/>
              <a:gd name="connsiteX16" fmla="*/ 534194 w 748506"/>
              <a:gd name="connsiteY16" fmla="*/ 593329 h 610791"/>
              <a:gd name="connsiteX17" fmla="*/ 465138 w 748506"/>
              <a:gd name="connsiteY17" fmla="*/ 600472 h 610791"/>
              <a:gd name="connsiteX18" fmla="*/ 379413 w 748506"/>
              <a:gd name="connsiteY18" fmla="*/ 531416 h 610791"/>
              <a:gd name="connsiteX19" fmla="*/ 355600 w 748506"/>
              <a:gd name="connsiteY19" fmla="*/ 450454 h 610791"/>
              <a:gd name="connsiteX20" fmla="*/ 391319 w 748506"/>
              <a:gd name="connsiteY20" fmla="*/ 350441 h 610791"/>
              <a:gd name="connsiteX21" fmla="*/ 291306 w 748506"/>
              <a:gd name="connsiteY21" fmla="*/ 276622 h 610791"/>
              <a:gd name="connsiteX22" fmla="*/ 184150 w 748506"/>
              <a:gd name="connsiteY22" fmla="*/ 198041 h 610791"/>
              <a:gd name="connsiteX23" fmla="*/ 15081 w 748506"/>
              <a:gd name="connsiteY23" fmla="*/ 74216 h 6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506" h="610791">
                <a:moveTo>
                  <a:pt x="15081" y="74216"/>
                </a:moveTo>
                <a:cubicBezTo>
                  <a:pt x="7540" y="50602"/>
                  <a:pt x="0" y="26988"/>
                  <a:pt x="12700" y="19447"/>
                </a:cubicBezTo>
                <a:cubicBezTo>
                  <a:pt x="25400" y="11906"/>
                  <a:pt x="36512" y="0"/>
                  <a:pt x="91281" y="28972"/>
                </a:cubicBezTo>
                <a:cubicBezTo>
                  <a:pt x="146050" y="57944"/>
                  <a:pt x="280591" y="154782"/>
                  <a:pt x="341313" y="193279"/>
                </a:cubicBezTo>
                <a:cubicBezTo>
                  <a:pt x="402035" y="231776"/>
                  <a:pt x="425054" y="254001"/>
                  <a:pt x="455613" y="259954"/>
                </a:cubicBezTo>
                <a:cubicBezTo>
                  <a:pt x="486172" y="265907"/>
                  <a:pt x="498475" y="234950"/>
                  <a:pt x="524669" y="228997"/>
                </a:cubicBezTo>
                <a:cubicBezTo>
                  <a:pt x="550863" y="223044"/>
                  <a:pt x="578644" y="211932"/>
                  <a:pt x="612775" y="224235"/>
                </a:cubicBezTo>
                <a:cubicBezTo>
                  <a:pt x="646906" y="236538"/>
                  <a:pt x="710406" y="279004"/>
                  <a:pt x="729456" y="302816"/>
                </a:cubicBezTo>
                <a:cubicBezTo>
                  <a:pt x="748506" y="326628"/>
                  <a:pt x="731838" y="352822"/>
                  <a:pt x="727075" y="367110"/>
                </a:cubicBezTo>
                <a:cubicBezTo>
                  <a:pt x="722312" y="381398"/>
                  <a:pt x="711200" y="391319"/>
                  <a:pt x="700881" y="388541"/>
                </a:cubicBezTo>
                <a:cubicBezTo>
                  <a:pt x="690562" y="385763"/>
                  <a:pt x="683816" y="360760"/>
                  <a:pt x="665163" y="350441"/>
                </a:cubicBezTo>
                <a:cubicBezTo>
                  <a:pt x="646510" y="340122"/>
                  <a:pt x="614760" y="321867"/>
                  <a:pt x="588963" y="326629"/>
                </a:cubicBezTo>
                <a:cubicBezTo>
                  <a:pt x="563166" y="331391"/>
                  <a:pt x="528637" y="354807"/>
                  <a:pt x="510381" y="379016"/>
                </a:cubicBezTo>
                <a:cubicBezTo>
                  <a:pt x="492125" y="403225"/>
                  <a:pt x="480219" y="446088"/>
                  <a:pt x="479425" y="471885"/>
                </a:cubicBezTo>
                <a:cubicBezTo>
                  <a:pt x="478631" y="497682"/>
                  <a:pt x="492919" y="517922"/>
                  <a:pt x="505619" y="533797"/>
                </a:cubicBezTo>
                <a:cubicBezTo>
                  <a:pt x="518319" y="549672"/>
                  <a:pt x="550863" y="557213"/>
                  <a:pt x="555625" y="567135"/>
                </a:cubicBezTo>
                <a:cubicBezTo>
                  <a:pt x="560387" y="577057"/>
                  <a:pt x="549275" y="587773"/>
                  <a:pt x="534194" y="593329"/>
                </a:cubicBezTo>
                <a:cubicBezTo>
                  <a:pt x="519113" y="598885"/>
                  <a:pt x="490935" y="610791"/>
                  <a:pt x="465138" y="600472"/>
                </a:cubicBezTo>
                <a:cubicBezTo>
                  <a:pt x="439341" y="590153"/>
                  <a:pt x="397669" y="556419"/>
                  <a:pt x="379413" y="531416"/>
                </a:cubicBezTo>
                <a:cubicBezTo>
                  <a:pt x="361157" y="506413"/>
                  <a:pt x="353616" y="480617"/>
                  <a:pt x="355600" y="450454"/>
                </a:cubicBezTo>
                <a:cubicBezTo>
                  <a:pt x="357584" y="420291"/>
                  <a:pt x="402035" y="379413"/>
                  <a:pt x="391319" y="350441"/>
                </a:cubicBezTo>
                <a:cubicBezTo>
                  <a:pt x="380603" y="321469"/>
                  <a:pt x="291306" y="276622"/>
                  <a:pt x="291306" y="276622"/>
                </a:cubicBezTo>
                <a:lnTo>
                  <a:pt x="184150" y="198041"/>
                </a:lnTo>
                <a:lnTo>
                  <a:pt x="15081" y="74216"/>
                </a:lnTo>
                <a:close/>
              </a:path>
            </a:pathLst>
          </a:custGeom>
          <a:gradFill flip="none" rotWithShape="1">
            <a:gsLst>
              <a:gs pos="0">
                <a:schemeClr val="accent2"/>
              </a:gs>
              <a:gs pos="50000">
                <a:schemeClr val="accent2"/>
              </a:gs>
              <a:gs pos="100000">
                <a:schemeClr val="accent2"/>
              </a:gs>
            </a:gsLst>
            <a:lin ang="0" scaled="1"/>
            <a:tileRect/>
          </a:gradFill>
          <a:ln w="9525">
            <a:noFill/>
            <a:miter lim="800000"/>
            <a:headEnd/>
            <a:tailEnd/>
          </a:ln>
        </p:spPr>
        <p:txBody>
          <a:bodyPr anchor="ctr"/>
          <a:lstStyle/>
          <a:p>
            <a:pPr algn="ctr" fontAlgn="auto">
              <a:lnSpc>
                <a:spcPct val="90000"/>
              </a:lnSpc>
              <a:spcBef>
                <a:spcPct val="35000"/>
              </a:spcBef>
              <a:spcAft>
                <a:spcPct val="25000"/>
              </a:spcAft>
              <a:buClr>
                <a:schemeClr val="folHlink"/>
              </a:buClr>
              <a:buFont typeface="Arial" charset="0"/>
              <a:buNone/>
              <a:defRPr/>
            </a:pPr>
            <a:endParaRPr lang="en-US" sz="1400" dirty="0">
              <a:solidFill>
                <a:schemeClr val="bg2"/>
              </a:solidFill>
              <a:ea typeface="MS PGothic" pitchFamily="34" charset="-128"/>
              <a:cs typeface="+mn-cs"/>
            </a:endParaRPr>
          </a:p>
        </p:txBody>
      </p:sp>
      <p:sp>
        <p:nvSpPr>
          <p:cNvPr id="66" name="TextBox 82"/>
          <p:cNvSpPr txBox="1">
            <a:spLocks noChangeArrowheads="1"/>
          </p:cNvSpPr>
          <p:nvPr/>
        </p:nvSpPr>
        <p:spPr bwMode="auto">
          <a:xfrm>
            <a:off x="6032500" y="4705350"/>
            <a:ext cx="768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Bef>
                <a:spcPct val="35000"/>
              </a:spcBef>
              <a:spcAft>
                <a:spcPct val="25000"/>
              </a:spcAft>
              <a:buClr>
                <a:schemeClr val="folHlink"/>
              </a:buClr>
              <a:buFont typeface="Arial" charset="0"/>
              <a:buNone/>
            </a:pPr>
            <a:r>
              <a:rPr lang="en-US" sz="2000" b="1">
                <a:solidFill>
                  <a:schemeClr val="accent2"/>
                </a:solidFill>
                <a:latin typeface="Arial" charset="0"/>
              </a:rPr>
              <a:t>PD-1</a:t>
            </a:r>
          </a:p>
        </p:txBody>
      </p:sp>
      <p:grpSp>
        <p:nvGrpSpPr>
          <p:cNvPr id="6" name="Group 100"/>
          <p:cNvGrpSpPr>
            <a:grpSpLocks/>
          </p:cNvGrpSpPr>
          <p:nvPr/>
        </p:nvGrpSpPr>
        <p:grpSpPr bwMode="auto">
          <a:xfrm rot="-10397493">
            <a:off x="4768850" y="3905250"/>
            <a:ext cx="1314450" cy="1350963"/>
            <a:chOff x="-121430" y="2865202"/>
            <a:chExt cx="608793" cy="625350"/>
          </a:xfrm>
        </p:grpSpPr>
        <p:sp>
          <p:nvSpPr>
            <p:cNvPr id="72" name="Freeform 71"/>
            <p:cNvSpPr/>
            <p:nvPr/>
          </p:nvSpPr>
          <p:spPr bwMode="auto">
            <a:xfrm>
              <a:off x="-121430" y="2865202"/>
              <a:ext cx="608793" cy="625350"/>
            </a:xfrm>
            <a:custGeom>
              <a:avLst/>
              <a:gdLst>
                <a:gd name="connsiteX0" fmla="*/ 56752 w 760015"/>
                <a:gd name="connsiteY0" fmla="*/ 164306 h 779860"/>
                <a:gd name="connsiteX1" fmla="*/ 159146 w 760015"/>
                <a:gd name="connsiteY1" fmla="*/ 76200 h 779860"/>
                <a:gd name="connsiteX2" fmla="*/ 306784 w 760015"/>
                <a:gd name="connsiteY2" fmla="*/ 7144 h 779860"/>
                <a:gd name="connsiteX3" fmla="*/ 511571 w 760015"/>
                <a:gd name="connsiteY3" fmla="*/ 33337 h 779860"/>
                <a:gd name="connsiteX4" fmla="*/ 654446 w 760015"/>
                <a:gd name="connsiteY4" fmla="*/ 142875 h 779860"/>
                <a:gd name="connsiteX5" fmla="*/ 740171 w 760015"/>
                <a:gd name="connsiteY5" fmla="*/ 288131 h 779860"/>
                <a:gd name="connsiteX6" fmla="*/ 744934 w 760015"/>
                <a:gd name="connsiteY6" fmla="*/ 495300 h 779860"/>
                <a:gd name="connsiteX7" fmla="*/ 649684 w 760015"/>
                <a:gd name="connsiteY7" fmla="*/ 671512 h 779860"/>
                <a:gd name="connsiteX8" fmla="*/ 518715 w 760015"/>
                <a:gd name="connsiteY8" fmla="*/ 747712 h 779860"/>
                <a:gd name="connsiteX9" fmla="*/ 340121 w 760015"/>
                <a:gd name="connsiteY9" fmla="*/ 769144 h 779860"/>
                <a:gd name="connsiteX10" fmla="*/ 137715 w 760015"/>
                <a:gd name="connsiteY10" fmla="*/ 683419 h 779860"/>
                <a:gd name="connsiteX11" fmla="*/ 21034 w 760015"/>
                <a:gd name="connsiteY11" fmla="*/ 481012 h 779860"/>
                <a:gd name="connsiteX12" fmla="*/ 11509 w 760015"/>
                <a:gd name="connsiteY12" fmla="*/ 259556 h 779860"/>
                <a:gd name="connsiteX13" fmla="*/ 56752 w 760015"/>
                <a:gd name="connsiteY13" fmla="*/ 164306 h 7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15" h="779860">
                  <a:moveTo>
                    <a:pt x="56752" y="164306"/>
                  </a:moveTo>
                  <a:cubicBezTo>
                    <a:pt x="81358" y="133747"/>
                    <a:pt x="117474" y="102394"/>
                    <a:pt x="159146" y="76200"/>
                  </a:cubicBezTo>
                  <a:cubicBezTo>
                    <a:pt x="200818" y="50006"/>
                    <a:pt x="248047" y="14288"/>
                    <a:pt x="306784" y="7144"/>
                  </a:cubicBezTo>
                  <a:cubicBezTo>
                    <a:pt x="365521" y="0"/>
                    <a:pt x="453627" y="10715"/>
                    <a:pt x="511571" y="33337"/>
                  </a:cubicBezTo>
                  <a:cubicBezTo>
                    <a:pt x="569515" y="55959"/>
                    <a:pt x="616346" y="100409"/>
                    <a:pt x="654446" y="142875"/>
                  </a:cubicBezTo>
                  <a:cubicBezTo>
                    <a:pt x="692546" y="185341"/>
                    <a:pt x="725090" y="229394"/>
                    <a:pt x="740171" y="288131"/>
                  </a:cubicBezTo>
                  <a:cubicBezTo>
                    <a:pt x="755252" y="346869"/>
                    <a:pt x="760015" y="431403"/>
                    <a:pt x="744934" y="495300"/>
                  </a:cubicBezTo>
                  <a:cubicBezTo>
                    <a:pt x="729853" y="559197"/>
                    <a:pt x="687387" y="629443"/>
                    <a:pt x="649684" y="671512"/>
                  </a:cubicBezTo>
                  <a:cubicBezTo>
                    <a:pt x="611981" y="713581"/>
                    <a:pt x="570309" y="731440"/>
                    <a:pt x="518715" y="747712"/>
                  </a:cubicBezTo>
                  <a:cubicBezTo>
                    <a:pt x="467121" y="763984"/>
                    <a:pt x="403621" y="779860"/>
                    <a:pt x="340121" y="769144"/>
                  </a:cubicBezTo>
                  <a:cubicBezTo>
                    <a:pt x="276621" y="758429"/>
                    <a:pt x="190896" y="731441"/>
                    <a:pt x="137715" y="683419"/>
                  </a:cubicBezTo>
                  <a:cubicBezTo>
                    <a:pt x="84534" y="635397"/>
                    <a:pt x="42068" y="551656"/>
                    <a:pt x="21034" y="481012"/>
                  </a:cubicBezTo>
                  <a:cubicBezTo>
                    <a:pt x="0" y="410368"/>
                    <a:pt x="4365" y="313531"/>
                    <a:pt x="11509" y="259556"/>
                  </a:cubicBezTo>
                  <a:cubicBezTo>
                    <a:pt x="18653" y="205581"/>
                    <a:pt x="32146" y="194865"/>
                    <a:pt x="56752" y="164306"/>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sp>
          <p:nvSpPr>
            <p:cNvPr id="73" name="Freeform 72"/>
            <p:cNvSpPr/>
            <p:nvPr/>
          </p:nvSpPr>
          <p:spPr bwMode="auto">
            <a:xfrm>
              <a:off x="123120" y="3043903"/>
              <a:ext cx="290241" cy="293560"/>
            </a:xfrm>
            <a:custGeom>
              <a:avLst/>
              <a:gdLst>
                <a:gd name="connsiteX0" fmla="*/ 7937 w 497682"/>
                <a:gd name="connsiteY0" fmla="*/ 321071 h 502841"/>
                <a:gd name="connsiteX1" fmla="*/ 22225 w 497682"/>
                <a:gd name="connsiteY1" fmla="*/ 173434 h 502841"/>
                <a:gd name="connsiteX2" fmla="*/ 141287 w 497682"/>
                <a:gd name="connsiteY2" fmla="*/ 42465 h 502841"/>
                <a:gd name="connsiteX3" fmla="*/ 250825 w 497682"/>
                <a:gd name="connsiteY3" fmla="*/ 1984 h 502841"/>
                <a:gd name="connsiteX4" fmla="*/ 372269 w 497682"/>
                <a:gd name="connsiteY4" fmla="*/ 30559 h 502841"/>
                <a:gd name="connsiteX5" fmla="*/ 453231 w 497682"/>
                <a:gd name="connsiteY5" fmla="*/ 128190 h 502841"/>
                <a:gd name="connsiteX6" fmla="*/ 496094 w 497682"/>
                <a:gd name="connsiteY6" fmla="*/ 244871 h 502841"/>
                <a:gd name="connsiteX7" fmla="*/ 443706 w 497682"/>
                <a:gd name="connsiteY7" fmla="*/ 382984 h 502841"/>
                <a:gd name="connsiteX8" fmla="*/ 336550 w 497682"/>
                <a:gd name="connsiteY8" fmla="*/ 471090 h 502841"/>
                <a:gd name="connsiteX9" fmla="*/ 210344 w 497682"/>
                <a:gd name="connsiteY9" fmla="*/ 494903 h 502841"/>
                <a:gd name="connsiteX10" fmla="*/ 53181 w 497682"/>
                <a:gd name="connsiteY10" fmla="*/ 423465 h 502841"/>
                <a:gd name="connsiteX11" fmla="*/ 7937 w 497682"/>
                <a:gd name="connsiteY11" fmla="*/ 321071 h 5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682" h="502841">
                  <a:moveTo>
                    <a:pt x="7937" y="321071"/>
                  </a:moveTo>
                  <a:cubicBezTo>
                    <a:pt x="2778" y="279399"/>
                    <a:pt x="0" y="219868"/>
                    <a:pt x="22225" y="173434"/>
                  </a:cubicBezTo>
                  <a:cubicBezTo>
                    <a:pt x="44450" y="127000"/>
                    <a:pt x="103187" y="71040"/>
                    <a:pt x="141287" y="42465"/>
                  </a:cubicBezTo>
                  <a:cubicBezTo>
                    <a:pt x="179387" y="13890"/>
                    <a:pt x="212328" y="3968"/>
                    <a:pt x="250825" y="1984"/>
                  </a:cubicBezTo>
                  <a:cubicBezTo>
                    <a:pt x="289322" y="0"/>
                    <a:pt x="338535" y="9525"/>
                    <a:pt x="372269" y="30559"/>
                  </a:cubicBezTo>
                  <a:cubicBezTo>
                    <a:pt x="406003" y="51593"/>
                    <a:pt x="432594" y="92471"/>
                    <a:pt x="453231" y="128190"/>
                  </a:cubicBezTo>
                  <a:cubicBezTo>
                    <a:pt x="473869" y="163909"/>
                    <a:pt x="497682" y="202405"/>
                    <a:pt x="496094" y="244871"/>
                  </a:cubicBezTo>
                  <a:cubicBezTo>
                    <a:pt x="494507" y="287337"/>
                    <a:pt x="470297" y="345281"/>
                    <a:pt x="443706" y="382984"/>
                  </a:cubicBezTo>
                  <a:cubicBezTo>
                    <a:pt x="417115" y="420687"/>
                    <a:pt x="375444" y="452437"/>
                    <a:pt x="336550" y="471090"/>
                  </a:cubicBezTo>
                  <a:cubicBezTo>
                    <a:pt x="297656" y="489743"/>
                    <a:pt x="257572" y="502841"/>
                    <a:pt x="210344" y="494903"/>
                  </a:cubicBezTo>
                  <a:cubicBezTo>
                    <a:pt x="163116" y="486965"/>
                    <a:pt x="87709" y="454024"/>
                    <a:pt x="53181" y="423465"/>
                  </a:cubicBezTo>
                  <a:cubicBezTo>
                    <a:pt x="18653" y="392906"/>
                    <a:pt x="13096" y="362743"/>
                    <a:pt x="7937" y="32107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grpSp>
      <p:grpSp>
        <p:nvGrpSpPr>
          <p:cNvPr id="71695" name="Group 59"/>
          <p:cNvGrpSpPr>
            <a:grpSpLocks/>
          </p:cNvGrpSpPr>
          <p:nvPr/>
        </p:nvGrpSpPr>
        <p:grpSpPr bwMode="auto">
          <a:xfrm rot="-772474">
            <a:off x="2574925" y="2486025"/>
            <a:ext cx="1955800" cy="2151063"/>
            <a:chOff x="6244431" y="2503487"/>
            <a:chExt cx="1040210" cy="1144985"/>
          </a:xfrm>
        </p:grpSpPr>
        <p:sp>
          <p:nvSpPr>
            <p:cNvPr id="61" name="Freeform 60"/>
            <p:cNvSpPr/>
            <p:nvPr/>
          </p:nvSpPr>
          <p:spPr bwMode="auto">
            <a:xfrm>
              <a:off x="6244431" y="2503487"/>
              <a:ext cx="1040210" cy="1144985"/>
            </a:xfrm>
            <a:custGeom>
              <a:avLst/>
              <a:gdLst>
                <a:gd name="connsiteX0" fmla="*/ 115888 w 1040210"/>
                <a:gd name="connsiteY0" fmla="*/ 384969 h 1144985"/>
                <a:gd name="connsiteX1" fmla="*/ 123032 w 1040210"/>
                <a:gd name="connsiteY1" fmla="*/ 330201 h 1144985"/>
                <a:gd name="connsiteX2" fmla="*/ 103982 w 1040210"/>
                <a:gd name="connsiteY2" fmla="*/ 265907 h 1144985"/>
                <a:gd name="connsiteX3" fmla="*/ 89694 w 1040210"/>
                <a:gd name="connsiteY3" fmla="*/ 218282 h 1144985"/>
                <a:gd name="connsiteX4" fmla="*/ 125413 w 1040210"/>
                <a:gd name="connsiteY4" fmla="*/ 213519 h 1144985"/>
                <a:gd name="connsiteX5" fmla="*/ 180182 w 1040210"/>
                <a:gd name="connsiteY5" fmla="*/ 246857 h 1144985"/>
                <a:gd name="connsiteX6" fmla="*/ 227807 w 1040210"/>
                <a:gd name="connsiteY6" fmla="*/ 270669 h 1144985"/>
                <a:gd name="connsiteX7" fmla="*/ 244475 w 1040210"/>
                <a:gd name="connsiteY7" fmla="*/ 273051 h 1144985"/>
                <a:gd name="connsiteX8" fmla="*/ 318294 w 1040210"/>
                <a:gd name="connsiteY8" fmla="*/ 232569 h 1144985"/>
                <a:gd name="connsiteX9" fmla="*/ 449263 w 1040210"/>
                <a:gd name="connsiteY9" fmla="*/ 184944 h 1144985"/>
                <a:gd name="connsiteX10" fmla="*/ 539750 w 1040210"/>
                <a:gd name="connsiteY10" fmla="*/ 184944 h 1144985"/>
                <a:gd name="connsiteX11" fmla="*/ 601663 w 1040210"/>
                <a:gd name="connsiteY11" fmla="*/ 118269 h 1144985"/>
                <a:gd name="connsiteX12" fmla="*/ 646907 w 1040210"/>
                <a:gd name="connsiteY12" fmla="*/ 34926 h 1144985"/>
                <a:gd name="connsiteX13" fmla="*/ 718344 w 1040210"/>
                <a:gd name="connsiteY13" fmla="*/ 3969 h 1144985"/>
                <a:gd name="connsiteX14" fmla="*/ 758825 w 1040210"/>
                <a:gd name="connsiteY14" fmla="*/ 11113 h 1144985"/>
                <a:gd name="connsiteX15" fmla="*/ 763588 w 1040210"/>
                <a:gd name="connsiteY15" fmla="*/ 70644 h 1144985"/>
                <a:gd name="connsiteX16" fmla="*/ 799307 w 1040210"/>
                <a:gd name="connsiteY16" fmla="*/ 130176 h 1144985"/>
                <a:gd name="connsiteX17" fmla="*/ 837407 w 1040210"/>
                <a:gd name="connsiteY17" fmla="*/ 158751 h 1144985"/>
                <a:gd name="connsiteX18" fmla="*/ 920750 w 1040210"/>
                <a:gd name="connsiteY18" fmla="*/ 158751 h 1144985"/>
                <a:gd name="connsiteX19" fmla="*/ 965994 w 1040210"/>
                <a:gd name="connsiteY19" fmla="*/ 175419 h 1144985"/>
                <a:gd name="connsiteX20" fmla="*/ 968375 w 1040210"/>
                <a:gd name="connsiteY20" fmla="*/ 215901 h 1144985"/>
                <a:gd name="connsiteX21" fmla="*/ 946944 w 1040210"/>
                <a:gd name="connsiteY21" fmla="*/ 275432 h 1144985"/>
                <a:gd name="connsiteX22" fmla="*/ 946944 w 1040210"/>
                <a:gd name="connsiteY22" fmla="*/ 334963 h 1144985"/>
                <a:gd name="connsiteX23" fmla="*/ 982663 w 1040210"/>
                <a:gd name="connsiteY23" fmla="*/ 401638 h 1144985"/>
                <a:gd name="connsiteX24" fmla="*/ 1008857 w 1040210"/>
                <a:gd name="connsiteY24" fmla="*/ 523082 h 1144985"/>
                <a:gd name="connsiteX25" fmla="*/ 999332 w 1040210"/>
                <a:gd name="connsiteY25" fmla="*/ 727869 h 1144985"/>
                <a:gd name="connsiteX26" fmla="*/ 989807 w 1040210"/>
                <a:gd name="connsiteY26" fmla="*/ 765969 h 1144985"/>
                <a:gd name="connsiteX27" fmla="*/ 1006475 w 1040210"/>
                <a:gd name="connsiteY27" fmla="*/ 811213 h 1144985"/>
                <a:gd name="connsiteX28" fmla="*/ 1039813 w 1040210"/>
                <a:gd name="connsiteY28" fmla="*/ 856457 h 1144985"/>
                <a:gd name="connsiteX29" fmla="*/ 1004094 w 1040210"/>
                <a:gd name="connsiteY29" fmla="*/ 899319 h 1144985"/>
                <a:gd name="connsiteX30" fmla="*/ 937419 w 1040210"/>
                <a:gd name="connsiteY30" fmla="*/ 908844 h 1144985"/>
                <a:gd name="connsiteX31" fmla="*/ 885032 w 1040210"/>
                <a:gd name="connsiteY31" fmla="*/ 915988 h 1144985"/>
                <a:gd name="connsiteX32" fmla="*/ 851694 w 1040210"/>
                <a:gd name="connsiteY32" fmla="*/ 949326 h 1144985"/>
                <a:gd name="connsiteX33" fmla="*/ 763588 w 1040210"/>
                <a:gd name="connsiteY33" fmla="*/ 999332 h 1144985"/>
                <a:gd name="connsiteX34" fmla="*/ 699294 w 1040210"/>
                <a:gd name="connsiteY34" fmla="*/ 1068388 h 1144985"/>
                <a:gd name="connsiteX35" fmla="*/ 658813 w 1040210"/>
                <a:gd name="connsiteY35" fmla="*/ 1082676 h 1144985"/>
                <a:gd name="connsiteX36" fmla="*/ 604044 w 1040210"/>
                <a:gd name="connsiteY36" fmla="*/ 1051719 h 1144985"/>
                <a:gd name="connsiteX37" fmla="*/ 573088 w 1040210"/>
                <a:gd name="connsiteY37" fmla="*/ 1058863 h 1144985"/>
                <a:gd name="connsiteX38" fmla="*/ 494507 w 1040210"/>
                <a:gd name="connsiteY38" fmla="*/ 1120776 h 1144985"/>
                <a:gd name="connsiteX39" fmla="*/ 461169 w 1040210"/>
                <a:gd name="connsiteY39" fmla="*/ 1137444 h 1144985"/>
                <a:gd name="connsiteX40" fmla="*/ 413544 w 1040210"/>
                <a:gd name="connsiteY40" fmla="*/ 1075532 h 1144985"/>
                <a:gd name="connsiteX41" fmla="*/ 332582 w 1040210"/>
                <a:gd name="connsiteY41" fmla="*/ 1006476 h 1144985"/>
                <a:gd name="connsiteX42" fmla="*/ 268288 w 1040210"/>
                <a:gd name="connsiteY42" fmla="*/ 1027907 h 1144985"/>
                <a:gd name="connsiteX43" fmla="*/ 237332 w 1040210"/>
                <a:gd name="connsiteY43" fmla="*/ 996951 h 1144985"/>
                <a:gd name="connsiteX44" fmla="*/ 225425 w 1040210"/>
                <a:gd name="connsiteY44" fmla="*/ 961232 h 1144985"/>
                <a:gd name="connsiteX45" fmla="*/ 184944 w 1040210"/>
                <a:gd name="connsiteY45" fmla="*/ 942182 h 1144985"/>
                <a:gd name="connsiteX46" fmla="*/ 123032 w 1040210"/>
                <a:gd name="connsiteY46" fmla="*/ 865982 h 1144985"/>
                <a:gd name="connsiteX47" fmla="*/ 84932 w 1040210"/>
                <a:gd name="connsiteY47" fmla="*/ 770732 h 1144985"/>
                <a:gd name="connsiteX48" fmla="*/ 77788 w 1040210"/>
                <a:gd name="connsiteY48" fmla="*/ 718344 h 1144985"/>
                <a:gd name="connsiteX49" fmla="*/ 53975 w 1040210"/>
                <a:gd name="connsiteY49" fmla="*/ 654051 h 1144985"/>
                <a:gd name="connsiteX50" fmla="*/ 6350 w 1040210"/>
                <a:gd name="connsiteY50" fmla="*/ 534988 h 1144985"/>
                <a:gd name="connsiteX51" fmla="*/ 15875 w 1040210"/>
                <a:gd name="connsiteY51" fmla="*/ 423069 h 1144985"/>
                <a:gd name="connsiteX52" fmla="*/ 34925 w 1040210"/>
                <a:gd name="connsiteY52" fmla="*/ 384969 h 1144985"/>
                <a:gd name="connsiteX53" fmla="*/ 20638 w 1040210"/>
                <a:gd name="connsiteY53" fmla="*/ 330201 h 1144985"/>
                <a:gd name="connsiteX54" fmla="*/ 39688 w 1040210"/>
                <a:gd name="connsiteY54" fmla="*/ 313532 h 1144985"/>
                <a:gd name="connsiteX55" fmla="*/ 111125 w 1040210"/>
                <a:gd name="connsiteY55" fmla="*/ 323057 h 1144985"/>
                <a:gd name="connsiteX56" fmla="*/ 123032 w 1040210"/>
                <a:gd name="connsiteY56" fmla="*/ 330201 h 114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0210" h="1144985">
                  <a:moveTo>
                    <a:pt x="115888" y="384969"/>
                  </a:moveTo>
                  <a:cubicBezTo>
                    <a:pt x="120452" y="367507"/>
                    <a:pt x="125016" y="350045"/>
                    <a:pt x="123032" y="330201"/>
                  </a:cubicBezTo>
                  <a:cubicBezTo>
                    <a:pt x="121048" y="310357"/>
                    <a:pt x="109538" y="284560"/>
                    <a:pt x="103982" y="265907"/>
                  </a:cubicBezTo>
                  <a:cubicBezTo>
                    <a:pt x="98426" y="247254"/>
                    <a:pt x="86122" y="227013"/>
                    <a:pt x="89694" y="218282"/>
                  </a:cubicBezTo>
                  <a:cubicBezTo>
                    <a:pt x="93266" y="209551"/>
                    <a:pt x="110332" y="208757"/>
                    <a:pt x="125413" y="213519"/>
                  </a:cubicBezTo>
                  <a:cubicBezTo>
                    <a:pt x="140494" y="218282"/>
                    <a:pt x="163116" y="237332"/>
                    <a:pt x="180182" y="246857"/>
                  </a:cubicBezTo>
                  <a:cubicBezTo>
                    <a:pt x="197248" y="256382"/>
                    <a:pt x="217092" y="266303"/>
                    <a:pt x="227807" y="270669"/>
                  </a:cubicBezTo>
                  <a:cubicBezTo>
                    <a:pt x="238522" y="275035"/>
                    <a:pt x="229394" y="279401"/>
                    <a:pt x="244475" y="273051"/>
                  </a:cubicBezTo>
                  <a:cubicBezTo>
                    <a:pt x="259556" y="266701"/>
                    <a:pt x="284163" y="247254"/>
                    <a:pt x="318294" y="232569"/>
                  </a:cubicBezTo>
                  <a:cubicBezTo>
                    <a:pt x="352425" y="217885"/>
                    <a:pt x="412354" y="192881"/>
                    <a:pt x="449263" y="184944"/>
                  </a:cubicBezTo>
                  <a:cubicBezTo>
                    <a:pt x="486172" y="177007"/>
                    <a:pt x="514350" y="196056"/>
                    <a:pt x="539750" y="184944"/>
                  </a:cubicBezTo>
                  <a:cubicBezTo>
                    <a:pt x="565150" y="173832"/>
                    <a:pt x="583804" y="143272"/>
                    <a:pt x="601663" y="118269"/>
                  </a:cubicBezTo>
                  <a:cubicBezTo>
                    <a:pt x="619523" y="93266"/>
                    <a:pt x="627460" y="53976"/>
                    <a:pt x="646907" y="34926"/>
                  </a:cubicBezTo>
                  <a:cubicBezTo>
                    <a:pt x="666354" y="15876"/>
                    <a:pt x="699691" y="7938"/>
                    <a:pt x="718344" y="3969"/>
                  </a:cubicBezTo>
                  <a:cubicBezTo>
                    <a:pt x="736997" y="0"/>
                    <a:pt x="751284" y="1"/>
                    <a:pt x="758825" y="11113"/>
                  </a:cubicBezTo>
                  <a:cubicBezTo>
                    <a:pt x="766366" y="22226"/>
                    <a:pt x="756841" y="50800"/>
                    <a:pt x="763588" y="70644"/>
                  </a:cubicBezTo>
                  <a:cubicBezTo>
                    <a:pt x="770335" y="90488"/>
                    <a:pt x="787004" y="115492"/>
                    <a:pt x="799307" y="130176"/>
                  </a:cubicBezTo>
                  <a:cubicBezTo>
                    <a:pt x="811610" y="144861"/>
                    <a:pt x="817167" y="153989"/>
                    <a:pt x="837407" y="158751"/>
                  </a:cubicBezTo>
                  <a:cubicBezTo>
                    <a:pt x="857648" y="163514"/>
                    <a:pt x="899319" y="155973"/>
                    <a:pt x="920750" y="158751"/>
                  </a:cubicBezTo>
                  <a:cubicBezTo>
                    <a:pt x="942181" y="161529"/>
                    <a:pt x="958057" y="165894"/>
                    <a:pt x="965994" y="175419"/>
                  </a:cubicBezTo>
                  <a:cubicBezTo>
                    <a:pt x="973931" y="184944"/>
                    <a:pt x="971550" y="199232"/>
                    <a:pt x="968375" y="215901"/>
                  </a:cubicBezTo>
                  <a:cubicBezTo>
                    <a:pt x="965200" y="232570"/>
                    <a:pt x="950516" y="255588"/>
                    <a:pt x="946944" y="275432"/>
                  </a:cubicBezTo>
                  <a:cubicBezTo>
                    <a:pt x="943372" y="295276"/>
                    <a:pt x="940991" y="313929"/>
                    <a:pt x="946944" y="334963"/>
                  </a:cubicBezTo>
                  <a:cubicBezTo>
                    <a:pt x="952897" y="355997"/>
                    <a:pt x="972344" y="370285"/>
                    <a:pt x="982663" y="401638"/>
                  </a:cubicBezTo>
                  <a:cubicBezTo>
                    <a:pt x="992982" y="432991"/>
                    <a:pt x="1006079" y="468710"/>
                    <a:pt x="1008857" y="523082"/>
                  </a:cubicBezTo>
                  <a:cubicBezTo>
                    <a:pt x="1011635" y="577454"/>
                    <a:pt x="1002507" y="687388"/>
                    <a:pt x="999332" y="727869"/>
                  </a:cubicBezTo>
                  <a:cubicBezTo>
                    <a:pt x="996157" y="768350"/>
                    <a:pt x="988617" y="752078"/>
                    <a:pt x="989807" y="765969"/>
                  </a:cubicBezTo>
                  <a:cubicBezTo>
                    <a:pt x="990997" y="779860"/>
                    <a:pt x="998141" y="796132"/>
                    <a:pt x="1006475" y="811213"/>
                  </a:cubicBezTo>
                  <a:cubicBezTo>
                    <a:pt x="1014809" y="826294"/>
                    <a:pt x="1040210" y="841773"/>
                    <a:pt x="1039813" y="856457"/>
                  </a:cubicBezTo>
                  <a:cubicBezTo>
                    <a:pt x="1039416" y="871141"/>
                    <a:pt x="1021160" y="890588"/>
                    <a:pt x="1004094" y="899319"/>
                  </a:cubicBezTo>
                  <a:cubicBezTo>
                    <a:pt x="987028" y="908050"/>
                    <a:pt x="937419" y="908844"/>
                    <a:pt x="937419" y="908844"/>
                  </a:cubicBezTo>
                  <a:cubicBezTo>
                    <a:pt x="917575" y="911622"/>
                    <a:pt x="899319" y="909241"/>
                    <a:pt x="885032" y="915988"/>
                  </a:cubicBezTo>
                  <a:cubicBezTo>
                    <a:pt x="870745" y="922735"/>
                    <a:pt x="871935" y="935435"/>
                    <a:pt x="851694" y="949326"/>
                  </a:cubicBezTo>
                  <a:cubicBezTo>
                    <a:pt x="831453" y="963217"/>
                    <a:pt x="788988" y="979488"/>
                    <a:pt x="763588" y="999332"/>
                  </a:cubicBezTo>
                  <a:cubicBezTo>
                    <a:pt x="738188" y="1019176"/>
                    <a:pt x="716756" y="1054497"/>
                    <a:pt x="699294" y="1068388"/>
                  </a:cubicBezTo>
                  <a:cubicBezTo>
                    <a:pt x="681832" y="1082279"/>
                    <a:pt x="674688" y="1085454"/>
                    <a:pt x="658813" y="1082676"/>
                  </a:cubicBezTo>
                  <a:cubicBezTo>
                    <a:pt x="642938" y="1079898"/>
                    <a:pt x="618331" y="1055688"/>
                    <a:pt x="604044" y="1051719"/>
                  </a:cubicBezTo>
                  <a:cubicBezTo>
                    <a:pt x="589757" y="1047750"/>
                    <a:pt x="591344" y="1047354"/>
                    <a:pt x="573088" y="1058863"/>
                  </a:cubicBezTo>
                  <a:cubicBezTo>
                    <a:pt x="554832" y="1070372"/>
                    <a:pt x="513160" y="1107679"/>
                    <a:pt x="494507" y="1120776"/>
                  </a:cubicBezTo>
                  <a:cubicBezTo>
                    <a:pt x="475854" y="1133873"/>
                    <a:pt x="474663" y="1144985"/>
                    <a:pt x="461169" y="1137444"/>
                  </a:cubicBezTo>
                  <a:cubicBezTo>
                    <a:pt x="447675" y="1129903"/>
                    <a:pt x="434975" y="1097360"/>
                    <a:pt x="413544" y="1075532"/>
                  </a:cubicBezTo>
                  <a:cubicBezTo>
                    <a:pt x="392113" y="1053704"/>
                    <a:pt x="356791" y="1014413"/>
                    <a:pt x="332582" y="1006476"/>
                  </a:cubicBezTo>
                  <a:cubicBezTo>
                    <a:pt x="308373" y="998539"/>
                    <a:pt x="284163" y="1029495"/>
                    <a:pt x="268288" y="1027907"/>
                  </a:cubicBezTo>
                  <a:cubicBezTo>
                    <a:pt x="252413" y="1026320"/>
                    <a:pt x="244476" y="1008063"/>
                    <a:pt x="237332" y="996951"/>
                  </a:cubicBezTo>
                  <a:cubicBezTo>
                    <a:pt x="230188" y="985839"/>
                    <a:pt x="234156" y="970360"/>
                    <a:pt x="225425" y="961232"/>
                  </a:cubicBezTo>
                  <a:cubicBezTo>
                    <a:pt x="216694" y="952104"/>
                    <a:pt x="202009" y="958057"/>
                    <a:pt x="184944" y="942182"/>
                  </a:cubicBezTo>
                  <a:cubicBezTo>
                    <a:pt x="167879" y="926307"/>
                    <a:pt x="139701" y="894557"/>
                    <a:pt x="123032" y="865982"/>
                  </a:cubicBezTo>
                  <a:cubicBezTo>
                    <a:pt x="106363" y="837407"/>
                    <a:pt x="92473" y="795338"/>
                    <a:pt x="84932" y="770732"/>
                  </a:cubicBezTo>
                  <a:cubicBezTo>
                    <a:pt x="77391" y="746126"/>
                    <a:pt x="82948" y="737791"/>
                    <a:pt x="77788" y="718344"/>
                  </a:cubicBezTo>
                  <a:cubicBezTo>
                    <a:pt x="72628" y="698897"/>
                    <a:pt x="65881" y="684610"/>
                    <a:pt x="53975" y="654051"/>
                  </a:cubicBezTo>
                  <a:cubicBezTo>
                    <a:pt x="42069" y="623492"/>
                    <a:pt x="12700" y="573485"/>
                    <a:pt x="6350" y="534988"/>
                  </a:cubicBezTo>
                  <a:cubicBezTo>
                    <a:pt x="0" y="496491"/>
                    <a:pt x="11113" y="448072"/>
                    <a:pt x="15875" y="423069"/>
                  </a:cubicBezTo>
                  <a:cubicBezTo>
                    <a:pt x="20637" y="398066"/>
                    <a:pt x="34131" y="400447"/>
                    <a:pt x="34925" y="384969"/>
                  </a:cubicBezTo>
                  <a:cubicBezTo>
                    <a:pt x="35719" y="369491"/>
                    <a:pt x="19844" y="342107"/>
                    <a:pt x="20638" y="330201"/>
                  </a:cubicBezTo>
                  <a:cubicBezTo>
                    <a:pt x="21432" y="318295"/>
                    <a:pt x="24607" y="314723"/>
                    <a:pt x="39688" y="313532"/>
                  </a:cubicBezTo>
                  <a:cubicBezTo>
                    <a:pt x="54769" y="312341"/>
                    <a:pt x="97234" y="320279"/>
                    <a:pt x="111125" y="323057"/>
                  </a:cubicBezTo>
                  <a:cubicBezTo>
                    <a:pt x="125016" y="325835"/>
                    <a:pt x="124024" y="328018"/>
                    <a:pt x="123032" y="330201"/>
                  </a:cubicBezTo>
                </a:path>
              </a:pathLst>
            </a:custGeom>
            <a:solidFill>
              <a:schemeClr val="bg2"/>
            </a:solidFill>
            <a:ln w="12700" cap="flat" cmpd="sng" algn="ctr">
              <a:solidFill>
                <a:schemeClr val="tx1">
                  <a:lumMod val="65000"/>
                </a:schemeClr>
              </a:solidFill>
              <a:prstDash val="solid"/>
              <a:round/>
              <a:headEnd type="none" w="med" len="med"/>
              <a:tailEnd type="none" w="med" len="med"/>
            </a:ln>
            <a:effectLst/>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dirty="0">
                <a:solidFill>
                  <a:srgbClr val="FFFFFF"/>
                </a:solidFill>
              </a:endParaRPr>
            </a:p>
          </p:txBody>
        </p:sp>
        <p:sp>
          <p:nvSpPr>
            <p:cNvPr id="62" name="Freeform 61"/>
            <p:cNvSpPr/>
            <p:nvPr/>
          </p:nvSpPr>
          <p:spPr bwMode="auto">
            <a:xfrm rot="2112546">
              <a:off x="6463390" y="2772464"/>
              <a:ext cx="582585" cy="534045"/>
            </a:xfrm>
            <a:custGeom>
              <a:avLst/>
              <a:gdLst>
                <a:gd name="connsiteX0" fmla="*/ 174624 w 389334"/>
                <a:gd name="connsiteY0" fmla="*/ 193675 h 463550"/>
                <a:gd name="connsiteX1" fmla="*/ 203199 w 389334"/>
                <a:gd name="connsiteY1" fmla="*/ 138906 h 463550"/>
                <a:gd name="connsiteX2" fmla="*/ 177006 w 389334"/>
                <a:gd name="connsiteY2" fmla="*/ 88900 h 463550"/>
                <a:gd name="connsiteX3" fmla="*/ 224631 w 389334"/>
                <a:gd name="connsiteY3" fmla="*/ 43656 h 463550"/>
                <a:gd name="connsiteX4" fmla="*/ 286543 w 389334"/>
                <a:gd name="connsiteY4" fmla="*/ 3175 h 463550"/>
                <a:gd name="connsiteX5" fmla="*/ 346074 w 389334"/>
                <a:gd name="connsiteY5" fmla="*/ 24606 h 463550"/>
                <a:gd name="connsiteX6" fmla="*/ 353218 w 389334"/>
                <a:gd name="connsiteY6" fmla="*/ 76993 h 463550"/>
                <a:gd name="connsiteX7" fmla="*/ 346074 w 389334"/>
                <a:gd name="connsiteY7" fmla="*/ 96043 h 463550"/>
                <a:gd name="connsiteX8" fmla="*/ 365124 w 389334"/>
                <a:gd name="connsiteY8" fmla="*/ 179387 h 463550"/>
                <a:gd name="connsiteX9" fmla="*/ 388937 w 389334"/>
                <a:gd name="connsiteY9" fmla="*/ 250825 h 463550"/>
                <a:gd name="connsiteX10" fmla="*/ 362743 w 389334"/>
                <a:gd name="connsiteY10" fmla="*/ 319881 h 463550"/>
                <a:gd name="connsiteX11" fmla="*/ 312737 w 389334"/>
                <a:gd name="connsiteY11" fmla="*/ 369887 h 463550"/>
                <a:gd name="connsiteX12" fmla="*/ 279399 w 389334"/>
                <a:gd name="connsiteY12" fmla="*/ 377031 h 463550"/>
                <a:gd name="connsiteX13" fmla="*/ 248443 w 389334"/>
                <a:gd name="connsiteY13" fmla="*/ 405606 h 463550"/>
                <a:gd name="connsiteX14" fmla="*/ 229393 w 389334"/>
                <a:gd name="connsiteY14" fmla="*/ 450850 h 463550"/>
                <a:gd name="connsiteX15" fmla="*/ 177006 w 389334"/>
                <a:gd name="connsiteY15" fmla="*/ 460375 h 463550"/>
                <a:gd name="connsiteX16" fmla="*/ 72231 w 389334"/>
                <a:gd name="connsiteY16" fmla="*/ 431800 h 463550"/>
                <a:gd name="connsiteX17" fmla="*/ 5556 w 389334"/>
                <a:gd name="connsiteY17" fmla="*/ 369887 h 463550"/>
                <a:gd name="connsiteX18" fmla="*/ 38893 w 389334"/>
                <a:gd name="connsiteY18" fmla="*/ 284162 h 463550"/>
                <a:gd name="connsiteX19" fmla="*/ 174624 w 389334"/>
                <a:gd name="connsiteY19" fmla="*/ 193675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334" h="463550">
                  <a:moveTo>
                    <a:pt x="174624" y="193675"/>
                  </a:moveTo>
                  <a:cubicBezTo>
                    <a:pt x="202008" y="169466"/>
                    <a:pt x="202802" y="156368"/>
                    <a:pt x="203199" y="138906"/>
                  </a:cubicBezTo>
                  <a:cubicBezTo>
                    <a:pt x="203596" y="121444"/>
                    <a:pt x="173434" y="104775"/>
                    <a:pt x="177006" y="88900"/>
                  </a:cubicBezTo>
                  <a:cubicBezTo>
                    <a:pt x="180578" y="73025"/>
                    <a:pt x="206375" y="57943"/>
                    <a:pt x="224631" y="43656"/>
                  </a:cubicBezTo>
                  <a:cubicBezTo>
                    <a:pt x="242887" y="29369"/>
                    <a:pt x="266303" y="6350"/>
                    <a:pt x="286543" y="3175"/>
                  </a:cubicBezTo>
                  <a:cubicBezTo>
                    <a:pt x="306784" y="0"/>
                    <a:pt x="334962" y="12303"/>
                    <a:pt x="346074" y="24606"/>
                  </a:cubicBezTo>
                  <a:cubicBezTo>
                    <a:pt x="357186" y="36909"/>
                    <a:pt x="353218" y="65087"/>
                    <a:pt x="353218" y="76993"/>
                  </a:cubicBezTo>
                  <a:cubicBezTo>
                    <a:pt x="353218" y="88899"/>
                    <a:pt x="344090" y="78977"/>
                    <a:pt x="346074" y="96043"/>
                  </a:cubicBezTo>
                  <a:cubicBezTo>
                    <a:pt x="348058" y="113109"/>
                    <a:pt x="357980" y="153590"/>
                    <a:pt x="365124" y="179387"/>
                  </a:cubicBezTo>
                  <a:cubicBezTo>
                    <a:pt x="372268" y="205184"/>
                    <a:pt x="389334" y="227409"/>
                    <a:pt x="388937" y="250825"/>
                  </a:cubicBezTo>
                  <a:cubicBezTo>
                    <a:pt x="388540" y="274241"/>
                    <a:pt x="375443" y="300037"/>
                    <a:pt x="362743" y="319881"/>
                  </a:cubicBezTo>
                  <a:cubicBezTo>
                    <a:pt x="350043" y="339725"/>
                    <a:pt x="326628" y="360362"/>
                    <a:pt x="312737" y="369887"/>
                  </a:cubicBezTo>
                  <a:cubicBezTo>
                    <a:pt x="298846" y="379412"/>
                    <a:pt x="290115" y="371078"/>
                    <a:pt x="279399" y="377031"/>
                  </a:cubicBezTo>
                  <a:cubicBezTo>
                    <a:pt x="268683" y="382984"/>
                    <a:pt x="256777" y="393303"/>
                    <a:pt x="248443" y="405606"/>
                  </a:cubicBezTo>
                  <a:cubicBezTo>
                    <a:pt x="240109" y="417909"/>
                    <a:pt x="241299" y="441722"/>
                    <a:pt x="229393" y="450850"/>
                  </a:cubicBezTo>
                  <a:cubicBezTo>
                    <a:pt x="217487" y="459978"/>
                    <a:pt x="203200" y="463550"/>
                    <a:pt x="177006" y="460375"/>
                  </a:cubicBezTo>
                  <a:cubicBezTo>
                    <a:pt x="150812" y="457200"/>
                    <a:pt x="100806" y="446881"/>
                    <a:pt x="72231" y="431800"/>
                  </a:cubicBezTo>
                  <a:cubicBezTo>
                    <a:pt x="43656" y="416719"/>
                    <a:pt x="11112" y="394493"/>
                    <a:pt x="5556" y="369887"/>
                  </a:cubicBezTo>
                  <a:cubicBezTo>
                    <a:pt x="0" y="345281"/>
                    <a:pt x="14287" y="308768"/>
                    <a:pt x="38893" y="284162"/>
                  </a:cubicBezTo>
                  <a:cubicBezTo>
                    <a:pt x="63499" y="259556"/>
                    <a:pt x="147240" y="217884"/>
                    <a:pt x="174624" y="193675"/>
                  </a:cubicBezTo>
                  <a:close/>
                </a:path>
              </a:pathLst>
            </a:custGeom>
            <a:solidFill>
              <a:schemeClr val="bg2">
                <a:lumMod val="75000"/>
              </a:schemeClr>
            </a:solidFill>
            <a:ln w="12700">
              <a:solidFill>
                <a:schemeClr val="bg2">
                  <a:lumMod val="75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400" dirty="0">
                <a:solidFill>
                  <a:srgbClr val="CDCDCF"/>
                </a:solidFill>
                <a:ea typeface="MS PGothic" pitchFamily="34" charset="-128"/>
              </a:endParaRPr>
            </a:p>
          </p:txBody>
        </p:sp>
      </p:grpSp>
      <p:sp>
        <p:nvSpPr>
          <p:cNvPr id="71696" name="TextBox 71"/>
          <p:cNvSpPr txBox="1">
            <a:spLocks noChangeArrowheads="1"/>
          </p:cNvSpPr>
          <p:nvPr/>
        </p:nvSpPr>
        <p:spPr bwMode="auto">
          <a:xfrm>
            <a:off x="2636838" y="2312988"/>
            <a:ext cx="915987"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buClr>
                <a:schemeClr val="folHlink"/>
              </a:buClr>
              <a:buFont typeface="Arial" charset="0"/>
              <a:buNone/>
            </a:pPr>
            <a:r>
              <a:rPr lang="en-US" sz="1800">
                <a:latin typeface="Arial" charset="0"/>
              </a:rPr>
              <a:t>Tumor </a:t>
            </a:r>
          </a:p>
          <a:p>
            <a:pPr algn="ctr" eaLnBrk="1" hangingPunct="1">
              <a:lnSpc>
                <a:spcPct val="90000"/>
              </a:lnSpc>
              <a:buClr>
                <a:schemeClr val="folHlink"/>
              </a:buClr>
              <a:buFont typeface="Arial" charset="0"/>
              <a:buNone/>
            </a:pPr>
            <a:r>
              <a:rPr lang="en-US" sz="1800">
                <a:latin typeface="Arial" charset="0"/>
              </a:rPr>
              <a:t>or APC</a:t>
            </a:r>
          </a:p>
        </p:txBody>
      </p:sp>
      <p:sp>
        <p:nvSpPr>
          <p:cNvPr id="78" name="TextBox 77"/>
          <p:cNvSpPr txBox="1"/>
          <p:nvPr/>
        </p:nvSpPr>
        <p:spPr>
          <a:xfrm>
            <a:off x="2468563" y="4386263"/>
            <a:ext cx="708025" cy="536575"/>
          </a:xfrm>
          <a:prstGeom prst="rect">
            <a:avLst/>
          </a:prstGeom>
          <a:noFill/>
        </p:spPr>
        <p:txBody>
          <a:bodyPr wrap="none">
            <a:spAutoFit/>
          </a:bodyPr>
          <a:lstStyle/>
          <a:p>
            <a:pPr algn="ctr" fontAlgn="auto">
              <a:lnSpc>
                <a:spcPct val="90000"/>
              </a:lnSpc>
              <a:spcBef>
                <a:spcPts val="0"/>
              </a:spcBef>
              <a:spcAft>
                <a:spcPts val="0"/>
              </a:spcAft>
              <a:buClr>
                <a:schemeClr val="folHlink"/>
              </a:buClr>
              <a:buFont typeface="Arial" charset="0"/>
              <a:buNone/>
              <a:defRPr/>
            </a:pPr>
            <a:r>
              <a:rPr lang="en-US" sz="1600" b="1" dirty="0">
                <a:solidFill>
                  <a:schemeClr val="accent3"/>
                </a:solidFill>
                <a:latin typeface="Arial"/>
                <a:ea typeface="+mn-ea"/>
                <a:cs typeface="+mn-cs"/>
              </a:rPr>
              <a:t>CD80</a:t>
            </a:r>
          </a:p>
          <a:p>
            <a:pPr algn="ctr" fontAlgn="auto">
              <a:lnSpc>
                <a:spcPct val="90000"/>
              </a:lnSpc>
              <a:spcBef>
                <a:spcPts val="0"/>
              </a:spcBef>
              <a:spcAft>
                <a:spcPts val="0"/>
              </a:spcAft>
              <a:buClr>
                <a:schemeClr val="folHlink"/>
              </a:buClr>
              <a:buFont typeface="Arial" charset="0"/>
              <a:buNone/>
              <a:defRPr/>
            </a:pPr>
            <a:r>
              <a:rPr lang="en-US" sz="1600" b="1" dirty="0">
                <a:solidFill>
                  <a:schemeClr val="accent3"/>
                </a:solidFill>
                <a:latin typeface="Arial"/>
                <a:ea typeface="+mn-ea"/>
                <a:cs typeface="+mn-cs"/>
              </a:rPr>
              <a:t>CD86</a:t>
            </a:r>
          </a:p>
        </p:txBody>
      </p:sp>
      <p:grpSp>
        <p:nvGrpSpPr>
          <p:cNvPr id="71698" name="Group 166"/>
          <p:cNvGrpSpPr>
            <a:grpSpLocks/>
          </p:cNvGrpSpPr>
          <p:nvPr/>
        </p:nvGrpSpPr>
        <p:grpSpPr bwMode="auto">
          <a:xfrm rot="9441814">
            <a:off x="1728788" y="3819525"/>
            <a:ext cx="1119187" cy="384175"/>
            <a:chOff x="5655691" y="4043462"/>
            <a:chExt cx="2141878" cy="735307"/>
          </a:xfrm>
        </p:grpSpPr>
        <p:sp>
          <p:nvSpPr>
            <p:cNvPr id="105" name="Freeform 104"/>
            <p:cNvSpPr/>
            <p:nvPr/>
          </p:nvSpPr>
          <p:spPr bwMode="auto">
            <a:xfrm>
              <a:off x="6773718" y="4052739"/>
              <a:ext cx="1023849" cy="735307"/>
            </a:xfrm>
            <a:custGeom>
              <a:avLst/>
              <a:gdLst>
                <a:gd name="connsiteX0" fmla="*/ 1614376 w 1786269"/>
                <a:gd name="connsiteY0" fmla="*/ 17721 h 1286540"/>
                <a:gd name="connsiteX1" fmla="*/ 1380460 w 1786269"/>
                <a:gd name="connsiteY1" fmla="*/ 17721 h 1286540"/>
                <a:gd name="connsiteX2" fmla="*/ 1189074 w 1786269"/>
                <a:gd name="connsiteY2" fmla="*/ 102782 h 1286540"/>
                <a:gd name="connsiteX3" fmla="*/ 1306032 w 1786269"/>
                <a:gd name="connsiteY3" fmla="*/ 209107 h 1286540"/>
                <a:gd name="connsiteX4" fmla="*/ 1476153 w 1786269"/>
                <a:gd name="connsiteY4" fmla="*/ 241005 h 1286540"/>
                <a:gd name="connsiteX5" fmla="*/ 1635641 w 1786269"/>
                <a:gd name="connsiteY5" fmla="*/ 241005 h 1286540"/>
                <a:gd name="connsiteX6" fmla="*/ 1327297 w 1786269"/>
                <a:gd name="connsiteY6" fmla="*/ 241005 h 1286540"/>
                <a:gd name="connsiteX7" fmla="*/ 1210339 w 1786269"/>
                <a:gd name="connsiteY7" fmla="*/ 283535 h 1286540"/>
                <a:gd name="connsiteX8" fmla="*/ 1220971 w 1786269"/>
                <a:gd name="connsiteY8" fmla="*/ 347331 h 1286540"/>
                <a:gd name="connsiteX9" fmla="*/ 1316664 w 1786269"/>
                <a:gd name="connsiteY9" fmla="*/ 411126 h 1286540"/>
                <a:gd name="connsiteX10" fmla="*/ 1571846 w 1786269"/>
                <a:gd name="connsiteY10" fmla="*/ 421759 h 1286540"/>
                <a:gd name="connsiteX11" fmla="*/ 1210339 w 1786269"/>
                <a:gd name="connsiteY11" fmla="*/ 421759 h 1286540"/>
                <a:gd name="connsiteX12" fmla="*/ 976422 w 1786269"/>
                <a:gd name="connsiteY12" fmla="*/ 453656 h 1286540"/>
                <a:gd name="connsiteX13" fmla="*/ 689343 w 1786269"/>
                <a:gd name="connsiteY13" fmla="*/ 379228 h 1286540"/>
                <a:gd name="connsiteX14" fmla="*/ 455427 w 1786269"/>
                <a:gd name="connsiteY14" fmla="*/ 368596 h 1286540"/>
                <a:gd name="connsiteX15" fmla="*/ 285306 w 1786269"/>
                <a:gd name="connsiteY15" fmla="*/ 432391 h 1286540"/>
                <a:gd name="connsiteX16" fmla="*/ 30125 w 1786269"/>
                <a:gd name="connsiteY16" fmla="*/ 506819 h 1286540"/>
                <a:gd name="connsiteX17" fmla="*/ 104553 w 1786269"/>
                <a:gd name="connsiteY17" fmla="*/ 623777 h 1286540"/>
                <a:gd name="connsiteX18" fmla="*/ 242776 w 1786269"/>
                <a:gd name="connsiteY18" fmla="*/ 655675 h 1286540"/>
                <a:gd name="connsiteX19" fmla="*/ 508590 w 1786269"/>
                <a:gd name="connsiteY19" fmla="*/ 687573 h 1286540"/>
                <a:gd name="connsiteX20" fmla="*/ 901995 w 1786269"/>
                <a:gd name="connsiteY20" fmla="*/ 666307 h 1286540"/>
                <a:gd name="connsiteX21" fmla="*/ 1210339 w 1786269"/>
                <a:gd name="connsiteY21" fmla="*/ 666307 h 1286540"/>
                <a:gd name="connsiteX22" fmla="*/ 1561213 w 1786269"/>
                <a:gd name="connsiteY22" fmla="*/ 666307 h 1286540"/>
                <a:gd name="connsiteX23" fmla="*/ 1465520 w 1786269"/>
                <a:gd name="connsiteY23" fmla="*/ 666307 h 1286540"/>
                <a:gd name="connsiteX24" fmla="*/ 848832 w 1786269"/>
                <a:gd name="connsiteY24" fmla="*/ 676940 h 1286540"/>
                <a:gd name="connsiteX25" fmla="*/ 540488 w 1786269"/>
                <a:gd name="connsiteY25" fmla="*/ 687573 h 1286540"/>
                <a:gd name="connsiteX26" fmla="*/ 285306 w 1786269"/>
                <a:gd name="connsiteY26" fmla="*/ 666307 h 1286540"/>
                <a:gd name="connsiteX27" fmla="*/ 147083 w 1786269"/>
                <a:gd name="connsiteY27" fmla="*/ 645042 h 1286540"/>
                <a:gd name="connsiteX28" fmla="*/ 51390 w 1786269"/>
                <a:gd name="connsiteY28" fmla="*/ 730103 h 1286540"/>
                <a:gd name="connsiteX29" fmla="*/ 62022 w 1786269"/>
                <a:gd name="connsiteY29" fmla="*/ 804531 h 1286540"/>
                <a:gd name="connsiteX30" fmla="*/ 253408 w 1786269"/>
                <a:gd name="connsiteY30" fmla="*/ 847061 h 1286540"/>
                <a:gd name="connsiteX31" fmla="*/ 497957 w 1786269"/>
                <a:gd name="connsiteY31" fmla="*/ 942754 h 1286540"/>
                <a:gd name="connsiteX32" fmla="*/ 710608 w 1786269"/>
                <a:gd name="connsiteY32" fmla="*/ 889591 h 1286540"/>
                <a:gd name="connsiteX33" fmla="*/ 1061483 w 1786269"/>
                <a:gd name="connsiteY33" fmla="*/ 825796 h 1286540"/>
                <a:gd name="connsiteX34" fmla="*/ 1380460 w 1786269"/>
                <a:gd name="connsiteY34" fmla="*/ 878959 h 1286540"/>
                <a:gd name="connsiteX35" fmla="*/ 1539948 w 1786269"/>
                <a:gd name="connsiteY35" fmla="*/ 857694 h 1286540"/>
                <a:gd name="connsiteX36" fmla="*/ 1337929 w 1786269"/>
                <a:gd name="connsiteY36" fmla="*/ 889591 h 1286540"/>
                <a:gd name="connsiteX37" fmla="*/ 1199706 w 1786269"/>
                <a:gd name="connsiteY37" fmla="*/ 942754 h 1286540"/>
                <a:gd name="connsiteX38" fmla="*/ 1242236 w 1786269"/>
                <a:gd name="connsiteY38" fmla="*/ 1027814 h 1286540"/>
                <a:gd name="connsiteX39" fmla="*/ 1401725 w 1786269"/>
                <a:gd name="connsiteY39" fmla="*/ 1070345 h 1286540"/>
                <a:gd name="connsiteX40" fmla="*/ 1518683 w 1786269"/>
                <a:gd name="connsiteY40" fmla="*/ 1070345 h 1286540"/>
                <a:gd name="connsiteX41" fmla="*/ 1359195 w 1786269"/>
                <a:gd name="connsiteY41" fmla="*/ 1080977 h 1286540"/>
                <a:gd name="connsiteX42" fmla="*/ 1199706 w 1786269"/>
                <a:gd name="connsiteY42" fmla="*/ 1123507 h 1286540"/>
                <a:gd name="connsiteX43" fmla="*/ 1231604 w 1786269"/>
                <a:gd name="connsiteY43" fmla="*/ 1208568 h 1286540"/>
                <a:gd name="connsiteX44" fmla="*/ 1380460 w 1786269"/>
                <a:gd name="connsiteY44" fmla="*/ 1261731 h 1286540"/>
                <a:gd name="connsiteX45" fmla="*/ 1529315 w 1786269"/>
                <a:gd name="connsiteY45" fmla="*/ 1261731 h 1286540"/>
                <a:gd name="connsiteX46" fmla="*/ 1646274 w 1786269"/>
                <a:gd name="connsiteY46" fmla="*/ 1251098 h 1286540"/>
                <a:gd name="connsiteX47" fmla="*/ 1710069 w 1786269"/>
                <a:gd name="connsiteY47" fmla="*/ 1049080 h 1286540"/>
                <a:gd name="connsiteX48" fmla="*/ 1784497 w 1786269"/>
                <a:gd name="connsiteY48" fmla="*/ 581247 h 1286540"/>
                <a:gd name="connsiteX49" fmla="*/ 1720702 w 1786269"/>
                <a:gd name="connsiteY49" fmla="*/ 92149 h 1286540"/>
                <a:gd name="connsiteX50" fmla="*/ 1614376 w 1786269"/>
                <a:gd name="connsiteY50" fmla="*/ 17721 h 12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6269" h="1286540">
                  <a:moveTo>
                    <a:pt x="1614376" y="17721"/>
                  </a:moveTo>
                  <a:cubicBezTo>
                    <a:pt x="1557669" y="5316"/>
                    <a:pt x="1451344" y="3544"/>
                    <a:pt x="1380460" y="17721"/>
                  </a:cubicBezTo>
                  <a:cubicBezTo>
                    <a:pt x="1309576" y="31898"/>
                    <a:pt x="1201479" y="70884"/>
                    <a:pt x="1189074" y="102782"/>
                  </a:cubicBezTo>
                  <a:cubicBezTo>
                    <a:pt x="1176669" y="134680"/>
                    <a:pt x="1258186" y="186070"/>
                    <a:pt x="1306032" y="209107"/>
                  </a:cubicBezTo>
                  <a:cubicBezTo>
                    <a:pt x="1353878" y="232144"/>
                    <a:pt x="1421218" y="235689"/>
                    <a:pt x="1476153" y="241005"/>
                  </a:cubicBezTo>
                  <a:cubicBezTo>
                    <a:pt x="1531088" y="246321"/>
                    <a:pt x="1635641" y="241005"/>
                    <a:pt x="1635641" y="241005"/>
                  </a:cubicBezTo>
                  <a:cubicBezTo>
                    <a:pt x="1610832" y="241005"/>
                    <a:pt x="1398181" y="233917"/>
                    <a:pt x="1327297" y="241005"/>
                  </a:cubicBezTo>
                  <a:cubicBezTo>
                    <a:pt x="1256413" y="248093"/>
                    <a:pt x="1228060" y="265814"/>
                    <a:pt x="1210339" y="283535"/>
                  </a:cubicBezTo>
                  <a:cubicBezTo>
                    <a:pt x="1192618" y="301256"/>
                    <a:pt x="1203250" y="326066"/>
                    <a:pt x="1220971" y="347331"/>
                  </a:cubicBezTo>
                  <a:cubicBezTo>
                    <a:pt x="1238692" y="368596"/>
                    <a:pt x="1258185" y="398721"/>
                    <a:pt x="1316664" y="411126"/>
                  </a:cubicBezTo>
                  <a:cubicBezTo>
                    <a:pt x="1375143" y="423531"/>
                    <a:pt x="1589567" y="419987"/>
                    <a:pt x="1571846" y="421759"/>
                  </a:cubicBezTo>
                  <a:cubicBezTo>
                    <a:pt x="1554125" y="423531"/>
                    <a:pt x="1309576" y="416443"/>
                    <a:pt x="1210339" y="421759"/>
                  </a:cubicBezTo>
                  <a:cubicBezTo>
                    <a:pt x="1111102" y="427075"/>
                    <a:pt x="1063255" y="460745"/>
                    <a:pt x="976422" y="453656"/>
                  </a:cubicBezTo>
                  <a:cubicBezTo>
                    <a:pt x="889589" y="446568"/>
                    <a:pt x="776175" y="393405"/>
                    <a:pt x="689343" y="379228"/>
                  </a:cubicBezTo>
                  <a:cubicBezTo>
                    <a:pt x="602511" y="365051"/>
                    <a:pt x="522766" y="359736"/>
                    <a:pt x="455427" y="368596"/>
                  </a:cubicBezTo>
                  <a:cubicBezTo>
                    <a:pt x="388088" y="377456"/>
                    <a:pt x="356190" y="409354"/>
                    <a:pt x="285306" y="432391"/>
                  </a:cubicBezTo>
                  <a:cubicBezTo>
                    <a:pt x="214422" y="455428"/>
                    <a:pt x="60250" y="474921"/>
                    <a:pt x="30125" y="506819"/>
                  </a:cubicBezTo>
                  <a:cubicBezTo>
                    <a:pt x="0" y="538717"/>
                    <a:pt x="69111" y="598968"/>
                    <a:pt x="104553" y="623777"/>
                  </a:cubicBezTo>
                  <a:cubicBezTo>
                    <a:pt x="139995" y="648586"/>
                    <a:pt x="175437" y="645042"/>
                    <a:pt x="242776" y="655675"/>
                  </a:cubicBezTo>
                  <a:cubicBezTo>
                    <a:pt x="310116" y="666308"/>
                    <a:pt x="398720" y="685801"/>
                    <a:pt x="508590" y="687573"/>
                  </a:cubicBezTo>
                  <a:cubicBezTo>
                    <a:pt x="618460" y="689345"/>
                    <a:pt x="785037" y="669851"/>
                    <a:pt x="901995" y="666307"/>
                  </a:cubicBezTo>
                  <a:cubicBezTo>
                    <a:pt x="1018953" y="662763"/>
                    <a:pt x="1210339" y="666307"/>
                    <a:pt x="1210339" y="666307"/>
                  </a:cubicBezTo>
                  <a:lnTo>
                    <a:pt x="1561213" y="666307"/>
                  </a:lnTo>
                  <a:lnTo>
                    <a:pt x="1465520" y="666307"/>
                  </a:lnTo>
                  <a:lnTo>
                    <a:pt x="848832" y="676940"/>
                  </a:lnTo>
                  <a:cubicBezTo>
                    <a:pt x="694660" y="680484"/>
                    <a:pt x="634409" y="689345"/>
                    <a:pt x="540488" y="687573"/>
                  </a:cubicBezTo>
                  <a:cubicBezTo>
                    <a:pt x="446567" y="685801"/>
                    <a:pt x="350873" y="673395"/>
                    <a:pt x="285306" y="666307"/>
                  </a:cubicBezTo>
                  <a:cubicBezTo>
                    <a:pt x="219739" y="659219"/>
                    <a:pt x="186069" y="634409"/>
                    <a:pt x="147083" y="645042"/>
                  </a:cubicBezTo>
                  <a:cubicBezTo>
                    <a:pt x="108097" y="655675"/>
                    <a:pt x="65567" y="703522"/>
                    <a:pt x="51390" y="730103"/>
                  </a:cubicBezTo>
                  <a:cubicBezTo>
                    <a:pt x="37213" y="756684"/>
                    <a:pt x="28352" y="785038"/>
                    <a:pt x="62022" y="804531"/>
                  </a:cubicBezTo>
                  <a:cubicBezTo>
                    <a:pt x="95692" y="824024"/>
                    <a:pt x="180752" y="824024"/>
                    <a:pt x="253408" y="847061"/>
                  </a:cubicBezTo>
                  <a:cubicBezTo>
                    <a:pt x="326064" y="870098"/>
                    <a:pt x="421757" y="935666"/>
                    <a:pt x="497957" y="942754"/>
                  </a:cubicBezTo>
                  <a:cubicBezTo>
                    <a:pt x="574157" y="949842"/>
                    <a:pt x="616687" y="909084"/>
                    <a:pt x="710608" y="889591"/>
                  </a:cubicBezTo>
                  <a:cubicBezTo>
                    <a:pt x="804529" y="870098"/>
                    <a:pt x="949841" y="827568"/>
                    <a:pt x="1061483" y="825796"/>
                  </a:cubicBezTo>
                  <a:cubicBezTo>
                    <a:pt x="1173125" y="824024"/>
                    <a:pt x="1300716" y="873643"/>
                    <a:pt x="1380460" y="878959"/>
                  </a:cubicBezTo>
                  <a:cubicBezTo>
                    <a:pt x="1460204" y="884275"/>
                    <a:pt x="1547036" y="855922"/>
                    <a:pt x="1539948" y="857694"/>
                  </a:cubicBezTo>
                  <a:cubicBezTo>
                    <a:pt x="1532860" y="859466"/>
                    <a:pt x="1394636" y="875414"/>
                    <a:pt x="1337929" y="889591"/>
                  </a:cubicBezTo>
                  <a:cubicBezTo>
                    <a:pt x="1281222" y="903768"/>
                    <a:pt x="1215655" y="919717"/>
                    <a:pt x="1199706" y="942754"/>
                  </a:cubicBezTo>
                  <a:cubicBezTo>
                    <a:pt x="1183757" y="965791"/>
                    <a:pt x="1208566" y="1006549"/>
                    <a:pt x="1242236" y="1027814"/>
                  </a:cubicBezTo>
                  <a:cubicBezTo>
                    <a:pt x="1275906" y="1049079"/>
                    <a:pt x="1355651" y="1063257"/>
                    <a:pt x="1401725" y="1070345"/>
                  </a:cubicBezTo>
                  <a:cubicBezTo>
                    <a:pt x="1447799" y="1077433"/>
                    <a:pt x="1525771" y="1068573"/>
                    <a:pt x="1518683" y="1070345"/>
                  </a:cubicBezTo>
                  <a:cubicBezTo>
                    <a:pt x="1511595" y="1072117"/>
                    <a:pt x="1412358" y="1072117"/>
                    <a:pt x="1359195" y="1080977"/>
                  </a:cubicBezTo>
                  <a:cubicBezTo>
                    <a:pt x="1306032" y="1089837"/>
                    <a:pt x="1220971" y="1102242"/>
                    <a:pt x="1199706" y="1123507"/>
                  </a:cubicBezTo>
                  <a:cubicBezTo>
                    <a:pt x="1178441" y="1144772"/>
                    <a:pt x="1201478" y="1185531"/>
                    <a:pt x="1231604" y="1208568"/>
                  </a:cubicBezTo>
                  <a:cubicBezTo>
                    <a:pt x="1261730" y="1231605"/>
                    <a:pt x="1330842" y="1252871"/>
                    <a:pt x="1380460" y="1261731"/>
                  </a:cubicBezTo>
                  <a:cubicBezTo>
                    <a:pt x="1430079" y="1270592"/>
                    <a:pt x="1485013" y="1263503"/>
                    <a:pt x="1529315" y="1261731"/>
                  </a:cubicBezTo>
                  <a:cubicBezTo>
                    <a:pt x="1573617" y="1259959"/>
                    <a:pt x="1616148" y="1286540"/>
                    <a:pt x="1646274" y="1251098"/>
                  </a:cubicBezTo>
                  <a:cubicBezTo>
                    <a:pt x="1676400" y="1215656"/>
                    <a:pt x="1687032" y="1160722"/>
                    <a:pt x="1710069" y="1049080"/>
                  </a:cubicBezTo>
                  <a:cubicBezTo>
                    <a:pt x="1733106" y="937438"/>
                    <a:pt x="1782725" y="740735"/>
                    <a:pt x="1784497" y="581247"/>
                  </a:cubicBezTo>
                  <a:cubicBezTo>
                    <a:pt x="1786269" y="421759"/>
                    <a:pt x="1749055" y="184298"/>
                    <a:pt x="1720702" y="92149"/>
                  </a:cubicBezTo>
                  <a:cubicBezTo>
                    <a:pt x="1692349" y="0"/>
                    <a:pt x="1671083" y="30126"/>
                    <a:pt x="1614376" y="17721"/>
                  </a:cubicBezTo>
                  <a:close/>
                </a:path>
              </a:pathLst>
            </a:custGeom>
            <a:solidFill>
              <a:schemeClr val="tx2"/>
            </a:solidFill>
            <a:ln w="9525" cap="flat" cmpd="sng" algn="ctr">
              <a:solidFill>
                <a:schemeClr val="tx2">
                  <a:lumMod val="50000"/>
                </a:schemeClr>
              </a:solid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sz="1000" dirty="0">
                <a:solidFill>
                  <a:srgbClr val="FFFFFF"/>
                </a:solidFill>
                <a:latin typeface="Arial"/>
                <a:ea typeface="+mn-ea"/>
                <a:cs typeface="+mn-cs"/>
              </a:endParaRPr>
            </a:p>
          </p:txBody>
        </p:sp>
        <p:sp>
          <p:nvSpPr>
            <p:cNvPr id="106" name="Freeform 105"/>
            <p:cNvSpPr/>
            <p:nvPr/>
          </p:nvSpPr>
          <p:spPr bwMode="auto">
            <a:xfrm>
              <a:off x="6667386" y="4295670"/>
              <a:ext cx="227859" cy="237000"/>
            </a:xfrm>
            <a:custGeom>
              <a:avLst/>
              <a:gdLst>
                <a:gd name="connsiteX0" fmla="*/ 419986 w 458972"/>
                <a:gd name="connsiteY0" fmla="*/ 30126 h 483782"/>
                <a:gd name="connsiteX1" fmla="*/ 292396 w 458972"/>
                <a:gd name="connsiteY1" fmla="*/ 51391 h 483782"/>
                <a:gd name="connsiteX2" fmla="*/ 90377 w 458972"/>
                <a:gd name="connsiteY2" fmla="*/ 30126 h 483782"/>
                <a:gd name="connsiteX3" fmla="*/ 5316 w 458972"/>
                <a:gd name="connsiteY3" fmla="*/ 232145 h 483782"/>
                <a:gd name="connsiteX4" fmla="*/ 58479 w 458972"/>
                <a:gd name="connsiteY4" fmla="*/ 444796 h 483782"/>
                <a:gd name="connsiteX5" fmla="*/ 292396 w 458972"/>
                <a:gd name="connsiteY5" fmla="*/ 466061 h 483782"/>
                <a:gd name="connsiteX6" fmla="*/ 430619 w 458972"/>
                <a:gd name="connsiteY6" fmla="*/ 412898 h 483782"/>
                <a:gd name="connsiteX7" fmla="*/ 345558 w 458972"/>
                <a:gd name="connsiteY7" fmla="*/ 338470 h 483782"/>
                <a:gd name="connsiteX8" fmla="*/ 430619 w 458972"/>
                <a:gd name="connsiteY8" fmla="*/ 264042 h 483782"/>
                <a:gd name="connsiteX9" fmla="*/ 324293 w 458972"/>
                <a:gd name="connsiteY9" fmla="*/ 157717 h 483782"/>
                <a:gd name="connsiteX10" fmla="*/ 441251 w 458972"/>
                <a:gd name="connsiteY10" fmla="*/ 83289 h 483782"/>
                <a:gd name="connsiteX11" fmla="*/ 419986 w 458972"/>
                <a:gd name="connsiteY11" fmla="*/ 30126 h 48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972" h="483782">
                  <a:moveTo>
                    <a:pt x="419986" y="30126"/>
                  </a:moveTo>
                  <a:cubicBezTo>
                    <a:pt x="395177" y="24810"/>
                    <a:pt x="347331" y="51391"/>
                    <a:pt x="292396" y="51391"/>
                  </a:cubicBezTo>
                  <a:cubicBezTo>
                    <a:pt x="237461" y="51391"/>
                    <a:pt x="138224" y="0"/>
                    <a:pt x="90377" y="30126"/>
                  </a:cubicBezTo>
                  <a:cubicBezTo>
                    <a:pt x="42530" y="60252"/>
                    <a:pt x="10632" y="163033"/>
                    <a:pt x="5316" y="232145"/>
                  </a:cubicBezTo>
                  <a:cubicBezTo>
                    <a:pt x="0" y="301257"/>
                    <a:pt x="10632" y="405810"/>
                    <a:pt x="58479" y="444796"/>
                  </a:cubicBezTo>
                  <a:cubicBezTo>
                    <a:pt x="106326" y="483782"/>
                    <a:pt x="230373" y="471377"/>
                    <a:pt x="292396" y="466061"/>
                  </a:cubicBezTo>
                  <a:cubicBezTo>
                    <a:pt x="354419" y="460745"/>
                    <a:pt x="421759" y="434163"/>
                    <a:pt x="430619" y="412898"/>
                  </a:cubicBezTo>
                  <a:cubicBezTo>
                    <a:pt x="439479" y="391633"/>
                    <a:pt x="345558" y="363279"/>
                    <a:pt x="345558" y="338470"/>
                  </a:cubicBezTo>
                  <a:cubicBezTo>
                    <a:pt x="345558" y="313661"/>
                    <a:pt x="434163" y="294168"/>
                    <a:pt x="430619" y="264042"/>
                  </a:cubicBezTo>
                  <a:cubicBezTo>
                    <a:pt x="427075" y="233917"/>
                    <a:pt x="322521" y="187843"/>
                    <a:pt x="324293" y="157717"/>
                  </a:cubicBezTo>
                  <a:cubicBezTo>
                    <a:pt x="326065" y="127592"/>
                    <a:pt x="423530" y="106326"/>
                    <a:pt x="441251" y="83289"/>
                  </a:cubicBezTo>
                  <a:cubicBezTo>
                    <a:pt x="458972" y="60252"/>
                    <a:pt x="444795" y="35442"/>
                    <a:pt x="419986" y="30126"/>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0" scaled="1"/>
              <a:tileRect/>
            </a:gra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sz="1000" dirty="0">
                <a:solidFill>
                  <a:srgbClr val="FFFFFF"/>
                </a:solidFill>
                <a:latin typeface="Arial"/>
                <a:ea typeface="+mn-ea"/>
                <a:cs typeface="+mn-cs"/>
              </a:endParaRPr>
            </a:p>
          </p:txBody>
        </p:sp>
        <p:sp>
          <p:nvSpPr>
            <p:cNvPr id="107" name="Freeform 53"/>
            <p:cNvSpPr>
              <a:spLocks noChangeArrowheads="1"/>
            </p:cNvSpPr>
            <p:nvPr/>
          </p:nvSpPr>
          <p:spPr bwMode="auto">
            <a:xfrm>
              <a:off x="5696937" y="4195590"/>
              <a:ext cx="1063344" cy="443615"/>
            </a:xfrm>
            <a:custGeom>
              <a:avLst/>
              <a:gdLst>
                <a:gd name="T0" fmla="*/ 44262 w 1251098"/>
                <a:gd name="T1" fmla="*/ 183690 h 627321"/>
                <a:gd name="T2" fmla="*/ 192974 w 1251098"/>
                <a:gd name="T3" fmla="*/ 98909 h 627321"/>
                <a:gd name="T4" fmla="*/ 479781 w 1251098"/>
                <a:gd name="T5" fmla="*/ 120106 h 627321"/>
                <a:gd name="T6" fmla="*/ 787837 w 1251098"/>
                <a:gd name="T7" fmla="*/ 120106 h 627321"/>
                <a:gd name="T8" fmla="*/ 1149000 w 1251098"/>
                <a:gd name="T9" fmla="*/ 3536 h 627321"/>
                <a:gd name="T10" fmla="*/ 1212735 w 1251098"/>
                <a:gd name="T11" fmla="*/ 98909 h 627321"/>
                <a:gd name="T12" fmla="*/ 1085269 w 1251098"/>
                <a:gd name="T13" fmla="*/ 310864 h 627321"/>
                <a:gd name="T14" fmla="*/ 1138376 w 1251098"/>
                <a:gd name="T15" fmla="*/ 469827 h 627321"/>
                <a:gd name="T16" fmla="*/ 1233981 w 1251098"/>
                <a:gd name="T17" fmla="*/ 596999 h 627321"/>
                <a:gd name="T18" fmla="*/ 1042772 w 1251098"/>
                <a:gd name="T19" fmla="*/ 607598 h 627321"/>
                <a:gd name="T20" fmla="*/ 745347 w 1251098"/>
                <a:gd name="T21" fmla="*/ 491023 h 627321"/>
                <a:gd name="T22" fmla="*/ 320445 w 1251098"/>
                <a:gd name="T23" fmla="*/ 491023 h 627321"/>
                <a:gd name="T24" fmla="*/ 44262 w 1251098"/>
                <a:gd name="T25" fmla="*/ 469827 h 627321"/>
                <a:gd name="T26" fmla="*/ 44262 w 1251098"/>
                <a:gd name="T27" fmla="*/ 183690 h 6273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1098"/>
                <a:gd name="T43" fmla="*/ 0 h 627321"/>
                <a:gd name="T44" fmla="*/ 1251098 w 1251098"/>
                <a:gd name="T45" fmla="*/ 627321 h 627321"/>
                <a:gd name="connsiteX0" fmla="*/ 44302 w 1251098"/>
                <a:gd name="connsiteY0" fmla="*/ 184298 h 627321"/>
                <a:gd name="connsiteX1" fmla="*/ 193158 w 1251098"/>
                <a:gd name="connsiteY1" fmla="*/ 99237 h 627321"/>
                <a:gd name="connsiteX2" fmla="*/ 480237 w 1251098"/>
                <a:gd name="connsiteY2" fmla="*/ 120502 h 627321"/>
                <a:gd name="connsiteX3" fmla="*/ 788581 w 1251098"/>
                <a:gd name="connsiteY3" fmla="*/ 120502 h 627321"/>
                <a:gd name="connsiteX4" fmla="*/ 1150088 w 1251098"/>
                <a:gd name="connsiteY4" fmla="*/ 3544 h 627321"/>
                <a:gd name="connsiteX5" fmla="*/ 1213884 w 1251098"/>
                <a:gd name="connsiteY5" fmla="*/ 99237 h 627321"/>
                <a:gd name="connsiteX6" fmla="*/ 1086293 w 1251098"/>
                <a:gd name="connsiteY6" fmla="*/ 222730 h 627321"/>
                <a:gd name="connsiteX7" fmla="*/ 1139456 w 1251098"/>
                <a:gd name="connsiteY7" fmla="*/ 471377 h 627321"/>
                <a:gd name="connsiteX8" fmla="*/ 1235149 w 1251098"/>
                <a:gd name="connsiteY8" fmla="*/ 598967 h 627321"/>
                <a:gd name="connsiteX9" fmla="*/ 1043763 w 1251098"/>
                <a:gd name="connsiteY9" fmla="*/ 609600 h 627321"/>
                <a:gd name="connsiteX10" fmla="*/ 746051 w 1251098"/>
                <a:gd name="connsiteY10" fmla="*/ 492642 h 627321"/>
                <a:gd name="connsiteX11" fmla="*/ 320749 w 1251098"/>
                <a:gd name="connsiteY11" fmla="*/ 492642 h 627321"/>
                <a:gd name="connsiteX12" fmla="*/ 44302 w 1251098"/>
                <a:gd name="connsiteY12" fmla="*/ 471377 h 627321"/>
                <a:gd name="connsiteX13" fmla="*/ 44302 w 1251098"/>
                <a:gd name="connsiteY13" fmla="*/ 184298 h 627321"/>
                <a:gd name="connsiteX0" fmla="*/ 44302 w 1251098"/>
                <a:gd name="connsiteY0" fmla="*/ 236306 h 679329"/>
                <a:gd name="connsiteX1" fmla="*/ 193158 w 1251098"/>
                <a:gd name="connsiteY1" fmla="*/ 151245 h 679329"/>
                <a:gd name="connsiteX2" fmla="*/ 480237 w 1251098"/>
                <a:gd name="connsiteY2" fmla="*/ 172510 h 679329"/>
                <a:gd name="connsiteX3" fmla="*/ 788581 w 1251098"/>
                <a:gd name="connsiteY3" fmla="*/ 172510 h 679329"/>
                <a:gd name="connsiteX4" fmla="*/ 1144477 w 1251098"/>
                <a:gd name="connsiteY4" fmla="*/ 3544 h 679329"/>
                <a:gd name="connsiteX5" fmla="*/ 1213884 w 1251098"/>
                <a:gd name="connsiteY5" fmla="*/ 151245 h 679329"/>
                <a:gd name="connsiteX6" fmla="*/ 1086293 w 1251098"/>
                <a:gd name="connsiteY6" fmla="*/ 274738 h 679329"/>
                <a:gd name="connsiteX7" fmla="*/ 1139456 w 1251098"/>
                <a:gd name="connsiteY7" fmla="*/ 523385 h 679329"/>
                <a:gd name="connsiteX8" fmla="*/ 1235149 w 1251098"/>
                <a:gd name="connsiteY8" fmla="*/ 650975 h 679329"/>
                <a:gd name="connsiteX9" fmla="*/ 1043763 w 1251098"/>
                <a:gd name="connsiteY9" fmla="*/ 661608 h 679329"/>
                <a:gd name="connsiteX10" fmla="*/ 746051 w 1251098"/>
                <a:gd name="connsiteY10" fmla="*/ 544650 h 679329"/>
                <a:gd name="connsiteX11" fmla="*/ 320749 w 1251098"/>
                <a:gd name="connsiteY11" fmla="*/ 544650 h 679329"/>
                <a:gd name="connsiteX12" fmla="*/ 44302 w 1251098"/>
                <a:gd name="connsiteY12" fmla="*/ 523385 h 679329"/>
                <a:gd name="connsiteX13" fmla="*/ 44302 w 1251098"/>
                <a:gd name="connsiteY13" fmla="*/ 236306 h 679329"/>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086293 w 1251098"/>
                <a:gd name="connsiteY6" fmla="*/ 284645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 name="connsiteX0" fmla="*/ 44302 w 1251098"/>
                <a:gd name="connsiteY0" fmla="*/ 246213 h 689236"/>
                <a:gd name="connsiteX1" fmla="*/ 193158 w 1251098"/>
                <a:gd name="connsiteY1" fmla="*/ 161152 h 689236"/>
                <a:gd name="connsiteX2" fmla="*/ 480237 w 1251098"/>
                <a:gd name="connsiteY2" fmla="*/ 182417 h 689236"/>
                <a:gd name="connsiteX3" fmla="*/ 788581 w 1251098"/>
                <a:gd name="connsiteY3" fmla="*/ 182417 h 689236"/>
                <a:gd name="connsiteX4" fmla="*/ 1144477 w 1251098"/>
                <a:gd name="connsiteY4" fmla="*/ 13451 h 689236"/>
                <a:gd name="connsiteX5" fmla="*/ 1236325 w 1251098"/>
                <a:gd name="connsiteY5" fmla="*/ 101713 h 689236"/>
                <a:gd name="connsiteX6" fmla="*/ 1103122 w 1251098"/>
                <a:gd name="connsiteY6" fmla="*/ 299506 h 689236"/>
                <a:gd name="connsiteX7" fmla="*/ 1139456 w 1251098"/>
                <a:gd name="connsiteY7" fmla="*/ 533292 h 689236"/>
                <a:gd name="connsiteX8" fmla="*/ 1235149 w 1251098"/>
                <a:gd name="connsiteY8" fmla="*/ 660882 h 689236"/>
                <a:gd name="connsiteX9" fmla="*/ 1043763 w 1251098"/>
                <a:gd name="connsiteY9" fmla="*/ 671515 h 689236"/>
                <a:gd name="connsiteX10" fmla="*/ 746051 w 1251098"/>
                <a:gd name="connsiteY10" fmla="*/ 554557 h 689236"/>
                <a:gd name="connsiteX11" fmla="*/ 320749 w 1251098"/>
                <a:gd name="connsiteY11" fmla="*/ 554557 h 689236"/>
                <a:gd name="connsiteX12" fmla="*/ 44302 w 1251098"/>
                <a:gd name="connsiteY12" fmla="*/ 533292 h 689236"/>
                <a:gd name="connsiteX13" fmla="*/ 44302 w 1251098"/>
                <a:gd name="connsiteY13" fmla="*/ 246213 h 6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1098" h="689236">
                  <a:moveTo>
                    <a:pt x="44302" y="246213"/>
                  </a:moveTo>
                  <a:cubicBezTo>
                    <a:pt x="69111" y="184190"/>
                    <a:pt x="120502" y="171785"/>
                    <a:pt x="193158" y="161152"/>
                  </a:cubicBezTo>
                  <a:cubicBezTo>
                    <a:pt x="265814" y="150519"/>
                    <a:pt x="381000" y="178873"/>
                    <a:pt x="480237" y="182417"/>
                  </a:cubicBezTo>
                  <a:cubicBezTo>
                    <a:pt x="579474" y="185961"/>
                    <a:pt x="677874" y="210578"/>
                    <a:pt x="788581" y="182417"/>
                  </a:cubicBezTo>
                  <a:cubicBezTo>
                    <a:pt x="899288" y="154256"/>
                    <a:pt x="1069853" y="26902"/>
                    <a:pt x="1144477" y="13451"/>
                  </a:cubicBezTo>
                  <a:cubicBezTo>
                    <a:pt x="1219101" y="0"/>
                    <a:pt x="1243217" y="54037"/>
                    <a:pt x="1236325" y="101713"/>
                  </a:cubicBezTo>
                  <a:cubicBezTo>
                    <a:pt x="1229433" y="149389"/>
                    <a:pt x="1147319" y="145850"/>
                    <a:pt x="1103122" y="299506"/>
                  </a:cubicBezTo>
                  <a:cubicBezTo>
                    <a:pt x="1086977" y="371436"/>
                    <a:pt x="1117451" y="473063"/>
                    <a:pt x="1139456" y="533292"/>
                  </a:cubicBezTo>
                  <a:cubicBezTo>
                    <a:pt x="1161461" y="593521"/>
                    <a:pt x="1251098" y="637845"/>
                    <a:pt x="1235149" y="660882"/>
                  </a:cubicBezTo>
                  <a:cubicBezTo>
                    <a:pt x="1219200" y="683919"/>
                    <a:pt x="1125279" y="689236"/>
                    <a:pt x="1043763" y="671515"/>
                  </a:cubicBezTo>
                  <a:cubicBezTo>
                    <a:pt x="962247" y="653794"/>
                    <a:pt x="866553" y="574050"/>
                    <a:pt x="746051" y="554557"/>
                  </a:cubicBezTo>
                  <a:cubicBezTo>
                    <a:pt x="625549" y="535064"/>
                    <a:pt x="437707" y="558101"/>
                    <a:pt x="320749" y="554557"/>
                  </a:cubicBezTo>
                  <a:cubicBezTo>
                    <a:pt x="203791" y="551013"/>
                    <a:pt x="88604" y="588227"/>
                    <a:pt x="44302" y="533292"/>
                  </a:cubicBezTo>
                  <a:cubicBezTo>
                    <a:pt x="0" y="478357"/>
                    <a:pt x="19493" y="308236"/>
                    <a:pt x="44302" y="246213"/>
                  </a:cubicBez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algn="ctr">
              <a:noFill/>
              <a:round/>
              <a:headEnd/>
              <a:tailEnd/>
            </a:ln>
          </p:spPr>
          <p:txBody>
            <a:bodyPr/>
            <a:lstStyle/>
            <a:p>
              <a:pPr fontAlgn="auto">
                <a:lnSpc>
                  <a:spcPct val="90000"/>
                </a:lnSpc>
                <a:spcBef>
                  <a:spcPct val="35000"/>
                </a:spcBef>
                <a:spcAft>
                  <a:spcPct val="25000"/>
                </a:spcAft>
                <a:buClr>
                  <a:schemeClr val="folHlink"/>
                </a:buClr>
                <a:buFont typeface="Arial" charset="0"/>
                <a:buNone/>
                <a:defRPr/>
              </a:pPr>
              <a:endParaRPr lang="en-US" sz="1000" dirty="0">
                <a:ln w="12700">
                  <a:solidFill>
                    <a:srgbClr val="F8F45A">
                      <a:satMod val="155000"/>
                    </a:srgbClr>
                  </a:solidFill>
                  <a:prstDash val="solid"/>
                </a:ln>
                <a:solidFill>
                  <a:srgbClr val="CDCDCF">
                    <a:tint val="85000"/>
                    <a:satMod val="155000"/>
                  </a:srgbClr>
                </a:solidFill>
                <a:effectLst>
                  <a:outerShdw blurRad="41275" dist="20320" dir="1800000" algn="tl" rotWithShape="0">
                    <a:srgbClr val="000000">
                      <a:alpha val="40000"/>
                    </a:srgbClr>
                  </a:outerShdw>
                </a:effectLst>
                <a:ea typeface="+mn-ea"/>
                <a:cs typeface="+mn-cs"/>
              </a:endParaRPr>
            </a:p>
          </p:txBody>
        </p:sp>
      </p:grpSp>
      <p:sp>
        <p:nvSpPr>
          <p:cNvPr id="47133" name="TextBox 82"/>
          <p:cNvSpPr txBox="1">
            <a:spLocks noChangeArrowheads="1"/>
          </p:cNvSpPr>
          <p:nvPr/>
        </p:nvSpPr>
        <p:spPr bwMode="auto">
          <a:xfrm>
            <a:off x="1684338" y="4630738"/>
            <a:ext cx="957262" cy="425450"/>
          </a:xfrm>
          <a:prstGeom prst="rect">
            <a:avLst/>
          </a:prstGeom>
          <a:noFill/>
          <a:ln>
            <a:noFill/>
          </a:ln>
        </p:spPr>
        <p:txBody>
          <a:bodyPr wrap="none">
            <a:spAutoFit/>
          </a:bodyPr>
          <a:lstStyle>
            <a:lvl1pPr>
              <a:lnSpc>
                <a:spcPct val="90000"/>
              </a:lnSpc>
              <a:spcBef>
                <a:spcPts val="1000"/>
              </a:spcBef>
              <a:spcAft>
                <a:spcPts val="700"/>
              </a:spcAft>
              <a:buClr>
                <a:srgbClr val="8B3D9A"/>
              </a:buClr>
              <a:buFont typeface="Wingdings" pitchFamily="2" charset="2"/>
              <a:buChar char="§"/>
              <a:defRPr sz="2400">
                <a:solidFill>
                  <a:srgbClr val="FEFDDE"/>
                </a:solidFill>
                <a:latin typeface="Arial" pitchFamily="34" charset="0"/>
              </a:defRPr>
            </a:lvl1pPr>
            <a:lvl2pPr marL="742950" indent="-285750">
              <a:lnSpc>
                <a:spcPct val="90000"/>
              </a:lnSpc>
              <a:spcBef>
                <a:spcPts val="1000"/>
              </a:spcBef>
              <a:spcAft>
                <a:spcPts val="700"/>
              </a:spcAft>
              <a:buClr>
                <a:srgbClr val="8B3D9A"/>
              </a:buClr>
              <a:buFont typeface="Arial" pitchFamily="34" charset="0"/>
              <a:buChar char="–"/>
              <a:defRPr sz="2200">
                <a:solidFill>
                  <a:srgbClr val="FEFDDE"/>
                </a:solidFill>
                <a:latin typeface="Arial" pitchFamily="34" charset="0"/>
              </a:defRPr>
            </a:lvl2pPr>
            <a:lvl3pPr marL="1143000" indent="-228600">
              <a:lnSpc>
                <a:spcPct val="90000"/>
              </a:lnSpc>
              <a:spcBef>
                <a:spcPts val="1000"/>
              </a:spcBef>
              <a:spcAft>
                <a:spcPts val="700"/>
              </a:spcAft>
              <a:buClr>
                <a:srgbClr val="8B3D9A"/>
              </a:buClr>
              <a:buFont typeface="Arial" pitchFamily="34" charset="0"/>
              <a:buChar char="–"/>
              <a:defRPr sz="2000">
                <a:solidFill>
                  <a:srgbClr val="FEFDDE"/>
                </a:solidFill>
                <a:latin typeface="Arial" pitchFamily="34" charset="0"/>
              </a:defRPr>
            </a:lvl3pPr>
            <a:lvl4pPr marL="1600200" indent="-228600">
              <a:lnSpc>
                <a:spcPct val="90000"/>
              </a:lnSpc>
              <a:spcBef>
                <a:spcPts val="1000"/>
              </a:spcBef>
              <a:spcAft>
                <a:spcPts val="700"/>
              </a:spcAft>
              <a:buClr>
                <a:srgbClr val="8B3D9A"/>
              </a:buClr>
              <a:buFont typeface="Arial" pitchFamily="34" charset="0"/>
              <a:buChar char="–"/>
              <a:defRPr>
                <a:solidFill>
                  <a:srgbClr val="FEFDDE"/>
                </a:solidFill>
                <a:latin typeface="Arial" pitchFamily="34" charset="0"/>
              </a:defRPr>
            </a:lvl4pPr>
            <a:lvl5pPr marL="2057400" indent="-22860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9pPr>
          </a:lstStyle>
          <a:p>
            <a:pPr algn="ctr" fontAlgn="auto">
              <a:spcBef>
                <a:spcPct val="35000"/>
              </a:spcBef>
              <a:spcAft>
                <a:spcPct val="25000"/>
              </a:spcAft>
              <a:buClr>
                <a:schemeClr val="folHlink"/>
              </a:buClr>
              <a:buFont typeface="Arial" pitchFamily="34" charset="0"/>
              <a:buNone/>
              <a:defRPr/>
            </a:pPr>
            <a:r>
              <a:rPr lang="en-US" altLang="en-US" sz="1600" b="1" dirty="0">
                <a:solidFill>
                  <a:schemeClr val="accent4">
                    <a:lumMod val="60000"/>
                    <a:lumOff val="40000"/>
                  </a:schemeClr>
                </a:solidFill>
                <a:ea typeface="+mn-ea"/>
                <a:cs typeface="+mn-cs"/>
              </a:rPr>
              <a:t>CD28</a:t>
            </a:r>
          </a:p>
        </p:txBody>
      </p:sp>
      <p:grpSp>
        <p:nvGrpSpPr>
          <p:cNvPr id="71700" name="Group 100"/>
          <p:cNvGrpSpPr>
            <a:grpSpLocks/>
          </p:cNvGrpSpPr>
          <p:nvPr/>
        </p:nvGrpSpPr>
        <p:grpSpPr bwMode="auto">
          <a:xfrm rot="-10397493">
            <a:off x="790575" y="3848100"/>
            <a:ext cx="1130300" cy="1162050"/>
            <a:chOff x="-121430" y="2865202"/>
            <a:chExt cx="608793" cy="625350"/>
          </a:xfrm>
        </p:grpSpPr>
        <p:sp>
          <p:nvSpPr>
            <p:cNvPr id="102" name="Freeform 101"/>
            <p:cNvSpPr/>
            <p:nvPr/>
          </p:nvSpPr>
          <p:spPr bwMode="auto">
            <a:xfrm>
              <a:off x="-121430" y="2865202"/>
              <a:ext cx="608793" cy="625350"/>
            </a:xfrm>
            <a:custGeom>
              <a:avLst/>
              <a:gdLst>
                <a:gd name="connsiteX0" fmla="*/ 56752 w 760015"/>
                <a:gd name="connsiteY0" fmla="*/ 164306 h 779860"/>
                <a:gd name="connsiteX1" fmla="*/ 159146 w 760015"/>
                <a:gd name="connsiteY1" fmla="*/ 76200 h 779860"/>
                <a:gd name="connsiteX2" fmla="*/ 306784 w 760015"/>
                <a:gd name="connsiteY2" fmla="*/ 7144 h 779860"/>
                <a:gd name="connsiteX3" fmla="*/ 511571 w 760015"/>
                <a:gd name="connsiteY3" fmla="*/ 33337 h 779860"/>
                <a:gd name="connsiteX4" fmla="*/ 654446 w 760015"/>
                <a:gd name="connsiteY4" fmla="*/ 142875 h 779860"/>
                <a:gd name="connsiteX5" fmla="*/ 740171 w 760015"/>
                <a:gd name="connsiteY5" fmla="*/ 288131 h 779860"/>
                <a:gd name="connsiteX6" fmla="*/ 744934 w 760015"/>
                <a:gd name="connsiteY6" fmla="*/ 495300 h 779860"/>
                <a:gd name="connsiteX7" fmla="*/ 649684 w 760015"/>
                <a:gd name="connsiteY7" fmla="*/ 671512 h 779860"/>
                <a:gd name="connsiteX8" fmla="*/ 518715 w 760015"/>
                <a:gd name="connsiteY8" fmla="*/ 747712 h 779860"/>
                <a:gd name="connsiteX9" fmla="*/ 340121 w 760015"/>
                <a:gd name="connsiteY9" fmla="*/ 769144 h 779860"/>
                <a:gd name="connsiteX10" fmla="*/ 137715 w 760015"/>
                <a:gd name="connsiteY10" fmla="*/ 683419 h 779860"/>
                <a:gd name="connsiteX11" fmla="*/ 21034 w 760015"/>
                <a:gd name="connsiteY11" fmla="*/ 481012 h 779860"/>
                <a:gd name="connsiteX12" fmla="*/ 11509 w 760015"/>
                <a:gd name="connsiteY12" fmla="*/ 259556 h 779860"/>
                <a:gd name="connsiteX13" fmla="*/ 56752 w 760015"/>
                <a:gd name="connsiteY13" fmla="*/ 164306 h 7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15" h="779860">
                  <a:moveTo>
                    <a:pt x="56752" y="164306"/>
                  </a:moveTo>
                  <a:cubicBezTo>
                    <a:pt x="81358" y="133747"/>
                    <a:pt x="117474" y="102394"/>
                    <a:pt x="159146" y="76200"/>
                  </a:cubicBezTo>
                  <a:cubicBezTo>
                    <a:pt x="200818" y="50006"/>
                    <a:pt x="248047" y="14288"/>
                    <a:pt x="306784" y="7144"/>
                  </a:cubicBezTo>
                  <a:cubicBezTo>
                    <a:pt x="365521" y="0"/>
                    <a:pt x="453627" y="10715"/>
                    <a:pt x="511571" y="33337"/>
                  </a:cubicBezTo>
                  <a:cubicBezTo>
                    <a:pt x="569515" y="55959"/>
                    <a:pt x="616346" y="100409"/>
                    <a:pt x="654446" y="142875"/>
                  </a:cubicBezTo>
                  <a:cubicBezTo>
                    <a:pt x="692546" y="185341"/>
                    <a:pt x="725090" y="229394"/>
                    <a:pt x="740171" y="288131"/>
                  </a:cubicBezTo>
                  <a:cubicBezTo>
                    <a:pt x="755252" y="346869"/>
                    <a:pt x="760015" y="431403"/>
                    <a:pt x="744934" y="495300"/>
                  </a:cubicBezTo>
                  <a:cubicBezTo>
                    <a:pt x="729853" y="559197"/>
                    <a:pt x="687387" y="629443"/>
                    <a:pt x="649684" y="671512"/>
                  </a:cubicBezTo>
                  <a:cubicBezTo>
                    <a:pt x="611981" y="713581"/>
                    <a:pt x="570309" y="731440"/>
                    <a:pt x="518715" y="747712"/>
                  </a:cubicBezTo>
                  <a:cubicBezTo>
                    <a:pt x="467121" y="763984"/>
                    <a:pt x="403621" y="779860"/>
                    <a:pt x="340121" y="769144"/>
                  </a:cubicBezTo>
                  <a:cubicBezTo>
                    <a:pt x="276621" y="758429"/>
                    <a:pt x="190896" y="731441"/>
                    <a:pt x="137715" y="683419"/>
                  </a:cubicBezTo>
                  <a:cubicBezTo>
                    <a:pt x="84534" y="635397"/>
                    <a:pt x="42068" y="551656"/>
                    <a:pt x="21034" y="481012"/>
                  </a:cubicBezTo>
                  <a:cubicBezTo>
                    <a:pt x="0" y="410368"/>
                    <a:pt x="4365" y="313531"/>
                    <a:pt x="11509" y="259556"/>
                  </a:cubicBezTo>
                  <a:cubicBezTo>
                    <a:pt x="18653" y="205581"/>
                    <a:pt x="32146" y="194865"/>
                    <a:pt x="56752" y="164306"/>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sp>
          <p:nvSpPr>
            <p:cNvPr id="103" name="Freeform 102"/>
            <p:cNvSpPr/>
            <p:nvPr/>
          </p:nvSpPr>
          <p:spPr bwMode="auto">
            <a:xfrm>
              <a:off x="123120" y="3043903"/>
              <a:ext cx="290241" cy="293560"/>
            </a:xfrm>
            <a:custGeom>
              <a:avLst/>
              <a:gdLst>
                <a:gd name="connsiteX0" fmla="*/ 7937 w 497682"/>
                <a:gd name="connsiteY0" fmla="*/ 321071 h 502841"/>
                <a:gd name="connsiteX1" fmla="*/ 22225 w 497682"/>
                <a:gd name="connsiteY1" fmla="*/ 173434 h 502841"/>
                <a:gd name="connsiteX2" fmla="*/ 141287 w 497682"/>
                <a:gd name="connsiteY2" fmla="*/ 42465 h 502841"/>
                <a:gd name="connsiteX3" fmla="*/ 250825 w 497682"/>
                <a:gd name="connsiteY3" fmla="*/ 1984 h 502841"/>
                <a:gd name="connsiteX4" fmla="*/ 372269 w 497682"/>
                <a:gd name="connsiteY4" fmla="*/ 30559 h 502841"/>
                <a:gd name="connsiteX5" fmla="*/ 453231 w 497682"/>
                <a:gd name="connsiteY5" fmla="*/ 128190 h 502841"/>
                <a:gd name="connsiteX6" fmla="*/ 496094 w 497682"/>
                <a:gd name="connsiteY6" fmla="*/ 244871 h 502841"/>
                <a:gd name="connsiteX7" fmla="*/ 443706 w 497682"/>
                <a:gd name="connsiteY7" fmla="*/ 382984 h 502841"/>
                <a:gd name="connsiteX8" fmla="*/ 336550 w 497682"/>
                <a:gd name="connsiteY8" fmla="*/ 471090 h 502841"/>
                <a:gd name="connsiteX9" fmla="*/ 210344 w 497682"/>
                <a:gd name="connsiteY9" fmla="*/ 494903 h 502841"/>
                <a:gd name="connsiteX10" fmla="*/ 53181 w 497682"/>
                <a:gd name="connsiteY10" fmla="*/ 423465 h 502841"/>
                <a:gd name="connsiteX11" fmla="*/ 7937 w 497682"/>
                <a:gd name="connsiteY11" fmla="*/ 321071 h 5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682" h="502841">
                  <a:moveTo>
                    <a:pt x="7937" y="321071"/>
                  </a:moveTo>
                  <a:cubicBezTo>
                    <a:pt x="2778" y="279399"/>
                    <a:pt x="0" y="219868"/>
                    <a:pt x="22225" y="173434"/>
                  </a:cubicBezTo>
                  <a:cubicBezTo>
                    <a:pt x="44450" y="127000"/>
                    <a:pt x="103187" y="71040"/>
                    <a:pt x="141287" y="42465"/>
                  </a:cubicBezTo>
                  <a:cubicBezTo>
                    <a:pt x="179387" y="13890"/>
                    <a:pt x="212328" y="3968"/>
                    <a:pt x="250825" y="1984"/>
                  </a:cubicBezTo>
                  <a:cubicBezTo>
                    <a:pt x="289322" y="0"/>
                    <a:pt x="338535" y="9525"/>
                    <a:pt x="372269" y="30559"/>
                  </a:cubicBezTo>
                  <a:cubicBezTo>
                    <a:pt x="406003" y="51593"/>
                    <a:pt x="432594" y="92471"/>
                    <a:pt x="453231" y="128190"/>
                  </a:cubicBezTo>
                  <a:cubicBezTo>
                    <a:pt x="473869" y="163909"/>
                    <a:pt x="497682" y="202405"/>
                    <a:pt x="496094" y="244871"/>
                  </a:cubicBezTo>
                  <a:cubicBezTo>
                    <a:pt x="494507" y="287337"/>
                    <a:pt x="470297" y="345281"/>
                    <a:pt x="443706" y="382984"/>
                  </a:cubicBezTo>
                  <a:cubicBezTo>
                    <a:pt x="417115" y="420687"/>
                    <a:pt x="375444" y="452437"/>
                    <a:pt x="336550" y="471090"/>
                  </a:cubicBezTo>
                  <a:cubicBezTo>
                    <a:pt x="297656" y="489743"/>
                    <a:pt x="257572" y="502841"/>
                    <a:pt x="210344" y="494903"/>
                  </a:cubicBezTo>
                  <a:cubicBezTo>
                    <a:pt x="163116" y="486965"/>
                    <a:pt x="87709" y="454024"/>
                    <a:pt x="53181" y="423465"/>
                  </a:cubicBezTo>
                  <a:cubicBezTo>
                    <a:pt x="18653" y="392906"/>
                    <a:pt x="13096" y="362743"/>
                    <a:pt x="7937" y="32107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grpSp>
      <p:sp>
        <p:nvSpPr>
          <p:cNvPr id="71701" name="TextBox 71"/>
          <p:cNvSpPr txBox="1">
            <a:spLocks noChangeArrowheads="1"/>
          </p:cNvSpPr>
          <p:nvPr/>
        </p:nvSpPr>
        <p:spPr bwMode="auto">
          <a:xfrm>
            <a:off x="150813" y="2624138"/>
            <a:ext cx="233838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Bef>
                <a:spcPct val="35000"/>
              </a:spcBef>
              <a:spcAft>
                <a:spcPct val="25000"/>
              </a:spcAft>
              <a:buClr>
                <a:schemeClr val="folHlink"/>
              </a:buClr>
              <a:buFont typeface="Arial" charset="0"/>
              <a:buNone/>
            </a:pPr>
            <a:r>
              <a:rPr lang="en-US" sz="1800" b="1">
                <a:latin typeface="Arial" charset="0"/>
              </a:rPr>
              <a:t>Activated T cell</a:t>
            </a:r>
          </a:p>
          <a:p>
            <a:pPr algn="ctr" eaLnBrk="1" hangingPunct="1">
              <a:lnSpc>
                <a:spcPct val="90000"/>
              </a:lnSpc>
              <a:spcBef>
                <a:spcPct val="35000"/>
              </a:spcBef>
              <a:spcAft>
                <a:spcPct val="25000"/>
              </a:spcAft>
              <a:buClr>
                <a:schemeClr val="folHlink"/>
              </a:buClr>
              <a:buFont typeface="Arial" charset="0"/>
              <a:buNone/>
            </a:pPr>
            <a:r>
              <a:rPr lang="en-US" sz="1800" b="1" i="1">
                <a:latin typeface="Arial" charset="0"/>
              </a:rPr>
              <a:t>Initial immune response</a:t>
            </a:r>
          </a:p>
        </p:txBody>
      </p:sp>
      <p:sp>
        <p:nvSpPr>
          <p:cNvPr id="92" name="Freeform 91"/>
          <p:cNvSpPr>
            <a:spLocks/>
          </p:cNvSpPr>
          <p:nvPr/>
        </p:nvSpPr>
        <p:spPr bwMode="auto">
          <a:xfrm rot="11956854" flipH="1">
            <a:off x="1236663" y="4191000"/>
            <a:ext cx="417512" cy="504825"/>
          </a:xfrm>
          <a:custGeom>
            <a:avLst/>
            <a:gdLst>
              <a:gd name="T0" fmla="*/ 2147483647 w 808"/>
              <a:gd name="T1" fmla="*/ 2147483647 h 768"/>
              <a:gd name="T2" fmla="*/ 2147483647 w 808"/>
              <a:gd name="T3" fmla="*/ 2147483647 h 768"/>
              <a:gd name="T4" fmla="*/ 0 w 808"/>
              <a:gd name="T5" fmla="*/ 2147483647 h 768"/>
              <a:gd name="T6" fmla="*/ 0 60000 65536"/>
              <a:gd name="T7" fmla="*/ 0 60000 65536"/>
              <a:gd name="T8" fmla="*/ 0 60000 65536"/>
              <a:gd name="T9" fmla="*/ 0 w 808"/>
              <a:gd name="T10" fmla="*/ 0 h 768"/>
              <a:gd name="T11" fmla="*/ 808 w 808"/>
              <a:gd name="T12" fmla="*/ 768 h 768"/>
            </a:gdLst>
            <a:ahLst/>
            <a:cxnLst>
              <a:cxn ang="T6">
                <a:pos x="T0" y="T1"/>
              </a:cxn>
              <a:cxn ang="T7">
                <a:pos x="T2" y="T3"/>
              </a:cxn>
              <a:cxn ang="T8">
                <a:pos x="T4" y="T5"/>
              </a:cxn>
            </a:cxnLst>
            <a:rect l="T9" t="T10" r="T11" b="T12"/>
            <a:pathLst>
              <a:path w="808" h="768">
                <a:moveTo>
                  <a:pt x="528" y="768"/>
                </a:moveTo>
                <a:cubicBezTo>
                  <a:pt x="668" y="480"/>
                  <a:pt x="808" y="192"/>
                  <a:pt x="720" y="96"/>
                </a:cubicBezTo>
                <a:cubicBezTo>
                  <a:pt x="632" y="0"/>
                  <a:pt x="316" y="96"/>
                  <a:pt x="0" y="192"/>
                </a:cubicBezTo>
              </a:path>
            </a:pathLst>
          </a:custGeom>
          <a:noFill/>
          <a:ln w="28575" cmpd="sng">
            <a:solidFill>
              <a:schemeClr val="accent1"/>
            </a:solidFill>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 name="Cross 1"/>
          <p:cNvSpPr>
            <a:spLocks noChangeArrowheads="1"/>
          </p:cNvSpPr>
          <p:nvPr/>
        </p:nvSpPr>
        <p:spPr bwMode="auto">
          <a:xfrm>
            <a:off x="1674813" y="4340225"/>
            <a:ext cx="203200" cy="180975"/>
          </a:xfrm>
          <a:prstGeom prst="plus">
            <a:avLst>
              <a:gd name="adj" fmla="val 35713"/>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35000"/>
              </a:spcBef>
              <a:spcAft>
                <a:spcPct val="25000"/>
              </a:spcAft>
              <a:buClr>
                <a:schemeClr val="folHlink"/>
              </a:buClr>
              <a:buFont typeface="Arial" charset="0"/>
              <a:buChar char="•"/>
            </a:pPr>
            <a:endParaRPr lang="en-US" b="1"/>
          </a:p>
        </p:txBody>
      </p:sp>
      <p:sp>
        <p:nvSpPr>
          <p:cNvPr id="77" name="TextBox 71"/>
          <p:cNvSpPr txBox="1">
            <a:spLocks noChangeArrowheads="1"/>
          </p:cNvSpPr>
          <p:nvPr/>
        </p:nvSpPr>
        <p:spPr bwMode="auto">
          <a:xfrm>
            <a:off x="419100" y="3937000"/>
            <a:ext cx="1090613"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buClr>
                <a:schemeClr val="folHlink"/>
              </a:buClr>
              <a:buFont typeface="Arial" charset="0"/>
              <a:buNone/>
            </a:pPr>
            <a:r>
              <a:rPr lang="en-US" sz="1200" b="1">
                <a:latin typeface="Arial" charset="0"/>
              </a:rPr>
              <a:t>Cytokines</a:t>
            </a:r>
          </a:p>
          <a:p>
            <a:pPr algn="ctr" eaLnBrk="1" hangingPunct="1">
              <a:lnSpc>
                <a:spcPct val="90000"/>
              </a:lnSpc>
              <a:buClr>
                <a:schemeClr val="folHlink"/>
              </a:buClr>
              <a:buFont typeface="Arial" charset="0"/>
              <a:buNone/>
            </a:pPr>
            <a:r>
              <a:rPr lang="en-US" sz="1200" b="1">
                <a:latin typeface="Arial" charset="0"/>
              </a:rPr>
              <a:t>Proliferation</a:t>
            </a:r>
          </a:p>
          <a:p>
            <a:pPr algn="ctr" eaLnBrk="1" hangingPunct="1">
              <a:lnSpc>
                <a:spcPct val="90000"/>
              </a:lnSpc>
              <a:buClr>
                <a:schemeClr val="folHlink"/>
              </a:buClr>
              <a:buFont typeface="Arial" charset="0"/>
              <a:buNone/>
            </a:pPr>
            <a:r>
              <a:rPr lang="en-US" sz="1200" b="1">
                <a:latin typeface="Arial" charset="0"/>
              </a:rPr>
              <a:t>Activation</a:t>
            </a:r>
          </a:p>
        </p:txBody>
      </p:sp>
      <p:cxnSp>
        <p:nvCxnSpPr>
          <p:cNvPr id="4" name="Straight Arrow Connector 3"/>
          <p:cNvCxnSpPr>
            <a:cxnSpLocks noChangeShapeType="1"/>
          </p:cNvCxnSpPr>
          <p:nvPr/>
        </p:nvCxnSpPr>
        <p:spPr bwMode="auto">
          <a:xfrm flipV="1">
            <a:off x="425450" y="3930650"/>
            <a:ext cx="0" cy="555625"/>
          </a:xfrm>
          <a:prstGeom prst="straightConnector1">
            <a:avLst/>
          </a:prstGeom>
          <a:noFill/>
          <a:ln w="28575">
            <a:solidFill>
              <a:schemeClr val="accent1"/>
            </a:solidFill>
            <a:round/>
            <a:headEnd/>
            <a:tailEnd type="triangle" w="med" len="med"/>
          </a:ln>
          <a:extLst>
            <a:ext uri="{909E8E84-426E-40dd-AFC4-6F175D3DCCD1}">
              <a14:hiddenFill xmlns:a14="http://schemas.microsoft.com/office/drawing/2010/main" xmlns="">
                <a:noFill/>
              </a14:hiddenFill>
            </a:ext>
          </a:extLst>
        </p:spPr>
      </p:cxnSp>
      <p:sp>
        <p:nvSpPr>
          <p:cNvPr id="81" name="TextBox 71"/>
          <p:cNvSpPr txBox="1">
            <a:spLocks noChangeArrowheads="1"/>
          </p:cNvSpPr>
          <p:nvPr/>
        </p:nvSpPr>
        <p:spPr bwMode="auto">
          <a:xfrm>
            <a:off x="4616450" y="2249488"/>
            <a:ext cx="233838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Bef>
                <a:spcPct val="35000"/>
              </a:spcBef>
              <a:spcAft>
                <a:spcPct val="25000"/>
              </a:spcAft>
              <a:buClr>
                <a:schemeClr val="folHlink"/>
              </a:buClr>
              <a:buFont typeface="Arial" charset="0"/>
              <a:buNone/>
            </a:pPr>
            <a:r>
              <a:rPr lang="en-US" sz="1800" b="1">
                <a:latin typeface="Arial" charset="0"/>
              </a:rPr>
              <a:t>Exhausted T cell</a:t>
            </a:r>
          </a:p>
          <a:p>
            <a:pPr algn="ctr" eaLnBrk="1" hangingPunct="1">
              <a:lnSpc>
                <a:spcPct val="90000"/>
              </a:lnSpc>
              <a:spcBef>
                <a:spcPct val="35000"/>
              </a:spcBef>
              <a:spcAft>
                <a:spcPct val="25000"/>
              </a:spcAft>
              <a:buClr>
                <a:schemeClr val="folHlink"/>
              </a:buClr>
              <a:buFont typeface="Arial" charset="0"/>
              <a:buNone/>
            </a:pPr>
            <a:r>
              <a:rPr lang="en-US" sz="1800" b="1" i="1">
                <a:latin typeface="Arial" charset="0"/>
              </a:rPr>
              <a:t>Persistent antigen stimulation</a:t>
            </a:r>
          </a:p>
        </p:txBody>
      </p:sp>
      <p:sp>
        <p:nvSpPr>
          <p:cNvPr id="83" name="Can 82"/>
          <p:cNvSpPr/>
          <p:nvPr/>
        </p:nvSpPr>
        <p:spPr bwMode="auto">
          <a:xfrm rot="14572819">
            <a:off x="6425406" y="3425032"/>
            <a:ext cx="123825" cy="639762"/>
          </a:xfrm>
          <a:prstGeom prst="can">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dirty="0">
              <a:solidFill>
                <a:srgbClr val="FFFFFF"/>
              </a:solidFill>
              <a:ea typeface="+mn-ea"/>
              <a:cs typeface="+mn-cs"/>
            </a:endParaRPr>
          </a:p>
        </p:txBody>
      </p:sp>
      <p:sp>
        <p:nvSpPr>
          <p:cNvPr id="85" name="TextBox 84"/>
          <p:cNvSpPr txBox="1"/>
          <p:nvPr/>
        </p:nvSpPr>
        <p:spPr>
          <a:xfrm>
            <a:off x="6024563" y="3154363"/>
            <a:ext cx="706437" cy="534987"/>
          </a:xfrm>
          <a:prstGeom prst="rect">
            <a:avLst/>
          </a:prstGeom>
          <a:noFill/>
        </p:spPr>
        <p:txBody>
          <a:bodyPr wrap="none">
            <a:spAutoFit/>
          </a:bodyPr>
          <a:lstStyle/>
          <a:p>
            <a:pPr algn="ctr" fontAlgn="auto">
              <a:lnSpc>
                <a:spcPct val="90000"/>
              </a:lnSpc>
              <a:spcBef>
                <a:spcPts val="0"/>
              </a:spcBef>
              <a:spcAft>
                <a:spcPts val="0"/>
              </a:spcAft>
              <a:buClr>
                <a:schemeClr val="folHlink"/>
              </a:buClr>
              <a:buFont typeface="Arial" charset="0"/>
              <a:buNone/>
              <a:defRPr/>
            </a:pPr>
            <a:r>
              <a:rPr lang="en-US" sz="1600" b="1" dirty="0">
                <a:solidFill>
                  <a:schemeClr val="accent3"/>
                </a:solidFill>
                <a:latin typeface="Arial"/>
                <a:ea typeface="+mn-ea"/>
                <a:cs typeface="+mn-cs"/>
              </a:rPr>
              <a:t>CD80</a:t>
            </a:r>
          </a:p>
          <a:p>
            <a:pPr algn="ctr" fontAlgn="auto">
              <a:lnSpc>
                <a:spcPct val="90000"/>
              </a:lnSpc>
              <a:spcBef>
                <a:spcPts val="0"/>
              </a:spcBef>
              <a:spcAft>
                <a:spcPts val="0"/>
              </a:spcAft>
              <a:buClr>
                <a:schemeClr val="folHlink"/>
              </a:buClr>
              <a:buFont typeface="Arial" charset="0"/>
              <a:buNone/>
              <a:defRPr/>
            </a:pPr>
            <a:r>
              <a:rPr lang="en-US" sz="1600" b="1" dirty="0">
                <a:solidFill>
                  <a:schemeClr val="accent3"/>
                </a:solidFill>
                <a:latin typeface="Arial"/>
                <a:ea typeface="+mn-ea"/>
                <a:cs typeface="+mn-cs"/>
              </a:rPr>
              <a:t>CD86</a:t>
            </a:r>
          </a:p>
        </p:txBody>
      </p:sp>
      <p:sp>
        <p:nvSpPr>
          <p:cNvPr id="97" name="TextBox 82"/>
          <p:cNvSpPr txBox="1">
            <a:spLocks noChangeArrowheads="1"/>
          </p:cNvSpPr>
          <p:nvPr/>
        </p:nvSpPr>
        <p:spPr bwMode="auto">
          <a:xfrm>
            <a:off x="5170488" y="3632200"/>
            <a:ext cx="957262" cy="425450"/>
          </a:xfrm>
          <a:prstGeom prst="rect">
            <a:avLst/>
          </a:prstGeom>
          <a:noFill/>
          <a:ln>
            <a:noFill/>
          </a:ln>
        </p:spPr>
        <p:txBody>
          <a:bodyPr wrap="none">
            <a:spAutoFit/>
          </a:bodyPr>
          <a:lstStyle>
            <a:lvl1pPr>
              <a:lnSpc>
                <a:spcPct val="90000"/>
              </a:lnSpc>
              <a:spcBef>
                <a:spcPts val="1000"/>
              </a:spcBef>
              <a:spcAft>
                <a:spcPts val="700"/>
              </a:spcAft>
              <a:buClr>
                <a:srgbClr val="8B3D9A"/>
              </a:buClr>
              <a:buFont typeface="Wingdings" pitchFamily="2" charset="2"/>
              <a:buChar char="§"/>
              <a:defRPr sz="2400">
                <a:solidFill>
                  <a:srgbClr val="FEFDDE"/>
                </a:solidFill>
                <a:latin typeface="Arial" pitchFamily="34" charset="0"/>
              </a:defRPr>
            </a:lvl1pPr>
            <a:lvl2pPr marL="742950" indent="-285750">
              <a:lnSpc>
                <a:spcPct val="90000"/>
              </a:lnSpc>
              <a:spcBef>
                <a:spcPts val="1000"/>
              </a:spcBef>
              <a:spcAft>
                <a:spcPts val="700"/>
              </a:spcAft>
              <a:buClr>
                <a:srgbClr val="8B3D9A"/>
              </a:buClr>
              <a:buFont typeface="Arial" pitchFamily="34" charset="0"/>
              <a:buChar char="–"/>
              <a:defRPr sz="2200">
                <a:solidFill>
                  <a:srgbClr val="FEFDDE"/>
                </a:solidFill>
                <a:latin typeface="Arial" pitchFamily="34" charset="0"/>
              </a:defRPr>
            </a:lvl2pPr>
            <a:lvl3pPr marL="1143000" indent="-228600">
              <a:lnSpc>
                <a:spcPct val="90000"/>
              </a:lnSpc>
              <a:spcBef>
                <a:spcPts val="1000"/>
              </a:spcBef>
              <a:spcAft>
                <a:spcPts val="700"/>
              </a:spcAft>
              <a:buClr>
                <a:srgbClr val="8B3D9A"/>
              </a:buClr>
              <a:buFont typeface="Arial" pitchFamily="34" charset="0"/>
              <a:buChar char="–"/>
              <a:defRPr sz="2000">
                <a:solidFill>
                  <a:srgbClr val="FEFDDE"/>
                </a:solidFill>
                <a:latin typeface="Arial" pitchFamily="34" charset="0"/>
              </a:defRPr>
            </a:lvl3pPr>
            <a:lvl4pPr marL="1600200" indent="-228600">
              <a:lnSpc>
                <a:spcPct val="90000"/>
              </a:lnSpc>
              <a:spcBef>
                <a:spcPts val="1000"/>
              </a:spcBef>
              <a:spcAft>
                <a:spcPts val="700"/>
              </a:spcAft>
              <a:buClr>
                <a:srgbClr val="8B3D9A"/>
              </a:buClr>
              <a:buFont typeface="Arial" pitchFamily="34" charset="0"/>
              <a:buChar char="–"/>
              <a:defRPr>
                <a:solidFill>
                  <a:srgbClr val="FEFDDE"/>
                </a:solidFill>
                <a:latin typeface="Arial" pitchFamily="34" charset="0"/>
              </a:defRPr>
            </a:lvl4pPr>
            <a:lvl5pPr marL="2057400" indent="-22860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Arial" pitchFamily="34" charset="0"/>
              </a:defRPr>
            </a:lvl9pPr>
          </a:lstStyle>
          <a:p>
            <a:pPr algn="ctr" fontAlgn="auto">
              <a:spcBef>
                <a:spcPct val="35000"/>
              </a:spcBef>
              <a:spcAft>
                <a:spcPct val="25000"/>
              </a:spcAft>
              <a:buClr>
                <a:schemeClr val="folHlink"/>
              </a:buClr>
              <a:buFont typeface="Arial" pitchFamily="34" charset="0"/>
              <a:buNone/>
              <a:defRPr/>
            </a:pPr>
            <a:r>
              <a:rPr lang="en-US" altLang="en-US" sz="1600" b="1" dirty="0">
                <a:solidFill>
                  <a:schemeClr val="accent4">
                    <a:lumMod val="60000"/>
                    <a:lumOff val="40000"/>
                  </a:schemeClr>
                </a:solidFill>
                <a:ea typeface="+mn-ea"/>
                <a:cs typeface="+mn-cs"/>
              </a:rPr>
              <a:t>CD28</a:t>
            </a:r>
          </a:p>
        </p:txBody>
      </p:sp>
      <p:sp>
        <p:nvSpPr>
          <p:cNvPr id="101" name="TextBox 71"/>
          <p:cNvSpPr txBox="1">
            <a:spLocks noChangeArrowheads="1"/>
          </p:cNvSpPr>
          <p:nvPr/>
        </p:nvSpPr>
        <p:spPr bwMode="auto">
          <a:xfrm>
            <a:off x="7431088" y="2252663"/>
            <a:ext cx="915987"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buClr>
                <a:schemeClr val="folHlink"/>
              </a:buClr>
              <a:buFont typeface="Arial" charset="0"/>
              <a:buNone/>
            </a:pPr>
            <a:r>
              <a:rPr lang="en-US" sz="1800">
                <a:latin typeface="Arial" charset="0"/>
              </a:rPr>
              <a:t>Tumor </a:t>
            </a:r>
          </a:p>
          <a:p>
            <a:pPr algn="ctr" eaLnBrk="1" hangingPunct="1">
              <a:lnSpc>
                <a:spcPct val="90000"/>
              </a:lnSpc>
              <a:buClr>
                <a:schemeClr val="folHlink"/>
              </a:buClr>
              <a:buFont typeface="Arial" charset="0"/>
              <a:buNone/>
            </a:pPr>
            <a:r>
              <a:rPr lang="en-US" sz="1800">
                <a:latin typeface="Arial" charset="0"/>
              </a:rPr>
              <a:t>or APC</a:t>
            </a:r>
          </a:p>
        </p:txBody>
      </p:sp>
      <p:grpSp>
        <p:nvGrpSpPr>
          <p:cNvPr id="10" name="Group 20"/>
          <p:cNvGrpSpPr>
            <a:grpSpLocks/>
          </p:cNvGrpSpPr>
          <p:nvPr/>
        </p:nvGrpSpPr>
        <p:grpSpPr bwMode="auto">
          <a:xfrm rot="8160000">
            <a:off x="5772150" y="4111625"/>
            <a:ext cx="149225" cy="539750"/>
            <a:chOff x="10791334" y="3091432"/>
            <a:chExt cx="286996" cy="671723"/>
          </a:xfrm>
        </p:grpSpPr>
        <p:cxnSp>
          <p:nvCxnSpPr>
            <p:cNvPr id="71723" name="Curved Connector 10"/>
            <p:cNvCxnSpPr>
              <a:cxnSpLocks noChangeShapeType="1"/>
            </p:cNvCxnSpPr>
            <p:nvPr/>
          </p:nvCxnSpPr>
          <p:spPr bwMode="auto">
            <a:xfrm flipH="1">
              <a:off x="10804010" y="3091432"/>
              <a:ext cx="274320" cy="548640"/>
            </a:xfrm>
            <a:prstGeom prst="curvedConnector3">
              <a:avLst>
                <a:gd name="adj1" fmla="val -112514"/>
              </a:avLst>
            </a:prstGeom>
            <a:noFill/>
            <a:ln w="38100">
              <a:solidFill>
                <a:srgbClr val="FF0000"/>
              </a:solidFill>
              <a:round/>
              <a:headEnd/>
              <a:tailEnd/>
            </a:ln>
            <a:extLst>
              <a:ext uri="{909E8E84-426E-40dd-AFC4-6F175D3DCCD1}">
                <a14:hiddenFill xmlns:a14="http://schemas.microsoft.com/office/drawing/2010/main" xmlns="">
                  <a:noFill/>
                </a14:hiddenFill>
              </a:ext>
            </a:extLst>
          </p:spPr>
        </p:cxnSp>
        <p:cxnSp>
          <p:nvCxnSpPr>
            <p:cNvPr id="71724" name="Straight Connector 18"/>
            <p:cNvCxnSpPr>
              <a:cxnSpLocks noChangeShapeType="1"/>
            </p:cNvCxnSpPr>
            <p:nvPr/>
          </p:nvCxnSpPr>
          <p:spPr bwMode="auto">
            <a:xfrm>
              <a:off x="10791334" y="3488835"/>
              <a:ext cx="0" cy="27432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cxnSp>
      </p:grpSp>
      <p:grpSp>
        <p:nvGrpSpPr>
          <p:cNvPr id="11" name="Group 100"/>
          <p:cNvGrpSpPr>
            <a:grpSpLocks/>
          </p:cNvGrpSpPr>
          <p:nvPr/>
        </p:nvGrpSpPr>
        <p:grpSpPr bwMode="auto">
          <a:xfrm rot="-10397493">
            <a:off x="4757738" y="3900488"/>
            <a:ext cx="1314450" cy="1350962"/>
            <a:chOff x="-121430" y="2865202"/>
            <a:chExt cx="608793" cy="625350"/>
          </a:xfrm>
        </p:grpSpPr>
        <p:sp>
          <p:nvSpPr>
            <p:cNvPr id="70" name="Freeform 69"/>
            <p:cNvSpPr/>
            <p:nvPr/>
          </p:nvSpPr>
          <p:spPr bwMode="auto">
            <a:xfrm>
              <a:off x="-121430" y="2865202"/>
              <a:ext cx="608793" cy="625350"/>
            </a:xfrm>
            <a:custGeom>
              <a:avLst/>
              <a:gdLst>
                <a:gd name="connsiteX0" fmla="*/ 56752 w 760015"/>
                <a:gd name="connsiteY0" fmla="*/ 164306 h 779860"/>
                <a:gd name="connsiteX1" fmla="*/ 159146 w 760015"/>
                <a:gd name="connsiteY1" fmla="*/ 76200 h 779860"/>
                <a:gd name="connsiteX2" fmla="*/ 306784 w 760015"/>
                <a:gd name="connsiteY2" fmla="*/ 7144 h 779860"/>
                <a:gd name="connsiteX3" fmla="*/ 511571 w 760015"/>
                <a:gd name="connsiteY3" fmla="*/ 33337 h 779860"/>
                <a:gd name="connsiteX4" fmla="*/ 654446 w 760015"/>
                <a:gd name="connsiteY4" fmla="*/ 142875 h 779860"/>
                <a:gd name="connsiteX5" fmla="*/ 740171 w 760015"/>
                <a:gd name="connsiteY5" fmla="*/ 288131 h 779860"/>
                <a:gd name="connsiteX6" fmla="*/ 744934 w 760015"/>
                <a:gd name="connsiteY6" fmla="*/ 495300 h 779860"/>
                <a:gd name="connsiteX7" fmla="*/ 649684 w 760015"/>
                <a:gd name="connsiteY7" fmla="*/ 671512 h 779860"/>
                <a:gd name="connsiteX8" fmla="*/ 518715 w 760015"/>
                <a:gd name="connsiteY8" fmla="*/ 747712 h 779860"/>
                <a:gd name="connsiteX9" fmla="*/ 340121 w 760015"/>
                <a:gd name="connsiteY9" fmla="*/ 769144 h 779860"/>
                <a:gd name="connsiteX10" fmla="*/ 137715 w 760015"/>
                <a:gd name="connsiteY10" fmla="*/ 683419 h 779860"/>
                <a:gd name="connsiteX11" fmla="*/ 21034 w 760015"/>
                <a:gd name="connsiteY11" fmla="*/ 481012 h 779860"/>
                <a:gd name="connsiteX12" fmla="*/ 11509 w 760015"/>
                <a:gd name="connsiteY12" fmla="*/ 259556 h 779860"/>
                <a:gd name="connsiteX13" fmla="*/ 56752 w 760015"/>
                <a:gd name="connsiteY13" fmla="*/ 164306 h 7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15" h="779860">
                  <a:moveTo>
                    <a:pt x="56752" y="164306"/>
                  </a:moveTo>
                  <a:cubicBezTo>
                    <a:pt x="81358" y="133747"/>
                    <a:pt x="117474" y="102394"/>
                    <a:pt x="159146" y="76200"/>
                  </a:cubicBezTo>
                  <a:cubicBezTo>
                    <a:pt x="200818" y="50006"/>
                    <a:pt x="248047" y="14288"/>
                    <a:pt x="306784" y="7144"/>
                  </a:cubicBezTo>
                  <a:cubicBezTo>
                    <a:pt x="365521" y="0"/>
                    <a:pt x="453627" y="10715"/>
                    <a:pt x="511571" y="33337"/>
                  </a:cubicBezTo>
                  <a:cubicBezTo>
                    <a:pt x="569515" y="55959"/>
                    <a:pt x="616346" y="100409"/>
                    <a:pt x="654446" y="142875"/>
                  </a:cubicBezTo>
                  <a:cubicBezTo>
                    <a:pt x="692546" y="185341"/>
                    <a:pt x="725090" y="229394"/>
                    <a:pt x="740171" y="288131"/>
                  </a:cubicBezTo>
                  <a:cubicBezTo>
                    <a:pt x="755252" y="346869"/>
                    <a:pt x="760015" y="431403"/>
                    <a:pt x="744934" y="495300"/>
                  </a:cubicBezTo>
                  <a:cubicBezTo>
                    <a:pt x="729853" y="559197"/>
                    <a:pt x="687387" y="629443"/>
                    <a:pt x="649684" y="671512"/>
                  </a:cubicBezTo>
                  <a:cubicBezTo>
                    <a:pt x="611981" y="713581"/>
                    <a:pt x="570309" y="731440"/>
                    <a:pt x="518715" y="747712"/>
                  </a:cubicBezTo>
                  <a:cubicBezTo>
                    <a:pt x="467121" y="763984"/>
                    <a:pt x="403621" y="779860"/>
                    <a:pt x="340121" y="769144"/>
                  </a:cubicBezTo>
                  <a:cubicBezTo>
                    <a:pt x="276621" y="758429"/>
                    <a:pt x="190896" y="731441"/>
                    <a:pt x="137715" y="683419"/>
                  </a:cubicBezTo>
                  <a:cubicBezTo>
                    <a:pt x="84534" y="635397"/>
                    <a:pt x="42068" y="551656"/>
                    <a:pt x="21034" y="481012"/>
                  </a:cubicBezTo>
                  <a:cubicBezTo>
                    <a:pt x="0" y="410368"/>
                    <a:pt x="4365" y="313531"/>
                    <a:pt x="11509" y="259556"/>
                  </a:cubicBezTo>
                  <a:cubicBezTo>
                    <a:pt x="18653" y="205581"/>
                    <a:pt x="32146" y="194865"/>
                    <a:pt x="56752" y="164306"/>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sp>
          <p:nvSpPr>
            <p:cNvPr id="74" name="Freeform 73"/>
            <p:cNvSpPr/>
            <p:nvPr/>
          </p:nvSpPr>
          <p:spPr bwMode="auto">
            <a:xfrm>
              <a:off x="123120" y="3043903"/>
              <a:ext cx="290241" cy="293560"/>
            </a:xfrm>
            <a:custGeom>
              <a:avLst/>
              <a:gdLst>
                <a:gd name="connsiteX0" fmla="*/ 7937 w 497682"/>
                <a:gd name="connsiteY0" fmla="*/ 321071 h 502841"/>
                <a:gd name="connsiteX1" fmla="*/ 22225 w 497682"/>
                <a:gd name="connsiteY1" fmla="*/ 173434 h 502841"/>
                <a:gd name="connsiteX2" fmla="*/ 141287 w 497682"/>
                <a:gd name="connsiteY2" fmla="*/ 42465 h 502841"/>
                <a:gd name="connsiteX3" fmla="*/ 250825 w 497682"/>
                <a:gd name="connsiteY3" fmla="*/ 1984 h 502841"/>
                <a:gd name="connsiteX4" fmla="*/ 372269 w 497682"/>
                <a:gd name="connsiteY4" fmla="*/ 30559 h 502841"/>
                <a:gd name="connsiteX5" fmla="*/ 453231 w 497682"/>
                <a:gd name="connsiteY5" fmla="*/ 128190 h 502841"/>
                <a:gd name="connsiteX6" fmla="*/ 496094 w 497682"/>
                <a:gd name="connsiteY6" fmla="*/ 244871 h 502841"/>
                <a:gd name="connsiteX7" fmla="*/ 443706 w 497682"/>
                <a:gd name="connsiteY7" fmla="*/ 382984 h 502841"/>
                <a:gd name="connsiteX8" fmla="*/ 336550 w 497682"/>
                <a:gd name="connsiteY8" fmla="*/ 471090 h 502841"/>
                <a:gd name="connsiteX9" fmla="*/ 210344 w 497682"/>
                <a:gd name="connsiteY9" fmla="*/ 494903 h 502841"/>
                <a:gd name="connsiteX10" fmla="*/ 53181 w 497682"/>
                <a:gd name="connsiteY10" fmla="*/ 423465 h 502841"/>
                <a:gd name="connsiteX11" fmla="*/ 7937 w 497682"/>
                <a:gd name="connsiteY11" fmla="*/ 321071 h 5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682" h="502841">
                  <a:moveTo>
                    <a:pt x="7937" y="321071"/>
                  </a:moveTo>
                  <a:cubicBezTo>
                    <a:pt x="2778" y="279399"/>
                    <a:pt x="0" y="219868"/>
                    <a:pt x="22225" y="173434"/>
                  </a:cubicBezTo>
                  <a:cubicBezTo>
                    <a:pt x="44450" y="127000"/>
                    <a:pt x="103187" y="71040"/>
                    <a:pt x="141287" y="42465"/>
                  </a:cubicBezTo>
                  <a:cubicBezTo>
                    <a:pt x="179387" y="13890"/>
                    <a:pt x="212328" y="3968"/>
                    <a:pt x="250825" y="1984"/>
                  </a:cubicBezTo>
                  <a:cubicBezTo>
                    <a:pt x="289322" y="0"/>
                    <a:pt x="338535" y="9525"/>
                    <a:pt x="372269" y="30559"/>
                  </a:cubicBezTo>
                  <a:cubicBezTo>
                    <a:pt x="406003" y="51593"/>
                    <a:pt x="432594" y="92471"/>
                    <a:pt x="453231" y="128190"/>
                  </a:cubicBezTo>
                  <a:cubicBezTo>
                    <a:pt x="473869" y="163909"/>
                    <a:pt x="497682" y="202405"/>
                    <a:pt x="496094" y="244871"/>
                  </a:cubicBezTo>
                  <a:cubicBezTo>
                    <a:pt x="494507" y="287337"/>
                    <a:pt x="470297" y="345281"/>
                    <a:pt x="443706" y="382984"/>
                  </a:cubicBezTo>
                  <a:cubicBezTo>
                    <a:pt x="417115" y="420687"/>
                    <a:pt x="375444" y="452437"/>
                    <a:pt x="336550" y="471090"/>
                  </a:cubicBezTo>
                  <a:cubicBezTo>
                    <a:pt x="297656" y="489743"/>
                    <a:pt x="257572" y="502841"/>
                    <a:pt x="210344" y="494903"/>
                  </a:cubicBezTo>
                  <a:cubicBezTo>
                    <a:pt x="163116" y="486965"/>
                    <a:pt x="87709" y="454024"/>
                    <a:pt x="53181" y="423465"/>
                  </a:cubicBezTo>
                  <a:cubicBezTo>
                    <a:pt x="18653" y="392906"/>
                    <a:pt x="13096" y="362743"/>
                    <a:pt x="7937" y="32107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12700">
              <a:solidFill>
                <a:schemeClr val="accent3">
                  <a:lumMod val="60000"/>
                  <a:lumOff val="40000"/>
                </a:schemeClr>
              </a:solidFill>
              <a:miter lim="800000"/>
              <a:headEnd/>
              <a:tailEnd/>
            </a:ln>
          </p:spPr>
          <p:txBody>
            <a:bodyPr anchor="ct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lnSpc>
                  <a:spcPct val="90000"/>
                </a:lnSpc>
                <a:buClr>
                  <a:schemeClr val="folHlink"/>
                </a:buClr>
                <a:buFont typeface="Arial" charset="0"/>
                <a:buNone/>
                <a:defRPr/>
              </a:pPr>
              <a:endParaRPr lang="en-US" sz="1200" dirty="0">
                <a:solidFill>
                  <a:srgbClr val="CDCDCF"/>
                </a:solidFill>
                <a:ea typeface="MS PGothic" pitchFamily="34" charset="-128"/>
              </a:endParaRPr>
            </a:p>
          </p:txBody>
        </p:sp>
      </p:grpSp>
      <p:sp>
        <p:nvSpPr>
          <p:cNvPr id="96" name="Freeform 95"/>
          <p:cNvSpPr>
            <a:spLocks noChangeAspect="1"/>
          </p:cNvSpPr>
          <p:nvPr/>
        </p:nvSpPr>
        <p:spPr bwMode="auto">
          <a:xfrm rot="-3656873">
            <a:off x="5818188" y="3729037"/>
            <a:ext cx="520700" cy="447675"/>
          </a:xfrm>
          <a:custGeom>
            <a:avLst/>
            <a:gdLst>
              <a:gd name="T0" fmla="*/ 1 w 748506"/>
              <a:gd name="T1" fmla="*/ 1 h 610791"/>
              <a:gd name="T2" fmla="*/ 1 w 748506"/>
              <a:gd name="T3" fmla="*/ 1 h 610791"/>
              <a:gd name="T4" fmla="*/ 1 w 748506"/>
              <a:gd name="T5" fmla="*/ 1 h 610791"/>
              <a:gd name="T6" fmla="*/ 1 w 748506"/>
              <a:gd name="T7" fmla="*/ 3 h 610791"/>
              <a:gd name="T8" fmla="*/ 1 w 748506"/>
              <a:gd name="T9" fmla="*/ 4 h 610791"/>
              <a:gd name="T10" fmla="*/ 1 w 748506"/>
              <a:gd name="T11" fmla="*/ 3 h 610791"/>
              <a:gd name="T12" fmla="*/ 1 w 748506"/>
              <a:gd name="T13" fmla="*/ 3 h 610791"/>
              <a:gd name="T14" fmla="*/ 1 w 748506"/>
              <a:gd name="T15" fmla="*/ 4 h 610791"/>
              <a:gd name="T16" fmla="*/ 1 w 748506"/>
              <a:gd name="T17" fmla="*/ 5 h 610791"/>
              <a:gd name="T18" fmla="*/ 1 w 748506"/>
              <a:gd name="T19" fmla="*/ 5 h 610791"/>
              <a:gd name="T20" fmla="*/ 1 w 748506"/>
              <a:gd name="T21" fmla="*/ 5 h 610791"/>
              <a:gd name="T22" fmla="*/ 1 w 748506"/>
              <a:gd name="T23" fmla="*/ 4 h 610791"/>
              <a:gd name="T24" fmla="*/ 1 w 748506"/>
              <a:gd name="T25" fmla="*/ 5 h 610791"/>
              <a:gd name="T26" fmla="*/ 1 w 748506"/>
              <a:gd name="T27" fmla="*/ 7 h 610791"/>
              <a:gd name="T28" fmla="*/ 1 w 748506"/>
              <a:gd name="T29" fmla="*/ 7 h 610791"/>
              <a:gd name="T30" fmla="*/ 1 w 748506"/>
              <a:gd name="T31" fmla="*/ 8 h 610791"/>
              <a:gd name="T32" fmla="*/ 1 w 748506"/>
              <a:gd name="T33" fmla="*/ 8 h 610791"/>
              <a:gd name="T34" fmla="*/ 1 w 748506"/>
              <a:gd name="T35" fmla="*/ 8 h 610791"/>
              <a:gd name="T36" fmla="*/ 1 w 748506"/>
              <a:gd name="T37" fmla="*/ 7 h 610791"/>
              <a:gd name="T38" fmla="*/ 1 w 748506"/>
              <a:gd name="T39" fmla="*/ 6 h 610791"/>
              <a:gd name="T40" fmla="*/ 1 w 748506"/>
              <a:gd name="T41" fmla="*/ 5 h 610791"/>
              <a:gd name="T42" fmla="*/ 1 w 748506"/>
              <a:gd name="T43" fmla="*/ 4 h 610791"/>
              <a:gd name="T44" fmla="*/ 1 w 748506"/>
              <a:gd name="T45" fmla="*/ 3 h 610791"/>
              <a:gd name="T46" fmla="*/ 1 w 748506"/>
              <a:gd name="T47" fmla="*/ 1 h 6107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8506"/>
              <a:gd name="T73" fmla="*/ 0 h 610791"/>
              <a:gd name="T74" fmla="*/ 748506 w 748506"/>
              <a:gd name="T75" fmla="*/ 610791 h 6107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8506" h="610791">
                <a:moveTo>
                  <a:pt x="15081" y="74216"/>
                </a:moveTo>
                <a:cubicBezTo>
                  <a:pt x="7540" y="50602"/>
                  <a:pt x="0" y="26988"/>
                  <a:pt x="12700" y="19447"/>
                </a:cubicBezTo>
                <a:cubicBezTo>
                  <a:pt x="25400" y="11906"/>
                  <a:pt x="36512" y="0"/>
                  <a:pt x="91281" y="28972"/>
                </a:cubicBezTo>
                <a:cubicBezTo>
                  <a:pt x="146050" y="57944"/>
                  <a:pt x="280591" y="154782"/>
                  <a:pt x="341313" y="193279"/>
                </a:cubicBezTo>
                <a:cubicBezTo>
                  <a:pt x="402035" y="231776"/>
                  <a:pt x="425054" y="254001"/>
                  <a:pt x="455613" y="259954"/>
                </a:cubicBezTo>
                <a:cubicBezTo>
                  <a:pt x="486172" y="265907"/>
                  <a:pt x="498475" y="234950"/>
                  <a:pt x="524669" y="228997"/>
                </a:cubicBezTo>
                <a:cubicBezTo>
                  <a:pt x="550863" y="223044"/>
                  <a:pt x="578644" y="211932"/>
                  <a:pt x="612775" y="224235"/>
                </a:cubicBezTo>
                <a:cubicBezTo>
                  <a:pt x="646906" y="236538"/>
                  <a:pt x="710406" y="279004"/>
                  <a:pt x="729456" y="302816"/>
                </a:cubicBezTo>
                <a:cubicBezTo>
                  <a:pt x="748506" y="326628"/>
                  <a:pt x="731838" y="352822"/>
                  <a:pt x="727075" y="367110"/>
                </a:cubicBezTo>
                <a:cubicBezTo>
                  <a:pt x="722312" y="381398"/>
                  <a:pt x="711200" y="391319"/>
                  <a:pt x="700881" y="388541"/>
                </a:cubicBezTo>
                <a:cubicBezTo>
                  <a:pt x="690562" y="385763"/>
                  <a:pt x="683816" y="360760"/>
                  <a:pt x="665163" y="350441"/>
                </a:cubicBezTo>
                <a:cubicBezTo>
                  <a:pt x="646510" y="340122"/>
                  <a:pt x="614760" y="321867"/>
                  <a:pt x="588963" y="326629"/>
                </a:cubicBezTo>
                <a:cubicBezTo>
                  <a:pt x="563166" y="331391"/>
                  <a:pt x="528637" y="354807"/>
                  <a:pt x="510381" y="379016"/>
                </a:cubicBezTo>
                <a:cubicBezTo>
                  <a:pt x="492125" y="403225"/>
                  <a:pt x="480219" y="446088"/>
                  <a:pt x="479425" y="471885"/>
                </a:cubicBezTo>
                <a:cubicBezTo>
                  <a:pt x="478631" y="497682"/>
                  <a:pt x="492919" y="517922"/>
                  <a:pt x="505619" y="533797"/>
                </a:cubicBezTo>
                <a:cubicBezTo>
                  <a:pt x="518319" y="549672"/>
                  <a:pt x="550863" y="557213"/>
                  <a:pt x="555625" y="567135"/>
                </a:cubicBezTo>
                <a:cubicBezTo>
                  <a:pt x="560387" y="577057"/>
                  <a:pt x="549275" y="587773"/>
                  <a:pt x="534194" y="593329"/>
                </a:cubicBezTo>
                <a:cubicBezTo>
                  <a:pt x="519113" y="598885"/>
                  <a:pt x="490935" y="610791"/>
                  <a:pt x="465138" y="600472"/>
                </a:cubicBezTo>
                <a:cubicBezTo>
                  <a:pt x="439341" y="590153"/>
                  <a:pt x="397669" y="556419"/>
                  <a:pt x="379413" y="531416"/>
                </a:cubicBezTo>
                <a:cubicBezTo>
                  <a:pt x="361157" y="506413"/>
                  <a:pt x="353616" y="480617"/>
                  <a:pt x="355600" y="450454"/>
                </a:cubicBezTo>
                <a:cubicBezTo>
                  <a:pt x="357584" y="420291"/>
                  <a:pt x="402035" y="379413"/>
                  <a:pt x="391319" y="350441"/>
                </a:cubicBezTo>
                <a:cubicBezTo>
                  <a:pt x="380603" y="321469"/>
                  <a:pt x="291306" y="276622"/>
                  <a:pt x="291306" y="276622"/>
                </a:cubicBezTo>
                <a:lnTo>
                  <a:pt x="184150" y="198041"/>
                </a:lnTo>
                <a:lnTo>
                  <a:pt x="15081" y="74216"/>
                </a:lnTo>
                <a:close/>
              </a:path>
            </a:pathLst>
          </a:custGeom>
          <a:solidFill>
            <a:schemeClr val="accent1"/>
          </a:solidFill>
          <a:ln w="9525">
            <a:solidFill>
              <a:schemeClr val="accent1"/>
            </a:solidFill>
            <a:miter lim="800000"/>
            <a:headEnd/>
            <a:tailEnd/>
          </a:ln>
        </p:spPr>
        <p:txBody>
          <a:bodyPr anchor="ctr"/>
          <a:lstStyle/>
          <a:p>
            <a:endParaRPr lang="en-US"/>
          </a:p>
        </p:txBody>
      </p:sp>
      <p:sp>
        <p:nvSpPr>
          <p:cNvPr id="75" name="Can 74"/>
          <p:cNvSpPr/>
          <p:nvPr/>
        </p:nvSpPr>
        <p:spPr bwMode="auto">
          <a:xfrm rot="14572819">
            <a:off x="2512219" y="3871119"/>
            <a:ext cx="123825" cy="639763"/>
          </a:xfrm>
          <a:prstGeom prst="can">
            <a:avLst/>
          </a:prstGeom>
          <a:solidFill>
            <a:schemeClr val="accent3"/>
          </a:solidFill>
          <a:ln w="9525" cap="flat" cmpd="sng" algn="ctr">
            <a:noFill/>
            <a:prstDash val="solid"/>
            <a:round/>
            <a:headEnd type="none" w="med" len="med"/>
            <a:tailEnd type="none" w="med" len="med"/>
          </a:ln>
          <a:effectLst/>
        </p:spPr>
        <p:txBody>
          <a:bodyPr/>
          <a:lstStyle/>
          <a:p>
            <a:pPr fontAlgn="auto">
              <a:lnSpc>
                <a:spcPct val="90000"/>
              </a:lnSpc>
              <a:spcBef>
                <a:spcPct val="35000"/>
              </a:spcBef>
              <a:spcAft>
                <a:spcPct val="25000"/>
              </a:spcAft>
              <a:buClr>
                <a:srgbClr val="8B3D9A"/>
              </a:buClr>
              <a:buFont typeface="Arial" charset="0"/>
              <a:buNone/>
              <a:defRPr/>
            </a:pPr>
            <a:endParaRPr lang="en-US" dirty="0">
              <a:solidFill>
                <a:srgbClr val="FFFFFF"/>
              </a:solidFill>
              <a:ea typeface="+mn-ea"/>
              <a:cs typeface="+mn-cs"/>
            </a:endParaRPr>
          </a:p>
        </p:txBody>
      </p:sp>
      <p:sp>
        <p:nvSpPr>
          <p:cNvPr id="76" name="Freeform 75"/>
          <p:cNvSpPr>
            <a:spLocks noChangeAspect="1"/>
          </p:cNvSpPr>
          <p:nvPr/>
        </p:nvSpPr>
        <p:spPr bwMode="auto">
          <a:xfrm rot="-3656873">
            <a:off x="1905001" y="4175125"/>
            <a:ext cx="520700" cy="447675"/>
          </a:xfrm>
          <a:custGeom>
            <a:avLst/>
            <a:gdLst>
              <a:gd name="T0" fmla="*/ 1 w 748506"/>
              <a:gd name="T1" fmla="*/ 1 h 610791"/>
              <a:gd name="T2" fmla="*/ 1 w 748506"/>
              <a:gd name="T3" fmla="*/ 1 h 610791"/>
              <a:gd name="T4" fmla="*/ 1 w 748506"/>
              <a:gd name="T5" fmla="*/ 1 h 610791"/>
              <a:gd name="T6" fmla="*/ 1 w 748506"/>
              <a:gd name="T7" fmla="*/ 3 h 610791"/>
              <a:gd name="T8" fmla="*/ 1 w 748506"/>
              <a:gd name="T9" fmla="*/ 4 h 610791"/>
              <a:gd name="T10" fmla="*/ 1 w 748506"/>
              <a:gd name="T11" fmla="*/ 3 h 610791"/>
              <a:gd name="T12" fmla="*/ 1 w 748506"/>
              <a:gd name="T13" fmla="*/ 3 h 610791"/>
              <a:gd name="T14" fmla="*/ 1 w 748506"/>
              <a:gd name="T15" fmla="*/ 4 h 610791"/>
              <a:gd name="T16" fmla="*/ 1 w 748506"/>
              <a:gd name="T17" fmla="*/ 5 h 610791"/>
              <a:gd name="T18" fmla="*/ 1 w 748506"/>
              <a:gd name="T19" fmla="*/ 5 h 610791"/>
              <a:gd name="T20" fmla="*/ 1 w 748506"/>
              <a:gd name="T21" fmla="*/ 5 h 610791"/>
              <a:gd name="T22" fmla="*/ 1 w 748506"/>
              <a:gd name="T23" fmla="*/ 4 h 610791"/>
              <a:gd name="T24" fmla="*/ 1 w 748506"/>
              <a:gd name="T25" fmla="*/ 5 h 610791"/>
              <a:gd name="T26" fmla="*/ 1 w 748506"/>
              <a:gd name="T27" fmla="*/ 7 h 610791"/>
              <a:gd name="T28" fmla="*/ 1 w 748506"/>
              <a:gd name="T29" fmla="*/ 7 h 610791"/>
              <a:gd name="T30" fmla="*/ 1 w 748506"/>
              <a:gd name="T31" fmla="*/ 8 h 610791"/>
              <a:gd name="T32" fmla="*/ 1 w 748506"/>
              <a:gd name="T33" fmla="*/ 8 h 610791"/>
              <a:gd name="T34" fmla="*/ 1 w 748506"/>
              <a:gd name="T35" fmla="*/ 8 h 610791"/>
              <a:gd name="T36" fmla="*/ 1 w 748506"/>
              <a:gd name="T37" fmla="*/ 7 h 610791"/>
              <a:gd name="T38" fmla="*/ 1 w 748506"/>
              <a:gd name="T39" fmla="*/ 6 h 610791"/>
              <a:gd name="T40" fmla="*/ 1 w 748506"/>
              <a:gd name="T41" fmla="*/ 5 h 610791"/>
              <a:gd name="T42" fmla="*/ 1 w 748506"/>
              <a:gd name="T43" fmla="*/ 4 h 610791"/>
              <a:gd name="T44" fmla="*/ 1 w 748506"/>
              <a:gd name="T45" fmla="*/ 3 h 610791"/>
              <a:gd name="T46" fmla="*/ 1 w 748506"/>
              <a:gd name="T47" fmla="*/ 1 h 6107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8506"/>
              <a:gd name="T73" fmla="*/ 0 h 610791"/>
              <a:gd name="T74" fmla="*/ 748506 w 748506"/>
              <a:gd name="T75" fmla="*/ 610791 h 6107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8506" h="610791">
                <a:moveTo>
                  <a:pt x="15081" y="74216"/>
                </a:moveTo>
                <a:cubicBezTo>
                  <a:pt x="7540" y="50602"/>
                  <a:pt x="0" y="26988"/>
                  <a:pt x="12700" y="19447"/>
                </a:cubicBezTo>
                <a:cubicBezTo>
                  <a:pt x="25400" y="11906"/>
                  <a:pt x="36512" y="0"/>
                  <a:pt x="91281" y="28972"/>
                </a:cubicBezTo>
                <a:cubicBezTo>
                  <a:pt x="146050" y="57944"/>
                  <a:pt x="280591" y="154782"/>
                  <a:pt x="341313" y="193279"/>
                </a:cubicBezTo>
                <a:cubicBezTo>
                  <a:pt x="402035" y="231776"/>
                  <a:pt x="425054" y="254001"/>
                  <a:pt x="455613" y="259954"/>
                </a:cubicBezTo>
                <a:cubicBezTo>
                  <a:pt x="486172" y="265907"/>
                  <a:pt x="498475" y="234950"/>
                  <a:pt x="524669" y="228997"/>
                </a:cubicBezTo>
                <a:cubicBezTo>
                  <a:pt x="550863" y="223044"/>
                  <a:pt x="578644" y="211932"/>
                  <a:pt x="612775" y="224235"/>
                </a:cubicBezTo>
                <a:cubicBezTo>
                  <a:pt x="646906" y="236538"/>
                  <a:pt x="710406" y="279004"/>
                  <a:pt x="729456" y="302816"/>
                </a:cubicBezTo>
                <a:cubicBezTo>
                  <a:pt x="748506" y="326628"/>
                  <a:pt x="731838" y="352822"/>
                  <a:pt x="727075" y="367110"/>
                </a:cubicBezTo>
                <a:cubicBezTo>
                  <a:pt x="722312" y="381398"/>
                  <a:pt x="711200" y="391319"/>
                  <a:pt x="700881" y="388541"/>
                </a:cubicBezTo>
                <a:cubicBezTo>
                  <a:pt x="690562" y="385763"/>
                  <a:pt x="683816" y="360760"/>
                  <a:pt x="665163" y="350441"/>
                </a:cubicBezTo>
                <a:cubicBezTo>
                  <a:pt x="646510" y="340122"/>
                  <a:pt x="614760" y="321867"/>
                  <a:pt x="588963" y="326629"/>
                </a:cubicBezTo>
                <a:cubicBezTo>
                  <a:pt x="563166" y="331391"/>
                  <a:pt x="528637" y="354807"/>
                  <a:pt x="510381" y="379016"/>
                </a:cubicBezTo>
                <a:cubicBezTo>
                  <a:pt x="492125" y="403225"/>
                  <a:pt x="480219" y="446088"/>
                  <a:pt x="479425" y="471885"/>
                </a:cubicBezTo>
                <a:cubicBezTo>
                  <a:pt x="478631" y="497682"/>
                  <a:pt x="492919" y="517922"/>
                  <a:pt x="505619" y="533797"/>
                </a:cubicBezTo>
                <a:cubicBezTo>
                  <a:pt x="518319" y="549672"/>
                  <a:pt x="550863" y="557213"/>
                  <a:pt x="555625" y="567135"/>
                </a:cubicBezTo>
                <a:cubicBezTo>
                  <a:pt x="560387" y="577057"/>
                  <a:pt x="549275" y="587773"/>
                  <a:pt x="534194" y="593329"/>
                </a:cubicBezTo>
                <a:cubicBezTo>
                  <a:pt x="519113" y="598885"/>
                  <a:pt x="490935" y="610791"/>
                  <a:pt x="465138" y="600472"/>
                </a:cubicBezTo>
                <a:cubicBezTo>
                  <a:pt x="439341" y="590153"/>
                  <a:pt x="397669" y="556419"/>
                  <a:pt x="379413" y="531416"/>
                </a:cubicBezTo>
                <a:cubicBezTo>
                  <a:pt x="361157" y="506413"/>
                  <a:pt x="353616" y="480617"/>
                  <a:pt x="355600" y="450454"/>
                </a:cubicBezTo>
                <a:cubicBezTo>
                  <a:pt x="357584" y="420291"/>
                  <a:pt x="402035" y="379413"/>
                  <a:pt x="391319" y="350441"/>
                </a:cubicBezTo>
                <a:cubicBezTo>
                  <a:pt x="380603" y="321469"/>
                  <a:pt x="291306" y="276622"/>
                  <a:pt x="291306" y="276622"/>
                </a:cubicBezTo>
                <a:lnTo>
                  <a:pt x="184150" y="198041"/>
                </a:lnTo>
                <a:lnTo>
                  <a:pt x="15081" y="74216"/>
                </a:lnTo>
                <a:close/>
              </a:path>
            </a:pathLst>
          </a:custGeom>
          <a:solidFill>
            <a:schemeClr val="accent1"/>
          </a:solidFill>
          <a:ln w="9525">
            <a:solidFill>
              <a:schemeClr val="accent1"/>
            </a:solidFill>
            <a:miter lim="800000"/>
            <a:headEnd/>
            <a:tailEnd/>
          </a:ln>
        </p:spPr>
        <p:txBody>
          <a:bodyPr anchor="ctr"/>
          <a:lstStyle/>
          <a:p>
            <a:endParaRPr lang="en-US"/>
          </a:p>
        </p:txBody>
      </p:sp>
      <p:grpSp>
        <p:nvGrpSpPr>
          <p:cNvPr id="71716" name="Group 1"/>
          <p:cNvGrpSpPr>
            <a:grpSpLocks/>
          </p:cNvGrpSpPr>
          <p:nvPr/>
        </p:nvGrpSpPr>
        <p:grpSpPr bwMode="auto">
          <a:xfrm>
            <a:off x="6294438" y="6210300"/>
            <a:ext cx="2673350" cy="455613"/>
            <a:chOff x="6294438" y="6210300"/>
            <a:chExt cx="2673350" cy="455613"/>
          </a:xfrm>
        </p:grpSpPr>
        <p:sp>
          <p:nvSpPr>
            <p:cNvPr id="71717" name="Rectangle 8"/>
            <p:cNvSpPr>
              <a:spLocks noChangeArrowheads="1"/>
            </p:cNvSpPr>
            <p:nvPr/>
          </p:nvSpPr>
          <p:spPr bwMode="auto">
            <a:xfrm>
              <a:off x="6294438" y="6357938"/>
              <a:ext cx="2673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bg2"/>
                  </a:solidFill>
                </a:rPr>
                <a:t>Slide credit: </a:t>
              </a:r>
              <a:r>
                <a:rPr lang="en-US" sz="1400">
                  <a:solidFill>
                    <a:schemeClr val="bg2"/>
                  </a:solidFill>
                  <a:hlinkClick r:id="rId6"/>
                </a:rPr>
                <a:t>clinicaloptions.com</a:t>
              </a:r>
              <a:endParaRPr lang="en-US" sz="1400">
                <a:solidFill>
                  <a:schemeClr val="bg2"/>
                </a:solidFill>
              </a:endParaRPr>
            </a:p>
          </p:txBody>
        </p:sp>
        <p:pic>
          <p:nvPicPr>
            <p:cNvPr id="71718" name="Picture 1"/>
            <p:cNvPicPr>
              <a:picLocks noChangeAspect="1"/>
            </p:cNvPicPr>
            <p:nvPr/>
          </p:nvPicPr>
          <p:blipFill>
            <a:blip r:embed="rId7" cstate="email">
              <a:extLst>
                <a:ext uri="{28A0092B-C50C-407E-A947-70E740481C1C}">
                  <a14:useLocalDpi xmlns:a14="http://schemas.microsoft.com/office/drawing/2010/main" val="0"/>
                </a:ext>
              </a:extLst>
            </a:blip>
            <a:srcRect t="-1924"/>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p:transition advTm="1569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par>
                                <p:cTn id="21" presetID="26" presetClass="emph" presetSubtype="0" repeatCount="3000" fill="hold" grpId="0" nodeType="withEffect">
                                  <p:stCondLst>
                                    <p:cond delay="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26" presetClass="emph" presetSubtype="0" repeatCount="3000" fill="hold" grpId="0" nodeType="withEffect">
                                  <p:stCondLst>
                                    <p:cond delay="0"/>
                                  </p:stCondLst>
                                  <p:childTnLst>
                                    <p:animEffect transition="out" filter="fade">
                                      <p:cBhvr>
                                        <p:cTn id="25" dur="500" tmFilter="0, 0; .2, .5; .8, .5; 1, 0"/>
                                        <p:tgtEl>
                                          <p:spTgt spid="75"/>
                                        </p:tgtEl>
                                      </p:cBhvr>
                                    </p:animEffect>
                                    <p:animScale>
                                      <p:cBhvr>
                                        <p:cTn id="26" dur="250" autoRev="1" fill="hold"/>
                                        <p:tgtEl>
                                          <p:spTgt spid="75"/>
                                        </p:tgtEl>
                                      </p:cBhvr>
                                      <p:by x="105000" y="105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fade">
                                      <p:cBhvr>
                                        <p:cTn id="46" dur="500"/>
                                        <p:tgtEl>
                                          <p:spTgt spid="9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par>
                                <p:cTn id="65" presetID="10"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par>
                                <p:cTn id="84" presetID="10"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bldLst>
      <p:bldP spid="67" grpId="0"/>
      <p:bldP spid="69" grpId="0"/>
      <p:bldP spid="53" grpId="0" animBg="1"/>
      <p:bldP spid="58" grpId="0"/>
      <p:bldP spid="66" grpId="0"/>
      <p:bldP spid="92" grpId="0" animBg="1"/>
      <p:bldP spid="2" grpId="0" animBg="1"/>
      <p:bldP spid="77" grpId="0"/>
      <p:bldP spid="81" grpId="0"/>
      <p:bldP spid="83" grpId="0" animBg="1"/>
      <p:bldP spid="85" grpId="0"/>
      <p:bldP spid="97" grpId="0"/>
      <p:bldP spid="101" grpId="0"/>
      <p:bldP spid="96" grpId="0" animBg="1"/>
      <p:bldP spid="75" grpId="0" animBg="1"/>
      <p:bldP spid="7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5138" y="1125538"/>
            <a:ext cx="3708400" cy="4619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373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45063" y="1125538"/>
            <a:ext cx="3659187" cy="4608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3731" name="Ορθογώνιο 1"/>
          <p:cNvSpPr>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FF0000"/>
                </a:solidFill>
              </a:rPr>
              <a:t>Immunotherapy: Pembrolizumab versus docetaxel for previously treated, PD-L1-positive, advanced NSCLC (KEYNOTE-010)</a:t>
            </a:r>
            <a:endParaRPr lang="el-GR" sz="2400">
              <a:solidFill>
                <a:srgbClr val="FF0000"/>
              </a:solidFill>
            </a:endParaRPr>
          </a:p>
        </p:txBody>
      </p:sp>
      <p:sp>
        <p:nvSpPr>
          <p:cNvPr id="73732" name="Rectangle 1"/>
          <p:cNvSpPr>
            <a:spLocks noChangeArrowheads="1"/>
          </p:cNvSpPr>
          <p:nvPr/>
        </p:nvSpPr>
        <p:spPr bwMode="auto">
          <a:xfrm>
            <a:off x="2771775" y="6443663"/>
            <a:ext cx="637698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fi-FI" sz="1600"/>
              <a:t>Lancet. 2015 Dec 18. pii:S0140-6736(15)01281-7.</a:t>
            </a:r>
            <a:endParaRPr lang="en-US" sz="16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97"/>
    </mc:Choice>
    <mc:Fallback xmlns="">
      <p:transition xmlns:p14="http://schemas.microsoft.com/office/powerpoint/2010/main" spd="slow" advTm="3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87900" y="1196975"/>
            <a:ext cx="4171950" cy="5373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4754" name="Ομάδα 1"/>
          <p:cNvGrpSpPr>
            <a:grpSpLocks/>
          </p:cNvGrpSpPr>
          <p:nvPr/>
        </p:nvGrpSpPr>
        <p:grpSpPr bwMode="auto">
          <a:xfrm>
            <a:off x="539750" y="1196975"/>
            <a:ext cx="4103688" cy="5256213"/>
            <a:chOff x="1187624" y="137888"/>
            <a:chExt cx="3522822" cy="4480772"/>
          </a:xfrm>
        </p:grpSpPr>
        <p:pic>
          <p:nvPicPr>
            <p:cNvPr id="7476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87624" y="137888"/>
              <a:ext cx="3522822" cy="1415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761"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29197" y="1549639"/>
              <a:ext cx="3481249" cy="30690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4755" name="Ορθογώνιο 2"/>
          <p:cNvSpPr>
            <a:spLocks noChangeArrowheads="1"/>
          </p:cNvSpPr>
          <p:nvPr/>
        </p:nvSpPr>
        <p:spPr bwMode="auto">
          <a:xfrm>
            <a:off x="250825" y="50800"/>
            <a:ext cx="3870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FF0000"/>
                </a:solidFill>
              </a:rPr>
              <a:t>Immunotherapy: Nivolumab </a:t>
            </a:r>
            <a:endParaRPr lang="el-GR" sz="2400"/>
          </a:p>
        </p:txBody>
      </p:sp>
      <p:sp>
        <p:nvSpPr>
          <p:cNvPr id="74756" name="Ορθογώνιο 6"/>
          <p:cNvSpPr>
            <a:spLocks noChangeArrowheads="1"/>
          </p:cNvSpPr>
          <p:nvPr/>
        </p:nvSpPr>
        <p:spPr bwMode="auto">
          <a:xfrm>
            <a:off x="684213" y="765175"/>
            <a:ext cx="37131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FF0000"/>
                </a:solidFill>
              </a:rPr>
              <a:t>Advanced Squamous NSCLC</a:t>
            </a:r>
            <a:endParaRPr lang="el-GR" sz="2400"/>
          </a:p>
        </p:txBody>
      </p:sp>
      <p:sp>
        <p:nvSpPr>
          <p:cNvPr id="74757" name="Ορθογώνιο 7"/>
          <p:cNvSpPr>
            <a:spLocks noChangeArrowheads="1"/>
          </p:cNvSpPr>
          <p:nvPr/>
        </p:nvSpPr>
        <p:spPr bwMode="auto">
          <a:xfrm>
            <a:off x="4816475" y="752475"/>
            <a:ext cx="4341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FF0000"/>
                </a:solidFill>
              </a:rPr>
              <a:t>Advanced Non-Squamous NSCLC</a:t>
            </a:r>
            <a:endParaRPr lang="el-GR" sz="2400"/>
          </a:p>
        </p:txBody>
      </p:sp>
      <p:sp>
        <p:nvSpPr>
          <p:cNvPr id="74758" name="Rectangle 1"/>
          <p:cNvSpPr>
            <a:spLocks noChangeArrowheads="1"/>
          </p:cNvSpPr>
          <p:nvPr/>
        </p:nvSpPr>
        <p:spPr bwMode="auto">
          <a:xfrm>
            <a:off x="611188" y="6488113"/>
            <a:ext cx="396081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is-IS" sz="1600"/>
              <a:t>N Engl J Med. 2015 Jul 9;373(2):123-35. </a:t>
            </a:r>
            <a:endParaRPr lang="en-US" sz="1600"/>
          </a:p>
        </p:txBody>
      </p:sp>
      <p:sp>
        <p:nvSpPr>
          <p:cNvPr id="74759" name="Rectangle 2"/>
          <p:cNvSpPr>
            <a:spLocks noChangeArrowheads="1"/>
          </p:cNvSpPr>
          <p:nvPr/>
        </p:nvSpPr>
        <p:spPr bwMode="auto">
          <a:xfrm>
            <a:off x="4795838" y="6488113"/>
            <a:ext cx="41687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is-IS" sz="1600"/>
              <a:t>N Engl J Med. 2015 Oct 22;373(17):1627-39. </a:t>
            </a:r>
            <a:endParaRPr lang="en-US" sz="16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138"/>
    </mc:Choice>
    <mc:Fallback xmlns="">
      <p:transition xmlns:p14="http://schemas.microsoft.com/office/powerpoint/2010/main" spd="slow" advTm="9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Τίτλος 1"/>
          <p:cNvSpPr>
            <a:spLocks noGrp="1"/>
          </p:cNvSpPr>
          <p:nvPr>
            <p:ph type="title"/>
          </p:nvPr>
        </p:nvSpPr>
        <p:spPr>
          <a:xfrm>
            <a:off x="0" y="274638"/>
            <a:ext cx="9144000" cy="706437"/>
          </a:xfrm>
        </p:spPr>
        <p:txBody>
          <a:bodyPr/>
          <a:lstStyle/>
          <a:p>
            <a:pPr eaLnBrk="1" hangingPunct="1"/>
            <a:r>
              <a:rPr lang="en-US" sz="3200" b="1">
                <a:solidFill>
                  <a:srgbClr val="FF0000"/>
                </a:solidFill>
                <a:latin typeface="Calibri" charset="0"/>
              </a:rPr>
              <a:t>Questions &amp; Answers</a:t>
            </a:r>
            <a:endParaRPr lang="el-GR" sz="3200" b="1">
              <a:solidFill>
                <a:srgbClr val="FF0000"/>
              </a:solidFill>
              <a:latin typeface="Calibri" charset="0"/>
            </a:endParaRPr>
          </a:p>
        </p:txBody>
      </p:sp>
      <p:sp>
        <p:nvSpPr>
          <p:cNvPr id="50178" name="TextBox 3"/>
          <p:cNvSpPr txBox="1">
            <a:spLocks noChangeArrowheads="1"/>
          </p:cNvSpPr>
          <p:nvPr/>
        </p:nvSpPr>
        <p:spPr bwMode="auto">
          <a:xfrm>
            <a:off x="179388" y="1196975"/>
            <a:ext cx="4537075"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Calibri" charset="0"/>
              <a:buAutoNum type="arabicParenR"/>
              <a:defRPr/>
            </a:pPr>
            <a:r>
              <a:rPr lang="el-GR" sz="2000" dirty="0" err="1"/>
              <a:t>Παθολογοανατομική</a:t>
            </a:r>
            <a:r>
              <a:rPr lang="el-GR" sz="2000" dirty="0"/>
              <a:t> </a:t>
            </a:r>
            <a:r>
              <a:rPr lang="el-GR" sz="2000" dirty="0" err="1"/>
              <a:t>διαφοροδιάγνωση</a:t>
            </a:r>
            <a:r>
              <a:rPr lang="el-GR" sz="2000" dirty="0"/>
              <a:t> </a:t>
            </a:r>
            <a:r>
              <a:rPr lang="el-GR" sz="2000" dirty="0" err="1"/>
              <a:t>αδενο</a:t>
            </a:r>
            <a:r>
              <a:rPr lang="en-US" sz="2000" dirty="0" err="1"/>
              <a:t>Ca</a:t>
            </a:r>
            <a:r>
              <a:rPr lang="en-US" sz="2000" dirty="0"/>
              <a:t> vs. </a:t>
            </a:r>
            <a:r>
              <a:rPr lang="el-GR" sz="2000" dirty="0" err="1"/>
              <a:t>πλακώδους</a:t>
            </a:r>
            <a:endParaRPr lang="el-GR" sz="2000" dirty="0"/>
          </a:p>
          <a:p>
            <a:pPr eaLnBrk="1" hangingPunct="1">
              <a:buFont typeface="Calibri" charset="0"/>
              <a:buAutoNum type="arabicParenR"/>
              <a:defRPr/>
            </a:pPr>
            <a:endParaRPr lang="el-GR" sz="2000" dirty="0"/>
          </a:p>
          <a:p>
            <a:pPr eaLnBrk="1" hangingPunct="1">
              <a:buFont typeface="Calibri" charset="0"/>
              <a:buAutoNum type="arabicParenR"/>
              <a:defRPr/>
            </a:pPr>
            <a:r>
              <a:rPr lang="el-GR" sz="2000" dirty="0" err="1"/>
              <a:t>Ενδείξεις</a:t>
            </a:r>
            <a:r>
              <a:rPr lang="el-GR" sz="2000" dirty="0"/>
              <a:t> </a:t>
            </a:r>
            <a:r>
              <a:rPr lang="en-US" sz="2000" dirty="0"/>
              <a:t>adjuvant chemotherapy</a:t>
            </a:r>
            <a:endParaRPr lang="el-GR" sz="2000" dirty="0"/>
          </a:p>
          <a:p>
            <a:pPr eaLnBrk="1" hangingPunct="1">
              <a:buFont typeface="Calibri" charset="0"/>
              <a:buAutoNum type="arabicParenR"/>
              <a:defRPr/>
            </a:pPr>
            <a:endParaRPr lang="el-GR" sz="2000" dirty="0"/>
          </a:p>
          <a:p>
            <a:pPr eaLnBrk="1" hangingPunct="1">
              <a:buFont typeface="Calibri" charset="0"/>
              <a:buAutoNum type="arabicParenR"/>
              <a:defRPr/>
            </a:pPr>
            <a:r>
              <a:rPr lang="el-GR" sz="2000" dirty="0" err="1"/>
              <a:t>Ενδείξεις</a:t>
            </a:r>
            <a:r>
              <a:rPr lang="el-GR" sz="2000" dirty="0"/>
              <a:t> </a:t>
            </a:r>
            <a:r>
              <a:rPr lang="en-US" sz="2000" dirty="0"/>
              <a:t>postoperative RT</a:t>
            </a:r>
            <a:endParaRPr lang="el-GR" sz="2000" dirty="0"/>
          </a:p>
          <a:p>
            <a:pPr eaLnBrk="1" hangingPunct="1">
              <a:buFont typeface="Calibri" charset="0"/>
              <a:buAutoNum type="arabicParenR"/>
              <a:defRPr/>
            </a:pPr>
            <a:endParaRPr lang="el-GR" sz="2000" dirty="0"/>
          </a:p>
          <a:p>
            <a:pPr eaLnBrk="1" hangingPunct="1">
              <a:buFont typeface="Calibri" charset="0"/>
              <a:buAutoNum type="arabicParenR"/>
              <a:defRPr/>
            </a:pPr>
            <a:r>
              <a:rPr lang="el-GR" sz="2000" dirty="0" err="1"/>
              <a:t>Άκτινο-χημειοθεραπεία</a:t>
            </a:r>
            <a:r>
              <a:rPr lang="el-GR" sz="2000" dirty="0"/>
              <a:t> </a:t>
            </a:r>
            <a:r>
              <a:rPr lang="el-GR" sz="2000" dirty="0" err="1"/>
              <a:t>στο</a:t>
            </a:r>
            <a:r>
              <a:rPr lang="el-GR" sz="2000" dirty="0"/>
              <a:t> </a:t>
            </a:r>
            <a:r>
              <a:rPr lang="en-US" sz="2000" dirty="0"/>
              <a:t>IIIA/IIIB.  </a:t>
            </a:r>
            <a:r>
              <a:rPr lang="el-GR" sz="2000" dirty="0" err="1"/>
              <a:t>Προτεινόμενα</a:t>
            </a:r>
            <a:r>
              <a:rPr lang="el-GR" sz="2000" dirty="0"/>
              <a:t> </a:t>
            </a:r>
            <a:r>
              <a:rPr lang="el-GR" sz="2000" dirty="0" err="1"/>
              <a:t>σχήματα</a:t>
            </a:r>
            <a:r>
              <a:rPr lang="el-GR" sz="2000" dirty="0"/>
              <a:t> </a:t>
            </a:r>
            <a:r>
              <a:rPr lang="el-GR" sz="2000" dirty="0" err="1"/>
              <a:t>χημειοθεραπείας</a:t>
            </a:r>
            <a:endParaRPr lang="el-GR" sz="2000" dirty="0"/>
          </a:p>
          <a:p>
            <a:pPr eaLnBrk="1" hangingPunct="1">
              <a:buFont typeface="Calibri" charset="0"/>
              <a:buAutoNum type="arabicParenR"/>
              <a:defRPr/>
            </a:pPr>
            <a:endParaRPr lang="el-GR" sz="2000" dirty="0"/>
          </a:p>
          <a:p>
            <a:pPr eaLnBrk="1" hangingPunct="1">
              <a:buFont typeface="Calibri" charset="0"/>
              <a:buAutoNum type="arabicParenR"/>
              <a:defRPr/>
            </a:pPr>
            <a:r>
              <a:rPr lang="el-GR" sz="2000" dirty="0" err="1"/>
              <a:t>Ενδείξεις</a:t>
            </a:r>
            <a:r>
              <a:rPr lang="el-GR" sz="2000" dirty="0"/>
              <a:t> </a:t>
            </a:r>
            <a:r>
              <a:rPr lang="el-GR" sz="2000" dirty="0" err="1"/>
              <a:t>μεταστατεκτομής</a:t>
            </a:r>
            <a:r>
              <a:rPr lang="el-GR" sz="2000" dirty="0"/>
              <a:t> </a:t>
            </a:r>
            <a:r>
              <a:rPr lang="el-GR" sz="2000" dirty="0" err="1"/>
              <a:t>στο</a:t>
            </a:r>
            <a:r>
              <a:rPr lang="el-GR" sz="2000" dirty="0"/>
              <a:t> </a:t>
            </a:r>
            <a:r>
              <a:rPr lang="en-US" sz="2000" dirty="0"/>
              <a:t>NSCLC</a:t>
            </a:r>
          </a:p>
          <a:p>
            <a:pPr marL="0" indent="0" eaLnBrk="1" hangingPunct="1">
              <a:defRPr/>
            </a:pPr>
            <a:endParaRPr lang="el-GR" sz="2000" dirty="0"/>
          </a:p>
        </p:txBody>
      </p:sp>
      <p:pic>
        <p:nvPicPr>
          <p:cNvPr id="75779"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7900" y="1125538"/>
            <a:ext cx="4171950" cy="501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189"/>
    </mc:Choice>
    <mc:Fallback xmlns="">
      <p:transition xmlns:p14="http://schemas.microsoft.com/office/powerpoint/2010/main" spd="slow" advTm="13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Ορθογώνιο 1"/>
          <p:cNvSpPr>
            <a:spLocks noChangeArrowheads="1"/>
          </p:cNvSpPr>
          <p:nvPr/>
        </p:nvSpPr>
        <p:spPr bwMode="auto">
          <a:xfrm>
            <a:off x="468313" y="1341438"/>
            <a:ext cx="8135937"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 60-year-old man with a 70-pack per year smoking history presents with cough and weight loss. Computed tomography (CT) reveals a right upper lobe lung mass, mediastinal lymphadenopathy, and three liver lesions. Biopsy of a liver lesion shows a poorly differentiated squamous cell carcinoma. His performance status (PS) is 1. The patient is motivated for therapy.</a:t>
            </a:r>
            <a:endParaRPr lang="el-GR"/>
          </a:p>
          <a:p>
            <a:r>
              <a:rPr lang="en-US"/>
              <a:t>Which of the following is the best treatment option for this patient?</a:t>
            </a:r>
            <a:endParaRPr lang="el-GR"/>
          </a:p>
          <a:p>
            <a:pPr>
              <a:lnSpc>
                <a:spcPct val="200000"/>
              </a:lnSpc>
            </a:pPr>
            <a:r>
              <a:rPr lang="fr-FR"/>
              <a:t>A. Carboplatin/paclitaxel</a:t>
            </a:r>
            <a:endParaRPr lang="el-GR"/>
          </a:p>
          <a:p>
            <a:pPr>
              <a:lnSpc>
                <a:spcPct val="200000"/>
              </a:lnSpc>
            </a:pPr>
            <a:r>
              <a:rPr lang="fr-FR"/>
              <a:t>B. Carboplatin/paclitaxel/bevacizumab</a:t>
            </a:r>
            <a:endParaRPr lang="el-GR"/>
          </a:p>
          <a:p>
            <a:pPr>
              <a:lnSpc>
                <a:spcPct val="200000"/>
              </a:lnSpc>
            </a:pPr>
            <a:r>
              <a:rPr lang="en-US"/>
              <a:t>C. Cisplatin/pemetrexed</a:t>
            </a:r>
            <a:endParaRPr lang="el-GR"/>
          </a:p>
          <a:p>
            <a:pPr>
              <a:lnSpc>
                <a:spcPct val="200000"/>
              </a:lnSpc>
            </a:pPr>
            <a:r>
              <a:rPr lang="en-US"/>
              <a:t>D. Erlotinib</a:t>
            </a:r>
            <a:endParaRPr lang="el-GR"/>
          </a:p>
          <a:p>
            <a:pPr>
              <a:lnSpc>
                <a:spcPct val="200000"/>
              </a:lnSpc>
            </a:pPr>
            <a:r>
              <a:rPr lang="en-US"/>
              <a:t>E. Chemoradiation</a:t>
            </a:r>
            <a:endParaRPr lang="el-GR"/>
          </a:p>
        </p:txBody>
      </p:sp>
      <p:sp>
        <p:nvSpPr>
          <p:cNvPr id="76802" name="Τίτλος 1"/>
          <p:cNvSpPr txBox="1">
            <a:spLocks/>
          </p:cNvSpPr>
          <p:nvPr/>
        </p:nvSpPr>
        <p:spPr bwMode="auto">
          <a:xfrm>
            <a:off x="0" y="274638"/>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Question 1</a:t>
            </a:r>
            <a:endParaRPr lang="el-GR" sz="3200" b="1">
              <a:solidFill>
                <a:srgbClr val="FF0000"/>
              </a:solidFill>
            </a:endParaRPr>
          </a:p>
        </p:txBody>
      </p:sp>
      <p:sp>
        <p:nvSpPr>
          <p:cNvPr id="4" name="Έλλειψη 3"/>
          <p:cNvSpPr/>
          <p:nvPr/>
        </p:nvSpPr>
        <p:spPr>
          <a:xfrm>
            <a:off x="454025" y="3213100"/>
            <a:ext cx="360363" cy="3905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Ορθογώνιο 1"/>
          <p:cNvSpPr>
            <a:spLocks noChangeArrowheads="1"/>
          </p:cNvSpPr>
          <p:nvPr/>
        </p:nvSpPr>
        <p:spPr bwMode="auto">
          <a:xfrm>
            <a:off x="396875" y="1125538"/>
            <a:ext cx="8207375" cy="452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solidFill>
                  <a:srgbClr val="FF0000"/>
                </a:solidFill>
              </a:rPr>
              <a:t>Platinum-based doublet chemotherapy has been demonstrated to improve survival in patients with advanced-stage NSCLC, with a variety of regimens showing similar results. </a:t>
            </a:r>
          </a:p>
          <a:p>
            <a:endParaRPr lang="en-US"/>
          </a:p>
          <a:p>
            <a:r>
              <a:rPr lang="en-US"/>
              <a:t>However, </a:t>
            </a:r>
            <a:r>
              <a:rPr lang="en-US" b="1"/>
              <a:t>pemetrexed-based</a:t>
            </a:r>
            <a:r>
              <a:rPr lang="en-US"/>
              <a:t> regimens have shown </a:t>
            </a:r>
            <a:r>
              <a:rPr lang="en-US" b="1"/>
              <a:t>inferior efficacy </a:t>
            </a:r>
            <a:r>
              <a:rPr lang="en-US"/>
              <a:t>in squamous histology NSCLC. </a:t>
            </a:r>
          </a:p>
          <a:p>
            <a:endParaRPr lang="en-US"/>
          </a:p>
          <a:p>
            <a:r>
              <a:rPr lang="en-US"/>
              <a:t>The anti-vascular endothelial growth factor (VEGF) antibody </a:t>
            </a:r>
            <a:r>
              <a:rPr lang="en-US" b="1"/>
              <a:t>bevacizumab</a:t>
            </a:r>
            <a:r>
              <a:rPr lang="en-US"/>
              <a:t> is contraindicated in squamous NSCLC because of </a:t>
            </a:r>
            <a:r>
              <a:rPr lang="en-US" b="1"/>
              <a:t>increased</a:t>
            </a:r>
            <a:r>
              <a:rPr lang="en-US"/>
              <a:t> life-threatening and fatal</a:t>
            </a:r>
            <a:endParaRPr lang="el-GR"/>
          </a:p>
          <a:p>
            <a:r>
              <a:rPr lang="en-US" b="1"/>
              <a:t>hemoptysis</a:t>
            </a:r>
            <a:r>
              <a:rPr lang="en-US"/>
              <a:t> in squamous cell lung cancer. </a:t>
            </a:r>
          </a:p>
          <a:p>
            <a:endParaRPr lang="en-US"/>
          </a:p>
          <a:p>
            <a:r>
              <a:rPr lang="en-US" b="1"/>
              <a:t>Erlotinib</a:t>
            </a:r>
            <a:r>
              <a:rPr lang="en-US"/>
              <a:t> is approved for first-line treatment of patients with tumors harboring EGFR-activating mutations but only approved past first-line </a:t>
            </a:r>
            <a:r>
              <a:rPr lang="en-US" b="1"/>
              <a:t>as maintenance </a:t>
            </a:r>
            <a:r>
              <a:rPr lang="en-US"/>
              <a:t>therapy and </a:t>
            </a:r>
            <a:r>
              <a:rPr lang="en-US" b="1"/>
              <a:t>as treatment after progression on one or two previous lines </a:t>
            </a:r>
            <a:r>
              <a:rPr lang="en-US"/>
              <a:t>of chemotherapy based on trials such as SATURN and BR21, which demonstrated a modest OS benefit seen in patients with NSCLC regardless of EGFR mutation status.</a:t>
            </a:r>
            <a:endParaRPr lang="el-GR"/>
          </a:p>
        </p:txBody>
      </p:sp>
      <p:sp>
        <p:nvSpPr>
          <p:cNvPr id="77826" name="Τίτλος 1"/>
          <p:cNvSpPr txBox="1">
            <a:spLocks/>
          </p:cNvSpPr>
          <p:nvPr/>
        </p:nvSpPr>
        <p:spPr bwMode="auto">
          <a:xfrm>
            <a:off x="0" y="274638"/>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Answer 1</a:t>
            </a:r>
            <a:endParaRPr lang="el-GR" sz="3200"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ttp://image.slidesharecdn.com/lungcancerscreeningclasspresentationnobackups-150512174925-lva1-app6892/95/epidemiologybiostatistics-class-on-lung-cancer-screening-5-638.jpg?cb=14314532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04813"/>
            <a:ext cx="7920038" cy="594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69"/>
    </mc:Choice>
    <mc:Fallback xmlns="">
      <p:transition xmlns:p14="http://schemas.microsoft.com/office/powerpoint/2010/main" spd="slow" advTm="4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Τίτλος 1"/>
          <p:cNvSpPr txBox="1">
            <a:spLocks/>
          </p:cNvSpPr>
          <p:nvPr/>
        </p:nvSpPr>
        <p:spPr bwMode="auto">
          <a:xfrm>
            <a:off x="0" y="-1588"/>
            <a:ext cx="91440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Question 2</a:t>
            </a:r>
            <a:endParaRPr lang="el-GR" sz="3200" b="1">
              <a:solidFill>
                <a:srgbClr val="FF0000"/>
              </a:solidFill>
            </a:endParaRPr>
          </a:p>
        </p:txBody>
      </p:sp>
      <p:sp>
        <p:nvSpPr>
          <p:cNvPr id="78850" name="Ορθογώνιο 3"/>
          <p:cNvSpPr>
            <a:spLocks noChangeArrowheads="1"/>
          </p:cNvSpPr>
          <p:nvPr/>
        </p:nvSpPr>
        <p:spPr bwMode="auto">
          <a:xfrm>
            <a:off x="323850" y="704850"/>
            <a:ext cx="849630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 54-year-old woman with a five-pack per year smoking history presents to the</a:t>
            </a:r>
            <a:endParaRPr lang="el-GR"/>
          </a:p>
          <a:p>
            <a:r>
              <a:rPr lang="en-US"/>
              <a:t>emergency department with cough and shortness of breath. CT-angiogram to rule out</a:t>
            </a:r>
            <a:endParaRPr lang="el-GR"/>
          </a:p>
          <a:p>
            <a:r>
              <a:rPr lang="en-US"/>
              <a:t>pulmonary embolism reveals a central right main-stem bronchus lung mass within 2</a:t>
            </a:r>
            <a:endParaRPr lang="el-GR"/>
          </a:p>
          <a:p>
            <a:r>
              <a:rPr lang="en-US"/>
              <a:t>cm of the carina and mediastinal adenopathy. PET-CT shows the lung mass as well</a:t>
            </a:r>
            <a:endParaRPr lang="el-GR"/>
          </a:p>
          <a:p>
            <a:r>
              <a:rPr lang="en-US"/>
              <a:t>as an FDG-avid 3-cm right paratracheal node and a 2-cm subcarinal node, with no</a:t>
            </a:r>
            <a:endParaRPr lang="el-GR"/>
          </a:p>
          <a:p>
            <a:r>
              <a:rPr lang="en-US"/>
              <a:t>evidence of distant metastases. Bronchoscopy with endobronchial ultrasound biopsy</a:t>
            </a:r>
            <a:endParaRPr lang="el-GR"/>
          </a:p>
          <a:p>
            <a:r>
              <a:rPr lang="en-US"/>
              <a:t>of both the R4 and the subcarinal node confirms lung adenocarcinoma. Magnetic</a:t>
            </a:r>
            <a:endParaRPr lang="el-GR"/>
          </a:p>
          <a:p>
            <a:r>
              <a:rPr lang="en-US"/>
              <a:t>resonance imaging (MRI) of the brain is negative for intracranial metastases. EGFR</a:t>
            </a:r>
            <a:endParaRPr lang="el-GR"/>
          </a:p>
          <a:p>
            <a:r>
              <a:rPr lang="en-US"/>
              <a:t>mutation testing is positive for an L858R point mutation. Clinical stage (according to</a:t>
            </a:r>
            <a:endParaRPr lang="el-GR"/>
          </a:p>
          <a:p>
            <a:r>
              <a:rPr lang="en-US"/>
              <a:t>the AJCC 7th edition staging manual) is IIIA (T3N2M0). At tumor board, your thoracic surgeon determines right pneumonectomy is the only surgical option. At follow-up in clinic, the patient is clinically stable and she has a PS of 1.</a:t>
            </a:r>
            <a:endParaRPr lang="el-GR"/>
          </a:p>
          <a:p>
            <a:r>
              <a:rPr lang="en-US"/>
              <a:t>Which of the following is the best treatment option for this patient with stage IIIA NSCLC?</a:t>
            </a:r>
            <a:endParaRPr lang="el-GR"/>
          </a:p>
          <a:p>
            <a:pPr>
              <a:lnSpc>
                <a:spcPct val="150000"/>
              </a:lnSpc>
            </a:pPr>
            <a:r>
              <a:rPr lang="en-US"/>
              <a:t>A. Right pneumonectomy followed by adjuvant chemotherapy</a:t>
            </a:r>
            <a:endParaRPr lang="el-GR"/>
          </a:p>
          <a:p>
            <a:pPr>
              <a:lnSpc>
                <a:spcPct val="150000"/>
              </a:lnSpc>
            </a:pPr>
            <a:r>
              <a:rPr lang="en-US"/>
              <a:t>B. Concurrent chemoradiation</a:t>
            </a:r>
            <a:endParaRPr lang="el-GR"/>
          </a:p>
          <a:p>
            <a:pPr>
              <a:lnSpc>
                <a:spcPct val="150000"/>
              </a:lnSpc>
            </a:pPr>
            <a:r>
              <a:rPr lang="en-US"/>
              <a:t>C. Erlotinib</a:t>
            </a:r>
            <a:endParaRPr lang="el-GR"/>
          </a:p>
          <a:p>
            <a:pPr>
              <a:lnSpc>
                <a:spcPct val="150000"/>
              </a:lnSpc>
            </a:pPr>
            <a:r>
              <a:rPr lang="en-US"/>
              <a:t>D. Sequential chemotherapy followed by radiation</a:t>
            </a:r>
            <a:endParaRPr lang="el-GR"/>
          </a:p>
          <a:p>
            <a:pPr>
              <a:lnSpc>
                <a:spcPct val="150000"/>
              </a:lnSpc>
            </a:pPr>
            <a:r>
              <a:rPr lang="en-US"/>
              <a:t>E. Chemoradiation followed by right pneumonectomy</a:t>
            </a:r>
            <a:endParaRPr lang="el-GR"/>
          </a:p>
        </p:txBody>
      </p:sp>
      <p:sp>
        <p:nvSpPr>
          <p:cNvPr id="5" name="Έλλειψη 4"/>
          <p:cNvSpPr/>
          <p:nvPr/>
        </p:nvSpPr>
        <p:spPr>
          <a:xfrm>
            <a:off x="280988" y="4695825"/>
            <a:ext cx="360362" cy="3889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Τίτλος 1"/>
          <p:cNvSpPr txBox="1">
            <a:spLocks/>
          </p:cNvSpPr>
          <p:nvPr/>
        </p:nvSpPr>
        <p:spPr bwMode="auto">
          <a:xfrm>
            <a:off x="0" y="274638"/>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Answer 2</a:t>
            </a:r>
            <a:endParaRPr lang="el-GR" sz="3200" b="1">
              <a:solidFill>
                <a:srgbClr val="FF0000"/>
              </a:solidFill>
            </a:endParaRPr>
          </a:p>
        </p:txBody>
      </p:sp>
      <p:sp>
        <p:nvSpPr>
          <p:cNvPr id="79874" name="Ορθογώνιο 3"/>
          <p:cNvSpPr>
            <a:spLocks noChangeArrowheads="1"/>
          </p:cNvSpPr>
          <p:nvPr/>
        </p:nvSpPr>
        <p:spPr bwMode="auto">
          <a:xfrm>
            <a:off x="395288" y="981075"/>
            <a:ext cx="8424862"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Concurrent administration of platinum-based chemotherapy and thoracic radiation is</a:t>
            </a:r>
            <a:endParaRPr lang="el-GR"/>
          </a:p>
          <a:p>
            <a:r>
              <a:rPr lang="en-US"/>
              <a:t>considered standard of care for patients with stage III multistation N2 NSCLC, although</a:t>
            </a:r>
            <a:endParaRPr lang="el-GR"/>
          </a:p>
          <a:p>
            <a:r>
              <a:rPr lang="en-US"/>
              <a:t>trimodality approaches (preoperative chemoradiation followed by surgery) have also been employed in this setting. In the intergroup phase III trial by Albain et al comparing</a:t>
            </a:r>
            <a:endParaRPr lang="el-GR"/>
          </a:p>
          <a:p>
            <a:r>
              <a:rPr lang="en-US"/>
              <a:t>trimodality therapy with chemoradiation, PFS was superior in the surgical arm, but OS was equivalent. In a retrospective analysis, OS in those patients requiring pneumonectomy favored chemoradiation, whereas the reverse was true in patients treated with lobectomy.</a:t>
            </a:r>
            <a:endParaRPr lang="el-GR"/>
          </a:p>
          <a:p>
            <a:r>
              <a:rPr lang="en-US"/>
              <a:t>Thus, in this patient with a central lesion requiring pneumonectomy and multistation N2 disease, chemoradiation is the most appropriate therapy.</a:t>
            </a:r>
            <a:endParaRPr 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Ορθογώνιο 1"/>
          <p:cNvSpPr>
            <a:spLocks noChangeArrowheads="1"/>
          </p:cNvSpPr>
          <p:nvPr/>
        </p:nvSpPr>
        <p:spPr bwMode="auto">
          <a:xfrm>
            <a:off x="395288" y="1166813"/>
            <a:ext cx="8208962"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 66-year-old woman with a 50-pack per year smoking history presents to your</a:t>
            </a:r>
            <a:endParaRPr lang="el-GR"/>
          </a:p>
          <a:p>
            <a:r>
              <a:rPr lang="en-US"/>
              <a:t>clinic. She was recently diagnosed with lung adenocarcinoma metastatic to the liver</a:t>
            </a:r>
            <a:endParaRPr lang="el-GR"/>
          </a:p>
          <a:p>
            <a:r>
              <a:rPr lang="en-US"/>
              <a:t>and bone. PS is 2 based on bone pain, weight loss, and declining activity</a:t>
            </a:r>
            <a:endParaRPr lang="el-GR"/>
          </a:p>
          <a:p>
            <a:r>
              <a:rPr lang="en-US"/>
              <a:t>level. Molecular testing for an EGFR-activating mutation and ALK gene</a:t>
            </a:r>
            <a:endParaRPr lang="el-GR"/>
          </a:p>
          <a:p>
            <a:r>
              <a:rPr lang="en-US"/>
              <a:t>rearrangement was negative.</a:t>
            </a:r>
            <a:endParaRPr lang="el-GR"/>
          </a:p>
          <a:p>
            <a:r>
              <a:rPr lang="en-US"/>
              <a:t>Which of the following is the best treatment option for this patient?</a:t>
            </a:r>
            <a:endParaRPr lang="el-GR"/>
          </a:p>
          <a:p>
            <a:endParaRPr lang="en-US"/>
          </a:p>
          <a:p>
            <a:pPr>
              <a:lnSpc>
                <a:spcPct val="150000"/>
              </a:lnSpc>
            </a:pPr>
            <a:r>
              <a:rPr lang="en-US"/>
              <a:t>A. Navelbine</a:t>
            </a:r>
            <a:endParaRPr lang="el-GR"/>
          </a:p>
          <a:p>
            <a:pPr>
              <a:lnSpc>
                <a:spcPct val="150000"/>
              </a:lnSpc>
            </a:pPr>
            <a:r>
              <a:rPr lang="en-US"/>
              <a:t>B. Cisplatin and etoposide</a:t>
            </a:r>
            <a:endParaRPr lang="el-GR"/>
          </a:p>
          <a:p>
            <a:pPr>
              <a:lnSpc>
                <a:spcPct val="150000"/>
              </a:lnSpc>
            </a:pPr>
            <a:r>
              <a:rPr lang="en-US"/>
              <a:t>C. Carboplatin and pemetrexed</a:t>
            </a:r>
            <a:endParaRPr lang="el-GR"/>
          </a:p>
          <a:p>
            <a:pPr>
              <a:lnSpc>
                <a:spcPct val="150000"/>
              </a:lnSpc>
            </a:pPr>
            <a:r>
              <a:rPr lang="en-US"/>
              <a:t>D. Pemetrexed alone</a:t>
            </a:r>
            <a:endParaRPr lang="el-GR"/>
          </a:p>
          <a:p>
            <a:pPr>
              <a:lnSpc>
                <a:spcPct val="150000"/>
              </a:lnSpc>
            </a:pPr>
            <a:r>
              <a:rPr lang="en-US"/>
              <a:t>E. Docetaxel</a:t>
            </a:r>
            <a:endParaRPr lang="el-GR"/>
          </a:p>
        </p:txBody>
      </p:sp>
      <p:sp>
        <p:nvSpPr>
          <p:cNvPr id="80898" name="Τίτλος 1"/>
          <p:cNvSpPr txBox="1">
            <a:spLocks/>
          </p:cNvSpPr>
          <p:nvPr/>
        </p:nvSpPr>
        <p:spPr bwMode="auto">
          <a:xfrm>
            <a:off x="0" y="-1588"/>
            <a:ext cx="91440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Question 3</a:t>
            </a:r>
            <a:endParaRPr lang="el-GR" sz="3200" b="1">
              <a:solidFill>
                <a:srgbClr val="FF0000"/>
              </a:solidFill>
            </a:endParaRPr>
          </a:p>
        </p:txBody>
      </p:sp>
      <p:sp>
        <p:nvSpPr>
          <p:cNvPr id="4" name="Έλλειψη 3"/>
          <p:cNvSpPr/>
          <p:nvPr/>
        </p:nvSpPr>
        <p:spPr>
          <a:xfrm>
            <a:off x="395288" y="4005263"/>
            <a:ext cx="360362" cy="3905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Ορθογώνιο 1"/>
          <p:cNvSpPr>
            <a:spLocks noChangeArrowheads="1"/>
          </p:cNvSpPr>
          <p:nvPr/>
        </p:nvSpPr>
        <p:spPr bwMode="auto">
          <a:xfrm>
            <a:off x="395288" y="1304925"/>
            <a:ext cx="8424862"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Patients with a PS of 2 fare poorly compared with those with a PS of 0 to 1, regardless of</a:t>
            </a:r>
            <a:endParaRPr lang="el-GR"/>
          </a:p>
          <a:p>
            <a:r>
              <a:rPr lang="en-US"/>
              <a:t>the therapeutic approach. Nevertheless, recent studies suggest that platinum-based</a:t>
            </a:r>
            <a:endParaRPr lang="el-GR"/>
          </a:p>
          <a:p>
            <a:r>
              <a:rPr lang="en-US"/>
              <a:t>combination chemotherapy is still preferable for first-line therapy. In a recent clinical trial, patients with PS of 2 were randomly assigned to receive carboplatin (AUC</a:t>
            </a:r>
            <a:endParaRPr lang="el-GR"/>
          </a:p>
          <a:p>
            <a:r>
              <a:rPr lang="en-US"/>
              <a:t>5) and pemetrexed compared with pemetrexed alone. </a:t>
            </a:r>
          </a:p>
          <a:p>
            <a:r>
              <a:rPr lang="en-US"/>
              <a:t>OS and PFS were prolonged with carboplatin and pemetrexed followed by pemetrexed maintenance therapy compared with pemetrexed alone.</a:t>
            </a:r>
            <a:endParaRPr lang="el-GR"/>
          </a:p>
        </p:txBody>
      </p:sp>
      <p:sp>
        <p:nvSpPr>
          <p:cNvPr id="81922" name="Τίτλος 1"/>
          <p:cNvSpPr txBox="1">
            <a:spLocks/>
          </p:cNvSpPr>
          <p:nvPr/>
        </p:nvSpPr>
        <p:spPr bwMode="auto">
          <a:xfrm>
            <a:off x="0" y="274638"/>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Answer 3</a:t>
            </a:r>
            <a:endParaRPr lang="el-GR" sz="3200" b="1">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Ορθογώνιο 1"/>
          <p:cNvSpPr>
            <a:spLocks noChangeArrowheads="1"/>
          </p:cNvSpPr>
          <p:nvPr/>
        </p:nvSpPr>
        <p:spPr bwMode="auto">
          <a:xfrm>
            <a:off x="395288" y="1444625"/>
            <a:ext cx="8424862" cy="355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 45-year-old man presents to your clinic. He recently had progression of his</a:t>
            </a:r>
            <a:endParaRPr lang="el-GR"/>
          </a:p>
          <a:p>
            <a:r>
              <a:rPr lang="en-US"/>
              <a:t>metastatic lung adenocarcinoma on carboplatin, paclitaxel, and bevacizumab. You</a:t>
            </a:r>
            <a:endParaRPr lang="el-GR"/>
          </a:p>
          <a:p>
            <a:r>
              <a:rPr lang="en-US"/>
              <a:t>order a repeat biopsy of his large peripheral lung lesion. Molecular testing is positive for an ALK gene rearrangement. His PS is 1.</a:t>
            </a:r>
            <a:endParaRPr lang="el-GR"/>
          </a:p>
          <a:p>
            <a:r>
              <a:rPr lang="en-US"/>
              <a:t>What is the best next treatment for this patient?</a:t>
            </a:r>
            <a:endParaRPr lang="el-GR"/>
          </a:p>
          <a:p>
            <a:pPr>
              <a:lnSpc>
                <a:spcPct val="150000"/>
              </a:lnSpc>
            </a:pPr>
            <a:r>
              <a:rPr lang="en-US"/>
              <a:t>A. Pemetrexed</a:t>
            </a:r>
            <a:endParaRPr lang="el-GR"/>
          </a:p>
          <a:p>
            <a:pPr>
              <a:lnSpc>
                <a:spcPct val="150000"/>
              </a:lnSpc>
            </a:pPr>
            <a:r>
              <a:rPr lang="en-US"/>
              <a:t>B. Docetaxel</a:t>
            </a:r>
            <a:endParaRPr lang="el-GR"/>
          </a:p>
          <a:p>
            <a:pPr>
              <a:lnSpc>
                <a:spcPct val="150000"/>
              </a:lnSpc>
            </a:pPr>
            <a:r>
              <a:rPr lang="en-US"/>
              <a:t>C. Crizotinib</a:t>
            </a:r>
            <a:endParaRPr lang="el-GR"/>
          </a:p>
          <a:p>
            <a:pPr>
              <a:lnSpc>
                <a:spcPct val="150000"/>
              </a:lnSpc>
            </a:pPr>
            <a:r>
              <a:rPr lang="en-US"/>
              <a:t>D. Erlotinib</a:t>
            </a:r>
            <a:endParaRPr lang="el-GR"/>
          </a:p>
          <a:p>
            <a:pPr>
              <a:lnSpc>
                <a:spcPct val="150000"/>
              </a:lnSpc>
            </a:pPr>
            <a:r>
              <a:rPr lang="en-US"/>
              <a:t>E. Gemcitabine</a:t>
            </a:r>
            <a:endParaRPr lang="el-GR"/>
          </a:p>
        </p:txBody>
      </p:sp>
      <p:sp>
        <p:nvSpPr>
          <p:cNvPr id="82946" name="Τίτλος 1"/>
          <p:cNvSpPr txBox="1">
            <a:spLocks/>
          </p:cNvSpPr>
          <p:nvPr/>
        </p:nvSpPr>
        <p:spPr bwMode="auto">
          <a:xfrm>
            <a:off x="0" y="-1588"/>
            <a:ext cx="91440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Question 4</a:t>
            </a:r>
            <a:endParaRPr lang="el-GR" sz="3200" b="1">
              <a:solidFill>
                <a:srgbClr val="FF0000"/>
              </a:solidFill>
            </a:endParaRPr>
          </a:p>
        </p:txBody>
      </p:sp>
      <p:sp>
        <p:nvSpPr>
          <p:cNvPr id="4" name="Έλλειψη 3"/>
          <p:cNvSpPr/>
          <p:nvPr/>
        </p:nvSpPr>
        <p:spPr>
          <a:xfrm>
            <a:off x="395288" y="3716338"/>
            <a:ext cx="360362" cy="3905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Ορθογώνιο 1"/>
          <p:cNvSpPr>
            <a:spLocks noChangeArrowheads="1"/>
          </p:cNvSpPr>
          <p:nvPr/>
        </p:nvSpPr>
        <p:spPr bwMode="auto">
          <a:xfrm>
            <a:off x="179388" y="2274888"/>
            <a:ext cx="871378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 patient whose disease progressed on first-line chemotherapy and whose tumor harbors an ALK translocation should be treated with crizotinib based on high response rates and prolongation of PFS when compared with pemetrexed or docetaxel in a recent randomized phase III trial.</a:t>
            </a:r>
            <a:endParaRPr lang="el-GR"/>
          </a:p>
        </p:txBody>
      </p:sp>
      <p:sp>
        <p:nvSpPr>
          <p:cNvPr id="83970" name="Τίτλος 1"/>
          <p:cNvSpPr txBox="1">
            <a:spLocks/>
          </p:cNvSpPr>
          <p:nvPr/>
        </p:nvSpPr>
        <p:spPr bwMode="auto">
          <a:xfrm>
            <a:off x="0" y="274638"/>
            <a:ext cx="91440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FF0000"/>
                </a:solidFill>
              </a:rPr>
              <a:t>Answer 4</a:t>
            </a:r>
            <a:endParaRPr lang="el-GR" sz="3200" b="1">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http://www.hahafunnyjokes.com/images/memes/1436527723_11667357_1003607022992743_742279640516049114_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39963" y="1628775"/>
            <a:ext cx="5281612" cy="402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4"/>
          <p:cNvSpPr>
            <a:spLocks noGrp="1" noChangeArrowheads="1"/>
          </p:cNvSpPr>
          <p:nvPr>
            <p:ph type="ctrTitle"/>
          </p:nvPr>
        </p:nvSpPr>
        <p:spPr/>
        <p:txBody>
          <a:bodyPr/>
          <a:lstStyle/>
          <a:p>
            <a:r>
              <a:rPr lang="en-US">
                <a:latin typeface="Calibri" charset="0"/>
              </a:rPr>
              <a:t>AJCC Staging Moments</a:t>
            </a:r>
          </a:p>
        </p:txBody>
      </p:sp>
      <p:sp>
        <p:nvSpPr>
          <p:cNvPr id="256005" name="Rectangle 5"/>
          <p:cNvSpPr>
            <a:spLocks noGrp="1" noChangeArrowheads="1"/>
          </p:cNvSpPr>
          <p:nvPr>
            <p:ph type="subTitle" idx="1"/>
          </p:nvPr>
        </p:nvSpPr>
        <p:spPr>
          <a:xfrm>
            <a:off x="457200" y="3352800"/>
            <a:ext cx="8077200" cy="1752600"/>
          </a:xfrm>
        </p:spPr>
        <p:txBody>
          <a:bodyPr/>
          <a:lstStyle/>
          <a:p>
            <a:pPr>
              <a:lnSpc>
                <a:spcPct val="105000"/>
              </a:lnSpc>
              <a:defRPr/>
            </a:pPr>
            <a:r>
              <a:rPr lang="en-US" dirty="0"/>
              <a:t>AJCC TNM Staging 7th Edition</a:t>
            </a:r>
          </a:p>
          <a:p>
            <a:pPr>
              <a:lnSpc>
                <a:spcPct val="105000"/>
              </a:lnSpc>
              <a:defRPr/>
            </a:pPr>
            <a:endParaRPr lang="en-US" sz="1800" dirty="0"/>
          </a:p>
        </p:txBody>
      </p:sp>
      <p:sp>
        <p:nvSpPr>
          <p:cNvPr id="86019" name="Rectangle 7"/>
          <p:cNvSpPr>
            <a:spLocks noChangeArrowheads="1"/>
          </p:cNvSpPr>
          <p:nvPr/>
        </p:nvSpPr>
        <p:spPr bwMode="auto">
          <a:xfrm>
            <a:off x="1143000" y="5715000"/>
            <a:ext cx="6324600"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100">
                <a:solidFill>
                  <a:schemeClr val="bg1"/>
                </a:solidFill>
              </a:rPr>
              <a:t>Contributors:</a:t>
            </a:r>
          </a:p>
          <a:p>
            <a:r>
              <a:rPr lang="en-US" sz="1100">
                <a:solidFill>
                  <a:schemeClr val="bg1"/>
                </a:solidFill>
              </a:rPr>
              <a:t>           Valerie W. Rusch, MD  Memorial Sloan-Kettering Cancer Center, New York, New York</a:t>
            </a:r>
          </a:p>
          <a:p>
            <a:pPr lvl="1"/>
            <a:r>
              <a:rPr lang="en-US" sz="1100">
                <a:solidFill>
                  <a:schemeClr val="bg1"/>
                </a:solidFill>
              </a:rPr>
              <a:t>Peter Goldstraw, MD  Royal Brompton Hospital, London, England</a:t>
            </a:r>
          </a:p>
          <a:p>
            <a:pPr lvl="1"/>
            <a:r>
              <a:rPr lang="en-US" sz="1100">
                <a:solidFill>
                  <a:schemeClr val="bg1"/>
                </a:solidFill>
              </a:rPr>
              <a:t>Kelly J. Butnor, MD  University of Vermont Medical Center, Burlington, Vermot</a:t>
            </a:r>
          </a:p>
          <a:p>
            <a:pPr lvl="1"/>
            <a:r>
              <a:rPr lang="en-US" sz="1100">
                <a:solidFill>
                  <a:schemeClr val="bg1"/>
                </a:solidFill>
              </a:rPr>
              <a:t>Thomas W. Rice, MD  Cleveland Clinic, Cleveland, Ohio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274638"/>
            <a:ext cx="9144000" cy="1143000"/>
          </a:xfrm>
        </p:spPr>
        <p:txBody>
          <a:bodyPr/>
          <a:lstStyle/>
          <a:p>
            <a:r>
              <a:rPr lang="en-US">
                <a:latin typeface="Calibri" charset="0"/>
              </a:rPr>
              <a:t>Lung Case # 1</a:t>
            </a:r>
            <a:br>
              <a:rPr lang="en-US">
                <a:latin typeface="Calibri" charset="0"/>
              </a:rPr>
            </a:br>
            <a:r>
              <a:rPr lang="en-US">
                <a:latin typeface="Calibri" charset="0"/>
              </a:rPr>
              <a:t>	History, Physical &amp; Imaging results</a:t>
            </a:r>
          </a:p>
        </p:txBody>
      </p:sp>
      <p:sp>
        <p:nvSpPr>
          <p:cNvPr id="87042" name="Rectangle 3"/>
          <p:cNvSpPr>
            <a:spLocks noGrp="1" noChangeArrowheads="1"/>
          </p:cNvSpPr>
          <p:nvPr>
            <p:ph type="body" idx="1"/>
          </p:nvPr>
        </p:nvSpPr>
        <p:spPr>
          <a:xfrm>
            <a:off x="250825" y="1600200"/>
            <a:ext cx="8642350" cy="4997450"/>
          </a:xfrm>
        </p:spPr>
        <p:txBody>
          <a:bodyPr/>
          <a:lstStyle/>
          <a:p>
            <a:r>
              <a:rPr lang="en-US" sz="2800">
                <a:latin typeface="Calibri" charset="0"/>
                <a:cs typeface="Times New Roman" charset="0"/>
              </a:rPr>
              <a:t>75 yr old male who presented with an abnormal CXR during workup for another condition, no symptoms</a:t>
            </a:r>
          </a:p>
          <a:p>
            <a:r>
              <a:rPr lang="en-US" sz="2800">
                <a:latin typeface="Calibri" charset="0"/>
                <a:cs typeface="Times New Roman" charset="0"/>
              </a:rPr>
              <a:t>50 yr smoking history</a:t>
            </a:r>
          </a:p>
          <a:p>
            <a:r>
              <a:rPr lang="en-US" sz="2800">
                <a:latin typeface="Calibri" charset="0"/>
              </a:rPr>
              <a:t>Chest x-ray- 1.8cm mass density right lower lobe (RLL) lung</a:t>
            </a:r>
          </a:p>
          <a:p>
            <a:pPr>
              <a:lnSpc>
                <a:spcPct val="90000"/>
              </a:lnSpc>
            </a:pPr>
            <a:r>
              <a:rPr lang="en-US" sz="2800">
                <a:latin typeface="Calibri" charset="0"/>
              </a:rPr>
              <a:t>CT chest- 2cm mass RLL lung, no hilar or mediastinal</a:t>
            </a:r>
            <a:br>
              <a:rPr lang="en-US" sz="2800">
                <a:latin typeface="Calibri" charset="0"/>
              </a:rPr>
            </a:br>
            <a:r>
              <a:rPr lang="en-US" sz="2800">
                <a:latin typeface="Calibri" charset="0"/>
              </a:rPr>
              <a:t>lymphadenopathy</a:t>
            </a:r>
          </a:p>
          <a:p>
            <a:pPr>
              <a:lnSpc>
                <a:spcPct val="90000"/>
              </a:lnSpc>
            </a:pPr>
            <a:r>
              <a:rPr lang="en-US" sz="2800">
                <a:latin typeface="Calibri" charset="0"/>
              </a:rPr>
              <a:t>PET/CT- RLL lung nodule with a maximum SUV of 22.7, suspicious for lung malignancy; </a:t>
            </a:r>
            <a:r>
              <a:rPr lang="el-GR" sz="2800">
                <a:latin typeface="Calibri" charset="0"/>
              </a:rPr>
              <a:t> </a:t>
            </a:r>
            <a:r>
              <a:rPr lang="en-US" sz="2800">
                <a:latin typeface="Calibri" charset="0"/>
              </a:rPr>
              <a:t>there was no evidence of distant disease</a:t>
            </a:r>
          </a:p>
          <a:p>
            <a:endParaRPr lang="en-US" sz="2800">
              <a:latin typeface="Calibri"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Diagnostic Procedure</a:t>
            </a:r>
          </a:p>
        </p:txBody>
      </p:sp>
      <p:sp>
        <p:nvSpPr>
          <p:cNvPr id="88066" name="Rectangle 3"/>
          <p:cNvSpPr>
            <a:spLocks noGrp="1" noChangeArrowheads="1"/>
          </p:cNvSpPr>
          <p:nvPr>
            <p:ph type="body" idx="1"/>
          </p:nvPr>
        </p:nvSpPr>
        <p:spPr/>
        <p:txBody>
          <a:bodyPr/>
          <a:lstStyle/>
          <a:p>
            <a:r>
              <a:rPr lang="en-US">
                <a:latin typeface="Calibri" charset="0"/>
                <a:cs typeface="Times New Roman" charset="0"/>
              </a:rPr>
              <a:t>Procedure</a:t>
            </a:r>
          </a:p>
          <a:p>
            <a:pPr lvl="1"/>
            <a:r>
              <a:rPr lang="en-US">
                <a:latin typeface="Calibri" charset="0"/>
                <a:cs typeface="Times New Roman" charset="0"/>
              </a:rPr>
              <a:t>CT guided biopsy RLL lung</a:t>
            </a:r>
          </a:p>
          <a:p>
            <a:endParaRPr lang="en-US">
              <a:latin typeface="Calibri" charset="0"/>
              <a:cs typeface="Times New Roman" charset="0"/>
            </a:endParaRPr>
          </a:p>
          <a:p>
            <a:r>
              <a:rPr lang="en-US">
                <a:latin typeface="Calibri" charset="0"/>
              </a:rPr>
              <a:t>Pathology Report</a:t>
            </a:r>
          </a:p>
          <a:p>
            <a:pPr lvl="1"/>
            <a:r>
              <a:rPr lang="en-US">
                <a:latin typeface="Calibri" charset="0"/>
              </a:rPr>
              <a:t>Adenocarcinoma</a:t>
            </a:r>
          </a:p>
          <a:p>
            <a:pPr lvl="1"/>
            <a:r>
              <a:rPr lang="en-US">
                <a:latin typeface="Calibri" charset="0"/>
              </a:rPr>
              <a:t>Grade 2</a:t>
            </a:r>
            <a:endParaRPr lang="en-US">
              <a:latin typeface="Calibri" charset="0"/>
              <a:cs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16488" y="915988"/>
            <a:ext cx="4227512"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6"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0600" y="915988"/>
            <a:ext cx="3898900"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52550" y="228600"/>
            <a:ext cx="4278313"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Ορθογώνιο 5"/>
          <p:cNvSpPr/>
          <p:nvPr/>
        </p:nvSpPr>
        <p:spPr>
          <a:xfrm>
            <a:off x="1068388" y="1196975"/>
            <a:ext cx="2640012"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7" name="Ορθογώνιο 6"/>
          <p:cNvSpPr/>
          <p:nvPr/>
        </p:nvSpPr>
        <p:spPr>
          <a:xfrm>
            <a:off x="6108700" y="1196975"/>
            <a:ext cx="2640013"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510" name="Ορθογώνιο 2"/>
          <p:cNvSpPr>
            <a:spLocks noChangeArrowheads="1"/>
          </p:cNvSpPr>
          <p:nvPr/>
        </p:nvSpPr>
        <p:spPr bwMode="auto">
          <a:xfrm>
            <a:off x="6227763" y="6381750"/>
            <a:ext cx="26939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Arial" charset="0"/>
              </a:rPr>
              <a:t>2011, American Cancer Society</a:t>
            </a:r>
            <a:endParaRPr lang="el-GR" sz="14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19"/>
    </mc:Choice>
    <mc:Fallback xmlns="">
      <p:transition xmlns:p14="http://schemas.microsoft.com/office/powerpoint/2010/main" spd="slow" advTm="1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Clinical Staging</a:t>
            </a:r>
          </a:p>
        </p:txBody>
      </p:sp>
      <p:sp>
        <p:nvSpPr>
          <p:cNvPr id="89090" name="Rectangle 3"/>
          <p:cNvSpPr>
            <a:spLocks noGrp="1" noChangeArrowheads="1"/>
          </p:cNvSpPr>
          <p:nvPr>
            <p:ph type="body" idx="1"/>
          </p:nvPr>
        </p:nvSpPr>
        <p:spPr/>
        <p:txBody>
          <a:bodyPr/>
          <a:lstStyle/>
          <a:p>
            <a:r>
              <a:rPr lang="en-US">
                <a:latin typeface="Calibri" charset="0"/>
              </a:rPr>
              <a:t>Synopsis- elderly patient with 2cm adenoca lesion, nodes neg on imaging</a:t>
            </a:r>
          </a:p>
          <a:p>
            <a:endParaRPr lang="en-US">
              <a:latin typeface="Calibri" charset="0"/>
            </a:endParaRPr>
          </a:p>
          <a:p>
            <a:r>
              <a:rPr lang="en-US">
                <a:latin typeface="Calibri" charset="0"/>
              </a:rPr>
              <a:t>What is the clinical stage?</a:t>
            </a:r>
          </a:p>
          <a:p>
            <a:pPr lvl="1"/>
            <a:r>
              <a:rPr lang="en-US">
                <a:latin typeface="Calibri" charset="0"/>
              </a:rPr>
              <a:t>T____</a:t>
            </a:r>
          </a:p>
          <a:p>
            <a:pPr lvl="1"/>
            <a:r>
              <a:rPr lang="en-US">
                <a:latin typeface="Calibri" charset="0"/>
              </a:rPr>
              <a:t>N____</a:t>
            </a:r>
          </a:p>
          <a:p>
            <a:pPr lvl="1"/>
            <a:r>
              <a:rPr lang="en-US">
                <a:latin typeface="Calibri" charset="0"/>
              </a:rPr>
              <a:t>M____</a:t>
            </a:r>
          </a:p>
          <a:p>
            <a:pPr lvl="1"/>
            <a:r>
              <a:rPr lang="en-US">
                <a:latin typeface="Calibri" charset="0"/>
              </a:rPr>
              <a:t>Stage Group______</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Clinical Staging</a:t>
            </a:r>
          </a:p>
        </p:txBody>
      </p:sp>
      <p:sp>
        <p:nvSpPr>
          <p:cNvPr id="90114" name="Rectangle 3"/>
          <p:cNvSpPr>
            <a:spLocks noGrp="1" noChangeArrowheads="1"/>
          </p:cNvSpPr>
          <p:nvPr>
            <p:ph type="body" idx="1"/>
          </p:nvPr>
        </p:nvSpPr>
        <p:spPr/>
        <p:txBody>
          <a:bodyPr/>
          <a:lstStyle/>
          <a:p>
            <a:pPr>
              <a:lnSpc>
                <a:spcPct val="90000"/>
              </a:lnSpc>
            </a:pPr>
            <a:r>
              <a:rPr lang="en-US">
                <a:latin typeface="Calibri" charset="0"/>
              </a:rPr>
              <a:t>Clinical Stage correct answer</a:t>
            </a:r>
          </a:p>
          <a:p>
            <a:pPr lvl="1">
              <a:lnSpc>
                <a:spcPct val="90000"/>
              </a:lnSpc>
            </a:pPr>
            <a:r>
              <a:rPr lang="en-US">
                <a:latin typeface="Calibri" charset="0"/>
              </a:rPr>
              <a:t>T1a</a:t>
            </a:r>
          </a:p>
          <a:p>
            <a:pPr lvl="1">
              <a:lnSpc>
                <a:spcPct val="80000"/>
              </a:lnSpc>
            </a:pPr>
            <a:r>
              <a:rPr lang="en-US">
                <a:latin typeface="Calibri" charset="0"/>
              </a:rPr>
              <a:t>N0</a:t>
            </a:r>
          </a:p>
          <a:p>
            <a:pPr lvl="1">
              <a:lnSpc>
                <a:spcPct val="90000"/>
              </a:lnSpc>
            </a:pPr>
            <a:r>
              <a:rPr lang="en-US">
                <a:latin typeface="Calibri" charset="0"/>
              </a:rPr>
              <a:t>M0</a:t>
            </a:r>
          </a:p>
          <a:p>
            <a:pPr lvl="1">
              <a:lnSpc>
                <a:spcPct val="90000"/>
              </a:lnSpc>
            </a:pPr>
            <a:r>
              <a:rPr lang="en-US">
                <a:latin typeface="Calibri" charset="0"/>
              </a:rPr>
              <a:t>Stage Group IA</a:t>
            </a:r>
          </a:p>
          <a:p>
            <a:pPr lvl="1">
              <a:lnSpc>
                <a:spcPct val="90000"/>
              </a:lnSpc>
            </a:pPr>
            <a:endParaRPr lang="en-US">
              <a:latin typeface="Calibri" charset="0"/>
            </a:endParaRPr>
          </a:p>
          <a:p>
            <a:pPr>
              <a:lnSpc>
                <a:spcPct val="90000"/>
              </a:lnSpc>
            </a:pPr>
            <a:r>
              <a:rPr lang="en-US">
                <a:latin typeface="Calibri" charset="0"/>
              </a:rPr>
              <a:t>Based on stage, treatment is selected</a:t>
            </a:r>
          </a:p>
          <a:p>
            <a:pPr lvl="1">
              <a:lnSpc>
                <a:spcPct val="90000"/>
              </a:lnSpc>
            </a:pPr>
            <a:endParaRPr lang="en-US">
              <a:latin typeface="Calibri" charset="0"/>
            </a:endParaRPr>
          </a:p>
          <a:p>
            <a:pPr>
              <a:lnSpc>
                <a:spcPct val="90000"/>
              </a:lnSpc>
            </a:pPr>
            <a:r>
              <a:rPr lang="en-US">
                <a:latin typeface="Calibri" charset="0"/>
              </a:rPr>
              <a:t>Review NCCN treatment guidelines for this stage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Clinical Staging</a:t>
            </a:r>
          </a:p>
        </p:txBody>
      </p:sp>
      <p:sp>
        <p:nvSpPr>
          <p:cNvPr id="91138"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rPr>
              <a:t>T1a for ca </a:t>
            </a:r>
            <a:r>
              <a:rPr lang="en-US" u="sng">
                <a:latin typeface="Calibri" charset="0"/>
              </a:rPr>
              <a:t>&lt;</a:t>
            </a:r>
            <a:r>
              <a:rPr lang="en-US">
                <a:latin typeface="Calibri" charset="0"/>
              </a:rPr>
              <a:t>2cm</a:t>
            </a:r>
          </a:p>
          <a:p>
            <a:pPr lvl="3"/>
            <a:endParaRPr lang="en-US">
              <a:latin typeface="Calibri" charset="0"/>
            </a:endParaRPr>
          </a:p>
          <a:p>
            <a:pPr lvl="1"/>
            <a:r>
              <a:rPr lang="en-US">
                <a:latin typeface="Calibri" charset="0"/>
              </a:rPr>
              <a:t>N0 because nodes were clinically negative on imaging</a:t>
            </a:r>
          </a:p>
          <a:p>
            <a:pPr lvl="3"/>
            <a:endParaRPr lang="en-US">
              <a:latin typeface="Calibri" charset="0"/>
            </a:endParaRPr>
          </a:p>
          <a:p>
            <a:pPr lvl="1"/>
            <a:r>
              <a:rPr lang="en-US">
                <a:latin typeface="Calibri" charset="0"/>
              </a:rPr>
              <a:t>M0 because there was nothing to suggest distant metastases;  if there was, appropriate tests would be performed before developing a treatment plan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Presentation after Surgery</a:t>
            </a:r>
          </a:p>
        </p:txBody>
      </p:sp>
      <p:sp>
        <p:nvSpPr>
          <p:cNvPr id="92162" name="Rectangle 3"/>
          <p:cNvSpPr>
            <a:spLocks noGrp="1" noChangeArrowheads="1"/>
          </p:cNvSpPr>
          <p:nvPr>
            <p:ph type="body" idx="1"/>
          </p:nvPr>
        </p:nvSpPr>
        <p:spPr/>
        <p:txBody>
          <a:bodyPr/>
          <a:lstStyle/>
          <a:p>
            <a:r>
              <a:rPr lang="en-US">
                <a:latin typeface="Calibri" charset="0"/>
                <a:cs typeface="Times New Roman" charset="0"/>
              </a:rPr>
              <a:t>The procedure chosen based on the small lesion and clinically negative nodes in an elderly patient, Stage IA, is resection and node sampling</a:t>
            </a:r>
          </a:p>
          <a:p>
            <a:pPr lvl="3"/>
            <a:endParaRPr lang="en-US">
              <a:latin typeface="Calibri" charset="0"/>
              <a:cs typeface="Times New Roman" charset="0"/>
            </a:endParaRPr>
          </a:p>
          <a:p>
            <a:r>
              <a:rPr lang="en-US">
                <a:latin typeface="Calibri" charset="0"/>
                <a:cs typeface="Times New Roman" charset="0"/>
              </a:rPr>
              <a:t>Presentation at Cancer Conference for adjuvant treatment recommendations and pathologic staging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Surgery &amp; Findings</a:t>
            </a:r>
          </a:p>
        </p:txBody>
      </p:sp>
      <p:sp>
        <p:nvSpPr>
          <p:cNvPr id="93186" name="Rectangle 3"/>
          <p:cNvSpPr>
            <a:spLocks noGrp="1" noChangeArrowheads="1"/>
          </p:cNvSpPr>
          <p:nvPr>
            <p:ph type="body" idx="1"/>
          </p:nvPr>
        </p:nvSpPr>
        <p:spPr/>
        <p:txBody>
          <a:bodyPr/>
          <a:lstStyle/>
          <a:p>
            <a:r>
              <a:rPr lang="en-US">
                <a:latin typeface="Calibri" charset="0"/>
              </a:rPr>
              <a:t>Procedure </a:t>
            </a:r>
          </a:p>
          <a:p>
            <a:pPr lvl="1"/>
            <a:r>
              <a:rPr lang="en-US">
                <a:latin typeface="Calibri" charset="0"/>
              </a:rPr>
              <a:t>RLL lobectomy</a:t>
            </a:r>
          </a:p>
          <a:p>
            <a:pPr lvl="1"/>
            <a:r>
              <a:rPr lang="en-US">
                <a:latin typeface="Calibri" charset="0"/>
              </a:rPr>
              <a:t>Hilar &amp; mediastinal node resection</a:t>
            </a:r>
          </a:p>
          <a:p>
            <a:endParaRPr lang="en-US">
              <a:latin typeface="Calibri" charset="0"/>
            </a:endParaRPr>
          </a:p>
          <a:p>
            <a:r>
              <a:rPr lang="en-US">
                <a:latin typeface="Calibri" charset="0"/>
              </a:rPr>
              <a:t>Operative findings</a:t>
            </a:r>
          </a:p>
          <a:p>
            <a:pPr lvl="1"/>
            <a:r>
              <a:rPr lang="en-US">
                <a:latin typeface="Calibri" charset="0"/>
              </a:rPr>
              <a:t>No additional information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Pathology Results</a:t>
            </a:r>
          </a:p>
        </p:txBody>
      </p:sp>
      <p:sp>
        <p:nvSpPr>
          <p:cNvPr id="94210" name="Rectangle 3"/>
          <p:cNvSpPr>
            <a:spLocks noGrp="1" noChangeArrowheads="1"/>
          </p:cNvSpPr>
          <p:nvPr>
            <p:ph type="body" idx="1"/>
          </p:nvPr>
        </p:nvSpPr>
        <p:spPr/>
        <p:txBody>
          <a:bodyPr/>
          <a:lstStyle/>
          <a:p>
            <a:r>
              <a:rPr lang="en-US">
                <a:latin typeface="Calibri" charset="0"/>
              </a:rPr>
              <a:t>Adenocarcinoma</a:t>
            </a:r>
          </a:p>
          <a:p>
            <a:r>
              <a:rPr lang="en-US">
                <a:latin typeface="Calibri" charset="0"/>
              </a:rPr>
              <a:t>Size of tumor – 3.4cm</a:t>
            </a:r>
          </a:p>
          <a:p>
            <a:r>
              <a:rPr lang="en-US">
                <a:latin typeface="Calibri" charset="0"/>
              </a:rPr>
              <a:t>Grade - Moderately differentiated </a:t>
            </a:r>
          </a:p>
          <a:p>
            <a:r>
              <a:rPr lang="en-US">
                <a:latin typeface="Calibri" charset="0"/>
              </a:rPr>
              <a:t>Visceral pleural involvement, PL2</a:t>
            </a:r>
          </a:p>
          <a:p>
            <a:r>
              <a:rPr lang="en-US">
                <a:latin typeface="Calibri" charset="0"/>
              </a:rPr>
              <a:t>Margins negative</a:t>
            </a:r>
          </a:p>
          <a:p>
            <a:r>
              <a:rPr lang="en-US">
                <a:latin typeface="Calibri" charset="0"/>
              </a:rPr>
              <a:t>4 peribronchial, 1 paraesophageal, 1 paratracheal, and 1 subcarinal nodes negative</a:t>
            </a:r>
            <a:endParaRPr lang="en-US">
              <a:latin typeface="Calibri" charset="0"/>
              <a:cs typeface="Times New Roman"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Pathologic Staging</a:t>
            </a:r>
          </a:p>
        </p:txBody>
      </p:sp>
      <p:sp>
        <p:nvSpPr>
          <p:cNvPr id="95234" name="Rectangle 3"/>
          <p:cNvSpPr>
            <a:spLocks noGrp="1" noChangeArrowheads="1"/>
          </p:cNvSpPr>
          <p:nvPr>
            <p:ph type="body" idx="1"/>
          </p:nvPr>
        </p:nvSpPr>
        <p:spPr>
          <a:xfrm>
            <a:off x="457200" y="1676400"/>
            <a:ext cx="8458200" cy="4953000"/>
          </a:xfrm>
        </p:spPr>
        <p:txBody>
          <a:bodyPr/>
          <a:lstStyle/>
          <a:p>
            <a:pPr>
              <a:lnSpc>
                <a:spcPct val="115000"/>
              </a:lnSpc>
            </a:pPr>
            <a:r>
              <a:rPr lang="en-US">
                <a:latin typeface="Calibri" charset="0"/>
              </a:rPr>
              <a:t>Synopsis- patient with 3.4cm adenoca into visceral pleura, PL2, intrapulmonary and mediastinal nodes negative</a:t>
            </a:r>
          </a:p>
          <a:p>
            <a:pPr>
              <a:lnSpc>
                <a:spcPct val="115000"/>
              </a:lnSpc>
            </a:pPr>
            <a:r>
              <a:rPr lang="en-US">
                <a:latin typeface="Calibri" charset="0"/>
              </a:rPr>
              <a:t>What is the pathologic stage?</a:t>
            </a:r>
          </a:p>
          <a:p>
            <a:pPr>
              <a:lnSpc>
                <a:spcPct val="115000"/>
              </a:lnSpc>
              <a:buFontTx/>
              <a:buNone/>
            </a:pPr>
            <a:r>
              <a:rPr lang="en-US" sz="2000">
                <a:latin typeface="Calibri" charset="0"/>
              </a:rPr>
              <a:t>	(remember, clinical M may be used in pathologic staging)</a:t>
            </a:r>
            <a:endParaRPr lang="en-US">
              <a:latin typeface="Calibri" charset="0"/>
            </a:endParaRPr>
          </a:p>
          <a:p>
            <a:pPr lvl="1">
              <a:lnSpc>
                <a:spcPct val="90000"/>
              </a:lnSpc>
            </a:pPr>
            <a:r>
              <a:rPr lang="en-US">
                <a:latin typeface="Calibri" charset="0"/>
              </a:rPr>
              <a:t>T____</a:t>
            </a:r>
          </a:p>
          <a:p>
            <a:pPr lvl="1">
              <a:lnSpc>
                <a:spcPct val="90000"/>
              </a:lnSpc>
            </a:pPr>
            <a:r>
              <a:rPr lang="en-US">
                <a:latin typeface="Calibri" charset="0"/>
              </a:rPr>
              <a:t>N____</a:t>
            </a:r>
          </a:p>
          <a:p>
            <a:pPr lvl="1">
              <a:lnSpc>
                <a:spcPct val="90000"/>
              </a:lnSpc>
            </a:pPr>
            <a:r>
              <a:rPr lang="en-US">
                <a:latin typeface="Calibri" charset="0"/>
              </a:rPr>
              <a:t>M____</a:t>
            </a:r>
          </a:p>
          <a:p>
            <a:pPr lvl="1">
              <a:lnSpc>
                <a:spcPct val="90000"/>
              </a:lnSpc>
            </a:pPr>
            <a:r>
              <a:rPr lang="en-US">
                <a:latin typeface="Calibri" charset="0"/>
              </a:rPr>
              <a:t>Stage Group______</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Pathologic Staging</a:t>
            </a:r>
          </a:p>
        </p:txBody>
      </p:sp>
      <p:sp>
        <p:nvSpPr>
          <p:cNvPr id="96258" name="Rectangle 3"/>
          <p:cNvSpPr>
            <a:spLocks noGrp="1" noChangeArrowheads="1"/>
          </p:cNvSpPr>
          <p:nvPr>
            <p:ph type="body" idx="1"/>
          </p:nvPr>
        </p:nvSpPr>
        <p:spPr/>
        <p:txBody>
          <a:bodyPr/>
          <a:lstStyle/>
          <a:p>
            <a:r>
              <a:rPr lang="en-US">
                <a:latin typeface="Calibri" charset="0"/>
              </a:rPr>
              <a:t>Pathologic Stage correct answer</a:t>
            </a:r>
          </a:p>
          <a:p>
            <a:pPr lvl="1"/>
            <a:r>
              <a:rPr lang="en-US">
                <a:latin typeface="Calibri" charset="0"/>
              </a:rPr>
              <a:t>pT2a</a:t>
            </a:r>
          </a:p>
          <a:p>
            <a:pPr lvl="1"/>
            <a:r>
              <a:rPr lang="en-US">
                <a:latin typeface="Calibri" charset="0"/>
              </a:rPr>
              <a:t>pN0</a:t>
            </a:r>
          </a:p>
          <a:p>
            <a:pPr lvl="1"/>
            <a:r>
              <a:rPr lang="en-US">
                <a:latin typeface="Calibri" charset="0"/>
              </a:rPr>
              <a:t>cM0</a:t>
            </a:r>
          </a:p>
          <a:p>
            <a:pPr lvl="1"/>
            <a:r>
              <a:rPr lang="en-US">
                <a:latin typeface="Calibri" charset="0"/>
              </a:rPr>
              <a:t>Stage Group IB</a:t>
            </a:r>
          </a:p>
          <a:p>
            <a:pPr lvl="1"/>
            <a:endParaRPr lang="en-US">
              <a:latin typeface="Calibri" charset="0"/>
            </a:endParaRPr>
          </a:p>
          <a:p>
            <a:r>
              <a:rPr lang="en-US">
                <a:latin typeface="Calibri" charset="0"/>
              </a:rPr>
              <a:t>Based on pathologic stage, there is more information to estimate prognosis and discuss adjuvant treatment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Pathologic Staging</a:t>
            </a:r>
          </a:p>
        </p:txBody>
      </p:sp>
      <p:sp>
        <p:nvSpPr>
          <p:cNvPr id="97282"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cs typeface="Times New Roman" charset="0"/>
              </a:rPr>
              <a:t>pT2a based on size and invading the visceral pleura</a:t>
            </a:r>
            <a:endParaRPr lang="en-US">
              <a:latin typeface="Calibri" charset="0"/>
            </a:endParaRPr>
          </a:p>
          <a:p>
            <a:pPr lvl="4"/>
            <a:endParaRPr lang="en-US">
              <a:latin typeface="Calibri" charset="0"/>
            </a:endParaRPr>
          </a:p>
          <a:p>
            <a:pPr lvl="1"/>
            <a:r>
              <a:rPr lang="en-US">
                <a:latin typeface="Calibri" charset="0"/>
              </a:rPr>
              <a:t>pN0 because intrapulmonary and mediastinal nodes were negative</a:t>
            </a:r>
          </a:p>
          <a:p>
            <a:pPr lvl="2"/>
            <a:r>
              <a:rPr lang="en-US">
                <a:latin typeface="Calibri" charset="0"/>
              </a:rPr>
              <a:t>6 nodes/stations should be examined</a:t>
            </a:r>
          </a:p>
          <a:p>
            <a:pPr lvl="4"/>
            <a:endParaRPr lang="en-US">
              <a:latin typeface="Calibri" charset="0"/>
            </a:endParaRPr>
          </a:p>
          <a:p>
            <a:pPr lvl="1"/>
            <a:r>
              <a:rPr lang="en-US">
                <a:latin typeface="Calibri" charset="0"/>
              </a:rPr>
              <a:t>cM0 - use clinical M with pathologic staging unless there is pathologic confirmation of distant metastases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762000"/>
            <a:ext cx="8991600" cy="914400"/>
          </a:xfrm>
        </p:spPr>
        <p:txBody>
          <a:bodyPr/>
          <a:lstStyle/>
          <a:p>
            <a:r>
              <a:rPr lang="en-US" sz="3200" i="1">
                <a:latin typeface="Calibri" charset="0"/>
              </a:rPr>
              <a:t>AJCC Cancer Staging Atlas</a:t>
            </a:r>
            <a:br>
              <a:rPr lang="en-US" sz="3200" i="1">
                <a:latin typeface="Calibri" charset="0"/>
              </a:rPr>
            </a:br>
            <a:r>
              <a:rPr lang="en-US" sz="3200">
                <a:latin typeface="Calibri" charset="0"/>
              </a:rPr>
              <a:t>	T2  &gt;3cm-</a:t>
            </a:r>
            <a:r>
              <a:rPr lang="en-US" sz="3200" u="sng">
                <a:latin typeface="Calibri" charset="0"/>
              </a:rPr>
              <a:t>&lt;</a:t>
            </a:r>
            <a:r>
              <a:rPr lang="en-US" sz="3200">
                <a:latin typeface="Calibri" charset="0"/>
              </a:rPr>
              <a:t>7; invades visceral pleura;</a:t>
            </a:r>
            <a:br>
              <a:rPr lang="en-US" sz="3200">
                <a:latin typeface="Calibri" charset="0"/>
              </a:rPr>
            </a:br>
            <a:r>
              <a:rPr lang="en-US" sz="3200">
                <a:latin typeface="Calibri" charset="0"/>
              </a:rPr>
              <a:t>	      main bronchus &gt;2cm from </a:t>
            </a:r>
            <a:br>
              <a:rPr lang="en-US" sz="3200">
                <a:latin typeface="Calibri" charset="0"/>
              </a:rPr>
            </a:br>
            <a:r>
              <a:rPr lang="en-US" sz="3200">
                <a:latin typeface="Calibri" charset="0"/>
              </a:rPr>
              <a:t>	      carina; lobar atelectasis </a:t>
            </a:r>
          </a:p>
        </p:txBody>
      </p:sp>
      <p:pic>
        <p:nvPicPr>
          <p:cNvPr id="98306"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2278063"/>
            <a:ext cx="6018213" cy="457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68388" y="5943600"/>
            <a:ext cx="8075612"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4"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66800" y="793750"/>
            <a:ext cx="3986213"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4"/>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41900" y="793750"/>
            <a:ext cx="4100513"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1"/>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76363" y="0"/>
            <a:ext cx="4130675"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Ορθογώνιο 2"/>
          <p:cNvSpPr/>
          <p:nvPr/>
        </p:nvSpPr>
        <p:spPr>
          <a:xfrm>
            <a:off x="1068388" y="1916113"/>
            <a:ext cx="2640012"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7" name="Ορθογώνιο 6"/>
          <p:cNvSpPr/>
          <p:nvPr/>
        </p:nvSpPr>
        <p:spPr>
          <a:xfrm>
            <a:off x="6108700" y="1916113"/>
            <a:ext cx="2640013"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3559" name="Ορθογώνιο 7"/>
          <p:cNvSpPr>
            <a:spLocks noChangeArrowheads="1"/>
          </p:cNvSpPr>
          <p:nvPr/>
        </p:nvSpPr>
        <p:spPr bwMode="auto">
          <a:xfrm>
            <a:off x="6227763" y="6505575"/>
            <a:ext cx="26939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Arial" charset="0"/>
              </a:rPr>
              <a:t>2011, American Cancer Society</a:t>
            </a:r>
            <a:endParaRPr lang="el-GR" sz="14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01"/>
    </mc:Choice>
    <mc:Fallback xmlns="">
      <p:transition xmlns:p14="http://schemas.microsoft.com/office/powerpoint/2010/main" spd="slow" advTm="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a:latin typeface="Calibri" charset="0"/>
              </a:rPr>
              <a:t>Lung Case # 1</a:t>
            </a:r>
            <a:br>
              <a:rPr lang="en-US">
                <a:latin typeface="Calibri" charset="0"/>
              </a:rPr>
            </a:br>
            <a:r>
              <a:rPr lang="en-US">
                <a:latin typeface="Calibri" charset="0"/>
              </a:rPr>
              <a:t>	Recap of Staging</a:t>
            </a:r>
          </a:p>
        </p:txBody>
      </p:sp>
      <p:sp>
        <p:nvSpPr>
          <p:cNvPr id="99330" name="Rectangle 3"/>
          <p:cNvSpPr>
            <a:spLocks noGrp="1" noChangeArrowheads="1"/>
          </p:cNvSpPr>
          <p:nvPr>
            <p:ph type="body" idx="1"/>
          </p:nvPr>
        </p:nvSpPr>
        <p:spPr>
          <a:xfrm>
            <a:off x="457200" y="1676400"/>
            <a:ext cx="8686800" cy="4953000"/>
          </a:xfrm>
        </p:spPr>
        <p:txBody>
          <a:bodyPr/>
          <a:lstStyle/>
          <a:p>
            <a:r>
              <a:rPr lang="en-US">
                <a:latin typeface="Calibri" charset="0"/>
              </a:rPr>
              <a:t>Summary of correct answers</a:t>
            </a:r>
          </a:p>
          <a:p>
            <a:pPr lvl="1"/>
            <a:r>
              <a:rPr lang="en-US">
                <a:latin typeface="Calibri" charset="0"/>
              </a:rPr>
              <a:t>Clinical stage  T1a N0 M0 Stage Group IA</a:t>
            </a:r>
          </a:p>
          <a:p>
            <a:pPr lvl="1"/>
            <a:r>
              <a:rPr lang="en-US">
                <a:latin typeface="Calibri" charset="0"/>
              </a:rPr>
              <a:t>Pathologic stage  T2a N0 cM0 Stage Group IB</a:t>
            </a:r>
          </a:p>
          <a:p>
            <a:endParaRPr lang="en-US">
              <a:latin typeface="Calibri" charset="0"/>
            </a:endParaRPr>
          </a:p>
          <a:p>
            <a:r>
              <a:rPr lang="en-US">
                <a:latin typeface="Calibri" charset="0"/>
              </a:rPr>
              <a:t>The staging classifications have a different purpose and therefore can be different.  Do not go back and change the clinical staging based on pathologic staging information.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0" y="274638"/>
            <a:ext cx="9144000" cy="1143000"/>
          </a:xfrm>
        </p:spPr>
        <p:txBody>
          <a:bodyPr/>
          <a:lstStyle/>
          <a:p>
            <a:r>
              <a:rPr lang="en-US">
                <a:latin typeface="Calibri" charset="0"/>
              </a:rPr>
              <a:t>Lung Case # 2</a:t>
            </a:r>
            <a:br>
              <a:rPr lang="en-US">
                <a:latin typeface="Calibri" charset="0"/>
              </a:rPr>
            </a:br>
            <a:r>
              <a:rPr lang="en-US">
                <a:latin typeface="Calibri" charset="0"/>
              </a:rPr>
              <a:t>	History, Physical &amp; Imaging results</a:t>
            </a:r>
          </a:p>
        </p:txBody>
      </p:sp>
      <p:sp>
        <p:nvSpPr>
          <p:cNvPr id="100354" name="Rectangle 3"/>
          <p:cNvSpPr>
            <a:spLocks noGrp="1" noChangeArrowheads="1"/>
          </p:cNvSpPr>
          <p:nvPr>
            <p:ph type="body" idx="1"/>
          </p:nvPr>
        </p:nvSpPr>
        <p:spPr>
          <a:xfrm>
            <a:off x="250825" y="1600200"/>
            <a:ext cx="8893175" cy="4525963"/>
          </a:xfrm>
        </p:spPr>
        <p:txBody>
          <a:bodyPr/>
          <a:lstStyle/>
          <a:p>
            <a:r>
              <a:rPr lang="en-US" sz="2400">
                <a:latin typeface="Calibri" charset="0"/>
                <a:cs typeface="Times New Roman" charset="0"/>
              </a:rPr>
              <a:t>69 yr old female who presented with an abnormal routine CXR, no symptoms</a:t>
            </a:r>
          </a:p>
          <a:p>
            <a:r>
              <a:rPr lang="en-US" sz="2400">
                <a:latin typeface="Calibri" charset="0"/>
                <a:cs typeface="Times New Roman" charset="0"/>
              </a:rPr>
              <a:t>25 pack year smoking history</a:t>
            </a:r>
          </a:p>
          <a:p>
            <a:pPr>
              <a:lnSpc>
                <a:spcPct val="115000"/>
              </a:lnSpc>
            </a:pPr>
            <a:r>
              <a:rPr lang="en-US" sz="2400">
                <a:latin typeface="Calibri" charset="0"/>
              </a:rPr>
              <a:t>Chest x-ray-5cm right upper lobe (RUL) lung mass</a:t>
            </a:r>
          </a:p>
          <a:p>
            <a:pPr>
              <a:lnSpc>
                <a:spcPct val="115000"/>
              </a:lnSpc>
            </a:pPr>
            <a:r>
              <a:rPr lang="en-US" sz="2400">
                <a:latin typeface="Calibri" charset="0"/>
              </a:rPr>
              <a:t>CT chest-4.5x5.3cm mass RUL lung, right paratracheal node, no hilar nodes</a:t>
            </a:r>
          </a:p>
          <a:p>
            <a:pPr>
              <a:lnSpc>
                <a:spcPct val="115000"/>
              </a:lnSpc>
            </a:pPr>
            <a:r>
              <a:rPr lang="en-US" sz="2400">
                <a:latin typeface="Calibri" charset="0"/>
              </a:rPr>
              <a:t>PET/CT-RUL lung mass, right  paratracheal &amp; right hilar </a:t>
            </a:r>
            <a:br>
              <a:rPr lang="en-US" sz="2400">
                <a:latin typeface="Calibri" charset="0"/>
              </a:rPr>
            </a:br>
            <a:r>
              <a:rPr lang="en-US" sz="2400">
                <a:latin typeface="Calibri" charset="0"/>
              </a:rPr>
              <a:t>lymphadenopathy</a:t>
            </a:r>
          </a:p>
          <a:p>
            <a:pPr>
              <a:lnSpc>
                <a:spcPct val="115000"/>
              </a:lnSpc>
            </a:pPr>
            <a:r>
              <a:rPr lang="en-US" sz="2400">
                <a:latin typeface="Calibri" charset="0"/>
              </a:rPr>
              <a:t>Bone scan-neg</a:t>
            </a:r>
          </a:p>
          <a:p>
            <a:endParaRPr lang="en-US" sz="2400">
              <a:latin typeface="Calibri" charset="0"/>
              <a:cs typeface="Times New Roman"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Diagnostic Procedure</a:t>
            </a:r>
          </a:p>
        </p:txBody>
      </p:sp>
      <p:sp>
        <p:nvSpPr>
          <p:cNvPr id="101378" name="Rectangle 3"/>
          <p:cNvSpPr>
            <a:spLocks noGrp="1" noChangeArrowheads="1"/>
          </p:cNvSpPr>
          <p:nvPr>
            <p:ph type="body" idx="1"/>
          </p:nvPr>
        </p:nvSpPr>
        <p:spPr/>
        <p:txBody>
          <a:bodyPr/>
          <a:lstStyle/>
          <a:p>
            <a:pPr>
              <a:lnSpc>
                <a:spcPct val="115000"/>
              </a:lnSpc>
            </a:pPr>
            <a:r>
              <a:rPr lang="en-US">
                <a:latin typeface="Calibri" charset="0"/>
                <a:cs typeface="Times New Roman" charset="0"/>
              </a:rPr>
              <a:t>Procedures</a:t>
            </a:r>
          </a:p>
          <a:p>
            <a:pPr lvl="1">
              <a:lnSpc>
                <a:spcPct val="115000"/>
              </a:lnSpc>
            </a:pPr>
            <a:r>
              <a:rPr lang="en-US">
                <a:latin typeface="Calibri" charset="0"/>
                <a:cs typeface="Times New Roman" charset="0"/>
              </a:rPr>
              <a:t>CT guided biopsy RUL lung</a:t>
            </a:r>
          </a:p>
          <a:p>
            <a:pPr lvl="1">
              <a:lnSpc>
                <a:spcPct val="115000"/>
              </a:lnSpc>
            </a:pPr>
            <a:r>
              <a:rPr lang="en-US">
                <a:latin typeface="Calibri" charset="0"/>
              </a:rPr>
              <a:t>Mediastinoscopy with biopsy right paratracheal nodes</a:t>
            </a:r>
          </a:p>
          <a:p>
            <a:pPr lvl="1">
              <a:lnSpc>
                <a:spcPct val="90000"/>
              </a:lnSpc>
            </a:pPr>
            <a:endParaRPr lang="en-US" sz="2600">
              <a:latin typeface="Calibri" charset="0"/>
            </a:endParaRPr>
          </a:p>
          <a:p>
            <a:pPr>
              <a:lnSpc>
                <a:spcPct val="115000"/>
              </a:lnSpc>
            </a:pPr>
            <a:r>
              <a:rPr lang="en-US">
                <a:latin typeface="Calibri" charset="0"/>
              </a:rPr>
              <a:t>Pathology Reports</a:t>
            </a:r>
          </a:p>
          <a:p>
            <a:pPr lvl="1">
              <a:lnSpc>
                <a:spcPct val="115000"/>
              </a:lnSpc>
            </a:pPr>
            <a:r>
              <a:rPr lang="en-US">
                <a:latin typeface="Calibri" charset="0"/>
              </a:rPr>
              <a:t>Poorly differentiated adenocarcinoma, bx RUL lung</a:t>
            </a:r>
          </a:p>
          <a:p>
            <a:pPr lvl="1">
              <a:lnSpc>
                <a:spcPct val="115000"/>
              </a:lnSpc>
            </a:pPr>
            <a:r>
              <a:rPr lang="en-US">
                <a:latin typeface="Calibri" charset="0"/>
              </a:rPr>
              <a:t>Met adenocarcinoma, 2 right paratracheal nodes</a:t>
            </a:r>
            <a:endParaRPr lang="en-US">
              <a:latin typeface="Calibri" charset="0"/>
              <a:cs typeface="Times New Roma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Clinical Staging</a:t>
            </a:r>
          </a:p>
        </p:txBody>
      </p:sp>
      <p:sp>
        <p:nvSpPr>
          <p:cNvPr id="102402" name="Rectangle 3"/>
          <p:cNvSpPr>
            <a:spLocks noGrp="1" noChangeArrowheads="1"/>
          </p:cNvSpPr>
          <p:nvPr>
            <p:ph type="body" idx="1"/>
          </p:nvPr>
        </p:nvSpPr>
        <p:spPr/>
        <p:txBody>
          <a:bodyPr/>
          <a:lstStyle/>
          <a:p>
            <a:r>
              <a:rPr lang="en-US">
                <a:latin typeface="Calibri" charset="0"/>
              </a:rPr>
              <a:t>Synopsis- patient with 5.3cm adenoca lesion RUL lung, also clinically positive and biopsy proven mediastinal nodes</a:t>
            </a:r>
          </a:p>
          <a:p>
            <a:endParaRPr lang="en-US">
              <a:latin typeface="Calibri" charset="0"/>
            </a:endParaRPr>
          </a:p>
          <a:p>
            <a:r>
              <a:rPr lang="en-US">
                <a:latin typeface="Calibri" charset="0"/>
              </a:rPr>
              <a:t>What is the clinical stage?</a:t>
            </a:r>
          </a:p>
          <a:p>
            <a:pPr lvl="1"/>
            <a:r>
              <a:rPr lang="en-US">
                <a:latin typeface="Calibri" charset="0"/>
              </a:rPr>
              <a:t>T____</a:t>
            </a:r>
          </a:p>
          <a:p>
            <a:pPr lvl="1"/>
            <a:r>
              <a:rPr lang="en-US">
                <a:latin typeface="Calibri" charset="0"/>
              </a:rPr>
              <a:t>N____</a:t>
            </a:r>
          </a:p>
          <a:p>
            <a:pPr lvl="1"/>
            <a:r>
              <a:rPr lang="en-US">
                <a:latin typeface="Calibri" charset="0"/>
              </a:rPr>
              <a:t>M____</a:t>
            </a:r>
          </a:p>
          <a:p>
            <a:pPr lvl="1"/>
            <a:r>
              <a:rPr lang="en-US">
                <a:latin typeface="Calibri" charset="0"/>
              </a:rPr>
              <a:t>Stage Group______</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Clinical Staging</a:t>
            </a:r>
          </a:p>
        </p:txBody>
      </p:sp>
      <p:sp>
        <p:nvSpPr>
          <p:cNvPr id="103426" name="Rectangle 3"/>
          <p:cNvSpPr>
            <a:spLocks noGrp="1" noChangeArrowheads="1"/>
          </p:cNvSpPr>
          <p:nvPr>
            <p:ph type="body" idx="1"/>
          </p:nvPr>
        </p:nvSpPr>
        <p:spPr/>
        <p:txBody>
          <a:bodyPr/>
          <a:lstStyle/>
          <a:p>
            <a:pPr>
              <a:lnSpc>
                <a:spcPct val="90000"/>
              </a:lnSpc>
            </a:pPr>
            <a:r>
              <a:rPr lang="en-US">
                <a:latin typeface="Calibri" charset="0"/>
              </a:rPr>
              <a:t>Clinical Stage correct answer</a:t>
            </a:r>
          </a:p>
          <a:p>
            <a:pPr lvl="1">
              <a:lnSpc>
                <a:spcPct val="90000"/>
              </a:lnSpc>
            </a:pPr>
            <a:r>
              <a:rPr lang="en-US">
                <a:latin typeface="Calibri" charset="0"/>
              </a:rPr>
              <a:t>T2b</a:t>
            </a:r>
          </a:p>
          <a:p>
            <a:pPr lvl="1">
              <a:lnSpc>
                <a:spcPct val="90000"/>
              </a:lnSpc>
            </a:pPr>
            <a:r>
              <a:rPr lang="en-US">
                <a:latin typeface="Calibri" charset="0"/>
              </a:rPr>
              <a:t>N2</a:t>
            </a:r>
          </a:p>
          <a:p>
            <a:pPr lvl="1">
              <a:lnSpc>
                <a:spcPct val="90000"/>
              </a:lnSpc>
            </a:pPr>
            <a:r>
              <a:rPr lang="en-US">
                <a:latin typeface="Calibri" charset="0"/>
              </a:rPr>
              <a:t>M0</a:t>
            </a:r>
          </a:p>
          <a:p>
            <a:pPr lvl="1">
              <a:lnSpc>
                <a:spcPct val="90000"/>
              </a:lnSpc>
            </a:pPr>
            <a:r>
              <a:rPr lang="en-US">
                <a:latin typeface="Calibri" charset="0"/>
              </a:rPr>
              <a:t>Stage Group IIIA</a:t>
            </a:r>
          </a:p>
          <a:p>
            <a:pPr lvl="2">
              <a:lnSpc>
                <a:spcPct val="90000"/>
              </a:lnSpc>
            </a:pPr>
            <a:endParaRPr lang="en-US">
              <a:latin typeface="Calibri" charset="0"/>
            </a:endParaRPr>
          </a:p>
          <a:p>
            <a:pPr>
              <a:lnSpc>
                <a:spcPct val="90000"/>
              </a:lnSpc>
            </a:pPr>
            <a:r>
              <a:rPr lang="en-US">
                <a:latin typeface="Calibri" charset="0"/>
              </a:rPr>
              <a:t>Based on stage, treatment is selected</a:t>
            </a:r>
          </a:p>
          <a:p>
            <a:pPr lvl="2">
              <a:lnSpc>
                <a:spcPct val="90000"/>
              </a:lnSpc>
            </a:pPr>
            <a:endParaRPr lang="en-US">
              <a:latin typeface="Calibri" charset="0"/>
            </a:endParaRPr>
          </a:p>
          <a:p>
            <a:pPr>
              <a:lnSpc>
                <a:spcPct val="90000"/>
              </a:lnSpc>
            </a:pPr>
            <a:r>
              <a:rPr lang="en-US">
                <a:latin typeface="Calibri" charset="0"/>
              </a:rPr>
              <a:t>Review treatment guidelines for this stage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Clinical Staging</a:t>
            </a:r>
          </a:p>
        </p:txBody>
      </p:sp>
      <p:sp>
        <p:nvSpPr>
          <p:cNvPr id="104450"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rPr>
              <a:t>T2b for ca &gt;5cm but </a:t>
            </a:r>
            <a:r>
              <a:rPr lang="en-US" u="sng">
                <a:latin typeface="Calibri" charset="0"/>
              </a:rPr>
              <a:t>&lt;</a:t>
            </a:r>
            <a:r>
              <a:rPr lang="en-US">
                <a:latin typeface="Calibri" charset="0"/>
              </a:rPr>
              <a:t>7cm</a:t>
            </a:r>
          </a:p>
          <a:p>
            <a:pPr lvl="4"/>
            <a:endParaRPr lang="en-US" sz="1400">
              <a:latin typeface="Calibri" charset="0"/>
            </a:endParaRPr>
          </a:p>
          <a:p>
            <a:pPr lvl="1"/>
            <a:r>
              <a:rPr lang="en-US">
                <a:latin typeface="Calibri" charset="0"/>
              </a:rPr>
              <a:t>N2 because ipsilateral mediastinal nodes were clinically positive on imaging, and the diagnostic biopsy confirms the clinical category of N2 (per new rules in AJCC 7</a:t>
            </a:r>
            <a:r>
              <a:rPr lang="en-US" baseline="30000">
                <a:latin typeface="Calibri" charset="0"/>
              </a:rPr>
              <a:t>th</a:t>
            </a:r>
            <a:r>
              <a:rPr lang="en-US">
                <a:latin typeface="Calibri" charset="0"/>
              </a:rPr>
              <a:t>)</a:t>
            </a:r>
          </a:p>
          <a:p>
            <a:pPr lvl="4"/>
            <a:endParaRPr lang="en-US" sz="1400">
              <a:latin typeface="Calibri" charset="0"/>
            </a:endParaRPr>
          </a:p>
          <a:p>
            <a:pPr lvl="1"/>
            <a:r>
              <a:rPr lang="en-US">
                <a:latin typeface="Calibri" charset="0"/>
              </a:rPr>
              <a:t>M0 because there was nothing to suggest distant metastases;  if there was, appropriate tests would be performed before developing a treatment plan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Initial Treatment</a:t>
            </a:r>
          </a:p>
        </p:txBody>
      </p:sp>
      <p:sp>
        <p:nvSpPr>
          <p:cNvPr id="105474" name="Rectangle 3"/>
          <p:cNvSpPr>
            <a:spLocks noGrp="1" noChangeArrowheads="1"/>
          </p:cNvSpPr>
          <p:nvPr>
            <p:ph type="body" idx="1"/>
          </p:nvPr>
        </p:nvSpPr>
        <p:spPr>
          <a:xfrm>
            <a:off x="457200" y="1600200"/>
            <a:ext cx="8229600" cy="4495800"/>
          </a:xfrm>
        </p:spPr>
        <p:txBody>
          <a:bodyPr/>
          <a:lstStyle/>
          <a:p>
            <a:r>
              <a:rPr lang="en-US">
                <a:latin typeface="Calibri" charset="0"/>
                <a:cs typeface="Times New Roman" charset="0"/>
              </a:rPr>
              <a:t>Presentation at Cancer Conference for initial treatment recommendations</a:t>
            </a:r>
          </a:p>
          <a:p>
            <a:pPr lvl="1"/>
            <a:endParaRPr lang="en-US">
              <a:latin typeface="Calibri" charset="0"/>
              <a:cs typeface="Times New Roman" charset="0"/>
            </a:endParaRPr>
          </a:p>
          <a:p>
            <a:pPr lvl="1"/>
            <a:r>
              <a:rPr lang="en-US">
                <a:latin typeface="Calibri" charset="0"/>
                <a:cs typeface="Times New Roman" charset="0"/>
              </a:rPr>
              <a:t>The treatment chosen based on the single lesion and clinically positive nodes in the patient, Stage IIIA, is neoadjuvant chemotherapy &amp; radiation therapy</a:t>
            </a:r>
            <a:endParaRPr lang="en-US" sz="1200">
              <a:latin typeface="Calibri" charset="0"/>
              <a:cs typeface="Times New Roman"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Response To Therapy</a:t>
            </a:r>
          </a:p>
        </p:txBody>
      </p:sp>
      <p:sp>
        <p:nvSpPr>
          <p:cNvPr id="106498" name="Rectangle 3"/>
          <p:cNvSpPr>
            <a:spLocks noGrp="1" noChangeArrowheads="1"/>
          </p:cNvSpPr>
          <p:nvPr>
            <p:ph type="body" idx="1"/>
          </p:nvPr>
        </p:nvSpPr>
        <p:spPr>
          <a:xfrm>
            <a:off x="457200" y="1600200"/>
            <a:ext cx="8229600" cy="4495800"/>
          </a:xfrm>
        </p:spPr>
        <p:txBody>
          <a:bodyPr/>
          <a:lstStyle/>
          <a:p>
            <a:r>
              <a:rPr lang="en-US">
                <a:latin typeface="Calibri" charset="0"/>
                <a:cs typeface="Times New Roman" charset="0"/>
              </a:rPr>
              <a:t>Evaluation by imaging tests after neoadjuvant Rx showed no progression</a:t>
            </a:r>
          </a:p>
          <a:p>
            <a:endParaRPr lang="en-US">
              <a:latin typeface="Calibri" charset="0"/>
              <a:cs typeface="Times New Roman" charset="0"/>
            </a:endParaRPr>
          </a:p>
          <a:p>
            <a:r>
              <a:rPr lang="en-US">
                <a:latin typeface="Calibri" charset="0"/>
                <a:cs typeface="Times New Roman" charset="0"/>
              </a:rPr>
              <a:t>Patient underwent surgical resection</a:t>
            </a:r>
          </a:p>
          <a:p>
            <a:endParaRPr lang="en-US">
              <a:latin typeface="Calibri" charset="0"/>
              <a:cs typeface="Times New Roman" charset="0"/>
            </a:endParaRPr>
          </a:p>
          <a:p>
            <a:r>
              <a:rPr lang="en-US">
                <a:latin typeface="Calibri" charset="0"/>
                <a:cs typeface="Times New Roman" charset="0"/>
              </a:rPr>
              <a:t>Presentation at Cancer Conference for adjuvant treatment recommendations and pathologic staging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Surgery &amp; Findings</a:t>
            </a:r>
          </a:p>
        </p:txBody>
      </p:sp>
      <p:sp>
        <p:nvSpPr>
          <p:cNvPr id="107522" name="Rectangle 3"/>
          <p:cNvSpPr>
            <a:spLocks noGrp="1" noChangeArrowheads="1"/>
          </p:cNvSpPr>
          <p:nvPr>
            <p:ph type="body" idx="1"/>
          </p:nvPr>
        </p:nvSpPr>
        <p:spPr/>
        <p:txBody>
          <a:bodyPr/>
          <a:lstStyle/>
          <a:p>
            <a:r>
              <a:rPr lang="en-US">
                <a:latin typeface="Calibri" charset="0"/>
              </a:rPr>
              <a:t>Procedure</a:t>
            </a:r>
          </a:p>
          <a:p>
            <a:pPr lvl="1"/>
            <a:r>
              <a:rPr lang="en-US">
                <a:latin typeface="Calibri" charset="0"/>
              </a:rPr>
              <a:t>RUL lung resection</a:t>
            </a:r>
          </a:p>
          <a:p>
            <a:pPr lvl="1"/>
            <a:r>
              <a:rPr lang="en-US">
                <a:latin typeface="Calibri" charset="0"/>
              </a:rPr>
              <a:t>Hilar and mediastinal node resection</a:t>
            </a:r>
          </a:p>
          <a:p>
            <a:endParaRPr lang="en-US">
              <a:latin typeface="Calibri" charset="0"/>
            </a:endParaRPr>
          </a:p>
          <a:p>
            <a:r>
              <a:rPr lang="en-US">
                <a:latin typeface="Calibri" charset="0"/>
              </a:rPr>
              <a:t>Operative findings</a:t>
            </a:r>
          </a:p>
          <a:p>
            <a:pPr lvl="1"/>
            <a:r>
              <a:rPr lang="en-US">
                <a:latin typeface="Calibri" charset="0"/>
              </a:rPr>
              <a:t>No additional information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Pathology Results</a:t>
            </a:r>
          </a:p>
        </p:txBody>
      </p:sp>
      <p:sp>
        <p:nvSpPr>
          <p:cNvPr id="108546" name="Rectangle 3"/>
          <p:cNvSpPr>
            <a:spLocks noGrp="1" noChangeArrowheads="1"/>
          </p:cNvSpPr>
          <p:nvPr>
            <p:ph type="body" idx="1"/>
          </p:nvPr>
        </p:nvSpPr>
        <p:spPr/>
        <p:txBody>
          <a:bodyPr/>
          <a:lstStyle/>
          <a:p>
            <a:r>
              <a:rPr lang="en-US">
                <a:latin typeface="Calibri" charset="0"/>
              </a:rPr>
              <a:t>Adenocarcinoma, RUL lung</a:t>
            </a:r>
          </a:p>
          <a:p>
            <a:r>
              <a:rPr lang="en-US">
                <a:latin typeface="Calibri" charset="0"/>
              </a:rPr>
              <a:t>Tumor size - 3.8cm </a:t>
            </a:r>
          </a:p>
          <a:p>
            <a:r>
              <a:rPr lang="en-US">
                <a:latin typeface="Calibri" charset="0"/>
              </a:rPr>
              <a:t>Grade 3</a:t>
            </a:r>
          </a:p>
          <a:p>
            <a:r>
              <a:rPr lang="en-US">
                <a:latin typeface="Calibri" charset="0"/>
              </a:rPr>
              <a:t>Tumor largely necrotic and inflammatory, consistent with chemo radiation effect</a:t>
            </a:r>
          </a:p>
          <a:p>
            <a:r>
              <a:rPr lang="en-US">
                <a:latin typeface="Calibri" charset="0"/>
              </a:rPr>
              <a:t>No pleural involvement by ca</a:t>
            </a:r>
          </a:p>
          <a:p>
            <a:r>
              <a:rPr lang="en-US">
                <a:latin typeface="Calibri" charset="0"/>
              </a:rPr>
              <a:t>Margins negative</a:t>
            </a:r>
          </a:p>
          <a:p>
            <a:r>
              <a:rPr lang="en-US">
                <a:latin typeface="Calibri" charset="0"/>
              </a:rPr>
              <a:t>3 hilar and 3 mediastinal nodes negative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 2014 Free to Breathe&#10;Other than smoking, what else can cause lung&#10;cancer?&#10;- Secondhand exposure to smoke&#10;- Radon&#10;- Havi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46"/>
    </mc:Choice>
    <mc:Fallback xmlns="">
      <p:transition xmlns:p14="http://schemas.microsoft.com/office/powerpoint/2010/main" spd="slow" advTm="1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Pathologic Staging</a:t>
            </a:r>
          </a:p>
        </p:txBody>
      </p:sp>
      <p:sp>
        <p:nvSpPr>
          <p:cNvPr id="109570" name="Rectangle 3"/>
          <p:cNvSpPr>
            <a:spLocks noGrp="1" noChangeArrowheads="1"/>
          </p:cNvSpPr>
          <p:nvPr>
            <p:ph type="body" idx="1"/>
          </p:nvPr>
        </p:nvSpPr>
        <p:spPr>
          <a:xfrm>
            <a:off x="457200" y="1676400"/>
            <a:ext cx="8458200" cy="4953000"/>
          </a:xfrm>
        </p:spPr>
        <p:txBody>
          <a:bodyPr/>
          <a:lstStyle/>
          <a:p>
            <a:pPr>
              <a:lnSpc>
                <a:spcPct val="115000"/>
              </a:lnSpc>
            </a:pPr>
            <a:r>
              <a:rPr lang="en-US">
                <a:latin typeface="Calibri" charset="0"/>
              </a:rPr>
              <a:t>Synopsis- patient with residual 3.8cm tumor and negative nodes after chemo &amp; radiation therapy followed by surgery</a:t>
            </a:r>
          </a:p>
          <a:p>
            <a:pPr>
              <a:lnSpc>
                <a:spcPct val="115000"/>
              </a:lnSpc>
            </a:pPr>
            <a:r>
              <a:rPr lang="en-US">
                <a:latin typeface="Calibri" charset="0"/>
              </a:rPr>
              <a:t>What is the pathologic stage?</a:t>
            </a:r>
          </a:p>
          <a:p>
            <a:pPr>
              <a:lnSpc>
                <a:spcPct val="115000"/>
              </a:lnSpc>
              <a:buFontTx/>
              <a:buNone/>
            </a:pPr>
            <a:r>
              <a:rPr lang="en-US" sz="2000">
                <a:latin typeface="Calibri" charset="0"/>
              </a:rPr>
              <a:t>	(remember, clinical M may be used in pathologic staging)</a:t>
            </a:r>
            <a:endParaRPr lang="en-US">
              <a:latin typeface="Calibri" charset="0"/>
            </a:endParaRPr>
          </a:p>
          <a:p>
            <a:pPr lvl="1">
              <a:lnSpc>
                <a:spcPct val="90000"/>
              </a:lnSpc>
            </a:pPr>
            <a:r>
              <a:rPr lang="en-US">
                <a:latin typeface="Calibri" charset="0"/>
              </a:rPr>
              <a:t>T____</a:t>
            </a:r>
          </a:p>
          <a:p>
            <a:pPr lvl="1">
              <a:lnSpc>
                <a:spcPct val="90000"/>
              </a:lnSpc>
            </a:pPr>
            <a:r>
              <a:rPr lang="en-US">
                <a:latin typeface="Calibri" charset="0"/>
              </a:rPr>
              <a:t>N____</a:t>
            </a:r>
          </a:p>
          <a:p>
            <a:pPr lvl="1">
              <a:lnSpc>
                <a:spcPct val="90000"/>
              </a:lnSpc>
            </a:pPr>
            <a:r>
              <a:rPr lang="en-US">
                <a:latin typeface="Calibri" charset="0"/>
              </a:rPr>
              <a:t>M____</a:t>
            </a:r>
          </a:p>
          <a:p>
            <a:pPr lvl="1">
              <a:lnSpc>
                <a:spcPct val="90000"/>
              </a:lnSpc>
            </a:pPr>
            <a:r>
              <a:rPr lang="en-US">
                <a:latin typeface="Calibri" charset="0"/>
              </a:rPr>
              <a:t>Stage Group______</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Pathologic Staging</a:t>
            </a:r>
          </a:p>
        </p:txBody>
      </p:sp>
      <p:sp>
        <p:nvSpPr>
          <p:cNvPr id="110594" name="Rectangle 3"/>
          <p:cNvSpPr>
            <a:spLocks noGrp="1" noChangeArrowheads="1"/>
          </p:cNvSpPr>
          <p:nvPr>
            <p:ph type="body" idx="1"/>
          </p:nvPr>
        </p:nvSpPr>
        <p:spPr/>
        <p:txBody>
          <a:bodyPr/>
          <a:lstStyle/>
          <a:p>
            <a:r>
              <a:rPr lang="en-US">
                <a:latin typeface="Calibri" charset="0"/>
              </a:rPr>
              <a:t>Pathologic Stage correct answer</a:t>
            </a:r>
          </a:p>
          <a:p>
            <a:pPr lvl="1"/>
            <a:r>
              <a:rPr lang="en-US">
                <a:latin typeface="Calibri" charset="0"/>
              </a:rPr>
              <a:t>ypT2a</a:t>
            </a:r>
          </a:p>
          <a:p>
            <a:pPr lvl="1"/>
            <a:r>
              <a:rPr lang="en-US">
                <a:latin typeface="Calibri" charset="0"/>
              </a:rPr>
              <a:t>ypN0</a:t>
            </a:r>
          </a:p>
          <a:p>
            <a:pPr lvl="1"/>
            <a:r>
              <a:rPr lang="en-US">
                <a:latin typeface="Calibri" charset="0"/>
              </a:rPr>
              <a:t>cM0</a:t>
            </a:r>
          </a:p>
          <a:p>
            <a:pPr lvl="1"/>
            <a:r>
              <a:rPr lang="en-US">
                <a:latin typeface="Calibri" charset="0"/>
              </a:rPr>
              <a:t>ypStage Group IB</a:t>
            </a:r>
          </a:p>
          <a:p>
            <a:pPr lvl="1"/>
            <a:endParaRPr lang="en-US">
              <a:latin typeface="Calibri" charset="0"/>
            </a:endParaRPr>
          </a:p>
          <a:p>
            <a:r>
              <a:rPr lang="en-US">
                <a:latin typeface="Calibri" charset="0"/>
              </a:rPr>
              <a:t>Based on pathologic stage, there is more information to estimate prognosis and adjuvant treatment recommendations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Pathologic Staging</a:t>
            </a:r>
          </a:p>
        </p:txBody>
      </p:sp>
      <p:sp>
        <p:nvSpPr>
          <p:cNvPr id="111618"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cs typeface="Times New Roman" charset="0"/>
              </a:rPr>
              <a:t>ypT2a for ca &gt;3cm but </a:t>
            </a:r>
            <a:r>
              <a:rPr lang="en-US" u="sng">
                <a:latin typeface="Calibri" charset="0"/>
                <a:cs typeface="Times New Roman" charset="0"/>
              </a:rPr>
              <a:t>&lt;</a:t>
            </a:r>
            <a:r>
              <a:rPr lang="en-US">
                <a:latin typeface="Calibri" charset="0"/>
                <a:cs typeface="Times New Roman" charset="0"/>
              </a:rPr>
              <a:t>5cm</a:t>
            </a:r>
          </a:p>
          <a:p>
            <a:pPr lvl="4"/>
            <a:endParaRPr lang="en-US">
              <a:latin typeface="Calibri" charset="0"/>
            </a:endParaRPr>
          </a:p>
          <a:p>
            <a:pPr lvl="1"/>
            <a:r>
              <a:rPr lang="en-US">
                <a:latin typeface="Calibri" charset="0"/>
              </a:rPr>
              <a:t>ypN0 because hilar and mediastinal nodes were negative</a:t>
            </a:r>
          </a:p>
          <a:p>
            <a:pPr lvl="4"/>
            <a:endParaRPr lang="en-US">
              <a:latin typeface="Calibri" charset="0"/>
            </a:endParaRPr>
          </a:p>
          <a:p>
            <a:pPr lvl="1"/>
            <a:r>
              <a:rPr lang="en-US">
                <a:latin typeface="Calibri" charset="0"/>
              </a:rPr>
              <a:t>cM0 – classified by M status prior to therapy</a:t>
            </a:r>
          </a:p>
          <a:p>
            <a:pPr lvl="4"/>
            <a:endParaRPr lang="en-US">
              <a:latin typeface="Calibri" charset="0"/>
            </a:endParaRPr>
          </a:p>
          <a:p>
            <a:pPr lvl="1"/>
            <a:r>
              <a:rPr lang="en-US">
                <a:latin typeface="Calibri" charset="0"/>
              </a:rPr>
              <a:t>y prefix used to show stage during or following neoadjuvant therapy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sz="3200" i="1">
                <a:latin typeface="Calibri" charset="0"/>
              </a:rPr>
              <a:t>AJCC Cancer Staging Atlas</a:t>
            </a:r>
            <a:br>
              <a:rPr lang="en-US" sz="3200" i="1">
                <a:latin typeface="Calibri" charset="0"/>
              </a:rPr>
            </a:br>
            <a:r>
              <a:rPr lang="en-US" sz="3200">
                <a:latin typeface="Calibri" charset="0"/>
              </a:rPr>
              <a:t>	N2 ipsilateral mediastinal and/or</a:t>
            </a:r>
            <a:br>
              <a:rPr lang="en-US" sz="3200">
                <a:latin typeface="Calibri" charset="0"/>
              </a:rPr>
            </a:br>
            <a:r>
              <a:rPr lang="en-US" sz="3200">
                <a:latin typeface="Calibri" charset="0"/>
              </a:rPr>
              <a:t>	     subcarinal lymph nodes</a:t>
            </a:r>
          </a:p>
        </p:txBody>
      </p:sp>
      <p:pic>
        <p:nvPicPr>
          <p:cNvPr id="112642"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1600" y="1600200"/>
            <a:ext cx="5562600" cy="515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a:latin typeface="Calibri" charset="0"/>
              </a:rPr>
              <a:t>Lung Case # 2</a:t>
            </a:r>
            <a:br>
              <a:rPr lang="en-US">
                <a:latin typeface="Calibri" charset="0"/>
              </a:rPr>
            </a:br>
            <a:r>
              <a:rPr lang="en-US">
                <a:latin typeface="Calibri" charset="0"/>
              </a:rPr>
              <a:t>	Recap of Staging</a:t>
            </a:r>
          </a:p>
        </p:txBody>
      </p:sp>
      <p:sp>
        <p:nvSpPr>
          <p:cNvPr id="113666" name="Rectangle 3"/>
          <p:cNvSpPr>
            <a:spLocks noGrp="1" noChangeArrowheads="1"/>
          </p:cNvSpPr>
          <p:nvPr>
            <p:ph type="body" idx="1"/>
          </p:nvPr>
        </p:nvSpPr>
        <p:spPr>
          <a:xfrm>
            <a:off x="457200" y="1676400"/>
            <a:ext cx="8686800" cy="4953000"/>
          </a:xfrm>
        </p:spPr>
        <p:txBody>
          <a:bodyPr/>
          <a:lstStyle/>
          <a:p>
            <a:r>
              <a:rPr lang="en-US">
                <a:latin typeface="Calibri" charset="0"/>
              </a:rPr>
              <a:t>Summary of correct answers</a:t>
            </a:r>
          </a:p>
          <a:p>
            <a:pPr lvl="1"/>
            <a:r>
              <a:rPr lang="en-US">
                <a:latin typeface="Calibri" charset="0"/>
              </a:rPr>
              <a:t>Clinical stage  T2b N2 M0 Stage Group IIIA</a:t>
            </a:r>
          </a:p>
          <a:p>
            <a:pPr lvl="1"/>
            <a:r>
              <a:rPr lang="en-US">
                <a:latin typeface="Calibri" charset="0"/>
              </a:rPr>
              <a:t>Pathologic stage  ypT2a ypN0 cM0 ypStage Group IB</a:t>
            </a:r>
          </a:p>
          <a:p>
            <a:endParaRPr lang="en-US">
              <a:latin typeface="Calibri" charset="0"/>
            </a:endParaRPr>
          </a:p>
          <a:p>
            <a:r>
              <a:rPr lang="en-US">
                <a:latin typeface="Calibri" charset="0"/>
              </a:rPr>
              <a:t>The staging classifications have a different purpose and therefore can be different.  Do not go back and change the clinical staging based on pathologic staging information.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History &amp; Physical</a:t>
            </a:r>
          </a:p>
        </p:txBody>
      </p:sp>
      <p:sp>
        <p:nvSpPr>
          <p:cNvPr id="114690" name="Rectangle 3"/>
          <p:cNvSpPr>
            <a:spLocks noGrp="1" noChangeArrowheads="1"/>
          </p:cNvSpPr>
          <p:nvPr>
            <p:ph type="body" idx="1"/>
          </p:nvPr>
        </p:nvSpPr>
        <p:spPr/>
        <p:txBody>
          <a:bodyPr/>
          <a:lstStyle/>
          <a:p>
            <a:r>
              <a:rPr lang="en-US">
                <a:latin typeface="Calibri" charset="0"/>
                <a:cs typeface="Times New Roman" charset="0"/>
              </a:rPr>
              <a:t>65 yr old female who presented with inappropriate behavior and thoughts</a:t>
            </a:r>
          </a:p>
          <a:p>
            <a:endParaRPr lang="en-US">
              <a:latin typeface="Calibri" charset="0"/>
              <a:cs typeface="Times New Roman" charset="0"/>
            </a:endParaRPr>
          </a:p>
          <a:p>
            <a:r>
              <a:rPr lang="en-US">
                <a:latin typeface="Calibri" charset="0"/>
                <a:cs typeface="Times New Roman" charset="0"/>
              </a:rPr>
              <a:t>Current smoker, using nicotine patch to quit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Imaging Results</a:t>
            </a:r>
          </a:p>
        </p:txBody>
      </p:sp>
      <p:sp>
        <p:nvSpPr>
          <p:cNvPr id="115714" name="Rectangle 3"/>
          <p:cNvSpPr>
            <a:spLocks noGrp="1" noChangeArrowheads="1"/>
          </p:cNvSpPr>
          <p:nvPr>
            <p:ph type="body" idx="1"/>
          </p:nvPr>
        </p:nvSpPr>
        <p:spPr/>
        <p:txBody>
          <a:bodyPr/>
          <a:lstStyle/>
          <a:p>
            <a:r>
              <a:rPr lang="en-US">
                <a:latin typeface="Calibri" charset="0"/>
              </a:rPr>
              <a:t>Chest x-ray- infiltrate</a:t>
            </a:r>
          </a:p>
          <a:p>
            <a:pPr lvl="1"/>
            <a:endParaRPr lang="en-US">
              <a:latin typeface="Calibri" charset="0"/>
            </a:endParaRPr>
          </a:p>
          <a:p>
            <a:r>
              <a:rPr lang="en-US">
                <a:latin typeface="Calibri" charset="0"/>
              </a:rPr>
              <a:t>CT &amp; MRI brain- 2cm mets in each</a:t>
            </a:r>
            <a:br>
              <a:rPr lang="en-US">
                <a:latin typeface="Calibri" charset="0"/>
              </a:rPr>
            </a:br>
            <a:r>
              <a:rPr lang="en-US">
                <a:latin typeface="Calibri" charset="0"/>
              </a:rPr>
              <a:t>left frontal &amp; left occipital lobes</a:t>
            </a:r>
          </a:p>
          <a:p>
            <a:pPr lvl="1"/>
            <a:endParaRPr lang="en-US">
              <a:latin typeface="Calibri" charset="0"/>
            </a:endParaRPr>
          </a:p>
          <a:p>
            <a:r>
              <a:rPr lang="en-US">
                <a:latin typeface="Calibri" charset="0"/>
              </a:rPr>
              <a:t>CT chest- 2.4cm LUL lung mass, </a:t>
            </a:r>
            <a:br>
              <a:rPr lang="en-US">
                <a:latin typeface="Calibri" charset="0"/>
              </a:rPr>
            </a:br>
            <a:r>
              <a:rPr lang="en-US">
                <a:latin typeface="Calibri" charset="0"/>
              </a:rPr>
              <a:t>bilateral mediastinal nodes</a:t>
            </a:r>
          </a:p>
        </p:txBody>
      </p:sp>
      <p:pic>
        <p:nvPicPr>
          <p:cNvPr id="115715" name="Picture 4" descr="lung #3 brain met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10800000">
            <a:off x="6629400" y="1828800"/>
            <a:ext cx="191293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6" name="Text Box 5"/>
          <p:cNvSpPr txBox="1">
            <a:spLocks noChangeArrowheads="1"/>
          </p:cNvSpPr>
          <p:nvPr/>
        </p:nvSpPr>
        <p:spPr bwMode="auto">
          <a:xfrm>
            <a:off x="6781800" y="4724400"/>
            <a:ext cx="1752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800">
                <a:solidFill>
                  <a:schemeClr val="bg1"/>
                </a:solidFill>
              </a:rPr>
              <a:t>Used with permission. Schuchert M, Luketich J: Solitary Sites of Metastatic Disease in Non-Small Cell Lung Cancer. </a:t>
            </a:r>
            <a:r>
              <a:rPr lang="en-US" sz="800" i="1">
                <a:solidFill>
                  <a:schemeClr val="bg1"/>
                </a:solidFill>
              </a:rPr>
              <a:t>Current Treatment Options in Oncology</a:t>
            </a:r>
            <a:r>
              <a:rPr lang="en-US" sz="800">
                <a:solidFill>
                  <a:schemeClr val="bg1"/>
                </a:solidFill>
              </a:rPr>
              <a:t>. </a:t>
            </a:r>
            <a:r>
              <a:rPr lang="en-US" sz="800" b="1">
                <a:solidFill>
                  <a:schemeClr val="bg1"/>
                </a:solidFill>
              </a:rPr>
              <a:t>4(1):</a:t>
            </a:r>
            <a:r>
              <a:rPr lang="en-US" sz="800">
                <a:solidFill>
                  <a:schemeClr val="bg1"/>
                </a:solidFill>
              </a:rPr>
              <a:t>65-79. Current Science, Inc.</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Diagnostic Procedure</a:t>
            </a:r>
          </a:p>
        </p:txBody>
      </p:sp>
      <p:sp>
        <p:nvSpPr>
          <p:cNvPr id="116738" name="Rectangle 3"/>
          <p:cNvSpPr>
            <a:spLocks noGrp="1" noChangeArrowheads="1"/>
          </p:cNvSpPr>
          <p:nvPr>
            <p:ph type="body" idx="1"/>
          </p:nvPr>
        </p:nvSpPr>
        <p:spPr/>
        <p:txBody>
          <a:bodyPr/>
          <a:lstStyle/>
          <a:p>
            <a:r>
              <a:rPr lang="en-US">
                <a:latin typeface="Calibri" charset="0"/>
                <a:cs typeface="Times New Roman" charset="0"/>
              </a:rPr>
              <a:t>Procedure</a:t>
            </a:r>
          </a:p>
          <a:p>
            <a:pPr lvl="1"/>
            <a:r>
              <a:rPr lang="en-US">
                <a:latin typeface="Calibri" charset="0"/>
                <a:cs typeface="Times New Roman" charset="0"/>
              </a:rPr>
              <a:t>CT guided biopsy LUL lung</a:t>
            </a:r>
          </a:p>
          <a:p>
            <a:endParaRPr lang="en-US">
              <a:latin typeface="Calibri" charset="0"/>
            </a:endParaRPr>
          </a:p>
          <a:p>
            <a:r>
              <a:rPr lang="en-US">
                <a:latin typeface="Calibri" charset="0"/>
              </a:rPr>
              <a:t>Pathology Report</a:t>
            </a:r>
          </a:p>
          <a:p>
            <a:pPr lvl="1"/>
            <a:r>
              <a:rPr lang="en-US">
                <a:latin typeface="Calibri" charset="0"/>
              </a:rPr>
              <a:t>Adenocarcinoma</a:t>
            </a:r>
            <a:endParaRPr lang="en-US">
              <a:latin typeface="Calibri" charset="0"/>
              <a:cs typeface="Times New Roman"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Clinical Staging</a:t>
            </a:r>
          </a:p>
        </p:txBody>
      </p:sp>
      <p:sp>
        <p:nvSpPr>
          <p:cNvPr id="117762" name="Rectangle 3"/>
          <p:cNvSpPr>
            <a:spLocks noGrp="1" noChangeArrowheads="1"/>
          </p:cNvSpPr>
          <p:nvPr>
            <p:ph type="body" idx="1"/>
          </p:nvPr>
        </p:nvSpPr>
        <p:spPr/>
        <p:txBody>
          <a:bodyPr/>
          <a:lstStyle/>
          <a:p>
            <a:r>
              <a:rPr lang="en-US">
                <a:latin typeface="Calibri" charset="0"/>
              </a:rPr>
              <a:t>Clinical staging </a:t>
            </a:r>
          </a:p>
          <a:p>
            <a:pPr lvl="1"/>
            <a:r>
              <a:rPr lang="en-US">
                <a:latin typeface="Calibri" charset="0"/>
              </a:rPr>
              <a:t>Uses information from the physical exam, imaging, and diagnostic biopsy</a:t>
            </a:r>
          </a:p>
          <a:p>
            <a:endParaRPr lang="en-US">
              <a:latin typeface="Calibri" charset="0"/>
            </a:endParaRPr>
          </a:p>
          <a:p>
            <a:r>
              <a:rPr lang="en-US">
                <a:latin typeface="Calibri" charset="0"/>
              </a:rPr>
              <a:t>Purpose</a:t>
            </a:r>
          </a:p>
          <a:p>
            <a:pPr lvl="1"/>
            <a:r>
              <a:rPr lang="en-US">
                <a:latin typeface="Calibri" charset="0"/>
              </a:rPr>
              <a:t>Select appropriate treatment</a:t>
            </a:r>
          </a:p>
          <a:p>
            <a:pPr lvl="1"/>
            <a:r>
              <a:rPr lang="en-US">
                <a:latin typeface="Calibri" charset="0"/>
              </a:rPr>
              <a:t>Estimate prognosis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Clinical Staging</a:t>
            </a:r>
          </a:p>
        </p:txBody>
      </p:sp>
      <p:sp>
        <p:nvSpPr>
          <p:cNvPr id="118786" name="Rectangle 3"/>
          <p:cNvSpPr>
            <a:spLocks noGrp="1" noChangeArrowheads="1"/>
          </p:cNvSpPr>
          <p:nvPr>
            <p:ph type="body" idx="1"/>
          </p:nvPr>
        </p:nvSpPr>
        <p:spPr/>
        <p:txBody>
          <a:bodyPr/>
          <a:lstStyle/>
          <a:p>
            <a:r>
              <a:rPr lang="en-US">
                <a:latin typeface="Calibri" charset="0"/>
              </a:rPr>
              <a:t>Synopsis- patient with 2.4cm LUL lung mass, bilat mediastinal nodes, and brain mets</a:t>
            </a:r>
          </a:p>
          <a:p>
            <a:endParaRPr lang="en-US">
              <a:latin typeface="Calibri" charset="0"/>
            </a:endParaRPr>
          </a:p>
          <a:p>
            <a:r>
              <a:rPr lang="en-US">
                <a:latin typeface="Calibri" charset="0"/>
              </a:rPr>
              <a:t>What is the clinical stage?</a:t>
            </a:r>
          </a:p>
          <a:p>
            <a:pPr lvl="1"/>
            <a:r>
              <a:rPr lang="en-US">
                <a:latin typeface="Calibri" charset="0"/>
              </a:rPr>
              <a:t>T____</a:t>
            </a:r>
          </a:p>
          <a:p>
            <a:pPr lvl="1"/>
            <a:r>
              <a:rPr lang="en-US">
                <a:latin typeface="Calibri" charset="0"/>
              </a:rPr>
              <a:t>N____</a:t>
            </a:r>
          </a:p>
          <a:p>
            <a:pPr lvl="1"/>
            <a:r>
              <a:rPr lang="en-US">
                <a:latin typeface="Calibri" charset="0"/>
              </a:rPr>
              <a:t>M____</a:t>
            </a:r>
          </a:p>
          <a:p>
            <a:pPr lvl="1"/>
            <a:r>
              <a:rPr lang="en-US">
                <a:latin typeface="Calibri" charset="0"/>
              </a:rPr>
              <a:t>Stage Group______</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 2014 Free to Breathe&#10;• Lung Cancer Risk&#10;94 Million Current and Former Smokers in the US&#10; "/>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65"/>
    </mc:Choice>
    <mc:Fallback xmlns="">
      <p:transition xmlns:p14="http://schemas.microsoft.com/office/powerpoint/2010/main" spd="slow" advTm="14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Clinical Staging</a:t>
            </a:r>
          </a:p>
        </p:txBody>
      </p:sp>
      <p:sp>
        <p:nvSpPr>
          <p:cNvPr id="119810" name="Rectangle 3"/>
          <p:cNvSpPr>
            <a:spLocks noGrp="1" noChangeArrowheads="1"/>
          </p:cNvSpPr>
          <p:nvPr>
            <p:ph type="body" idx="1"/>
          </p:nvPr>
        </p:nvSpPr>
        <p:spPr/>
        <p:txBody>
          <a:bodyPr/>
          <a:lstStyle/>
          <a:p>
            <a:pPr>
              <a:lnSpc>
                <a:spcPct val="90000"/>
              </a:lnSpc>
            </a:pPr>
            <a:r>
              <a:rPr lang="en-US">
                <a:latin typeface="Calibri" charset="0"/>
              </a:rPr>
              <a:t>Clinical Stage correct answer</a:t>
            </a:r>
          </a:p>
          <a:p>
            <a:pPr lvl="1">
              <a:lnSpc>
                <a:spcPct val="90000"/>
              </a:lnSpc>
            </a:pPr>
            <a:r>
              <a:rPr lang="en-US">
                <a:latin typeface="Calibri" charset="0"/>
              </a:rPr>
              <a:t>T1b</a:t>
            </a:r>
          </a:p>
          <a:p>
            <a:pPr lvl="1">
              <a:lnSpc>
                <a:spcPct val="90000"/>
              </a:lnSpc>
            </a:pPr>
            <a:r>
              <a:rPr lang="en-US">
                <a:latin typeface="Calibri" charset="0"/>
              </a:rPr>
              <a:t>N3</a:t>
            </a:r>
          </a:p>
          <a:p>
            <a:pPr lvl="1">
              <a:lnSpc>
                <a:spcPct val="90000"/>
              </a:lnSpc>
            </a:pPr>
            <a:r>
              <a:rPr lang="en-US">
                <a:latin typeface="Calibri" charset="0"/>
              </a:rPr>
              <a:t>M1b</a:t>
            </a:r>
          </a:p>
          <a:p>
            <a:pPr lvl="1">
              <a:lnSpc>
                <a:spcPct val="90000"/>
              </a:lnSpc>
            </a:pPr>
            <a:r>
              <a:rPr lang="en-US">
                <a:latin typeface="Calibri" charset="0"/>
              </a:rPr>
              <a:t>Stage Group IV</a:t>
            </a:r>
          </a:p>
          <a:p>
            <a:pPr lvl="1">
              <a:lnSpc>
                <a:spcPct val="90000"/>
              </a:lnSpc>
            </a:pPr>
            <a:endParaRPr lang="en-US">
              <a:latin typeface="Calibri" charset="0"/>
            </a:endParaRPr>
          </a:p>
          <a:p>
            <a:pPr>
              <a:lnSpc>
                <a:spcPct val="90000"/>
              </a:lnSpc>
            </a:pPr>
            <a:r>
              <a:rPr lang="en-US">
                <a:latin typeface="Calibri" charset="0"/>
              </a:rPr>
              <a:t>Based on stage, treatment is selected</a:t>
            </a:r>
          </a:p>
          <a:p>
            <a:pPr lvl="2">
              <a:lnSpc>
                <a:spcPct val="90000"/>
              </a:lnSpc>
            </a:pPr>
            <a:endParaRPr lang="en-US">
              <a:latin typeface="Calibri"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Clinical Staging</a:t>
            </a:r>
          </a:p>
        </p:txBody>
      </p:sp>
      <p:sp>
        <p:nvSpPr>
          <p:cNvPr id="120834"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rPr>
              <a:t>T1b for ca &gt;2cm but </a:t>
            </a:r>
            <a:r>
              <a:rPr lang="en-US" u="sng">
                <a:latin typeface="Calibri" charset="0"/>
              </a:rPr>
              <a:t>&lt;</a:t>
            </a:r>
            <a:r>
              <a:rPr lang="en-US">
                <a:latin typeface="Calibri" charset="0"/>
              </a:rPr>
              <a:t>3cm</a:t>
            </a:r>
          </a:p>
          <a:p>
            <a:pPr lvl="3"/>
            <a:endParaRPr lang="en-US">
              <a:latin typeface="Calibri" charset="0"/>
            </a:endParaRPr>
          </a:p>
          <a:p>
            <a:pPr lvl="1"/>
            <a:r>
              <a:rPr lang="en-US">
                <a:latin typeface="Calibri" charset="0"/>
              </a:rPr>
              <a:t>N3 because contralateral mediastinal nodes were clinically positive on imaging</a:t>
            </a:r>
          </a:p>
          <a:p>
            <a:pPr lvl="3"/>
            <a:endParaRPr lang="en-US">
              <a:latin typeface="Calibri" charset="0"/>
            </a:endParaRPr>
          </a:p>
          <a:p>
            <a:pPr lvl="1"/>
            <a:r>
              <a:rPr lang="en-US">
                <a:latin typeface="Calibri" charset="0"/>
              </a:rPr>
              <a:t>M1b because distant metastases (brain) were found on imaging;  if additional mets were suspected, appropriate tests would be performed before developing a treatment plan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Presentation after Surgery</a:t>
            </a:r>
          </a:p>
        </p:txBody>
      </p:sp>
      <p:sp>
        <p:nvSpPr>
          <p:cNvPr id="121858" name="Rectangle 3"/>
          <p:cNvSpPr>
            <a:spLocks noGrp="1" noChangeArrowheads="1"/>
          </p:cNvSpPr>
          <p:nvPr>
            <p:ph type="body" idx="1"/>
          </p:nvPr>
        </p:nvSpPr>
        <p:spPr/>
        <p:txBody>
          <a:bodyPr/>
          <a:lstStyle/>
          <a:p>
            <a:r>
              <a:rPr lang="en-US">
                <a:latin typeface="Calibri" charset="0"/>
                <a:cs typeface="Times New Roman" charset="0"/>
              </a:rPr>
              <a:t>The procedure chosen based on the 2.4cm LUL lung mass, bilat mediastinal nodes, and brain mets, Stage IV, is resection of metastases</a:t>
            </a:r>
          </a:p>
          <a:p>
            <a:pPr lvl="2"/>
            <a:endParaRPr lang="en-US">
              <a:latin typeface="Calibri" charset="0"/>
              <a:cs typeface="Times New Roman" charset="0"/>
            </a:endParaRPr>
          </a:p>
          <a:p>
            <a:r>
              <a:rPr lang="en-US">
                <a:latin typeface="Calibri" charset="0"/>
                <a:cs typeface="Times New Roman" charset="0"/>
              </a:rPr>
              <a:t>Presentation at Cancer Conference for adjuvant treatment recommendations and pathologic staging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Surgery &amp; Findings</a:t>
            </a:r>
          </a:p>
        </p:txBody>
      </p:sp>
      <p:sp>
        <p:nvSpPr>
          <p:cNvPr id="122882" name="Rectangle 3"/>
          <p:cNvSpPr>
            <a:spLocks noGrp="1" noChangeArrowheads="1"/>
          </p:cNvSpPr>
          <p:nvPr>
            <p:ph type="body" idx="1"/>
          </p:nvPr>
        </p:nvSpPr>
        <p:spPr/>
        <p:txBody>
          <a:bodyPr/>
          <a:lstStyle/>
          <a:p>
            <a:r>
              <a:rPr lang="en-US">
                <a:latin typeface="Calibri" charset="0"/>
              </a:rPr>
              <a:t>Procedure</a:t>
            </a:r>
          </a:p>
          <a:p>
            <a:pPr lvl="1"/>
            <a:r>
              <a:rPr lang="en-US">
                <a:latin typeface="Calibri" charset="0"/>
              </a:rPr>
              <a:t>Gross resection brain mets left frontal and occipital lobes</a:t>
            </a:r>
          </a:p>
          <a:p>
            <a:endParaRPr lang="en-US">
              <a:latin typeface="Calibri" charset="0"/>
            </a:endParaRPr>
          </a:p>
          <a:p>
            <a:r>
              <a:rPr lang="en-US">
                <a:latin typeface="Calibri" charset="0"/>
              </a:rPr>
              <a:t>Operative findings</a:t>
            </a:r>
          </a:p>
          <a:p>
            <a:pPr lvl="1"/>
            <a:r>
              <a:rPr lang="en-US">
                <a:latin typeface="Calibri" charset="0"/>
              </a:rPr>
              <a:t>No additional information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Pathology Results</a:t>
            </a:r>
          </a:p>
        </p:txBody>
      </p:sp>
      <p:sp>
        <p:nvSpPr>
          <p:cNvPr id="123906" name="Rectangle 3"/>
          <p:cNvSpPr>
            <a:spLocks noGrp="1" noChangeArrowheads="1"/>
          </p:cNvSpPr>
          <p:nvPr>
            <p:ph type="body" idx="1"/>
          </p:nvPr>
        </p:nvSpPr>
        <p:spPr/>
        <p:txBody>
          <a:bodyPr/>
          <a:lstStyle/>
          <a:p>
            <a:r>
              <a:rPr lang="en-US">
                <a:latin typeface="Calibri" charset="0"/>
              </a:rPr>
              <a:t>Met adenocarcinoma in left frontal and occipital lobes</a:t>
            </a:r>
            <a:endParaRPr lang="en-US">
              <a:latin typeface="Calibri" charset="0"/>
              <a:cs typeface="Times New Roman"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Pathologic Staging</a:t>
            </a:r>
          </a:p>
        </p:txBody>
      </p:sp>
      <p:sp>
        <p:nvSpPr>
          <p:cNvPr id="124930" name="Rectangle 3"/>
          <p:cNvSpPr>
            <a:spLocks noGrp="1" noChangeArrowheads="1"/>
          </p:cNvSpPr>
          <p:nvPr>
            <p:ph type="body" idx="1"/>
          </p:nvPr>
        </p:nvSpPr>
        <p:spPr>
          <a:xfrm>
            <a:off x="457200" y="1676400"/>
            <a:ext cx="8458200" cy="4953000"/>
          </a:xfrm>
        </p:spPr>
        <p:txBody>
          <a:bodyPr/>
          <a:lstStyle/>
          <a:p>
            <a:r>
              <a:rPr lang="en-US">
                <a:latin typeface="Calibri" charset="0"/>
              </a:rPr>
              <a:t>Synopsis- patient with 2.4cm LUL lung mass, bilat mediastinal nodes, brain mets</a:t>
            </a:r>
          </a:p>
          <a:p>
            <a:pPr lvl="1"/>
            <a:endParaRPr lang="en-US">
              <a:latin typeface="Calibri" charset="0"/>
            </a:endParaRPr>
          </a:p>
          <a:p>
            <a:r>
              <a:rPr lang="en-US">
                <a:latin typeface="Calibri" charset="0"/>
              </a:rPr>
              <a:t>What is the pathologic stage?</a:t>
            </a:r>
          </a:p>
          <a:p>
            <a:pPr>
              <a:buFontTx/>
              <a:buNone/>
            </a:pPr>
            <a:r>
              <a:rPr lang="en-US" sz="2000">
                <a:latin typeface="Calibri" charset="0"/>
              </a:rPr>
              <a:t>	(remember, clinical M may be used in pathologic staging)</a:t>
            </a:r>
            <a:endParaRPr lang="en-US">
              <a:latin typeface="Calibri" charset="0"/>
            </a:endParaRPr>
          </a:p>
          <a:p>
            <a:pPr lvl="1"/>
            <a:r>
              <a:rPr lang="en-US">
                <a:latin typeface="Calibri" charset="0"/>
              </a:rPr>
              <a:t>T____</a:t>
            </a:r>
          </a:p>
          <a:p>
            <a:pPr lvl="1"/>
            <a:r>
              <a:rPr lang="en-US">
                <a:latin typeface="Calibri" charset="0"/>
              </a:rPr>
              <a:t>N____</a:t>
            </a:r>
          </a:p>
          <a:p>
            <a:pPr lvl="1"/>
            <a:r>
              <a:rPr lang="en-US">
                <a:latin typeface="Calibri" charset="0"/>
              </a:rPr>
              <a:t>M____</a:t>
            </a:r>
          </a:p>
          <a:p>
            <a:pPr lvl="1"/>
            <a:r>
              <a:rPr lang="en-US">
                <a:latin typeface="Calibri" charset="0"/>
              </a:rPr>
              <a:t>Stage Group______</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Pathologic Staging</a:t>
            </a:r>
          </a:p>
        </p:txBody>
      </p:sp>
      <p:sp>
        <p:nvSpPr>
          <p:cNvPr id="125954" name="Rectangle 3"/>
          <p:cNvSpPr>
            <a:spLocks noGrp="1" noChangeArrowheads="1"/>
          </p:cNvSpPr>
          <p:nvPr>
            <p:ph type="body" idx="1"/>
          </p:nvPr>
        </p:nvSpPr>
        <p:spPr/>
        <p:txBody>
          <a:bodyPr/>
          <a:lstStyle/>
          <a:p>
            <a:r>
              <a:rPr lang="en-US">
                <a:latin typeface="Calibri" charset="0"/>
              </a:rPr>
              <a:t>Pathologic Stage correct answer</a:t>
            </a:r>
          </a:p>
          <a:p>
            <a:pPr lvl="1"/>
            <a:r>
              <a:rPr lang="en-US">
                <a:latin typeface="Calibri" charset="0"/>
              </a:rPr>
              <a:t>pTX</a:t>
            </a:r>
          </a:p>
          <a:p>
            <a:pPr lvl="1"/>
            <a:r>
              <a:rPr lang="en-US">
                <a:latin typeface="Calibri" charset="0"/>
              </a:rPr>
              <a:t>pNX</a:t>
            </a:r>
          </a:p>
          <a:p>
            <a:pPr lvl="1"/>
            <a:r>
              <a:rPr lang="en-US">
                <a:latin typeface="Calibri" charset="0"/>
              </a:rPr>
              <a:t>pM1b</a:t>
            </a:r>
          </a:p>
          <a:p>
            <a:pPr lvl="1"/>
            <a:r>
              <a:rPr lang="en-US">
                <a:latin typeface="Calibri" charset="0"/>
              </a:rPr>
              <a:t>Stage Group IV</a:t>
            </a:r>
          </a:p>
          <a:p>
            <a:pPr lvl="1"/>
            <a:endParaRPr lang="en-US">
              <a:latin typeface="Calibri" charset="0"/>
            </a:endParaRPr>
          </a:p>
          <a:p>
            <a:r>
              <a:rPr lang="en-US">
                <a:latin typeface="Calibri" charset="0"/>
              </a:rPr>
              <a:t>Based on pathologic stage, there is more information to estimate prognosis and adjuvant treatment is selected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Pathologic Staging</a:t>
            </a:r>
          </a:p>
        </p:txBody>
      </p:sp>
      <p:sp>
        <p:nvSpPr>
          <p:cNvPr id="126978" name="Rectangle 3"/>
          <p:cNvSpPr>
            <a:spLocks noGrp="1" noChangeArrowheads="1"/>
          </p:cNvSpPr>
          <p:nvPr>
            <p:ph type="body" idx="1"/>
          </p:nvPr>
        </p:nvSpPr>
        <p:spPr/>
        <p:txBody>
          <a:bodyPr/>
          <a:lstStyle/>
          <a:p>
            <a:r>
              <a:rPr lang="en-US">
                <a:latin typeface="Calibri" charset="0"/>
                <a:cs typeface="Times New Roman" charset="0"/>
              </a:rPr>
              <a:t>Rationale for staging choices</a:t>
            </a:r>
          </a:p>
          <a:p>
            <a:pPr lvl="1"/>
            <a:r>
              <a:rPr lang="en-US">
                <a:latin typeface="Calibri" charset="0"/>
                <a:cs typeface="Times New Roman" charset="0"/>
              </a:rPr>
              <a:t>pTX because the primary tumor was not removed, pathologic staging cannot be completed</a:t>
            </a:r>
            <a:endParaRPr lang="en-US">
              <a:latin typeface="Calibri" charset="0"/>
            </a:endParaRPr>
          </a:p>
          <a:p>
            <a:pPr lvl="3"/>
            <a:endParaRPr lang="en-US">
              <a:latin typeface="Calibri" charset="0"/>
            </a:endParaRPr>
          </a:p>
          <a:p>
            <a:pPr lvl="1"/>
            <a:r>
              <a:rPr lang="en-US">
                <a:latin typeface="Calibri" charset="0"/>
              </a:rPr>
              <a:t>pNX because regional nodes were not removed, pathologic staging cannot be completed</a:t>
            </a:r>
          </a:p>
          <a:p>
            <a:pPr lvl="3"/>
            <a:endParaRPr lang="en-US">
              <a:latin typeface="Calibri" charset="0"/>
            </a:endParaRPr>
          </a:p>
          <a:p>
            <a:pPr lvl="1"/>
            <a:r>
              <a:rPr lang="en-US">
                <a:latin typeface="Calibri" charset="0"/>
              </a:rPr>
              <a:t>pM1b because the brain mets were proven histologically</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304800" y="762000"/>
            <a:ext cx="8839200" cy="914400"/>
          </a:xfrm>
        </p:spPr>
        <p:txBody>
          <a:bodyPr/>
          <a:lstStyle/>
          <a:p>
            <a:r>
              <a:rPr lang="en-US" sz="3200" i="1">
                <a:latin typeface="Calibri" charset="0"/>
              </a:rPr>
              <a:t>AJCC Cancer Staging Atlas</a:t>
            </a:r>
            <a:br>
              <a:rPr lang="en-US" sz="3200" i="1">
                <a:latin typeface="Calibri" charset="0"/>
              </a:rPr>
            </a:br>
            <a:r>
              <a:rPr lang="en-US" sz="3200">
                <a:latin typeface="Calibri" charset="0"/>
              </a:rPr>
              <a:t>	N3 Contralateral mediastinal or hilar; 	 	      ipsilat/contralat scalene; 		 	  	      supraclavicular LN </a:t>
            </a:r>
          </a:p>
        </p:txBody>
      </p:sp>
      <p:pic>
        <p:nvPicPr>
          <p:cNvPr id="128002"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76400" y="2362200"/>
            <a:ext cx="5029200" cy="441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r>
              <a:rPr lang="en-US">
                <a:latin typeface="Calibri" charset="0"/>
              </a:rPr>
              <a:t>Lung Case # 3</a:t>
            </a:r>
            <a:br>
              <a:rPr lang="en-US">
                <a:latin typeface="Calibri" charset="0"/>
              </a:rPr>
            </a:br>
            <a:r>
              <a:rPr lang="en-US">
                <a:latin typeface="Calibri" charset="0"/>
              </a:rPr>
              <a:t>	Recap of Staging</a:t>
            </a:r>
          </a:p>
        </p:txBody>
      </p:sp>
      <p:sp>
        <p:nvSpPr>
          <p:cNvPr id="129026" name="Rectangle 3"/>
          <p:cNvSpPr>
            <a:spLocks noGrp="1" noChangeArrowheads="1"/>
          </p:cNvSpPr>
          <p:nvPr>
            <p:ph type="body" idx="1"/>
          </p:nvPr>
        </p:nvSpPr>
        <p:spPr>
          <a:xfrm>
            <a:off x="457200" y="1676400"/>
            <a:ext cx="8686800" cy="4953000"/>
          </a:xfrm>
        </p:spPr>
        <p:txBody>
          <a:bodyPr/>
          <a:lstStyle/>
          <a:p>
            <a:r>
              <a:rPr lang="en-US">
                <a:latin typeface="Calibri" charset="0"/>
              </a:rPr>
              <a:t>Summary of correct answers</a:t>
            </a:r>
          </a:p>
          <a:p>
            <a:pPr lvl="1"/>
            <a:r>
              <a:rPr lang="en-US">
                <a:latin typeface="Calibri" charset="0"/>
              </a:rPr>
              <a:t>Clinical stage  T1b N3 M1b Stage Group IV</a:t>
            </a:r>
          </a:p>
          <a:p>
            <a:pPr lvl="1"/>
            <a:r>
              <a:rPr lang="en-US">
                <a:latin typeface="Calibri" charset="0"/>
              </a:rPr>
              <a:t>Pathologic stage  TX NX M1b Stage Group IV</a:t>
            </a:r>
          </a:p>
          <a:p>
            <a:endParaRPr lang="en-US">
              <a:latin typeface="Calibri" charset="0"/>
            </a:endParaRPr>
          </a:p>
          <a:p>
            <a:r>
              <a:rPr lang="en-US">
                <a:latin typeface="Calibri" charset="0"/>
              </a:rPr>
              <a:t>The staging classifications have a different purpose and therefore can be different.  Do not go back and change the clinical staging based on pathologic staging information.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24.5"/>
</p:tagLst>
</file>

<file path=ppt/tags/tag4.xml><?xml version="1.0" encoding="utf-8"?>
<p:tagLst xmlns:a="http://schemas.openxmlformats.org/drawingml/2006/main" xmlns:r="http://schemas.openxmlformats.org/officeDocument/2006/relationships" xmlns:p="http://schemas.openxmlformats.org/presentationml/2006/main">
  <p:tag name="TIMING" val="|16.9"/>
</p:tagLst>
</file>

<file path=ppt/tags/tag5.xml><?xml version="1.0" encoding="utf-8"?>
<p:tagLst xmlns:a="http://schemas.openxmlformats.org/drawingml/2006/main" xmlns:r="http://schemas.openxmlformats.org/officeDocument/2006/relationships" xmlns:p="http://schemas.openxmlformats.org/presentationml/2006/main">
  <p:tag name="TIMING" val="|51.8|17.8|26.3|22.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5321</TotalTime>
  <Words>9191</Words>
  <Application>Microsoft Office PowerPoint</Application>
  <PresentationFormat>On-screen Show (4:3)</PresentationFormat>
  <Paragraphs>1027</Paragraphs>
  <Slides>99</Slides>
  <Notes>18</Notes>
  <HiddenSlides>0</HiddenSlides>
  <MMClips>47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Calibri</vt:lpstr>
      <vt:lpstr>KeplerRegular</vt:lpstr>
      <vt:lpstr>Times New Roman</vt:lpstr>
      <vt:lpstr>Wingdings</vt:lpstr>
      <vt:lpstr>Wingdings 2</vt:lpstr>
      <vt:lpstr>Θέμα του Office</vt:lpstr>
      <vt:lpstr>Μη μικροκυτταρικός καρκίνος του πνεύμονα   (Non Small Cell Lung Carcinoma-NSCLC) </vt:lpstr>
      <vt:lpstr>Overview of NSCLC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ΑΙΤΙΟΛΟΓΙΚΟΙ ΠΑΡΑΓΟΝΤΕΣ / ΠΑΡΑΓΟΝΤΕΣ ΚΙΝΔΥΝΟΥ</vt:lpstr>
      <vt:lpstr>PowerPoint Presentation</vt:lpstr>
      <vt:lpstr>Imaging tests</vt:lpstr>
      <vt:lpstr>PowerPoint Presentation</vt:lpstr>
      <vt:lpstr>PowerPoint Presentation</vt:lpstr>
      <vt:lpstr>Traditional View of Lung Cancer</vt:lpstr>
      <vt:lpstr>Evolution of NSCLC Subtyping to a Multitude of Molecular-Defined Subsets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Adjuvant chemotherapy for early and locally advanced NSCLC </vt:lpstr>
      <vt:lpstr>Adjuvant chemotherapy for early and locally advanced NSCLC </vt:lpstr>
      <vt:lpstr>PowerPoint Presentation</vt:lpstr>
      <vt:lpstr>PowerPoint Presentation</vt:lpstr>
      <vt:lpstr>PowerPoint Presentation</vt:lpstr>
      <vt:lpstr>Postoperative radiotherapy (PORT)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PD-1 as a Target in Cancer Therapy</vt:lpstr>
      <vt:lpstr>PowerPoint Presentation</vt:lpstr>
      <vt:lpstr>PowerPoint Presentation</vt:lpstr>
      <vt:lpstr>Questions &amp;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AJCC Staging Moments</vt:lpstr>
      <vt:lpstr>Lung Case # 1  History, Physical &amp; Imaging results</vt:lpstr>
      <vt:lpstr>Lung Case # 1  Diagnostic Procedure</vt:lpstr>
      <vt:lpstr>Lung Case # 1  Clinical Staging</vt:lpstr>
      <vt:lpstr>Lung Case # 1  Clinical Staging</vt:lpstr>
      <vt:lpstr>Lung Case # 1  Clinical Staging</vt:lpstr>
      <vt:lpstr>Lung Case # 1  Presentation after Surgery</vt:lpstr>
      <vt:lpstr>Lung Case # 1  Surgery &amp; Findings</vt:lpstr>
      <vt:lpstr>Lung Case # 1  Pathology Results</vt:lpstr>
      <vt:lpstr>Lung Case # 1  Pathologic Staging</vt:lpstr>
      <vt:lpstr>Lung Case # 1  Pathologic Staging</vt:lpstr>
      <vt:lpstr>Lung Case # 1  Pathologic Staging</vt:lpstr>
      <vt:lpstr>AJCC Cancer Staging Atlas  T2  &gt;3cm-&lt;7; invades visceral pleura;        main bronchus &gt;2cm from         carina; lobar atelectasis </vt:lpstr>
      <vt:lpstr>Lung Case # 1  Recap of Staging</vt:lpstr>
      <vt:lpstr>Lung Case # 2  History, Physical &amp; Imaging results</vt:lpstr>
      <vt:lpstr>Lung Case # 2  Diagnostic Procedure</vt:lpstr>
      <vt:lpstr>Lung Case # 2  Clinical Staging</vt:lpstr>
      <vt:lpstr>Lung Case # 2  Clinical Staging</vt:lpstr>
      <vt:lpstr>Lung Case # 2  Clinical Staging</vt:lpstr>
      <vt:lpstr>Lung Case # 2  Initial Treatment</vt:lpstr>
      <vt:lpstr>Lung Case # 2  Response To Therapy</vt:lpstr>
      <vt:lpstr>Lung Case # 2  Surgery &amp; Findings</vt:lpstr>
      <vt:lpstr>Lung Case # 2  Pathology Results</vt:lpstr>
      <vt:lpstr>Lung Case # 2  Pathologic Staging</vt:lpstr>
      <vt:lpstr>Lung Case # 2  Pathologic Staging</vt:lpstr>
      <vt:lpstr>Lung Case # 2  Pathologic Staging</vt:lpstr>
      <vt:lpstr>AJCC Cancer Staging Atlas  N2 ipsilateral mediastinal and/or       subcarinal lymph nodes</vt:lpstr>
      <vt:lpstr>Lung Case # 2  Recap of Staging</vt:lpstr>
      <vt:lpstr>Lung Case # 3  History &amp; Physical</vt:lpstr>
      <vt:lpstr>Lung Case # 3  Imaging Results</vt:lpstr>
      <vt:lpstr>Lung Case # 3  Diagnostic Procedure</vt:lpstr>
      <vt:lpstr>Lung Case # 3  Clinical Staging</vt:lpstr>
      <vt:lpstr>Lung Case # 3  Clinical Staging</vt:lpstr>
      <vt:lpstr>Lung Case # 3  Clinical Staging</vt:lpstr>
      <vt:lpstr>Lung Case # 3  Clinical Staging</vt:lpstr>
      <vt:lpstr>Lung Case # 3  Presentation after Surgery</vt:lpstr>
      <vt:lpstr>Lung Case # 3  Surgery &amp; Findings</vt:lpstr>
      <vt:lpstr>Lung Case # 3  Pathology Results</vt:lpstr>
      <vt:lpstr>Lung Case # 3  Pathologic Staging</vt:lpstr>
      <vt:lpstr>Lung Case # 3  Pathologic Staging</vt:lpstr>
      <vt:lpstr>Lung Case # 3  Pathologic Staging</vt:lpstr>
      <vt:lpstr>AJCC Cancer Staging Atlas  N3 Contralateral mediastinal or hilar;          ipsilat/contralat scalene;              supraclavicular LN </vt:lpstr>
      <vt:lpstr>Lung Case # 3  Recap of Staging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user2</dc:creator>
  <cp:lastModifiedBy>Michail Samarkos</cp:lastModifiedBy>
  <cp:revision>137</cp:revision>
  <dcterms:created xsi:type="dcterms:W3CDTF">2016-03-27T09:30:21Z</dcterms:created>
  <dcterms:modified xsi:type="dcterms:W3CDTF">2020-04-12T13:40:26Z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C31F4E35-2DB2-4113-8187-7CEC8FCF088D</vt:lpwstr>
  </property>
  <property fmtid="{D5CDD505-2E9C-101B-9397-08002B2CF9AE}" pid="3" name="ArticulatePath">
    <vt:lpwstr>NSCLC</vt:lpwstr>
  </property>
</Properties>
</file>