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media/image44.jpg" ContentType="image/jpg"/>
  <Override PartName="/ppt/media/image65.jpg" ContentType="image/jpg"/>
  <Override PartName="/ppt/media/image72.jpg" ContentType="image/jpg"/>
  <Override PartName="/ppt/media/image73.jpg" ContentType="image/jp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9" r:id="rId2"/>
    <p:sldMasterId id="2147483685" r:id="rId3"/>
    <p:sldMasterId id="2147483698" r:id="rId4"/>
  </p:sldMasterIdLst>
  <p:notesMasterIdLst>
    <p:notesMasterId r:id="rId55"/>
  </p:notesMasterIdLst>
  <p:sldIdLst>
    <p:sldId id="256" r:id="rId5"/>
    <p:sldId id="257" r:id="rId6"/>
    <p:sldId id="340" r:id="rId7"/>
    <p:sldId id="342" r:id="rId8"/>
    <p:sldId id="345" r:id="rId9"/>
    <p:sldId id="341" r:id="rId10"/>
    <p:sldId id="376" r:id="rId11"/>
    <p:sldId id="379" r:id="rId12"/>
    <p:sldId id="343" r:id="rId13"/>
    <p:sldId id="378" r:id="rId14"/>
    <p:sldId id="346" r:id="rId15"/>
    <p:sldId id="380" r:id="rId16"/>
    <p:sldId id="377" r:id="rId17"/>
    <p:sldId id="347" r:id="rId18"/>
    <p:sldId id="381" r:id="rId19"/>
    <p:sldId id="348" r:id="rId20"/>
    <p:sldId id="1035" r:id="rId21"/>
    <p:sldId id="1034" r:id="rId22"/>
    <p:sldId id="1036" r:id="rId23"/>
    <p:sldId id="1039" r:id="rId24"/>
    <p:sldId id="1040" r:id="rId25"/>
    <p:sldId id="1047" r:id="rId26"/>
    <p:sldId id="1048" r:id="rId27"/>
    <p:sldId id="1049" r:id="rId28"/>
    <p:sldId id="1050" r:id="rId29"/>
    <p:sldId id="1051" r:id="rId30"/>
    <p:sldId id="349" r:id="rId31"/>
    <p:sldId id="350" r:id="rId32"/>
    <p:sldId id="351" r:id="rId33"/>
    <p:sldId id="352" r:id="rId34"/>
    <p:sldId id="353" r:id="rId35"/>
    <p:sldId id="354" r:id="rId36"/>
    <p:sldId id="382" r:id="rId37"/>
    <p:sldId id="355" r:id="rId38"/>
    <p:sldId id="384" r:id="rId39"/>
    <p:sldId id="356" r:id="rId40"/>
    <p:sldId id="385" r:id="rId41"/>
    <p:sldId id="358" r:id="rId42"/>
    <p:sldId id="359" r:id="rId43"/>
    <p:sldId id="360" r:id="rId44"/>
    <p:sldId id="2147478719" r:id="rId45"/>
    <p:sldId id="2147478694" r:id="rId46"/>
    <p:sldId id="361" r:id="rId47"/>
    <p:sldId id="1037" r:id="rId48"/>
    <p:sldId id="362" r:id="rId49"/>
    <p:sldId id="1038" r:id="rId50"/>
    <p:sldId id="363" r:id="rId51"/>
    <p:sldId id="2147474978" r:id="rId52"/>
    <p:sldId id="2147474979" r:id="rId53"/>
    <p:sldId id="2147478720" r:id="rId5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B1567C-D30D-7E40-9DA8-70EC71F06511}" v="6" dt="2026-04-23T04:02:42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8"/>
    <p:restoredTop sz="94668"/>
  </p:normalViewPr>
  <p:slideViewPr>
    <p:cSldViewPr snapToGrid="0">
      <p:cViewPr varScale="1">
        <p:scale>
          <a:sx n="59" d="100"/>
          <a:sy n="59" d="100"/>
        </p:scale>
        <p:origin x="10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B3264-B942-1C46-BCAC-753B8010F670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E808D-BCB2-3D42-8312-3AFBA1A2B7D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0635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F6A2EE-5B9E-AB9D-7C12-D96F56A99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D217989-B78D-05DA-8A1C-C22FABFCF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8F55810-34AB-051F-60FF-1DF3F34F9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830E0-F18F-6A4A-B357-5E9E396A4C47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44FF5E3-99D4-E9B3-4021-C7C06386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E74E4E7-F8E7-6D81-B136-D22DE842A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1257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7B4E14-DAA3-48A6-3E46-1363E8685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E47ACA8-7175-B000-839F-1D721386E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2291ED6-EDE1-D8F3-1CAC-85A2D13AA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69C3-DC31-5442-8854-C4538DB9EFA0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6C75CC-69D0-C852-081D-7C0F4033F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CD3A58D-5161-8221-6BE7-320A889C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52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F9AC8F-A113-1EF4-81DF-7555E4B35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CDC392E-829E-12BB-D21A-9A639D09A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3843EDD-4664-53E1-0D4E-8FE3CC610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0DCE-4375-8342-9E97-152B389C68FF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7E23008-0A0C-95EF-BEFF-EE11E556F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655F1AB-7BF6-AB12-3B33-EFA036F17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7375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E96EC1-DDD6-31A2-803D-4EB1E81DA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95DFD-53B1-1F67-C08F-B9F49EE6DC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2269799-5DBC-B07F-8432-A89966B87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04C0EA7-0AB7-4980-E716-33266C895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D1559-09CE-8C40-9A68-A7502711ABC9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0B8FD8F-8B04-E6F2-C6E2-AD73B49B7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B2D77C2-B2EB-0778-F8CF-B2FD63769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334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CC13C5-FB38-2BFD-2261-541976015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1F38340-892F-DC47-33CF-9374B9D15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710056F-D29A-4856-BA47-E38754E2D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E272E05-754A-8FAC-2493-BA7BC19F4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B643EAF-6A08-01BB-0343-40B5589B55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B39011A-5914-9489-BE42-6330C14E1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F472D-2A5D-6E4C-9535-34C352AD83D6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5EF3255C-A880-441A-0B70-74C19AFB6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3FC66CC-5E69-9B65-C651-305CDB834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30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5B63C5-04D9-15BC-45DB-5956A1E12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5CC85FA-6742-9BA6-65A6-07A1200AF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A0AA6-A0F3-7341-9CB1-AE399FC5E1D3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66DC501-E3B4-6624-D64C-5E9B9FDA5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85453C9-8E9D-D350-04CB-A077AFAE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990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97447B6-6D1E-0AC0-836D-C55BA8976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BED81-5612-CA42-8A35-DFE0707AA0BD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3BD3AD4A-2FAE-A044-98EE-2F791F48A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0CC5B1E-065B-5943-87FF-64BC1683A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507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158AA6-FA3A-EAAD-3C27-86A7C5F4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ABA621-8206-3E18-179D-C04C125E3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A450F6A-EA9E-534C-1CF6-E7A64F3B4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E5CCD0E-AC7D-94FD-0546-844C77E2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1210-D853-424C-A1BF-ADB3C9A3B278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02913EE-CDE1-8941-ACDE-5E27622E1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920B416-2528-E744-EA15-F5946F0DF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082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08DE0C-5406-1BD5-4455-AD9B1264F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F2B1A3C7-6750-CD83-E681-431D31FC03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5654152-A9DE-D806-408B-2051D6BBD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787BB6D-9A4B-244B-C6FB-D5E7B3FF9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5B3E4-80F0-AA4C-87A3-479C5CD2BFCF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AC736C4-10C9-272F-BB0F-FFE8A7B2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0A7A003-64A6-A9E6-9A45-C9AE1F1A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3205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5B5EEF-EE68-0388-21E5-6359ABBC1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3ADA28C-44C5-F1A7-0067-2B7FCC646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3BA2DA6-6D93-1FCA-9628-7A62F8DC5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4367-A7A0-8E40-BFD0-379A2784ABC1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022158E-7B2C-FF39-E192-2D49109EE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6B96D73-A028-2394-B381-03619922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0722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ED669A1-14F5-C0DC-DD18-7AE7D90751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9BACC03-ACA3-E6C6-F2B7-0EF1D1D30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325A2D0-AC2A-4EAA-084E-810754934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06FF-A499-9D48-A1BC-553BA4BD24D0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D791EAD-5826-89FD-569E-14FF545A7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8A8022D-DFB7-621C-EC57-43AA8D5F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6704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3E4444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This scientific </a:t>
            </a:r>
            <a:r>
              <a:rPr spc="-5" dirty="0"/>
              <a:t>exchange meeting </a:t>
            </a:r>
            <a:r>
              <a:rPr dirty="0"/>
              <a:t>is </a:t>
            </a:r>
            <a:r>
              <a:rPr spc="-5" dirty="0"/>
              <a:t>organised and funded </a:t>
            </a:r>
            <a:r>
              <a:rPr dirty="0"/>
              <a:t>by </a:t>
            </a:r>
            <a:r>
              <a:rPr spc="-5" dirty="0"/>
              <a:t>AstraZeneca. CONFIDENTIAL </a:t>
            </a:r>
            <a:r>
              <a:rPr dirty="0"/>
              <a:t>- FOR </a:t>
            </a:r>
            <a:r>
              <a:rPr spc="-10" dirty="0"/>
              <a:t>PERSONAL </a:t>
            </a:r>
            <a:r>
              <a:rPr spc="-5" dirty="0"/>
              <a:t>USE ONLY, </a:t>
            </a:r>
            <a:r>
              <a:rPr dirty="0"/>
              <a:t>NOT FOR </a:t>
            </a:r>
            <a:r>
              <a:rPr spc="-5" dirty="0"/>
              <a:t>ONWARD</a:t>
            </a:r>
            <a:r>
              <a:rPr spc="90" dirty="0"/>
              <a:t> </a:t>
            </a:r>
            <a:r>
              <a:rPr spc="-5" dirty="0"/>
              <a:t>DISTRIBUTION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8449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8300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3E4444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This scientific </a:t>
            </a:r>
            <a:r>
              <a:rPr spc="-5" dirty="0"/>
              <a:t>exchange meeting </a:t>
            </a:r>
            <a:r>
              <a:rPr dirty="0"/>
              <a:t>is </a:t>
            </a:r>
            <a:r>
              <a:rPr spc="-5" dirty="0"/>
              <a:t>organised and funded </a:t>
            </a:r>
            <a:r>
              <a:rPr dirty="0"/>
              <a:t>by </a:t>
            </a:r>
            <a:r>
              <a:rPr spc="-5" dirty="0"/>
              <a:t>AstraZeneca. CONFIDENTIAL </a:t>
            </a:r>
            <a:r>
              <a:rPr dirty="0"/>
              <a:t>- FOR </a:t>
            </a:r>
            <a:r>
              <a:rPr spc="-10" dirty="0"/>
              <a:t>PERSONAL </a:t>
            </a:r>
            <a:r>
              <a:rPr spc="-5" dirty="0"/>
              <a:t>USE ONLY, </a:t>
            </a:r>
            <a:r>
              <a:rPr dirty="0"/>
              <a:t>NOT FOR </a:t>
            </a:r>
            <a:r>
              <a:rPr spc="-5" dirty="0"/>
              <a:t>ONWARD</a:t>
            </a:r>
            <a:r>
              <a:rPr spc="90" dirty="0"/>
              <a:t> </a:t>
            </a:r>
            <a:r>
              <a:rPr spc="-5" dirty="0"/>
              <a:t>DISTRIBUTION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1255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8300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3E4444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This scientific </a:t>
            </a:r>
            <a:r>
              <a:rPr spc="-5" dirty="0"/>
              <a:t>exchange meeting </a:t>
            </a:r>
            <a:r>
              <a:rPr dirty="0"/>
              <a:t>is </a:t>
            </a:r>
            <a:r>
              <a:rPr spc="-5" dirty="0"/>
              <a:t>organised and funded </a:t>
            </a:r>
            <a:r>
              <a:rPr dirty="0"/>
              <a:t>by </a:t>
            </a:r>
            <a:r>
              <a:rPr spc="-5" dirty="0"/>
              <a:t>AstraZeneca. CONFIDENTIAL </a:t>
            </a:r>
            <a:r>
              <a:rPr dirty="0"/>
              <a:t>- FOR </a:t>
            </a:r>
            <a:r>
              <a:rPr spc="-10" dirty="0"/>
              <a:t>PERSONAL </a:t>
            </a:r>
            <a:r>
              <a:rPr spc="-5" dirty="0"/>
              <a:t>USE ONLY, </a:t>
            </a:r>
            <a:r>
              <a:rPr dirty="0"/>
              <a:t>NOT FOR </a:t>
            </a:r>
            <a:r>
              <a:rPr spc="-5" dirty="0"/>
              <a:t>ONWARD</a:t>
            </a:r>
            <a:r>
              <a:rPr spc="90" dirty="0"/>
              <a:t> </a:t>
            </a:r>
            <a:r>
              <a:rPr spc="-5" dirty="0"/>
              <a:t>DISTRIBUTION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3593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1042904" y="254508"/>
            <a:ext cx="338327" cy="306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611356" y="184404"/>
            <a:ext cx="390144" cy="388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8300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3E4444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This scientific </a:t>
            </a:r>
            <a:r>
              <a:rPr spc="-5" dirty="0"/>
              <a:t>exchange meeting </a:t>
            </a:r>
            <a:r>
              <a:rPr dirty="0"/>
              <a:t>is </a:t>
            </a:r>
            <a:r>
              <a:rPr spc="-5" dirty="0"/>
              <a:t>organised and funded </a:t>
            </a:r>
            <a:r>
              <a:rPr dirty="0"/>
              <a:t>by </a:t>
            </a:r>
            <a:r>
              <a:rPr spc="-5" dirty="0"/>
              <a:t>AstraZeneca. CONFIDENTIAL </a:t>
            </a:r>
            <a:r>
              <a:rPr dirty="0"/>
              <a:t>- FOR </a:t>
            </a:r>
            <a:r>
              <a:rPr spc="-10" dirty="0"/>
              <a:t>PERSONAL </a:t>
            </a:r>
            <a:r>
              <a:rPr spc="-5" dirty="0"/>
              <a:t>USE ONLY, </a:t>
            </a:r>
            <a:r>
              <a:rPr dirty="0"/>
              <a:t>NOT FOR </a:t>
            </a:r>
            <a:r>
              <a:rPr spc="-5" dirty="0"/>
              <a:t>ONWARD</a:t>
            </a:r>
            <a:r>
              <a:rPr spc="90" dirty="0"/>
              <a:t> </a:t>
            </a:r>
            <a:r>
              <a:rPr spc="-5" dirty="0"/>
              <a:t>DISTRIBUTION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0565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1" i="0">
                <a:solidFill>
                  <a:srgbClr val="3E4444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This scientific </a:t>
            </a:r>
            <a:r>
              <a:rPr spc="-5" dirty="0"/>
              <a:t>exchange meeting </a:t>
            </a:r>
            <a:r>
              <a:rPr dirty="0"/>
              <a:t>is </a:t>
            </a:r>
            <a:r>
              <a:rPr spc="-5" dirty="0"/>
              <a:t>organised and funded </a:t>
            </a:r>
            <a:r>
              <a:rPr dirty="0"/>
              <a:t>by </a:t>
            </a:r>
            <a:r>
              <a:rPr spc="-5" dirty="0"/>
              <a:t>AstraZeneca. CONFIDENTIAL </a:t>
            </a:r>
            <a:r>
              <a:rPr dirty="0"/>
              <a:t>- FOR </a:t>
            </a:r>
            <a:r>
              <a:rPr spc="-10" dirty="0"/>
              <a:t>PERSONAL </a:t>
            </a:r>
            <a:r>
              <a:rPr spc="-5" dirty="0"/>
              <a:t>USE ONLY, </a:t>
            </a:r>
            <a:r>
              <a:rPr dirty="0"/>
              <a:t>NOT FOR </a:t>
            </a:r>
            <a:r>
              <a:rPr spc="-5" dirty="0"/>
              <a:t>ONWARD</a:t>
            </a:r>
            <a:r>
              <a:rPr spc="90" dirty="0"/>
              <a:t> </a:t>
            </a:r>
            <a:r>
              <a:rPr spc="-5" dirty="0"/>
              <a:t>DISTRIBUTION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2720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A0EC7-4268-9442-939C-A38844AA1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B69DB-DEC8-B34F-9187-33D865C00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9AFCE-05D4-454E-8D44-38BBFB3C7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67AD5-43EF-D24F-BB62-3FF7A348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0FDD8-ACB7-B14C-A8F7-94958BFB8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31987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DB5C-EC32-054A-BE2E-86006CF6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45DC4-68FE-7B40-A6C2-A71A8DDC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67F7E-667D-4749-80B3-A0D76947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7ED79-4CA5-864C-8512-5DCFC41E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62E3F-5EB9-EB40-BEB5-494010B6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93578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AAEB-148D-3642-9D3C-79DD65E79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37A31-7F89-8A4E-BC25-8676C9E7C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C2E6B-0271-D144-97BE-551FF5EDD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C7BC8-BC76-FF43-9F90-B7141B566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15255-5DB0-F74A-8EB1-8BBC8933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50869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3DB4-34C2-4B42-B09B-B26ABD36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58BCA-6CB1-7A49-9550-B312E8B3F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27A6E-78AF-7B4D-9392-4EE6FCC74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3E8A68-D32A-F245-8D12-9632BD1D3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DFAB9-1478-BF46-AFD9-4FDBA12DF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B1FB5-D9AD-E945-A58E-14332BAB0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76561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356CE-B41B-764A-9A9D-CA4A5F2CC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5098E-848A-854D-9C74-9DF473C0B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96D35-CAD6-B44A-9289-9B727B04B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66557E-C376-6249-BB59-BC633491B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67CC6E-8600-1C4E-8170-1C5BBA5CB7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CFD31-BC96-524D-A9DD-2AFE0BE43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97DD09-A11C-7E4B-9328-3B6326836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7FAC1E-AC43-B34D-A9F7-C05DBDB2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35088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E681-490B-E74D-AB25-BD25D44A5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21018C-E31B-7541-840E-454354833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56619-9E0C-1F4B-AAD7-48FF79A16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D6452A-06EF-FA4E-9813-623C4C2E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086721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C2E464-C8B8-8F4E-ADC2-74906F473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F82B21-B53C-9443-871B-32A6BB86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89625-AF15-D948-8F29-EF62F6C7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741671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F196-B16D-4141-A956-6FA03743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7AC05-7D3C-B840-B574-0121CDA81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35CD9-7E17-FA4C-8931-AA5E8D95B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C1196-849D-964F-B60D-BE057BE34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A5961-7291-714F-AC9E-05CD8405F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2105-CF16-6743-8116-45A6B0E00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274197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01835-BA2F-D247-9458-792EBE0DE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9D5122-3FD5-0940-A42A-AE8553E1B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18D50-954F-374E-B482-FA1F99D77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9F3ED8-D999-A04C-A2BD-6C6F2CEC1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B43D1-F5CC-084D-A373-8A8113860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791F8-6DBB-8249-BC43-7007A89D9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031492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C3E41-3A17-D644-BD88-C63AD63F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4CBC3-3B87-8349-91AF-710BD94ED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31593-9DF8-0140-BC9B-4496A6D22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4AE3B-DB12-C74C-9AE2-BEB97F31E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4E5DD-ADF5-CC4C-BDAE-9D0CCD2E9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37119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AAB94B-EAD6-BC4F-A613-93DB30A98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0C6EE0-55D1-4348-BDAD-B6C83A491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16E5-6851-2141-A6B4-AC4A0617B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47D40-3AD9-4A4A-AC6A-BB5460ABC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838E7-8A70-9D44-9F67-F96694AA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637291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0531790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396AF9-BF08-514D-A3A7-A7900DC5D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D699068-DB05-C345-BC42-5AC9CBE37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BC6207A-1587-1140-B3CF-24EE4B3FA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2419BE4-246D-E940-851E-3CF9203D7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142C229-330E-3649-9192-510F8135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56483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06DF14-0F49-F047-8312-B0FD7192B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8CE8BE-3C88-8743-B273-D41787AB4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F1AD4AE-DBB4-9B4C-B91A-C9E04BC8F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B7E9160-88AE-5B4C-9D0E-4936C0033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14100B-53A7-6040-812E-7CF0943B2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43291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3A6BC5-2F23-5D4F-8605-F5E04C80A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424CAA4-4FCD-C34B-8CBA-F9824D7D9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4BB7226-8F1A-7F48-86EE-5701F4D3B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1521326-549D-6A4F-80E1-4E0862D85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7434431-FDB4-1A4C-82BB-0FAB4CCC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3635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644184-96CC-5048-A195-1B4A5483F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677A6E7-EEA9-1F40-944D-05CA49761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403DDF5-D1E4-384E-B8F0-937A3DCF5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01798D9-9AC4-0E4B-B75B-A1583BA0C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21B844E-CA6A-2E41-94D2-F07707DDF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E1D75F4-3F05-6744-BA9A-CF40C9CB3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17119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6A3618-C51E-704B-BCCE-6AAC53694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02F5E58-E04E-3B4B-B1A2-5A3A58997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8D20771-DCA4-B54A-8128-AB1ED1185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5F8567BA-C3DB-8744-82DC-9076510F1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71B1B98-A78B-3140-8B34-D0AB9D2D85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8CDC2F1-794C-804F-9C85-4385B2D5E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969F35D-F960-2E40-9BE7-548F2A426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B7B9D59-1FE0-F74B-882F-61B9C7D58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82707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EA23CB-E6D1-6E49-A7EB-AC2DF560B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67BDC68-BF26-3B45-850A-0E7A81003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CB093F9-44BA-4F4D-A742-0DC08C49A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A0C7C5E-45A5-5A46-9089-3A4D718AE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5629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177B2F8-A6ED-174F-8970-EFA8253B7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C212A43-6365-7C47-AF53-1B736932B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8189B82-50A0-5C48-B57D-EEF30382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5675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B58DFA-E94E-3D4D-B286-53FC85F5F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F26BA48-CA6B-0B48-B2B4-1B06D2DE0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8A02AD1-0EA7-BE42-A430-C67974D75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AC1B60F-56C8-DD4B-8A15-F94855AFF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A8E8B39-20D0-7246-95C6-6177F1424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ABB995E-5C9A-AA48-85F5-D55479415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21558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94689C-D1EB-694D-8F69-9FEF15CAE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F94E436-7433-E942-A0AB-EA55F5A162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E3923CE-B797-FF4D-92CD-AF91ED8C8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F6385D9-45AB-C545-A750-ADD35F0A2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911BCD7-F134-8845-8107-EB327A6D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57B3BF3-CDFA-5546-94A5-CDB0A3C79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26906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E46EEA-73CD-6C47-A01B-18F74DB5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5356912-A081-DB46-8A13-E1852B0217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1F44B2F-4888-4044-BB7B-D26C62258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C91BF5A-85C2-334D-9E23-6554DAAD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ACB2AE5-BD35-DE44-81C1-C334F53F6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27924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0442B802-6144-454D-B615-C83ADCAB0A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402E736-4D49-5041-AB55-E4B38A2EF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A0E7F23-CC62-4644-AC7E-CFF830298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3C708A0-C497-4D40-A61E-54DF0FC0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772EF57-8C25-0343-A6ED-12802D5A9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2742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77864" y="609600"/>
            <a:ext cx="8596313" cy="1320800"/>
          </a:xfrm>
          <a:prstGeom prst="rect">
            <a:avLst/>
          </a:prstGeom>
        </p:spPr>
        <p:txBody>
          <a:bodyPr anchor="t"/>
          <a:lstStyle>
            <a:lvl1pPr algn="l" defTabSz="457200">
              <a:defRPr sz="3600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58" name="Επίπεδο κύριου τμήματος ένα…"/>
          <p:cNvSpPr txBox="1">
            <a:spLocks noGrp="1"/>
          </p:cNvSpPr>
          <p:nvPr>
            <p:ph type="body" sz="half" idx="1"/>
          </p:nvPr>
        </p:nvSpPr>
        <p:spPr>
          <a:xfrm>
            <a:off x="677864" y="2160592"/>
            <a:ext cx="8596313" cy="3881439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59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8975481" y="6115372"/>
            <a:ext cx="298697" cy="218441"/>
          </a:xfrm>
          <a:prstGeom prst="rect">
            <a:avLst/>
          </a:prstGeom>
        </p:spPr>
        <p:txBody>
          <a:bodyPr anchor="ctr"/>
          <a:lstStyle>
            <a:lvl1pPr>
              <a:defRPr sz="900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1633153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71" cy="1320800"/>
          </a:xfrm>
          <a:prstGeom prst="rect">
            <a:avLst/>
          </a:prstGeom>
        </p:spPr>
        <p:txBody>
          <a:bodyPr anchor="t"/>
          <a:lstStyle>
            <a:lvl1pPr algn="l" defTabSz="457200">
              <a:defRPr sz="3600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239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8975481" y="6115372"/>
            <a:ext cx="298697" cy="218441"/>
          </a:xfrm>
          <a:prstGeom prst="rect">
            <a:avLst/>
          </a:prstGeom>
        </p:spPr>
        <p:txBody>
          <a:bodyPr anchor="ctr"/>
          <a:lstStyle>
            <a:lvl1pPr>
              <a:defRPr sz="900">
                <a:solidFill>
                  <a:srgbClr val="90C226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7124703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Επίπεδο κύριου τμήματος ένα…"/>
          <p:cNvSpPr txBox="1">
            <a:spLocks noGrp="1"/>
          </p:cNvSpPr>
          <p:nvPr>
            <p:ph type="body" sz="half" idx="1"/>
          </p:nvPr>
        </p:nvSpPr>
        <p:spPr>
          <a:xfrm>
            <a:off x="677864" y="2160592"/>
            <a:ext cx="8596313" cy="3881439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spcBef>
                <a:spcPts val="1000"/>
              </a:spcBef>
              <a:buClr>
                <a:srgbClr val="90C226"/>
              </a:buClr>
              <a:buSzPct val="80000"/>
              <a:buChar char=""/>
              <a:defRPr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84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5892800" y="6356350"/>
            <a:ext cx="2844800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8894204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 marR="0" lvl="0" indent="0" algn="r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100" b="0" i="0" u="none" strike="noStrike" kern="1200" cap="none" spc="-5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r" defTabSz="914400" rtl="0" eaLnBrk="1" fontAlgn="auto" latinLnBrk="0" hangingPunct="1">
                <a:lnSpc>
                  <a:spcPts val="1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0" i="0" u="none" strike="noStrike" kern="1200" cap="none" spc="-5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820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8ADF189-B757-E8CB-0B34-C94C4E1E2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C88DC1A-296F-88C2-AB66-25198901D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EFF44AC-6824-59D6-24D2-59D4E2312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A7368A-268C-F348-8D81-7FC3CFC2E0D9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03B6CAA-61D3-1A35-71D6-ED7D7D7E5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F654F0-B45B-D302-BECD-31E27A46B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26A4EE-9D21-254E-8336-84A7BF99DE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621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526011" y="0"/>
            <a:ext cx="665988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9577" y="251841"/>
            <a:ext cx="10939780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83005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4365" y="1330197"/>
            <a:ext cx="11523268" cy="4283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40404" y="6729712"/>
            <a:ext cx="5711825" cy="111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3E4444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This scientific </a:t>
            </a:r>
            <a:r>
              <a:rPr spc="-5" dirty="0"/>
              <a:t>exchange meeting </a:t>
            </a:r>
            <a:r>
              <a:rPr dirty="0"/>
              <a:t>is </a:t>
            </a:r>
            <a:r>
              <a:rPr spc="-5" dirty="0"/>
              <a:t>organised and funded </a:t>
            </a:r>
            <a:r>
              <a:rPr dirty="0"/>
              <a:t>by </a:t>
            </a:r>
            <a:r>
              <a:rPr spc="-5" dirty="0"/>
              <a:t>AstraZeneca. CONFIDENTIAL </a:t>
            </a:r>
            <a:r>
              <a:rPr dirty="0"/>
              <a:t>- FOR </a:t>
            </a:r>
            <a:r>
              <a:rPr spc="-10" dirty="0"/>
              <a:t>PERSONAL </a:t>
            </a:r>
            <a:r>
              <a:rPr spc="-5" dirty="0"/>
              <a:t>USE ONLY, </a:t>
            </a:r>
            <a:r>
              <a:rPr dirty="0"/>
              <a:t>NOT FOR </a:t>
            </a:r>
            <a:r>
              <a:rPr spc="-5" dirty="0"/>
              <a:t>ONWARD</a:t>
            </a:r>
            <a:r>
              <a:rPr spc="90" dirty="0"/>
              <a:t> </a:t>
            </a:r>
            <a:r>
              <a:rPr spc="-5" dirty="0"/>
              <a:t>DISTRIBUTION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868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3D4806-90F4-5940-A15E-1EC756D9F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2CBCE-F73F-C247-91AE-9A10F9277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4C2BF-6EA7-0742-B7FE-2AB448DFB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BD4FE-381E-7743-B40D-50227699EB9D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B89FC-9D92-A94A-A18E-007F9E8DC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1B068-E647-5F4A-A916-6DCD087F1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67381-7FEE-AB41-AFFB-BF8A3913420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3183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E0D8761-BE69-DF4F-926D-33F3849DB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B6ABCBB-2B59-D840-A959-82597C30E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1B27D13-970D-C04A-8C4C-9332C68155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A54A2-9F70-0646-AF4E-77C53711D98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4460DD6-E482-3548-8174-5CB958D8BA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7226DE1-7416-654D-9F5C-0004D1626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DD8BB-16F8-6747-A67D-858C1DB444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930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35CDD7-DCF3-834C-BD38-74A8C20BB1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Γυναικολογικοί καρκίνοι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5DC8292-8453-821B-946E-2DEF0F0A9B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l-GR" dirty="0"/>
              <a:t>Μιχάλης </a:t>
            </a:r>
            <a:r>
              <a:rPr lang="el-GR" dirty="0" err="1"/>
              <a:t>Λιόντος</a:t>
            </a:r>
            <a:endParaRPr lang="el-GR" dirty="0"/>
          </a:p>
          <a:p>
            <a:pPr lvl="0">
              <a:lnSpc>
                <a:spcPct val="80000"/>
              </a:lnSpc>
              <a:buClr>
                <a:schemeClr val="dk1"/>
              </a:buClr>
              <a:buSzPts val="2400"/>
            </a:pPr>
            <a:r>
              <a:rPr lang="el-GR" dirty="0"/>
              <a:t>Παθολόγος </a:t>
            </a:r>
            <a:r>
              <a:rPr lang="el-GR" dirty="0" err="1"/>
              <a:t>Ογκολόγος</a:t>
            </a:r>
            <a:endParaRPr lang="el-GR" dirty="0"/>
          </a:p>
          <a:p>
            <a:pPr lvl="0">
              <a:lnSpc>
                <a:spcPct val="80000"/>
              </a:lnSpc>
              <a:buClr>
                <a:schemeClr val="dk1"/>
              </a:buClr>
              <a:buSzPts val="2400"/>
            </a:pPr>
            <a:r>
              <a:rPr lang="el-GR" dirty="0"/>
              <a:t>Επίκουρος Καθηγητής, ΕΚΠΑ </a:t>
            </a:r>
          </a:p>
          <a:p>
            <a:pPr lvl="0">
              <a:lnSpc>
                <a:spcPct val="80000"/>
              </a:lnSpc>
              <a:buClr>
                <a:schemeClr val="dk1"/>
              </a:buClr>
              <a:buSzPts val="2400"/>
            </a:pPr>
            <a:r>
              <a:rPr lang="el-GR" dirty="0"/>
              <a:t>Θεραπευτική Κλινική, Νοσοκομείο Αλεξάνδρα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6235512-5C31-40F6-F724-A685F6A2C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BAB-B521-E149-ACA6-6C795929321B}" type="datetime2">
              <a:rPr lang="el-GR" smtClean="0"/>
              <a:t>Πέμπτη, 23 Απριλίου 2026</a:t>
            </a:fld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CE6347D9-91C0-563A-FD87-6DA1E2675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A4EE-9D21-254E-8336-84A7BF99DE3A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6764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l-GR" sz="5400" dirty="0" err="1"/>
              <a:t>Καρκ</a:t>
            </a:r>
            <a:r>
              <a:rPr lang="en-US" sz="5400" dirty="0" err="1"/>
              <a:t>ί</a:t>
            </a:r>
            <a:r>
              <a:rPr lang="el-GR" sz="5400" dirty="0" err="1"/>
              <a:t>νος</a:t>
            </a:r>
            <a:r>
              <a:rPr lang="el-GR" sz="5400" dirty="0"/>
              <a:t> ωοθηκών </a:t>
            </a:r>
            <a:endParaRPr sz="5400" dirty="0"/>
          </a:p>
        </p:txBody>
      </p:sp>
      <p:sp>
        <p:nvSpPr>
          <p:cNvPr id="163" name="Google Shape;163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DC6731-3970-2948-8455-E890DCACF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135052"/>
            <a:ext cx="10515600" cy="1325563"/>
          </a:xfrm>
        </p:spPr>
        <p:txBody>
          <a:bodyPr/>
          <a:lstStyle/>
          <a:p>
            <a:r>
              <a:rPr lang="el-GR" dirty="0"/>
              <a:t>Διαγνωστική προσέγγιση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FD650F-405A-BB4A-A5C0-674609FF8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" y="1253331"/>
            <a:ext cx="11448152" cy="4351338"/>
          </a:xfrm>
        </p:spPr>
        <p:txBody>
          <a:bodyPr/>
          <a:lstStyle/>
          <a:p>
            <a:r>
              <a:rPr lang="el-GR" dirty="0"/>
              <a:t>Πόσο συχνός είναι και πως εκδηλώνεται συνήθως ο καρκίνος ωοθηκών;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C48184A-D259-3D47-9515-A1E8FCECD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07" y="2456974"/>
            <a:ext cx="5156200" cy="287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73E77A37-4616-7447-B4E0-DA680C951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000"/>
          <a:stretch/>
        </p:blipFill>
        <p:spPr>
          <a:xfrm>
            <a:off x="7132322" y="1922348"/>
            <a:ext cx="3534795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17403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7CADB2C-F9E5-564D-9849-8EBD301F2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866" y="1268402"/>
            <a:ext cx="4694826" cy="373735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l-G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Ο καρκίνος ωοθηκών είναι ετερογενής νόσος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90% επιθηλιακά νεοπλάσματα</a:t>
            </a:r>
          </a:p>
          <a:p>
            <a:pPr marL="0" indent="0">
              <a:buNone/>
            </a:pPr>
            <a:r>
              <a:rPr lang="el-GR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5% νεοπλάσματα από γεννητικά κύτταρα</a:t>
            </a:r>
          </a:p>
          <a:p>
            <a:pPr marL="0" indent="0">
              <a:buNone/>
            </a:pPr>
            <a:r>
              <a:rPr lang="el-GR" sz="2400" dirty="0"/>
              <a:t>5% νεοπλάσματα από </a:t>
            </a:r>
            <a:r>
              <a:rPr lang="el-GR" sz="2400" dirty="0" err="1"/>
              <a:t>στρωματικά</a:t>
            </a:r>
            <a:r>
              <a:rPr lang="el-GR" sz="2400" dirty="0"/>
              <a:t> κύτταρα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Figure 1: Five major types of EOC">
            <a:extLst>
              <a:ext uri="{FF2B5EF4-FFF2-40B4-BE49-F238E27FC236}">
                <a16:creationId xmlns:a16="http://schemas.microsoft.com/office/drawing/2014/main" id="{9FB5AF04-DC24-BF47-99F5-F1A1DD166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5134" y="66621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DC4BA22F-409C-144B-9A00-7EC44FC6E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35" y="229284"/>
            <a:ext cx="6713950" cy="8764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Π</a:t>
            </a:r>
            <a:r>
              <a:rPr lang="en-US" sz="5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</a:t>
            </a:r>
            <a:r>
              <a:rPr lang="en-US" sz="5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θολογική</a:t>
            </a:r>
            <a:r>
              <a:rPr lang="el-GR" sz="5100" dirty="0"/>
              <a:t> </a:t>
            </a:r>
            <a:r>
              <a:rPr lang="en-US" sz="5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Αν</a:t>
            </a:r>
            <a:r>
              <a:rPr lang="en-US" sz="5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</a:t>
            </a:r>
            <a:r>
              <a:rPr lang="en-US" sz="5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τομική</a:t>
            </a:r>
            <a:endParaRPr lang="en-US" sz="5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911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D8F9F2-09A9-9742-933B-F0A7D22F9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l-GR" dirty="0"/>
              <a:t>Μοριακή ταξινόμηση </a:t>
            </a:r>
            <a:r>
              <a:rPr lang="en-US" dirty="0"/>
              <a:t>HGSOC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1E7DA5-E608-ED46-B194-81A133E3B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0" y="5851892"/>
            <a:ext cx="10093570" cy="816087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Έλεγχος στον ιστό: μεταλλάξεις </a:t>
            </a:r>
            <a:r>
              <a:rPr lang="en-US" dirty="0"/>
              <a:t>BRCA1/2, </a:t>
            </a:r>
            <a:r>
              <a:rPr lang="el-GR" dirty="0" err="1"/>
              <a:t>Γενωμική</a:t>
            </a:r>
            <a:r>
              <a:rPr lang="el-GR" dirty="0"/>
              <a:t> αστάθεια</a:t>
            </a:r>
          </a:p>
          <a:p>
            <a:r>
              <a:rPr lang="el-GR" dirty="0"/>
              <a:t>Έλεγχος στο αίμα: κληρονομούμενες μεταλλάξεις </a:t>
            </a:r>
            <a:r>
              <a:rPr lang="en-US" dirty="0"/>
              <a:t>BRCA1/2</a:t>
            </a:r>
            <a:endParaRPr lang="el-GR" dirty="0"/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34D02E5A-FDC7-9345-8ED2-F8471FFCF339}"/>
              </a:ext>
            </a:extLst>
          </p:cNvPr>
          <p:cNvSpPr txBox="1">
            <a:spLocks/>
          </p:cNvSpPr>
          <p:nvPr/>
        </p:nvSpPr>
        <p:spPr>
          <a:xfrm>
            <a:off x="7949037" y="1497124"/>
            <a:ext cx="3023763" cy="1577634"/>
          </a:xfrm>
          <a:prstGeom prst="roundRect">
            <a:avLst>
              <a:gd name="adj" fmla="val 10059"/>
            </a:avLst>
          </a:prstGeom>
          <a:solidFill>
            <a:schemeClr val="bg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123064" tIns="123064" rIns="123064" bIns="123064" numCol="1" spcCol="1270" anchor="ctr" anchorCtr="0">
            <a:noAutofit/>
          </a:bodyPr>
          <a:lstStyle>
            <a:lvl1pPr marL="270000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itchFamily="34" charset="0"/>
              <a:buChar char="–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8163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81088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200" b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20000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00000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070000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340000" indent="-2700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Clr>
                <a:srgbClr val="FFFFFF"/>
              </a:buClr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~50% of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ovarian cancers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are HRd including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BRCA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m,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BRCA1/2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and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RAD51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promoter methylation, </a:t>
            </a:r>
            <a:r>
              <a:rPr lang="en-US" dirty="0">
                <a:solidFill>
                  <a:srgbClr val="FFFFFF"/>
                </a:solidFill>
              </a:rPr>
              <a:t>BRIP1,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and other genes involved in homologous recombination </a:t>
            </a:r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22D6EE1A-3671-CA4F-8956-37031748EF00}"/>
              </a:ext>
            </a:extLst>
          </p:cNvPr>
          <p:cNvSpPr/>
          <p:nvPr/>
        </p:nvSpPr>
        <p:spPr>
          <a:xfrm>
            <a:off x="8592379" y="3530667"/>
            <a:ext cx="1735898" cy="716909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123064" tIns="123064" rIns="123064" bIns="123064" numCol="1" spcCol="1270" anchor="ctr" anchorCtr="0">
            <a:noAutofit/>
          </a:bodyPr>
          <a:lstStyle/>
          <a:p>
            <a:pPr marL="0" marR="0" lvl="0" indent="0" algn="ctr" defTabSz="11112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~25%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are t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BRCA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 at diagnosis</a:t>
            </a: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A44C1F09-9875-D442-9F18-15BB08955412}"/>
              </a:ext>
            </a:extLst>
          </p:cNvPr>
          <p:cNvSpPr/>
          <p:nvPr/>
        </p:nvSpPr>
        <p:spPr>
          <a:xfrm>
            <a:off x="8308440" y="4708046"/>
            <a:ext cx="2304298" cy="530944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123064" tIns="123064" rIns="123064" bIns="123064" numCol="1" spcCol="1270" anchor="ctr" anchorCtr="0">
            <a:noAutofit/>
          </a:bodyPr>
          <a:lstStyle/>
          <a:p>
            <a:pPr marL="0" marR="0" lvl="0" indent="0" algn="ctr" defTabSz="11112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~15%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are g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BRCA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at diagnosis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BA7330FA-6F90-3D49-8E5B-8D0342889CB1}"/>
              </a:ext>
            </a:extLst>
          </p:cNvPr>
          <p:cNvSpPr>
            <a:spLocks/>
          </p:cNvSpPr>
          <p:nvPr/>
        </p:nvSpPr>
        <p:spPr>
          <a:xfrm rot="5400000">
            <a:off x="9296690" y="3075748"/>
            <a:ext cx="325686" cy="453930"/>
          </a:xfrm>
          <a:custGeom>
            <a:avLst/>
            <a:gdLst>
              <a:gd name="connsiteX0" fmla="*/ 0 w 335540"/>
              <a:gd name="connsiteY0" fmla="*/ 78504 h 392519"/>
              <a:gd name="connsiteX1" fmla="*/ 167770 w 335540"/>
              <a:gd name="connsiteY1" fmla="*/ 78504 h 392519"/>
              <a:gd name="connsiteX2" fmla="*/ 167770 w 335540"/>
              <a:gd name="connsiteY2" fmla="*/ 0 h 392519"/>
              <a:gd name="connsiteX3" fmla="*/ 335540 w 335540"/>
              <a:gd name="connsiteY3" fmla="*/ 196260 h 392519"/>
              <a:gd name="connsiteX4" fmla="*/ 167770 w 335540"/>
              <a:gd name="connsiteY4" fmla="*/ 392519 h 392519"/>
              <a:gd name="connsiteX5" fmla="*/ 167770 w 335540"/>
              <a:gd name="connsiteY5" fmla="*/ 314015 h 392519"/>
              <a:gd name="connsiteX6" fmla="*/ 0 w 335540"/>
              <a:gd name="connsiteY6" fmla="*/ 314015 h 392519"/>
              <a:gd name="connsiteX7" fmla="*/ 0 w 335540"/>
              <a:gd name="connsiteY7" fmla="*/ 78504 h 39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540" h="392519">
                <a:moveTo>
                  <a:pt x="0" y="78504"/>
                </a:moveTo>
                <a:lnTo>
                  <a:pt x="167770" y="78504"/>
                </a:lnTo>
                <a:lnTo>
                  <a:pt x="167770" y="0"/>
                </a:lnTo>
                <a:lnTo>
                  <a:pt x="335540" y="196260"/>
                </a:lnTo>
                <a:lnTo>
                  <a:pt x="167770" y="392519"/>
                </a:lnTo>
                <a:lnTo>
                  <a:pt x="167770" y="314015"/>
                </a:lnTo>
                <a:lnTo>
                  <a:pt x="0" y="314015"/>
                </a:lnTo>
                <a:lnTo>
                  <a:pt x="0" y="78504"/>
                </a:lnTo>
                <a:close/>
              </a:path>
            </a:pathLst>
          </a:cu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0" tIns="78504" rIns="100662" bIns="78504" numCol="1" spcCol="1270" anchor="ctr" anchorCtr="0">
            <a:noAutofit/>
          </a:bodyPr>
          <a:lstStyle/>
          <a:p>
            <a:pPr marL="0" marR="0" lvl="0" indent="0" algn="ctr" defTabSz="7112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05BA2385-C9DB-A043-8EFB-B1A4E6633544}"/>
              </a:ext>
            </a:extLst>
          </p:cNvPr>
          <p:cNvSpPr>
            <a:spLocks/>
          </p:cNvSpPr>
          <p:nvPr/>
        </p:nvSpPr>
        <p:spPr>
          <a:xfrm rot="5400000">
            <a:off x="9294410" y="4250845"/>
            <a:ext cx="330245" cy="453930"/>
          </a:xfrm>
          <a:custGeom>
            <a:avLst/>
            <a:gdLst>
              <a:gd name="connsiteX0" fmla="*/ 0 w 335540"/>
              <a:gd name="connsiteY0" fmla="*/ 78504 h 392519"/>
              <a:gd name="connsiteX1" fmla="*/ 167770 w 335540"/>
              <a:gd name="connsiteY1" fmla="*/ 78504 h 392519"/>
              <a:gd name="connsiteX2" fmla="*/ 167770 w 335540"/>
              <a:gd name="connsiteY2" fmla="*/ 0 h 392519"/>
              <a:gd name="connsiteX3" fmla="*/ 335540 w 335540"/>
              <a:gd name="connsiteY3" fmla="*/ 196260 h 392519"/>
              <a:gd name="connsiteX4" fmla="*/ 167770 w 335540"/>
              <a:gd name="connsiteY4" fmla="*/ 392519 h 392519"/>
              <a:gd name="connsiteX5" fmla="*/ 167770 w 335540"/>
              <a:gd name="connsiteY5" fmla="*/ 314015 h 392519"/>
              <a:gd name="connsiteX6" fmla="*/ 0 w 335540"/>
              <a:gd name="connsiteY6" fmla="*/ 314015 h 392519"/>
              <a:gd name="connsiteX7" fmla="*/ 0 w 335540"/>
              <a:gd name="connsiteY7" fmla="*/ 78504 h 392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5540" h="392519">
                <a:moveTo>
                  <a:pt x="0" y="78504"/>
                </a:moveTo>
                <a:lnTo>
                  <a:pt x="167770" y="78504"/>
                </a:lnTo>
                <a:lnTo>
                  <a:pt x="167770" y="0"/>
                </a:lnTo>
                <a:lnTo>
                  <a:pt x="335540" y="196260"/>
                </a:lnTo>
                <a:lnTo>
                  <a:pt x="167770" y="392519"/>
                </a:lnTo>
                <a:lnTo>
                  <a:pt x="167770" y="314015"/>
                </a:lnTo>
                <a:lnTo>
                  <a:pt x="0" y="314015"/>
                </a:lnTo>
                <a:lnTo>
                  <a:pt x="0" y="78504"/>
                </a:lnTo>
                <a:close/>
              </a:path>
            </a:pathLst>
          </a:custGeom>
          <a:solidFill>
            <a:srgbClr val="FFFFFF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0" tIns="78504" rIns="100662" bIns="78504" numCol="1" spcCol="1270" anchor="ctr" anchorCtr="0">
            <a:noAutofit/>
          </a:bodyPr>
          <a:lstStyle/>
          <a:p>
            <a:pPr marL="0" marR="0" lvl="0" indent="0" algn="ctr" defTabSz="7112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304D09B5-6045-5648-AC10-33C0A059E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07" y="1325563"/>
            <a:ext cx="633213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91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F38431-47A4-0D43-8E99-E8D1A6FEB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67154"/>
            <a:ext cx="10515600" cy="1325563"/>
          </a:xfrm>
        </p:spPr>
        <p:txBody>
          <a:bodyPr/>
          <a:lstStyle/>
          <a:p>
            <a:r>
              <a:rPr lang="el-GR" dirty="0" err="1"/>
              <a:t>Πρ</a:t>
            </a:r>
            <a:r>
              <a:rPr lang="en-US" dirty="0" err="1"/>
              <a:t>ό</a:t>
            </a:r>
            <a:r>
              <a:rPr lang="el-GR" dirty="0" err="1"/>
              <a:t>ληψη</a:t>
            </a:r>
            <a:r>
              <a:rPr lang="el-GR" dirty="0"/>
              <a:t>;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55164C8-AC93-7142-A12B-799D1A3A9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66" y="1605871"/>
            <a:ext cx="11925468" cy="4351338"/>
          </a:xfrm>
        </p:spPr>
        <p:txBody>
          <a:bodyPr/>
          <a:lstStyle/>
          <a:p>
            <a:r>
              <a:rPr lang="el-GR" dirty="0"/>
              <a:t>Τι μπορεί να γίνει για την πρόληψη του καρκίνου ωοθηκών και για ποιες ομάδες ασθενών;</a:t>
            </a:r>
          </a:p>
        </p:txBody>
      </p:sp>
      <p:pic>
        <p:nvPicPr>
          <p:cNvPr id="2050" name="Picture 2" descr="CancerGenetics.ie">
            <a:extLst>
              <a:ext uri="{FF2B5EF4-FFF2-40B4-BE49-F238E27FC236}">
                <a16:creationId xmlns:a16="http://schemas.microsoft.com/office/drawing/2014/main" id="{BBDDC8EC-4D3C-A041-AC01-BDB74CA7C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66" y="2661514"/>
            <a:ext cx="5876774" cy="375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isk-Reducing Bilateral Salpingo-Oophorectomy for Ovarian Cancer: A Review  and Clinical Guide for Hereditary Predisposition Genes | JCO Oncology  Practice">
            <a:extLst>
              <a:ext uri="{FF2B5EF4-FFF2-40B4-BE49-F238E27FC236}">
                <a16:creationId xmlns:a16="http://schemas.microsoft.com/office/drawing/2014/main" id="{FA07E378-BF63-F946-8F6D-E8020D484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1514"/>
            <a:ext cx="5763758" cy="375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374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F88E1-3F2F-4644-426C-55A2E3827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1186D2-F9A9-3A2A-68BE-0CACC09C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074565"/>
          </a:xfrm>
        </p:spPr>
        <p:txBody>
          <a:bodyPr/>
          <a:lstStyle/>
          <a:p>
            <a:r>
              <a:rPr lang="el-GR" dirty="0" err="1"/>
              <a:t>Σταδιοπο</a:t>
            </a:r>
            <a:r>
              <a:rPr lang="en-US" dirty="0" err="1"/>
              <a:t>ί</a:t>
            </a:r>
            <a:r>
              <a:rPr lang="el-GR" dirty="0" err="1"/>
              <a:t>ηση</a:t>
            </a:r>
            <a:r>
              <a:rPr lang="el-GR" dirty="0"/>
              <a:t> - αντιμετώπιση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56BF8D-F624-6D62-0E98-F6D3BD9EE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89" y="1253330"/>
            <a:ext cx="11584259" cy="5459703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Η </a:t>
            </a:r>
            <a:r>
              <a:rPr lang="el-GR" dirty="0" err="1"/>
              <a:t>σταδιοποίηση</a:t>
            </a:r>
            <a:r>
              <a:rPr lang="el-GR" dirty="0"/>
              <a:t> γίνεται χειρουργικά</a:t>
            </a:r>
          </a:p>
          <a:p>
            <a:endParaRPr lang="en-US" dirty="0"/>
          </a:p>
          <a:p>
            <a:endParaRPr lang="en-US" dirty="0"/>
          </a:p>
          <a:p>
            <a:r>
              <a:rPr lang="el-GR" dirty="0"/>
              <a:t>Το χειρουργείο μπορεί να αποτελεί τη μοναδική θεραπεία για νόσο χαμηλής κακοήθειας που περιορίζεται στις ωοθήκες</a:t>
            </a:r>
          </a:p>
          <a:p>
            <a:r>
              <a:rPr lang="el-GR" dirty="0"/>
              <a:t>Για όλες τις υπόλοιπες περιπτώσεις το χειρουργείο ακολουθείται από χημειοθεραπεία με βάση την πλατίνα (</a:t>
            </a:r>
            <a:r>
              <a:rPr lang="el-GR" dirty="0" err="1"/>
              <a:t>πακλιταξέλη</a:t>
            </a:r>
            <a:r>
              <a:rPr lang="el-GR" dirty="0"/>
              <a:t>-καρμποπλατίνη)</a:t>
            </a:r>
          </a:p>
          <a:p>
            <a:r>
              <a:rPr lang="el-GR" dirty="0"/>
              <a:t>Για ασθενείς που έχουν επέκταση της νόσου έξω από την πύελο (στάδια ΙΙΙ/Ι</a:t>
            </a:r>
            <a:r>
              <a:rPr lang="en-US" dirty="0"/>
              <a:t>V)</a:t>
            </a:r>
            <a:r>
              <a:rPr lang="el-GR" dirty="0"/>
              <a:t>, η χημειοθεραπεία συνδυάζεται με στοχεύουσες θεραπείες</a:t>
            </a:r>
          </a:p>
          <a:p>
            <a:r>
              <a:rPr lang="el-GR" dirty="0"/>
              <a:t>Για όλες τις γυναίκες με καρκίνο ωοθηκών είναι απαραίτητος ο προσδιορισμός της παρουσίας μεταλλάξεων στα γονίδια </a:t>
            </a:r>
            <a:r>
              <a:rPr lang="en-US" dirty="0"/>
              <a:t>BRCA1/2</a:t>
            </a:r>
          </a:p>
          <a:p>
            <a:r>
              <a:rPr lang="el-GR" dirty="0"/>
              <a:t>Για τις </a:t>
            </a:r>
            <a:r>
              <a:rPr lang="el-GR" dirty="0" err="1"/>
              <a:t>γυνα</a:t>
            </a:r>
            <a:r>
              <a:rPr lang="en-US" dirty="0" err="1"/>
              <a:t>ί</a:t>
            </a:r>
            <a:r>
              <a:rPr lang="el-GR" dirty="0" err="1"/>
              <a:t>κες</a:t>
            </a:r>
            <a:r>
              <a:rPr lang="el-GR" dirty="0"/>
              <a:t> προχωρημένου σταδίου είναι απαραίτητος ο προσδιορισμός του </a:t>
            </a:r>
            <a:r>
              <a:rPr lang="el-GR" dirty="0" err="1"/>
              <a:t>βιοδείκτη</a:t>
            </a:r>
            <a:r>
              <a:rPr lang="el-GR" dirty="0"/>
              <a:t> </a:t>
            </a:r>
            <a:r>
              <a:rPr lang="en-US" dirty="0"/>
              <a:t>HRD (</a:t>
            </a:r>
            <a:r>
              <a:rPr lang="el-GR" dirty="0" err="1"/>
              <a:t>γενωμική</a:t>
            </a:r>
            <a:r>
              <a:rPr lang="el-GR" dirty="0"/>
              <a:t> αστάθεια)</a:t>
            </a:r>
          </a:p>
          <a:p>
            <a:endParaRPr lang="el-GR" dirty="0"/>
          </a:p>
        </p:txBody>
      </p:sp>
      <p:pic>
        <p:nvPicPr>
          <p:cNvPr id="5122" name="Picture 2" descr="World J Oncol">
            <a:extLst>
              <a:ext uri="{FF2B5EF4-FFF2-40B4-BE49-F238E27FC236}">
                <a16:creationId xmlns:a16="http://schemas.microsoft.com/office/drawing/2014/main" id="{9F4C66F5-30A8-454F-8F6E-660B49E2F4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5935"/>
          <a:stretch/>
        </p:blipFill>
        <p:spPr bwMode="auto">
          <a:xfrm>
            <a:off x="6331449" y="889062"/>
            <a:ext cx="5860551" cy="149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048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Measuring HRD genomic instability often looks at multiple  markers, and combines the results with tBRCA</a:t>
            </a:r>
            <a:r>
              <a:rPr spc="160" dirty="0"/>
              <a:t> </a:t>
            </a:r>
            <a:r>
              <a:rPr spc="-5" dirty="0"/>
              <a:t>status</a:t>
            </a:r>
          </a:p>
        </p:txBody>
      </p:sp>
      <p:sp>
        <p:nvSpPr>
          <p:cNvPr id="3" name="object 3"/>
          <p:cNvSpPr/>
          <p:nvPr/>
        </p:nvSpPr>
        <p:spPr>
          <a:xfrm>
            <a:off x="854963" y="1898904"/>
            <a:ext cx="2693035" cy="429895"/>
          </a:xfrm>
          <a:custGeom>
            <a:avLst/>
            <a:gdLst/>
            <a:ahLst/>
            <a:cxnLst/>
            <a:rect l="l" t="t" r="r" b="b"/>
            <a:pathLst>
              <a:path w="2693035" h="429894">
                <a:moveTo>
                  <a:pt x="2621280" y="0"/>
                </a:moveTo>
                <a:lnTo>
                  <a:pt x="0" y="0"/>
                </a:lnTo>
                <a:lnTo>
                  <a:pt x="0" y="358140"/>
                </a:lnTo>
                <a:lnTo>
                  <a:pt x="5628" y="385994"/>
                </a:lnTo>
                <a:lnTo>
                  <a:pt x="20978" y="408765"/>
                </a:lnTo>
                <a:lnTo>
                  <a:pt x="43746" y="424130"/>
                </a:lnTo>
                <a:lnTo>
                  <a:pt x="71628" y="429768"/>
                </a:lnTo>
                <a:lnTo>
                  <a:pt x="2692908" y="429768"/>
                </a:lnTo>
                <a:lnTo>
                  <a:pt x="2692908" y="71628"/>
                </a:lnTo>
                <a:lnTo>
                  <a:pt x="2687270" y="43773"/>
                </a:lnTo>
                <a:lnTo>
                  <a:pt x="2671905" y="21002"/>
                </a:lnTo>
                <a:lnTo>
                  <a:pt x="2649134" y="5637"/>
                </a:lnTo>
                <a:lnTo>
                  <a:pt x="2621280" y="0"/>
                </a:lnTo>
                <a:close/>
              </a:path>
            </a:pathLst>
          </a:custGeom>
          <a:solidFill>
            <a:srgbClr val="EFAB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2616" y="1974037"/>
            <a:ext cx="24599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Tumour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BRCA</a:t>
            </a: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mutation</a:t>
            </a:r>
            <a:r>
              <a:rPr kumimoji="0" sz="1575" b="1" i="0" u="none" strike="noStrike" kern="1200" cap="none" spc="-7" normalizeH="0" baseline="26455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1575" b="0" i="0" u="none" strike="noStrike" kern="1200" cap="none" spc="0" normalizeH="0" baseline="2645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38828" y="1898904"/>
            <a:ext cx="6905625" cy="429895"/>
          </a:xfrm>
          <a:custGeom>
            <a:avLst/>
            <a:gdLst/>
            <a:ahLst/>
            <a:cxnLst/>
            <a:rect l="l" t="t" r="r" b="b"/>
            <a:pathLst>
              <a:path w="6905625" h="429894">
                <a:moveTo>
                  <a:pt x="6833616" y="0"/>
                </a:moveTo>
                <a:lnTo>
                  <a:pt x="0" y="0"/>
                </a:lnTo>
                <a:lnTo>
                  <a:pt x="0" y="358140"/>
                </a:lnTo>
                <a:lnTo>
                  <a:pt x="5619" y="385994"/>
                </a:lnTo>
                <a:lnTo>
                  <a:pt x="20954" y="408765"/>
                </a:lnTo>
                <a:lnTo>
                  <a:pt x="43719" y="424130"/>
                </a:lnTo>
                <a:lnTo>
                  <a:pt x="71627" y="429768"/>
                </a:lnTo>
                <a:lnTo>
                  <a:pt x="6905244" y="429768"/>
                </a:lnTo>
                <a:lnTo>
                  <a:pt x="6905244" y="71628"/>
                </a:lnTo>
                <a:lnTo>
                  <a:pt x="6899606" y="43773"/>
                </a:lnTo>
                <a:lnTo>
                  <a:pt x="6884241" y="21002"/>
                </a:lnTo>
                <a:lnTo>
                  <a:pt x="6861470" y="5637"/>
                </a:lnTo>
                <a:lnTo>
                  <a:pt x="6833616" y="0"/>
                </a:lnTo>
                <a:close/>
              </a:path>
            </a:pathLst>
          </a:custGeom>
          <a:solidFill>
            <a:srgbClr val="EFAB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1165" y="1974037"/>
            <a:ext cx="202183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Genomic</a:t>
            </a:r>
            <a:r>
              <a:rPr kumimoji="0" sz="16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instability</a:t>
            </a:r>
            <a:r>
              <a:rPr kumimoji="0" sz="1575" b="1" i="0" u="none" strike="noStrike" kern="1200" cap="none" spc="-7" normalizeH="0" baseline="26455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1575" b="0" i="0" u="none" strike="noStrike" kern="1200" cap="none" spc="0" normalizeH="0" baseline="26455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01919" y="3800602"/>
            <a:ext cx="1493520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545" marR="3556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Loss of</a:t>
            </a:r>
            <a:r>
              <a:rPr kumimoji="0" sz="1000" b="1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heterozygosity  </a:t>
            </a:r>
            <a:r>
              <a:rPr kumimoji="0" sz="10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(LOH)</a:t>
            </a:r>
            <a:r>
              <a:rPr kumimoji="0" sz="975" b="1" i="0" u="none" strike="noStrike" kern="1200" cap="none" spc="15" normalizeH="0" baseline="2564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975" b="0" i="0" u="none" strike="noStrike" kern="1200" cap="none" spc="0" normalizeH="0" baseline="25641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Presence of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single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allele</a:t>
            </a:r>
            <a:r>
              <a:rPr kumimoji="0" sz="900" b="0" i="0" u="none" strike="noStrike" kern="1200" cap="none" spc="15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</a:t>
            </a:r>
            <a:endParaRPr kumimoji="0" sz="900" b="0" i="0" u="none" strike="noStrike" kern="1200" cap="none" spc="0" normalizeH="0" baseline="27777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8506" y="3800602"/>
            <a:ext cx="1736089" cy="742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Telomeric </a:t>
            </a:r>
            <a:r>
              <a:rPr kumimoji="0" sz="10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allelic</a:t>
            </a:r>
            <a:r>
              <a:rPr kumimoji="0" sz="1000" b="1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imbalance  </a:t>
            </a:r>
            <a:r>
              <a:rPr kumimoji="0" sz="10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(TAI)</a:t>
            </a:r>
            <a:r>
              <a:rPr kumimoji="0" sz="975" b="1" i="0" u="none" strike="noStrike" kern="1200" cap="none" spc="-15" normalizeH="0" baseline="2564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975" b="0" i="0" u="none" strike="noStrike" kern="1200" cap="none" spc="0" normalizeH="0" baseline="25641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1440" marR="8255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</a:t>
            </a: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discrepancy in the 1:1</a:t>
            </a:r>
            <a:r>
              <a:rPr kumimoji="0" sz="9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allele  </a:t>
            </a: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ratio at the end of the  chromosome</a:t>
            </a:r>
            <a:r>
              <a:rPr kumimoji="0" sz="9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(telomere)</a:t>
            </a:r>
            <a:r>
              <a:rPr kumimoji="0" sz="900" b="0" i="0" u="none" strike="noStrike" kern="1200" cap="none" spc="15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endParaRPr kumimoji="0" sz="900" b="0" i="0" u="none" strike="noStrike" kern="1200" cap="none" spc="0" normalizeH="0" baseline="27777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70492" y="3800602"/>
            <a:ext cx="1828164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Large-scale 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state</a:t>
            </a:r>
            <a:r>
              <a:rPr kumimoji="0" sz="1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transitions  </a:t>
            </a:r>
            <a:r>
              <a:rPr kumimoji="0" sz="10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(LST)</a:t>
            </a:r>
            <a:r>
              <a:rPr kumimoji="0" sz="975" b="1" i="0" u="none" strike="noStrike" kern="1200" cap="none" spc="15" normalizeH="0" baseline="2564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endParaRPr kumimoji="0" sz="975" b="0" i="0" u="none" strike="noStrike" kern="1200" cap="none" spc="0" normalizeH="0" baseline="25641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8100" marR="33655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Transition points between</a:t>
            </a:r>
            <a:r>
              <a:rPr kumimoji="0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regions  of 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abnormal </a:t>
            </a: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</a:t>
            </a:r>
            <a:r>
              <a:rPr kumimoji="0" sz="9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normal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DNA </a:t>
            </a: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  between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two </a:t>
            </a: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different regions of  abnormality</a:t>
            </a:r>
            <a:r>
              <a:rPr kumimoji="0" sz="900" b="0" i="0" u="none" strike="noStrike" kern="1200" cap="none" spc="7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</a:t>
            </a:r>
            <a:endParaRPr kumimoji="0" sz="900" b="0" i="0" u="none" strike="noStrike" kern="1200" cap="none" spc="0" normalizeH="0" baseline="27777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65580" y="3197479"/>
            <a:ext cx="13335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150495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Presence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 BRCA</a:t>
            </a:r>
            <a:r>
              <a:rPr kumimoji="0" sz="1400" b="1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mutation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08246" y="2539111"/>
            <a:ext cx="76644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31750" lvl="0" indent="0" algn="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mple: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8100" marR="30480" lvl="0" indent="272415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  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oi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050" b="0" i="0" u="none" strike="noStrike" kern="1200" cap="none" spc="15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®  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omic  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nstab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ili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ty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802892" y="3803903"/>
            <a:ext cx="615950" cy="279400"/>
          </a:xfrm>
          <a:custGeom>
            <a:avLst/>
            <a:gdLst/>
            <a:ahLst/>
            <a:cxnLst/>
            <a:rect l="l" t="t" r="r" b="b"/>
            <a:pathLst>
              <a:path w="615950" h="279400">
                <a:moveTo>
                  <a:pt x="615695" y="0"/>
                </a:moveTo>
                <a:lnTo>
                  <a:pt x="0" y="0"/>
                </a:lnTo>
                <a:lnTo>
                  <a:pt x="307847" y="278892"/>
                </a:lnTo>
                <a:lnTo>
                  <a:pt x="615695" y="0"/>
                </a:lnTo>
                <a:close/>
              </a:path>
            </a:pathLst>
          </a:custGeom>
          <a:solidFill>
            <a:srgbClr val="83005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03019" y="4270247"/>
            <a:ext cx="754380" cy="330835"/>
          </a:xfrm>
          <a:custGeom>
            <a:avLst/>
            <a:gdLst/>
            <a:ahLst/>
            <a:cxnLst/>
            <a:rect l="l" t="t" r="r" b="b"/>
            <a:pathLst>
              <a:path w="754380" h="330835">
                <a:moveTo>
                  <a:pt x="589026" y="0"/>
                </a:moveTo>
                <a:lnTo>
                  <a:pt x="165354" y="0"/>
                </a:lnTo>
                <a:lnTo>
                  <a:pt x="121399" y="5907"/>
                </a:lnTo>
                <a:lnTo>
                  <a:pt x="81900" y="22577"/>
                </a:lnTo>
                <a:lnTo>
                  <a:pt x="48434" y="48434"/>
                </a:lnTo>
                <a:lnTo>
                  <a:pt x="22577" y="81900"/>
                </a:lnTo>
                <a:lnTo>
                  <a:pt x="5907" y="121399"/>
                </a:lnTo>
                <a:lnTo>
                  <a:pt x="0" y="165353"/>
                </a:lnTo>
                <a:lnTo>
                  <a:pt x="5907" y="209308"/>
                </a:lnTo>
                <a:lnTo>
                  <a:pt x="22577" y="248807"/>
                </a:lnTo>
                <a:lnTo>
                  <a:pt x="48434" y="282273"/>
                </a:lnTo>
                <a:lnTo>
                  <a:pt x="81900" y="308130"/>
                </a:lnTo>
                <a:lnTo>
                  <a:pt x="121399" y="324800"/>
                </a:lnTo>
                <a:lnTo>
                  <a:pt x="165354" y="330707"/>
                </a:lnTo>
                <a:lnTo>
                  <a:pt x="589026" y="330707"/>
                </a:lnTo>
                <a:lnTo>
                  <a:pt x="632980" y="324800"/>
                </a:lnTo>
                <a:lnTo>
                  <a:pt x="672479" y="308130"/>
                </a:lnTo>
                <a:lnTo>
                  <a:pt x="705945" y="282273"/>
                </a:lnTo>
                <a:lnTo>
                  <a:pt x="731802" y="248807"/>
                </a:lnTo>
                <a:lnTo>
                  <a:pt x="748472" y="209308"/>
                </a:lnTo>
                <a:lnTo>
                  <a:pt x="754380" y="165353"/>
                </a:lnTo>
                <a:lnTo>
                  <a:pt x="748472" y="121399"/>
                </a:lnTo>
                <a:lnTo>
                  <a:pt x="731802" y="81900"/>
                </a:lnTo>
                <a:lnTo>
                  <a:pt x="705945" y="48434"/>
                </a:lnTo>
                <a:lnTo>
                  <a:pt x="672479" y="22577"/>
                </a:lnTo>
                <a:lnTo>
                  <a:pt x="632980" y="5907"/>
                </a:lnTo>
                <a:lnTo>
                  <a:pt x="589026" y="0"/>
                </a:lnTo>
                <a:close/>
              </a:path>
            </a:pathLst>
          </a:custGeom>
          <a:solidFill>
            <a:srgbClr val="83005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08252" y="4311141"/>
            <a:ext cx="3429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Yes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91511" y="4270247"/>
            <a:ext cx="754380" cy="330835"/>
          </a:xfrm>
          <a:custGeom>
            <a:avLst/>
            <a:gdLst/>
            <a:ahLst/>
            <a:cxnLst/>
            <a:rect l="l" t="t" r="r" b="b"/>
            <a:pathLst>
              <a:path w="754380" h="330835">
                <a:moveTo>
                  <a:pt x="589026" y="0"/>
                </a:moveTo>
                <a:lnTo>
                  <a:pt x="165354" y="0"/>
                </a:lnTo>
                <a:lnTo>
                  <a:pt x="121399" y="5907"/>
                </a:lnTo>
                <a:lnTo>
                  <a:pt x="81900" y="22577"/>
                </a:lnTo>
                <a:lnTo>
                  <a:pt x="48434" y="48434"/>
                </a:lnTo>
                <a:lnTo>
                  <a:pt x="22577" y="81900"/>
                </a:lnTo>
                <a:lnTo>
                  <a:pt x="5907" y="121399"/>
                </a:lnTo>
                <a:lnTo>
                  <a:pt x="0" y="165353"/>
                </a:lnTo>
                <a:lnTo>
                  <a:pt x="5907" y="209308"/>
                </a:lnTo>
                <a:lnTo>
                  <a:pt x="22577" y="248807"/>
                </a:lnTo>
                <a:lnTo>
                  <a:pt x="48434" y="282273"/>
                </a:lnTo>
                <a:lnTo>
                  <a:pt x="81900" y="308130"/>
                </a:lnTo>
                <a:lnTo>
                  <a:pt x="121399" y="324800"/>
                </a:lnTo>
                <a:lnTo>
                  <a:pt x="165354" y="330707"/>
                </a:lnTo>
                <a:lnTo>
                  <a:pt x="589026" y="330707"/>
                </a:lnTo>
                <a:lnTo>
                  <a:pt x="632980" y="324800"/>
                </a:lnTo>
                <a:lnTo>
                  <a:pt x="672479" y="308130"/>
                </a:lnTo>
                <a:lnTo>
                  <a:pt x="705945" y="282273"/>
                </a:lnTo>
                <a:lnTo>
                  <a:pt x="731802" y="248807"/>
                </a:lnTo>
                <a:lnTo>
                  <a:pt x="748472" y="209308"/>
                </a:lnTo>
                <a:lnTo>
                  <a:pt x="754380" y="165353"/>
                </a:lnTo>
                <a:lnTo>
                  <a:pt x="748472" y="121399"/>
                </a:lnTo>
                <a:lnTo>
                  <a:pt x="731802" y="81900"/>
                </a:lnTo>
                <a:lnTo>
                  <a:pt x="705945" y="48434"/>
                </a:lnTo>
                <a:lnTo>
                  <a:pt x="672479" y="22577"/>
                </a:lnTo>
                <a:lnTo>
                  <a:pt x="632980" y="5907"/>
                </a:lnTo>
                <a:lnTo>
                  <a:pt x="589026" y="0"/>
                </a:lnTo>
                <a:close/>
              </a:path>
            </a:pathLst>
          </a:custGeom>
          <a:solidFill>
            <a:srgbClr val="9DA3A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37892" y="4311141"/>
            <a:ext cx="2622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201417" y="1515617"/>
            <a:ext cx="1052195" cy="382905"/>
          </a:xfrm>
          <a:custGeom>
            <a:avLst/>
            <a:gdLst/>
            <a:ahLst/>
            <a:cxnLst/>
            <a:rect l="l" t="t" r="r" b="b"/>
            <a:pathLst>
              <a:path w="1052195" h="382905">
                <a:moveTo>
                  <a:pt x="1051941" y="0"/>
                </a:moveTo>
                <a:lnTo>
                  <a:pt x="0" y="0"/>
                </a:lnTo>
                <a:lnTo>
                  <a:pt x="0" y="382651"/>
                </a:lnTo>
              </a:path>
            </a:pathLst>
          </a:custGeom>
          <a:ln w="19050">
            <a:solidFill>
              <a:srgbClr val="3E4444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334250" y="1515617"/>
            <a:ext cx="458470" cy="382905"/>
          </a:xfrm>
          <a:custGeom>
            <a:avLst/>
            <a:gdLst/>
            <a:ahLst/>
            <a:cxnLst/>
            <a:rect l="l" t="t" r="r" b="b"/>
            <a:pathLst>
              <a:path w="458470" h="382905">
                <a:moveTo>
                  <a:pt x="0" y="0"/>
                </a:moveTo>
                <a:lnTo>
                  <a:pt x="458216" y="0"/>
                </a:lnTo>
                <a:lnTo>
                  <a:pt x="458216" y="382651"/>
                </a:lnTo>
              </a:path>
            </a:pathLst>
          </a:custGeom>
          <a:ln w="19049">
            <a:solidFill>
              <a:srgbClr val="3E4444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333488" y="5085588"/>
            <a:ext cx="1792605" cy="321945"/>
          </a:xfrm>
          <a:custGeom>
            <a:avLst/>
            <a:gdLst/>
            <a:ahLst/>
            <a:cxnLst/>
            <a:rect l="l" t="t" r="r" b="b"/>
            <a:pathLst>
              <a:path w="1792604" h="321945">
                <a:moveTo>
                  <a:pt x="1631441" y="0"/>
                </a:moveTo>
                <a:lnTo>
                  <a:pt x="160781" y="0"/>
                </a:lnTo>
                <a:lnTo>
                  <a:pt x="109971" y="8199"/>
                </a:lnTo>
                <a:lnTo>
                  <a:pt x="65836" y="31028"/>
                </a:lnTo>
                <a:lnTo>
                  <a:pt x="31028" y="65836"/>
                </a:lnTo>
                <a:lnTo>
                  <a:pt x="8199" y="109971"/>
                </a:lnTo>
                <a:lnTo>
                  <a:pt x="0" y="160781"/>
                </a:lnTo>
                <a:lnTo>
                  <a:pt x="8199" y="211592"/>
                </a:lnTo>
                <a:lnTo>
                  <a:pt x="31028" y="255727"/>
                </a:lnTo>
                <a:lnTo>
                  <a:pt x="65836" y="290535"/>
                </a:lnTo>
                <a:lnTo>
                  <a:pt x="109971" y="313364"/>
                </a:lnTo>
                <a:lnTo>
                  <a:pt x="160781" y="321564"/>
                </a:lnTo>
                <a:lnTo>
                  <a:pt x="1631441" y="321564"/>
                </a:lnTo>
                <a:lnTo>
                  <a:pt x="1682252" y="313364"/>
                </a:lnTo>
                <a:lnTo>
                  <a:pt x="1726387" y="290535"/>
                </a:lnTo>
                <a:lnTo>
                  <a:pt x="1761195" y="255727"/>
                </a:lnTo>
                <a:lnTo>
                  <a:pt x="1784024" y="211592"/>
                </a:lnTo>
                <a:lnTo>
                  <a:pt x="1792223" y="160781"/>
                </a:lnTo>
                <a:lnTo>
                  <a:pt x="1784024" y="109971"/>
                </a:lnTo>
                <a:lnTo>
                  <a:pt x="1761195" y="65836"/>
                </a:lnTo>
                <a:lnTo>
                  <a:pt x="1726387" y="31028"/>
                </a:lnTo>
                <a:lnTo>
                  <a:pt x="1682252" y="8199"/>
                </a:lnTo>
                <a:lnTo>
                  <a:pt x="1631441" y="0"/>
                </a:lnTo>
                <a:close/>
              </a:path>
            </a:pathLst>
          </a:custGeom>
          <a:solidFill>
            <a:srgbClr val="00386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70393" y="5122291"/>
            <a:ext cx="1522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Score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out of</a:t>
            </a:r>
            <a:r>
              <a:rPr kumimoji="0" sz="1400" b="1" i="0" u="none" strike="noStrike" kern="1200" cap="none" spc="-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100</a:t>
            </a:r>
            <a:r>
              <a:rPr kumimoji="0" sz="1350" b="1" i="0" u="none" strike="noStrike" kern="1200" cap="none" spc="7" normalizeH="0" baseline="24691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</a:t>
            </a:r>
            <a:endParaRPr kumimoji="0" sz="1350" b="0" i="0" u="none" strike="noStrike" kern="1200" cap="none" spc="0" normalizeH="0" baseline="24691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09559" y="4719828"/>
            <a:ext cx="615950" cy="280670"/>
          </a:xfrm>
          <a:custGeom>
            <a:avLst/>
            <a:gdLst/>
            <a:ahLst/>
            <a:cxnLst/>
            <a:rect l="l" t="t" r="r" b="b"/>
            <a:pathLst>
              <a:path w="615950" h="280670">
                <a:moveTo>
                  <a:pt x="615696" y="0"/>
                </a:moveTo>
                <a:lnTo>
                  <a:pt x="0" y="0"/>
                </a:lnTo>
                <a:lnTo>
                  <a:pt x="307848" y="280416"/>
                </a:lnTo>
                <a:lnTo>
                  <a:pt x="615696" y="0"/>
                </a:lnTo>
                <a:close/>
              </a:path>
            </a:pathLst>
          </a:custGeom>
          <a:solidFill>
            <a:srgbClr val="00386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22826" y="2417826"/>
            <a:ext cx="6905625" cy="2307590"/>
          </a:xfrm>
          <a:custGeom>
            <a:avLst/>
            <a:gdLst/>
            <a:ahLst/>
            <a:cxnLst/>
            <a:rect l="l" t="t" r="r" b="b"/>
            <a:pathLst>
              <a:path w="6905625" h="2307590">
                <a:moveTo>
                  <a:pt x="0" y="384556"/>
                </a:moveTo>
                <a:lnTo>
                  <a:pt x="2996" y="336326"/>
                </a:lnTo>
                <a:lnTo>
                  <a:pt x="11747" y="289881"/>
                </a:lnTo>
                <a:lnTo>
                  <a:pt x="25889" y="245583"/>
                </a:lnTo>
                <a:lnTo>
                  <a:pt x="45064" y="203792"/>
                </a:lnTo>
                <a:lnTo>
                  <a:pt x="68910" y="164868"/>
                </a:lnTo>
                <a:lnTo>
                  <a:pt x="97067" y="129173"/>
                </a:lnTo>
                <a:lnTo>
                  <a:pt x="129173" y="97067"/>
                </a:lnTo>
                <a:lnTo>
                  <a:pt x="164868" y="68910"/>
                </a:lnTo>
                <a:lnTo>
                  <a:pt x="203792" y="45064"/>
                </a:lnTo>
                <a:lnTo>
                  <a:pt x="245583" y="25889"/>
                </a:lnTo>
                <a:lnTo>
                  <a:pt x="289881" y="11747"/>
                </a:lnTo>
                <a:lnTo>
                  <a:pt x="336326" y="2996"/>
                </a:lnTo>
                <a:lnTo>
                  <a:pt x="384556" y="0"/>
                </a:lnTo>
                <a:lnTo>
                  <a:pt x="6520688" y="0"/>
                </a:lnTo>
                <a:lnTo>
                  <a:pt x="6568917" y="2996"/>
                </a:lnTo>
                <a:lnTo>
                  <a:pt x="6615362" y="11747"/>
                </a:lnTo>
                <a:lnTo>
                  <a:pt x="6659660" y="25889"/>
                </a:lnTo>
                <a:lnTo>
                  <a:pt x="6701451" y="45064"/>
                </a:lnTo>
                <a:lnTo>
                  <a:pt x="6740375" y="68910"/>
                </a:lnTo>
                <a:lnTo>
                  <a:pt x="6776070" y="97067"/>
                </a:lnTo>
                <a:lnTo>
                  <a:pt x="6808176" y="129173"/>
                </a:lnTo>
                <a:lnTo>
                  <a:pt x="6836333" y="164868"/>
                </a:lnTo>
                <a:lnTo>
                  <a:pt x="6860179" y="203792"/>
                </a:lnTo>
                <a:lnTo>
                  <a:pt x="6879354" y="245583"/>
                </a:lnTo>
                <a:lnTo>
                  <a:pt x="6893496" y="289881"/>
                </a:lnTo>
                <a:lnTo>
                  <a:pt x="6902247" y="336326"/>
                </a:lnTo>
                <a:lnTo>
                  <a:pt x="6905244" y="384556"/>
                </a:lnTo>
                <a:lnTo>
                  <a:pt x="6905244" y="1922780"/>
                </a:lnTo>
                <a:lnTo>
                  <a:pt x="6902247" y="1971009"/>
                </a:lnTo>
                <a:lnTo>
                  <a:pt x="6893496" y="2017454"/>
                </a:lnTo>
                <a:lnTo>
                  <a:pt x="6879354" y="2061752"/>
                </a:lnTo>
                <a:lnTo>
                  <a:pt x="6860179" y="2103543"/>
                </a:lnTo>
                <a:lnTo>
                  <a:pt x="6836333" y="2142467"/>
                </a:lnTo>
                <a:lnTo>
                  <a:pt x="6808176" y="2178162"/>
                </a:lnTo>
                <a:lnTo>
                  <a:pt x="6776070" y="2210268"/>
                </a:lnTo>
                <a:lnTo>
                  <a:pt x="6740375" y="2238425"/>
                </a:lnTo>
                <a:lnTo>
                  <a:pt x="6701451" y="2262271"/>
                </a:lnTo>
                <a:lnTo>
                  <a:pt x="6659660" y="2281446"/>
                </a:lnTo>
                <a:lnTo>
                  <a:pt x="6615362" y="2295588"/>
                </a:lnTo>
                <a:lnTo>
                  <a:pt x="6568917" y="2304339"/>
                </a:lnTo>
                <a:lnTo>
                  <a:pt x="6520688" y="2307336"/>
                </a:lnTo>
                <a:lnTo>
                  <a:pt x="384556" y="2307336"/>
                </a:lnTo>
                <a:lnTo>
                  <a:pt x="336326" y="2304339"/>
                </a:lnTo>
                <a:lnTo>
                  <a:pt x="289881" y="2295588"/>
                </a:lnTo>
                <a:lnTo>
                  <a:pt x="245583" y="2281446"/>
                </a:lnTo>
                <a:lnTo>
                  <a:pt x="203792" y="2262271"/>
                </a:lnTo>
                <a:lnTo>
                  <a:pt x="164868" y="2238425"/>
                </a:lnTo>
                <a:lnTo>
                  <a:pt x="129173" y="2210268"/>
                </a:lnTo>
                <a:lnTo>
                  <a:pt x="97067" y="2178162"/>
                </a:lnTo>
                <a:lnTo>
                  <a:pt x="68910" y="2142467"/>
                </a:lnTo>
                <a:lnTo>
                  <a:pt x="45064" y="2103543"/>
                </a:lnTo>
                <a:lnTo>
                  <a:pt x="25889" y="2061752"/>
                </a:lnTo>
                <a:lnTo>
                  <a:pt x="11747" y="2017454"/>
                </a:lnTo>
                <a:lnTo>
                  <a:pt x="2996" y="1971009"/>
                </a:lnTo>
                <a:lnTo>
                  <a:pt x="0" y="1922780"/>
                </a:lnTo>
                <a:lnTo>
                  <a:pt x="0" y="384556"/>
                </a:lnTo>
                <a:close/>
              </a:path>
            </a:pathLst>
          </a:custGeom>
          <a:ln w="25400">
            <a:solidFill>
              <a:srgbClr val="003864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69203" y="4784597"/>
            <a:ext cx="77724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x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mple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FM one  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LOH</a:t>
            </a:r>
            <a:r>
              <a:rPr kumimoji="0" sz="1050" b="0" i="0" u="none" strike="noStrike" kern="1200" cap="none" spc="7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®</a:t>
            </a:r>
            <a:r>
              <a:rPr kumimoji="0" sz="1050" b="0" i="0" u="none" strike="noStrike" kern="1200" cap="none" spc="52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Test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66994" y="2417826"/>
            <a:ext cx="1569720" cy="2982595"/>
          </a:xfrm>
          <a:custGeom>
            <a:avLst/>
            <a:gdLst/>
            <a:ahLst/>
            <a:cxnLst/>
            <a:rect l="l" t="t" r="r" b="b"/>
            <a:pathLst>
              <a:path w="1569720" h="2982595">
                <a:moveTo>
                  <a:pt x="0" y="261620"/>
                </a:moveTo>
                <a:lnTo>
                  <a:pt x="4213" y="214583"/>
                </a:lnTo>
                <a:lnTo>
                  <a:pt x="16363" y="170317"/>
                </a:lnTo>
                <a:lnTo>
                  <a:pt x="35710" y="129558"/>
                </a:lnTo>
                <a:lnTo>
                  <a:pt x="61517" y="93046"/>
                </a:lnTo>
                <a:lnTo>
                  <a:pt x="93046" y="61517"/>
                </a:lnTo>
                <a:lnTo>
                  <a:pt x="129558" y="35710"/>
                </a:lnTo>
                <a:lnTo>
                  <a:pt x="170317" y="16363"/>
                </a:lnTo>
                <a:lnTo>
                  <a:pt x="214583" y="4213"/>
                </a:lnTo>
                <a:lnTo>
                  <a:pt x="261619" y="0"/>
                </a:lnTo>
                <a:lnTo>
                  <a:pt x="1308100" y="0"/>
                </a:lnTo>
                <a:lnTo>
                  <a:pt x="1355136" y="4213"/>
                </a:lnTo>
                <a:lnTo>
                  <a:pt x="1399402" y="16363"/>
                </a:lnTo>
                <a:lnTo>
                  <a:pt x="1440161" y="35710"/>
                </a:lnTo>
                <a:lnTo>
                  <a:pt x="1476673" y="61517"/>
                </a:lnTo>
                <a:lnTo>
                  <a:pt x="1508202" y="93046"/>
                </a:lnTo>
                <a:lnTo>
                  <a:pt x="1534009" y="129558"/>
                </a:lnTo>
                <a:lnTo>
                  <a:pt x="1553356" y="170317"/>
                </a:lnTo>
                <a:lnTo>
                  <a:pt x="1565506" y="214583"/>
                </a:lnTo>
                <a:lnTo>
                  <a:pt x="1569720" y="261620"/>
                </a:lnTo>
                <a:lnTo>
                  <a:pt x="1569720" y="2720848"/>
                </a:lnTo>
                <a:lnTo>
                  <a:pt x="1565506" y="2767884"/>
                </a:lnTo>
                <a:lnTo>
                  <a:pt x="1553356" y="2812150"/>
                </a:lnTo>
                <a:lnTo>
                  <a:pt x="1534009" y="2852909"/>
                </a:lnTo>
                <a:lnTo>
                  <a:pt x="1508202" y="2889421"/>
                </a:lnTo>
                <a:lnTo>
                  <a:pt x="1476673" y="2920950"/>
                </a:lnTo>
                <a:lnTo>
                  <a:pt x="1440161" y="2946757"/>
                </a:lnTo>
                <a:lnTo>
                  <a:pt x="1399402" y="2966104"/>
                </a:lnTo>
                <a:lnTo>
                  <a:pt x="1355136" y="2978254"/>
                </a:lnTo>
                <a:lnTo>
                  <a:pt x="1308100" y="2982468"/>
                </a:lnTo>
                <a:lnTo>
                  <a:pt x="261619" y="2982468"/>
                </a:lnTo>
                <a:lnTo>
                  <a:pt x="214583" y="2978254"/>
                </a:lnTo>
                <a:lnTo>
                  <a:pt x="170317" y="2966104"/>
                </a:lnTo>
                <a:lnTo>
                  <a:pt x="129558" y="2946757"/>
                </a:lnTo>
                <a:lnTo>
                  <a:pt x="93046" y="2920950"/>
                </a:lnTo>
                <a:lnTo>
                  <a:pt x="61517" y="2889421"/>
                </a:lnTo>
                <a:lnTo>
                  <a:pt x="35710" y="2852909"/>
                </a:lnTo>
                <a:lnTo>
                  <a:pt x="16363" y="2812150"/>
                </a:lnTo>
                <a:lnTo>
                  <a:pt x="4213" y="2767884"/>
                </a:lnTo>
                <a:lnTo>
                  <a:pt x="0" y="2720848"/>
                </a:lnTo>
                <a:lnTo>
                  <a:pt x="0" y="261620"/>
                </a:lnTo>
                <a:close/>
              </a:path>
            </a:pathLst>
          </a:custGeom>
          <a:ln w="25400">
            <a:solidFill>
              <a:srgbClr val="D0006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21096" y="5705855"/>
            <a:ext cx="1487805" cy="321945"/>
          </a:xfrm>
          <a:custGeom>
            <a:avLst/>
            <a:gdLst/>
            <a:ahLst/>
            <a:cxnLst/>
            <a:rect l="l" t="t" r="r" b="b"/>
            <a:pathLst>
              <a:path w="1487804" h="321945">
                <a:moveTo>
                  <a:pt x="1326642" y="0"/>
                </a:moveTo>
                <a:lnTo>
                  <a:pt x="160781" y="0"/>
                </a:lnTo>
                <a:lnTo>
                  <a:pt x="109971" y="8196"/>
                </a:lnTo>
                <a:lnTo>
                  <a:pt x="65836" y="31021"/>
                </a:lnTo>
                <a:lnTo>
                  <a:pt x="31028" y="65825"/>
                </a:lnTo>
                <a:lnTo>
                  <a:pt x="8199" y="109962"/>
                </a:lnTo>
                <a:lnTo>
                  <a:pt x="0" y="160782"/>
                </a:lnTo>
                <a:lnTo>
                  <a:pt x="8199" y="211601"/>
                </a:lnTo>
                <a:lnTo>
                  <a:pt x="31028" y="255738"/>
                </a:lnTo>
                <a:lnTo>
                  <a:pt x="65836" y="290542"/>
                </a:lnTo>
                <a:lnTo>
                  <a:pt x="109971" y="313367"/>
                </a:lnTo>
                <a:lnTo>
                  <a:pt x="160781" y="321564"/>
                </a:lnTo>
                <a:lnTo>
                  <a:pt x="1326642" y="321564"/>
                </a:lnTo>
                <a:lnTo>
                  <a:pt x="1377452" y="313367"/>
                </a:lnTo>
                <a:lnTo>
                  <a:pt x="1421587" y="290542"/>
                </a:lnTo>
                <a:lnTo>
                  <a:pt x="1456395" y="255738"/>
                </a:lnTo>
                <a:lnTo>
                  <a:pt x="1479224" y="211601"/>
                </a:lnTo>
                <a:lnTo>
                  <a:pt x="1487424" y="160782"/>
                </a:lnTo>
                <a:lnTo>
                  <a:pt x="1479224" y="109962"/>
                </a:lnTo>
                <a:lnTo>
                  <a:pt x="1456395" y="65825"/>
                </a:lnTo>
                <a:lnTo>
                  <a:pt x="1421587" y="31021"/>
                </a:lnTo>
                <a:lnTo>
                  <a:pt x="1377452" y="8196"/>
                </a:lnTo>
                <a:lnTo>
                  <a:pt x="1326642" y="0"/>
                </a:lnTo>
                <a:close/>
              </a:path>
            </a:pathLst>
          </a:custGeom>
          <a:solidFill>
            <a:srgbClr val="D0006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017" y="5742838"/>
            <a:ext cx="10448290" cy="850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559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LOH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14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BRCAm,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BRCA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mutation; CDx, companion diagnostic; FFPE, formalin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fixed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paraffin embedded; HRD, homologous recombination deficiency; tBRCA, tumour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BRCA1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and/or</a:t>
            </a:r>
            <a:r>
              <a:rPr kumimoji="0" sz="1000" b="0" i="0" u="none" strike="noStrike" kern="1200" cap="none" spc="6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BRCA2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52400" marR="0" lvl="0" indent="-14033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153035" algn="l"/>
              </a:tabLst>
              <a:defRPr/>
            </a:pP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Myriad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myChoice HRD Technical Specifications.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Available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at: https://myriad-web.s3.amazonaws.com/myChoice/downloads/myChoiceHRDTechSpecs.pdf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(Accessed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September</a:t>
            </a:r>
            <a:r>
              <a:rPr kumimoji="0" sz="1000" b="0" i="0" u="none" strike="noStrike" kern="1200" cap="none" spc="24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2020);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52400" marR="0" lvl="0" indent="-14033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153035" algn="l"/>
              </a:tabLst>
              <a:defRPr/>
            </a:pP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Ray-Coquard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I, et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al.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 </a:t>
            </a:r>
            <a:r>
              <a:rPr kumimoji="0" sz="1000" b="0" i="1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Engl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 </a:t>
            </a:r>
            <a:r>
              <a:rPr kumimoji="0" sz="1000" b="0" i="1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Med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2019;381:2416–2428;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</a:t>
            </a:r>
            <a:r>
              <a:rPr kumimoji="0" sz="1000" b="0" i="0" u="none" strike="noStrike" kern="1200" cap="none" spc="-1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Ryland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GL, et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al. </a:t>
            </a:r>
            <a:r>
              <a:rPr kumimoji="0" sz="1000" b="0" i="1" u="none" strike="noStrike" kern="1200" cap="none" spc="-1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BMC </a:t>
            </a:r>
            <a:r>
              <a:rPr kumimoji="0" sz="1000" b="0" i="1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Med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Genom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2015;8:45; 4. Jenner ZB, et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al.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Fut Oncol</a:t>
            </a:r>
            <a:r>
              <a:rPr kumimoji="0" sz="1000" b="0" i="1" u="none" strike="noStrike" kern="1200" cap="none" spc="195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00132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2016;12:1439–1456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156959" y="5408676"/>
            <a:ext cx="615950" cy="279400"/>
          </a:xfrm>
          <a:custGeom>
            <a:avLst/>
            <a:gdLst/>
            <a:ahLst/>
            <a:cxnLst/>
            <a:rect l="l" t="t" r="r" b="b"/>
            <a:pathLst>
              <a:path w="615950" h="279400">
                <a:moveTo>
                  <a:pt x="615695" y="0"/>
                </a:moveTo>
                <a:lnTo>
                  <a:pt x="0" y="0"/>
                </a:lnTo>
                <a:lnTo>
                  <a:pt x="307848" y="278892"/>
                </a:lnTo>
                <a:lnTo>
                  <a:pt x="615695" y="0"/>
                </a:lnTo>
                <a:close/>
              </a:path>
            </a:pathLst>
          </a:custGeom>
          <a:solidFill>
            <a:srgbClr val="D0006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253740" y="1299972"/>
            <a:ext cx="4479290" cy="431800"/>
          </a:xfrm>
          <a:custGeom>
            <a:avLst/>
            <a:gdLst/>
            <a:ahLst/>
            <a:cxnLst/>
            <a:rect l="l" t="t" r="r" b="b"/>
            <a:pathLst>
              <a:path w="4479290" h="431800">
                <a:moveTo>
                  <a:pt x="4479036" y="0"/>
                </a:moveTo>
                <a:lnTo>
                  <a:pt x="71882" y="0"/>
                </a:lnTo>
                <a:lnTo>
                  <a:pt x="43880" y="5641"/>
                </a:lnTo>
                <a:lnTo>
                  <a:pt x="21034" y="21034"/>
                </a:lnTo>
                <a:lnTo>
                  <a:pt x="5641" y="43880"/>
                </a:lnTo>
                <a:lnTo>
                  <a:pt x="0" y="71881"/>
                </a:lnTo>
                <a:lnTo>
                  <a:pt x="0" y="431291"/>
                </a:lnTo>
                <a:lnTo>
                  <a:pt x="4407154" y="431291"/>
                </a:lnTo>
                <a:lnTo>
                  <a:pt x="4435155" y="425650"/>
                </a:lnTo>
                <a:lnTo>
                  <a:pt x="4458001" y="410257"/>
                </a:lnTo>
                <a:lnTo>
                  <a:pt x="4473394" y="387411"/>
                </a:lnTo>
                <a:lnTo>
                  <a:pt x="4479036" y="359410"/>
                </a:lnTo>
                <a:lnTo>
                  <a:pt x="4479036" y="0"/>
                </a:lnTo>
                <a:close/>
              </a:path>
            </a:pathLst>
          </a:custGeom>
          <a:solidFill>
            <a:srgbClr val="83005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53329" y="1376248"/>
            <a:ext cx="8813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HRD</a:t>
            </a:r>
            <a:r>
              <a:rPr kumimoji="0" sz="1600" b="1" i="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6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test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76883" y="2627376"/>
            <a:ext cx="2313431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825751" y="2557272"/>
            <a:ext cx="210312" cy="21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140196" y="2537460"/>
            <a:ext cx="157480" cy="349250"/>
          </a:xfrm>
          <a:custGeom>
            <a:avLst/>
            <a:gdLst/>
            <a:ahLst/>
            <a:cxnLst/>
            <a:rect l="l" t="t" r="r" b="b"/>
            <a:pathLst>
              <a:path w="157479" h="349250">
                <a:moveTo>
                  <a:pt x="79628" y="0"/>
                </a:moveTo>
                <a:lnTo>
                  <a:pt x="48595" y="13710"/>
                </a:lnTo>
                <a:lnTo>
                  <a:pt x="23288" y="51101"/>
                </a:lnTo>
                <a:lnTo>
                  <a:pt x="6244" y="106566"/>
                </a:lnTo>
                <a:lnTo>
                  <a:pt x="0" y="174498"/>
                </a:lnTo>
                <a:lnTo>
                  <a:pt x="6477" y="242429"/>
                </a:lnTo>
                <a:lnTo>
                  <a:pt x="23907" y="297894"/>
                </a:lnTo>
                <a:lnTo>
                  <a:pt x="49291" y="335285"/>
                </a:lnTo>
                <a:lnTo>
                  <a:pt x="79628" y="348995"/>
                </a:lnTo>
                <a:lnTo>
                  <a:pt x="109634" y="335285"/>
                </a:lnTo>
                <a:lnTo>
                  <a:pt x="134413" y="297894"/>
                </a:lnTo>
                <a:lnTo>
                  <a:pt x="151262" y="242429"/>
                </a:lnTo>
                <a:lnTo>
                  <a:pt x="157479" y="174498"/>
                </a:lnTo>
                <a:lnTo>
                  <a:pt x="151495" y="106566"/>
                </a:lnTo>
                <a:lnTo>
                  <a:pt x="135032" y="51101"/>
                </a:lnTo>
                <a:lnTo>
                  <a:pt x="110331" y="13710"/>
                </a:lnTo>
                <a:lnTo>
                  <a:pt x="79628" y="0"/>
                </a:lnTo>
                <a:close/>
              </a:path>
            </a:pathLst>
          </a:custGeom>
          <a:solidFill>
            <a:srgbClr val="9F88A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141720" y="3073907"/>
            <a:ext cx="156210" cy="522605"/>
          </a:xfrm>
          <a:custGeom>
            <a:avLst/>
            <a:gdLst/>
            <a:ahLst/>
            <a:cxnLst/>
            <a:rect l="l" t="t" r="r" b="b"/>
            <a:pathLst>
              <a:path w="156210" h="522604">
                <a:moveTo>
                  <a:pt x="8508" y="1650"/>
                </a:moveTo>
                <a:lnTo>
                  <a:pt x="5036" y="40251"/>
                </a:lnTo>
                <a:lnTo>
                  <a:pt x="2349" y="80994"/>
                </a:lnTo>
                <a:lnTo>
                  <a:pt x="615" y="123594"/>
                </a:lnTo>
                <a:lnTo>
                  <a:pt x="0" y="167766"/>
                </a:lnTo>
                <a:lnTo>
                  <a:pt x="1610" y="239312"/>
                </a:lnTo>
                <a:lnTo>
                  <a:pt x="6217" y="305935"/>
                </a:lnTo>
                <a:lnTo>
                  <a:pt x="13481" y="366211"/>
                </a:lnTo>
                <a:lnTo>
                  <a:pt x="23066" y="418719"/>
                </a:lnTo>
                <a:lnTo>
                  <a:pt x="34633" y="462034"/>
                </a:lnTo>
                <a:lnTo>
                  <a:pt x="62363" y="515400"/>
                </a:lnTo>
                <a:lnTo>
                  <a:pt x="77850" y="522604"/>
                </a:lnTo>
                <a:lnTo>
                  <a:pt x="93380" y="515400"/>
                </a:lnTo>
                <a:lnTo>
                  <a:pt x="121164" y="462034"/>
                </a:lnTo>
                <a:lnTo>
                  <a:pt x="132746" y="418719"/>
                </a:lnTo>
                <a:lnTo>
                  <a:pt x="142340" y="366211"/>
                </a:lnTo>
                <a:lnTo>
                  <a:pt x="149609" y="305935"/>
                </a:lnTo>
                <a:lnTo>
                  <a:pt x="154218" y="239312"/>
                </a:lnTo>
                <a:lnTo>
                  <a:pt x="155828" y="167766"/>
                </a:lnTo>
                <a:lnTo>
                  <a:pt x="155213" y="123015"/>
                </a:lnTo>
                <a:lnTo>
                  <a:pt x="153479" y="79882"/>
                </a:lnTo>
                <a:lnTo>
                  <a:pt x="150792" y="38750"/>
                </a:lnTo>
                <a:lnTo>
                  <a:pt x="147763" y="4952"/>
                </a:lnTo>
                <a:lnTo>
                  <a:pt x="71119" y="4952"/>
                </a:lnTo>
                <a:lnTo>
                  <a:pt x="54925" y="4794"/>
                </a:lnTo>
                <a:lnTo>
                  <a:pt x="39195" y="4254"/>
                </a:lnTo>
                <a:lnTo>
                  <a:pt x="23774" y="3238"/>
                </a:lnTo>
                <a:lnTo>
                  <a:pt x="8508" y="1650"/>
                </a:lnTo>
                <a:close/>
              </a:path>
              <a:path w="156210" h="522604">
                <a:moveTo>
                  <a:pt x="147319" y="0"/>
                </a:moveTo>
                <a:lnTo>
                  <a:pt x="129198" y="2166"/>
                </a:lnTo>
                <a:lnTo>
                  <a:pt x="110458" y="3714"/>
                </a:lnTo>
                <a:lnTo>
                  <a:pt x="91098" y="4643"/>
                </a:lnTo>
                <a:lnTo>
                  <a:pt x="71119" y="4952"/>
                </a:lnTo>
                <a:lnTo>
                  <a:pt x="147763" y="4952"/>
                </a:lnTo>
                <a:lnTo>
                  <a:pt x="147319" y="0"/>
                </a:lnTo>
                <a:close/>
              </a:path>
            </a:pathLst>
          </a:custGeom>
          <a:solidFill>
            <a:srgbClr val="9F88A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118859" y="2843783"/>
            <a:ext cx="197865" cy="1776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395716" y="2546604"/>
            <a:ext cx="156210" cy="349250"/>
          </a:xfrm>
          <a:custGeom>
            <a:avLst/>
            <a:gdLst/>
            <a:ahLst/>
            <a:cxnLst/>
            <a:rect l="l" t="t" r="r" b="b"/>
            <a:pathLst>
              <a:path w="156209" h="349250">
                <a:moveTo>
                  <a:pt x="77850" y="0"/>
                </a:moveTo>
                <a:lnTo>
                  <a:pt x="47845" y="13710"/>
                </a:lnTo>
                <a:lnTo>
                  <a:pt x="23066" y="51101"/>
                </a:lnTo>
                <a:lnTo>
                  <a:pt x="6217" y="106566"/>
                </a:lnTo>
                <a:lnTo>
                  <a:pt x="0" y="174498"/>
                </a:lnTo>
                <a:lnTo>
                  <a:pt x="6217" y="242429"/>
                </a:lnTo>
                <a:lnTo>
                  <a:pt x="23066" y="297894"/>
                </a:lnTo>
                <a:lnTo>
                  <a:pt x="47845" y="335285"/>
                </a:lnTo>
                <a:lnTo>
                  <a:pt x="77850" y="348996"/>
                </a:lnTo>
                <a:lnTo>
                  <a:pt x="107930" y="335285"/>
                </a:lnTo>
                <a:lnTo>
                  <a:pt x="132746" y="297894"/>
                </a:lnTo>
                <a:lnTo>
                  <a:pt x="149609" y="242429"/>
                </a:lnTo>
                <a:lnTo>
                  <a:pt x="155828" y="174498"/>
                </a:lnTo>
                <a:lnTo>
                  <a:pt x="149609" y="106566"/>
                </a:lnTo>
                <a:lnTo>
                  <a:pt x="132746" y="51101"/>
                </a:lnTo>
                <a:lnTo>
                  <a:pt x="107930" y="13710"/>
                </a:lnTo>
                <a:lnTo>
                  <a:pt x="77850" y="0"/>
                </a:lnTo>
                <a:close/>
              </a:path>
            </a:pathLst>
          </a:custGeom>
          <a:solidFill>
            <a:srgbClr val="AB45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395716" y="2895600"/>
            <a:ext cx="156210" cy="709295"/>
          </a:xfrm>
          <a:custGeom>
            <a:avLst/>
            <a:gdLst/>
            <a:ahLst/>
            <a:cxnLst/>
            <a:rect l="l" t="t" r="r" b="b"/>
            <a:pathLst>
              <a:path w="156209" h="709295">
                <a:moveTo>
                  <a:pt x="77850" y="0"/>
                </a:moveTo>
                <a:lnTo>
                  <a:pt x="47845" y="27826"/>
                </a:lnTo>
                <a:lnTo>
                  <a:pt x="23066" y="103743"/>
                </a:lnTo>
                <a:lnTo>
                  <a:pt x="13481" y="156188"/>
                </a:lnTo>
                <a:lnTo>
                  <a:pt x="6217" y="216402"/>
                </a:lnTo>
                <a:lnTo>
                  <a:pt x="1610" y="282964"/>
                </a:lnTo>
                <a:lnTo>
                  <a:pt x="0" y="354457"/>
                </a:lnTo>
                <a:lnTo>
                  <a:pt x="1628" y="425949"/>
                </a:lnTo>
                <a:lnTo>
                  <a:pt x="6217" y="492136"/>
                </a:lnTo>
                <a:lnTo>
                  <a:pt x="13481" y="552334"/>
                </a:lnTo>
                <a:lnTo>
                  <a:pt x="23066" y="604837"/>
                </a:lnTo>
                <a:lnTo>
                  <a:pt x="34633" y="648196"/>
                </a:lnTo>
                <a:lnTo>
                  <a:pt x="62363" y="701684"/>
                </a:lnTo>
                <a:lnTo>
                  <a:pt x="77850" y="708913"/>
                </a:lnTo>
                <a:lnTo>
                  <a:pt x="93380" y="701720"/>
                </a:lnTo>
                <a:lnTo>
                  <a:pt x="121164" y="648430"/>
                </a:lnTo>
                <a:lnTo>
                  <a:pt x="132746" y="605170"/>
                </a:lnTo>
                <a:lnTo>
                  <a:pt x="142340" y="552725"/>
                </a:lnTo>
                <a:lnTo>
                  <a:pt x="149609" y="492511"/>
                </a:lnTo>
                <a:lnTo>
                  <a:pt x="154223" y="425694"/>
                </a:lnTo>
                <a:lnTo>
                  <a:pt x="155828" y="354457"/>
                </a:lnTo>
                <a:lnTo>
                  <a:pt x="154218" y="282964"/>
                </a:lnTo>
                <a:lnTo>
                  <a:pt x="149609" y="216402"/>
                </a:lnTo>
                <a:lnTo>
                  <a:pt x="142340" y="156188"/>
                </a:lnTo>
                <a:lnTo>
                  <a:pt x="132746" y="103743"/>
                </a:lnTo>
                <a:lnTo>
                  <a:pt x="121164" y="60483"/>
                </a:lnTo>
                <a:lnTo>
                  <a:pt x="93380" y="7193"/>
                </a:lnTo>
                <a:lnTo>
                  <a:pt x="77850" y="0"/>
                </a:lnTo>
                <a:close/>
              </a:path>
            </a:pathLst>
          </a:custGeom>
          <a:solidFill>
            <a:srgbClr val="AB45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374380" y="2851404"/>
            <a:ext cx="197866" cy="914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936992" y="2546604"/>
            <a:ext cx="154305" cy="349250"/>
          </a:xfrm>
          <a:custGeom>
            <a:avLst/>
            <a:gdLst/>
            <a:ahLst/>
            <a:cxnLst/>
            <a:rect l="l" t="t" r="r" b="b"/>
            <a:pathLst>
              <a:path w="154304" h="349250">
                <a:moveTo>
                  <a:pt x="77088" y="0"/>
                </a:moveTo>
                <a:lnTo>
                  <a:pt x="47363" y="13710"/>
                </a:lnTo>
                <a:lnTo>
                  <a:pt x="22828" y="51101"/>
                </a:lnTo>
                <a:lnTo>
                  <a:pt x="6151" y="106566"/>
                </a:lnTo>
                <a:lnTo>
                  <a:pt x="0" y="174498"/>
                </a:lnTo>
                <a:lnTo>
                  <a:pt x="6151" y="242429"/>
                </a:lnTo>
                <a:lnTo>
                  <a:pt x="22828" y="297894"/>
                </a:lnTo>
                <a:lnTo>
                  <a:pt x="47363" y="335285"/>
                </a:lnTo>
                <a:lnTo>
                  <a:pt x="77088" y="348996"/>
                </a:lnTo>
                <a:lnTo>
                  <a:pt x="106814" y="335285"/>
                </a:lnTo>
                <a:lnTo>
                  <a:pt x="131349" y="297894"/>
                </a:lnTo>
                <a:lnTo>
                  <a:pt x="148026" y="242429"/>
                </a:lnTo>
                <a:lnTo>
                  <a:pt x="154177" y="174498"/>
                </a:lnTo>
                <a:lnTo>
                  <a:pt x="148026" y="106566"/>
                </a:lnTo>
                <a:lnTo>
                  <a:pt x="131349" y="51101"/>
                </a:lnTo>
                <a:lnTo>
                  <a:pt x="106814" y="13710"/>
                </a:lnTo>
                <a:lnTo>
                  <a:pt x="77088" y="0"/>
                </a:lnTo>
                <a:close/>
              </a:path>
            </a:pathLst>
          </a:custGeom>
          <a:solidFill>
            <a:srgbClr val="9F88A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936992" y="2895600"/>
            <a:ext cx="152400" cy="364490"/>
          </a:xfrm>
          <a:custGeom>
            <a:avLst/>
            <a:gdLst/>
            <a:ahLst/>
            <a:cxnLst/>
            <a:rect l="l" t="t" r="r" b="b"/>
            <a:pathLst>
              <a:path w="152400" h="364489">
                <a:moveTo>
                  <a:pt x="77469" y="0"/>
                </a:moveTo>
                <a:lnTo>
                  <a:pt x="41907" y="62467"/>
                </a:lnTo>
                <a:lnTo>
                  <a:pt x="29305" y="105505"/>
                </a:lnTo>
                <a:lnTo>
                  <a:pt x="17881" y="157532"/>
                </a:lnTo>
                <a:lnTo>
                  <a:pt x="8568" y="217277"/>
                </a:lnTo>
                <a:lnTo>
                  <a:pt x="2297" y="283469"/>
                </a:lnTo>
                <a:lnTo>
                  <a:pt x="0" y="354838"/>
                </a:lnTo>
                <a:lnTo>
                  <a:pt x="32589" y="359132"/>
                </a:lnTo>
                <a:lnTo>
                  <a:pt x="80121" y="364140"/>
                </a:lnTo>
                <a:lnTo>
                  <a:pt x="125247" y="358052"/>
                </a:lnTo>
                <a:lnTo>
                  <a:pt x="150622" y="329057"/>
                </a:lnTo>
                <a:lnTo>
                  <a:pt x="151968" y="292014"/>
                </a:lnTo>
                <a:lnTo>
                  <a:pt x="146183" y="237262"/>
                </a:lnTo>
                <a:lnTo>
                  <a:pt x="135186" y="173432"/>
                </a:lnTo>
                <a:lnTo>
                  <a:pt x="120897" y="109158"/>
                </a:lnTo>
                <a:lnTo>
                  <a:pt x="105235" y="53072"/>
                </a:lnTo>
                <a:lnTo>
                  <a:pt x="90119" y="13808"/>
                </a:lnTo>
                <a:lnTo>
                  <a:pt x="77469" y="0"/>
                </a:lnTo>
                <a:close/>
              </a:path>
            </a:pathLst>
          </a:custGeom>
          <a:solidFill>
            <a:srgbClr val="9F88A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914131" y="2851404"/>
            <a:ext cx="199390" cy="914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600443" y="2537460"/>
            <a:ext cx="154305" cy="349250"/>
          </a:xfrm>
          <a:custGeom>
            <a:avLst/>
            <a:gdLst/>
            <a:ahLst/>
            <a:cxnLst/>
            <a:rect l="l" t="t" r="r" b="b"/>
            <a:pathLst>
              <a:path w="154304" h="349250">
                <a:moveTo>
                  <a:pt x="77088" y="0"/>
                </a:moveTo>
                <a:lnTo>
                  <a:pt x="47363" y="13710"/>
                </a:lnTo>
                <a:lnTo>
                  <a:pt x="22828" y="51101"/>
                </a:lnTo>
                <a:lnTo>
                  <a:pt x="6151" y="106566"/>
                </a:lnTo>
                <a:lnTo>
                  <a:pt x="0" y="174498"/>
                </a:lnTo>
                <a:lnTo>
                  <a:pt x="6151" y="242429"/>
                </a:lnTo>
                <a:lnTo>
                  <a:pt x="22828" y="297894"/>
                </a:lnTo>
                <a:lnTo>
                  <a:pt x="47363" y="335285"/>
                </a:lnTo>
                <a:lnTo>
                  <a:pt x="77088" y="348995"/>
                </a:lnTo>
                <a:lnTo>
                  <a:pt x="106814" y="335285"/>
                </a:lnTo>
                <a:lnTo>
                  <a:pt x="131349" y="297894"/>
                </a:lnTo>
                <a:lnTo>
                  <a:pt x="148026" y="242429"/>
                </a:lnTo>
                <a:lnTo>
                  <a:pt x="154177" y="174498"/>
                </a:lnTo>
                <a:lnTo>
                  <a:pt x="148026" y="106566"/>
                </a:lnTo>
                <a:lnTo>
                  <a:pt x="131349" y="51101"/>
                </a:lnTo>
                <a:lnTo>
                  <a:pt x="106814" y="13710"/>
                </a:lnTo>
                <a:lnTo>
                  <a:pt x="77088" y="0"/>
                </a:lnTo>
                <a:close/>
              </a:path>
            </a:pathLst>
          </a:custGeom>
          <a:solidFill>
            <a:srgbClr val="AB45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600443" y="2886455"/>
            <a:ext cx="154305" cy="710565"/>
          </a:xfrm>
          <a:custGeom>
            <a:avLst/>
            <a:gdLst/>
            <a:ahLst/>
            <a:cxnLst/>
            <a:rect l="l" t="t" r="r" b="b"/>
            <a:pathLst>
              <a:path w="154304" h="710564">
                <a:moveTo>
                  <a:pt x="77088" y="0"/>
                </a:moveTo>
                <a:lnTo>
                  <a:pt x="47363" y="27892"/>
                </a:lnTo>
                <a:lnTo>
                  <a:pt x="22828" y="103981"/>
                </a:lnTo>
                <a:lnTo>
                  <a:pt x="13340" y="156542"/>
                </a:lnTo>
                <a:lnTo>
                  <a:pt x="6151" y="216884"/>
                </a:lnTo>
                <a:lnTo>
                  <a:pt x="1593" y="283584"/>
                </a:lnTo>
                <a:lnTo>
                  <a:pt x="0" y="355219"/>
                </a:lnTo>
                <a:lnTo>
                  <a:pt x="1610" y="426853"/>
                </a:lnTo>
                <a:lnTo>
                  <a:pt x="6151" y="493178"/>
                </a:lnTo>
                <a:lnTo>
                  <a:pt x="13340" y="553504"/>
                </a:lnTo>
                <a:lnTo>
                  <a:pt x="22828" y="606123"/>
                </a:lnTo>
                <a:lnTo>
                  <a:pt x="34280" y="649579"/>
                </a:lnTo>
                <a:lnTo>
                  <a:pt x="61743" y="703191"/>
                </a:lnTo>
                <a:lnTo>
                  <a:pt x="77088" y="710438"/>
                </a:lnTo>
                <a:lnTo>
                  <a:pt x="92434" y="703227"/>
                </a:lnTo>
                <a:lnTo>
                  <a:pt x="119897" y="649814"/>
                </a:lnTo>
                <a:lnTo>
                  <a:pt x="131349" y="606456"/>
                </a:lnTo>
                <a:lnTo>
                  <a:pt x="140837" y="553895"/>
                </a:lnTo>
                <a:lnTo>
                  <a:pt x="148026" y="493553"/>
                </a:lnTo>
                <a:lnTo>
                  <a:pt x="152590" y="426598"/>
                </a:lnTo>
                <a:lnTo>
                  <a:pt x="154177" y="355219"/>
                </a:lnTo>
                <a:lnTo>
                  <a:pt x="152584" y="283584"/>
                </a:lnTo>
                <a:lnTo>
                  <a:pt x="148026" y="216884"/>
                </a:lnTo>
                <a:lnTo>
                  <a:pt x="140837" y="156542"/>
                </a:lnTo>
                <a:lnTo>
                  <a:pt x="131349" y="103981"/>
                </a:lnTo>
                <a:lnTo>
                  <a:pt x="119897" y="60623"/>
                </a:lnTo>
                <a:lnTo>
                  <a:pt x="92434" y="7210"/>
                </a:lnTo>
                <a:lnTo>
                  <a:pt x="77088" y="0"/>
                </a:lnTo>
                <a:close/>
              </a:path>
            </a:pathLst>
          </a:custGeom>
          <a:solidFill>
            <a:srgbClr val="AB45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579107" y="2843783"/>
            <a:ext cx="197866" cy="914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9901428" y="2551176"/>
            <a:ext cx="154305" cy="350520"/>
          </a:xfrm>
          <a:custGeom>
            <a:avLst/>
            <a:gdLst/>
            <a:ahLst/>
            <a:cxnLst/>
            <a:rect l="l" t="t" r="r" b="b"/>
            <a:pathLst>
              <a:path w="154304" h="350519">
                <a:moveTo>
                  <a:pt x="77089" y="0"/>
                </a:moveTo>
                <a:lnTo>
                  <a:pt x="47363" y="13775"/>
                </a:lnTo>
                <a:lnTo>
                  <a:pt x="22828" y="51339"/>
                </a:lnTo>
                <a:lnTo>
                  <a:pt x="6151" y="107049"/>
                </a:lnTo>
                <a:lnTo>
                  <a:pt x="0" y="175260"/>
                </a:lnTo>
                <a:lnTo>
                  <a:pt x="6151" y="243470"/>
                </a:lnTo>
                <a:lnTo>
                  <a:pt x="22828" y="299180"/>
                </a:lnTo>
                <a:lnTo>
                  <a:pt x="47363" y="336744"/>
                </a:lnTo>
                <a:lnTo>
                  <a:pt x="77089" y="350520"/>
                </a:lnTo>
                <a:lnTo>
                  <a:pt x="106814" y="336744"/>
                </a:lnTo>
                <a:lnTo>
                  <a:pt x="131349" y="299180"/>
                </a:lnTo>
                <a:lnTo>
                  <a:pt x="148026" y="243470"/>
                </a:lnTo>
                <a:lnTo>
                  <a:pt x="154177" y="175260"/>
                </a:lnTo>
                <a:lnTo>
                  <a:pt x="148026" y="107049"/>
                </a:lnTo>
                <a:lnTo>
                  <a:pt x="131349" y="51339"/>
                </a:lnTo>
                <a:lnTo>
                  <a:pt x="106814" y="13775"/>
                </a:lnTo>
                <a:lnTo>
                  <a:pt x="77089" y="0"/>
                </a:lnTo>
                <a:close/>
              </a:path>
            </a:pathLst>
          </a:custGeom>
          <a:solidFill>
            <a:srgbClr val="AB45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901428" y="2901695"/>
            <a:ext cx="154305" cy="891540"/>
          </a:xfrm>
          <a:custGeom>
            <a:avLst/>
            <a:gdLst/>
            <a:ahLst/>
            <a:cxnLst/>
            <a:rect l="l" t="t" r="r" b="b"/>
            <a:pathLst>
              <a:path w="154304" h="891539">
                <a:moveTo>
                  <a:pt x="77089" y="0"/>
                </a:moveTo>
                <a:lnTo>
                  <a:pt x="41955" y="49689"/>
                </a:lnTo>
                <a:lnTo>
                  <a:pt x="22828" y="130413"/>
                </a:lnTo>
                <a:lnTo>
                  <a:pt x="15065" y="182313"/>
                </a:lnTo>
                <a:lnTo>
                  <a:pt x="8730" y="240686"/>
                </a:lnTo>
                <a:lnTo>
                  <a:pt x="3993" y="304621"/>
                </a:lnTo>
                <a:lnTo>
                  <a:pt x="1026" y="373202"/>
                </a:lnTo>
                <a:lnTo>
                  <a:pt x="0" y="445515"/>
                </a:lnTo>
                <a:lnTo>
                  <a:pt x="1038" y="517864"/>
                </a:lnTo>
                <a:lnTo>
                  <a:pt x="3993" y="586033"/>
                </a:lnTo>
                <a:lnTo>
                  <a:pt x="8730" y="649924"/>
                </a:lnTo>
                <a:lnTo>
                  <a:pt x="15065" y="708324"/>
                </a:lnTo>
                <a:lnTo>
                  <a:pt x="22828" y="760301"/>
                </a:lnTo>
                <a:lnTo>
                  <a:pt x="31848" y="804920"/>
                </a:lnTo>
                <a:lnTo>
                  <a:pt x="52978" y="868354"/>
                </a:lnTo>
                <a:lnTo>
                  <a:pt x="77089" y="891158"/>
                </a:lnTo>
                <a:lnTo>
                  <a:pt x="89431" y="885333"/>
                </a:lnTo>
                <a:lnTo>
                  <a:pt x="112222" y="841465"/>
                </a:lnTo>
                <a:lnTo>
                  <a:pt x="131349" y="760730"/>
                </a:lnTo>
                <a:lnTo>
                  <a:pt x="139112" y="708818"/>
                </a:lnTo>
                <a:lnTo>
                  <a:pt x="145447" y="650428"/>
                </a:lnTo>
                <a:lnTo>
                  <a:pt x="150184" y="586472"/>
                </a:lnTo>
                <a:lnTo>
                  <a:pt x="153155" y="517586"/>
                </a:lnTo>
                <a:lnTo>
                  <a:pt x="154177" y="445515"/>
                </a:lnTo>
                <a:lnTo>
                  <a:pt x="153151" y="373202"/>
                </a:lnTo>
                <a:lnTo>
                  <a:pt x="150184" y="304621"/>
                </a:lnTo>
                <a:lnTo>
                  <a:pt x="145447" y="240686"/>
                </a:lnTo>
                <a:lnTo>
                  <a:pt x="139112" y="182313"/>
                </a:lnTo>
                <a:lnTo>
                  <a:pt x="131349" y="130413"/>
                </a:lnTo>
                <a:lnTo>
                  <a:pt x="122329" y="85900"/>
                </a:lnTo>
                <a:lnTo>
                  <a:pt x="101199" y="22693"/>
                </a:lnTo>
                <a:lnTo>
                  <a:pt x="77089" y="0"/>
                </a:lnTo>
                <a:close/>
              </a:path>
            </a:pathLst>
          </a:custGeom>
          <a:solidFill>
            <a:srgbClr val="AB457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0354056" y="2551176"/>
            <a:ext cx="154305" cy="350520"/>
          </a:xfrm>
          <a:custGeom>
            <a:avLst/>
            <a:gdLst/>
            <a:ahLst/>
            <a:cxnLst/>
            <a:rect l="l" t="t" r="r" b="b"/>
            <a:pathLst>
              <a:path w="154304" h="350519">
                <a:moveTo>
                  <a:pt x="77089" y="0"/>
                </a:moveTo>
                <a:lnTo>
                  <a:pt x="47363" y="13775"/>
                </a:lnTo>
                <a:lnTo>
                  <a:pt x="22828" y="51339"/>
                </a:lnTo>
                <a:lnTo>
                  <a:pt x="6151" y="107049"/>
                </a:lnTo>
                <a:lnTo>
                  <a:pt x="0" y="175260"/>
                </a:lnTo>
                <a:lnTo>
                  <a:pt x="6151" y="243470"/>
                </a:lnTo>
                <a:lnTo>
                  <a:pt x="22828" y="299180"/>
                </a:lnTo>
                <a:lnTo>
                  <a:pt x="47363" y="336744"/>
                </a:lnTo>
                <a:lnTo>
                  <a:pt x="77089" y="350520"/>
                </a:lnTo>
                <a:lnTo>
                  <a:pt x="106814" y="336744"/>
                </a:lnTo>
                <a:lnTo>
                  <a:pt x="131349" y="299180"/>
                </a:lnTo>
                <a:lnTo>
                  <a:pt x="148026" y="243470"/>
                </a:lnTo>
                <a:lnTo>
                  <a:pt x="154177" y="175260"/>
                </a:lnTo>
                <a:lnTo>
                  <a:pt x="148026" y="107049"/>
                </a:lnTo>
                <a:lnTo>
                  <a:pt x="131349" y="51339"/>
                </a:lnTo>
                <a:lnTo>
                  <a:pt x="106814" y="13775"/>
                </a:lnTo>
                <a:lnTo>
                  <a:pt x="77089" y="0"/>
                </a:lnTo>
                <a:close/>
              </a:path>
            </a:pathLst>
          </a:custGeom>
          <a:solidFill>
            <a:srgbClr val="9F88A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0354056" y="2901695"/>
            <a:ext cx="154305" cy="767080"/>
          </a:xfrm>
          <a:custGeom>
            <a:avLst/>
            <a:gdLst/>
            <a:ahLst/>
            <a:cxnLst/>
            <a:rect l="l" t="t" r="r" b="b"/>
            <a:pathLst>
              <a:path w="154304" h="767079">
                <a:moveTo>
                  <a:pt x="77089" y="0"/>
                </a:moveTo>
                <a:lnTo>
                  <a:pt x="47363" y="30120"/>
                </a:lnTo>
                <a:lnTo>
                  <a:pt x="22828" y="112283"/>
                </a:lnTo>
                <a:lnTo>
                  <a:pt x="13340" y="169037"/>
                </a:lnTo>
                <a:lnTo>
                  <a:pt x="6151" y="234189"/>
                </a:lnTo>
                <a:lnTo>
                  <a:pt x="1593" y="306203"/>
                </a:lnTo>
                <a:lnTo>
                  <a:pt x="0" y="383539"/>
                </a:lnTo>
                <a:lnTo>
                  <a:pt x="1609" y="460876"/>
                </a:lnTo>
                <a:lnTo>
                  <a:pt x="6151" y="532514"/>
                </a:lnTo>
                <a:lnTo>
                  <a:pt x="13340" y="597651"/>
                </a:lnTo>
                <a:lnTo>
                  <a:pt x="22828" y="654462"/>
                </a:lnTo>
                <a:lnTo>
                  <a:pt x="34280" y="701379"/>
                </a:lnTo>
                <a:lnTo>
                  <a:pt x="61743" y="759257"/>
                </a:lnTo>
                <a:lnTo>
                  <a:pt x="77089" y="767079"/>
                </a:lnTo>
                <a:lnTo>
                  <a:pt x="92434" y="759293"/>
                </a:lnTo>
                <a:lnTo>
                  <a:pt x="119897" y="701614"/>
                </a:lnTo>
                <a:lnTo>
                  <a:pt x="131349" y="654796"/>
                </a:lnTo>
                <a:lnTo>
                  <a:pt x="140837" y="598042"/>
                </a:lnTo>
                <a:lnTo>
                  <a:pt x="148026" y="532890"/>
                </a:lnTo>
                <a:lnTo>
                  <a:pt x="152589" y="460621"/>
                </a:lnTo>
                <a:lnTo>
                  <a:pt x="154177" y="383539"/>
                </a:lnTo>
                <a:lnTo>
                  <a:pt x="152584" y="306203"/>
                </a:lnTo>
                <a:lnTo>
                  <a:pt x="148026" y="234189"/>
                </a:lnTo>
                <a:lnTo>
                  <a:pt x="140837" y="169037"/>
                </a:lnTo>
                <a:lnTo>
                  <a:pt x="131349" y="112283"/>
                </a:lnTo>
                <a:lnTo>
                  <a:pt x="119897" y="65465"/>
                </a:lnTo>
                <a:lnTo>
                  <a:pt x="92434" y="7786"/>
                </a:lnTo>
                <a:lnTo>
                  <a:pt x="77089" y="0"/>
                </a:lnTo>
                <a:close/>
              </a:path>
            </a:pathLst>
          </a:custGeom>
          <a:solidFill>
            <a:srgbClr val="9F88A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9928859" y="2959607"/>
            <a:ext cx="104139" cy="36830"/>
          </a:xfrm>
          <a:custGeom>
            <a:avLst/>
            <a:gdLst/>
            <a:ahLst/>
            <a:cxnLst/>
            <a:rect l="l" t="t" r="r" b="b"/>
            <a:pathLst>
              <a:path w="104140" h="36830">
                <a:moveTo>
                  <a:pt x="9144" y="0"/>
                </a:moveTo>
                <a:lnTo>
                  <a:pt x="6364" y="8423"/>
                </a:lnTo>
                <a:lnTo>
                  <a:pt x="3857" y="16875"/>
                </a:lnTo>
                <a:lnTo>
                  <a:pt x="1660" y="25842"/>
                </a:lnTo>
                <a:lnTo>
                  <a:pt x="0" y="35178"/>
                </a:lnTo>
                <a:lnTo>
                  <a:pt x="10933" y="35337"/>
                </a:lnTo>
                <a:lnTo>
                  <a:pt x="32754" y="36036"/>
                </a:lnTo>
                <a:lnTo>
                  <a:pt x="43688" y="36194"/>
                </a:lnTo>
                <a:lnTo>
                  <a:pt x="58662" y="36570"/>
                </a:lnTo>
                <a:lnTo>
                  <a:pt x="73660" y="36528"/>
                </a:lnTo>
                <a:lnTo>
                  <a:pt x="103632" y="36194"/>
                </a:lnTo>
                <a:lnTo>
                  <a:pt x="101167" y="26699"/>
                </a:lnTo>
                <a:lnTo>
                  <a:pt x="98940" y="16875"/>
                </a:lnTo>
                <a:lnTo>
                  <a:pt x="96906" y="8264"/>
                </a:lnTo>
                <a:lnTo>
                  <a:pt x="94785" y="1015"/>
                </a:lnTo>
                <a:lnTo>
                  <a:pt x="43688" y="1015"/>
                </a:lnTo>
                <a:lnTo>
                  <a:pt x="35200" y="1000"/>
                </a:lnTo>
                <a:lnTo>
                  <a:pt x="26368" y="888"/>
                </a:lnTo>
                <a:lnTo>
                  <a:pt x="17559" y="587"/>
                </a:lnTo>
                <a:lnTo>
                  <a:pt x="9144" y="0"/>
                </a:lnTo>
                <a:close/>
              </a:path>
              <a:path w="104140" h="36830">
                <a:moveTo>
                  <a:pt x="94488" y="0"/>
                </a:moveTo>
                <a:lnTo>
                  <a:pt x="82246" y="587"/>
                </a:lnTo>
                <a:lnTo>
                  <a:pt x="69802" y="888"/>
                </a:lnTo>
                <a:lnTo>
                  <a:pt x="43688" y="1015"/>
                </a:lnTo>
                <a:lnTo>
                  <a:pt x="94785" y="1015"/>
                </a:lnTo>
                <a:lnTo>
                  <a:pt x="94488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939528" y="2895600"/>
            <a:ext cx="81280" cy="66040"/>
          </a:xfrm>
          <a:custGeom>
            <a:avLst/>
            <a:gdLst/>
            <a:ahLst/>
            <a:cxnLst/>
            <a:rect l="l" t="t" r="r" b="b"/>
            <a:pathLst>
              <a:path w="81279" h="66039">
                <a:moveTo>
                  <a:pt x="41275" y="0"/>
                </a:moveTo>
                <a:lnTo>
                  <a:pt x="30539" y="4365"/>
                </a:lnTo>
                <a:lnTo>
                  <a:pt x="19970" y="17017"/>
                </a:lnTo>
                <a:lnTo>
                  <a:pt x="9735" y="37290"/>
                </a:lnTo>
                <a:lnTo>
                  <a:pt x="0" y="64515"/>
                </a:lnTo>
                <a:lnTo>
                  <a:pt x="9429" y="65103"/>
                </a:lnTo>
                <a:lnTo>
                  <a:pt x="18859" y="65405"/>
                </a:lnTo>
                <a:lnTo>
                  <a:pt x="28289" y="65516"/>
                </a:lnTo>
                <a:lnTo>
                  <a:pt x="37719" y="65532"/>
                </a:lnTo>
                <a:lnTo>
                  <a:pt x="48732" y="65516"/>
                </a:lnTo>
                <a:lnTo>
                  <a:pt x="59912" y="65405"/>
                </a:lnTo>
                <a:lnTo>
                  <a:pt x="70758" y="65103"/>
                </a:lnTo>
                <a:lnTo>
                  <a:pt x="80772" y="64515"/>
                </a:lnTo>
                <a:lnTo>
                  <a:pt x="72064" y="37290"/>
                </a:lnTo>
                <a:lnTo>
                  <a:pt x="62357" y="17017"/>
                </a:lnTo>
                <a:lnTo>
                  <a:pt x="51982" y="4365"/>
                </a:lnTo>
                <a:lnTo>
                  <a:pt x="41275" y="0"/>
                </a:lnTo>
                <a:close/>
              </a:path>
            </a:pathLst>
          </a:custGeom>
          <a:solidFill>
            <a:srgbClr val="E9CFD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918192" y="2994660"/>
            <a:ext cx="121920" cy="59690"/>
          </a:xfrm>
          <a:custGeom>
            <a:avLst/>
            <a:gdLst/>
            <a:ahLst/>
            <a:cxnLst/>
            <a:rect l="l" t="t" r="r" b="b"/>
            <a:pathLst>
              <a:path w="121920" h="59689">
                <a:moveTo>
                  <a:pt x="10794" y="0"/>
                </a:moveTo>
                <a:lnTo>
                  <a:pt x="8054" y="13128"/>
                </a:lnTo>
                <a:lnTo>
                  <a:pt x="5349" y="26924"/>
                </a:lnTo>
                <a:lnTo>
                  <a:pt x="2668" y="41290"/>
                </a:lnTo>
                <a:lnTo>
                  <a:pt x="0" y="56134"/>
                </a:lnTo>
                <a:lnTo>
                  <a:pt x="12737" y="57467"/>
                </a:lnTo>
                <a:lnTo>
                  <a:pt x="26654" y="58419"/>
                </a:lnTo>
                <a:lnTo>
                  <a:pt x="41594" y="58991"/>
                </a:lnTo>
                <a:lnTo>
                  <a:pt x="75521" y="59420"/>
                </a:lnTo>
                <a:lnTo>
                  <a:pt x="92328" y="58800"/>
                </a:lnTo>
                <a:lnTo>
                  <a:pt x="107803" y="57610"/>
                </a:lnTo>
                <a:lnTo>
                  <a:pt x="121919" y="56134"/>
                </a:lnTo>
                <a:lnTo>
                  <a:pt x="119251" y="41290"/>
                </a:lnTo>
                <a:lnTo>
                  <a:pt x="116570" y="26924"/>
                </a:lnTo>
                <a:lnTo>
                  <a:pt x="113865" y="13128"/>
                </a:lnTo>
                <a:lnTo>
                  <a:pt x="111337" y="1015"/>
                </a:lnTo>
                <a:lnTo>
                  <a:pt x="57403" y="1015"/>
                </a:lnTo>
                <a:lnTo>
                  <a:pt x="45335" y="1000"/>
                </a:lnTo>
                <a:lnTo>
                  <a:pt x="33432" y="888"/>
                </a:lnTo>
                <a:lnTo>
                  <a:pt x="21863" y="587"/>
                </a:lnTo>
                <a:lnTo>
                  <a:pt x="10794" y="0"/>
                </a:lnTo>
                <a:close/>
              </a:path>
              <a:path w="121920" h="59689">
                <a:moveTo>
                  <a:pt x="111125" y="0"/>
                </a:moveTo>
                <a:lnTo>
                  <a:pt x="97694" y="587"/>
                </a:lnTo>
                <a:lnTo>
                  <a:pt x="84264" y="888"/>
                </a:lnTo>
                <a:lnTo>
                  <a:pt x="57403" y="1015"/>
                </a:lnTo>
                <a:lnTo>
                  <a:pt x="111337" y="1015"/>
                </a:lnTo>
                <a:lnTo>
                  <a:pt x="111125" y="0"/>
                </a:lnTo>
                <a:close/>
              </a:path>
            </a:pathLst>
          </a:custGeom>
          <a:solidFill>
            <a:srgbClr val="E9CFD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901428" y="3258311"/>
            <a:ext cx="161925" cy="15240"/>
          </a:xfrm>
          <a:custGeom>
            <a:avLst/>
            <a:gdLst/>
            <a:ahLst/>
            <a:cxnLst/>
            <a:rect l="l" t="t" r="r" b="b"/>
            <a:pathLst>
              <a:path w="161925" h="15239">
                <a:moveTo>
                  <a:pt x="0" y="888"/>
                </a:moveTo>
                <a:lnTo>
                  <a:pt x="0" y="13335"/>
                </a:lnTo>
                <a:lnTo>
                  <a:pt x="32543" y="14620"/>
                </a:lnTo>
                <a:lnTo>
                  <a:pt x="49220" y="15067"/>
                </a:lnTo>
                <a:lnTo>
                  <a:pt x="66421" y="15239"/>
                </a:lnTo>
                <a:lnTo>
                  <a:pt x="91606" y="14896"/>
                </a:lnTo>
                <a:lnTo>
                  <a:pt x="115982" y="13922"/>
                </a:lnTo>
                <a:lnTo>
                  <a:pt x="139358" y="12400"/>
                </a:lnTo>
                <a:lnTo>
                  <a:pt x="161544" y="10413"/>
                </a:lnTo>
                <a:lnTo>
                  <a:pt x="161544" y="3810"/>
                </a:lnTo>
                <a:lnTo>
                  <a:pt x="77216" y="3810"/>
                </a:lnTo>
                <a:lnTo>
                  <a:pt x="56328" y="3621"/>
                </a:lnTo>
                <a:lnTo>
                  <a:pt x="36607" y="3063"/>
                </a:lnTo>
                <a:lnTo>
                  <a:pt x="17887" y="2149"/>
                </a:lnTo>
                <a:lnTo>
                  <a:pt x="0" y="888"/>
                </a:lnTo>
                <a:close/>
              </a:path>
              <a:path w="161925" h="15239">
                <a:moveTo>
                  <a:pt x="161544" y="0"/>
                </a:moveTo>
                <a:lnTo>
                  <a:pt x="141295" y="1774"/>
                </a:lnTo>
                <a:lnTo>
                  <a:pt x="120713" y="2952"/>
                </a:lnTo>
                <a:lnTo>
                  <a:pt x="99464" y="3607"/>
                </a:lnTo>
                <a:lnTo>
                  <a:pt x="77216" y="3810"/>
                </a:lnTo>
                <a:lnTo>
                  <a:pt x="161544" y="3810"/>
                </a:lnTo>
                <a:lnTo>
                  <a:pt x="161544" y="0"/>
                </a:lnTo>
                <a:close/>
              </a:path>
            </a:pathLst>
          </a:custGeom>
          <a:solidFill>
            <a:srgbClr val="E9CFD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9902952" y="3226307"/>
            <a:ext cx="160020" cy="21590"/>
          </a:xfrm>
          <a:custGeom>
            <a:avLst/>
            <a:gdLst/>
            <a:ahLst/>
            <a:cxnLst/>
            <a:rect l="l" t="t" r="r" b="b"/>
            <a:pathLst>
              <a:path w="160020" h="21589">
                <a:moveTo>
                  <a:pt x="0" y="0"/>
                </a:moveTo>
                <a:lnTo>
                  <a:pt x="0" y="15239"/>
                </a:lnTo>
                <a:lnTo>
                  <a:pt x="16138" y="17906"/>
                </a:lnTo>
                <a:lnTo>
                  <a:pt x="34623" y="19812"/>
                </a:lnTo>
                <a:lnTo>
                  <a:pt x="55131" y="20955"/>
                </a:lnTo>
                <a:lnTo>
                  <a:pt x="77343" y="21336"/>
                </a:lnTo>
                <a:lnTo>
                  <a:pt x="101887" y="20796"/>
                </a:lnTo>
                <a:lnTo>
                  <a:pt x="124063" y="19303"/>
                </a:lnTo>
                <a:lnTo>
                  <a:pt x="143547" y="17049"/>
                </a:lnTo>
                <a:lnTo>
                  <a:pt x="160020" y="14224"/>
                </a:lnTo>
                <a:lnTo>
                  <a:pt x="160020" y="3047"/>
                </a:lnTo>
                <a:lnTo>
                  <a:pt x="79121" y="3047"/>
                </a:lnTo>
                <a:lnTo>
                  <a:pt x="57132" y="2857"/>
                </a:lnTo>
                <a:lnTo>
                  <a:pt x="36845" y="2285"/>
                </a:lnTo>
                <a:lnTo>
                  <a:pt x="17916" y="1333"/>
                </a:lnTo>
                <a:lnTo>
                  <a:pt x="0" y="0"/>
                </a:lnTo>
                <a:close/>
              </a:path>
              <a:path w="160020" h="21589">
                <a:moveTo>
                  <a:pt x="160020" y="0"/>
                </a:moveTo>
                <a:lnTo>
                  <a:pt x="140807" y="1333"/>
                </a:lnTo>
                <a:lnTo>
                  <a:pt x="120903" y="2285"/>
                </a:lnTo>
                <a:lnTo>
                  <a:pt x="100333" y="2857"/>
                </a:lnTo>
                <a:lnTo>
                  <a:pt x="79121" y="3047"/>
                </a:lnTo>
                <a:lnTo>
                  <a:pt x="160020" y="3047"/>
                </a:lnTo>
                <a:lnTo>
                  <a:pt x="160020" y="0"/>
                </a:lnTo>
                <a:close/>
              </a:path>
            </a:pathLst>
          </a:custGeom>
          <a:solidFill>
            <a:srgbClr val="E9CFD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9904476" y="3154679"/>
            <a:ext cx="155575" cy="60960"/>
          </a:xfrm>
          <a:custGeom>
            <a:avLst/>
            <a:gdLst/>
            <a:ahLst/>
            <a:cxnLst/>
            <a:rect l="l" t="t" r="r" b="b"/>
            <a:pathLst>
              <a:path w="155575" h="60960">
                <a:moveTo>
                  <a:pt x="3555" y="0"/>
                </a:moveTo>
                <a:lnTo>
                  <a:pt x="2250" y="13521"/>
                </a:lnTo>
                <a:lnTo>
                  <a:pt x="1111" y="27114"/>
                </a:lnTo>
                <a:lnTo>
                  <a:pt x="305" y="40897"/>
                </a:lnTo>
                <a:lnTo>
                  <a:pt x="0" y="54991"/>
                </a:lnTo>
                <a:lnTo>
                  <a:pt x="15763" y="57155"/>
                </a:lnTo>
                <a:lnTo>
                  <a:pt x="33527" y="59070"/>
                </a:lnTo>
                <a:lnTo>
                  <a:pt x="53292" y="60438"/>
                </a:lnTo>
                <a:lnTo>
                  <a:pt x="75056" y="60960"/>
                </a:lnTo>
                <a:lnTo>
                  <a:pt x="98405" y="60422"/>
                </a:lnTo>
                <a:lnTo>
                  <a:pt x="119919" y="58943"/>
                </a:lnTo>
                <a:lnTo>
                  <a:pt x="139100" y="56727"/>
                </a:lnTo>
                <a:lnTo>
                  <a:pt x="155448" y="53975"/>
                </a:lnTo>
                <a:lnTo>
                  <a:pt x="154392" y="39897"/>
                </a:lnTo>
                <a:lnTo>
                  <a:pt x="152947" y="12934"/>
                </a:lnTo>
                <a:lnTo>
                  <a:pt x="152140" y="3048"/>
                </a:lnTo>
                <a:lnTo>
                  <a:pt x="76834" y="3048"/>
                </a:lnTo>
                <a:lnTo>
                  <a:pt x="56348" y="2857"/>
                </a:lnTo>
                <a:lnTo>
                  <a:pt x="37528" y="2286"/>
                </a:lnTo>
                <a:lnTo>
                  <a:pt x="20042" y="1333"/>
                </a:lnTo>
                <a:lnTo>
                  <a:pt x="3555" y="0"/>
                </a:lnTo>
                <a:close/>
              </a:path>
              <a:path w="155575" h="60960">
                <a:moveTo>
                  <a:pt x="151892" y="0"/>
                </a:moveTo>
                <a:lnTo>
                  <a:pt x="133127" y="1333"/>
                </a:lnTo>
                <a:lnTo>
                  <a:pt x="114363" y="2286"/>
                </a:lnTo>
                <a:lnTo>
                  <a:pt x="95599" y="2857"/>
                </a:lnTo>
                <a:lnTo>
                  <a:pt x="76834" y="3048"/>
                </a:lnTo>
                <a:lnTo>
                  <a:pt x="152140" y="3048"/>
                </a:lnTo>
                <a:lnTo>
                  <a:pt x="151892" y="0"/>
                </a:lnTo>
                <a:close/>
              </a:path>
            </a:pathLst>
          </a:custGeom>
          <a:solidFill>
            <a:srgbClr val="E9CFD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9916668" y="3066288"/>
            <a:ext cx="129539" cy="18415"/>
          </a:xfrm>
          <a:custGeom>
            <a:avLst/>
            <a:gdLst/>
            <a:ahLst/>
            <a:cxnLst/>
            <a:rect l="l" t="t" r="r" b="b"/>
            <a:pathLst>
              <a:path w="129540" h="18414">
                <a:moveTo>
                  <a:pt x="1777" y="0"/>
                </a:moveTo>
                <a:lnTo>
                  <a:pt x="1777" y="5079"/>
                </a:lnTo>
                <a:lnTo>
                  <a:pt x="0" y="9144"/>
                </a:lnTo>
                <a:lnTo>
                  <a:pt x="0" y="14224"/>
                </a:lnTo>
                <a:lnTo>
                  <a:pt x="14164" y="15716"/>
                </a:lnTo>
                <a:lnTo>
                  <a:pt x="29495" y="17018"/>
                </a:lnTo>
                <a:lnTo>
                  <a:pt x="45827" y="17938"/>
                </a:lnTo>
                <a:lnTo>
                  <a:pt x="62991" y="18287"/>
                </a:lnTo>
                <a:lnTo>
                  <a:pt x="80462" y="17922"/>
                </a:lnTo>
                <a:lnTo>
                  <a:pt x="97599" y="16890"/>
                </a:lnTo>
                <a:lnTo>
                  <a:pt x="114069" y="15287"/>
                </a:lnTo>
                <a:lnTo>
                  <a:pt x="129539" y="13208"/>
                </a:lnTo>
                <a:lnTo>
                  <a:pt x="129539" y="9144"/>
                </a:lnTo>
                <a:lnTo>
                  <a:pt x="127761" y="4063"/>
                </a:lnTo>
                <a:lnTo>
                  <a:pt x="127761" y="2032"/>
                </a:lnTo>
                <a:lnTo>
                  <a:pt x="61213" y="2032"/>
                </a:lnTo>
                <a:lnTo>
                  <a:pt x="45354" y="1857"/>
                </a:lnTo>
                <a:lnTo>
                  <a:pt x="30162" y="1397"/>
                </a:lnTo>
                <a:lnTo>
                  <a:pt x="1777" y="0"/>
                </a:lnTo>
                <a:close/>
              </a:path>
              <a:path w="129540" h="18414">
                <a:moveTo>
                  <a:pt x="127761" y="0"/>
                </a:moveTo>
                <a:lnTo>
                  <a:pt x="95821" y="1397"/>
                </a:lnTo>
                <a:lnTo>
                  <a:pt x="78684" y="1857"/>
                </a:lnTo>
                <a:lnTo>
                  <a:pt x="61213" y="2032"/>
                </a:lnTo>
                <a:lnTo>
                  <a:pt x="127761" y="2032"/>
                </a:lnTo>
                <a:lnTo>
                  <a:pt x="127761" y="0"/>
                </a:lnTo>
                <a:close/>
              </a:path>
            </a:pathLst>
          </a:custGeom>
          <a:solidFill>
            <a:srgbClr val="E9CFD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9912095" y="3096767"/>
            <a:ext cx="137160" cy="26034"/>
          </a:xfrm>
          <a:custGeom>
            <a:avLst/>
            <a:gdLst/>
            <a:ahLst/>
            <a:cxnLst/>
            <a:rect l="l" t="t" r="r" b="b"/>
            <a:pathLst>
              <a:path w="137159" h="26035">
                <a:moveTo>
                  <a:pt x="1777" y="0"/>
                </a:moveTo>
                <a:lnTo>
                  <a:pt x="1777" y="6985"/>
                </a:lnTo>
                <a:lnTo>
                  <a:pt x="0" y="13970"/>
                </a:lnTo>
                <a:lnTo>
                  <a:pt x="0" y="21971"/>
                </a:lnTo>
                <a:lnTo>
                  <a:pt x="15299" y="23818"/>
                </a:lnTo>
                <a:lnTo>
                  <a:pt x="31623" y="25034"/>
                </a:lnTo>
                <a:lnTo>
                  <a:pt x="48613" y="25703"/>
                </a:lnTo>
                <a:lnTo>
                  <a:pt x="65912" y="25908"/>
                </a:lnTo>
                <a:lnTo>
                  <a:pt x="84546" y="25544"/>
                </a:lnTo>
                <a:lnTo>
                  <a:pt x="102870" y="24526"/>
                </a:lnTo>
                <a:lnTo>
                  <a:pt x="120526" y="22961"/>
                </a:lnTo>
                <a:lnTo>
                  <a:pt x="137159" y="20955"/>
                </a:lnTo>
                <a:lnTo>
                  <a:pt x="137159" y="13970"/>
                </a:lnTo>
                <a:lnTo>
                  <a:pt x="135381" y="6985"/>
                </a:lnTo>
                <a:lnTo>
                  <a:pt x="135381" y="2032"/>
                </a:lnTo>
                <a:lnTo>
                  <a:pt x="65912" y="2032"/>
                </a:lnTo>
                <a:lnTo>
                  <a:pt x="48891" y="1857"/>
                </a:lnTo>
                <a:lnTo>
                  <a:pt x="32511" y="1397"/>
                </a:lnTo>
                <a:lnTo>
                  <a:pt x="1777" y="0"/>
                </a:lnTo>
                <a:close/>
              </a:path>
              <a:path w="137159" h="26035">
                <a:moveTo>
                  <a:pt x="135381" y="0"/>
                </a:moveTo>
                <a:lnTo>
                  <a:pt x="119026" y="1174"/>
                </a:lnTo>
                <a:lnTo>
                  <a:pt x="101980" y="1778"/>
                </a:lnTo>
                <a:lnTo>
                  <a:pt x="84268" y="2000"/>
                </a:lnTo>
                <a:lnTo>
                  <a:pt x="65912" y="2032"/>
                </a:lnTo>
                <a:lnTo>
                  <a:pt x="135381" y="2032"/>
                </a:lnTo>
                <a:lnTo>
                  <a:pt x="135381" y="0"/>
                </a:lnTo>
                <a:close/>
              </a:path>
            </a:pathLst>
          </a:custGeom>
          <a:solidFill>
            <a:srgbClr val="E9CFD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9901428" y="3208020"/>
            <a:ext cx="155575" cy="21590"/>
          </a:xfrm>
          <a:custGeom>
            <a:avLst/>
            <a:gdLst/>
            <a:ahLst/>
            <a:cxnLst/>
            <a:rect l="l" t="t" r="r" b="b"/>
            <a:pathLst>
              <a:path w="155575" h="21589">
                <a:moveTo>
                  <a:pt x="1777" y="1015"/>
                </a:moveTo>
                <a:lnTo>
                  <a:pt x="1777" y="12191"/>
                </a:lnTo>
                <a:lnTo>
                  <a:pt x="0" y="18287"/>
                </a:lnTo>
                <a:lnTo>
                  <a:pt x="17764" y="19621"/>
                </a:lnTo>
                <a:lnTo>
                  <a:pt x="36195" y="20573"/>
                </a:lnTo>
                <a:lnTo>
                  <a:pt x="55292" y="21145"/>
                </a:lnTo>
                <a:lnTo>
                  <a:pt x="75056" y="21335"/>
                </a:lnTo>
                <a:lnTo>
                  <a:pt x="96404" y="21145"/>
                </a:lnTo>
                <a:lnTo>
                  <a:pt x="117252" y="20573"/>
                </a:lnTo>
                <a:lnTo>
                  <a:pt x="137100" y="19621"/>
                </a:lnTo>
                <a:lnTo>
                  <a:pt x="155448" y="18287"/>
                </a:lnTo>
                <a:lnTo>
                  <a:pt x="155448" y="7112"/>
                </a:lnTo>
                <a:lnTo>
                  <a:pt x="73278" y="7112"/>
                </a:lnTo>
                <a:lnTo>
                  <a:pt x="53570" y="6730"/>
                </a:lnTo>
                <a:lnTo>
                  <a:pt x="34861" y="5587"/>
                </a:lnTo>
                <a:lnTo>
                  <a:pt x="17486" y="3682"/>
                </a:lnTo>
                <a:lnTo>
                  <a:pt x="1777" y="1015"/>
                </a:lnTo>
                <a:close/>
              </a:path>
              <a:path w="155575" h="21589">
                <a:moveTo>
                  <a:pt x="153670" y="0"/>
                </a:moveTo>
                <a:lnTo>
                  <a:pt x="137322" y="2825"/>
                </a:lnTo>
                <a:lnTo>
                  <a:pt x="118141" y="5080"/>
                </a:lnTo>
                <a:lnTo>
                  <a:pt x="96627" y="6572"/>
                </a:lnTo>
                <a:lnTo>
                  <a:pt x="73278" y="7112"/>
                </a:lnTo>
                <a:lnTo>
                  <a:pt x="155448" y="7112"/>
                </a:lnTo>
                <a:lnTo>
                  <a:pt x="155448" y="6095"/>
                </a:lnTo>
                <a:lnTo>
                  <a:pt x="153670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9901428" y="3240023"/>
            <a:ext cx="158750" cy="21590"/>
          </a:xfrm>
          <a:custGeom>
            <a:avLst/>
            <a:gdLst/>
            <a:ahLst/>
            <a:cxnLst/>
            <a:rect l="l" t="t" r="r" b="b"/>
            <a:pathLst>
              <a:path w="158750" h="21589">
                <a:moveTo>
                  <a:pt x="0" y="1904"/>
                </a:moveTo>
                <a:lnTo>
                  <a:pt x="0" y="18414"/>
                </a:lnTo>
                <a:lnTo>
                  <a:pt x="17716" y="19675"/>
                </a:lnTo>
                <a:lnTo>
                  <a:pt x="36290" y="20589"/>
                </a:lnTo>
                <a:lnTo>
                  <a:pt x="55864" y="21147"/>
                </a:lnTo>
                <a:lnTo>
                  <a:pt x="76580" y="21336"/>
                </a:lnTo>
                <a:lnTo>
                  <a:pt x="98631" y="21131"/>
                </a:lnTo>
                <a:lnTo>
                  <a:pt x="119538" y="20462"/>
                </a:lnTo>
                <a:lnTo>
                  <a:pt x="139446" y="19246"/>
                </a:lnTo>
                <a:lnTo>
                  <a:pt x="158496" y="17399"/>
                </a:lnTo>
                <a:lnTo>
                  <a:pt x="158496" y="6816"/>
                </a:lnTo>
                <a:lnTo>
                  <a:pt x="54613" y="6816"/>
                </a:lnTo>
                <a:lnTo>
                  <a:pt x="34290" y="5794"/>
                </a:lnTo>
                <a:lnTo>
                  <a:pt x="15966" y="4034"/>
                </a:lnTo>
                <a:lnTo>
                  <a:pt x="0" y="1904"/>
                </a:lnTo>
                <a:close/>
              </a:path>
              <a:path w="158750" h="21589">
                <a:moveTo>
                  <a:pt x="158496" y="0"/>
                </a:moveTo>
                <a:lnTo>
                  <a:pt x="100881" y="6232"/>
                </a:lnTo>
                <a:lnTo>
                  <a:pt x="54613" y="6816"/>
                </a:lnTo>
                <a:lnTo>
                  <a:pt x="158496" y="6816"/>
                </a:lnTo>
                <a:lnTo>
                  <a:pt x="158496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9907523" y="3118104"/>
            <a:ext cx="146685" cy="41275"/>
          </a:xfrm>
          <a:custGeom>
            <a:avLst/>
            <a:gdLst/>
            <a:ahLst/>
            <a:cxnLst/>
            <a:rect l="l" t="t" r="r" b="b"/>
            <a:pathLst>
              <a:path w="146684" h="41275">
                <a:moveTo>
                  <a:pt x="3555" y="0"/>
                </a:moveTo>
                <a:lnTo>
                  <a:pt x="2500" y="9221"/>
                </a:lnTo>
                <a:lnTo>
                  <a:pt x="1055" y="28378"/>
                </a:lnTo>
                <a:lnTo>
                  <a:pt x="0" y="38100"/>
                </a:lnTo>
                <a:lnTo>
                  <a:pt x="17621" y="39433"/>
                </a:lnTo>
                <a:lnTo>
                  <a:pt x="35242" y="40386"/>
                </a:lnTo>
                <a:lnTo>
                  <a:pt x="52863" y="40957"/>
                </a:lnTo>
                <a:lnTo>
                  <a:pt x="70484" y="41148"/>
                </a:lnTo>
                <a:lnTo>
                  <a:pt x="90439" y="40957"/>
                </a:lnTo>
                <a:lnTo>
                  <a:pt x="109727" y="40386"/>
                </a:lnTo>
                <a:lnTo>
                  <a:pt x="128349" y="39433"/>
                </a:lnTo>
                <a:lnTo>
                  <a:pt x="146303" y="38100"/>
                </a:lnTo>
                <a:lnTo>
                  <a:pt x="145248" y="28378"/>
                </a:lnTo>
                <a:lnTo>
                  <a:pt x="143803" y="9221"/>
                </a:lnTo>
                <a:lnTo>
                  <a:pt x="143213" y="4063"/>
                </a:lnTo>
                <a:lnTo>
                  <a:pt x="70484" y="4063"/>
                </a:lnTo>
                <a:lnTo>
                  <a:pt x="52919" y="3714"/>
                </a:lnTo>
                <a:lnTo>
                  <a:pt x="35687" y="2794"/>
                </a:lnTo>
                <a:lnTo>
                  <a:pt x="19121" y="1492"/>
                </a:lnTo>
                <a:lnTo>
                  <a:pt x="3555" y="0"/>
                </a:lnTo>
                <a:close/>
              </a:path>
              <a:path w="146684" h="41275">
                <a:moveTo>
                  <a:pt x="142748" y="0"/>
                </a:moveTo>
                <a:lnTo>
                  <a:pt x="125849" y="1492"/>
                </a:lnTo>
                <a:lnTo>
                  <a:pt x="107949" y="2794"/>
                </a:lnTo>
                <a:lnTo>
                  <a:pt x="89384" y="3714"/>
                </a:lnTo>
                <a:lnTo>
                  <a:pt x="70484" y="4063"/>
                </a:lnTo>
                <a:lnTo>
                  <a:pt x="143213" y="4063"/>
                </a:lnTo>
                <a:lnTo>
                  <a:pt x="142748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9918192" y="3049523"/>
            <a:ext cx="127000" cy="20320"/>
          </a:xfrm>
          <a:custGeom>
            <a:avLst/>
            <a:gdLst/>
            <a:ahLst/>
            <a:cxnLst/>
            <a:rect l="l" t="t" r="r" b="b"/>
            <a:pathLst>
              <a:path w="127000" h="20319">
                <a:moveTo>
                  <a:pt x="1777" y="1015"/>
                </a:moveTo>
                <a:lnTo>
                  <a:pt x="1777" y="7238"/>
                </a:lnTo>
                <a:lnTo>
                  <a:pt x="0" y="12573"/>
                </a:lnTo>
                <a:lnTo>
                  <a:pt x="0" y="18796"/>
                </a:lnTo>
                <a:lnTo>
                  <a:pt x="13573" y="19383"/>
                </a:lnTo>
                <a:lnTo>
                  <a:pt x="27336" y="19685"/>
                </a:lnTo>
                <a:lnTo>
                  <a:pt x="56006" y="19812"/>
                </a:lnTo>
                <a:lnTo>
                  <a:pt x="73628" y="19637"/>
                </a:lnTo>
                <a:lnTo>
                  <a:pt x="91249" y="19176"/>
                </a:lnTo>
                <a:lnTo>
                  <a:pt x="126491" y="17779"/>
                </a:lnTo>
                <a:lnTo>
                  <a:pt x="126491" y="11429"/>
                </a:lnTo>
                <a:lnTo>
                  <a:pt x="124713" y="5206"/>
                </a:lnTo>
                <a:lnTo>
                  <a:pt x="124713" y="3175"/>
                </a:lnTo>
                <a:lnTo>
                  <a:pt x="56006" y="3175"/>
                </a:lnTo>
                <a:lnTo>
                  <a:pt x="41461" y="2980"/>
                </a:lnTo>
                <a:lnTo>
                  <a:pt x="27558" y="2476"/>
                </a:lnTo>
                <a:lnTo>
                  <a:pt x="1777" y="1015"/>
                </a:lnTo>
                <a:close/>
              </a:path>
              <a:path w="127000" h="20319">
                <a:moveTo>
                  <a:pt x="124713" y="0"/>
                </a:moveTo>
                <a:lnTo>
                  <a:pt x="109120" y="1353"/>
                </a:lnTo>
                <a:lnTo>
                  <a:pt x="92360" y="2349"/>
                </a:lnTo>
                <a:lnTo>
                  <a:pt x="74600" y="2964"/>
                </a:lnTo>
                <a:lnTo>
                  <a:pt x="56006" y="3175"/>
                </a:lnTo>
                <a:lnTo>
                  <a:pt x="124713" y="3175"/>
                </a:lnTo>
                <a:lnTo>
                  <a:pt x="124713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9913619" y="3080004"/>
            <a:ext cx="134620" cy="18415"/>
          </a:xfrm>
          <a:custGeom>
            <a:avLst/>
            <a:gdLst/>
            <a:ahLst/>
            <a:cxnLst/>
            <a:rect l="l" t="t" r="r" b="b"/>
            <a:pathLst>
              <a:path w="134620" h="18414">
                <a:moveTo>
                  <a:pt x="1777" y="1905"/>
                </a:moveTo>
                <a:lnTo>
                  <a:pt x="1777" y="6731"/>
                </a:lnTo>
                <a:lnTo>
                  <a:pt x="0" y="12573"/>
                </a:lnTo>
                <a:lnTo>
                  <a:pt x="0" y="17272"/>
                </a:lnTo>
                <a:lnTo>
                  <a:pt x="14763" y="17859"/>
                </a:lnTo>
                <a:lnTo>
                  <a:pt x="29527" y="18161"/>
                </a:lnTo>
                <a:lnTo>
                  <a:pt x="59054" y="18287"/>
                </a:lnTo>
                <a:lnTo>
                  <a:pt x="78819" y="18115"/>
                </a:lnTo>
                <a:lnTo>
                  <a:pt x="134111" y="16383"/>
                </a:lnTo>
                <a:lnTo>
                  <a:pt x="134111" y="10541"/>
                </a:lnTo>
                <a:lnTo>
                  <a:pt x="132333" y="5715"/>
                </a:lnTo>
                <a:lnTo>
                  <a:pt x="132333" y="3810"/>
                </a:lnTo>
                <a:lnTo>
                  <a:pt x="59054" y="3810"/>
                </a:lnTo>
                <a:lnTo>
                  <a:pt x="43568" y="3655"/>
                </a:lnTo>
                <a:lnTo>
                  <a:pt x="29082" y="3238"/>
                </a:lnTo>
                <a:lnTo>
                  <a:pt x="1777" y="1905"/>
                </a:lnTo>
                <a:close/>
              </a:path>
              <a:path w="134620" h="18414">
                <a:moveTo>
                  <a:pt x="132333" y="0"/>
                </a:moveTo>
                <a:lnTo>
                  <a:pt x="115597" y="1827"/>
                </a:lnTo>
                <a:lnTo>
                  <a:pt x="97694" y="3000"/>
                </a:lnTo>
                <a:lnTo>
                  <a:pt x="78791" y="3625"/>
                </a:lnTo>
                <a:lnTo>
                  <a:pt x="59054" y="3810"/>
                </a:lnTo>
                <a:lnTo>
                  <a:pt x="132333" y="3810"/>
                </a:lnTo>
                <a:lnTo>
                  <a:pt x="132333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0386059" y="2895600"/>
            <a:ext cx="41275" cy="66040"/>
          </a:xfrm>
          <a:custGeom>
            <a:avLst/>
            <a:gdLst/>
            <a:ahLst/>
            <a:cxnLst/>
            <a:rect l="l" t="t" r="r" b="b"/>
            <a:pathLst>
              <a:path w="41275" h="66039">
                <a:moveTo>
                  <a:pt x="41148" y="0"/>
                </a:moveTo>
                <a:lnTo>
                  <a:pt x="30432" y="5988"/>
                </a:lnTo>
                <a:lnTo>
                  <a:pt x="19907" y="19145"/>
                </a:lnTo>
                <a:lnTo>
                  <a:pt x="9715" y="39112"/>
                </a:lnTo>
                <a:lnTo>
                  <a:pt x="0" y="65532"/>
                </a:lnTo>
                <a:lnTo>
                  <a:pt x="1778" y="65532"/>
                </a:lnTo>
                <a:lnTo>
                  <a:pt x="10465" y="39683"/>
                </a:lnTo>
                <a:lnTo>
                  <a:pt x="20129" y="19907"/>
                </a:lnTo>
                <a:lnTo>
                  <a:pt x="30460" y="6560"/>
                </a:lnTo>
                <a:lnTo>
                  <a:pt x="41148" y="0"/>
                </a:lnTo>
                <a:close/>
              </a:path>
            </a:pathLst>
          </a:custGeom>
          <a:solidFill>
            <a:srgbClr val="A1C6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0360152" y="3082544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1524" y="0"/>
                </a:moveTo>
                <a:lnTo>
                  <a:pt x="0" y="5079"/>
                </a:lnTo>
                <a:lnTo>
                  <a:pt x="1524" y="5079"/>
                </a:lnTo>
                <a:lnTo>
                  <a:pt x="1524" y="0"/>
                </a:lnTo>
                <a:close/>
              </a:path>
            </a:pathLst>
          </a:custGeom>
          <a:solidFill>
            <a:srgbClr val="A1C6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0363200" y="2996183"/>
            <a:ext cx="13970" cy="60960"/>
          </a:xfrm>
          <a:custGeom>
            <a:avLst/>
            <a:gdLst/>
            <a:ahLst/>
            <a:cxnLst/>
            <a:rect l="l" t="t" r="r" b="b"/>
            <a:pathLst>
              <a:path w="13970" h="60960">
                <a:moveTo>
                  <a:pt x="13716" y="0"/>
                </a:moveTo>
                <a:lnTo>
                  <a:pt x="9627" y="14364"/>
                </a:lnTo>
                <a:lnTo>
                  <a:pt x="6066" y="29384"/>
                </a:lnTo>
                <a:lnTo>
                  <a:pt x="2904" y="44952"/>
                </a:lnTo>
                <a:lnTo>
                  <a:pt x="0" y="60960"/>
                </a:lnTo>
                <a:lnTo>
                  <a:pt x="1904" y="60960"/>
                </a:lnTo>
                <a:lnTo>
                  <a:pt x="4939" y="44523"/>
                </a:lnTo>
                <a:lnTo>
                  <a:pt x="7885" y="29003"/>
                </a:lnTo>
                <a:lnTo>
                  <a:pt x="10792" y="14222"/>
                </a:lnTo>
                <a:lnTo>
                  <a:pt x="13716" y="0"/>
                </a:lnTo>
                <a:close/>
              </a:path>
            </a:pathLst>
          </a:custGeom>
          <a:solidFill>
            <a:srgbClr val="A1C6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0357104" y="3108832"/>
            <a:ext cx="1270" cy="13970"/>
          </a:xfrm>
          <a:custGeom>
            <a:avLst/>
            <a:gdLst/>
            <a:ahLst/>
            <a:cxnLst/>
            <a:rect l="l" t="t" r="r" b="b"/>
            <a:pathLst>
              <a:path w="1270" h="13969">
                <a:moveTo>
                  <a:pt x="1016" y="0"/>
                </a:moveTo>
                <a:lnTo>
                  <a:pt x="0" y="6857"/>
                </a:lnTo>
                <a:lnTo>
                  <a:pt x="0" y="13842"/>
                </a:lnTo>
                <a:lnTo>
                  <a:pt x="1016" y="13842"/>
                </a:lnTo>
                <a:lnTo>
                  <a:pt x="1016" y="0"/>
                </a:lnTo>
                <a:close/>
              </a:path>
            </a:pathLst>
          </a:custGeom>
          <a:solidFill>
            <a:srgbClr val="A1C6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0482071" y="2994660"/>
            <a:ext cx="13335" cy="62865"/>
          </a:xfrm>
          <a:custGeom>
            <a:avLst/>
            <a:gdLst/>
            <a:ahLst/>
            <a:cxnLst/>
            <a:rect l="l" t="t" r="r" b="b"/>
            <a:pathLst>
              <a:path w="13334" h="62864">
                <a:moveTo>
                  <a:pt x="1904" y="0"/>
                </a:moveTo>
                <a:lnTo>
                  <a:pt x="0" y="0"/>
                </a:lnTo>
                <a:lnTo>
                  <a:pt x="3863" y="14728"/>
                </a:lnTo>
                <a:lnTo>
                  <a:pt x="7191" y="30099"/>
                </a:lnTo>
                <a:lnTo>
                  <a:pt x="10161" y="46041"/>
                </a:lnTo>
                <a:lnTo>
                  <a:pt x="12953" y="62484"/>
                </a:lnTo>
                <a:lnTo>
                  <a:pt x="11191" y="45612"/>
                </a:lnTo>
                <a:lnTo>
                  <a:pt x="8763" y="29717"/>
                </a:lnTo>
                <a:lnTo>
                  <a:pt x="5667" y="14585"/>
                </a:lnTo>
                <a:lnTo>
                  <a:pt x="1904" y="0"/>
                </a:lnTo>
                <a:close/>
              </a:path>
            </a:pathLst>
          </a:custGeom>
          <a:solidFill>
            <a:srgbClr val="08877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0430256" y="2895600"/>
            <a:ext cx="43180" cy="64135"/>
          </a:xfrm>
          <a:custGeom>
            <a:avLst/>
            <a:gdLst/>
            <a:ahLst/>
            <a:cxnLst/>
            <a:rect l="l" t="t" r="r" b="b"/>
            <a:pathLst>
              <a:path w="43179" h="64135">
                <a:moveTo>
                  <a:pt x="0" y="0"/>
                </a:moveTo>
                <a:lnTo>
                  <a:pt x="11741" y="4750"/>
                </a:lnTo>
                <a:lnTo>
                  <a:pt x="22780" y="17240"/>
                </a:lnTo>
                <a:lnTo>
                  <a:pt x="33129" y="37111"/>
                </a:lnTo>
                <a:lnTo>
                  <a:pt x="42799" y="64008"/>
                </a:lnTo>
                <a:lnTo>
                  <a:pt x="34129" y="36968"/>
                </a:lnTo>
                <a:lnTo>
                  <a:pt x="24114" y="16859"/>
                </a:lnTo>
                <a:lnTo>
                  <a:pt x="12741" y="4321"/>
                </a:lnTo>
                <a:lnTo>
                  <a:pt x="0" y="0"/>
                </a:lnTo>
                <a:close/>
              </a:path>
            </a:pathLst>
          </a:custGeom>
          <a:solidFill>
            <a:srgbClr val="08877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0498835" y="3072383"/>
            <a:ext cx="1905" cy="13970"/>
          </a:xfrm>
          <a:custGeom>
            <a:avLst/>
            <a:gdLst/>
            <a:ahLst/>
            <a:cxnLst/>
            <a:rect l="l" t="t" r="r" b="b"/>
            <a:pathLst>
              <a:path w="1904" h="13969">
                <a:moveTo>
                  <a:pt x="1524" y="0"/>
                </a:moveTo>
                <a:lnTo>
                  <a:pt x="0" y="0"/>
                </a:lnTo>
                <a:lnTo>
                  <a:pt x="0" y="8762"/>
                </a:lnTo>
                <a:lnTo>
                  <a:pt x="1524" y="13715"/>
                </a:lnTo>
                <a:lnTo>
                  <a:pt x="1524" y="0"/>
                </a:lnTo>
                <a:close/>
              </a:path>
            </a:pathLst>
          </a:custGeom>
          <a:solidFill>
            <a:srgbClr val="08877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0387583" y="2895600"/>
            <a:ext cx="86995" cy="66040"/>
          </a:xfrm>
          <a:custGeom>
            <a:avLst/>
            <a:gdLst/>
            <a:ahLst/>
            <a:cxnLst/>
            <a:rect l="l" t="t" r="r" b="b"/>
            <a:pathLst>
              <a:path w="86995" h="66039">
                <a:moveTo>
                  <a:pt x="44323" y="0"/>
                </a:moveTo>
                <a:lnTo>
                  <a:pt x="40767" y="0"/>
                </a:lnTo>
                <a:lnTo>
                  <a:pt x="29146" y="6437"/>
                </a:lnTo>
                <a:lnTo>
                  <a:pt x="18383" y="19589"/>
                </a:lnTo>
                <a:lnTo>
                  <a:pt x="8620" y="39076"/>
                </a:lnTo>
                <a:lnTo>
                  <a:pt x="0" y="64515"/>
                </a:lnTo>
                <a:lnTo>
                  <a:pt x="8286" y="64674"/>
                </a:lnTo>
                <a:lnTo>
                  <a:pt x="26146" y="65373"/>
                </a:lnTo>
                <a:lnTo>
                  <a:pt x="35433" y="65532"/>
                </a:lnTo>
                <a:lnTo>
                  <a:pt x="61817" y="65404"/>
                </a:lnTo>
                <a:lnTo>
                  <a:pt x="74580" y="65103"/>
                </a:lnTo>
                <a:lnTo>
                  <a:pt x="86868" y="64515"/>
                </a:lnTo>
                <a:lnTo>
                  <a:pt x="77219" y="37290"/>
                </a:lnTo>
                <a:lnTo>
                  <a:pt x="66928" y="17017"/>
                </a:lnTo>
                <a:lnTo>
                  <a:pt x="55971" y="4365"/>
                </a:lnTo>
                <a:lnTo>
                  <a:pt x="44323" y="0"/>
                </a:lnTo>
                <a:close/>
              </a:path>
            </a:pathLst>
          </a:custGeom>
          <a:solidFill>
            <a:srgbClr val="EEDDF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0367771" y="2994660"/>
            <a:ext cx="127000" cy="64135"/>
          </a:xfrm>
          <a:custGeom>
            <a:avLst/>
            <a:gdLst/>
            <a:ahLst/>
            <a:cxnLst/>
            <a:rect l="l" t="t" r="r" b="b"/>
            <a:pathLst>
              <a:path w="127000" h="64135">
                <a:moveTo>
                  <a:pt x="10668" y="0"/>
                </a:moveTo>
                <a:lnTo>
                  <a:pt x="7721" y="14577"/>
                </a:lnTo>
                <a:lnTo>
                  <a:pt x="4600" y="29844"/>
                </a:lnTo>
                <a:lnTo>
                  <a:pt x="1916" y="45255"/>
                </a:lnTo>
                <a:lnTo>
                  <a:pt x="0" y="61975"/>
                </a:lnTo>
                <a:lnTo>
                  <a:pt x="13410" y="62489"/>
                </a:lnTo>
                <a:lnTo>
                  <a:pt x="27177" y="62753"/>
                </a:lnTo>
                <a:lnTo>
                  <a:pt x="57023" y="62864"/>
                </a:lnTo>
                <a:lnTo>
                  <a:pt x="75378" y="63851"/>
                </a:lnTo>
                <a:lnTo>
                  <a:pt x="93091" y="63896"/>
                </a:lnTo>
                <a:lnTo>
                  <a:pt x="110136" y="63204"/>
                </a:lnTo>
                <a:lnTo>
                  <a:pt x="126492" y="61975"/>
                </a:lnTo>
                <a:lnTo>
                  <a:pt x="123752" y="45255"/>
                </a:lnTo>
                <a:lnTo>
                  <a:pt x="121091" y="29464"/>
                </a:lnTo>
                <a:lnTo>
                  <a:pt x="118464" y="14434"/>
                </a:lnTo>
                <a:lnTo>
                  <a:pt x="116009" y="1015"/>
                </a:lnTo>
                <a:lnTo>
                  <a:pt x="55245" y="1015"/>
                </a:lnTo>
                <a:lnTo>
                  <a:pt x="44279" y="1000"/>
                </a:lnTo>
                <a:lnTo>
                  <a:pt x="32956" y="888"/>
                </a:lnTo>
                <a:lnTo>
                  <a:pt x="21633" y="587"/>
                </a:lnTo>
                <a:lnTo>
                  <a:pt x="10668" y="0"/>
                </a:lnTo>
                <a:close/>
              </a:path>
              <a:path w="127000" h="64135">
                <a:moveTo>
                  <a:pt x="115824" y="0"/>
                </a:moveTo>
                <a:lnTo>
                  <a:pt x="100857" y="587"/>
                </a:lnTo>
                <a:lnTo>
                  <a:pt x="85534" y="888"/>
                </a:lnTo>
                <a:lnTo>
                  <a:pt x="55245" y="1015"/>
                </a:lnTo>
                <a:lnTo>
                  <a:pt x="116009" y="1015"/>
                </a:lnTo>
                <a:lnTo>
                  <a:pt x="115824" y="0"/>
                </a:lnTo>
                <a:close/>
              </a:path>
            </a:pathLst>
          </a:custGeom>
          <a:solidFill>
            <a:srgbClr val="EEDDF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0361676" y="3072383"/>
            <a:ext cx="139065" cy="17145"/>
          </a:xfrm>
          <a:custGeom>
            <a:avLst/>
            <a:gdLst/>
            <a:ahLst/>
            <a:cxnLst/>
            <a:rect l="l" t="t" r="r" b="b"/>
            <a:pathLst>
              <a:path w="139065" h="17144">
                <a:moveTo>
                  <a:pt x="1777" y="0"/>
                </a:moveTo>
                <a:lnTo>
                  <a:pt x="1777" y="4952"/>
                </a:lnTo>
                <a:lnTo>
                  <a:pt x="0" y="9905"/>
                </a:lnTo>
                <a:lnTo>
                  <a:pt x="0" y="14731"/>
                </a:lnTo>
                <a:lnTo>
                  <a:pt x="29273" y="16128"/>
                </a:lnTo>
                <a:lnTo>
                  <a:pt x="45077" y="16589"/>
                </a:lnTo>
                <a:lnTo>
                  <a:pt x="61214" y="16763"/>
                </a:lnTo>
                <a:lnTo>
                  <a:pt x="81444" y="16575"/>
                </a:lnTo>
                <a:lnTo>
                  <a:pt x="101330" y="16017"/>
                </a:lnTo>
                <a:lnTo>
                  <a:pt x="120524" y="15103"/>
                </a:lnTo>
                <a:lnTo>
                  <a:pt x="138683" y="13842"/>
                </a:lnTo>
                <a:lnTo>
                  <a:pt x="138683" y="8889"/>
                </a:lnTo>
                <a:lnTo>
                  <a:pt x="136905" y="3937"/>
                </a:lnTo>
                <a:lnTo>
                  <a:pt x="136905" y="1015"/>
                </a:lnTo>
                <a:lnTo>
                  <a:pt x="61214" y="1015"/>
                </a:lnTo>
                <a:lnTo>
                  <a:pt x="31496" y="888"/>
                </a:lnTo>
                <a:lnTo>
                  <a:pt x="16637" y="587"/>
                </a:lnTo>
                <a:lnTo>
                  <a:pt x="1777" y="0"/>
                </a:lnTo>
                <a:close/>
              </a:path>
              <a:path w="139065" h="17144">
                <a:moveTo>
                  <a:pt x="136905" y="0"/>
                </a:moveTo>
                <a:lnTo>
                  <a:pt x="117971" y="158"/>
                </a:lnTo>
                <a:lnTo>
                  <a:pt x="80148" y="857"/>
                </a:lnTo>
                <a:lnTo>
                  <a:pt x="61214" y="1015"/>
                </a:lnTo>
                <a:lnTo>
                  <a:pt x="136905" y="1015"/>
                </a:lnTo>
                <a:lnTo>
                  <a:pt x="136905" y="0"/>
                </a:lnTo>
                <a:close/>
              </a:path>
            </a:pathLst>
          </a:custGeom>
          <a:solidFill>
            <a:srgbClr val="EEDDF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0376916" y="2961132"/>
            <a:ext cx="10795" cy="35560"/>
          </a:xfrm>
          <a:custGeom>
            <a:avLst/>
            <a:gdLst/>
            <a:ahLst/>
            <a:cxnLst/>
            <a:rect l="l" t="t" r="r" b="b"/>
            <a:pathLst>
              <a:path w="10795" h="35560">
                <a:moveTo>
                  <a:pt x="10667" y="0"/>
                </a:moveTo>
                <a:lnTo>
                  <a:pt x="8000" y="8191"/>
                </a:lnTo>
                <a:lnTo>
                  <a:pt x="5333" y="16763"/>
                </a:lnTo>
                <a:lnTo>
                  <a:pt x="2666" y="25717"/>
                </a:lnTo>
                <a:lnTo>
                  <a:pt x="0" y="35051"/>
                </a:lnTo>
                <a:lnTo>
                  <a:pt x="1777" y="35051"/>
                </a:lnTo>
                <a:lnTo>
                  <a:pt x="3417" y="25717"/>
                </a:lnTo>
                <a:lnTo>
                  <a:pt x="5556" y="16763"/>
                </a:lnTo>
                <a:lnTo>
                  <a:pt x="8028" y="8191"/>
                </a:lnTo>
                <a:lnTo>
                  <a:pt x="10667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0472928" y="2959607"/>
            <a:ext cx="10795" cy="36830"/>
          </a:xfrm>
          <a:custGeom>
            <a:avLst/>
            <a:gdLst/>
            <a:ahLst/>
            <a:cxnLst/>
            <a:rect l="l" t="t" r="r" b="b"/>
            <a:pathLst>
              <a:path w="10795" h="36830">
                <a:moveTo>
                  <a:pt x="1777" y="0"/>
                </a:moveTo>
                <a:lnTo>
                  <a:pt x="0" y="0"/>
                </a:lnTo>
                <a:lnTo>
                  <a:pt x="2710" y="8518"/>
                </a:lnTo>
                <a:lnTo>
                  <a:pt x="5442" y="17573"/>
                </a:lnTo>
                <a:lnTo>
                  <a:pt x="8115" y="26985"/>
                </a:lnTo>
                <a:lnTo>
                  <a:pt x="10668" y="36575"/>
                </a:lnTo>
                <a:lnTo>
                  <a:pt x="9028" y="26985"/>
                </a:lnTo>
                <a:lnTo>
                  <a:pt x="6889" y="17573"/>
                </a:lnTo>
                <a:lnTo>
                  <a:pt x="4372" y="8376"/>
                </a:lnTo>
                <a:lnTo>
                  <a:pt x="1777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0378440" y="2959607"/>
            <a:ext cx="105410" cy="36830"/>
          </a:xfrm>
          <a:custGeom>
            <a:avLst/>
            <a:gdLst/>
            <a:ahLst/>
            <a:cxnLst/>
            <a:rect l="l" t="t" r="r" b="b"/>
            <a:pathLst>
              <a:path w="105409" h="36830">
                <a:moveTo>
                  <a:pt x="8889" y="0"/>
                </a:moveTo>
                <a:lnTo>
                  <a:pt x="6205" y="8423"/>
                </a:lnTo>
                <a:lnTo>
                  <a:pt x="3778" y="16875"/>
                </a:lnTo>
                <a:lnTo>
                  <a:pt x="1639" y="25842"/>
                </a:lnTo>
                <a:lnTo>
                  <a:pt x="0" y="35178"/>
                </a:lnTo>
                <a:lnTo>
                  <a:pt x="10965" y="35337"/>
                </a:lnTo>
                <a:lnTo>
                  <a:pt x="33611" y="36036"/>
                </a:lnTo>
                <a:lnTo>
                  <a:pt x="44576" y="36194"/>
                </a:lnTo>
                <a:lnTo>
                  <a:pt x="59543" y="36570"/>
                </a:lnTo>
                <a:lnTo>
                  <a:pt x="74866" y="36528"/>
                </a:lnTo>
                <a:lnTo>
                  <a:pt x="105155" y="36194"/>
                </a:lnTo>
                <a:lnTo>
                  <a:pt x="102766" y="26699"/>
                </a:lnTo>
                <a:lnTo>
                  <a:pt x="100594" y="16875"/>
                </a:lnTo>
                <a:lnTo>
                  <a:pt x="98610" y="8264"/>
                </a:lnTo>
                <a:lnTo>
                  <a:pt x="96554" y="1015"/>
                </a:lnTo>
                <a:lnTo>
                  <a:pt x="44576" y="1015"/>
                </a:lnTo>
                <a:lnTo>
                  <a:pt x="35500" y="1000"/>
                </a:lnTo>
                <a:lnTo>
                  <a:pt x="26733" y="888"/>
                </a:lnTo>
                <a:lnTo>
                  <a:pt x="17966" y="587"/>
                </a:lnTo>
                <a:lnTo>
                  <a:pt x="8889" y="0"/>
                </a:lnTo>
                <a:close/>
              </a:path>
              <a:path w="105409" h="36830">
                <a:moveTo>
                  <a:pt x="96265" y="0"/>
                </a:moveTo>
                <a:lnTo>
                  <a:pt x="83939" y="587"/>
                </a:lnTo>
                <a:lnTo>
                  <a:pt x="71088" y="888"/>
                </a:lnTo>
                <a:lnTo>
                  <a:pt x="44576" y="1015"/>
                </a:lnTo>
                <a:lnTo>
                  <a:pt x="96554" y="1015"/>
                </a:lnTo>
                <a:lnTo>
                  <a:pt x="96265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0361676" y="3057144"/>
            <a:ext cx="5080" cy="15240"/>
          </a:xfrm>
          <a:custGeom>
            <a:avLst/>
            <a:gdLst/>
            <a:ahLst/>
            <a:cxnLst/>
            <a:rect l="l" t="t" r="r" b="b"/>
            <a:pathLst>
              <a:path w="5079" h="15239">
                <a:moveTo>
                  <a:pt x="2285" y="10159"/>
                </a:moveTo>
                <a:lnTo>
                  <a:pt x="0" y="15239"/>
                </a:lnTo>
                <a:lnTo>
                  <a:pt x="2285" y="15239"/>
                </a:lnTo>
                <a:lnTo>
                  <a:pt x="2285" y="10159"/>
                </a:lnTo>
                <a:close/>
              </a:path>
              <a:path w="5079" h="15239">
                <a:moveTo>
                  <a:pt x="4572" y="0"/>
                </a:moveTo>
                <a:lnTo>
                  <a:pt x="2285" y="5079"/>
                </a:lnTo>
                <a:lnTo>
                  <a:pt x="2285" y="10159"/>
                </a:lnTo>
                <a:lnTo>
                  <a:pt x="4572" y="5079"/>
                </a:lnTo>
                <a:lnTo>
                  <a:pt x="4572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0494264" y="3057144"/>
            <a:ext cx="5080" cy="15240"/>
          </a:xfrm>
          <a:custGeom>
            <a:avLst/>
            <a:gdLst/>
            <a:ahLst/>
            <a:cxnLst/>
            <a:rect l="l" t="t" r="r" b="b"/>
            <a:pathLst>
              <a:path w="5079" h="15239">
                <a:moveTo>
                  <a:pt x="2285" y="0"/>
                </a:moveTo>
                <a:lnTo>
                  <a:pt x="0" y="0"/>
                </a:lnTo>
                <a:lnTo>
                  <a:pt x="2285" y="4063"/>
                </a:lnTo>
                <a:lnTo>
                  <a:pt x="2285" y="9143"/>
                </a:lnTo>
                <a:lnTo>
                  <a:pt x="4571" y="15239"/>
                </a:lnTo>
                <a:lnTo>
                  <a:pt x="4571" y="5079"/>
                </a:lnTo>
                <a:lnTo>
                  <a:pt x="2285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0363200" y="3057144"/>
            <a:ext cx="135890" cy="17145"/>
          </a:xfrm>
          <a:custGeom>
            <a:avLst/>
            <a:gdLst/>
            <a:ahLst/>
            <a:cxnLst/>
            <a:rect l="l" t="t" r="r" b="b"/>
            <a:pathLst>
              <a:path w="135890" h="17144">
                <a:moveTo>
                  <a:pt x="1777" y="1015"/>
                </a:moveTo>
                <a:lnTo>
                  <a:pt x="1777" y="5968"/>
                </a:lnTo>
                <a:lnTo>
                  <a:pt x="0" y="10794"/>
                </a:lnTo>
                <a:lnTo>
                  <a:pt x="0" y="15747"/>
                </a:lnTo>
                <a:lnTo>
                  <a:pt x="14934" y="16335"/>
                </a:lnTo>
                <a:lnTo>
                  <a:pt x="29845" y="16637"/>
                </a:lnTo>
                <a:lnTo>
                  <a:pt x="59690" y="16763"/>
                </a:lnTo>
                <a:lnTo>
                  <a:pt x="97663" y="15366"/>
                </a:lnTo>
                <a:lnTo>
                  <a:pt x="116661" y="14906"/>
                </a:lnTo>
                <a:lnTo>
                  <a:pt x="135635" y="14731"/>
                </a:lnTo>
                <a:lnTo>
                  <a:pt x="135635" y="9905"/>
                </a:lnTo>
                <a:lnTo>
                  <a:pt x="133857" y="4952"/>
                </a:lnTo>
                <a:lnTo>
                  <a:pt x="133857" y="2031"/>
                </a:lnTo>
                <a:lnTo>
                  <a:pt x="59690" y="2031"/>
                </a:lnTo>
                <a:lnTo>
                  <a:pt x="44783" y="1873"/>
                </a:lnTo>
                <a:lnTo>
                  <a:pt x="15684" y="1174"/>
                </a:lnTo>
                <a:lnTo>
                  <a:pt x="1777" y="1015"/>
                </a:lnTo>
                <a:close/>
              </a:path>
              <a:path w="135890" h="17144">
                <a:moveTo>
                  <a:pt x="133857" y="0"/>
                </a:moveTo>
                <a:lnTo>
                  <a:pt x="116929" y="1174"/>
                </a:lnTo>
                <a:lnTo>
                  <a:pt x="98821" y="1777"/>
                </a:lnTo>
                <a:lnTo>
                  <a:pt x="79690" y="2000"/>
                </a:lnTo>
                <a:lnTo>
                  <a:pt x="59690" y="2031"/>
                </a:lnTo>
                <a:lnTo>
                  <a:pt x="133857" y="2031"/>
                </a:lnTo>
                <a:lnTo>
                  <a:pt x="133857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10358628" y="3097783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80">
                <a:moveTo>
                  <a:pt x="1524" y="0"/>
                </a:moveTo>
                <a:lnTo>
                  <a:pt x="0" y="5079"/>
                </a:lnTo>
                <a:lnTo>
                  <a:pt x="1524" y="5079"/>
                </a:lnTo>
                <a:lnTo>
                  <a:pt x="1524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0500359" y="3086100"/>
            <a:ext cx="1905" cy="17145"/>
          </a:xfrm>
          <a:custGeom>
            <a:avLst/>
            <a:gdLst/>
            <a:ahLst/>
            <a:cxnLst/>
            <a:rect l="l" t="t" r="r" b="b"/>
            <a:pathLst>
              <a:path w="1904" h="17144">
                <a:moveTo>
                  <a:pt x="1524" y="0"/>
                </a:moveTo>
                <a:lnTo>
                  <a:pt x="0" y="0"/>
                </a:lnTo>
                <a:lnTo>
                  <a:pt x="0" y="10540"/>
                </a:lnTo>
                <a:lnTo>
                  <a:pt x="1524" y="16763"/>
                </a:lnTo>
                <a:lnTo>
                  <a:pt x="1524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0358628" y="3098292"/>
            <a:ext cx="146685" cy="15240"/>
          </a:xfrm>
          <a:custGeom>
            <a:avLst/>
            <a:gdLst/>
            <a:ahLst/>
            <a:cxnLst/>
            <a:rect l="l" t="t" r="r" b="b"/>
            <a:pathLst>
              <a:path w="146684" h="15239">
                <a:moveTo>
                  <a:pt x="0" y="888"/>
                </a:moveTo>
                <a:lnTo>
                  <a:pt x="0" y="13335"/>
                </a:lnTo>
                <a:lnTo>
                  <a:pt x="13968" y="14061"/>
                </a:lnTo>
                <a:lnTo>
                  <a:pt x="28971" y="14668"/>
                </a:lnTo>
                <a:lnTo>
                  <a:pt x="44666" y="15085"/>
                </a:lnTo>
                <a:lnTo>
                  <a:pt x="60705" y="15240"/>
                </a:lnTo>
                <a:lnTo>
                  <a:pt x="84117" y="14898"/>
                </a:lnTo>
                <a:lnTo>
                  <a:pt x="106172" y="13938"/>
                </a:lnTo>
                <a:lnTo>
                  <a:pt x="126892" y="12453"/>
                </a:lnTo>
                <a:lnTo>
                  <a:pt x="146303" y="10541"/>
                </a:lnTo>
                <a:lnTo>
                  <a:pt x="146303" y="3810"/>
                </a:lnTo>
                <a:lnTo>
                  <a:pt x="71374" y="3810"/>
                </a:lnTo>
                <a:lnTo>
                  <a:pt x="51935" y="3621"/>
                </a:lnTo>
                <a:lnTo>
                  <a:pt x="33686" y="3063"/>
                </a:lnTo>
                <a:lnTo>
                  <a:pt x="16438" y="2149"/>
                </a:lnTo>
                <a:lnTo>
                  <a:pt x="0" y="888"/>
                </a:lnTo>
                <a:close/>
              </a:path>
              <a:path w="146684" h="15239">
                <a:moveTo>
                  <a:pt x="146303" y="0"/>
                </a:moveTo>
                <a:lnTo>
                  <a:pt x="128559" y="1398"/>
                </a:lnTo>
                <a:lnTo>
                  <a:pt x="110172" y="2619"/>
                </a:lnTo>
                <a:lnTo>
                  <a:pt x="91118" y="3482"/>
                </a:lnTo>
                <a:lnTo>
                  <a:pt x="71374" y="3810"/>
                </a:lnTo>
                <a:lnTo>
                  <a:pt x="146303" y="3810"/>
                </a:lnTo>
                <a:lnTo>
                  <a:pt x="146303" y="0"/>
                </a:lnTo>
                <a:close/>
              </a:path>
            </a:pathLst>
          </a:custGeom>
          <a:solidFill>
            <a:srgbClr val="EEDDF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0360152" y="3086100"/>
            <a:ext cx="142240" cy="17145"/>
          </a:xfrm>
          <a:custGeom>
            <a:avLst/>
            <a:gdLst/>
            <a:ahLst/>
            <a:cxnLst/>
            <a:rect l="l" t="t" r="r" b="b"/>
            <a:pathLst>
              <a:path w="142240" h="17144">
                <a:moveTo>
                  <a:pt x="1777" y="1904"/>
                </a:moveTo>
                <a:lnTo>
                  <a:pt x="1777" y="6476"/>
                </a:lnTo>
                <a:lnTo>
                  <a:pt x="0" y="11175"/>
                </a:lnTo>
                <a:lnTo>
                  <a:pt x="0" y="15875"/>
                </a:lnTo>
                <a:lnTo>
                  <a:pt x="15089" y="16388"/>
                </a:lnTo>
                <a:lnTo>
                  <a:pt x="30702" y="16652"/>
                </a:lnTo>
                <a:lnTo>
                  <a:pt x="62738" y="16763"/>
                </a:lnTo>
                <a:lnTo>
                  <a:pt x="82903" y="16609"/>
                </a:lnTo>
                <a:lnTo>
                  <a:pt x="102901" y="16192"/>
                </a:lnTo>
                <a:lnTo>
                  <a:pt x="141731" y="14859"/>
                </a:lnTo>
                <a:lnTo>
                  <a:pt x="141731" y="10287"/>
                </a:lnTo>
                <a:lnTo>
                  <a:pt x="139953" y="5587"/>
                </a:lnTo>
                <a:lnTo>
                  <a:pt x="139953" y="3683"/>
                </a:lnTo>
                <a:lnTo>
                  <a:pt x="62738" y="3683"/>
                </a:lnTo>
                <a:lnTo>
                  <a:pt x="46676" y="3530"/>
                </a:lnTo>
                <a:lnTo>
                  <a:pt x="30924" y="3127"/>
                </a:lnTo>
                <a:lnTo>
                  <a:pt x="1777" y="1904"/>
                </a:lnTo>
                <a:close/>
              </a:path>
              <a:path w="142240" h="17144">
                <a:moveTo>
                  <a:pt x="139953" y="0"/>
                </a:moveTo>
                <a:lnTo>
                  <a:pt x="121816" y="1754"/>
                </a:lnTo>
                <a:lnTo>
                  <a:pt x="102679" y="2889"/>
                </a:lnTo>
                <a:lnTo>
                  <a:pt x="82875" y="3500"/>
                </a:lnTo>
                <a:lnTo>
                  <a:pt x="62738" y="3683"/>
                </a:lnTo>
                <a:lnTo>
                  <a:pt x="139953" y="3683"/>
                </a:lnTo>
                <a:lnTo>
                  <a:pt x="139953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9878568" y="2857500"/>
            <a:ext cx="199390" cy="91440"/>
          </a:xfrm>
          <a:custGeom>
            <a:avLst/>
            <a:gdLst/>
            <a:ahLst/>
            <a:cxnLst/>
            <a:rect l="l" t="t" r="r" b="b"/>
            <a:pathLst>
              <a:path w="199390" h="91439">
                <a:moveTo>
                  <a:pt x="99695" y="0"/>
                </a:moveTo>
                <a:lnTo>
                  <a:pt x="61293" y="3643"/>
                </a:lnTo>
                <a:lnTo>
                  <a:pt x="29559" y="13525"/>
                </a:lnTo>
                <a:lnTo>
                  <a:pt x="7969" y="28074"/>
                </a:lnTo>
                <a:lnTo>
                  <a:pt x="0" y="45720"/>
                </a:lnTo>
                <a:lnTo>
                  <a:pt x="7969" y="63740"/>
                </a:lnTo>
                <a:lnTo>
                  <a:pt x="29559" y="78247"/>
                </a:lnTo>
                <a:lnTo>
                  <a:pt x="61293" y="87921"/>
                </a:lnTo>
                <a:lnTo>
                  <a:pt x="99695" y="91439"/>
                </a:lnTo>
                <a:lnTo>
                  <a:pt x="138096" y="87796"/>
                </a:lnTo>
                <a:lnTo>
                  <a:pt x="169830" y="77914"/>
                </a:lnTo>
                <a:lnTo>
                  <a:pt x="191420" y="63365"/>
                </a:lnTo>
                <a:lnTo>
                  <a:pt x="199389" y="45720"/>
                </a:lnTo>
                <a:lnTo>
                  <a:pt x="191420" y="28074"/>
                </a:lnTo>
                <a:lnTo>
                  <a:pt x="169830" y="13525"/>
                </a:lnTo>
                <a:lnTo>
                  <a:pt x="138096" y="3643"/>
                </a:lnTo>
                <a:lnTo>
                  <a:pt x="99695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0332719" y="2857500"/>
            <a:ext cx="198120" cy="91440"/>
          </a:xfrm>
          <a:custGeom>
            <a:avLst/>
            <a:gdLst/>
            <a:ahLst/>
            <a:cxnLst/>
            <a:rect l="l" t="t" r="r" b="b"/>
            <a:pathLst>
              <a:path w="198120" h="91439">
                <a:moveTo>
                  <a:pt x="98932" y="0"/>
                </a:moveTo>
                <a:lnTo>
                  <a:pt x="60811" y="3643"/>
                </a:lnTo>
                <a:lnTo>
                  <a:pt x="29321" y="13525"/>
                </a:lnTo>
                <a:lnTo>
                  <a:pt x="7903" y="28074"/>
                </a:lnTo>
                <a:lnTo>
                  <a:pt x="0" y="45720"/>
                </a:lnTo>
                <a:lnTo>
                  <a:pt x="7903" y="63740"/>
                </a:lnTo>
                <a:lnTo>
                  <a:pt x="29321" y="78247"/>
                </a:lnTo>
                <a:lnTo>
                  <a:pt x="60811" y="87921"/>
                </a:lnTo>
                <a:lnTo>
                  <a:pt x="98932" y="91439"/>
                </a:lnTo>
                <a:lnTo>
                  <a:pt x="137001" y="87796"/>
                </a:lnTo>
                <a:lnTo>
                  <a:pt x="168497" y="77914"/>
                </a:lnTo>
                <a:lnTo>
                  <a:pt x="189944" y="63365"/>
                </a:lnTo>
                <a:lnTo>
                  <a:pt x="197865" y="45720"/>
                </a:lnTo>
                <a:lnTo>
                  <a:pt x="189944" y="28074"/>
                </a:lnTo>
                <a:lnTo>
                  <a:pt x="168497" y="13525"/>
                </a:lnTo>
                <a:lnTo>
                  <a:pt x="137001" y="3643"/>
                </a:lnTo>
                <a:lnTo>
                  <a:pt x="98932" y="0"/>
                </a:lnTo>
                <a:close/>
              </a:path>
            </a:pathLst>
          </a:custGeom>
          <a:solidFill>
            <a:srgbClr val="38434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This scientific </a:t>
            </a:r>
            <a:r>
              <a:rPr kumimoji="0" sz="600" b="1" i="0" u="none" strike="noStrike" kern="1200" cap="none" spc="-5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exchange meeting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 </a:t>
            </a:r>
            <a:r>
              <a:rPr kumimoji="0" sz="600" b="1" i="0" u="none" strike="noStrike" kern="1200" cap="none" spc="-5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organised and funded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 </a:t>
            </a:r>
            <a:r>
              <a:rPr kumimoji="0" sz="600" b="1" i="0" u="none" strike="noStrike" kern="1200" cap="none" spc="-5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AstraZeneca. CONFIDENTIAL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 FOR </a:t>
            </a:r>
            <a:r>
              <a:rPr kumimoji="0" sz="600" b="1" i="0" u="none" strike="noStrike" kern="1200" cap="none" spc="-10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PERSONAL </a:t>
            </a:r>
            <a:r>
              <a:rPr kumimoji="0" sz="600" b="1" i="0" u="none" strike="noStrike" kern="1200" cap="none" spc="-5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USE ONLY,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NOT FOR </a:t>
            </a:r>
            <a:r>
              <a:rPr kumimoji="0" sz="600" b="1" i="0" u="none" strike="noStrike" kern="1200" cap="none" spc="-5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ONWARD</a:t>
            </a:r>
            <a:r>
              <a:rPr kumimoji="0" sz="600" b="1" i="0" u="none" strike="noStrike" kern="1200" cap="none" spc="90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600" b="1" i="0" u="none" strike="noStrike" kern="1200" cap="none" spc="-5" normalizeH="0" baseline="0" noProof="0" dirty="0">
                <a:ln>
                  <a:noFill/>
                </a:ln>
                <a:solidFill>
                  <a:srgbClr val="3E444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DISTRIBUTION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21F29A-373A-AD4C-A86F-A91582658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l-GR" dirty="0"/>
              <a:t>Χειρουργική αντιμετώπιση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C983E86-F1D0-1540-9908-4506F7AEA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131117"/>
            <a:ext cx="11593286" cy="1325563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Η καθιερωμένη θεραπευτική αντιμετώπιση του καρκίνου ωοθηκών είναι η </a:t>
            </a:r>
            <a:r>
              <a:rPr lang="el-GR" b="1" dirty="0"/>
              <a:t>πλήρης χειρουργική εξαίρεση </a:t>
            </a:r>
            <a:r>
              <a:rPr lang="el-GR" dirty="0"/>
              <a:t>της νόσου και η </a:t>
            </a:r>
            <a:r>
              <a:rPr lang="el-GR" b="1" dirty="0"/>
              <a:t>χημειοθεραπεία</a:t>
            </a:r>
            <a:r>
              <a:rPr lang="el-GR" dirty="0"/>
              <a:t> με βάση την </a:t>
            </a:r>
            <a:r>
              <a:rPr lang="el-GR" b="1" dirty="0" err="1"/>
              <a:t>πλάτινα</a:t>
            </a:r>
            <a:r>
              <a:rPr lang="el-GR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C9EF99-E289-1A4A-A944-D8EECE3ED8D6}"/>
              </a:ext>
            </a:extLst>
          </p:cNvPr>
          <p:cNvSpPr txBox="1"/>
          <p:nvPr/>
        </p:nvSpPr>
        <p:spPr>
          <a:xfrm>
            <a:off x="293914" y="2326360"/>
            <a:ext cx="8690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Ποιος πρέπει να κάνει το χειρουργείο και πότε;</a:t>
            </a:r>
          </a:p>
          <a:p>
            <a:r>
              <a:rPr lang="el-GR" sz="2400" dirty="0"/>
              <a:t>Μπορεί να γίνει συντηρητική αντιμετώπιση στον καρκίνο ωοθηκών;</a:t>
            </a:r>
          </a:p>
        </p:txBody>
      </p:sp>
      <p:pic>
        <p:nvPicPr>
          <p:cNvPr id="5" name="Google Shape;170;p12">
            <a:extLst>
              <a:ext uri="{FF2B5EF4-FFF2-40B4-BE49-F238E27FC236}">
                <a16:creationId xmlns:a16="http://schemas.microsoft.com/office/drawing/2014/main" id="{5A056A6C-74E8-9D4F-BF9F-512084F0B3B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3914" y="3157357"/>
            <a:ext cx="5664346" cy="370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8;p21">
            <a:extLst>
              <a:ext uri="{FF2B5EF4-FFF2-40B4-BE49-F238E27FC236}">
                <a16:creationId xmlns:a16="http://schemas.microsoft.com/office/drawing/2014/main" id="{16C08DD4-0ECB-FF41-937D-23295F4968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7316" y="3537623"/>
            <a:ext cx="4288284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123738-1F30-EE4D-A578-ECB2D7122D45}"/>
              </a:ext>
            </a:extLst>
          </p:cNvPr>
          <p:cNvSpPr txBox="1"/>
          <p:nvPr/>
        </p:nvSpPr>
        <p:spPr>
          <a:xfrm>
            <a:off x="9519922" y="6496062"/>
            <a:ext cx="2672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Heitz</a:t>
            </a:r>
            <a:r>
              <a:rPr lang="en-US" dirty="0"/>
              <a:t> et al </a:t>
            </a:r>
            <a:r>
              <a:rPr lang="en-US" dirty="0" err="1"/>
              <a:t>Gynecol</a:t>
            </a:r>
            <a:r>
              <a:rPr lang="en-US" dirty="0"/>
              <a:t> Oncol)</a:t>
            </a:r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AFCBF-E607-5748-88D1-B6949619F639}"/>
              </a:ext>
            </a:extLst>
          </p:cNvPr>
          <p:cNvSpPr txBox="1"/>
          <p:nvPr/>
        </p:nvSpPr>
        <p:spPr>
          <a:xfrm>
            <a:off x="6993870" y="3157639"/>
            <a:ext cx="3503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u="sng" dirty="0" err="1"/>
              <a:t>Σημασ</a:t>
            </a:r>
            <a:r>
              <a:rPr lang="en-US" u="sng" dirty="0" err="1"/>
              <a:t>ί</a:t>
            </a:r>
            <a:r>
              <a:rPr lang="el-GR" u="sng" dirty="0"/>
              <a:t>α μέγιστης </a:t>
            </a:r>
            <a:r>
              <a:rPr lang="el-GR" u="sng" dirty="0" err="1"/>
              <a:t>κυτταρομείωσης</a:t>
            </a: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3402258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1691" y="497115"/>
            <a:ext cx="8751144" cy="5647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3413" y="6211676"/>
            <a:ext cx="4572000" cy="66400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/>
            <a:endParaRPr lang="en-US" dirty="0">
              <a:solidFill>
                <a:srgbClr val="000000"/>
              </a:solidFill>
            </a:endParaRPr>
          </a:p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31689" y="6088564"/>
            <a:ext cx="962520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100" dirty="0">
                <a:solidFill>
                  <a:prstClr val="black"/>
                </a:solidFill>
              </a:rPr>
              <a:t>du Bois A, </a:t>
            </a:r>
            <a:r>
              <a:rPr lang="en-US" sz="1100" dirty="0" err="1">
                <a:solidFill>
                  <a:prstClr val="black"/>
                </a:solidFill>
              </a:rPr>
              <a:t>Reuss</a:t>
            </a:r>
            <a:r>
              <a:rPr lang="en-US" sz="1100" dirty="0">
                <a:solidFill>
                  <a:prstClr val="black"/>
                </a:solidFill>
              </a:rPr>
              <a:t> A, </a:t>
            </a:r>
            <a:r>
              <a:rPr lang="en-US" sz="1100" dirty="0" err="1">
                <a:solidFill>
                  <a:prstClr val="black"/>
                </a:solidFill>
              </a:rPr>
              <a:t>Pujade-Lauraine</a:t>
            </a:r>
            <a:r>
              <a:rPr lang="en-US" sz="1100" dirty="0">
                <a:solidFill>
                  <a:prstClr val="black"/>
                </a:solidFill>
              </a:rPr>
              <a:t> E, Harter P, Ray-</a:t>
            </a:r>
            <a:r>
              <a:rPr lang="en-US" sz="1100" dirty="0" err="1">
                <a:solidFill>
                  <a:prstClr val="black"/>
                </a:solidFill>
              </a:rPr>
              <a:t>Coquard</a:t>
            </a:r>
            <a:r>
              <a:rPr lang="en-US" sz="1100" dirty="0">
                <a:solidFill>
                  <a:prstClr val="black"/>
                </a:solidFill>
              </a:rPr>
              <a:t> I, </a:t>
            </a:r>
            <a:r>
              <a:rPr lang="en-US" sz="1100" dirty="0" err="1">
                <a:solidFill>
                  <a:prstClr val="black"/>
                </a:solidFill>
              </a:rPr>
              <a:t>Pfisterer</a:t>
            </a:r>
            <a:r>
              <a:rPr lang="en-US" sz="1100" dirty="0">
                <a:solidFill>
                  <a:prstClr val="black"/>
                </a:solidFill>
              </a:rPr>
              <a:t> J: The role of surgical outcome as prognostic factor in advanced epithelial ovarian cancer. A combined exploratory analysis of three prospectively randomized phase III multicenter trials by the </a:t>
            </a:r>
            <a:r>
              <a:rPr lang="en-US" sz="1100" dirty="0" err="1">
                <a:solidFill>
                  <a:prstClr val="black"/>
                </a:solidFill>
              </a:rPr>
              <a:t>Arbeitsgemeinschaft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Gynaekologische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Onkologie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Studiengruppe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Ovarialkarzinom</a:t>
            </a:r>
            <a:r>
              <a:rPr lang="en-US" sz="1100" dirty="0">
                <a:solidFill>
                  <a:prstClr val="black"/>
                </a:solidFill>
              </a:rPr>
              <a:t> (AGO-OVAR) and the </a:t>
            </a:r>
            <a:r>
              <a:rPr lang="en-US" sz="1100" dirty="0" err="1">
                <a:solidFill>
                  <a:prstClr val="black"/>
                </a:solidFill>
              </a:rPr>
              <a:t>Groupe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d'Investigateurs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Nationaux</a:t>
            </a:r>
            <a:r>
              <a:rPr lang="en-US" sz="1100" dirty="0">
                <a:solidFill>
                  <a:prstClr val="black"/>
                </a:solidFill>
              </a:rPr>
              <a:t> pour les Etudes des Cancers de </a:t>
            </a:r>
            <a:r>
              <a:rPr lang="en-US" sz="1100" dirty="0" err="1">
                <a:solidFill>
                  <a:prstClr val="black"/>
                </a:solidFill>
              </a:rPr>
              <a:t>l'Ovaire</a:t>
            </a:r>
            <a:r>
              <a:rPr lang="en-US" sz="1100" dirty="0">
                <a:solidFill>
                  <a:prstClr val="black"/>
                </a:solidFill>
              </a:rPr>
              <a:t> (GINECO).Cancer 2009; 15: 1234-12445</a:t>
            </a:r>
          </a:p>
        </p:txBody>
      </p:sp>
      <p:sp>
        <p:nvSpPr>
          <p:cNvPr id="6" name="5 - Ελεύθερη σχεδίαση"/>
          <p:cNvSpPr/>
          <p:nvPr/>
        </p:nvSpPr>
        <p:spPr>
          <a:xfrm>
            <a:off x="3171879" y="1682475"/>
            <a:ext cx="6106591" cy="3276600"/>
          </a:xfrm>
          <a:custGeom>
            <a:avLst/>
            <a:gdLst>
              <a:gd name="connsiteX0" fmla="*/ 0 w 6975987"/>
              <a:gd name="connsiteY0" fmla="*/ 0 h 3276600"/>
              <a:gd name="connsiteX1" fmla="*/ 250723 w 6975987"/>
              <a:gd name="connsiteY1" fmla="*/ 191729 h 3276600"/>
              <a:gd name="connsiteX2" fmla="*/ 530942 w 6975987"/>
              <a:gd name="connsiteY2" fmla="*/ 914400 h 3276600"/>
              <a:gd name="connsiteX3" fmla="*/ 855407 w 6975987"/>
              <a:gd name="connsiteY3" fmla="*/ 1843549 h 3276600"/>
              <a:gd name="connsiteX4" fmla="*/ 3274142 w 6975987"/>
              <a:gd name="connsiteY4" fmla="*/ 3052916 h 3276600"/>
              <a:gd name="connsiteX5" fmla="*/ 6975987 w 6975987"/>
              <a:gd name="connsiteY5" fmla="*/ 3185652 h 3276600"/>
              <a:gd name="connsiteX6" fmla="*/ 6975987 w 6975987"/>
              <a:gd name="connsiteY6" fmla="*/ 3185652 h 3276600"/>
              <a:gd name="connsiteX7" fmla="*/ 6784258 w 6975987"/>
              <a:gd name="connsiteY7" fmla="*/ 3200400 h 3276600"/>
              <a:gd name="connsiteX8" fmla="*/ 6843252 w 6975987"/>
              <a:gd name="connsiteY8" fmla="*/ 3185652 h 3276600"/>
              <a:gd name="connsiteX0" fmla="*/ 0 w 6975987"/>
              <a:gd name="connsiteY0" fmla="*/ 0 h 3276600"/>
              <a:gd name="connsiteX1" fmla="*/ 250723 w 6975987"/>
              <a:gd name="connsiteY1" fmla="*/ 191729 h 3276600"/>
              <a:gd name="connsiteX2" fmla="*/ 530942 w 6975987"/>
              <a:gd name="connsiteY2" fmla="*/ 914400 h 3276600"/>
              <a:gd name="connsiteX3" fmla="*/ 855407 w 6975987"/>
              <a:gd name="connsiteY3" fmla="*/ 1843549 h 3276600"/>
              <a:gd name="connsiteX4" fmla="*/ 855442 w 6975987"/>
              <a:gd name="connsiteY4" fmla="*/ 1843549 h 3276600"/>
              <a:gd name="connsiteX5" fmla="*/ 3274142 w 6975987"/>
              <a:gd name="connsiteY5" fmla="*/ 3052916 h 3276600"/>
              <a:gd name="connsiteX6" fmla="*/ 6975987 w 6975987"/>
              <a:gd name="connsiteY6" fmla="*/ 3185652 h 3276600"/>
              <a:gd name="connsiteX7" fmla="*/ 6975987 w 6975987"/>
              <a:gd name="connsiteY7" fmla="*/ 3185652 h 3276600"/>
              <a:gd name="connsiteX8" fmla="*/ 6784258 w 6975987"/>
              <a:gd name="connsiteY8" fmla="*/ 3200400 h 3276600"/>
              <a:gd name="connsiteX9" fmla="*/ 6843252 w 6975987"/>
              <a:gd name="connsiteY9" fmla="*/ 3185652 h 3276600"/>
              <a:gd name="connsiteX0" fmla="*/ 0 w 6975987"/>
              <a:gd name="connsiteY0" fmla="*/ 0 h 3276600"/>
              <a:gd name="connsiteX1" fmla="*/ 250723 w 6975987"/>
              <a:gd name="connsiteY1" fmla="*/ 191729 h 3276600"/>
              <a:gd name="connsiteX2" fmla="*/ 530942 w 6975987"/>
              <a:gd name="connsiteY2" fmla="*/ 914400 h 3276600"/>
              <a:gd name="connsiteX3" fmla="*/ 855407 w 6975987"/>
              <a:gd name="connsiteY3" fmla="*/ 1843549 h 3276600"/>
              <a:gd name="connsiteX4" fmla="*/ 855442 w 6975987"/>
              <a:gd name="connsiteY4" fmla="*/ 1843549 h 3276600"/>
              <a:gd name="connsiteX5" fmla="*/ 3274142 w 6975987"/>
              <a:gd name="connsiteY5" fmla="*/ 3052916 h 3276600"/>
              <a:gd name="connsiteX6" fmla="*/ 6975987 w 6975987"/>
              <a:gd name="connsiteY6" fmla="*/ 3185652 h 3276600"/>
              <a:gd name="connsiteX7" fmla="*/ 6975987 w 6975987"/>
              <a:gd name="connsiteY7" fmla="*/ 3185652 h 3276600"/>
              <a:gd name="connsiteX8" fmla="*/ 6784258 w 6975987"/>
              <a:gd name="connsiteY8" fmla="*/ 3200400 h 3276600"/>
              <a:gd name="connsiteX9" fmla="*/ 6843252 w 6975987"/>
              <a:gd name="connsiteY9" fmla="*/ 3185652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75987" h="3276600">
                <a:moveTo>
                  <a:pt x="0" y="0"/>
                </a:moveTo>
                <a:cubicBezTo>
                  <a:pt x="81116" y="19664"/>
                  <a:pt x="162233" y="39329"/>
                  <a:pt x="250723" y="191729"/>
                </a:cubicBezTo>
                <a:cubicBezTo>
                  <a:pt x="339213" y="344129"/>
                  <a:pt x="430161" y="639097"/>
                  <a:pt x="530942" y="914400"/>
                </a:cubicBezTo>
                <a:cubicBezTo>
                  <a:pt x="631723" y="1189703"/>
                  <a:pt x="801324" y="1688691"/>
                  <a:pt x="855407" y="1843549"/>
                </a:cubicBezTo>
                <a:cubicBezTo>
                  <a:pt x="909490" y="1998407"/>
                  <a:pt x="688294" y="1361769"/>
                  <a:pt x="855442" y="1843549"/>
                </a:cubicBezTo>
                <a:cubicBezTo>
                  <a:pt x="1258564" y="2045110"/>
                  <a:pt x="2254051" y="2829232"/>
                  <a:pt x="3274142" y="3052916"/>
                </a:cubicBezTo>
                <a:cubicBezTo>
                  <a:pt x="4294233" y="3276600"/>
                  <a:pt x="6975987" y="3185652"/>
                  <a:pt x="6975987" y="3185652"/>
                </a:cubicBezTo>
                <a:lnTo>
                  <a:pt x="6975987" y="3185652"/>
                </a:lnTo>
                <a:cubicBezTo>
                  <a:pt x="6944032" y="3188110"/>
                  <a:pt x="6806380" y="3200400"/>
                  <a:pt x="6784258" y="3200400"/>
                </a:cubicBezTo>
                <a:cubicBezTo>
                  <a:pt x="6762136" y="3200400"/>
                  <a:pt x="6802694" y="3193026"/>
                  <a:pt x="6843252" y="3185652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24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5921AD-A841-B140-8A35-E757497F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851"/>
            <a:ext cx="10515600" cy="1325563"/>
          </a:xfrm>
        </p:spPr>
        <p:txBody>
          <a:bodyPr/>
          <a:lstStyle/>
          <a:p>
            <a:r>
              <a:rPr lang="el-GR" dirty="0"/>
              <a:t>Θεραπεία καρκίνου ωοθηκών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7D18CC-3774-C447-9F6F-ABC1A24AB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051" y="1058856"/>
            <a:ext cx="10515600" cy="4351338"/>
          </a:xfrm>
        </p:spPr>
        <p:txBody>
          <a:bodyPr/>
          <a:lstStyle/>
          <a:p>
            <a:r>
              <a:rPr lang="el-GR" dirty="0"/>
              <a:t>Υπάρχουν νέα φάρμακα για τη θεραπεία του καρκίνου ωοθηκών;</a:t>
            </a:r>
          </a:p>
          <a:p>
            <a:r>
              <a:rPr lang="el-GR" dirty="0"/>
              <a:t>Πότε χορηγούνται τα φάρμακα αυτά και με ποιον τρόπο;</a:t>
            </a:r>
          </a:p>
          <a:p>
            <a:r>
              <a:rPr lang="el-GR" dirty="0"/>
              <a:t>Έχει νόημα η συμμετοχή σε κλινικές μελέτες;</a:t>
            </a:r>
          </a:p>
          <a:p>
            <a:r>
              <a:rPr lang="el-GR" dirty="0"/>
              <a:t>Ποιος ο ρόλος του χειρουργείου στην υποτροπιάζουσα νόσο;</a:t>
            </a: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270F1D5-3437-ED4E-B066-3FB309FF6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1" y="3152276"/>
            <a:ext cx="3757184" cy="1990986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E35B7FCF-AAAF-C445-9A80-DF09051EFA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679"/>
          <a:stretch/>
        </p:blipFill>
        <p:spPr>
          <a:xfrm>
            <a:off x="4375150" y="3087585"/>
            <a:ext cx="2615473" cy="1818311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D6AC6714-C739-254E-8B4B-8A40856B5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150" y="5086349"/>
            <a:ext cx="2722153" cy="1542689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7F99B87-FCD9-F44E-83A6-E8C0160B6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16" y="3126852"/>
            <a:ext cx="4889483" cy="275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78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2618E-2613-A91D-85AD-09F477758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FD093D-BC46-B934-77D2-D3DCB6D7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0" y="18255"/>
            <a:ext cx="12178990" cy="1325563"/>
          </a:xfrm>
        </p:spPr>
        <p:txBody>
          <a:bodyPr/>
          <a:lstStyle/>
          <a:p>
            <a:r>
              <a:rPr lang="el-GR" dirty="0"/>
              <a:t>Θεραπεία συντήρησης στον καρκίνο ωοθηκών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F08C748-1D66-B145-50CC-E5C1B505E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185" y="1343818"/>
            <a:ext cx="11718073" cy="5335762"/>
          </a:xfrm>
        </p:spPr>
        <p:txBody>
          <a:bodyPr>
            <a:normAutofit/>
          </a:bodyPr>
          <a:lstStyle/>
          <a:p>
            <a:r>
              <a:rPr lang="el-GR" dirty="0"/>
              <a:t>Όλες οι γυναίκες προχωρημένου σταδίου </a:t>
            </a:r>
            <a:r>
              <a:rPr lang="en-US" dirty="0"/>
              <a:t>(III/IV) </a:t>
            </a:r>
            <a:r>
              <a:rPr lang="el-GR" dirty="0"/>
              <a:t>λαμβάνουν αγωγή συντήρησης</a:t>
            </a:r>
          </a:p>
          <a:p>
            <a:r>
              <a:rPr lang="el-GR" dirty="0"/>
              <a:t>Το είδος της αγωγής καθορίζεται από την παρουσία μεταλλάξεων στα γονίδια </a:t>
            </a:r>
            <a:r>
              <a:rPr lang="en-US" dirty="0"/>
              <a:t>BRCA1/2 </a:t>
            </a:r>
            <a:r>
              <a:rPr lang="el-GR" dirty="0"/>
              <a:t>και την παρουσία </a:t>
            </a:r>
            <a:r>
              <a:rPr lang="el-GR" dirty="0" err="1"/>
              <a:t>γενωμικής</a:t>
            </a:r>
            <a:r>
              <a:rPr lang="el-GR" dirty="0"/>
              <a:t> αστάθειας</a:t>
            </a:r>
          </a:p>
          <a:p>
            <a:r>
              <a:rPr lang="el-GR" dirty="0"/>
              <a:t>Οι ασθενείς που έχουν μεταλλάξεις στα γονίδια </a:t>
            </a:r>
            <a:r>
              <a:rPr lang="en-US" dirty="0"/>
              <a:t>BRCA1/2 </a:t>
            </a:r>
            <a:r>
              <a:rPr lang="en-US" dirty="0" err="1"/>
              <a:t>ή</a:t>
            </a:r>
            <a:r>
              <a:rPr lang="el-GR" dirty="0"/>
              <a:t>/και </a:t>
            </a:r>
            <a:r>
              <a:rPr lang="el-GR" dirty="0" err="1"/>
              <a:t>γενωμική</a:t>
            </a:r>
            <a:r>
              <a:rPr lang="el-GR" dirty="0"/>
              <a:t> αστάθεια πρέπει να πάρουν αναστολείς </a:t>
            </a:r>
            <a:r>
              <a:rPr lang="en-US" dirty="0"/>
              <a:t>PARP </a:t>
            </a:r>
            <a:r>
              <a:rPr lang="el-GR" dirty="0"/>
              <a:t>(</a:t>
            </a:r>
            <a:r>
              <a:rPr lang="el-GR" dirty="0" err="1"/>
              <a:t>ολαπαρίμπη</a:t>
            </a:r>
            <a:r>
              <a:rPr lang="el-GR" dirty="0"/>
              <a:t>, </a:t>
            </a:r>
            <a:r>
              <a:rPr lang="el-GR" dirty="0" err="1"/>
              <a:t>νιραπαρίμπη</a:t>
            </a:r>
            <a:r>
              <a:rPr lang="el-GR" dirty="0"/>
              <a:t>) για 2-3 χρόνια</a:t>
            </a:r>
          </a:p>
          <a:p>
            <a:r>
              <a:rPr lang="el-GR" dirty="0"/>
              <a:t>Ο </a:t>
            </a:r>
            <a:r>
              <a:rPr lang="el-GR" dirty="0" err="1"/>
              <a:t>αντιαγγειογενετικός</a:t>
            </a:r>
            <a:r>
              <a:rPr lang="el-GR" dirty="0"/>
              <a:t> παράγοντας (</a:t>
            </a:r>
            <a:r>
              <a:rPr lang="el-GR" dirty="0" err="1"/>
              <a:t>αντι</a:t>
            </a:r>
            <a:r>
              <a:rPr lang="el-GR" dirty="0"/>
              <a:t>-</a:t>
            </a:r>
            <a:r>
              <a:rPr lang="en-US" dirty="0"/>
              <a:t>VEGF) </a:t>
            </a:r>
            <a:r>
              <a:rPr lang="el-GR" dirty="0" err="1"/>
              <a:t>μπεβασιζουμάμπη</a:t>
            </a:r>
            <a:r>
              <a:rPr lang="el-GR" dirty="0"/>
              <a:t> χορηγείται μαζί με τη χημειοθεραπεία και ως θεραπεία συντήρησης για 1 χρόνο </a:t>
            </a:r>
          </a:p>
          <a:p>
            <a:r>
              <a:rPr lang="el-GR" dirty="0"/>
              <a:t>Με βάση τις ενδείξεις οι θεραπείες αυτές μπορούν να χορηγηθούν συνδυαστικά</a:t>
            </a:r>
          </a:p>
        </p:txBody>
      </p:sp>
    </p:spTree>
    <p:extLst>
      <p:ext uri="{BB962C8B-B14F-4D97-AF65-F5344CB8AC3E}">
        <p14:creationId xmlns:p14="http://schemas.microsoft.com/office/powerpoint/2010/main" val="941952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57738-5475-C37A-4834-7474CA9D2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D798DF-1C6E-9BC8-AED1-F7E9F49D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074565"/>
          </a:xfrm>
        </p:spPr>
        <p:txBody>
          <a:bodyPr/>
          <a:lstStyle/>
          <a:p>
            <a:r>
              <a:rPr lang="el-GR" dirty="0"/>
              <a:t>Αναστολείς </a:t>
            </a:r>
            <a:r>
              <a:rPr lang="en-US" dirty="0"/>
              <a:t>PARP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2D5EB8-BC8E-B23F-0C8C-C483256FF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942" y="863810"/>
            <a:ext cx="11428141" cy="910006"/>
          </a:xfrm>
        </p:spPr>
        <p:txBody>
          <a:bodyPr/>
          <a:lstStyle/>
          <a:p>
            <a:r>
              <a:rPr lang="el-GR" dirty="0"/>
              <a:t>Η </a:t>
            </a:r>
            <a:r>
              <a:rPr lang="el-GR" dirty="0" err="1"/>
              <a:t>αναστολ</a:t>
            </a:r>
            <a:r>
              <a:rPr lang="en-US" dirty="0" err="1"/>
              <a:t>ή</a:t>
            </a:r>
            <a:r>
              <a:rPr lang="el-GR" dirty="0"/>
              <a:t> του ενζύμου </a:t>
            </a:r>
            <a:r>
              <a:rPr lang="en-US" dirty="0"/>
              <a:t>PARP </a:t>
            </a:r>
            <a:r>
              <a:rPr lang="el-GR" dirty="0"/>
              <a:t>επιφέρει </a:t>
            </a:r>
            <a:r>
              <a:rPr lang="el-GR" dirty="0" err="1"/>
              <a:t>συνεργιστική</a:t>
            </a:r>
            <a:r>
              <a:rPr lang="el-GR" dirty="0"/>
              <a:t> θνητότητα σε καρκινικά κύτταρα που έχουν μετάλλαξη στα γονίδια </a:t>
            </a:r>
            <a:r>
              <a:rPr lang="en-US" dirty="0"/>
              <a:t>BRCA1/2</a:t>
            </a:r>
            <a:endParaRPr lang="el-GR" dirty="0"/>
          </a:p>
        </p:txBody>
      </p:sp>
      <p:pic>
        <p:nvPicPr>
          <p:cNvPr id="20" name="Picture 3" descr="C:\Users\charlotte.seymour\AppData\Local\Microsoft\Windows\Temporary Internet Files\Content.IE5\8PUCRXMI\wrench-34929_640[1].png">
            <a:extLst>
              <a:ext uri="{FF2B5EF4-FFF2-40B4-BE49-F238E27FC236}">
                <a16:creationId xmlns:a16="http://schemas.microsoft.com/office/drawing/2014/main" id="{D79396B6-B999-3BE0-996A-0A046E004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79710">
            <a:off x="8437423" y="3484496"/>
            <a:ext cx="751801" cy="48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charlotte.seymour\AppData\Local\Microsoft\Windows\Temporary Internet Files\Content.IE5\8PUCRXMI\wrench-34929_640[1].png">
            <a:extLst>
              <a:ext uri="{FF2B5EF4-FFF2-40B4-BE49-F238E27FC236}">
                <a16:creationId xmlns:a16="http://schemas.microsoft.com/office/drawing/2014/main" id="{824C615B-5DFF-C872-E789-2EB2CF6DB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79710">
            <a:off x="5465438" y="3484496"/>
            <a:ext cx="751801" cy="48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6">
            <a:extLst>
              <a:ext uri="{FF2B5EF4-FFF2-40B4-BE49-F238E27FC236}">
                <a16:creationId xmlns:a16="http://schemas.microsoft.com/office/drawing/2014/main" id="{564DCAB1-04CB-8232-75F2-E1375D050F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9" r="65720"/>
          <a:stretch/>
        </p:blipFill>
        <p:spPr>
          <a:xfrm>
            <a:off x="5315048" y="1971966"/>
            <a:ext cx="1048948" cy="627239"/>
          </a:xfrm>
          <a:prstGeom prst="rect">
            <a:avLst/>
          </a:prstGeom>
          <a:ln>
            <a:noFill/>
          </a:ln>
          <a:effectLst>
            <a:outerShdw blurRad="127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50807AA-B947-823F-B35E-C69A83BA99DF}"/>
              </a:ext>
            </a:extLst>
          </p:cNvPr>
          <p:cNvSpPr txBox="1"/>
          <p:nvPr/>
        </p:nvSpPr>
        <p:spPr>
          <a:xfrm>
            <a:off x="3245419" y="1707681"/>
            <a:ext cx="5188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DNA damage – SSB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443395-E69B-50A0-A1B5-930FC00E514D}"/>
              </a:ext>
            </a:extLst>
          </p:cNvPr>
          <p:cNvSpPr txBox="1"/>
          <p:nvPr/>
        </p:nvSpPr>
        <p:spPr>
          <a:xfrm rot="537473">
            <a:off x="2988955" y="3345161"/>
            <a:ext cx="854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PARP</a:t>
            </a:r>
          </a:p>
        </p:txBody>
      </p:sp>
      <p:sp>
        <p:nvSpPr>
          <p:cNvPr id="25" name="Rounded Rectangle 72">
            <a:extLst>
              <a:ext uri="{FF2B5EF4-FFF2-40B4-BE49-F238E27FC236}">
                <a16:creationId xmlns:a16="http://schemas.microsoft.com/office/drawing/2014/main" id="{736E8895-9B32-1CB3-FC6E-D6B512FCC14D}"/>
              </a:ext>
            </a:extLst>
          </p:cNvPr>
          <p:cNvSpPr/>
          <p:nvPr/>
        </p:nvSpPr>
        <p:spPr bwMode="auto">
          <a:xfrm>
            <a:off x="1855641" y="2844290"/>
            <a:ext cx="1944216" cy="346151"/>
          </a:xfrm>
          <a:prstGeom prst="round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Φυσιολογικό κύτταρο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26" name="Picture 74">
            <a:extLst>
              <a:ext uri="{FF2B5EF4-FFF2-40B4-BE49-F238E27FC236}">
                <a16:creationId xmlns:a16="http://schemas.microsoft.com/office/drawing/2014/main" id="{24E92FA9-3B1F-80CB-0FA0-FBF49BBE36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3" r="59463"/>
          <a:stretch/>
        </p:blipFill>
        <p:spPr>
          <a:xfrm>
            <a:off x="2111664" y="6242573"/>
            <a:ext cx="1261113" cy="564308"/>
          </a:xfrm>
          <a:prstGeom prst="rect">
            <a:avLst/>
          </a:prstGeom>
          <a:ln>
            <a:noFill/>
          </a:ln>
          <a:effectLst>
            <a:outerShdw blurRad="127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27" name="Rounded Rectangle 88">
            <a:extLst>
              <a:ext uri="{FF2B5EF4-FFF2-40B4-BE49-F238E27FC236}">
                <a16:creationId xmlns:a16="http://schemas.microsoft.com/office/drawing/2014/main" id="{EB421DC1-747D-CBCD-20D2-90D237C0056C}"/>
              </a:ext>
            </a:extLst>
          </p:cNvPr>
          <p:cNvSpPr/>
          <p:nvPr/>
        </p:nvSpPr>
        <p:spPr bwMode="auto">
          <a:xfrm>
            <a:off x="4461377" y="2844289"/>
            <a:ext cx="2756293" cy="456752"/>
          </a:xfrm>
          <a:prstGeom prst="round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PARP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αναστολή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σε φυσιολογικά κύτταρα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8" name="Rounded Rectangle 100">
            <a:extLst>
              <a:ext uri="{FF2B5EF4-FFF2-40B4-BE49-F238E27FC236}">
                <a16:creationId xmlns:a16="http://schemas.microsoft.com/office/drawing/2014/main" id="{C588C9B7-42F7-672A-C5C3-C3C77EA1DCB2}"/>
              </a:ext>
            </a:extLst>
          </p:cNvPr>
          <p:cNvSpPr/>
          <p:nvPr/>
        </p:nvSpPr>
        <p:spPr bwMode="auto">
          <a:xfrm>
            <a:off x="7636735" y="2844289"/>
            <a:ext cx="2496124" cy="459988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BRCA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μετάλλαξη</a:t>
            </a:r>
            <a:b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</a:b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με αναστολή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PARP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CE90D4-1A39-F249-4B50-8D73049E0F4E}"/>
              </a:ext>
            </a:extLst>
          </p:cNvPr>
          <p:cNvSpPr txBox="1"/>
          <p:nvPr/>
        </p:nvSpPr>
        <p:spPr>
          <a:xfrm>
            <a:off x="554758" y="6320846"/>
            <a:ext cx="1353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Επιδιόρθωση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30" name="Group 9">
            <a:extLst>
              <a:ext uri="{FF2B5EF4-FFF2-40B4-BE49-F238E27FC236}">
                <a16:creationId xmlns:a16="http://schemas.microsoft.com/office/drawing/2014/main" id="{69CE9114-39B5-B103-E9D4-B089F33E4F78}"/>
              </a:ext>
            </a:extLst>
          </p:cNvPr>
          <p:cNvGrpSpPr/>
          <p:nvPr/>
        </p:nvGrpSpPr>
        <p:grpSpPr>
          <a:xfrm>
            <a:off x="5370553" y="3346495"/>
            <a:ext cx="854381" cy="518267"/>
            <a:chOff x="3999529" y="3038550"/>
            <a:chExt cx="854381" cy="51826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7BEC0C-1FE4-0578-6A77-89AF4ADAFF22}"/>
                </a:ext>
              </a:extLst>
            </p:cNvPr>
            <p:cNvSpPr txBox="1"/>
            <p:nvPr/>
          </p:nvSpPr>
          <p:spPr>
            <a:xfrm rot="537473">
              <a:off x="3999529" y="3038550"/>
              <a:ext cx="8543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PARP</a:t>
              </a:r>
            </a:p>
          </p:txBody>
        </p:sp>
        <p:sp>
          <p:nvSpPr>
            <p:cNvPr id="32" name="Rectangle 65">
              <a:extLst>
                <a:ext uri="{FF2B5EF4-FFF2-40B4-BE49-F238E27FC236}">
                  <a16:creationId xmlns:a16="http://schemas.microsoft.com/office/drawing/2014/main" id="{8918F70D-23A8-63C5-7ADF-DB7D54756BDE}"/>
                </a:ext>
              </a:extLst>
            </p:cNvPr>
            <p:cNvSpPr/>
            <p:nvPr/>
          </p:nvSpPr>
          <p:spPr bwMode="auto">
            <a:xfrm rot="1487669">
              <a:off x="4353084" y="3300280"/>
              <a:ext cx="147269" cy="25653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0342A91-E350-F1AE-B95B-AE218E068109}"/>
              </a:ext>
            </a:extLst>
          </p:cNvPr>
          <p:cNvSpPr txBox="1"/>
          <p:nvPr/>
        </p:nvSpPr>
        <p:spPr>
          <a:xfrm>
            <a:off x="7671050" y="518138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DSBs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δεν </a:t>
            </a:r>
            <a:r>
              <a:rPr kumimoji="0" lang="el-G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επιδιορθώνται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με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HRR</a:t>
            </a:r>
          </a:p>
        </p:txBody>
      </p:sp>
      <p:grpSp>
        <p:nvGrpSpPr>
          <p:cNvPr id="34" name="Group 81">
            <a:extLst>
              <a:ext uri="{FF2B5EF4-FFF2-40B4-BE49-F238E27FC236}">
                <a16:creationId xmlns:a16="http://schemas.microsoft.com/office/drawing/2014/main" id="{318DFF98-03CB-BE42-9B43-5E761F060BDC}"/>
              </a:ext>
            </a:extLst>
          </p:cNvPr>
          <p:cNvGrpSpPr/>
          <p:nvPr/>
        </p:nvGrpSpPr>
        <p:grpSpPr>
          <a:xfrm>
            <a:off x="6438830" y="4427643"/>
            <a:ext cx="1018962" cy="735828"/>
            <a:chOff x="1958869" y="3217686"/>
            <a:chExt cx="1018962" cy="735828"/>
          </a:xfrm>
        </p:grpSpPr>
        <p:pic>
          <p:nvPicPr>
            <p:cNvPr id="35" name="Picture 6" descr="C:\Users\charlotte.seymour\AppData\Local\Microsoft\Windows\Temporary Internet Files\Content.IE5\EXP8MNX4\screwdriver-309634_640[1].png">
              <a:extLst>
                <a:ext uri="{FF2B5EF4-FFF2-40B4-BE49-F238E27FC236}">
                  <a16:creationId xmlns:a16="http://schemas.microsoft.com/office/drawing/2014/main" id="{E3FC5B36-9229-1A3D-5117-1C94F0457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042935">
              <a:off x="1963189" y="3234357"/>
              <a:ext cx="735828" cy="702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49757C-D7E8-CB59-6928-76F3726DBD05}"/>
                </a:ext>
              </a:extLst>
            </p:cNvPr>
            <p:cNvSpPr txBox="1"/>
            <p:nvPr/>
          </p:nvSpPr>
          <p:spPr>
            <a:xfrm rot="1684218">
              <a:off x="1958869" y="3250987"/>
              <a:ext cx="10189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BRCA1/2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FC03F86-7F58-A7FF-E85D-DA3F82F18A07}"/>
              </a:ext>
            </a:extLst>
          </p:cNvPr>
          <p:cNvSpPr txBox="1"/>
          <p:nvPr/>
        </p:nvSpPr>
        <p:spPr>
          <a:xfrm>
            <a:off x="1475781" y="3336500"/>
            <a:ext cx="1844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Base Excision Repair  (BER)</a:t>
            </a:r>
          </a:p>
        </p:txBody>
      </p:sp>
      <p:grpSp>
        <p:nvGrpSpPr>
          <p:cNvPr id="38" name="Group 8">
            <a:extLst>
              <a:ext uri="{FF2B5EF4-FFF2-40B4-BE49-F238E27FC236}">
                <a16:creationId xmlns:a16="http://schemas.microsoft.com/office/drawing/2014/main" id="{075E7E3C-006B-BFF2-AD79-46164423CB6E}"/>
              </a:ext>
            </a:extLst>
          </p:cNvPr>
          <p:cNvGrpSpPr/>
          <p:nvPr/>
        </p:nvGrpSpPr>
        <p:grpSpPr>
          <a:xfrm>
            <a:off x="2196470" y="4304349"/>
            <a:ext cx="1048948" cy="627239"/>
            <a:chOff x="1509730" y="2455380"/>
            <a:chExt cx="1048948" cy="627239"/>
          </a:xfrm>
        </p:grpSpPr>
        <p:pic>
          <p:nvPicPr>
            <p:cNvPr id="39" name="Picture 108">
              <a:extLst>
                <a:ext uri="{FF2B5EF4-FFF2-40B4-BE49-F238E27FC236}">
                  <a16:creationId xmlns:a16="http://schemas.microsoft.com/office/drawing/2014/main" id="{6FE21D94-03A4-D1F6-A2FF-A3348BEF27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9" r="65720"/>
            <a:stretch/>
          </p:blipFill>
          <p:spPr>
            <a:xfrm>
              <a:off x="1509730" y="2455380"/>
              <a:ext cx="1048948" cy="627239"/>
            </a:xfrm>
            <a:prstGeom prst="rect">
              <a:avLst/>
            </a:prstGeom>
            <a:ln>
              <a:noFill/>
            </a:ln>
            <a:effectLst>
              <a:outerShdw blurRad="12700" dist="38100" dir="5400000" algn="t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0" name="Explosion 1 109">
              <a:extLst>
                <a:ext uri="{FF2B5EF4-FFF2-40B4-BE49-F238E27FC236}">
                  <a16:creationId xmlns:a16="http://schemas.microsoft.com/office/drawing/2014/main" id="{48B18BF8-FED0-47EB-E986-DA348758F489}"/>
                </a:ext>
              </a:extLst>
            </p:cNvPr>
            <p:cNvSpPr/>
            <p:nvPr/>
          </p:nvSpPr>
          <p:spPr>
            <a:xfrm>
              <a:off x="2077904" y="2591325"/>
              <a:ext cx="188340" cy="204079"/>
            </a:xfrm>
            <a:prstGeom prst="irregularSeal1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1" name="Group 12">
            <a:extLst>
              <a:ext uri="{FF2B5EF4-FFF2-40B4-BE49-F238E27FC236}">
                <a16:creationId xmlns:a16="http://schemas.microsoft.com/office/drawing/2014/main" id="{48B3AA6F-9562-0254-1626-9C85909E934A}"/>
              </a:ext>
            </a:extLst>
          </p:cNvPr>
          <p:cNvGrpSpPr/>
          <p:nvPr/>
        </p:nvGrpSpPr>
        <p:grpSpPr>
          <a:xfrm>
            <a:off x="5267665" y="4261569"/>
            <a:ext cx="1143714" cy="712796"/>
            <a:chOff x="4198241" y="4277228"/>
            <a:chExt cx="1143714" cy="712796"/>
          </a:xfrm>
        </p:grpSpPr>
        <p:pic>
          <p:nvPicPr>
            <p:cNvPr id="42" name="Picture 111">
              <a:extLst>
                <a:ext uri="{FF2B5EF4-FFF2-40B4-BE49-F238E27FC236}">
                  <a16:creationId xmlns:a16="http://schemas.microsoft.com/office/drawing/2014/main" id="{B69C3968-B59B-1382-84EC-DC5A240C45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13" r="26872"/>
            <a:stretch/>
          </p:blipFill>
          <p:spPr>
            <a:xfrm>
              <a:off x="4198241" y="4277228"/>
              <a:ext cx="1143714" cy="694762"/>
            </a:xfrm>
            <a:prstGeom prst="rect">
              <a:avLst/>
            </a:prstGeom>
            <a:ln>
              <a:noFill/>
            </a:ln>
            <a:effectLst>
              <a:outerShdw blurRad="12700" dist="38100" dir="5400000" algn="t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3" name="Explosion 1 113">
              <a:extLst>
                <a:ext uri="{FF2B5EF4-FFF2-40B4-BE49-F238E27FC236}">
                  <a16:creationId xmlns:a16="http://schemas.microsoft.com/office/drawing/2014/main" id="{B220BD45-942E-BDE1-5EB2-DEEDC4DD5E62}"/>
                </a:ext>
              </a:extLst>
            </p:cNvPr>
            <p:cNvSpPr/>
            <p:nvPr/>
          </p:nvSpPr>
          <p:spPr>
            <a:xfrm>
              <a:off x="4581758" y="4379714"/>
              <a:ext cx="188340" cy="204079"/>
            </a:xfrm>
            <a:prstGeom prst="irregularSeal1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Explosion 1 114">
              <a:extLst>
                <a:ext uri="{FF2B5EF4-FFF2-40B4-BE49-F238E27FC236}">
                  <a16:creationId xmlns:a16="http://schemas.microsoft.com/office/drawing/2014/main" id="{D570DD65-D91D-A94D-61AC-E37E44594C91}"/>
                </a:ext>
              </a:extLst>
            </p:cNvPr>
            <p:cNvSpPr/>
            <p:nvPr/>
          </p:nvSpPr>
          <p:spPr>
            <a:xfrm>
              <a:off x="4770098" y="4785945"/>
              <a:ext cx="188340" cy="204079"/>
            </a:xfrm>
            <a:prstGeom prst="irregularSeal1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5" name="Picture 118">
            <a:extLst>
              <a:ext uri="{FF2B5EF4-FFF2-40B4-BE49-F238E27FC236}">
                <a16:creationId xmlns:a16="http://schemas.microsoft.com/office/drawing/2014/main" id="{2FA9F60F-DCF5-B8E0-89F7-0F9AC5A037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3" r="59463"/>
          <a:stretch/>
        </p:blipFill>
        <p:spPr>
          <a:xfrm>
            <a:off x="5208967" y="6242573"/>
            <a:ext cx="1261113" cy="564308"/>
          </a:xfrm>
          <a:prstGeom prst="rect">
            <a:avLst/>
          </a:prstGeom>
          <a:ln>
            <a:noFill/>
          </a:ln>
          <a:effectLst>
            <a:outerShdw blurRad="127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3BD6763-C70B-A5FA-60C4-D476F11891E6}"/>
              </a:ext>
            </a:extLst>
          </p:cNvPr>
          <p:cNvSpPr txBox="1"/>
          <p:nvPr/>
        </p:nvSpPr>
        <p:spPr>
          <a:xfrm>
            <a:off x="3677141" y="6322571"/>
            <a:ext cx="1353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Επιδιόρθωση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47" name="Group 140">
            <a:extLst>
              <a:ext uri="{FF2B5EF4-FFF2-40B4-BE49-F238E27FC236}">
                <a16:creationId xmlns:a16="http://schemas.microsoft.com/office/drawing/2014/main" id="{4C45B3EC-87C4-CF9A-F828-E8DB0D7C2F0C}"/>
              </a:ext>
            </a:extLst>
          </p:cNvPr>
          <p:cNvGrpSpPr/>
          <p:nvPr/>
        </p:nvGrpSpPr>
        <p:grpSpPr>
          <a:xfrm>
            <a:off x="9399716" y="4318679"/>
            <a:ext cx="1018962" cy="735828"/>
            <a:chOff x="1958869" y="3217686"/>
            <a:chExt cx="1018962" cy="735828"/>
          </a:xfrm>
        </p:grpSpPr>
        <p:pic>
          <p:nvPicPr>
            <p:cNvPr id="48" name="Picture 6" descr="C:\Users\charlotte.seymour\AppData\Local\Microsoft\Windows\Temporary Internet Files\Content.IE5\EXP8MNX4\screwdriver-309634_640[1].png">
              <a:extLst>
                <a:ext uri="{FF2B5EF4-FFF2-40B4-BE49-F238E27FC236}">
                  <a16:creationId xmlns:a16="http://schemas.microsoft.com/office/drawing/2014/main" id="{D94C56D0-B048-419B-1148-26D793EE2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042935">
              <a:off x="1963189" y="3234357"/>
              <a:ext cx="735828" cy="702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6959C6-F437-3A93-F43E-6F0CC6805E5A}"/>
                </a:ext>
              </a:extLst>
            </p:cNvPr>
            <p:cNvSpPr txBox="1"/>
            <p:nvPr/>
          </p:nvSpPr>
          <p:spPr>
            <a:xfrm rot="1684218">
              <a:off x="1958869" y="3250987"/>
              <a:ext cx="10189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BRCA1/2</a:t>
              </a:r>
            </a:p>
          </p:txBody>
        </p:sp>
      </p:grpSp>
      <p:pic>
        <p:nvPicPr>
          <p:cNvPr id="50" name="Picture 144">
            <a:extLst>
              <a:ext uri="{FF2B5EF4-FFF2-40B4-BE49-F238E27FC236}">
                <a16:creationId xmlns:a16="http://schemas.microsoft.com/office/drawing/2014/main" id="{3F4944E1-67A3-C9BF-4EA8-1945953389F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3" r="26872"/>
          <a:stretch/>
        </p:blipFill>
        <p:spPr>
          <a:xfrm>
            <a:off x="8231688" y="4284979"/>
            <a:ext cx="1096332" cy="665979"/>
          </a:xfrm>
          <a:prstGeom prst="rect">
            <a:avLst/>
          </a:prstGeom>
          <a:ln>
            <a:noFill/>
          </a:ln>
          <a:effectLst>
            <a:outerShdw blurRad="12700" dist="38100" dir="5400000" algn="t" rotWithShape="0">
              <a:prstClr val="black">
                <a:alpha val="20000"/>
              </a:prstClr>
            </a:outerShdw>
          </a:effectLst>
        </p:spPr>
      </p:pic>
      <p:cxnSp>
        <p:nvCxnSpPr>
          <p:cNvPr id="51" name="Straight Arrow Connector 146">
            <a:extLst>
              <a:ext uri="{FF2B5EF4-FFF2-40B4-BE49-F238E27FC236}">
                <a16:creationId xmlns:a16="http://schemas.microsoft.com/office/drawing/2014/main" id="{A3E35359-0B05-14D3-FD54-A11BBA42052E}"/>
              </a:ext>
            </a:extLst>
          </p:cNvPr>
          <p:cNvCxnSpPr/>
          <p:nvPr/>
        </p:nvCxnSpPr>
        <p:spPr bwMode="auto">
          <a:xfrm>
            <a:off x="8779854" y="6357920"/>
            <a:ext cx="0" cy="3336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52" name="Picture 2" descr="C:\Users\charlotte.seymour\Downloads\ThinkstockPhotos-528240983.jpg">
            <a:extLst>
              <a:ext uri="{FF2B5EF4-FFF2-40B4-BE49-F238E27FC236}">
                <a16:creationId xmlns:a16="http://schemas.microsoft.com/office/drawing/2014/main" id="{DAAFFB5B-22C9-7BFB-4A16-DC70A581C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30903" y="6060418"/>
            <a:ext cx="707787" cy="82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EA93A992-7EF2-A649-74C8-8A4EB87EFEF7}"/>
              </a:ext>
            </a:extLst>
          </p:cNvPr>
          <p:cNvSpPr txBox="1"/>
          <p:nvPr/>
        </p:nvSpPr>
        <p:spPr>
          <a:xfrm>
            <a:off x="6589280" y="6320846"/>
            <a:ext cx="1885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Κυτταρικός θάνατος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54" name="Group 151">
            <a:extLst>
              <a:ext uri="{FF2B5EF4-FFF2-40B4-BE49-F238E27FC236}">
                <a16:creationId xmlns:a16="http://schemas.microsoft.com/office/drawing/2014/main" id="{E2F07BD1-9960-6A2A-EC6E-6D6D39978B57}"/>
              </a:ext>
            </a:extLst>
          </p:cNvPr>
          <p:cNvGrpSpPr/>
          <p:nvPr/>
        </p:nvGrpSpPr>
        <p:grpSpPr>
          <a:xfrm>
            <a:off x="5512387" y="3439622"/>
            <a:ext cx="654273" cy="490174"/>
            <a:chOff x="4108652" y="3637439"/>
            <a:chExt cx="654273" cy="490174"/>
          </a:xfrm>
        </p:grpSpPr>
        <p:cxnSp>
          <p:nvCxnSpPr>
            <p:cNvPr id="55" name="Straight Connector 152">
              <a:extLst>
                <a:ext uri="{FF2B5EF4-FFF2-40B4-BE49-F238E27FC236}">
                  <a16:creationId xmlns:a16="http://schemas.microsoft.com/office/drawing/2014/main" id="{13A9EA3E-CEAB-2D8C-0BFA-F3BF5409C002}"/>
                </a:ext>
              </a:extLst>
            </p:cNvPr>
            <p:cNvCxnSpPr/>
            <p:nvPr/>
          </p:nvCxnSpPr>
          <p:spPr bwMode="auto">
            <a:xfrm>
              <a:off x="4108652" y="3666721"/>
              <a:ext cx="654273" cy="46089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153">
              <a:extLst>
                <a:ext uri="{FF2B5EF4-FFF2-40B4-BE49-F238E27FC236}">
                  <a16:creationId xmlns:a16="http://schemas.microsoft.com/office/drawing/2014/main" id="{608C9C50-CC6A-FEE8-7626-D0290777DA9B}"/>
                </a:ext>
              </a:extLst>
            </p:cNvPr>
            <p:cNvCxnSpPr/>
            <p:nvPr/>
          </p:nvCxnSpPr>
          <p:spPr bwMode="auto">
            <a:xfrm rot="5400000">
              <a:off x="4202093" y="3566781"/>
              <a:ext cx="490173" cy="63148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28CD003F-AA03-BD31-40D3-4B52076AAD38}"/>
              </a:ext>
            </a:extLst>
          </p:cNvPr>
          <p:cNvSpPr txBox="1"/>
          <p:nvPr/>
        </p:nvSpPr>
        <p:spPr>
          <a:xfrm>
            <a:off x="3819824" y="3751380"/>
            <a:ext cx="19381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Η αναστολή του μηχανισμού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BER </a:t>
            </a:r>
            <a:b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</a:b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οδηγεί σε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DSBs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B44E56B-8F2A-A9C0-C3C4-19CEAE84742B}"/>
              </a:ext>
            </a:extLst>
          </p:cNvPr>
          <p:cNvSpPr txBox="1"/>
          <p:nvPr/>
        </p:nvSpPr>
        <p:spPr>
          <a:xfrm>
            <a:off x="4333998" y="5086365"/>
            <a:ext cx="30110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DSBs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επιδιορθώνονται με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HRR,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που απαιτεί λειτουργικά 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BRCA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γονίδια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15DA94-33B9-1C33-C240-C10ACF5ABE9A}"/>
              </a:ext>
            </a:extLst>
          </p:cNvPr>
          <p:cNvSpPr txBox="1"/>
          <p:nvPr/>
        </p:nvSpPr>
        <p:spPr>
          <a:xfrm>
            <a:off x="1725621" y="5191399"/>
            <a:ext cx="2182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SSBs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διορθώνονται με μηχανισμό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BER</a:t>
            </a:r>
          </a:p>
        </p:txBody>
      </p:sp>
      <p:grpSp>
        <p:nvGrpSpPr>
          <p:cNvPr id="60" name="Group 169">
            <a:extLst>
              <a:ext uri="{FF2B5EF4-FFF2-40B4-BE49-F238E27FC236}">
                <a16:creationId xmlns:a16="http://schemas.microsoft.com/office/drawing/2014/main" id="{D9844A91-966A-133E-902E-9B40C7555350}"/>
              </a:ext>
            </a:extLst>
          </p:cNvPr>
          <p:cNvGrpSpPr/>
          <p:nvPr/>
        </p:nvGrpSpPr>
        <p:grpSpPr>
          <a:xfrm>
            <a:off x="8262574" y="3351853"/>
            <a:ext cx="854381" cy="518267"/>
            <a:chOff x="3999529" y="3038550"/>
            <a:chExt cx="854381" cy="51826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1698815-00DF-1CC8-A7D9-6E2332672E7B}"/>
                </a:ext>
              </a:extLst>
            </p:cNvPr>
            <p:cNvSpPr txBox="1"/>
            <p:nvPr/>
          </p:nvSpPr>
          <p:spPr>
            <a:xfrm rot="537473">
              <a:off x="3999529" y="3038550"/>
              <a:ext cx="8543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PARP</a:t>
              </a:r>
            </a:p>
          </p:txBody>
        </p:sp>
        <p:sp>
          <p:nvSpPr>
            <p:cNvPr id="62" name="Rectangle 172">
              <a:extLst>
                <a:ext uri="{FF2B5EF4-FFF2-40B4-BE49-F238E27FC236}">
                  <a16:creationId xmlns:a16="http://schemas.microsoft.com/office/drawing/2014/main" id="{7D5CF854-4460-6F44-5A92-C21594105B96}"/>
                </a:ext>
              </a:extLst>
            </p:cNvPr>
            <p:cNvSpPr/>
            <p:nvPr/>
          </p:nvSpPr>
          <p:spPr bwMode="auto">
            <a:xfrm rot="1487669">
              <a:off x="4353084" y="3300280"/>
              <a:ext cx="147269" cy="25653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63" name="Group 173">
            <a:extLst>
              <a:ext uri="{FF2B5EF4-FFF2-40B4-BE49-F238E27FC236}">
                <a16:creationId xmlns:a16="http://schemas.microsoft.com/office/drawing/2014/main" id="{EB0FECED-13B1-11BA-DF16-52290186049A}"/>
              </a:ext>
            </a:extLst>
          </p:cNvPr>
          <p:cNvGrpSpPr/>
          <p:nvPr/>
        </p:nvGrpSpPr>
        <p:grpSpPr>
          <a:xfrm>
            <a:off x="8474796" y="3444980"/>
            <a:ext cx="654273" cy="490174"/>
            <a:chOff x="4108652" y="3637439"/>
            <a:chExt cx="654273" cy="490174"/>
          </a:xfrm>
        </p:grpSpPr>
        <p:cxnSp>
          <p:nvCxnSpPr>
            <p:cNvPr id="64" name="Straight Connector 174">
              <a:extLst>
                <a:ext uri="{FF2B5EF4-FFF2-40B4-BE49-F238E27FC236}">
                  <a16:creationId xmlns:a16="http://schemas.microsoft.com/office/drawing/2014/main" id="{44053480-3C62-6A8C-6484-E4CB597EDD81}"/>
                </a:ext>
              </a:extLst>
            </p:cNvPr>
            <p:cNvCxnSpPr/>
            <p:nvPr/>
          </p:nvCxnSpPr>
          <p:spPr bwMode="auto">
            <a:xfrm>
              <a:off x="4108652" y="3666721"/>
              <a:ext cx="654273" cy="46089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175">
              <a:extLst>
                <a:ext uri="{FF2B5EF4-FFF2-40B4-BE49-F238E27FC236}">
                  <a16:creationId xmlns:a16="http://schemas.microsoft.com/office/drawing/2014/main" id="{4CDF5FFD-B660-5CC4-8CDB-CB51F5F5FA02}"/>
                </a:ext>
              </a:extLst>
            </p:cNvPr>
            <p:cNvCxnSpPr/>
            <p:nvPr/>
          </p:nvCxnSpPr>
          <p:spPr bwMode="auto">
            <a:xfrm rot="5400000">
              <a:off x="4202093" y="3566781"/>
              <a:ext cx="490173" cy="63148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66" name="Straight Arrow Connector 176">
            <a:extLst>
              <a:ext uri="{FF2B5EF4-FFF2-40B4-BE49-F238E27FC236}">
                <a16:creationId xmlns:a16="http://schemas.microsoft.com/office/drawing/2014/main" id="{E8F3D00F-B059-28DD-7842-6C2F61A4CB35}"/>
              </a:ext>
            </a:extLst>
          </p:cNvPr>
          <p:cNvCxnSpPr/>
          <p:nvPr/>
        </p:nvCxnSpPr>
        <p:spPr bwMode="auto">
          <a:xfrm>
            <a:off x="2807569" y="5583935"/>
            <a:ext cx="1" cy="6072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7" name="Straight Arrow Connector 177">
            <a:extLst>
              <a:ext uri="{FF2B5EF4-FFF2-40B4-BE49-F238E27FC236}">
                <a16:creationId xmlns:a16="http://schemas.microsoft.com/office/drawing/2014/main" id="{2472547E-3AA4-EFF1-2DD1-3BA3EFFEF640}"/>
              </a:ext>
            </a:extLst>
          </p:cNvPr>
          <p:cNvCxnSpPr/>
          <p:nvPr/>
        </p:nvCxnSpPr>
        <p:spPr bwMode="auto">
          <a:xfrm>
            <a:off x="2817559" y="3996263"/>
            <a:ext cx="0" cy="3336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8" name="Straight Arrow Connector 179">
            <a:extLst>
              <a:ext uri="{FF2B5EF4-FFF2-40B4-BE49-F238E27FC236}">
                <a16:creationId xmlns:a16="http://schemas.microsoft.com/office/drawing/2014/main" id="{BB2DB48D-68BB-A691-CD85-4A3E9AE0BD46}"/>
              </a:ext>
            </a:extLst>
          </p:cNvPr>
          <p:cNvCxnSpPr/>
          <p:nvPr/>
        </p:nvCxnSpPr>
        <p:spPr bwMode="auto">
          <a:xfrm>
            <a:off x="5839522" y="2484944"/>
            <a:ext cx="0" cy="3336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9" name="Freeform 27">
            <a:extLst>
              <a:ext uri="{FF2B5EF4-FFF2-40B4-BE49-F238E27FC236}">
                <a16:creationId xmlns:a16="http://schemas.microsoft.com/office/drawing/2014/main" id="{919D37C7-69F3-08C0-E77D-32AC1B3EDE63}"/>
              </a:ext>
            </a:extLst>
          </p:cNvPr>
          <p:cNvSpPr/>
          <p:nvPr/>
        </p:nvSpPr>
        <p:spPr bwMode="auto">
          <a:xfrm>
            <a:off x="2806762" y="2280538"/>
            <a:ext cx="2255520" cy="529966"/>
          </a:xfrm>
          <a:custGeom>
            <a:avLst/>
            <a:gdLst>
              <a:gd name="connsiteX0" fmla="*/ 2255520 w 2255520"/>
              <a:gd name="connsiteY0" fmla="*/ 0 h 640080"/>
              <a:gd name="connsiteX1" fmla="*/ 0 w 2255520"/>
              <a:gd name="connsiteY1" fmla="*/ 0 h 640080"/>
              <a:gd name="connsiteX2" fmla="*/ 0 w 2255520"/>
              <a:gd name="connsiteY2" fmla="*/ 64008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5520" h="640080">
                <a:moveTo>
                  <a:pt x="2255520" y="0"/>
                </a:moveTo>
                <a:lnTo>
                  <a:pt x="0" y="0"/>
                </a:lnTo>
                <a:lnTo>
                  <a:pt x="0" y="64008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0" name="Freeform 180">
            <a:extLst>
              <a:ext uri="{FF2B5EF4-FFF2-40B4-BE49-F238E27FC236}">
                <a16:creationId xmlns:a16="http://schemas.microsoft.com/office/drawing/2014/main" id="{43192430-10BB-4C7B-1B6E-C2CDE631964A}"/>
              </a:ext>
            </a:extLst>
          </p:cNvPr>
          <p:cNvSpPr/>
          <p:nvPr/>
        </p:nvSpPr>
        <p:spPr bwMode="auto">
          <a:xfrm flipH="1">
            <a:off x="6566841" y="2280539"/>
            <a:ext cx="2290560" cy="524685"/>
          </a:xfrm>
          <a:custGeom>
            <a:avLst/>
            <a:gdLst>
              <a:gd name="connsiteX0" fmla="*/ 2255520 w 2255520"/>
              <a:gd name="connsiteY0" fmla="*/ 0 h 640080"/>
              <a:gd name="connsiteX1" fmla="*/ 0 w 2255520"/>
              <a:gd name="connsiteY1" fmla="*/ 0 h 640080"/>
              <a:gd name="connsiteX2" fmla="*/ 0 w 2255520"/>
              <a:gd name="connsiteY2" fmla="*/ 64008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5520" h="640080">
                <a:moveTo>
                  <a:pt x="2255520" y="0"/>
                </a:moveTo>
                <a:lnTo>
                  <a:pt x="0" y="0"/>
                </a:lnTo>
                <a:lnTo>
                  <a:pt x="0" y="64008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cxnSp>
        <p:nvCxnSpPr>
          <p:cNvPr id="71" name="Straight Arrow Connector 182">
            <a:extLst>
              <a:ext uri="{FF2B5EF4-FFF2-40B4-BE49-F238E27FC236}">
                <a16:creationId xmlns:a16="http://schemas.microsoft.com/office/drawing/2014/main" id="{D2D5B185-19AE-DC07-02D6-13AC45F58566}"/>
              </a:ext>
            </a:extLst>
          </p:cNvPr>
          <p:cNvCxnSpPr/>
          <p:nvPr/>
        </p:nvCxnSpPr>
        <p:spPr bwMode="auto">
          <a:xfrm>
            <a:off x="5839522" y="3996263"/>
            <a:ext cx="0" cy="3336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72" name="Straight Arrow Connector 183">
            <a:extLst>
              <a:ext uri="{FF2B5EF4-FFF2-40B4-BE49-F238E27FC236}">
                <a16:creationId xmlns:a16="http://schemas.microsoft.com/office/drawing/2014/main" id="{3A477400-0B30-E415-638E-0FAAA2AD8DA6}"/>
              </a:ext>
            </a:extLst>
          </p:cNvPr>
          <p:cNvCxnSpPr/>
          <p:nvPr/>
        </p:nvCxnSpPr>
        <p:spPr bwMode="auto">
          <a:xfrm>
            <a:off x="5839523" y="5583935"/>
            <a:ext cx="1" cy="6072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73" name="Straight Arrow Connector 184">
            <a:extLst>
              <a:ext uri="{FF2B5EF4-FFF2-40B4-BE49-F238E27FC236}">
                <a16:creationId xmlns:a16="http://schemas.microsoft.com/office/drawing/2014/main" id="{45015998-376B-17AC-ED50-800415B775A0}"/>
              </a:ext>
            </a:extLst>
          </p:cNvPr>
          <p:cNvCxnSpPr/>
          <p:nvPr/>
        </p:nvCxnSpPr>
        <p:spPr bwMode="auto">
          <a:xfrm>
            <a:off x="8848841" y="3996263"/>
            <a:ext cx="0" cy="3336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74" name="Straight Arrow Connector 185">
            <a:extLst>
              <a:ext uri="{FF2B5EF4-FFF2-40B4-BE49-F238E27FC236}">
                <a16:creationId xmlns:a16="http://schemas.microsoft.com/office/drawing/2014/main" id="{020EA0A1-C69C-189B-4497-3FC952D3A5EF}"/>
              </a:ext>
            </a:extLst>
          </p:cNvPr>
          <p:cNvCxnSpPr/>
          <p:nvPr/>
        </p:nvCxnSpPr>
        <p:spPr bwMode="auto">
          <a:xfrm>
            <a:off x="8863067" y="5583935"/>
            <a:ext cx="1" cy="6072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pic>
        <p:nvPicPr>
          <p:cNvPr id="75" name="Picture 3" descr="C:\Users\charlotte.seymour\AppData\Local\Microsoft\Windows\Temporary Internet Files\Content.IE5\8PUCRXMI\wrench-34929_640[1].png">
            <a:extLst>
              <a:ext uri="{FF2B5EF4-FFF2-40B4-BE49-F238E27FC236}">
                <a16:creationId xmlns:a16="http://schemas.microsoft.com/office/drawing/2014/main" id="{1E1B3948-3D03-5BE6-8AD9-3C6547073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79710">
            <a:off x="3061253" y="3484496"/>
            <a:ext cx="751801" cy="48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4">
            <a:extLst>
              <a:ext uri="{FF2B5EF4-FFF2-40B4-BE49-F238E27FC236}">
                <a16:creationId xmlns:a16="http://schemas.microsoft.com/office/drawing/2014/main" id="{6C7E9D44-24D0-FE50-E515-9D89168EB59D}"/>
              </a:ext>
            </a:extLst>
          </p:cNvPr>
          <p:cNvSpPr/>
          <p:nvPr/>
        </p:nvSpPr>
        <p:spPr bwMode="auto">
          <a:xfrm rot="1440101">
            <a:off x="9762389" y="4595222"/>
            <a:ext cx="88957" cy="25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 err="1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77" name="Group 11">
            <a:extLst>
              <a:ext uri="{FF2B5EF4-FFF2-40B4-BE49-F238E27FC236}">
                <a16:creationId xmlns:a16="http://schemas.microsoft.com/office/drawing/2014/main" id="{11099B06-E849-00C0-CBAB-EC905345ECBD}"/>
              </a:ext>
            </a:extLst>
          </p:cNvPr>
          <p:cNvGrpSpPr/>
          <p:nvPr/>
        </p:nvGrpSpPr>
        <p:grpSpPr>
          <a:xfrm rot="372224">
            <a:off x="9582062" y="4444712"/>
            <a:ext cx="654273" cy="490174"/>
            <a:chOff x="4108652" y="3637439"/>
            <a:chExt cx="654273" cy="490174"/>
          </a:xfrm>
        </p:grpSpPr>
        <p:cxnSp>
          <p:nvCxnSpPr>
            <p:cNvPr id="78" name="Straight Connector 67">
              <a:extLst>
                <a:ext uri="{FF2B5EF4-FFF2-40B4-BE49-F238E27FC236}">
                  <a16:creationId xmlns:a16="http://schemas.microsoft.com/office/drawing/2014/main" id="{478430A3-4814-68D4-B3E0-C7A31C047D39}"/>
                </a:ext>
              </a:extLst>
            </p:cNvPr>
            <p:cNvCxnSpPr/>
            <p:nvPr/>
          </p:nvCxnSpPr>
          <p:spPr bwMode="auto">
            <a:xfrm>
              <a:off x="4108652" y="3666721"/>
              <a:ext cx="654273" cy="46089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3">
              <a:extLst>
                <a:ext uri="{FF2B5EF4-FFF2-40B4-BE49-F238E27FC236}">
                  <a16:creationId xmlns:a16="http://schemas.microsoft.com/office/drawing/2014/main" id="{F163B989-1AE3-2877-76D1-DDE96178B9DA}"/>
                </a:ext>
              </a:extLst>
            </p:cNvPr>
            <p:cNvCxnSpPr/>
            <p:nvPr/>
          </p:nvCxnSpPr>
          <p:spPr bwMode="auto">
            <a:xfrm rot="5400000">
              <a:off x="4202093" y="3566781"/>
              <a:ext cx="490173" cy="63148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3828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3" grpId="0"/>
      <p:bldP spid="46" grpId="0"/>
      <p:bldP spid="53" grpId="0"/>
      <p:bldP spid="57" grpId="0"/>
      <p:bldP spid="58" grpId="0"/>
      <p:bldP spid="7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A0641C-C81B-6E45-8721-329C206E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l-GR" dirty="0" err="1"/>
              <a:t>Δεδομ</a:t>
            </a:r>
            <a:r>
              <a:rPr lang="en-US" dirty="0" err="1"/>
              <a:t>έ</a:t>
            </a:r>
            <a:r>
              <a:rPr lang="el-GR" dirty="0"/>
              <a:t>να συνολική επιβίωσης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DB8B765-BECC-5640-9766-DC10E99D2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3" y="1343818"/>
            <a:ext cx="5036457" cy="292209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DFF54636-D6F1-A84C-8A95-7555B3915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423" y="1343818"/>
            <a:ext cx="6502232" cy="356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81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4034F-CD1D-9C8B-3E94-59BCCC84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349849-A838-2E52-020F-316EF473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0515600" cy="1197228"/>
          </a:xfrm>
        </p:spPr>
        <p:txBody>
          <a:bodyPr/>
          <a:lstStyle/>
          <a:p>
            <a:r>
              <a:rPr lang="el-GR" dirty="0"/>
              <a:t>Υποτροπιάζων καρκίνος ωοθηκών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319471-592F-EE85-2B67-2373CEFF9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638" y="1253330"/>
            <a:ext cx="11773829" cy="5292435"/>
          </a:xfrm>
        </p:spPr>
        <p:txBody>
          <a:bodyPr>
            <a:normAutofit/>
          </a:bodyPr>
          <a:lstStyle/>
          <a:p>
            <a:r>
              <a:rPr lang="el-GR" dirty="0"/>
              <a:t>Ο προχωρημένος καρκίνος ωοθηκών υποτροπιάζει σε υψηλό ποσοστό </a:t>
            </a:r>
          </a:p>
          <a:p>
            <a:r>
              <a:rPr lang="el-GR" dirty="0"/>
              <a:t>Η αντιμετώπιση καθορίζεται από το χρόνο υποτροπής</a:t>
            </a:r>
          </a:p>
          <a:p>
            <a:r>
              <a:rPr lang="el-GR" dirty="0"/>
              <a:t>Υποτροπές τουλάχιστον 6 μήνες μετά την αρχική χημειοθεραπεία θεωρούνται ότι έχουν υψηλή πιθανότητα ανταπόκρισης ξανά σε θεραπεία με βάση την πλατίνα</a:t>
            </a:r>
          </a:p>
          <a:p>
            <a:r>
              <a:rPr lang="el-GR" dirty="0"/>
              <a:t>Υποτροπές σε μικρότερο χρονικό διάστημα θεωρούνται ανθεκτικές στα </a:t>
            </a:r>
            <a:r>
              <a:rPr lang="el-GR" dirty="0" err="1"/>
              <a:t>πλατινούχα</a:t>
            </a:r>
            <a:r>
              <a:rPr lang="el-GR" dirty="0"/>
              <a:t> φάρμακα και λαμβάνουν </a:t>
            </a:r>
            <a:r>
              <a:rPr lang="el-GR" dirty="0" err="1"/>
              <a:t>μονοθεραπεία</a:t>
            </a:r>
            <a:r>
              <a:rPr lang="el-GR" dirty="0"/>
              <a:t> με </a:t>
            </a:r>
            <a:r>
              <a:rPr lang="el-GR" dirty="0" err="1"/>
              <a:t>χημειοθεραπευτικά</a:t>
            </a:r>
            <a:r>
              <a:rPr lang="el-GR" dirty="0"/>
              <a:t> φάρμακα που είναι δραστικά στον καρκίνο ωοθηκών όπως είναι:</a:t>
            </a:r>
          </a:p>
          <a:p>
            <a:pPr lvl="1"/>
            <a:r>
              <a:rPr lang="el-GR" dirty="0" err="1"/>
              <a:t>Πεγκυλιωμένη</a:t>
            </a:r>
            <a:r>
              <a:rPr lang="el-GR" dirty="0"/>
              <a:t> </a:t>
            </a:r>
            <a:r>
              <a:rPr lang="el-GR" dirty="0" err="1"/>
              <a:t>λιποσωμιακή</a:t>
            </a:r>
            <a:r>
              <a:rPr lang="el-GR" dirty="0"/>
              <a:t> </a:t>
            </a:r>
            <a:r>
              <a:rPr lang="el-GR" dirty="0" err="1"/>
              <a:t>δοξορουβικίνη</a:t>
            </a:r>
            <a:endParaRPr lang="el-GR" dirty="0"/>
          </a:p>
          <a:p>
            <a:pPr lvl="1"/>
            <a:r>
              <a:rPr lang="el-GR" dirty="0" err="1"/>
              <a:t>Πακλιταξέλη</a:t>
            </a:r>
            <a:endParaRPr lang="el-GR" dirty="0"/>
          </a:p>
          <a:p>
            <a:pPr lvl="1"/>
            <a:r>
              <a:rPr lang="el-GR" dirty="0" err="1"/>
              <a:t>Τοποτεκάνη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922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915534D-87B2-5147-B26E-6C67B81A4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2700"/>
            <a:ext cx="104775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55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91E547-FE26-4F81-1931-6567D5E36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2" y="25156"/>
            <a:ext cx="11353799" cy="795459"/>
          </a:xfrm>
        </p:spPr>
        <p:txBody>
          <a:bodyPr>
            <a:normAutofit fontScale="90000"/>
          </a:bodyPr>
          <a:lstStyle/>
          <a:p>
            <a:r>
              <a:rPr lang="el-GR" dirty="0"/>
              <a:t>Νέες θεραπευτικές επιλογές στον καρκίνο ωοθηκών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28852B-3CAD-9853-6928-49D2265A8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38" y="1050436"/>
            <a:ext cx="5328139" cy="5559369"/>
          </a:xfrm>
        </p:spPr>
        <p:txBody>
          <a:bodyPr>
            <a:normAutofit fontScale="92500" lnSpcReduction="1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l-GR" alt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dirty="0">
                <a:latin typeface="Calibri" panose="020F0502020204030204" pitchFamily="34" charset="0"/>
                <a:cs typeface="Calibri" panose="020F0502020204030204" pitchFamily="34" charset="0"/>
              </a:rPr>
              <a:t>Μέχρι πρόσφατα, όλες οι εγκεκριμένες θεραπείες στον καρκίνο των ωοθηκών στόχευαν απορυθμισμένους  ενδοκυττάριους μηχανισμούς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alt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Τα Συζεύγματα Αντισώματος–Φαρμάκου (</a:t>
            </a:r>
            <a:r>
              <a:rPr lang="el-GR" alt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Antibody</a:t>
            </a:r>
            <a:r>
              <a:rPr lang="el-GR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Drug</a:t>
            </a:r>
            <a:r>
              <a:rPr lang="el-GR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Conjugates</a:t>
            </a:r>
            <a:r>
              <a:rPr lang="el-GR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l-GR" alt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ADCs</a:t>
            </a:r>
            <a:r>
              <a:rPr lang="el-GR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l-GR" altLang="el-GR" dirty="0">
                <a:latin typeface="Calibri" panose="020F0502020204030204" pitchFamily="34" charset="0"/>
                <a:cs typeface="Calibri" panose="020F0502020204030204" pitchFamily="34" charset="0"/>
              </a:rPr>
              <a:t>προσφέρουν μια νέα θεραπευτική ευκαιρία: από τη στόχευση των μηχανισμών της καρκινογένεσης, στη </a:t>
            </a:r>
            <a:r>
              <a:rPr lang="el-GR" alt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στοχευμένη</a:t>
            </a:r>
            <a:r>
              <a:rPr lang="el-GR" altLang="el-GR" dirty="0">
                <a:latin typeface="Calibri" panose="020F0502020204030204" pitchFamily="34" charset="0"/>
                <a:cs typeface="Calibri" panose="020F0502020204030204" pitchFamily="34" charset="0"/>
              </a:rPr>
              <a:t> προσβολή του ίδιου του καρκινικού κυττάρου.</a:t>
            </a:r>
          </a:p>
        </p:txBody>
      </p:sp>
      <p:pic>
        <p:nvPicPr>
          <p:cNvPr id="2050" name="Picture 2" descr="What are Antibody Drug Conjugates? The ABCs of ADCs | AbbVie CMO">
            <a:extLst>
              <a:ext uri="{FF2B5EF4-FFF2-40B4-BE49-F238E27FC236}">
                <a16:creationId xmlns:a16="http://schemas.microsoft.com/office/drawing/2014/main" id="{572C7BA5-2A8C-BF70-CF80-6BDB0BFBE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645" y="1070031"/>
            <a:ext cx="5943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634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57045" y="2310767"/>
            <a:ext cx="9959340" cy="1510665"/>
            <a:chOff x="1757045" y="2304416"/>
            <a:chExt cx="9959340" cy="1510665"/>
          </a:xfrm>
        </p:grpSpPr>
        <p:pic>
          <p:nvPicPr>
            <p:cNvPr id="3" name="object 3" descr="þÿ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3141" y="2555750"/>
              <a:ext cx="9953242" cy="1258821"/>
            </a:xfrm>
            <a:prstGeom prst="rect">
              <a:avLst/>
            </a:prstGeom>
          </p:spPr>
        </p:pic>
        <p:pic>
          <p:nvPicPr>
            <p:cNvPr id="4" name="object 4" descr="þÿ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0220" y="2304416"/>
              <a:ext cx="9690986" cy="105460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95145" y="2368423"/>
              <a:ext cx="9565005" cy="871855"/>
            </a:xfrm>
            <a:custGeom>
              <a:avLst/>
              <a:gdLst/>
              <a:ahLst/>
              <a:cxnLst/>
              <a:rect l="l" t="t" r="r" b="b"/>
              <a:pathLst>
                <a:path w="9565005" h="871855">
                  <a:moveTo>
                    <a:pt x="0" y="867155"/>
                  </a:moveTo>
                  <a:lnTo>
                    <a:pt x="49396" y="853723"/>
                  </a:lnTo>
                  <a:lnTo>
                    <a:pt x="98792" y="840293"/>
                  </a:lnTo>
                  <a:lnTo>
                    <a:pt x="148188" y="826869"/>
                  </a:lnTo>
                  <a:lnTo>
                    <a:pt x="197584" y="813453"/>
                  </a:lnTo>
                  <a:lnTo>
                    <a:pt x="246980" y="800049"/>
                  </a:lnTo>
                  <a:lnTo>
                    <a:pt x="296376" y="786659"/>
                  </a:lnTo>
                  <a:lnTo>
                    <a:pt x="345772" y="773287"/>
                  </a:lnTo>
                  <a:lnTo>
                    <a:pt x="395167" y="759934"/>
                  </a:lnTo>
                  <a:lnTo>
                    <a:pt x="444562" y="746605"/>
                  </a:lnTo>
                  <a:lnTo>
                    <a:pt x="493957" y="733301"/>
                  </a:lnTo>
                  <a:lnTo>
                    <a:pt x="543352" y="720026"/>
                  </a:lnTo>
                  <a:lnTo>
                    <a:pt x="592746" y="706782"/>
                  </a:lnTo>
                  <a:lnTo>
                    <a:pt x="642140" y="693573"/>
                  </a:lnTo>
                  <a:lnTo>
                    <a:pt x="691534" y="680401"/>
                  </a:lnTo>
                  <a:lnTo>
                    <a:pt x="740927" y="667269"/>
                  </a:lnTo>
                  <a:lnTo>
                    <a:pt x="790320" y="654180"/>
                  </a:lnTo>
                  <a:lnTo>
                    <a:pt x="839712" y="641137"/>
                  </a:lnTo>
                  <a:lnTo>
                    <a:pt x="889105" y="628143"/>
                  </a:lnTo>
                  <a:lnTo>
                    <a:pt x="938496" y="615200"/>
                  </a:lnTo>
                  <a:lnTo>
                    <a:pt x="987888" y="602312"/>
                  </a:lnTo>
                  <a:lnTo>
                    <a:pt x="1037279" y="589481"/>
                  </a:lnTo>
                  <a:lnTo>
                    <a:pt x="1086669" y="576710"/>
                  </a:lnTo>
                  <a:lnTo>
                    <a:pt x="1136059" y="564002"/>
                  </a:lnTo>
                  <a:lnTo>
                    <a:pt x="1185449" y="551361"/>
                  </a:lnTo>
                  <a:lnTo>
                    <a:pt x="1234838" y="538788"/>
                  </a:lnTo>
                  <a:lnTo>
                    <a:pt x="1284226" y="526286"/>
                  </a:lnTo>
                  <a:lnTo>
                    <a:pt x="1333614" y="513859"/>
                  </a:lnTo>
                  <a:lnTo>
                    <a:pt x="1383001" y="501510"/>
                  </a:lnTo>
                  <a:lnTo>
                    <a:pt x="1432388" y="489240"/>
                  </a:lnTo>
                  <a:lnTo>
                    <a:pt x="1481774" y="477054"/>
                  </a:lnTo>
                  <a:lnTo>
                    <a:pt x="1531159" y="464954"/>
                  </a:lnTo>
                  <a:lnTo>
                    <a:pt x="1580544" y="452942"/>
                  </a:lnTo>
                  <a:lnTo>
                    <a:pt x="1629928" y="441022"/>
                  </a:lnTo>
                  <a:lnTo>
                    <a:pt x="1679312" y="429197"/>
                  </a:lnTo>
                  <a:lnTo>
                    <a:pt x="1728694" y="417469"/>
                  </a:lnTo>
                  <a:lnTo>
                    <a:pt x="1778076" y="405842"/>
                  </a:lnTo>
                  <a:lnTo>
                    <a:pt x="1827458" y="394317"/>
                  </a:lnTo>
                  <a:lnTo>
                    <a:pt x="1876838" y="382899"/>
                  </a:lnTo>
                  <a:lnTo>
                    <a:pt x="1926218" y="371590"/>
                  </a:lnTo>
                  <a:lnTo>
                    <a:pt x="1975597" y="360392"/>
                  </a:lnTo>
                  <a:lnTo>
                    <a:pt x="2024975" y="349309"/>
                  </a:lnTo>
                  <a:lnTo>
                    <a:pt x="2074352" y="338343"/>
                  </a:lnTo>
                  <a:lnTo>
                    <a:pt x="2123729" y="327498"/>
                  </a:lnTo>
                  <a:lnTo>
                    <a:pt x="2173104" y="316776"/>
                  </a:lnTo>
                  <a:lnTo>
                    <a:pt x="2222479" y="306180"/>
                  </a:lnTo>
                  <a:lnTo>
                    <a:pt x="2271853" y="295713"/>
                  </a:lnTo>
                  <a:lnTo>
                    <a:pt x="2321225" y="285378"/>
                  </a:lnTo>
                  <a:lnTo>
                    <a:pt x="2370597" y="275177"/>
                  </a:lnTo>
                  <a:lnTo>
                    <a:pt x="2419968" y="265114"/>
                  </a:lnTo>
                  <a:lnTo>
                    <a:pt x="2469338" y="255192"/>
                  </a:lnTo>
                  <a:lnTo>
                    <a:pt x="2518707" y="245412"/>
                  </a:lnTo>
                  <a:lnTo>
                    <a:pt x="2568075" y="235779"/>
                  </a:lnTo>
                  <a:lnTo>
                    <a:pt x="2617442" y="226295"/>
                  </a:lnTo>
                  <a:lnTo>
                    <a:pt x="2666808" y="216963"/>
                  </a:lnTo>
                  <a:lnTo>
                    <a:pt x="2716173" y="207785"/>
                  </a:lnTo>
                  <a:lnTo>
                    <a:pt x="2765536" y="198765"/>
                  </a:lnTo>
                  <a:lnTo>
                    <a:pt x="2814899" y="189906"/>
                  </a:lnTo>
                  <a:lnTo>
                    <a:pt x="2864260" y="181209"/>
                  </a:lnTo>
                  <a:lnTo>
                    <a:pt x="2913620" y="172679"/>
                  </a:lnTo>
                  <a:lnTo>
                    <a:pt x="2962980" y="164319"/>
                  </a:lnTo>
                  <a:lnTo>
                    <a:pt x="3012338" y="156129"/>
                  </a:lnTo>
                  <a:lnTo>
                    <a:pt x="3061694" y="148115"/>
                  </a:lnTo>
                  <a:lnTo>
                    <a:pt x="3111050" y="140279"/>
                  </a:lnTo>
                  <a:lnTo>
                    <a:pt x="3160404" y="132623"/>
                  </a:lnTo>
                  <a:lnTo>
                    <a:pt x="3209757" y="125150"/>
                  </a:lnTo>
                  <a:lnTo>
                    <a:pt x="3259109" y="117864"/>
                  </a:lnTo>
                  <a:lnTo>
                    <a:pt x="3308459" y="110766"/>
                  </a:lnTo>
                  <a:lnTo>
                    <a:pt x="3357808" y="103861"/>
                  </a:lnTo>
                  <a:lnTo>
                    <a:pt x="3407156" y="97151"/>
                  </a:lnTo>
                  <a:lnTo>
                    <a:pt x="3456503" y="90638"/>
                  </a:lnTo>
                  <a:lnTo>
                    <a:pt x="3505848" y="84326"/>
                  </a:lnTo>
                  <a:lnTo>
                    <a:pt x="3555191" y="78217"/>
                  </a:lnTo>
                  <a:lnTo>
                    <a:pt x="3604534" y="72314"/>
                  </a:lnTo>
                  <a:lnTo>
                    <a:pt x="3653875" y="66621"/>
                  </a:lnTo>
                  <a:lnTo>
                    <a:pt x="3703214" y="61140"/>
                  </a:lnTo>
                  <a:lnTo>
                    <a:pt x="3752552" y="55874"/>
                  </a:lnTo>
                  <a:lnTo>
                    <a:pt x="3801889" y="50825"/>
                  </a:lnTo>
                  <a:lnTo>
                    <a:pt x="3851224" y="45997"/>
                  </a:lnTo>
                  <a:lnTo>
                    <a:pt x="3900557" y="41393"/>
                  </a:lnTo>
                  <a:lnTo>
                    <a:pt x="3949889" y="37015"/>
                  </a:lnTo>
                  <a:lnTo>
                    <a:pt x="3999220" y="32866"/>
                  </a:lnTo>
                  <a:lnTo>
                    <a:pt x="4048548" y="28949"/>
                  </a:lnTo>
                  <a:lnTo>
                    <a:pt x="4097876" y="25268"/>
                  </a:lnTo>
                  <a:lnTo>
                    <a:pt x="4147201" y="21824"/>
                  </a:lnTo>
                  <a:lnTo>
                    <a:pt x="4196525" y="18621"/>
                  </a:lnTo>
                  <a:lnTo>
                    <a:pt x="4245848" y="15661"/>
                  </a:lnTo>
                  <a:lnTo>
                    <a:pt x="4295168" y="12948"/>
                  </a:lnTo>
                  <a:lnTo>
                    <a:pt x="4344487" y="10484"/>
                  </a:lnTo>
                  <a:lnTo>
                    <a:pt x="4393805" y="8272"/>
                  </a:lnTo>
                  <a:lnTo>
                    <a:pt x="4443120" y="6315"/>
                  </a:lnTo>
                  <a:lnTo>
                    <a:pt x="4492434" y="4617"/>
                  </a:lnTo>
                  <a:lnTo>
                    <a:pt x="4541747" y="3178"/>
                  </a:lnTo>
                  <a:lnTo>
                    <a:pt x="4591057" y="2004"/>
                  </a:lnTo>
                  <a:lnTo>
                    <a:pt x="4640366" y="1096"/>
                  </a:lnTo>
                  <a:lnTo>
                    <a:pt x="4689672" y="457"/>
                  </a:lnTo>
                  <a:lnTo>
                    <a:pt x="4738977" y="91"/>
                  </a:lnTo>
                  <a:lnTo>
                    <a:pt x="4788280" y="0"/>
                  </a:lnTo>
                  <a:lnTo>
                    <a:pt x="4838099" y="188"/>
                  </a:lnTo>
                  <a:lnTo>
                    <a:pt x="4887916" y="654"/>
                  </a:lnTo>
                  <a:lnTo>
                    <a:pt x="4937730" y="1397"/>
                  </a:lnTo>
                  <a:lnTo>
                    <a:pt x="4987542" y="2413"/>
                  </a:lnTo>
                  <a:lnTo>
                    <a:pt x="5037353" y="3699"/>
                  </a:lnTo>
                  <a:lnTo>
                    <a:pt x="5087161" y="5252"/>
                  </a:lnTo>
                  <a:lnTo>
                    <a:pt x="5136967" y="7069"/>
                  </a:lnTo>
                  <a:lnTo>
                    <a:pt x="5186771" y="9148"/>
                  </a:lnTo>
                  <a:lnTo>
                    <a:pt x="5236574" y="11485"/>
                  </a:lnTo>
                  <a:lnTo>
                    <a:pt x="5286374" y="14077"/>
                  </a:lnTo>
                  <a:lnTo>
                    <a:pt x="5336173" y="16922"/>
                  </a:lnTo>
                  <a:lnTo>
                    <a:pt x="5385969" y="20017"/>
                  </a:lnTo>
                  <a:lnTo>
                    <a:pt x="5435764" y="23358"/>
                  </a:lnTo>
                  <a:lnTo>
                    <a:pt x="5485557" y="26943"/>
                  </a:lnTo>
                  <a:lnTo>
                    <a:pt x="5535348" y="30768"/>
                  </a:lnTo>
                  <a:lnTo>
                    <a:pt x="5585137" y="34832"/>
                  </a:lnTo>
                  <a:lnTo>
                    <a:pt x="5634925" y="39131"/>
                  </a:lnTo>
                  <a:lnTo>
                    <a:pt x="5684711" y="43661"/>
                  </a:lnTo>
                  <a:lnTo>
                    <a:pt x="5734495" y="48421"/>
                  </a:lnTo>
                  <a:lnTo>
                    <a:pt x="5784277" y="53407"/>
                  </a:lnTo>
                  <a:lnTo>
                    <a:pt x="5834058" y="58616"/>
                  </a:lnTo>
                  <a:lnTo>
                    <a:pt x="5883837" y="64046"/>
                  </a:lnTo>
                  <a:lnTo>
                    <a:pt x="5933614" y="69693"/>
                  </a:lnTo>
                  <a:lnTo>
                    <a:pt x="5983390" y="75555"/>
                  </a:lnTo>
                  <a:lnTo>
                    <a:pt x="6033164" y="81628"/>
                  </a:lnTo>
                  <a:lnTo>
                    <a:pt x="6082937" y="87909"/>
                  </a:lnTo>
                  <a:lnTo>
                    <a:pt x="6132708" y="94397"/>
                  </a:lnTo>
                  <a:lnTo>
                    <a:pt x="6182478" y="101087"/>
                  </a:lnTo>
                  <a:lnTo>
                    <a:pt x="6232246" y="107977"/>
                  </a:lnTo>
                  <a:lnTo>
                    <a:pt x="6282013" y="115064"/>
                  </a:lnTo>
                  <a:lnTo>
                    <a:pt x="6331778" y="122345"/>
                  </a:lnTo>
                  <a:lnTo>
                    <a:pt x="6381542" y="129817"/>
                  </a:lnTo>
                  <a:lnTo>
                    <a:pt x="6431305" y="137477"/>
                  </a:lnTo>
                  <a:lnTo>
                    <a:pt x="6481066" y="145323"/>
                  </a:lnTo>
                  <a:lnTo>
                    <a:pt x="6530826" y="153350"/>
                  </a:lnTo>
                  <a:lnTo>
                    <a:pt x="6580585" y="161558"/>
                  </a:lnTo>
                  <a:lnTo>
                    <a:pt x="6630342" y="169941"/>
                  </a:lnTo>
                  <a:lnTo>
                    <a:pt x="6680098" y="178498"/>
                  </a:lnTo>
                  <a:lnTo>
                    <a:pt x="6729853" y="187226"/>
                  </a:lnTo>
                  <a:lnTo>
                    <a:pt x="6779607" y="196121"/>
                  </a:lnTo>
                  <a:lnTo>
                    <a:pt x="6829359" y="205182"/>
                  </a:lnTo>
                  <a:lnTo>
                    <a:pt x="6879110" y="214404"/>
                  </a:lnTo>
                  <a:lnTo>
                    <a:pt x="6928860" y="223784"/>
                  </a:lnTo>
                  <a:lnTo>
                    <a:pt x="6978610" y="233321"/>
                  </a:lnTo>
                  <a:lnTo>
                    <a:pt x="7028357" y="243011"/>
                  </a:lnTo>
                  <a:lnTo>
                    <a:pt x="7078104" y="252851"/>
                  </a:lnTo>
                  <a:lnTo>
                    <a:pt x="7127850" y="262839"/>
                  </a:lnTo>
                  <a:lnTo>
                    <a:pt x="7177595" y="272970"/>
                  </a:lnTo>
                  <a:lnTo>
                    <a:pt x="7227339" y="283243"/>
                  </a:lnTo>
                  <a:lnTo>
                    <a:pt x="7277082" y="293654"/>
                  </a:lnTo>
                  <a:lnTo>
                    <a:pt x="7326824" y="304201"/>
                  </a:lnTo>
                  <a:lnTo>
                    <a:pt x="7376565" y="314880"/>
                  </a:lnTo>
                  <a:lnTo>
                    <a:pt x="7426305" y="325689"/>
                  </a:lnTo>
                  <a:lnTo>
                    <a:pt x="7476044" y="336625"/>
                  </a:lnTo>
                  <a:lnTo>
                    <a:pt x="7525782" y="347684"/>
                  </a:lnTo>
                  <a:lnTo>
                    <a:pt x="7575520" y="358865"/>
                  </a:lnTo>
                  <a:lnTo>
                    <a:pt x="7625257" y="370163"/>
                  </a:lnTo>
                  <a:lnTo>
                    <a:pt x="7674993" y="381576"/>
                  </a:lnTo>
                  <a:lnTo>
                    <a:pt x="7724728" y="393102"/>
                  </a:lnTo>
                  <a:lnTo>
                    <a:pt x="7774462" y="404736"/>
                  </a:lnTo>
                  <a:lnTo>
                    <a:pt x="7824196" y="416477"/>
                  </a:lnTo>
                  <a:lnTo>
                    <a:pt x="7873929" y="428321"/>
                  </a:lnTo>
                  <a:lnTo>
                    <a:pt x="7923662" y="440266"/>
                  </a:lnTo>
                  <a:lnTo>
                    <a:pt x="7973393" y="452308"/>
                  </a:lnTo>
                  <a:lnTo>
                    <a:pt x="8023125" y="464444"/>
                  </a:lnTo>
                  <a:lnTo>
                    <a:pt x="8072855" y="476672"/>
                  </a:lnTo>
                  <a:lnTo>
                    <a:pt x="8122585" y="488989"/>
                  </a:lnTo>
                  <a:lnTo>
                    <a:pt x="8172315" y="501391"/>
                  </a:lnTo>
                  <a:lnTo>
                    <a:pt x="8222044" y="513877"/>
                  </a:lnTo>
                  <a:lnTo>
                    <a:pt x="8271773" y="526442"/>
                  </a:lnTo>
                  <a:lnTo>
                    <a:pt x="8321501" y="539084"/>
                  </a:lnTo>
                  <a:lnTo>
                    <a:pt x="8371228" y="551800"/>
                  </a:lnTo>
                  <a:lnTo>
                    <a:pt x="8420956" y="564588"/>
                  </a:lnTo>
                  <a:lnTo>
                    <a:pt x="8470682" y="577444"/>
                  </a:lnTo>
                  <a:lnTo>
                    <a:pt x="8520409" y="590364"/>
                  </a:lnTo>
                  <a:lnTo>
                    <a:pt x="8570135" y="603348"/>
                  </a:lnTo>
                  <a:lnTo>
                    <a:pt x="8619861" y="616390"/>
                  </a:lnTo>
                  <a:lnTo>
                    <a:pt x="8669586" y="629489"/>
                  </a:lnTo>
                  <a:lnTo>
                    <a:pt x="8719312" y="642642"/>
                  </a:lnTo>
                  <a:lnTo>
                    <a:pt x="8769037" y="655846"/>
                  </a:lnTo>
                  <a:lnTo>
                    <a:pt x="8818761" y="669097"/>
                  </a:lnTo>
                  <a:lnTo>
                    <a:pt x="8868486" y="682393"/>
                  </a:lnTo>
                  <a:lnTo>
                    <a:pt x="8918210" y="695730"/>
                  </a:lnTo>
                  <a:lnTo>
                    <a:pt x="8967935" y="709107"/>
                  </a:lnTo>
                  <a:lnTo>
                    <a:pt x="9017659" y="722520"/>
                  </a:lnTo>
                  <a:lnTo>
                    <a:pt x="9067383" y="735966"/>
                  </a:lnTo>
                  <a:lnTo>
                    <a:pt x="9117107" y="749442"/>
                  </a:lnTo>
                  <a:lnTo>
                    <a:pt x="9166831" y="762945"/>
                  </a:lnTo>
                  <a:lnTo>
                    <a:pt x="9216555" y="776472"/>
                  </a:lnTo>
                  <a:lnTo>
                    <a:pt x="9266279" y="790021"/>
                  </a:lnTo>
                  <a:lnTo>
                    <a:pt x="9316003" y="803589"/>
                  </a:lnTo>
                  <a:lnTo>
                    <a:pt x="9365727" y="817172"/>
                  </a:lnTo>
                  <a:lnTo>
                    <a:pt x="9415451" y="830767"/>
                  </a:lnTo>
                  <a:lnTo>
                    <a:pt x="9465175" y="844373"/>
                  </a:lnTo>
                  <a:lnTo>
                    <a:pt x="9514899" y="857985"/>
                  </a:lnTo>
                  <a:lnTo>
                    <a:pt x="9564623" y="871600"/>
                  </a:lnTo>
                </a:path>
              </a:pathLst>
            </a:custGeom>
            <a:ln w="76200">
              <a:solidFill>
                <a:srgbClr val="892D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 descr="þÿ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0220" y="2484247"/>
              <a:ext cx="9690986" cy="10546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95145" y="2548255"/>
              <a:ext cx="9565005" cy="871855"/>
            </a:xfrm>
            <a:custGeom>
              <a:avLst/>
              <a:gdLst/>
              <a:ahLst/>
              <a:cxnLst/>
              <a:rect l="l" t="t" r="r" b="b"/>
              <a:pathLst>
                <a:path w="9565005" h="871854">
                  <a:moveTo>
                    <a:pt x="0" y="865632"/>
                  </a:moveTo>
                  <a:lnTo>
                    <a:pt x="49396" y="852245"/>
                  </a:lnTo>
                  <a:lnTo>
                    <a:pt x="98792" y="838861"/>
                  </a:lnTo>
                  <a:lnTo>
                    <a:pt x="148188" y="825482"/>
                  </a:lnTo>
                  <a:lnTo>
                    <a:pt x="197584" y="812110"/>
                  </a:lnTo>
                  <a:lnTo>
                    <a:pt x="246980" y="798749"/>
                  </a:lnTo>
                  <a:lnTo>
                    <a:pt x="296376" y="785401"/>
                  </a:lnTo>
                  <a:lnTo>
                    <a:pt x="345772" y="772070"/>
                  </a:lnTo>
                  <a:lnTo>
                    <a:pt x="395167" y="758757"/>
                  </a:lnTo>
                  <a:lnTo>
                    <a:pt x="444562" y="745467"/>
                  </a:lnTo>
                  <a:lnTo>
                    <a:pt x="493957" y="732202"/>
                  </a:lnTo>
                  <a:lnTo>
                    <a:pt x="543352" y="718964"/>
                  </a:lnTo>
                  <a:lnTo>
                    <a:pt x="592746" y="705757"/>
                  </a:lnTo>
                  <a:lnTo>
                    <a:pt x="642140" y="692583"/>
                  </a:lnTo>
                  <a:lnTo>
                    <a:pt x="691534" y="679446"/>
                  </a:lnTo>
                  <a:lnTo>
                    <a:pt x="740927" y="666349"/>
                  </a:lnTo>
                  <a:lnTo>
                    <a:pt x="790320" y="653293"/>
                  </a:lnTo>
                  <a:lnTo>
                    <a:pt x="839712" y="640283"/>
                  </a:lnTo>
                  <a:lnTo>
                    <a:pt x="889105" y="627320"/>
                  </a:lnTo>
                  <a:lnTo>
                    <a:pt x="938496" y="614408"/>
                  </a:lnTo>
                  <a:lnTo>
                    <a:pt x="987888" y="601550"/>
                  </a:lnTo>
                  <a:lnTo>
                    <a:pt x="1037279" y="588748"/>
                  </a:lnTo>
                  <a:lnTo>
                    <a:pt x="1086669" y="576006"/>
                  </a:lnTo>
                  <a:lnTo>
                    <a:pt x="1136059" y="563326"/>
                  </a:lnTo>
                  <a:lnTo>
                    <a:pt x="1185449" y="550711"/>
                  </a:lnTo>
                  <a:lnTo>
                    <a:pt x="1234838" y="538164"/>
                  </a:lnTo>
                  <a:lnTo>
                    <a:pt x="1284226" y="525689"/>
                  </a:lnTo>
                  <a:lnTo>
                    <a:pt x="1333614" y="513286"/>
                  </a:lnTo>
                  <a:lnTo>
                    <a:pt x="1383001" y="500961"/>
                  </a:lnTo>
                  <a:lnTo>
                    <a:pt x="1432388" y="488715"/>
                  </a:lnTo>
                  <a:lnTo>
                    <a:pt x="1481774" y="476552"/>
                  </a:lnTo>
                  <a:lnTo>
                    <a:pt x="1531159" y="464474"/>
                  </a:lnTo>
                  <a:lnTo>
                    <a:pt x="1580544" y="452484"/>
                  </a:lnTo>
                  <a:lnTo>
                    <a:pt x="1629928" y="440585"/>
                  </a:lnTo>
                  <a:lnTo>
                    <a:pt x="1679312" y="428780"/>
                  </a:lnTo>
                  <a:lnTo>
                    <a:pt x="1728694" y="417071"/>
                  </a:lnTo>
                  <a:lnTo>
                    <a:pt x="1778076" y="405463"/>
                  </a:lnTo>
                  <a:lnTo>
                    <a:pt x="1827458" y="393957"/>
                  </a:lnTo>
                  <a:lnTo>
                    <a:pt x="1876838" y="382556"/>
                  </a:lnTo>
                  <a:lnTo>
                    <a:pt x="1926218" y="371264"/>
                  </a:lnTo>
                  <a:lnTo>
                    <a:pt x="1975597" y="360083"/>
                  </a:lnTo>
                  <a:lnTo>
                    <a:pt x="2024975" y="349016"/>
                  </a:lnTo>
                  <a:lnTo>
                    <a:pt x="2074352" y="338066"/>
                  </a:lnTo>
                  <a:lnTo>
                    <a:pt x="2123729" y="327235"/>
                  </a:lnTo>
                  <a:lnTo>
                    <a:pt x="2173104" y="316528"/>
                  </a:lnTo>
                  <a:lnTo>
                    <a:pt x="2222479" y="305945"/>
                  </a:lnTo>
                  <a:lnTo>
                    <a:pt x="2271853" y="295492"/>
                  </a:lnTo>
                  <a:lnTo>
                    <a:pt x="2321225" y="285169"/>
                  </a:lnTo>
                  <a:lnTo>
                    <a:pt x="2370597" y="274981"/>
                  </a:lnTo>
                  <a:lnTo>
                    <a:pt x="2419968" y="264930"/>
                  </a:lnTo>
                  <a:lnTo>
                    <a:pt x="2469338" y="255018"/>
                  </a:lnTo>
                  <a:lnTo>
                    <a:pt x="2518707" y="245250"/>
                  </a:lnTo>
                  <a:lnTo>
                    <a:pt x="2568075" y="235627"/>
                  </a:lnTo>
                  <a:lnTo>
                    <a:pt x="2617442" y="226153"/>
                  </a:lnTo>
                  <a:lnTo>
                    <a:pt x="2666808" y="216830"/>
                  </a:lnTo>
                  <a:lnTo>
                    <a:pt x="2716173" y="207662"/>
                  </a:lnTo>
                  <a:lnTo>
                    <a:pt x="2765536" y="198650"/>
                  </a:lnTo>
                  <a:lnTo>
                    <a:pt x="2814899" y="189799"/>
                  </a:lnTo>
                  <a:lnTo>
                    <a:pt x="2864260" y="181111"/>
                  </a:lnTo>
                  <a:lnTo>
                    <a:pt x="2913620" y="172588"/>
                  </a:lnTo>
                  <a:lnTo>
                    <a:pt x="2962980" y="164234"/>
                  </a:lnTo>
                  <a:lnTo>
                    <a:pt x="3012338" y="156052"/>
                  </a:lnTo>
                  <a:lnTo>
                    <a:pt x="3061694" y="148044"/>
                  </a:lnTo>
                  <a:lnTo>
                    <a:pt x="3111050" y="140213"/>
                  </a:lnTo>
                  <a:lnTo>
                    <a:pt x="3160404" y="132563"/>
                  </a:lnTo>
                  <a:lnTo>
                    <a:pt x="3209757" y="125095"/>
                  </a:lnTo>
                  <a:lnTo>
                    <a:pt x="3259109" y="117814"/>
                  </a:lnTo>
                  <a:lnTo>
                    <a:pt x="3308459" y="110721"/>
                  </a:lnTo>
                  <a:lnTo>
                    <a:pt x="3357808" y="103820"/>
                  </a:lnTo>
                  <a:lnTo>
                    <a:pt x="3407156" y="97114"/>
                  </a:lnTo>
                  <a:lnTo>
                    <a:pt x="3456503" y="90605"/>
                  </a:lnTo>
                  <a:lnTo>
                    <a:pt x="3505848" y="84296"/>
                  </a:lnTo>
                  <a:lnTo>
                    <a:pt x="3555191" y="78191"/>
                  </a:lnTo>
                  <a:lnTo>
                    <a:pt x="3604534" y="72291"/>
                  </a:lnTo>
                  <a:lnTo>
                    <a:pt x="3653875" y="66601"/>
                  </a:lnTo>
                  <a:lnTo>
                    <a:pt x="3703214" y="61122"/>
                  </a:lnTo>
                  <a:lnTo>
                    <a:pt x="3752552" y="55858"/>
                  </a:lnTo>
                  <a:lnTo>
                    <a:pt x="3801889" y="50812"/>
                  </a:lnTo>
                  <a:lnTo>
                    <a:pt x="3851224" y="45986"/>
                  </a:lnTo>
                  <a:lnTo>
                    <a:pt x="3900557" y="41383"/>
                  </a:lnTo>
                  <a:lnTo>
                    <a:pt x="3949889" y="37007"/>
                  </a:lnTo>
                  <a:lnTo>
                    <a:pt x="3999220" y="32859"/>
                  </a:lnTo>
                  <a:lnTo>
                    <a:pt x="4048548" y="28944"/>
                  </a:lnTo>
                  <a:lnTo>
                    <a:pt x="4097876" y="25263"/>
                  </a:lnTo>
                  <a:lnTo>
                    <a:pt x="4147201" y="21820"/>
                  </a:lnTo>
                  <a:lnTo>
                    <a:pt x="4196525" y="18618"/>
                  </a:lnTo>
                  <a:lnTo>
                    <a:pt x="4245848" y="15659"/>
                  </a:lnTo>
                  <a:lnTo>
                    <a:pt x="4295168" y="12946"/>
                  </a:lnTo>
                  <a:lnTo>
                    <a:pt x="4344487" y="10483"/>
                  </a:lnTo>
                  <a:lnTo>
                    <a:pt x="4393805" y="8271"/>
                  </a:lnTo>
                  <a:lnTo>
                    <a:pt x="4443120" y="6315"/>
                  </a:lnTo>
                  <a:lnTo>
                    <a:pt x="4492434" y="4616"/>
                  </a:lnTo>
                  <a:lnTo>
                    <a:pt x="4541747" y="3178"/>
                  </a:lnTo>
                  <a:lnTo>
                    <a:pt x="4591057" y="2004"/>
                  </a:lnTo>
                  <a:lnTo>
                    <a:pt x="4640366" y="1096"/>
                  </a:lnTo>
                  <a:lnTo>
                    <a:pt x="4689672" y="457"/>
                  </a:lnTo>
                  <a:lnTo>
                    <a:pt x="4738977" y="91"/>
                  </a:lnTo>
                  <a:lnTo>
                    <a:pt x="4788280" y="0"/>
                  </a:lnTo>
                  <a:lnTo>
                    <a:pt x="4838099" y="141"/>
                  </a:lnTo>
                  <a:lnTo>
                    <a:pt x="4887916" y="563"/>
                  </a:lnTo>
                  <a:lnTo>
                    <a:pt x="4937730" y="1264"/>
                  </a:lnTo>
                  <a:lnTo>
                    <a:pt x="4987542" y="2239"/>
                  </a:lnTo>
                  <a:lnTo>
                    <a:pt x="5037353" y="3486"/>
                  </a:lnTo>
                  <a:lnTo>
                    <a:pt x="5087161" y="5002"/>
                  </a:lnTo>
                  <a:lnTo>
                    <a:pt x="5136967" y="6785"/>
                  </a:lnTo>
                  <a:lnTo>
                    <a:pt x="5186771" y="8830"/>
                  </a:lnTo>
                  <a:lnTo>
                    <a:pt x="5236574" y="11136"/>
                  </a:lnTo>
                  <a:lnTo>
                    <a:pt x="5286374" y="13699"/>
                  </a:lnTo>
                  <a:lnTo>
                    <a:pt x="5336173" y="16516"/>
                  </a:lnTo>
                  <a:lnTo>
                    <a:pt x="5385969" y="19585"/>
                  </a:lnTo>
                  <a:lnTo>
                    <a:pt x="5435764" y="22901"/>
                  </a:lnTo>
                  <a:lnTo>
                    <a:pt x="5485557" y="26464"/>
                  </a:lnTo>
                  <a:lnTo>
                    <a:pt x="5535348" y="30268"/>
                  </a:lnTo>
                  <a:lnTo>
                    <a:pt x="5585137" y="34312"/>
                  </a:lnTo>
                  <a:lnTo>
                    <a:pt x="5634925" y="38593"/>
                  </a:lnTo>
                  <a:lnTo>
                    <a:pt x="5684711" y="43107"/>
                  </a:lnTo>
                  <a:lnTo>
                    <a:pt x="5734495" y="47852"/>
                  </a:lnTo>
                  <a:lnTo>
                    <a:pt x="5784277" y="52825"/>
                  </a:lnTo>
                  <a:lnTo>
                    <a:pt x="5834058" y="58022"/>
                  </a:lnTo>
                  <a:lnTo>
                    <a:pt x="5883837" y="63440"/>
                  </a:lnTo>
                  <a:lnTo>
                    <a:pt x="5933614" y="69078"/>
                  </a:lnTo>
                  <a:lnTo>
                    <a:pt x="5983390" y="74931"/>
                  </a:lnTo>
                  <a:lnTo>
                    <a:pt x="6033164" y="80998"/>
                  </a:lnTo>
                  <a:lnTo>
                    <a:pt x="6082937" y="87274"/>
                  </a:lnTo>
                  <a:lnTo>
                    <a:pt x="6132708" y="93757"/>
                  </a:lnTo>
                  <a:lnTo>
                    <a:pt x="6182478" y="100444"/>
                  </a:lnTo>
                  <a:lnTo>
                    <a:pt x="6232246" y="107332"/>
                  </a:lnTo>
                  <a:lnTo>
                    <a:pt x="6282013" y="114418"/>
                  </a:lnTo>
                  <a:lnTo>
                    <a:pt x="6331778" y="121699"/>
                  </a:lnTo>
                  <a:lnTo>
                    <a:pt x="6381542" y="129173"/>
                  </a:lnTo>
                  <a:lnTo>
                    <a:pt x="6431305" y="136835"/>
                  </a:lnTo>
                  <a:lnTo>
                    <a:pt x="6481066" y="144684"/>
                  </a:lnTo>
                  <a:lnTo>
                    <a:pt x="6530826" y="152716"/>
                  </a:lnTo>
                  <a:lnTo>
                    <a:pt x="6580585" y="160928"/>
                  </a:lnTo>
                  <a:lnTo>
                    <a:pt x="6630342" y="169318"/>
                  </a:lnTo>
                  <a:lnTo>
                    <a:pt x="6680098" y="177882"/>
                  </a:lnTo>
                  <a:lnTo>
                    <a:pt x="6729853" y="186617"/>
                  </a:lnTo>
                  <a:lnTo>
                    <a:pt x="6779607" y="195521"/>
                  </a:lnTo>
                  <a:lnTo>
                    <a:pt x="6829359" y="204590"/>
                  </a:lnTo>
                  <a:lnTo>
                    <a:pt x="6879110" y="213822"/>
                  </a:lnTo>
                  <a:lnTo>
                    <a:pt x="6928860" y="223214"/>
                  </a:lnTo>
                  <a:lnTo>
                    <a:pt x="6978610" y="232762"/>
                  </a:lnTo>
                  <a:lnTo>
                    <a:pt x="7028357" y="242464"/>
                  </a:lnTo>
                  <a:lnTo>
                    <a:pt x="7078104" y="252317"/>
                  </a:lnTo>
                  <a:lnTo>
                    <a:pt x="7127850" y="262317"/>
                  </a:lnTo>
                  <a:lnTo>
                    <a:pt x="7177595" y="272462"/>
                  </a:lnTo>
                  <a:lnTo>
                    <a:pt x="7227339" y="282749"/>
                  </a:lnTo>
                  <a:lnTo>
                    <a:pt x="7277082" y="293175"/>
                  </a:lnTo>
                  <a:lnTo>
                    <a:pt x="7326824" y="303737"/>
                  </a:lnTo>
                  <a:lnTo>
                    <a:pt x="7376565" y="314431"/>
                  </a:lnTo>
                  <a:lnTo>
                    <a:pt x="7426305" y="325256"/>
                  </a:lnTo>
                  <a:lnTo>
                    <a:pt x="7476044" y="336208"/>
                  </a:lnTo>
                  <a:lnTo>
                    <a:pt x="7525782" y="347284"/>
                  </a:lnTo>
                  <a:lnTo>
                    <a:pt x="7575520" y="358481"/>
                  </a:lnTo>
                  <a:lnTo>
                    <a:pt x="7625257" y="369796"/>
                  </a:lnTo>
                  <a:lnTo>
                    <a:pt x="7674993" y="381227"/>
                  </a:lnTo>
                  <a:lnTo>
                    <a:pt x="7724728" y="392769"/>
                  </a:lnTo>
                  <a:lnTo>
                    <a:pt x="7774462" y="404421"/>
                  </a:lnTo>
                  <a:lnTo>
                    <a:pt x="7824196" y="416180"/>
                  </a:lnTo>
                  <a:lnTo>
                    <a:pt x="7873929" y="428041"/>
                  </a:lnTo>
                  <a:lnTo>
                    <a:pt x="7923662" y="440003"/>
                  </a:lnTo>
                  <a:lnTo>
                    <a:pt x="7973393" y="452063"/>
                  </a:lnTo>
                  <a:lnTo>
                    <a:pt x="8023125" y="464217"/>
                  </a:lnTo>
                  <a:lnTo>
                    <a:pt x="8072855" y="476463"/>
                  </a:lnTo>
                  <a:lnTo>
                    <a:pt x="8122585" y="488797"/>
                  </a:lnTo>
                  <a:lnTo>
                    <a:pt x="8172315" y="501217"/>
                  </a:lnTo>
                  <a:lnTo>
                    <a:pt x="8222044" y="513719"/>
                  </a:lnTo>
                  <a:lnTo>
                    <a:pt x="8271773" y="526302"/>
                  </a:lnTo>
                  <a:lnTo>
                    <a:pt x="8321501" y="538961"/>
                  </a:lnTo>
                  <a:lnTo>
                    <a:pt x="8371228" y="551693"/>
                  </a:lnTo>
                  <a:lnTo>
                    <a:pt x="8420956" y="564497"/>
                  </a:lnTo>
                  <a:lnTo>
                    <a:pt x="8470682" y="577369"/>
                  </a:lnTo>
                  <a:lnTo>
                    <a:pt x="8520409" y="590305"/>
                  </a:lnTo>
                  <a:lnTo>
                    <a:pt x="8570135" y="603303"/>
                  </a:lnTo>
                  <a:lnTo>
                    <a:pt x="8619861" y="616361"/>
                  </a:lnTo>
                  <a:lnTo>
                    <a:pt x="8669586" y="629474"/>
                  </a:lnTo>
                  <a:lnTo>
                    <a:pt x="8719312" y="642641"/>
                  </a:lnTo>
                  <a:lnTo>
                    <a:pt x="8769037" y="655857"/>
                  </a:lnTo>
                  <a:lnTo>
                    <a:pt x="8818761" y="669121"/>
                  </a:lnTo>
                  <a:lnTo>
                    <a:pt x="8868486" y="682429"/>
                  </a:lnTo>
                  <a:lnTo>
                    <a:pt x="8918210" y="695779"/>
                  </a:lnTo>
                  <a:lnTo>
                    <a:pt x="8967935" y="709166"/>
                  </a:lnTo>
                  <a:lnTo>
                    <a:pt x="9017659" y="722589"/>
                  </a:lnTo>
                  <a:lnTo>
                    <a:pt x="9067383" y="736044"/>
                  </a:lnTo>
                  <a:lnTo>
                    <a:pt x="9117107" y="749529"/>
                  </a:lnTo>
                  <a:lnTo>
                    <a:pt x="9166831" y="763040"/>
                  </a:lnTo>
                  <a:lnTo>
                    <a:pt x="9216555" y="776575"/>
                  </a:lnTo>
                  <a:lnTo>
                    <a:pt x="9266279" y="790130"/>
                  </a:lnTo>
                  <a:lnTo>
                    <a:pt x="9316003" y="803703"/>
                  </a:lnTo>
                  <a:lnTo>
                    <a:pt x="9365727" y="817290"/>
                  </a:lnTo>
                  <a:lnTo>
                    <a:pt x="9415451" y="830890"/>
                  </a:lnTo>
                  <a:lnTo>
                    <a:pt x="9465175" y="844497"/>
                  </a:lnTo>
                  <a:lnTo>
                    <a:pt x="9514899" y="858111"/>
                  </a:lnTo>
                  <a:lnTo>
                    <a:pt x="9564623" y="871727"/>
                  </a:lnTo>
                </a:path>
              </a:pathLst>
            </a:custGeom>
            <a:ln w="76200">
              <a:solidFill>
                <a:srgbClr val="892D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51988" y="2420115"/>
              <a:ext cx="1045463" cy="76809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240913" y="2659127"/>
            <a:ext cx="47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solidFill>
                  <a:srgbClr val="FFFFFF"/>
                </a:solidFill>
                <a:latin typeface="Arial"/>
                <a:cs typeface="Arial"/>
              </a:rPr>
              <a:t>FRα</a:t>
            </a:r>
            <a:endParaRPr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18378" y="2091310"/>
            <a:ext cx="1047113" cy="76809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523608" y="2323972"/>
            <a:ext cx="646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FFFFFF"/>
                </a:solidFill>
                <a:latin typeface="Arial"/>
                <a:cs typeface="Arial"/>
              </a:rPr>
              <a:t>CDH6</a:t>
            </a:r>
            <a:endParaRPr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05529" y="2156842"/>
            <a:ext cx="1046859" cy="76644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777233" y="2387853"/>
            <a:ext cx="710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HER-</a:t>
            </a:r>
            <a:r>
              <a:rPr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218" y="4186811"/>
            <a:ext cx="11705969" cy="373251"/>
          </a:xfrm>
          <a:prstGeom prst="rect">
            <a:avLst/>
          </a:prstGeom>
        </p:spPr>
      </p:pic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59891" y="3524503"/>
          <a:ext cx="11192509" cy="9124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9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12494">
                <a:tc>
                  <a:txBody>
                    <a:bodyPr/>
                    <a:lstStyle/>
                    <a:p>
                      <a:pPr marL="92710" marR="9328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Reported expression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OC*</a:t>
                      </a:r>
                      <a:r>
                        <a:rPr sz="1800" b="1" spc="-15" baseline="25462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1-</a:t>
                      </a:r>
                      <a:r>
                        <a:rPr sz="1800" b="1" spc="-75" baseline="25462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800" baseline="25462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86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15925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061D48"/>
                          </a:solidFill>
                          <a:latin typeface="Arial"/>
                          <a:cs typeface="Arial"/>
                        </a:rPr>
                        <a:t>60–</a:t>
                      </a:r>
                      <a:r>
                        <a:rPr sz="1800" b="1" spc="-20" dirty="0">
                          <a:solidFill>
                            <a:srgbClr val="061D48"/>
                          </a:solidFill>
                          <a:latin typeface="Arial"/>
                          <a:cs typeface="Arial"/>
                        </a:rPr>
                        <a:t>100%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9DFFF">
                        <a:alpha val="78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43560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061D48"/>
                          </a:solidFill>
                          <a:latin typeface="Arial"/>
                          <a:cs typeface="Arial"/>
                        </a:rPr>
                        <a:t>5–</a:t>
                      </a:r>
                      <a:r>
                        <a:rPr sz="1800" b="1" spc="-25" dirty="0">
                          <a:solidFill>
                            <a:srgbClr val="061D48"/>
                          </a:solidFill>
                          <a:latin typeface="Arial"/>
                          <a:cs typeface="Arial"/>
                        </a:rPr>
                        <a:t>60%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F451C">
                        <a:alpha val="189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061D48"/>
                          </a:solidFill>
                          <a:latin typeface="Arial"/>
                          <a:cs typeface="Arial"/>
                        </a:rPr>
                        <a:t>70%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4F5">
                        <a:alpha val="81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5875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061D48"/>
                          </a:solidFill>
                          <a:latin typeface="Arial"/>
                          <a:cs typeface="Arial"/>
                        </a:rPr>
                        <a:t>66%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DB">
                        <a:alpha val="81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11809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061D48"/>
                          </a:solidFill>
                          <a:latin typeface="Arial"/>
                          <a:cs typeface="Arial"/>
                        </a:rPr>
                        <a:t>33-</a:t>
                      </a:r>
                      <a:r>
                        <a:rPr sz="1800" b="1" spc="-25" dirty="0">
                          <a:solidFill>
                            <a:srgbClr val="061D48"/>
                          </a:solidFill>
                          <a:latin typeface="Arial"/>
                          <a:cs typeface="Arial"/>
                        </a:rPr>
                        <a:t>56%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>
                        <a:alpha val="81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611121" y="4609975"/>
            <a:ext cx="62712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Note:</a:t>
            </a:r>
            <a:r>
              <a:rPr sz="11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Some</a:t>
            </a:r>
            <a:r>
              <a:rPr sz="11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ADCs may</a:t>
            </a:r>
            <a:r>
              <a:rPr sz="11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only</a:t>
            </a:r>
            <a:r>
              <a:rPr sz="11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demonstrate</a:t>
            </a:r>
            <a:r>
              <a:rPr sz="1100" spc="-6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efficacy</a:t>
            </a:r>
            <a:r>
              <a:rPr sz="1100" spc="-5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in</a:t>
            </a:r>
            <a:r>
              <a:rPr sz="11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higher</a:t>
            </a:r>
            <a:r>
              <a:rPr sz="11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expression</a:t>
            </a:r>
            <a:r>
              <a:rPr sz="11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levels</a:t>
            </a:r>
            <a:r>
              <a:rPr sz="1100" spc="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of</a:t>
            </a:r>
            <a:r>
              <a:rPr sz="11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the</a:t>
            </a:r>
            <a:r>
              <a:rPr sz="11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061D48"/>
                </a:solidFill>
                <a:latin typeface="Arial"/>
                <a:cs typeface="Arial"/>
              </a:rPr>
              <a:t>target</a:t>
            </a:r>
            <a:r>
              <a:rPr sz="1100" spc="-6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061D48"/>
                </a:solidFill>
                <a:latin typeface="Arial"/>
                <a:cs typeface="Arial"/>
              </a:rPr>
              <a:t>antigen.</a:t>
            </a:r>
            <a:r>
              <a:rPr sz="1050" spc="-15" baseline="27777" dirty="0">
                <a:solidFill>
                  <a:srgbClr val="061D48"/>
                </a:solidFill>
                <a:latin typeface="Arial"/>
                <a:cs typeface="Arial"/>
              </a:rPr>
              <a:t>6,7</a:t>
            </a:r>
            <a:endParaRPr sz="1050" baseline="27777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68057" y="2181101"/>
            <a:ext cx="1046859" cy="76809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413495" y="2413761"/>
            <a:ext cx="368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solidFill>
                  <a:srgbClr val="FFFFFF"/>
                </a:solidFill>
                <a:latin typeface="Arial"/>
                <a:cs typeface="Arial"/>
              </a:rPr>
              <a:t>GR</a:t>
            </a:r>
            <a:endParaRPr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95332" y="2473834"/>
            <a:ext cx="1046987" cy="76657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083801" y="2567686"/>
            <a:ext cx="6864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0">
              <a:spcBef>
                <a:spcPts val="100"/>
              </a:spcBef>
            </a:pP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PD-</a:t>
            </a:r>
            <a:r>
              <a:rPr b="1" spc="-25" dirty="0">
                <a:solidFill>
                  <a:srgbClr val="FFFFFF"/>
                </a:solidFill>
                <a:latin typeface="Arial"/>
                <a:cs typeface="Arial"/>
              </a:rPr>
              <a:t>1/ 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PD-</a:t>
            </a:r>
            <a:r>
              <a:rPr b="1" spc="-25" dirty="0">
                <a:solidFill>
                  <a:srgbClr val="FFFFFF"/>
                </a:solidFill>
                <a:latin typeface="Arial"/>
                <a:cs typeface="Arial"/>
              </a:rPr>
              <a:t>L1</a:t>
            </a:r>
            <a:endParaRPr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934" y="6432038"/>
            <a:ext cx="11461243" cy="3872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60"/>
              </a:lnSpc>
              <a:spcBef>
                <a:spcPts val="5"/>
              </a:spcBef>
            </a:pP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ADC,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antibody-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drug</a:t>
            </a:r>
            <a:r>
              <a:rPr sz="800" spc="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conjugate;</a:t>
            </a:r>
            <a:r>
              <a:rPr sz="80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CDH6,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cadherin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6;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FRα,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folate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receptor-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α;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GR,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glucocorticoid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receptor;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HER-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2,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human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epidermal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growth</a:t>
            </a:r>
            <a:r>
              <a:rPr sz="80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factor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receptor-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2;</a:t>
            </a:r>
            <a:r>
              <a:rPr sz="80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OC,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ovarian</a:t>
            </a:r>
            <a:r>
              <a:rPr sz="800" spc="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cancer;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PD-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L1,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programmed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cell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death</a:t>
            </a:r>
            <a:r>
              <a:rPr sz="80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ligand-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1.</a:t>
            </a:r>
            <a:endParaRPr sz="800" dirty="0">
              <a:latin typeface="Arial"/>
              <a:cs typeface="Arial"/>
            </a:endParaRPr>
          </a:p>
          <a:p>
            <a:pPr marL="12700" marR="5080"/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1.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Chelariu-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Raicu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A, et al.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Int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J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Gynecol</a:t>
            </a:r>
            <a:r>
              <a:rPr sz="800" spc="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Cancer.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2023;33(3):420-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429.</a:t>
            </a:r>
            <a:r>
              <a:rPr sz="800" spc="28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2. Veneris JT,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et al.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2017;146(1):153-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160.</a:t>
            </a:r>
            <a:r>
              <a:rPr sz="800" spc="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3.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Alwosaibai</a:t>
            </a:r>
            <a:r>
              <a:rPr sz="80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K,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et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al.,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2023;23(1):13.</a:t>
            </a:r>
            <a:r>
              <a:rPr sz="800" spc="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4.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Kang</a:t>
            </a:r>
            <a:r>
              <a:rPr sz="80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J,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et al.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Diagnostics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(Basel).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2023;13(20):3258.</a:t>
            </a:r>
            <a:r>
              <a:rPr sz="800" spc="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5.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Parvathareddy,</a:t>
            </a:r>
            <a:r>
              <a:rPr sz="800" spc="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SK,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Sci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Rep.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2021;11:3750.</a:t>
            </a:r>
            <a:r>
              <a:rPr sz="800" spc="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6.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Moore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KN,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et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al.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European</a:t>
            </a:r>
            <a:r>
              <a:rPr sz="800" spc="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Society</a:t>
            </a:r>
            <a:r>
              <a:rPr sz="8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for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Medical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Oncology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(ESMO)</a:t>
            </a:r>
            <a:r>
              <a:rPr sz="8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Annual</a:t>
            </a:r>
            <a:r>
              <a:rPr sz="80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Meeting.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2019;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Presentation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992O.</a:t>
            </a:r>
            <a:r>
              <a:rPr sz="80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7.</a:t>
            </a:r>
            <a:r>
              <a:rPr sz="80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Meric-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Bernstam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F,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et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al.</a:t>
            </a:r>
            <a:r>
              <a:rPr sz="8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J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Clin</a:t>
            </a:r>
            <a:r>
              <a:rPr sz="80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61D48"/>
                </a:solidFill>
                <a:latin typeface="Arial"/>
                <a:cs typeface="Arial"/>
              </a:rPr>
              <a:t>Oncol.</a:t>
            </a:r>
            <a:r>
              <a:rPr sz="8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061D48"/>
                </a:solidFill>
                <a:latin typeface="Arial"/>
                <a:cs typeface="Arial"/>
              </a:rPr>
              <a:t>2024;42(1):47-</a:t>
            </a:r>
            <a:r>
              <a:rPr sz="800" spc="-25" dirty="0">
                <a:solidFill>
                  <a:srgbClr val="061D48"/>
                </a:solidFill>
                <a:latin typeface="Arial"/>
                <a:cs typeface="Arial"/>
              </a:rPr>
              <a:t>58.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xfrm>
            <a:off x="523620" y="629285"/>
            <a:ext cx="107549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14" dirty="0"/>
              <a:t>Examples</a:t>
            </a:r>
            <a:r>
              <a:rPr sz="2000" spc="-165" dirty="0"/>
              <a:t> </a:t>
            </a:r>
            <a:r>
              <a:rPr sz="2000" spc="-45" dirty="0"/>
              <a:t>of</a:t>
            </a:r>
            <a:r>
              <a:rPr sz="2000" spc="-145" dirty="0"/>
              <a:t> </a:t>
            </a:r>
            <a:r>
              <a:rPr sz="2000" spc="-95" dirty="0"/>
              <a:t>biomarkers</a:t>
            </a:r>
            <a:r>
              <a:rPr sz="2000" spc="-150" dirty="0"/>
              <a:t> </a:t>
            </a:r>
            <a:r>
              <a:rPr sz="2000" spc="-75" dirty="0"/>
              <a:t>exploited</a:t>
            </a:r>
            <a:r>
              <a:rPr sz="2000" spc="-175" dirty="0"/>
              <a:t> </a:t>
            </a:r>
            <a:r>
              <a:rPr sz="2000" spc="-80" dirty="0"/>
              <a:t>in</a:t>
            </a:r>
            <a:r>
              <a:rPr sz="2000" spc="-130" dirty="0"/>
              <a:t> </a:t>
            </a:r>
            <a:r>
              <a:rPr sz="2000" spc="-110" dirty="0"/>
              <a:t>ovarian</a:t>
            </a:r>
            <a:r>
              <a:rPr sz="2000" spc="-135" dirty="0"/>
              <a:t> </a:t>
            </a:r>
            <a:r>
              <a:rPr sz="2000" spc="-85" dirty="0"/>
              <a:t>cancer</a:t>
            </a:r>
            <a:r>
              <a:rPr sz="2000" spc="-130" dirty="0"/>
              <a:t> </a:t>
            </a:r>
            <a:r>
              <a:rPr sz="2000" spc="-125" dirty="0"/>
              <a:t>by</a:t>
            </a:r>
            <a:r>
              <a:rPr sz="2000" spc="-135" dirty="0"/>
              <a:t> </a:t>
            </a:r>
            <a:r>
              <a:rPr sz="2000" spc="-145" dirty="0"/>
              <a:t>ADCs</a:t>
            </a:r>
            <a:r>
              <a:rPr sz="2000" spc="-140" dirty="0"/>
              <a:t> </a:t>
            </a:r>
            <a:r>
              <a:rPr sz="2000" spc="-114" dirty="0"/>
              <a:t>and</a:t>
            </a:r>
            <a:r>
              <a:rPr sz="2000" spc="-125" dirty="0"/>
              <a:t> </a:t>
            </a:r>
            <a:r>
              <a:rPr sz="2000" spc="-70" dirty="0"/>
              <a:t>other</a:t>
            </a:r>
            <a:r>
              <a:rPr sz="2000" spc="-145" dirty="0"/>
              <a:t> </a:t>
            </a:r>
            <a:r>
              <a:rPr sz="2000" spc="-95" dirty="0"/>
              <a:t>targeted</a:t>
            </a:r>
            <a:r>
              <a:rPr sz="2000" spc="-155" dirty="0"/>
              <a:t> </a:t>
            </a:r>
            <a:r>
              <a:rPr sz="2000" spc="-90" dirty="0"/>
              <a:t>therapies</a:t>
            </a:r>
            <a:r>
              <a:rPr sz="2000" spc="-145" dirty="0"/>
              <a:t> </a:t>
            </a:r>
            <a:r>
              <a:rPr sz="2000" spc="-80" dirty="0"/>
              <a:t>in</a:t>
            </a:r>
            <a:r>
              <a:rPr sz="2000" spc="-130" dirty="0"/>
              <a:t> </a:t>
            </a:r>
            <a:r>
              <a:rPr sz="2000" spc="-10" dirty="0"/>
              <a:t>development</a:t>
            </a:r>
            <a:endParaRPr sz="2000"/>
          </a:p>
        </p:txBody>
      </p:sp>
      <p:sp>
        <p:nvSpPr>
          <p:cNvPr id="23" name="object 23"/>
          <p:cNvSpPr txBox="1"/>
          <p:nvPr/>
        </p:nvSpPr>
        <p:spPr>
          <a:xfrm>
            <a:off x="218872" y="150106"/>
            <a:ext cx="65906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F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u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u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spc="130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o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f</a:t>
            </a:r>
            <a:r>
              <a:rPr sz="1200" spc="130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P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l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u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m</a:t>
            </a:r>
            <a:r>
              <a:rPr sz="1200" spc="114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s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s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spc="120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O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v</a:t>
            </a:r>
            <a:r>
              <a:rPr sz="1200" spc="-5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spc="125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C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c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spc="105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spc="-7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m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spc="114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F</a:t>
            </a:r>
            <a:r>
              <a:rPr sz="120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61D48"/>
                </a:solidFill>
                <a:latin typeface="Arial"/>
                <a:cs typeface="Arial"/>
              </a:rPr>
              <a:t>l</a:t>
            </a:r>
            <a:r>
              <a:rPr sz="120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061D48"/>
                </a:solidFill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11576177" y="6527545"/>
            <a:ext cx="223520" cy="292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950" b="0" i="0" kern="1200">
                <a:solidFill>
                  <a:srgbClr val="061D48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spcBef>
                <a:spcPts val="5"/>
              </a:spcBef>
            </a:pPr>
            <a:fld id="{81D60167-4931-47E6-BA6A-407CBD079E47}" type="slidenum">
              <a:rPr lang="el-GR" spc="-50" smtClean="0"/>
              <a:pPr marL="104775">
                <a:spcBef>
                  <a:spcPts val="5"/>
                </a:spcBef>
              </a:pPr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3620" y="321436"/>
            <a:ext cx="9304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spcBef>
                <a:spcPts val="100"/>
              </a:spcBef>
              <a:buClr>
                <a:srgbClr val="061D48"/>
              </a:buClr>
              <a:buFont typeface="Arial"/>
              <a:buChar char="•"/>
              <a:tabLst>
                <a:tab pos="240665" algn="l"/>
              </a:tabLst>
            </a:pP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H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o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w</a:t>
            </a:r>
            <a:r>
              <a:rPr sz="1200" kern="0" spc="125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B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o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m</a:t>
            </a:r>
            <a:r>
              <a:rPr sz="1200" kern="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k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s</a:t>
            </a:r>
            <a:r>
              <a:rPr sz="1200" kern="0" spc="114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D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v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kern="0" spc="140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h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kern="0" spc="120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kern="0" spc="-7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m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t</a:t>
            </a:r>
            <a:r>
              <a:rPr sz="1200" kern="0" spc="114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D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c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s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o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kern="0" spc="125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kern="0" spc="130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O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v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kern="0" spc="130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C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c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_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S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p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e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c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i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r>
              <a:rPr sz="12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l</a:t>
            </a:r>
            <a:r>
              <a:rPr sz="1200" kern="0" spc="114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F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o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c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u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s</a:t>
            </a:r>
            <a:r>
              <a:rPr sz="1200" kern="0" spc="125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o</a:t>
            </a:r>
            <a:r>
              <a:rPr sz="12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n</a:t>
            </a:r>
            <a:r>
              <a:rPr sz="1200" kern="0" spc="130" dirty="0">
                <a:solidFill>
                  <a:srgbClr val="061D48"/>
                </a:solidFill>
                <a:latin typeface="Arial"/>
                <a:cs typeface="Arial"/>
              </a:rPr>
              <a:t> 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F</a:t>
            </a:r>
            <a:r>
              <a:rPr sz="1200" kern="0" spc="-3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061D48"/>
                </a:solidFill>
                <a:latin typeface="Arial"/>
                <a:cs typeface="Arial"/>
              </a:rPr>
              <a:t>R</a:t>
            </a:r>
            <a:r>
              <a:rPr sz="12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1200" kern="0" spc="-50" dirty="0">
                <a:solidFill>
                  <a:srgbClr val="061D48"/>
                </a:solidFill>
                <a:latin typeface="Arial"/>
                <a:cs typeface="Arial"/>
              </a:rPr>
              <a:t>a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98219" y="572424"/>
            <a:ext cx="1119556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800" spc="-125" dirty="0"/>
              <a:t>Mirvetuximab</a:t>
            </a:r>
            <a:r>
              <a:rPr sz="2800" spc="-155" dirty="0"/>
              <a:t> </a:t>
            </a:r>
            <a:r>
              <a:rPr sz="2800" spc="-135" dirty="0"/>
              <a:t>soravtansine</a:t>
            </a:r>
            <a:r>
              <a:rPr sz="2800" spc="-114" dirty="0"/>
              <a:t> </a:t>
            </a:r>
            <a:r>
              <a:rPr sz="2800" spc="-280" dirty="0"/>
              <a:t>MOA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1" y="1122046"/>
            <a:ext cx="11637645" cy="4940935"/>
            <a:chOff x="0" y="1115695"/>
            <a:chExt cx="11637645" cy="4940935"/>
          </a:xfrm>
        </p:grpSpPr>
        <p:pic>
          <p:nvPicPr>
            <p:cNvPr id="5" name="object 5" descr="þÿ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18654"/>
              <a:ext cx="6420586" cy="2371318"/>
            </a:xfrm>
            <a:prstGeom prst="rect">
              <a:avLst/>
            </a:prstGeom>
          </p:spPr>
        </p:pic>
        <p:pic>
          <p:nvPicPr>
            <p:cNvPr id="6" name="object 6" descr="þÿ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47459" y="1115695"/>
              <a:ext cx="5289677" cy="4940680"/>
            </a:xfrm>
            <a:prstGeom prst="rect">
              <a:avLst/>
            </a:prstGeom>
          </p:spPr>
        </p:pic>
        <p:pic>
          <p:nvPicPr>
            <p:cNvPr id="7" name="object 7" descr="þÿ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01059" y="4579645"/>
              <a:ext cx="182905" cy="106654"/>
            </a:xfrm>
            <a:prstGeom prst="rect">
              <a:avLst/>
            </a:prstGeom>
          </p:spPr>
        </p:pic>
        <p:pic>
          <p:nvPicPr>
            <p:cNvPr id="8" name="object 8" descr="þÿ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72459" y="5048999"/>
              <a:ext cx="184391" cy="1082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406513" y="2516263"/>
              <a:ext cx="3685540" cy="2394585"/>
            </a:xfrm>
            <a:custGeom>
              <a:avLst/>
              <a:gdLst/>
              <a:ahLst/>
              <a:cxnLst/>
              <a:rect l="l" t="t" r="r" b="b"/>
              <a:pathLst>
                <a:path w="3685540" h="2394585">
                  <a:moveTo>
                    <a:pt x="190500" y="1257300"/>
                  </a:moveTo>
                  <a:lnTo>
                    <a:pt x="146100" y="1297089"/>
                  </a:lnTo>
                  <a:lnTo>
                    <a:pt x="112204" y="1340700"/>
                  </a:lnTo>
                  <a:lnTo>
                    <a:pt x="86982" y="1386205"/>
                  </a:lnTo>
                  <a:lnTo>
                    <a:pt x="68618" y="1431658"/>
                  </a:lnTo>
                  <a:lnTo>
                    <a:pt x="55295" y="1475105"/>
                  </a:lnTo>
                  <a:lnTo>
                    <a:pt x="36576" y="1548244"/>
                  </a:lnTo>
                  <a:lnTo>
                    <a:pt x="0" y="1548244"/>
                  </a:lnTo>
                  <a:lnTo>
                    <a:pt x="77851" y="1642872"/>
                  </a:lnTo>
                  <a:lnTo>
                    <a:pt x="154051" y="1546847"/>
                  </a:lnTo>
                  <a:lnTo>
                    <a:pt x="117475" y="1548244"/>
                  </a:lnTo>
                  <a:lnTo>
                    <a:pt x="111899" y="1531747"/>
                  </a:lnTo>
                  <a:lnTo>
                    <a:pt x="107645" y="1510639"/>
                  </a:lnTo>
                  <a:lnTo>
                    <a:pt x="105981" y="1483220"/>
                  </a:lnTo>
                  <a:lnTo>
                    <a:pt x="108204" y="1447800"/>
                  </a:lnTo>
                  <a:lnTo>
                    <a:pt x="113398" y="1409865"/>
                  </a:lnTo>
                  <a:lnTo>
                    <a:pt x="123101" y="1371930"/>
                  </a:lnTo>
                  <a:lnTo>
                    <a:pt x="145935" y="1324292"/>
                  </a:lnTo>
                  <a:lnTo>
                    <a:pt x="190500" y="1257300"/>
                  </a:lnTo>
                  <a:close/>
                </a:path>
                <a:path w="3685540" h="2394585">
                  <a:moveTo>
                    <a:pt x="988453" y="523201"/>
                  </a:moveTo>
                  <a:lnTo>
                    <a:pt x="986028" y="466204"/>
                  </a:lnTo>
                  <a:lnTo>
                    <a:pt x="972820" y="531075"/>
                  </a:lnTo>
                  <a:lnTo>
                    <a:pt x="958088" y="572528"/>
                  </a:lnTo>
                  <a:lnTo>
                    <a:pt x="922134" y="626364"/>
                  </a:lnTo>
                  <a:lnTo>
                    <a:pt x="885380" y="663219"/>
                  </a:lnTo>
                  <a:lnTo>
                    <a:pt x="856615" y="679691"/>
                  </a:lnTo>
                  <a:lnTo>
                    <a:pt x="836676" y="658368"/>
                  </a:lnTo>
                  <a:lnTo>
                    <a:pt x="825995" y="758825"/>
                  </a:lnTo>
                  <a:lnTo>
                    <a:pt x="925068" y="748157"/>
                  </a:lnTo>
                  <a:lnTo>
                    <a:pt x="905370" y="728459"/>
                  </a:lnTo>
                  <a:lnTo>
                    <a:pt x="943241" y="663181"/>
                  </a:lnTo>
                  <a:lnTo>
                    <a:pt x="963460" y="621919"/>
                  </a:lnTo>
                  <a:lnTo>
                    <a:pt x="979728" y="575183"/>
                  </a:lnTo>
                  <a:lnTo>
                    <a:pt x="988453" y="523201"/>
                  </a:lnTo>
                  <a:close/>
                </a:path>
                <a:path w="3685540" h="2394585">
                  <a:moveTo>
                    <a:pt x="1179576" y="2304148"/>
                  </a:moveTo>
                  <a:lnTo>
                    <a:pt x="1059294" y="2282825"/>
                  </a:lnTo>
                  <a:lnTo>
                    <a:pt x="1069975" y="2308847"/>
                  </a:lnTo>
                  <a:lnTo>
                    <a:pt x="1052639" y="2319324"/>
                  </a:lnTo>
                  <a:lnTo>
                    <a:pt x="1001928" y="2341524"/>
                  </a:lnTo>
                  <a:lnTo>
                    <a:pt x="963168" y="2352916"/>
                  </a:lnTo>
                  <a:lnTo>
                    <a:pt x="921981" y="2363432"/>
                  </a:lnTo>
                  <a:lnTo>
                    <a:pt x="879386" y="2370302"/>
                  </a:lnTo>
                  <a:lnTo>
                    <a:pt x="823048" y="2371153"/>
                  </a:lnTo>
                  <a:lnTo>
                    <a:pt x="740664" y="2363597"/>
                  </a:lnTo>
                  <a:lnTo>
                    <a:pt x="794270" y="2381313"/>
                  </a:lnTo>
                  <a:lnTo>
                    <a:pt x="849376" y="2390013"/>
                  </a:lnTo>
                  <a:lnTo>
                    <a:pt x="904354" y="2391689"/>
                  </a:lnTo>
                  <a:lnTo>
                    <a:pt x="957529" y="2388336"/>
                  </a:lnTo>
                  <a:lnTo>
                    <a:pt x="1007262" y="2381986"/>
                  </a:lnTo>
                  <a:lnTo>
                    <a:pt x="1089787" y="2368296"/>
                  </a:lnTo>
                  <a:lnTo>
                    <a:pt x="1098804" y="2394191"/>
                  </a:lnTo>
                  <a:lnTo>
                    <a:pt x="1179576" y="2304148"/>
                  </a:lnTo>
                  <a:close/>
                </a:path>
                <a:path w="3685540" h="2394585">
                  <a:moveTo>
                    <a:pt x="2955023" y="428104"/>
                  </a:moveTo>
                  <a:lnTo>
                    <a:pt x="2913684" y="366941"/>
                  </a:lnTo>
                  <a:lnTo>
                    <a:pt x="2888767" y="320598"/>
                  </a:lnTo>
                  <a:lnTo>
                    <a:pt x="2875546" y="283832"/>
                  </a:lnTo>
                  <a:lnTo>
                    <a:pt x="2865234" y="217932"/>
                  </a:lnTo>
                  <a:lnTo>
                    <a:pt x="2862351" y="177761"/>
                  </a:lnTo>
                  <a:lnTo>
                    <a:pt x="2864243" y="147015"/>
                  </a:lnTo>
                  <a:lnTo>
                    <a:pt x="2869298" y="123151"/>
                  </a:lnTo>
                  <a:lnTo>
                    <a:pt x="2875915" y="103632"/>
                  </a:lnTo>
                  <a:lnTo>
                    <a:pt x="2915539" y="105016"/>
                  </a:lnTo>
                  <a:lnTo>
                    <a:pt x="2830068" y="0"/>
                  </a:lnTo>
                  <a:lnTo>
                    <a:pt x="2744851" y="103632"/>
                  </a:lnTo>
                  <a:lnTo>
                    <a:pt x="2784475" y="103632"/>
                  </a:lnTo>
                  <a:lnTo>
                    <a:pt x="2801899" y="174218"/>
                  </a:lnTo>
                  <a:lnTo>
                    <a:pt x="2813659" y="215785"/>
                  </a:lnTo>
                  <a:lnTo>
                    <a:pt x="2829166" y="259588"/>
                  </a:lnTo>
                  <a:lnTo>
                    <a:pt x="2849765" y="304165"/>
                  </a:lnTo>
                  <a:lnTo>
                    <a:pt x="2876727" y="348081"/>
                  </a:lnTo>
                  <a:lnTo>
                    <a:pt x="2911386" y="389890"/>
                  </a:lnTo>
                  <a:lnTo>
                    <a:pt x="2955023" y="428104"/>
                  </a:lnTo>
                  <a:close/>
                </a:path>
                <a:path w="3685540" h="2394585">
                  <a:moveTo>
                    <a:pt x="3023743" y="1199248"/>
                  </a:moveTo>
                  <a:lnTo>
                    <a:pt x="2901683" y="1229868"/>
                  </a:lnTo>
                  <a:lnTo>
                    <a:pt x="2921495" y="1249553"/>
                  </a:lnTo>
                  <a:lnTo>
                    <a:pt x="2910217" y="1266329"/>
                  </a:lnTo>
                  <a:lnTo>
                    <a:pt x="2872651" y="1307896"/>
                  </a:lnTo>
                  <a:lnTo>
                    <a:pt x="2840723" y="1334897"/>
                  </a:lnTo>
                  <a:lnTo>
                    <a:pt x="2785567" y="1377111"/>
                  </a:lnTo>
                  <a:lnTo>
                    <a:pt x="2751048" y="1396390"/>
                  </a:lnTo>
                  <a:lnTo>
                    <a:pt x="2703512" y="1416380"/>
                  </a:lnTo>
                  <a:lnTo>
                    <a:pt x="2636634" y="1438516"/>
                  </a:lnTo>
                  <a:lnTo>
                    <a:pt x="2693898" y="1432547"/>
                  </a:lnTo>
                  <a:lnTo>
                    <a:pt x="2748927" y="1417548"/>
                  </a:lnTo>
                  <a:lnTo>
                    <a:pt x="2801023" y="1396072"/>
                  </a:lnTo>
                  <a:lnTo>
                    <a:pt x="2849461" y="1370685"/>
                  </a:lnTo>
                  <a:lnTo>
                    <a:pt x="2893530" y="1343977"/>
                  </a:lnTo>
                  <a:lnTo>
                    <a:pt x="2965704" y="1296797"/>
                  </a:lnTo>
                  <a:lnTo>
                    <a:pt x="2985643" y="1316723"/>
                  </a:lnTo>
                  <a:lnTo>
                    <a:pt x="3023743" y="1199248"/>
                  </a:lnTo>
                  <a:close/>
                </a:path>
                <a:path w="3685540" h="2394585">
                  <a:moveTo>
                    <a:pt x="3685019" y="1368425"/>
                  </a:moveTo>
                  <a:lnTo>
                    <a:pt x="3567798" y="1304404"/>
                  </a:lnTo>
                  <a:lnTo>
                    <a:pt x="3528187" y="1433944"/>
                  </a:lnTo>
                  <a:lnTo>
                    <a:pt x="3564623" y="1417193"/>
                  </a:lnTo>
                  <a:lnTo>
                    <a:pt x="3577679" y="1432534"/>
                  </a:lnTo>
                  <a:lnTo>
                    <a:pt x="3604387" y="1480261"/>
                  </a:lnTo>
                  <a:lnTo>
                    <a:pt x="3616579" y="1517891"/>
                  </a:lnTo>
                  <a:lnTo>
                    <a:pt x="3632835" y="1583753"/>
                  </a:lnTo>
                  <a:lnTo>
                    <a:pt x="3634536" y="1622907"/>
                  </a:lnTo>
                  <a:lnTo>
                    <a:pt x="3628847" y="1675371"/>
                  </a:lnTo>
                  <a:lnTo>
                    <a:pt x="3613404" y="1748028"/>
                  </a:lnTo>
                  <a:lnTo>
                    <a:pt x="3639375" y="1696237"/>
                  </a:lnTo>
                  <a:lnTo>
                    <a:pt x="3655580" y="1644383"/>
                  </a:lnTo>
                  <a:lnTo>
                    <a:pt x="3663797" y="1593392"/>
                  </a:lnTo>
                  <a:lnTo>
                    <a:pt x="3665855" y="1544167"/>
                  </a:lnTo>
                  <a:lnTo>
                    <a:pt x="3663543" y="1497660"/>
                  </a:lnTo>
                  <a:lnTo>
                    <a:pt x="3658692" y="1454785"/>
                  </a:lnTo>
                  <a:lnTo>
                    <a:pt x="3653091" y="1416481"/>
                  </a:lnTo>
                  <a:lnTo>
                    <a:pt x="3648570" y="1383665"/>
                  </a:lnTo>
                  <a:lnTo>
                    <a:pt x="3685019" y="1368425"/>
                  </a:lnTo>
                  <a:close/>
                </a:path>
              </a:pathLst>
            </a:custGeom>
            <a:solidFill>
              <a:srgbClr val="1E3643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072633" y="2628775"/>
            <a:ext cx="85915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50" kern="0" spc="-10" dirty="0">
                <a:solidFill>
                  <a:srgbClr val="002A42"/>
                </a:solidFill>
                <a:latin typeface="Arial"/>
                <a:cs typeface="Arial"/>
              </a:rPr>
              <a:t>Internalization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941694" y="2702180"/>
            <a:ext cx="634365" cy="459105"/>
            <a:chOff x="6941693" y="2695829"/>
            <a:chExt cx="634365" cy="459105"/>
          </a:xfrm>
        </p:grpSpPr>
        <p:sp>
          <p:nvSpPr>
            <p:cNvPr id="12" name="object 12"/>
            <p:cNvSpPr/>
            <p:nvPr/>
          </p:nvSpPr>
          <p:spPr>
            <a:xfrm>
              <a:off x="7153656" y="2699133"/>
              <a:ext cx="419100" cy="452755"/>
            </a:xfrm>
            <a:custGeom>
              <a:avLst/>
              <a:gdLst/>
              <a:ahLst/>
              <a:cxnLst/>
              <a:rect l="l" t="t" r="r" b="b"/>
              <a:pathLst>
                <a:path w="419100" h="452755">
                  <a:moveTo>
                    <a:pt x="419100" y="452627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944868" y="2699004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5">
                  <a:moveTo>
                    <a:pt x="208788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975853" y="5672202"/>
            <a:ext cx="100393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50" kern="0" dirty="0">
                <a:solidFill>
                  <a:srgbClr val="002A42"/>
                </a:solidFill>
                <a:latin typeface="Arial"/>
                <a:cs typeface="Arial"/>
              </a:rPr>
              <a:t>Bystander</a:t>
            </a:r>
            <a:r>
              <a:rPr sz="1050" kern="0" spc="-55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kern="0" spc="-10" dirty="0">
                <a:solidFill>
                  <a:srgbClr val="002A42"/>
                </a:solidFill>
                <a:latin typeface="Arial"/>
                <a:cs typeface="Arial"/>
              </a:rPr>
              <a:t>killing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423161" y="2001267"/>
            <a:ext cx="8068309" cy="3810635"/>
            <a:chOff x="2423160" y="1994916"/>
            <a:chExt cx="8068309" cy="3810635"/>
          </a:xfrm>
        </p:grpSpPr>
        <p:sp>
          <p:nvSpPr>
            <p:cNvPr id="16" name="object 16"/>
            <p:cNvSpPr/>
            <p:nvPr/>
          </p:nvSpPr>
          <p:spPr>
            <a:xfrm>
              <a:off x="10068941" y="5474210"/>
              <a:ext cx="419100" cy="327660"/>
            </a:xfrm>
            <a:custGeom>
              <a:avLst/>
              <a:gdLst/>
              <a:ahLst/>
              <a:cxnLst/>
              <a:rect l="l" t="t" r="r" b="b"/>
              <a:pathLst>
                <a:path w="419100" h="327660">
                  <a:moveTo>
                    <a:pt x="419100" y="0"/>
                  </a:moveTo>
                  <a:lnTo>
                    <a:pt x="0" y="327659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979152" y="5801868"/>
              <a:ext cx="90170" cy="0"/>
            </a:xfrm>
            <a:custGeom>
              <a:avLst/>
              <a:gdLst/>
              <a:ahLst/>
              <a:cxnLst/>
              <a:rect l="l" t="t" r="r" b="b"/>
              <a:pathLst>
                <a:path w="90170">
                  <a:moveTo>
                    <a:pt x="89789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8263127" y="1998093"/>
              <a:ext cx="166370" cy="279400"/>
            </a:xfrm>
            <a:custGeom>
              <a:avLst/>
              <a:gdLst/>
              <a:ahLst/>
              <a:cxnLst/>
              <a:rect l="l" t="t" r="r" b="b"/>
              <a:pathLst>
                <a:path w="166370" h="279400">
                  <a:moveTo>
                    <a:pt x="165989" y="278891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8179307" y="1998091"/>
              <a:ext cx="83820" cy="0"/>
            </a:xfrm>
            <a:custGeom>
              <a:avLst/>
              <a:gdLst/>
              <a:ahLst/>
              <a:cxnLst/>
              <a:rect l="l" t="t" r="r" b="b"/>
              <a:pathLst>
                <a:path w="83820">
                  <a:moveTo>
                    <a:pt x="83820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0" name="object 20" descr="þÿ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3160" y="4133342"/>
              <a:ext cx="1505585" cy="151168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617848" y="5068951"/>
              <a:ext cx="295910" cy="243840"/>
            </a:xfrm>
            <a:custGeom>
              <a:avLst/>
              <a:gdLst/>
              <a:ahLst/>
              <a:cxnLst/>
              <a:rect l="l" t="t" r="r" b="b"/>
              <a:pathLst>
                <a:path w="295910" h="243839">
                  <a:moveTo>
                    <a:pt x="147828" y="0"/>
                  </a:moveTo>
                  <a:lnTo>
                    <a:pt x="101486" y="6241"/>
                  </a:lnTo>
                  <a:lnTo>
                    <a:pt x="60953" y="23595"/>
                  </a:lnTo>
                  <a:lnTo>
                    <a:pt x="28809" y="50008"/>
                  </a:lnTo>
                  <a:lnTo>
                    <a:pt x="7632" y="83425"/>
                  </a:lnTo>
                  <a:lnTo>
                    <a:pt x="0" y="121793"/>
                  </a:lnTo>
                  <a:lnTo>
                    <a:pt x="7632" y="160235"/>
                  </a:lnTo>
                  <a:lnTo>
                    <a:pt x="28809" y="193721"/>
                  </a:lnTo>
                  <a:lnTo>
                    <a:pt x="60953" y="220191"/>
                  </a:lnTo>
                  <a:lnTo>
                    <a:pt x="101486" y="237584"/>
                  </a:lnTo>
                  <a:lnTo>
                    <a:pt x="147828" y="243840"/>
                  </a:lnTo>
                  <a:lnTo>
                    <a:pt x="194231" y="237584"/>
                  </a:lnTo>
                  <a:lnTo>
                    <a:pt x="234801" y="220191"/>
                  </a:lnTo>
                  <a:lnTo>
                    <a:pt x="266965" y="193721"/>
                  </a:lnTo>
                  <a:lnTo>
                    <a:pt x="288149" y="160235"/>
                  </a:lnTo>
                  <a:lnTo>
                    <a:pt x="295783" y="121793"/>
                  </a:lnTo>
                  <a:lnTo>
                    <a:pt x="288149" y="83425"/>
                  </a:lnTo>
                  <a:lnTo>
                    <a:pt x="266965" y="50008"/>
                  </a:lnTo>
                  <a:lnTo>
                    <a:pt x="234801" y="23595"/>
                  </a:lnTo>
                  <a:lnTo>
                    <a:pt x="194231" y="6241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617847" y="5068952"/>
              <a:ext cx="295910" cy="243840"/>
            </a:xfrm>
            <a:custGeom>
              <a:avLst/>
              <a:gdLst/>
              <a:ahLst/>
              <a:cxnLst/>
              <a:rect l="l" t="t" r="r" b="b"/>
              <a:pathLst>
                <a:path w="295910" h="243839">
                  <a:moveTo>
                    <a:pt x="0" y="121792"/>
                  </a:moveTo>
                  <a:lnTo>
                    <a:pt x="7619" y="83425"/>
                  </a:lnTo>
                  <a:lnTo>
                    <a:pt x="28773" y="50008"/>
                  </a:lnTo>
                  <a:lnTo>
                    <a:pt x="60898" y="23595"/>
                  </a:lnTo>
                  <a:lnTo>
                    <a:pt x="101437" y="6241"/>
                  </a:lnTo>
                  <a:lnTo>
                    <a:pt x="147827" y="0"/>
                  </a:lnTo>
                  <a:lnTo>
                    <a:pt x="194218" y="6241"/>
                  </a:lnTo>
                  <a:lnTo>
                    <a:pt x="234756" y="23595"/>
                  </a:lnTo>
                  <a:lnTo>
                    <a:pt x="266882" y="50008"/>
                  </a:lnTo>
                  <a:lnTo>
                    <a:pt x="288035" y="83425"/>
                  </a:lnTo>
                  <a:lnTo>
                    <a:pt x="295655" y="121792"/>
                  </a:lnTo>
                  <a:lnTo>
                    <a:pt x="288035" y="160221"/>
                  </a:lnTo>
                  <a:lnTo>
                    <a:pt x="266882" y="193676"/>
                  </a:lnTo>
                  <a:lnTo>
                    <a:pt x="234756" y="220109"/>
                  </a:lnTo>
                  <a:lnTo>
                    <a:pt x="194218" y="237470"/>
                  </a:lnTo>
                  <a:lnTo>
                    <a:pt x="147827" y="243712"/>
                  </a:lnTo>
                  <a:lnTo>
                    <a:pt x="101437" y="237470"/>
                  </a:lnTo>
                  <a:lnTo>
                    <a:pt x="60898" y="220109"/>
                  </a:lnTo>
                  <a:lnTo>
                    <a:pt x="28773" y="193676"/>
                  </a:lnTo>
                  <a:lnTo>
                    <a:pt x="7619" y="160221"/>
                  </a:lnTo>
                  <a:lnTo>
                    <a:pt x="0" y="121792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581400" y="5038344"/>
              <a:ext cx="368935" cy="304800"/>
            </a:xfrm>
            <a:custGeom>
              <a:avLst/>
              <a:gdLst/>
              <a:ahLst/>
              <a:cxnLst/>
              <a:rect l="l" t="t" r="r" b="b"/>
              <a:pathLst>
                <a:path w="368935" h="304800">
                  <a:moveTo>
                    <a:pt x="184276" y="0"/>
                  </a:moveTo>
                  <a:lnTo>
                    <a:pt x="135216" y="5476"/>
                  </a:lnTo>
                  <a:lnTo>
                    <a:pt x="91176" y="20912"/>
                  </a:lnTo>
                  <a:lnTo>
                    <a:pt x="53895" y="44815"/>
                  </a:lnTo>
                  <a:lnTo>
                    <a:pt x="25113" y="75691"/>
                  </a:lnTo>
                  <a:lnTo>
                    <a:pt x="6568" y="112050"/>
                  </a:lnTo>
                  <a:lnTo>
                    <a:pt x="0" y="152400"/>
                  </a:lnTo>
                  <a:lnTo>
                    <a:pt x="6568" y="192837"/>
                  </a:lnTo>
                  <a:lnTo>
                    <a:pt x="25113" y="229220"/>
                  </a:lnTo>
                  <a:lnTo>
                    <a:pt x="53895" y="260080"/>
                  </a:lnTo>
                  <a:lnTo>
                    <a:pt x="91176" y="283943"/>
                  </a:lnTo>
                  <a:lnTo>
                    <a:pt x="135216" y="299340"/>
                  </a:lnTo>
                  <a:lnTo>
                    <a:pt x="184276" y="304799"/>
                  </a:lnTo>
                  <a:lnTo>
                    <a:pt x="233390" y="299340"/>
                  </a:lnTo>
                  <a:lnTo>
                    <a:pt x="277466" y="283943"/>
                  </a:lnTo>
                  <a:lnTo>
                    <a:pt x="314769" y="260080"/>
                  </a:lnTo>
                  <a:lnTo>
                    <a:pt x="343563" y="229220"/>
                  </a:lnTo>
                  <a:lnTo>
                    <a:pt x="362112" y="192837"/>
                  </a:lnTo>
                  <a:lnTo>
                    <a:pt x="368680" y="152400"/>
                  </a:lnTo>
                  <a:lnTo>
                    <a:pt x="362112" y="112050"/>
                  </a:lnTo>
                  <a:lnTo>
                    <a:pt x="343563" y="75691"/>
                  </a:lnTo>
                  <a:lnTo>
                    <a:pt x="314769" y="44815"/>
                  </a:lnTo>
                  <a:lnTo>
                    <a:pt x="277466" y="20912"/>
                  </a:lnTo>
                  <a:lnTo>
                    <a:pt x="233390" y="5476"/>
                  </a:lnTo>
                  <a:lnTo>
                    <a:pt x="184276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578352" y="5035423"/>
              <a:ext cx="375285" cy="311150"/>
            </a:xfrm>
            <a:custGeom>
              <a:avLst/>
              <a:gdLst/>
              <a:ahLst/>
              <a:cxnLst/>
              <a:rect l="l" t="t" r="r" b="b"/>
              <a:pathLst>
                <a:path w="375285" h="311150">
                  <a:moveTo>
                    <a:pt x="4571" y="143256"/>
                  </a:moveTo>
                  <a:lnTo>
                    <a:pt x="0" y="146176"/>
                  </a:lnTo>
                  <a:lnTo>
                    <a:pt x="0" y="164591"/>
                  </a:lnTo>
                  <a:lnTo>
                    <a:pt x="4571" y="167512"/>
                  </a:lnTo>
                  <a:lnTo>
                    <a:pt x="7493" y="164591"/>
                  </a:lnTo>
                  <a:lnTo>
                    <a:pt x="5969" y="155321"/>
                  </a:lnTo>
                  <a:lnTo>
                    <a:pt x="7493" y="146176"/>
                  </a:lnTo>
                  <a:lnTo>
                    <a:pt x="4571" y="143256"/>
                  </a:lnTo>
                  <a:close/>
                </a:path>
                <a:path w="375285" h="311150">
                  <a:moveTo>
                    <a:pt x="15239" y="100456"/>
                  </a:moveTo>
                  <a:lnTo>
                    <a:pt x="12064" y="101981"/>
                  </a:lnTo>
                  <a:lnTo>
                    <a:pt x="9144" y="109728"/>
                  </a:lnTo>
                  <a:lnTo>
                    <a:pt x="4571" y="120396"/>
                  </a:lnTo>
                  <a:lnTo>
                    <a:pt x="7493" y="123316"/>
                  </a:lnTo>
                  <a:lnTo>
                    <a:pt x="9144" y="123316"/>
                  </a:lnTo>
                  <a:lnTo>
                    <a:pt x="10668" y="121793"/>
                  </a:lnTo>
                  <a:lnTo>
                    <a:pt x="15239" y="111125"/>
                  </a:lnTo>
                  <a:lnTo>
                    <a:pt x="13588" y="111125"/>
                  </a:lnTo>
                  <a:lnTo>
                    <a:pt x="18161" y="105156"/>
                  </a:lnTo>
                  <a:lnTo>
                    <a:pt x="15239" y="100456"/>
                  </a:lnTo>
                  <a:close/>
                </a:path>
                <a:path w="375285" h="311150">
                  <a:moveTo>
                    <a:pt x="41148" y="63881"/>
                  </a:moveTo>
                  <a:lnTo>
                    <a:pt x="36576" y="63881"/>
                  </a:lnTo>
                  <a:lnTo>
                    <a:pt x="32003" y="68453"/>
                  </a:lnTo>
                  <a:lnTo>
                    <a:pt x="24257" y="79121"/>
                  </a:lnTo>
                  <a:lnTo>
                    <a:pt x="24257" y="83693"/>
                  </a:lnTo>
                  <a:lnTo>
                    <a:pt x="28828" y="82296"/>
                  </a:lnTo>
                  <a:lnTo>
                    <a:pt x="36576" y="73025"/>
                  </a:lnTo>
                  <a:lnTo>
                    <a:pt x="41148" y="68453"/>
                  </a:lnTo>
                  <a:lnTo>
                    <a:pt x="41148" y="63881"/>
                  </a:lnTo>
                  <a:close/>
                </a:path>
                <a:path w="375285" h="311150">
                  <a:moveTo>
                    <a:pt x="73025" y="33528"/>
                  </a:moveTo>
                  <a:lnTo>
                    <a:pt x="70103" y="34925"/>
                  </a:lnTo>
                  <a:lnTo>
                    <a:pt x="68580" y="34925"/>
                  </a:lnTo>
                  <a:lnTo>
                    <a:pt x="54737" y="45593"/>
                  </a:lnTo>
                  <a:lnTo>
                    <a:pt x="54737" y="50291"/>
                  </a:lnTo>
                  <a:lnTo>
                    <a:pt x="59436" y="50291"/>
                  </a:lnTo>
                  <a:lnTo>
                    <a:pt x="71501" y="41021"/>
                  </a:lnTo>
                  <a:lnTo>
                    <a:pt x="73025" y="39624"/>
                  </a:lnTo>
                  <a:lnTo>
                    <a:pt x="74676" y="34925"/>
                  </a:lnTo>
                  <a:lnTo>
                    <a:pt x="73025" y="33528"/>
                  </a:lnTo>
                  <a:close/>
                </a:path>
                <a:path w="375285" h="311150">
                  <a:moveTo>
                    <a:pt x="109601" y="13588"/>
                  </a:moveTo>
                  <a:lnTo>
                    <a:pt x="98932" y="18287"/>
                  </a:lnTo>
                  <a:lnTo>
                    <a:pt x="92837" y="21335"/>
                  </a:lnTo>
                  <a:lnTo>
                    <a:pt x="91439" y="25781"/>
                  </a:lnTo>
                  <a:lnTo>
                    <a:pt x="96012" y="27431"/>
                  </a:lnTo>
                  <a:lnTo>
                    <a:pt x="100457" y="24256"/>
                  </a:lnTo>
                  <a:lnTo>
                    <a:pt x="112776" y="19684"/>
                  </a:lnTo>
                  <a:lnTo>
                    <a:pt x="114300" y="15112"/>
                  </a:lnTo>
                  <a:lnTo>
                    <a:pt x="109601" y="13588"/>
                  </a:lnTo>
                  <a:close/>
                </a:path>
                <a:path w="375285" h="311150">
                  <a:moveTo>
                    <a:pt x="156971" y="2921"/>
                  </a:moveTo>
                  <a:lnTo>
                    <a:pt x="149225" y="2921"/>
                  </a:lnTo>
                  <a:lnTo>
                    <a:pt x="135636" y="6096"/>
                  </a:lnTo>
                  <a:lnTo>
                    <a:pt x="132461" y="10668"/>
                  </a:lnTo>
                  <a:lnTo>
                    <a:pt x="137032" y="12191"/>
                  </a:lnTo>
                  <a:lnTo>
                    <a:pt x="150876" y="9016"/>
                  </a:lnTo>
                  <a:lnTo>
                    <a:pt x="155448" y="9016"/>
                  </a:lnTo>
                  <a:lnTo>
                    <a:pt x="156971" y="7493"/>
                  </a:lnTo>
                  <a:lnTo>
                    <a:pt x="156971" y="2921"/>
                  </a:lnTo>
                  <a:close/>
                </a:path>
                <a:path w="375285" h="311150">
                  <a:moveTo>
                    <a:pt x="197993" y="0"/>
                  </a:moveTo>
                  <a:lnTo>
                    <a:pt x="179832" y="0"/>
                  </a:lnTo>
                  <a:lnTo>
                    <a:pt x="176657" y="4444"/>
                  </a:lnTo>
                  <a:lnTo>
                    <a:pt x="179832" y="7493"/>
                  </a:lnTo>
                  <a:lnTo>
                    <a:pt x="187325" y="6096"/>
                  </a:lnTo>
                  <a:lnTo>
                    <a:pt x="199448" y="6096"/>
                  </a:lnTo>
                  <a:lnTo>
                    <a:pt x="201168" y="4444"/>
                  </a:lnTo>
                  <a:lnTo>
                    <a:pt x="201168" y="1524"/>
                  </a:lnTo>
                  <a:lnTo>
                    <a:pt x="197993" y="0"/>
                  </a:lnTo>
                  <a:close/>
                </a:path>
                <a:path w="375285" h="311150">
                  <a:moveTo>
                    <a:pt x="199448" y="6096"/>
                  </a:moveTo>
                  <a:lnTo>
                    <a:pt x="187325" y="6096"/>
                  </a:lnTo>
                  <a:lnTo>
                    <a:pt x="197993" y="7493"/>
                  </a:lnTo>
                  <a:lnTo>
                    <a:pt x="199448" y="6096"/>
                  </a:lnTo>
                  <a:close/>
                </a:path>
                <a:path w="375285" h="311150">
                  <a:moveTo>
                    <a:pt x="225425" y="2921"/>
                  </a:moveTo>
                  <a:lnTo>
                    <a:pt x="223901" y="2921"/>
                  </a:lnTo>
                  <a:lnTo>
                    <a:pt x="220980" y="6096"/>
                  </a:lnTo>
                  <a:lnTo>
                    <a:pt x="220980" y="7493"/>
                  </a:lnTo>
                  <a:lnTo>
                    <a:pt x="223901" y="9016"/>
                  </a:lnTo>
                  <a:lnTo>
                    <a:pt x="242188" y="13588"/>
                  </a:lnTo>
                  <a:lnTo>
                    <a:pt x="245237" y="10668"/>
                  </a:lnTo>
                  <a:lnTo>
                    <a:pt x="243839" y="7493"/>
                  </a:lnTo>
                  <a:lnTo>
                    <a:pt x="225425" y="2921"/>
                  </a:lnTo>
                  <a:close/>
                </a:path>
                <a:path w="375285" h="311150">
                  <a:moveTo>
                    <a:pt x="268096" y="15112"/>
                  </a:moveTo>
                  <a:lnTo>
                    <a:pt x="263525" y="16763"/>
                  </a:lnTo>
                  <a:lnTo>
                    <a:pt x="265176" y="21335"/>
                  </a:lnTo>
                  <a:lnTo>
                    <a:pt x="274193" y="24256"/>
                  </a:lnTo>
                  <a:lnTo>
                    <a:pt x="281939" y="28956"/>
                  </a:lnTo>
                  <a:lnTo>
                    <a:pt x="286512" y="27431"/>
                  </a:lnTo>
                  <a:lnTo>
                    <a:pt x="284861" y="22859"/>
                  </a:lnTo>
                  <a:lnTo>
                    <a:pt x="277368" y="18287"/>
                  </a:lnTo>
                  <a:lnTo>
                    <a:pt x="268096" y="15112"/>
                  </a:lnTo>
                  <a:close/>
                </a:path>
                <a:path w="375285" h="311150">
                  <a:moveTo>
                    <a:pt x="307848" y="36449"/>
                  </a:moveTo>
                  <a:lnTo>
                    <a:pt x="303276" y="36449"/>
                  </a:lnTo>
                  <a:lnTo>
                    <a:pt x="303276" y="41021"/>
                  </a:lnTo>
                  <a:lnTo>
                    <a:pt x="315468" y="50291"/>
                  </a:lnTo>
                  <a:lnTo>
                    <a:pt x="318388" y="53212"/>
                  </a:lnTo>
                  <a:lnTo>
                    <a:pt x="322961" y="53212"/>
                  </a:lnTo>
                  <a:lnTo>
                    <a:pt x="322961" y="48768"/>
                  </a:lnTo>
                  <a:lnTo>
                    <a:pt x="320039" y="45593"/>
                  </a:lnTo>
                  <a:lnTo>
                    <a:pt x="307848" y="36449"/>
                  </a:lnTo>
                  <a:close/>
                </a:path>
                <a:path w="375285" h="311150">
                  <a:moveTo>
                    <a:pt x="341376" y="67056"/>
                  </a:moveTo>
                  <a:lnTo>
                    <a:pt x="336803" y="67056"/>
                  </a:lnTo>
                  <a:lnTo>
                    <a:pt x="336803" y="69976"/>
                  </a:lnTo>
                  <a:lnTo>
                    <a:pt x="338201" y="73025"/>
                  </a:lnTo>
                  <a:lnTo>
                    <a:pt x="347471" y="85216"/>
                  </a:lnTo>
                  <a:lnTo>
                    <a:pt x="352044" y="86868"/>
                  </a:lnTo>
                  <a:lnTo>
                    <a:pt x="353568" y="85216"/>
                  </a:lnTo>
                  <a:lnTo>
                    <a:pt x="352044" y="82296"/>
                  </a:lnTo>
                  <a:lnTo>
                    <a:pt x="352044" y="80644"/>
                  </a:lnTo>
                  <a:lnTo>
                    <a:pt x="342900" y="68453"/>
                  </a:lnTo>
                  <a:lnTo>
                    <a:pt x="341376" y="67056"/>
                  </a:lnTo>
                  <a:close/>
                </a:path>
                <a:path w="375285" h="311150">
                  <a:moveTo>
                    <a:pt x="359537" y="103631"/>
                  </a:moveTo>
                  <a:lnTo>
                    <a:pt x="358139" y="108076"/>
                  </a:lnTo>
                  <a:lnTo>
                    <a:pt x="361061" y="111125"/>
                  </a:lnTo>
                  <a:lnTo>
                    <a:pt x="364236" y="124968"/>
                  </a:lnTo>
                  <a:lnTo>
                    <a:pt x="368807" y="127888"/>
                  </a:lnTo>
                  <a:lnTo>
                    <a:pt x="370332" y="123316"/>
                  </a:lnTo>
                  <a:lnTo>
                    <a:pt x="365632" y="109728"/>
                  </a:lnTo>
                  <a:lnTo>
                    <a:pt x="364236" y="105156"/>
                  </a:lnTo>
                  <a:lnTo>
                    <a:pt x="359537" y="103631"/>
                  </a:lnTo>
                  <a:close/>
                </a:path>
                <a:path w="375285" h="311150">
                  <a:moveTo>
                    <a:pt x="371728" y="146176"/>
                  </a:moveTo>
                  <a:lnTo>
                    <a:pt x="368807" y="149225"/>
                  </a:lnTo>
                  <a:lnTo>
                    <a:pt x="368807" y="155321"/>
                  </a:lnTo>
                  <a:lnTo>
                    <a:pt x="367157" y="167512"/>
                  </a:lnTo>
                  <a:lnTo>
                    <a:pt x="370332" y="172084"/>
                  </a:lnTo>
                  <a:lnTo>
                    <a:pt x="373380" y="169163"/>
                  </a:lnTo>
                  <a:lnTo>
                    <a:pt x="374903" y="155321"/>
                  </a:lnTo>
                  <a:lnTo>
                    <a:pt x="374903" y="149225"/>
                  </a:lnTo>
                  <a:lnTo>
                    <a:pt x="371728" y="146176"/>
                  </a:lnTo>
                  <a:close/>
                </a:path>
                <a:path w="375285" h="311150">
                  <a:moveTo>
                    <a:pt x="367157" y="190499"/>
                  </a:moveTo>
                  <a:lnTo>
                    <a:pt x="364236" y="190499"/>
                  </a:lnTo>
                  <a:lnTo>
                    <a:pt x="362712" y="192024"/>
                  </a:lnTo>
                  <a:lnTo>
                    <a:pt x="361061" y="199516"/>
                  </a:lnTo>
                  <a:lnTo>
                    <a:pt x="356488" y="210184"/>
                  </a:lnTo>
                  <a:lnTo>
                    <a:pt x="358139" y="213359"/>
                  </a:lnTo>
                  <a:lnTo>
                    <a:pt x="362712" y="211835"/>
                  </a:lnTo>
                  <a:lnTo>
                    <a:pt x="365632" y="202691"/>
                  </a:lnTo>
                  <a:lnTo>
                    <a:pt x="368807" y="193421"/>
                  </a:lnTo>
                  <a:lnTo>
                    <a:pt x="367157" y="190499"/>
                  </a:lnTo>
                  <a:close/>
                </a:path>
                <a:path w="375285" h="311150">
                  <a:moveTo>
                    <a:pt x="347471" y="230124"/>
                  </a:moveTo>
                  <a:lnTo>
                    <a:pt x="344296" y="231521"/>
                  </a:lnTo>
                  <a:lnTo>
                    <a:pt x="338201" y="239268"/>
                  </a:lnTo>
                  <a:lnTo>
                    <a:pt x="332232" y="245363"/>
                  </a:lnTo>
                  <a:lnTo>
                    <a:pt x="332232" y="249935"/>
                  </a:lnTo>
                  <a:lnTo>
                    <a:pt x="336803" y="249935"/>
                  </a:lnTo>
                  <a:lnTo>
                    <a:pt x="342900" y="242188"/>
                  </a:lnTo>
                  <a:lnTo>
                    <a:pt x="348869" y="234696"/>
                  </a:lnTo>
                  <a:lnTo>
                    <a:pt x="347471" y="230124"/>
                  </a:lnTo>
                  <a:close/>
                </a:path>
                <a:path w="375285" h="311150">
                  <a:moveTo>
                    <a:pt x="313944" y="262127"/>
                  </a:moveTo>
                  <a:lnTo>
                    <a:pt x="303276" y="271144"/>
                  </a:lnTo>
                  <a:lnTo>
                    <a:pt x="298703" y="272796"/>
                  </a:lnTo>
                  <a:lnTo>
                    <a:pt x="297180" y="277368"/>
                  </a:lnTo>
                  <a:lnTo>
                    <a:pt x="301625" y="278891"/>
                  </a:lnTo>
                  <a:lnTo>
                    <a:pt x="306196" y="275716"/>
                  </a:lnTo>
                  <a:lnTo>
                    <a:pt x="318388" y="268224"/>
                  </a:lnTo>
                  <a:lnTo>
                    <a:pt x="318388" y="263524"/>
                  </a:lnTo>
                  <a:lnTo>
                    <a:pt x="313944" y="262127"/>
                  </a:lnTo>
                  <a:close/>
                </a:path>
                <a:path w="375285" h="311150">
                  <a:moveTo>
                    <a:pt x="277368" y="284987"/>
                  </a:moveTo>
                  <a:lnTo>
                    <a:pt x="274193" y="286384"/>
                  </a:lnTo>
                  <a:lnTo>
                    <a:pt x="259080" y="292480"/>
                  </a:lnTo>
                  <a:lnTo>
                    <a:pt x="257428" y="297052"/>
                  </a:lnTo>
                  <a:lnTo>
                    <a:pt x="262001" y="298576"/>
                  </a:lnTo>
                  <a:lnTo>
                    <a:pt x="277368" y="292480"/>
                  </a:lnTo>
                  <a:lnTo>
                    <a:pt x="280288" y="290956"/>
                  </a:lnTo>
                  <a:lnTo>
                    <a:pt x="280288" y="286384"/>
                  </a:lnTo>
                  <a:lnTo>
                    <a:pt x="277368" y="284987"/>
                  </a:lnTo>
                  <a:close/>
                </a:path>
                <a:path w="375285" h="311150">
                  <a:moveTo>
                    <a:pt x="236093" y="298576"/>
                  </a:moveTo>
                  <a:lnTo>
                    <a:pt x="217932" y="303149"/>
                  </a:lnTo>
                  <a:lnTo>
                    <a:pt x="214757" y="306324"/>
                  </a:lnTo>
                  <a:lnTo>
                    <a:pt x="217932" y="309244"/>
                  </a:lnTo>
                  <a:lnTo>
                    <a:pt x="225425" y="307721"/>
                  </a:lnTo>
                  <a:lnTo>
                    <a:pt x="237744" y="306324"/>
                  </a:lnTo>
                  <a:lnTo>
                    <a:pt x="239268" y="301624"/>
                  </a:lnTo>
                  <a:lnTo>
                    <a:pt x="236093" y="298576"/>
                  </a:lnTo>
                  <a:close/>
                </a:path>
                <a:path w="375285" h="311150">
                  <a:moveTo>
                    <a:pt x="191896" y="304799"/>
                  </a:moveTo>
                  <a:lnTo>
                    <a:pt x="173736" y="304799"/>
                  </a:lnTo>
                  <a:lnTo>
                    <a:pt x="170561" y="307721"/>
                  </a:lnTo>
                  <a:lnTo>
                    <a:pt x="173736" y="310896"/>
                  </a:lnTo>
                  <a:lnTo>
                    <a:pt x="191896" y="310896"/>
                  </a:lnTo>
                  <a:lnTo>
                    <a:pt x="195071" y="307721"/>
                  </a:lnTo>
                  <a:lnTo>
                    <a:pt x="191896" y="304799"/>
                  </a:lnTo>
                  <a:close/>
                </a:path>
                <a:path w="375285" h="311150">
                  <a:moveTo>
                    <a:pt x="130937" y="297052"/>
                  </a:moveTo>
                  <a:lnTo>
                    <a:pt x="127888" y="297052"/>
                  </a:lnTo>
                  <a:lnTo>
                    <a:pt x="126364" y="298576"/>
                  </a:lnTo>
                  <a:lnTo>
                    <a:pt x="126364" y="301624"/>
                  </a:lnTo>
                  <a:lnTo>
                    <a:pt x="127888" y="303149"/>
                  </a:lnTo>
                  <a:lnTo>
                    <a:pt x="132461" y="304799"/>
                  </a:lnTo>
                  <a:lnTo>
                    <a:pt x="147701" y="307721"/>
                  </a:lnTo>
                  <a:lnTo>
                    <a:pt x="149225" y="307721"/>
                  </a:lnTo>
                  <a:lnTo>
                    <a:pt x="150876" y="304799"/>
                  </a:lnTo>
                  <a:lnTo>
                    <a:pt x="149225" y="301624"/>
                  </a:lnTo>
                  <a:lnTo>
                    <a:pt x="132461" y="298576"/>
                  </a:lnTo>
                  <a:lnTo>
                    <a:pt x="134112" y="298576"/>
                  </a:lnTo>
                  <a:lnTo>
                    <a:pt x="130937" y="297052"/>
                  </a:lnTo>
                  <a:close/>
                </a:path>
                <a:path w="375285" h="311150">
                  <a:moveTo>
                    <a:pt x="89788" y="281812"/>
                  </a:moveTo>
                  <a:lnTo>
                    <a:pt x="85344" y="281812"/>
                  </a:lnTo>
                  <a:lnTo>
                    <a:pt x="86868" y="286384"/>
                  </a:lnTo>
                  <a:lnTo>
                    <a:pt x="98932" y="292480"/>
                  </a:lnTo>
                  <a:lnTo>
                    <a:pt x="105028" y="295655"/>
                  </a:lnTo>
                  <a:lnTo>
                    <a:pt x="106680" y="295655"/>
                  </a:lnTo>
                  <a:lnTo>
                    <a:pt x="108203" y="292480"/>
                  </a:lnTo>
                  <a:lnTo>
                    <a:pt x="106680" y="289559"/>
                  </a:lnTo>
                  <a:lnTo>
                    <a:pt x="100457" y="286384"/>
                  </a:lnTo>
                  <a:lnTo>
                    <a:pt x="89788" y="281812"/>
                  </a:lnTo>
                  <a:close/>
                </a:path>
                <a:path w="375285" h="311150">
                  <a:moveTo>
                    <a:pt x="54737" y="256031"/>
                  </a:moveTo>
                  <a:lnTo>
                    <a:pt x="50164" y="256031"/>
                  </a:lnTo>
                  <a:lnTo>
                    <a:pt x="50164" y="260476"/>
                  </a:lnTo>
                  <a:lnTo>
                    <a:pt x="54737" y="266699"/>
                  </a:lnTo>
                  <a:lnTo>
                    <a:pt x="65532" y="272796"/>
                  </a:lnTo>
                  <a:lnTo>
                    <a:pt x="70103" y="272796"/>
                  </a:lnTo>
                  <a:lnTo>
                    <a:pt x="68580" y="268224"/>
                  </a:lnTo>
                  <a:lnTo>
                    <a:pt x="59436" y="260476"/>
                  </a:lnTo>
                  <a:lnTo>
                    <a:pt x="54737" y="256031"/>
                  </a:lnTo>
                  <a:close/>
                </a:path>
                <a:path w="375285" h="311150">
                  <a:moveTo>
                    <a:pt x="21336" y="222376"/>
                  </a:moveTo>
                  <a:lnTo>
                    <a:pt x="21336" y="226949"/>
                  </a:lnTo>
                  <a:lnTo>
                    <a:pt x="22732" y="230124"/>
                  </a:lnTo>
                  <a:lnTo>
                    <a:pt x="32003" y="242188"/>
                  </a:lnTo>
                  <a:lnTo>
                    <a:pt x="36576" y="243712"/>
                  </a:lnTo>
                  <a:lnTo>
                    <a:pt x="36576" y="239268"/>
                  </a:lnTo>
                  <a:lnTo>
                    <a:pt x="27432" y="226949"/>
                  </a:lnTo>
                  <a:lnTo>
                    <a:pt x="25907" y="224027"/>
                  </a:lnTo>
                  <a:lnTo>
                    <a:pt x="21336" y="222376"/>
                  </a:lnTo>
                  <a:close/>
                </a:path>
                <a:path w="375285" h="311150">
                  <a:moveTo>
                    <a:pt x="5969" y="181356"/>
                  </a:moveTo>
                  <a:lnTo>
                    <a:pt x="3048" y="184276"/>
                  </a:lnTo>
                  <a:lnTo>
                    <a:pt x="4571" y="187324"/>
                  </a:lnTo>
                  <a:lnTo>
                    <a:pt x="9144" y="202691"/>
                  </a:lnTo>
                  <a:lnTo>
                    <a:pt x="9144" y="204088"/>
                  </a:lnTo>
                  <a:lnTo>
                    <a:pt x="13588" y="205612"/>
                  </a:lnTo>
                  <a:lnTo>
                    <a:pt x="15239" y="201168"/>
                  </a:lnTo>
                  <a:lnTo>
                    <a:pt x="13588" y="199516"/>
                  </a:lnTo>
                  <a:lnTo>
                    <a:pt x="15239" y="199516"/>
                  </a:lnTo>
                  <a:lnTo>
                    <a:pt x="10668" y="185927"/>
                  </a:lnTo>
                  <a:lnTo>
                    <a:pt x="9144" y="184276"/>
                  </a:lnTo>
                  <a:lnTo>
                    <a:pt x="5969" y="181356"/>
                  </a:lnTo>
                  <a:close/>
                </a:path>
              </a:pathLst>
            </a:custGeom>
            <a:solidFill>
              <a:srgbClr val="002A42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393948" y="3982211"/>
              <a:ext cx="449580" cy="220979"/>
            </a:xfrm>
            <a:custGeom>
              <a:avLst/>
              <a:gdLst/>
              <a:ahLst/>
              <a:cxnLst/>
              <a:rect l="l" t="t" r="r" b="b"/>
              <a:pathLst>
                <a:path w="449579" h="220979">
                  <a:moveTo>
                    <a:pt x="449579" y="0"/>
                  </a:moveTo>
                  <a:lnTo>
                    <a:pt x="0" y="220979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393821" y="4203320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727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238500" y="4313047"/>
              <a:ext cx="294640" cy="243840"/>
            </a:xfrm>
            <a:custGeom>
              <a:avLst/>
              <a:gdLst/>
              <a:ahLst/>
              <a:cxnLst/>
              <a:rect l="l" t="t" r="r" b="b"/>
              <a:pathLst>
                <a:path w="294639" h="243839">
                  <a:moveTo>
                    <a:pt x="146176" y="0"/>
                  </a:moveTo>
                  <a:lnTo>
                    <a:pt x="100006" y="6241"/>
                  </a:lnTo>
                  <a:lnTo>
                    <a:pt x="59884" y="23595"/>
                  </a:lnTo>
                  <a:lnTo>
                    <a:pt x="28228" y="50008"/>
                  </a:lnTo>
                  <a:lnTo>
                    <a:pt x="7460" y="83425"/>
                  </a:lnTo>
                  <a:lnTo>
                    <a:pt x="0" y="121792"/>
                  </a:lnTo>
                  <a:lnTo>
                    <a:pt x="7460" y="160283"/>
                  </a:lnTo>
                  <a:lnTo>
                    <a:pt x="28228" y="193776"/>
                  </a:lnTo>
                  <a:lnTo>
                    <a:pt x="59884" y="220227"/>
                  </a:lnTo>
                  <a:lnTo>
                    <a:pt x="100006" y="237596"/>
                  </a:lnTo>
                  <a:lnTo>
                    <a:pt x="146176" y="243839"/>
                  </a:lnTo>
                  <a:lnTo>
                    <a:pt x="193214" y="237596"/>
                  </a:lnTo>
                  <a:lnTo>
                    <a:pt x="233863" y="220227"/>
                  </a:lnTo>
                  <a:lnTo>
                    <a:pt x="265789" y="193776"/>
                  </a:lnTo>
                  <a:lnTo>
                    <a:pt x="286657" y="160283"/>
                  </a:lnTo>
                  <a:lnTo>
                    <a:pt x="294132" y="121792"/>
                  </a:lnTo>
                  <a:lnTo>
                    <a:pt x="286657" y="83425"/>
                  </a:lnTo>
                  <a:lnTo>
                    <a:pt x="265789" y="50008"/>
                  </a:lnTo>
                  <a:lnTo>
                    <a:pt x="233863" y="23595"/>
                  </a:lnTo>
                  <a:lnTo>
                    <a:pt x="193214" y="6241"/>
                  </a:lnTo>
                  <a:lnTo>
                    <a:pt x="146176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238500" y="4313047"/>
              <a:ext cx="294640" cy="243840"/>
            </a:xfrm>
            <a:custGeom>
              <a:avLst/>
              <a:gdLst/>
              <a:ahLst/>
              <a:cxnLst/>
              <a:rect l="l" t="t" r="r" b="b"/>
              <a:pathLst>
                <a:path w="294639" h="243839">
                  <a:moveTo>
                    <a:pt x="0" y="121792"/>
                  </a:moveTo>
                  <a:lnTo>
                    <a:pt x="7460" y="83425"/>
                  </a:lnTo>
                  <a:lnTo>
                    <a:pt x="28228" y="50008"/>
                  </a:lnTo>
                  <a:lnTo>
                    <a:pt x="59884" y="23595"/>
                  </a:lnTo>
                  <a:lnTo>
                    <a:pt x="100006" y="6241"/>
                  </a:lnTo>
                  <a:lnTo>
                    <a:pt x="146176" y="0"/>
                  </a:lnTo>
                  <a:lnTo>
                    <a:pt x="193214" y="6241"/>
                  </a:lnTo>
                  <a:lnTo>
                    <a:pt x="233863" y="23595"/>
                  </a:lnTo>
                  <a:lnTo>
                    <a:pt x="265789" y="50008"/>
                  </a:lnTo>
                  <a:lnTo>
                    <a:pt x="286657" y="83425"/>
                  </a:lnTo>
                  <a:lnTo>
                    <a:pt x="294132" y="121792"/>
                  </a:lnTo>
                  <a:lnTo>
                    <a:pt x="286657" y="160221"/>
                  </a:lnTo>
                  <a:lnTo>
                    <a:pt x="265789" y="193676"/>
                  </a:lnTo>
                  <a:lnTo>
                    <a:pt x="233863" y="220109"/>
                  </a:lnTo>
                  <a:lnTo>
                    <a:pt x="193214" y="237470"/>
                  </a:lnTo>
                  <a:lnTo>
                    <a:pt x="146176" y="243712"/>
                  </a:lnTo>
                  <a:lnTo>
                    <a:pt x="100006" y="237470"/>
                  </a:lnTo>
                  <a:lnTo>
                    <a:pt x="59884" y="220109"/>
                  </a:lnTo>
                  <a:lnTo>
                    <a:pt x="28228" y="193676"/>
                  </a:lnTo>
                  <a:lnTo>
                    <a:pt x="7460" y="160221"/>
                  </a:lnTo>
                  <a:lnTo>
                    <a:pt x="0" y="121792"/>
                  </a:lnTo>
                </a:path>
              </a:pathLst>
            </a:custGeom>
            <a:ln w="6095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200400" y="4282439"/>
              <a:ext cx="368935" cy="304800"/>
            </a:xfrm>
            <a:custGeom>
              <a:avLst/>
              <a:gdLst/>
              <a:ahLst/>
              <a:cxnLst/>
              <a:rect l="l" t="t" r="r" b="b"/>
              <a:pathLst>
                <a:path w="368935" h="304800">
                  <a:moveTo>
                    <a:pt x="184276" y="0"/>
                  </a:moveTo>
                  <a:lnTo>
                    <a:pt x="135745" y="5476"/>
                  </a:lnTo>
                  <a:lnTo>
                    <a:pt x="91853" y="20912"/>
                  </a:lnTo>
                  <a:lnTo>
                    <a:pt x="54467" y="44815"/>
                  </a:lnTo>
                  <a:lnTo>
                    <a:pt x="25451" y="75692"/>
                  </a:lnTo>
                  <a:lnTo>
                    <a:pt x="6673" y="112051"/>
                  </a:lnTo>
                  <a:lnTo>
                    <a:pt x="0" y="152400"/>
                  </a:lnTo>
                  <a:lnTo>
                    <a:pt x="6673" y="192837"/>
                  </a:lnTo>
                  <a:lnTo>
                    <a:pt x="25451" y="229220"/>
                  </a:lnTo>
                  <a:lnTo>
                    <a:pt x="54467" y="260080"/>
                  </a:lnTo>
                  <a:lnTo>
                    <a:pt x="91853" y="283943"/>
                  </a:lnTo>
                  <a:lnTo>
                    <a:pt x="135745" y="299340"/>
                  </a:lnTo>
                  <a:lnTo>
                    <a:pt x="184276" y="304800"/>
                  </a:lnTo>
                  <a:lnTo>
                    <a:pt x="233390" y="299340"/>
                  </a:lnTo>
                  <a:lnTo>
                    <a:pt x="277466" y="283943"/>
                  </a:lnTo>
                  <a:lnTo>
                    <a:pt x="314769" y="260080"/>
                  </a:lnTo>
                  <a:lnTo>
                    <a:pt x="343563" y="229220"/>
                  </a:lnTo>
                  <a:lnTo>
                    <a:pt x="362112" y="192837"/>
                  </a:lnTo>
                  <a:lnTo>
                    <a:pt x="368680" y="152400"/>
                  </a:lnTo>
                  <a:lnTo>
                    <a:pt x="362112" y="112051"/>
                  </a:lnTo>
                  <a:lnTo>
                    <a:pt x="343563" y="75692"/>
                  </a:lnTo>
                  <a:lnTo>
                    <a:pt x="314769" y="44815"/>
                  </a:lnTo>
                  <a:lnTo>
                    <a:pt x="277466" y="20912"/>
                  </a:lnTo>
                  <a:lnTo>
                    <a:pt x="233390" y="5476"/>
                  </a:lnTo>
                  <a:lnTo>
                    <a:pt x="184276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197351" y="4279519"/>
              <a:ext cx="375285" cy="311150"/>
            </a:xfrm>
            <a:custGeom>
              <a:avLst/>
              <a:gdLst/>
              <a:ahLst/>
              <a:cxnLst/>
              <a:rect l="l" t="t" r="r" b="b"/>
              <a:pathLst>
                <a:path w="375285" h="311150">
                  <a:moveTo>
                    <a:pt x="4572" y="143128"/>
                  </a:moveTo>
                  <a:lnTo>
                    <a:pt x="1397" y="146303"/>
                  </a:lnTo>
                  <a:lnTo>
                    <a:pt x="0" y="155320"/>
                  </a:lnTo>
                  <a:lnTo>
                    <a:pt x="1397" y="164591"/>
                  </a:lnTo>
                  <a:lnTo>
                    <a:pt x="4572" y="167639"/>
                  </a:lnTo>
                  <a:lnTo>
                    <a:pt x="7493" y="164591"/>
                  </a:lnTo>
                  <a:lnTo>
                    <a:pt x="7493" y="146303"/>
                  </a:lnTo>
                  <a:lnTo>
                    <a:pt x="4572" y="143128"/>
                  </a:lnTo>
                  <a:close/>
                </a:path>
                <a:path w="375285" h="311150">
                  <a:moveTo>
                    <a:pt x="16637" y="100456"/>
                  </a:moveTo>
                  <a:lnTo>
                    <a:pt x="12065" y="101980"/>
                  </a:lnTo>
                  <a:lnTo>
                    <a:pt x="9143" y="109728"/>
                  </a:lnTo>
                  <a:lnTo>
                    <a:pt x="5968" y="120395"/>
                  </a:lnTo>
                  <a:lnTo>
                    <a:pt x="7493" y="123316"/>
                  </a:lnTo>
                  <a:lnTo>
                    <a:pt x="12065" y="121792"/>
                  </a:lnTo>
                  <a:lnTo>
                    <a:pt x="15240" y="111125"/>
                  </a:lnTo>
                  <a:lnTo>
                    <a:pt x="18161" y="105028"/>
                  </a:lnTo>
                  <a:lnTo>
                    <a:pt x="16637" y="100456"/>
                  </a:lnTo>
                  <a:close/>
                </a:path>
                <a:path w="375285" h="311150">
                  <a:moveTo>
                    <a:pt x="41148" y="63880"/>
                  </a:moveTo>
                  <a:lnTo>
                    <a:pt x="36575" y="63880"/>
                  </a:lnTo>
                  <a:lnTo>
                    <a:pt x="32003" y="68453"/>
                  </a:lnTo>
                  <a:lnTo>
                    <a:pt x="24256" y="79120"/>
                  </a:lnTo>
                  <a:lnTo>
                    <a:pt x="25908" y="83692"/>
                  </a:lnTo>
                  <a:lnTo>
                    <a:pt x="30480" y="82295"/>
                  </a:lnTo>
                  <a:lnTo>
                    <a:pt x="38100" y="71628"/>
                  </a:lnTo>
                  <a:lnTo>
                    <a:pt x="39031" y="71628"/>
                  </a:lnTo>
                  <a:lnTo>
                    <a:pt x="41148" y="68453"/>
                  </a:lnTo>
                  <a:lnTo>
                    <a:pt x="41148" y="63880"/>
                  </a:lnTo>
                  <a:close/>
                </a:path>
                <a:path w="375285" h="311150">
                  <a:moveTo>
                    <a:pt x="39031" y="71628"/>
                  </a:moveTo>
                  <a:lnTo>
                    <a:pt x="38100" y="71628"/>
                  </a:lnTo>
                  <a:lnTo>
                    <a:pt x="38100" y="73025"/>
                  </a:lnTo>
                  <a:lnTo>
                    <a:pt x="39031" y="71628"/>
                  </a:lnTo>
                  <a:close/>
                </a:path>
                <a:path w="375285" h="311150">
                  <a:moveTo>
                    <a:pt x="74676" y="34925"/>
                  </a:moveTo>
                  <a:lnTo>
                    <a:pt x="68580" y="34925"/>
                  </a:lnTo>
                  <a:lnTo>
                    <a:pt x="56261" y="45592"/>
                  </a:lnTo>
                  <a:lnTo>
                    <a:pt x="54737" y="45592"/>
                  </a:lnTo>
                  <a:lnTo>
                    <a:pt x="54737" y="50291"/>
                  </a:lnTo>
                  <a:lnTo>
                    <a:pt x="59436" y="50291"/>
                  </a:lnTo>
                  <a:lnTo>
                    <a:pt x="73025" y="41020"/>
                  </a:lnTo>
                  <a:lnTo>
                    <a:pt x="74676" y="39497"/>
                  </a:lnTo>
                  <a:lnTo>
                    <a:pt x="74676" y="34925"/>
                  </a:lnTo>
                  <a:close/>
                </a:path>
                <a:path w="375285" h="311150">
                  <a:moveTo>
                    <a:pt x="111125" y="13588"/>
                  </a:moveTo>
                  <a:lnTo>
                    <a:pt x="98932" y="18160"/>
                  </a:lnTo>
                  <a:lnTo>
                    <a:pt x="92837" y="21335"/>
                  </a:lnTo>
                  <a:lnTo>
                    <a:pt x="91440" y="25780"/>
                  </a:lnTo>
                  <a:lnTo>
                    <a:pt x="96012" y="27431"/>
                  </a:lnTo>
                  <a:lnTo>
                    <a:pt x="102107" y="24256"/>
                  </a:lnTo>
                  <a:lnTo>
                    <a:pt x="112776" y="19684"/>
                  </a:lnTo>
                  <a:lnTo>
                    <a:pt x="114300" y="15239"/>
                  </a:lnTo>
                  <a:lnTo>
                    <a:pt x="111125" y="13588"/>
                  </a:lnTo>
                  <a:close/>
                </a:path>
                <a:path w="375285" h="311150">
                  <a:moveTo>
                    <a:pt x="153796" y="2920"/>
                  </a:moveTo>
                  <a:lnTo>
                    <a:pt x="150876" y="2920"/>
                  </a:lnTo>
                  <a:lnTo>
                    <a:pt x="135636" y="6095"/>
                  </a:lnTo>
                  <a:lnTo>
                    <a:pt x="132461" y="10667"/>
                  </a:lnTo>
                  <a:lnTo>
                    <a:pt x="137032" y="12191"/>
                  </a:lnTo>
                  <a:lnTo>
                    <a:pt x="150876" y="9016"/>
                  </a:lnTo>
                  <a:lnTo>
                    <a:pt x="155448" y="9016"/>
                  </a:lnTo>
                  <a:lnTo>
                    <a:pt x="158369" y="6095"/>
                  </a:lnTo>
                  <a:lnTo>
                    <a:pt x="153796" y="2920"/>
                  </a:lnTo>
                  <a:close/>
                </a:path>
                <a:path w="375285" h="311150">
                  <a:moveTo>
                    <a:pt x="199644" y="0"/>
                  </a:moveTo>
                  <a:lnTo>
                    <a:pt x="179832" y="0"/>
                  </a:lnTo>
                  <a:lnTo>
                    <a:pt x="176657" y="2920"/>
                  </a:lnTo>
                  <a:lnTo>
                    <a:pt x="178307" y="6095"/>
                  </a:lnTo>
                  <a:lnTo>
                    <a:pt x="187325" y="6095"/>
                  </a:lnTo>
                  <a:lnTo>
                    <a:pt x="199644" y="7492"/>
                  </a:lnTo>
                  <a:lnTo>
                    <a:pt x="202565" y="4572"/>
                  </a:lnTo>
                  <a:lnTo>
                    <a:pt x="199644" y="0"/>
                  </a:lnTo>
                  <a:close/>
                </a:path>
                <a:path w="375285" h="311150">
                  <a:moveTo>
                    <a:pt x="225425" y="2920"/>
                  </a:moveTo>
                  <a:lnTo>
                    <a:pt x="220980" y="6095"/>
                  </a:lnTo>
                  <a:lnTo>
                    <a:pt x="223901" y="9016"/>
                  </a:lnTo>
                  <a:lnTo>
                    <a:pt x="242188" y="13588"/>
                  </a:lnTo>
                  <a:lnTo>
                    <a:pt x="243840" y="13588"/>
                  </a:lnTo>
                  <a:lnTo>
                    <a:pt x="245237" y="10667"/>
                  </a:lnTo>
                  <a:lnTo>
                    <a:pt x="245237" y="9016"/>
                  </a:lnTo>
                  <a:lnTo>
                    <a:pt x="243840" y="7492"/>
                  </a:lnTo>
                  <a:lnTo>
                    <a:pt x="225425" y="2920"/>
                  </a:lnTo>
                  <a:close/>
                </a:path>
                <a:path w="375285" h="311150">
                  <a:moveTo>
                    <a:pt x="268096" y="15239"/>
                  </a:moveTo>
                  <a:lnTo>
                    <a:pt x="263525" y="16763"/>
                  </a:lnTo>
                  <a:lnTo>
                    <a:pt x="266700" y="21335"/>
                  </a:lnTo>
                  <a:lnTo>
                    <a:pt x="274193" y="24256"/>
                  </a:lnTo>
                  <a:lnTo>
                    <a:pt x="283337" y="28828"/>
                  </a:lnTo>
                  <a:lnTo>
                    <a:pt x="288036" y="27431"/>
                  </a:lnTo>
                  <a:lnTo>
                    <a:pt x="286512" y="22859"/>
                  </a:lnTo>
                  <a:lnTo>
                    <a:pt x="277368" y="18160"/>
                  </a:lnTo>
                  <a:lnTo>
                    <a:pt x="268096" y="15239"/>
                  </a:lnTo>
                  <a:close/>
                </a:path>
                <a:path w="375285" h="311150">
                  <a:moveTo>
                    <a:pt x="307848" y="36448"/>
                  </a:moveTo>
                  <a:lnTo>
                    <a:pt x="303276" y="36448"/>
                  </a:lnTo>
                  <a:lnTo>
                    <a:pt x="304800" y="41020"/>
                  </a:lnTo>
                  <a:lnTo>
                    <a:pt x="316865" y="50291"/>
                  </a:lnTo>
                  <a:lnTo>
                    <a:pt x="315468" y="50291"/>
                  </a:lnTo>
                  <a:lnTo>
                    <a:pt x="318388" y="53339"/>
                  </a:lnTo>
                  <a:lnTo>
                    <a:pt x="322961" y="53339"/>
                  </a:lnTo>
                  <a:lnTo>
                    <a:pt x="322961" y="48767"/>
                  </a:lnTo>
                  <a:lnTo>
                    <a:pt x="320040" y="45592"/>
                  </a:lnTo>
                  <a:lnTo>
                    <a:pt x="307848" y="36448"/>
                  </a:lnTo>
                  <a:close/>
                </a:path>
                <a:path w="375285" h="311150">
                  <a:moveTo>
                    <a:pt x="345256" y="71628"/>
                  </a:moveTo>
                  <a:lnTo>
                    <a:pt x="338201" y="71628"/>
                  </a:lnTo>
                  <a:lnTo>
                    <a:pt x="347471" y="85216"/>
                  </a:lnTo>
                  <a:lnTo>
                    <a:pt x="352044" y="86867"/>
                  </a:lnTo>
                  <a:lnTo>
                    <a:pt x="353568" y="82295"/>
                  </a:lnTo>
                  <a:lnTo>
                    <a:pt x="352044" y="80772"/>
                  </a:lnTo>
                  <a:lnTo>
                    <a:pt x="345256" y="71628"/>
                  </a:lnTo>
                  <a:close/>
                </a:path>
                <a:path w="375285" h="311150">
                  <a:moveTo>
                    <a:pt x="336804" y="65531"/>
                  </a:moveTo>
                  <a:lnTo>
                    <a:pt x="336804" y="70103"/>
                  </a:lnTo>
                  <a:lnTo>
                    <a:pt x="338201" y="73025"/>
                  </a:lnTo>
                  <a:lnTo>
                    <a:pt x="338201" y="71628"/>
                  </a:lnTo>
                  <a:lnTo>
                    <a:pt x="345256" y="71628"/>
                  </a:lnTo>
                  <a:lnTo>
                    <a:pt x="342900" y="68453"/>
                  </a:lnTo>
                  <a:lnTo>
                    <a:pt x="341376" y="66928"/>
                  </a:lnTo>
                  <a:lnTo>
                    <a:pt x="336804" y="65531"/>
                  </a:lnTo>
                  <a:close/>
                </a:path>
                <a:path w="375285" h="311150">
                  <a:moveTo>
                    <a:pt x="361061" y="103631"/>
                  </a:moveTo>
                  <a:lnTo>
                    <a:pt x="359537" y="108203"/>
                  </a:lnTo>
                  <a:lnTo>
                    <a:pt x="361061" y="111125"/>
                  </a:lnTo>
                  <a:lnTo>
                    <a:pt x="365632" y="124967"/>
                  </a:lnTo>
                  <a:lnTo>
                    <a:pt x="368807" y="127888"/>
                  </a:lnTo>
                  <a:lnTo>
                    <a:pt x="371729" y="126491"/>
                  </a:lnTo>
                  <a:lnTo>
                    <a:pt x="371729" y="123316"/>
                  </a:lnTo>
                  <a:lnTo>
                    <a:pt x="367157" y="109728"/>
                  </a:lnTo>
                  <a:lnTo>
                    <a:pt x="365632" y="105028"/>
                  </a:lnTo>
                  <a:lnTo>
                    <a:pt x="361061" y="103631"/>
                  </a:lnTo>
                  <a:close/>
                </a:path>
                <a:path w="375285" h="311150">
                  <a:moveTo>
                    <a:pt x="371729" y="146303"/>
                  </a:moveTo>
                  <a:lnTo>
                    <a:pt x="368807" y="149225"/>
                  </a:lnTo>
                  <a:lnTo>
                    <a:pt x="368807" y="167639"/>
                  </a:lnTo>
                  <a:lnTo>
                    <a:pt x="371729" y="172084"/>
                  </a:lnTo>
                  <a:lnTo>
                    <a:pt x="374904" y="169163"/>
                  </a:lnTo>
                  <a:lnTo>
                    <a:pt x="374904" y="149225"/>
                  </a:lnTo>
                  <a:lnTo>
                    <a:pt x="371729" y="146303"/>
                  </a:lnTo>
                  <a:close/>
                </a:path>
                <a:path w="375285" h="311150">
                  <a:moveTo>
                    <a:pt x="367157" y="190500"/>
                  </a:moveTo>
                  <a:lnTo>
                    <a:pt x="362712" y="191897"/>
                  </a:lnTo>
                  <a:lnTo>
                    <a:pt x="361061" y="199516"/>
                  </a:lnTo>
                  <a:lnTo>
                    <a:pt x="356488" y="210184"/>
                  </a:lnTo>
                  <a:lnTo>
                    <a:pt x="358140" y="213359"/>
                  </a:lnTo>
                  <a:lnTo>
                    <a:pt x="362712" y="211835"/>
                  </a:lnTo>
                  <a:lnTo>
                    <a:pt x="367157" y="202691"/>
                  </a:lnTo>
                  <a:lnTo>
                    <a:pt x="368807" y="193420"/>
                  </a:lnTo>
                  <a:lnTo>
                    <a:pt x="368807" y="191897"/>
                  </a:lnTo>
                  <a:lnTo>
                    <a:pt x="367157" y="190500"/>
                  </a:lnTo>
                  <a:close/>
                </a:path>
                <a:path w="375285" h="311150">
                  <a:moveTo>
                    <a:pt x="348869" y="229997"/>
                  </a:moveTo>
                  <a:lnTo>
                    <a:pt x="344296" y="229997"/>
                  </a:lnTo>
                  <a:lnTo>
                    <a:pt x="338201" y="239267"/>
                  </a:lnTo>
                  <a:lnTo>
                    <a:pt x="332232" y="245363"/>
                  </a:lnTo>
                  <a:lnTo>
                    <a:pt x="332232" y="249935"/>
                  </a:lnTo>
                  <a:lnTo>
                    <a:pt x="336804" y="249935"/>
                  </a:lnTo>
                  <a:lnTo>
                    <a:pt x="342900" y="242188"/>
                  </a:lnTo>
                  <a:lnTo>
                    <a:pt x="348869" y="234695"/>
                  </a:lnTo>
                  <a:lnTo>
                    <a:pt x="348869" y="229997"/>
                  </a:lnTo>
                  <a:close/>
                </a:path>
                <a:path w="375285" h="311150">
                  <a:moveTo>
                    <a:pt x="313944" y="262128"/>
                  </a:moveTo>
                  <a:lnTo>
                    <a:pt x="303276" y="271272"/>
                  </a:lnTo>
                  <a:lnTo>
                    <a:pt x="298704" y="272795"/>
                  </a:lnTo>
                  <a:lnTo>
                    <a:pt x="298704" y="277367"/>
                  </a:lnTo>
                  <a:lnTo>
                    <a:pt x="303276" y="278891"/>
                  </a:lnTo>
                  <a:lnTo>
                    <a:pt x="306196" y="275716"/>
                  </a:lnTo>
                  <a:lnTo>
                    <a:pt x="318388" y="266700"/>
                  </a:lnTo>
                  <a:lnTo>
                    <a:pt x="318388" y="263525"/>
                  </a:lnTo>
                  <a:lnTo>
                    <a:pt x="313944" y="262128"/>
                  </a:lnTo>
                  <a:close/>
                </a:path>
                <a:path w="375285" h="311150">
                  <a:moveTo>
                    <a:pt x="277368" y="284860"/>
                  </a:moveTo>
                  <a:lnTo>
                    <a:pt x="274193" y="286384"/>
                  </a:lnTo>
                  <a:lnTo>
                    <a:pt x="260604" y="292480"/>
                  </a:lnTo>
                  <a:lnTo>
                    <a:pt x="257429" y="297053"/>
                  </a:lnTo>
                  <a:lnTo>
                    <a:pt x="260604" y="298703"/>
                  </a:lnTo>
                  <a:lnTo>
                    <a:pt x="262001" y="298703"/>
                  </a:lnTo>
                  <a:lnTo>
                    <a:pt x="277368" y="292480"/>
                  </a:lnTo>
                  <a:lnTo>
                    <a:pt x="280288" y="290956"/>
                  </a:lnTo>
                  <a:lnTo>
                    <a:pt x="281940" y="286384"/>
                  </a:lnTo>
                  <a:lnTo>
                    <a:pt x="277368" y="284860"/>
                  </a:lnTo>
                  <a:close/>
                </a:path>
                <a:path w="375285" h="311150">
                  <a:moveTo>
                    <a:pt x="236093" y="298703"/>
                  </a:moveTo>
                  <a:lnTo>
                    <a:pt x="223901" y="301625"/>
                  </a:lnTo>
                  <a:lnTo>
                    <a:pt x="217932" y="303148"/>
                  </a:lnTo>
                  <a:lnTo>
                    <a:pt x="214757" y="306197"/>
                  </a:lnTo>
                  <a:lnTo>
                    <a:pt x="216407" y="307720"/>
                  </a:lnTo>
                  <a:lnTo>
                    <a:pt x="217932" y="309372"/>
                  </a:lnTo>
                  <a:lnTo>
                    <a:pt x="225425" y="307720"/>
                  </a:lnTo>
                  <a:lnTo>
                    <a:pt x="237744" y="306197"/>
                  </a:lnTo>
                  <a:lnTo>
                    <a:pt x="239268" y="301625"/>
                  </a:lnTo>
                  <a:lnTo>
                    <a:pt x="236093" y="298703"/>
                  </a:lnTo>
                  <a:close/>
                </a:path>
                <a:path w="375285" h="311150">
                  <a:moveTo>
                    <a:pt x="191896" y="304800"/>
                  </a:moveTo>
                  <a:lnTo>
                    <a:pt x="173736" y="304800"/>
                  </a:lnTo>
                  <a:lnTo>
                    <a:pt x="170561" y="307720"/>
                  </a:lnTo>
                  <a:lnTo>
                    <a:pt x="173736" y="310895"/>
                  </a:lnTo>
                  <a:lnTo>
                    <a:pt x="193548" y="310895"/>
                  </a:lnTo>
                  <a:lnTo>
                    <a:pt x="196469" y="307720"/>
                  </a:lnTo>
                  <a:lnTo>
                    <a:pt x="191896" y="304800"/>
                  </a:lnTo>
                  <a:close/>
                </a:path>
                <a:path w="375285" h="311150">
                  <a:moveTo>
                    <a:pt x="130937" y="297053"/>
                  </a:moveTo>
                  <a:lnTo>
                    <a:pt x="127888" y="297053"/>
                  </a:lnTo>
                  <a:lnTo>
                    <a:pt x="126365" y="298703"/>
                  </a:lnTo>
                  <a:lnTo>
                    <a:pt x="129540" y="303148"/>
                  </a:lnTo>
                  <a:lnTo>
                    <a:pt x="132461" y="304800"/>
                  </a:lnTo>
                  <a:lnTo>
                    <a:pt x="147701" y="307720"/>
                  </a:lnTo>
                  <a:lnTo>
                    <a:pt x="152400" y="304800"/>
                  </a:lnTo>
                  <a:lnTo>
                    <a:pt x="149225" y="301625"/>
                  </a:lnTo>
                  <a:lnTo>
                    <a:pt x="134112" y="298703"/>
                  </a:lnTo>
                  <a:lnTo>
                    <a:pt x="130937" y="297053"/>
                  </a:lnTo>
                  <a:close/>
                </a:path>
                <a:path w="375285" h="311150">
                  <a:moveTo>
                    <a:pt x="89788" y="281939"/>
                  </a:moveTo>
                  <a:lnTo>
                    <a:pt x="85344" y="281939"/>
                  </a:lnTo>
                  <a:lnTo>
                    <a:pt x="86868" y="286384"/>
                  </a:lnTo>
                  <a:lnTo>
                    <a:pt x="105029" y="295528"/>
                  </a:lnTo>
                  <a:lnTo>
                    <a:pt x="106680" y="295528"/>
                  </a:lnTo>
                  <a:lnTo>
                    <a:pt x="109601" y="292480"/>
                  </a:lnTo>
                  <a:lnTo>
                    <a:pt x="109601" y="290956"/>
                  </a:lnTo>
                  <a:lnTo>
                    <a:pt x="106680" y="289559"/>
                  </a:lnTo>
                  <a:lnTo>
                    <a:pt x="102107" y="286384"/>
                  </a:lnTo>
                  <a:lnTo>
                    <a:pt x="89788" y="281939"/>
                  </a:lnTo>
                  <a:close/>
                </a:path>
                <a:path w="375285" h="311150">
                  <a:moveTo>
                    <a:pt x="54737" y="256031"/>
                  </a:moveTo>
                  <a:lnTo>
                    <a:pt x="50165" y="256031"/>
                  </a:lnTo>
                  <a:lnTo>
                    <a:pt x="50165" y="260603"/>
                  </a:lnTo>
                  <a:lnTo>
                    <a:pt x="56261" y="265048"/>
                  </a:lnTo>
                  <a:lnTo>
                    <a:pt x="65532" y="272795"/>
                  </a:lnTo>
                  <a:lnTo>
                    <a:pt x="70104" y="272795"/>
                  </a:lnTo>
                  <a:lnTo>
                    <a:pt x="68580" y="268097"/>
                  </a:lnTo>
                  <a:lnTo>
                    <a:pt x="59436" y="260603"/>
                  </a:lnTo>
                  <a:lnTo>
                    <a:pt x="54737" y="256031"/>
                  </a:lnTo>
                  <a:close/>
                </a:path>
                <a:path w="375285" h="311150">
                  <a:moveTo>
                    <a:pt x="22733" y="222503"/>
                  </a:moveTo>
                  <a:lnTo>
                    <a:pt x="21336" y="226948"/>
                  </a:lnTo>
                  <a:lnTo>
                    <a:pt x="22733" y="229997"/>
                  </a:lnTo>
                  <a:lnTo>
                    <a:pt x="32003" y="242188"/>
                  </a:lnTo>
                  <a:lnTo>
                    <a:pt x="36575" y="243839"/>
                  </a:lnTo>
                  <a:lnTo>
                    <a:pt x="38100" y="239267"/>
                  </a:lnTo>
                  <a:lnTo>
                    <a:pt x="28828" y="226948"/>
                  </a:lnTo>
                  <a:lnTo>
                    <a:pt x="27431" y="224028"/>
                  </a:lnTo>
                  <a:lnTo>
                    <a:pt x="22733" y="222503"/>
                  </a:lnTo>
                  <a:close/>
                </a:path>
                <a:path w="375285" h="311150">
                  <a:moveTo>
                    <a:pt x="5968" y="181228"/>
                  </a:moveTo>
                  <a:lnTo>
                    <a:pt x="4572" y="184403"/>
                  </a:lnTo>
                  <a:lnTo>
                    <a:pt x="4572" y="187325"/>
                  </a:lnTo>
                  <a:lnTo>
                    <a:pt x="9143" y="202691"/>
                  </a:lnTo>
                  <a:lnTo>
                    <a:pt x="9143" y="204088"/>
                  </a:lnTo>
                  <a:lnTo>
                    <a:pt x="13589" y="205739"/>
                  </a:lnTo>
                  <a:lnTo>
                    <a:pt x="15240" y="201167"/>
                  </a:lnTo>
                  <a:lnTo>
                    <a:pt x="15240" y="199516"/>
                  </a:lnTo>
                  <a:lnTo>
                    <a:pt x="10668" y="185928"/>
                  </a:lnTo>
                  <a:lnTo>
                    <a:pt x="10668" y="184403"/>
                  </a:lnTo>
                  <a:lnTo>
                    <a:pt x="5968" y="181228"/>
                  </a:lnTo>
                  <a:close/>
                </a:path>
              </a:pathLst>
            </a:custGeom>
            <a:solidFill>
              <a:srgbClr val="002A42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049389" y="1853186"/>
            <a:ext cx="1074420" cy="346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39725">
              <a:spcBef>
                <a:spcPts val="105"/>
              </a:spcBef>
            </a:pPr>
            <a:r>
              <a:rPr sz="1050" kern="0" dirty="0">
                <a:solidFill>
                  <a:srgbClr val="002A42"/>
                </a:solidFill>
                <a:latin typeface="Arial"/>
                <a:cs typeface="Arial"/>
              </a:rPr>
              <a:t>Binding</a:t>
            </a:r>
            <a:r>
              <a:rPr sz="1050" kern="0" spc="-45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kern="0" spc="-25" dirty="0">
                <a:solidFill>
                  <a:srgbClr val="002A42"/>
                </a:solidFill>
                <a:latin typeface="Arial"/>
                <a:cs typeface="Arial"/>
              </a:rPr>
              <a:t>and </a:t>
            </a:r>
            <a:r>
              <a:rPr sz="1050" kern="0" dirty="0">
                <a:solidFill>
                  <a:srgbClr val="002A42"/>
                </a:solidFill>
                <a:latin typeface="Arial"/>
                <a:cs typeface="Arial"/>
              </a:rPr>
              <a:t>tumor</a:t>
            </a:r>
            <a:r>
              <a:rPr sz="1050" kern="0" spc="-25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kern="0" spc="-10" dirty="0">
                <a:solidFill>
                  <a:srgbClr val="002A42"/>
                </a:solidFill>
                <a:latin typeface="Arial"/>
                <a:cs typeface="Arial"/>
              </a:rPr>
              <a:t>penetration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46652" y="3820542"/>
            <a:ext cx="508634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050" b="1" kern="0" spc="-25" dirty="0">
                <a:solidFill>
                  <a:srgbClr val="002A42"/>
                </a:solidFill>
                <a:latin typeface="Arial"/>
                <a:cs typeface="Arial"/>
              </a:rPr>
              <a:t>FR</a:t>
            </a:r>
            <a:r>
              <a:rPr sz="1050" b="1" kern="0" spc="-25" dirty="0">
                <a:solidFill>
                  <a:srgbClr val="002A42"/>
                </a:solidFill>
                <a:latin typeface="Times New Roman"/>
                <a:cs typeface="Times New Roman"/>
              </a:rPr>
              <a:t>α </a:t>
            </a:r>
            <a:r>
              <a:rPr sz="1050" b="1" kern="0" spc="-10" dirty="0">
                <a:solidFill>
                  <a:srgbClr val="002A42"/>
                </a:solidFill>
                <a:latin typeface="Arial"/>
                <a:cs typeface="Arial"/>
              </a:rPr>
              <a:t>binding </a:t>
            </a:r>
            <a:r>
              <a:rPr sz="1050" b="1" kern="0" spc="-20" dirty="0">
                <a:solidFill>
                  <a:srgbClr val="002A42"/>
                </a:solidFill>
                <a:latin typeface="Arial"/>
                <a:cs typeface="Arial"/>
              </a:rPr>
              <a:t>arms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24020" y="4622165"/>
            <a:ext cx="919480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50" b="1" kern="0" spc="-20" dirty="0">
                <a:solidFill>
                  <a:srgbClr val="002A42"/>
                </a:solidFill>
                <a:latin typeface="Arial"/>
                <a:cs typeface="Arial"/>
              </a:rPr>
              <a:t>DM4: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 marR="5080"/>
            <a:r>
              <a:rPr sz="1050" kern="0" dirty="0">
                <a:solidFill>
                  <a:srgbClr val="002A42"/>
                </a:solidFill>
                <a:latin typeface="Arial"/>
                <a:cs typeface="Arial"/>
              </a:rPr>
              <a:t>Potent</a:t>
            </a:r>
            <a:r>
              <a:rPr sz="1050" kern="0" spc="-35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kern="0" spc="-10" dirty="0">
                <a:solidFill>
                  <a:srgbClr val="002A42"/>
                </a:solidFill>
                <a:latin typeface="Arial"/>
                <a:cs typeface="Arial"/>
              </a:rPr>
              <a:t>tubulin-</a:t>
            </a:r>
            <a:r>
              <a:rPr sz="1050" kern="0" dirty="0">
                <a:solidFill>
                  <a:srgbClr val="002A42"/>
                </a:solidFill>
                <a:latin typeface="Arial"/>
                <a:cs typeface="Arial"/>
              </a:rPr>
              <a:t>targeting</a:t>
            </a:r>
            <a:r>
              <a:rPr sz="1050" kern="0" spc="-50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kern="0" spc="-10" dirty="0">
                <a:solidFill>
                  <a:srgbClr val="002A42"/>
                </a:solidFill>
                <a:latin typeface="Arial"/>
                <a:cs typeface="Arial"/>
              </a:rPr>
              <a:t>agent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356102" y="4686555"/>
            <a:ext cx="1833880" cy="1001394"/>
            <a:chOff x="2356102" y="4680205"/>
            <a:chExt cx="1833880" cy="1001394"/>
          </a:xfrm>
        </p:grpSpPr>
        <p:sp>
          <p:nvSpPr>
            <p:cNvPr id="35" name="object 35"/>
            <p:cNvSpPr/>
            <p:nvPr/>
          </p:nvSpPr>
          <p:spPr>
            <a:xfrm>
              <a:off x="3819014" y="4683380"/>
              <a:ext cx="245745" cy="398145"/>
            </a:xfrm>
            <a:custGeom>
              <a:avLst/>
              <a:gdLst/>
              <a:ahLst/>
              <a:cxnLst/>
              <a:rect l="l" t="t" r="r" b="b"/>
              <a:pathLst>
                <a:path w="245745" h="398145">
                  <a:moveTo>
                    <a:pt x="0" y="397636"/>
                  </a:moveTo>
                  <a:lnTo>
                    <a:pt x="245364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064379" y="4683380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20">
                  <a:moveTo>
                    <a:pt x="0" y="0"/>
                  </a:moveTo>
                  <a:lnTo>
                    <a:pt x="12192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2641091" y="5285359"/>
              <a:ext cx="422275" cy="349250"/>
            </a:xfrm>
            <a:custGeom>
              <a:avLst/>
              <a:gdLst/>
              <a:ahLst/>
              <a:cxnLst/>
              <a:rect l="l" t="t" r="r" b="b"/>
              <a:pathLst>
                <a:path w="422275" h="349250">
                  <a:moveTo>
                    <a:pt x="211835" y="0"/>
                  </a:moveTo>
                  <a:lnTo>
                    <a:pt x="163112" y="4584"/>
                  </a:lnTo>
                  <a:lnTo>
                    <a:pt x="118465" y="17645"/>
                  </a:lnTo>
                  <a:lnTo>
                    <a:pt x="79141" y="38138"/>
                  </a:lnTo>
                  <a:lnTo>
                    <a:pt x="46386" y="65023"/>
                  </a:lnTo>
                  <a:lnTo>
                    <a:pt x="21447" y="97258"/>
                  </a:lnTo>
                  <a:lnTo>
                    <a:pt x="5569" y="133800"/>
                  </a:lnTo>
                  <a:lnTo>
                    <a:pt x="0" y="173608"/>
                  </a:lnTo>
                  <a:lnTo>
                    <a:pt x="5569" y="214035"/>
                  </a:lnTo>
                  <a:lnTo>
                    <a:pt x="21447" y="251033"/>
                  </a:lnTo>
                  <a:lnTo>
                    <a:pt x="46386" y="283586"/>
                  </a:lnTo>
                  <a:lnTo>
                    <a:pt x="79141" y="310677"/>
                  </a:lnTo>
                  <a:lnTo>
                    <a:pt x="118465" y="331287"/>
                  </a:lnTo>
                  <a:lnTo>
                    <a:pt x="163112" y="344399"/>
                  </a:lnTo>
                  <a:lnTo>
                    <a:pt x="211835" y="348995"/>
                  </a:lnTo>
                  <a:lnTo>
                    <a:pt x="259948" y="344399"/>
                  </a:lnTo>
                  <a:lnTo>
                    <a:pt x="304157" y="331287"/>
                  </a:lnTo>
                  <a:lnTo>
                    <a:pt x="343187" y="310677"/>
                  </a:lnTo>
                  <a:lnTo>
                    <a:pt x="375764" y="283586"/>
                  </a:lnTo>
                  <a:lnTo>
                    <a:pt x="400612" y="251033"/>
                  </a:lnTo>
                  <a:lnTo>
                    <a:pt x="416456" y="214035"/>
                  </a:lnTo>
                  <a:lnTo>
                    <a:pt x="422020" y="173608"/>
                  </a:lnTo>
                  <a:lnTo>
                    <a:pt x="416456" y="133800"/>
                  </a:lnTo>
                  <a:lnTo>
                    <a:pt x="400612" y="97258"/>
                  </a:lnTo>
                  <a:lnTo>
                    <a:pt x="375764" y="65024"/>
                  </a:lnTo>
                  <a:lnTo>
                    <a:pt x="343187" y="38138"/>
                  </a:lnTo>
                  <a:lnTo>
                    <a:pt x="304157" y="17645"/>
                  </a:lnTo>
                  <a:lnTo>
                    <a:pt x="259948" y="4584"/>
                  </a:lnTo>
                  <a:lnTo>
                    <a:pt x="211835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2641091" y="5285359"/>
              <a:ext cx="422275" cy="349250"/>
            </a:xfrm>
            <a:custGeom>
              <a:avLst/>
              <a:gdLst/>
              <a:ahLst/>
              <a:cxnLst/>
              <a:rect l="l" t="t" r="r" b="b"/>
              <a:pathLst>
                <a:path w="422275" h="349250">
                  <a:moveTo>
                    <a:pt x="0" y="173608"/>
                  </a:moveTo>
                  <a:lnTo>
                    <a:pt x="5569" y="133800"/>
                  </a:lnTo>
                  <a:lnTo>
                    <a:pt x="21444" y="97258"/>
                  </a:lnTo>
                  <a:lnTo>
                    <a:pt x="46376" y="65023"/>
                  </a:lnTo>
                  <a:lnTo>
                    <a:pt x="79117" y="38138"/>
                  </a:lnTo>
                  <a:lnTo>
                    <a:pt x="118419" y="17645"/>
                  </a:lnTo>
                  <a:lnTo>
                    <a:pt x="163032" y="4584"/>
                  </a:lnTo>
                  <a:lnTo>
                    <a:pt x="211708" y="0"/>
                  </a:lnTo>
                  <a:lnTo>
                    <a:pt x="259868" y="4584"/>
                  </a:lnTo>
                  <a:lnTo>
                    <a:pt x="304110" y="17645"/>
                  </a:lnTo>
                  <a:lnTo>
                    <a:pt x="343163" y="38138"/>
                  </a:lnTo>
                  <a:lnTo>
                    <a:pt x="375754" y="65023"/>
                  </a:lnTo>
                  <a:lnTo>
                    <a:pt x="400609" y="97258"/>
                  </a:lnTo>
                  <a:lnTo>
                    <a:pt x="416455" y="133800"/>
                  </a:lnTo>
                  <a:lnTo>
                    <a:pt x="422020" y="173608"/>
                  </a:lnTo>
                  <a:lnTo>
                    <a:pt x="416455" y="213988"/>
                  </a:lnTo>
                  <a:lnTo>
                    <a:pt x="400609" y="250952"/>
                  </a:lnTo>
                  <a:lnTo>
                    <a:pt x="375754" y="283483"/>
                  </a:lnTo>
                  <a:lnTo>
                    <a:pt x="343163" y="310559"/>
                  </a:lnTo>
                  <a:lnTo>
                    <a:pt x="304110" y="331162"/>
                  </a:lnTo>
                  <a:lnTo>
                    <a:pt x="259868" y="344272"/>
                  </a:lnTo>
                  <a:lnTo>
                    <a:pt x="211708" y="348868"/>
                  </a:lnTo>
                  <a:lnTo>
                    <a:pt x="163032" y="344272"/>
                  </a:lnTo>
                  <a:lnTo>
                    <a:pt x="118419" y="331162"/>
                  </a:lnTo>
                  <a:lnTo>
                    <a:pt x="79117" y="310559"/>
                  </a:lnTo>
                  <a:lnTo>
                    <a:pt x="46376" y="283483"/>
                  </a:lnTo>
                  <a:lnTo>
                    <a:pt x="21444" y="250952"/>
                  </a:lnTo>
                  <a:lnTo>
                    <a:pt x="5569" y="213988"/>
                  </a:lnTo>
                  <a:lnTo>
                    <a:pt x="0" y="173608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2587751" y="5241036"/>
              <a:ext cx="528955" cy="437515"/>
            </a:xfrm>
            <a:custGeom>
              <a:avLst/>
              <a:gdLst/>
              <a:ahLst/>
              <a:cxnLst/>
              <a:rect l="l" t="t" r="r" b="b"/>
              <a:pathLst>
                <a:path w="528955" h="437514">
                  <a:moveTo>
                    <a:pt x="265175" y="0"/>
                  </a:moveTo>
                  <a:lnTo>
                    <a:pt x="211776" y="4426"/>
                  </a:lnTo>
                  <a:lnTo>
                    <a:pt x="162020" y="17121"/>
                  </a:lnTo>
                  <a:lnTo>
                    <a:pt x="116978" y="37210"/>
                  </a:lnTo>
                  <a:lnTo>
                    <a:pt x="77723" y="63817"/>
                  </a:lnTo>
                  <a:lnTo>
                    <a:pt x="45327" y="96068"/>
                  </a:lnTo>
                  <a:lnTo>
                    <a:pt x="20859" y="133088"/>
                  </a:lnTo>
                  <a:lnTo>
                    <a:pt x="5393" y="174000"/>
                  </a:lnTo>
                  <a:lnTo>
                    <a:pt x="0" y="217931"/>
                  </a:lnTo>
                  <a:lnTo>
                    <a:pt x="5393" y="262408"/>
                  </a:lnTo>
                  <a:lnTo>
                    <a:pt x="20859" y="303730"/>
                  </a:lnTo>
                  <a:lnTo>
                    <a:pt x="45327" y="341043"/>
                  </a:lnTo>
                  <a:lnTo>
                    <a:pt x="77723" y="373491"/>
                  </a:lnTo>
                  <a:lnTo>
                    <a:pt x="116978" y="400217"/>
                  </a:lnTo>
                  <a:lnTo>
                    <a:pt x="162020" y="420367"/>
                  </a:lnTo>
                  <a:lnTo>
                    <a:pt x="211776" y="433085"/>
                  </a:lnTo>
                  <a:lnTo>
                    <a:pt x="265175" y="437514"/>
                  </a:lnTo>
                  <a:lnTo>
                    <a:pt x="318504" y="433085"/>
                  </a:lnTo>
                  <a:lnTo>
                    <a:pt x="368073" y="420367"/>
                  </a:lnTo>
                  <a:lnTo>
                    <a:pt x="412850" y="400217"/>
                  </a:lnTo>
                  <a:lnTo>
                    <a:pt x="451802" y="373491"/>
                  </a:lnTo>
                  <a:lnTo>
                    <a:pt x="483896" y="341043"/>
                  </a:lnTo>
                  <a:lnTo>
                    <a:pt x="508099" y="303730"/>
                  </a:lnTo>
                  <a:lnTo>
                    <a:pt x="523378" y="262408"/>
                  </a:lnTo>
                  <a:lnTo>
                    <a:pt x="528700" y="217931"/>
                  </a:lnTo>
                  <a:lnTo>
                    <a:pt x="523378" y="174000"/>
                  </a:lnTo>
                  <a:lnTo>
                    <a:pt x="508099" y="133088"/>
                  </a:lnTo>
                  <a:lnTo>
                    <a:pt x="483896" y="96068"/>
                  </a:lnTo>
                  <a:lnTo>
                    <a:pt x="451802" y="63817"/>
                  </a:lnTo>
                  <a:lnTo>
                    <a:pt x="412850" y="37210"/>
                  </a:lnTo>
                  <a:lnTo>
                    <a:pt x="368073" y="17121"/>
                  </a:lnTo>
                  <a:lnTo>
                    <a:pt x="318504" y="4426"/>
                  </a:lnTo>
                  <a:lnTo>
                    <a:pt x="265175" y="0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584564" y="5238115"/>
              <a:ext cx="535305" cy="443865"/>
            </a:xfrm>
            <a:custGeom>
              <a:avLst/>
              <a:gdLst/>
              <a:ahLst/>
              <a:cxnLst/>
              <a:rect l="l" t="t" r="r" b="b"/>
              <a:pathLst>
                <a:path w="535305" h="443864">
                  <a:moveTo>
                    <a:pt x="7747" y="233172"/>
                  </a:moveTo>
                  <a:lnTo>
                    <a:pt x="6235" y="229997"/>
                  </a:lnTo>
                  <a:lnTo>
                    <a:pt x="4572" y="229997"/>
                  </a:lnTo>
                  <a:lnTo>
                    <a:pt x="3175" y="229997"/>
                  </a:lnTo>
                  <a:lnTo>
                    <a:pt x="0" y="233172"/>
                  </a:lnTo>
                  <a:lnTo>
                    <a:pt x="1651" y="237744"/>
                  </a:lnTo>
                  <a:lnTo>
                    <a:pt x="4572" y="240665"/>
                  </a:lnTo>
                  <a:lnTo>
                    <a:pt x="6235" y="239268"/>
                  </a:lnTo>
                  <a:lnTo>
                    <a:pt x="7747" y="237744"/>
                  </a:lnTo>
                  <a:lnTo>
                    <a:pt x="7747" y="233172"/>
                  </a:lnTo>
                  <a:close/>
                </a:path>
                <a:path w="535305" h="443864">
                  <a:moveTo>
                    <a:pt x="7747" y="207264"/>
                  </a:moveTo>
                  <a:lnTo>
                    <a:pt x="4572" y="204089"/>
                  </a:lnTo>
                  <a:lnTo>
                    <a:pt x="1651" y="207264"/>
                  </a:lnTo>
                  <a:lnTo>
                    <a:pt x="1651" y="210185"/>
                  </a:lnTo>
                  <a:lnTo>
                    <a:pt x="0" y="220853"/>
                  </a:lnTo>
                  <a:lnTo>
                    <a:pt x="0" y="227088"/>
                  </a:lnTo>
                  <a:lnTo>
                    <a:pt x="4572" y="229997"/>
                  </a:lnTo>
                  <a:lnTo>
                    <a:pt x="7747" y="227088"/>
                  </a:lnTo>
                  <a:lnTo>
                    <a:pt x="6629" y="222516"/>
                  </a:lnTo>
                  <a:lnTo>
                    <a:pt x="6362" y="221411"/>
                  </a:lnTo>
                  <a:lnTo>
                    <a:pt x="6438" y="220853"/>
                  </a:lnTo>
                  <a:lnTo>
                    <a:pt x="7747" y="210185"/>
                  </a:lnTo>
                  <a:lnTo>
                    <a:pt x="7747" y="207264"/>
                  </a:lnTo>
                  <a:close/>
                </a:path>
                <a:path w="535305" h="443864">
                  <a:moveTo>
                    <a:pt x="15252" y="163068"/>
                  </a:moveTo>
                  <a:lnTo>
                    <a:pt x="13855" y="161544"/>
                  </a:lnTo>
                  <a:lnTo>
                    <a:pt x="9144" y="163068"/>
                  </a:lnTo>
                  <a:lnTo>
                    <a:pt x="9144" y="165989"/>
                  </a:lnTo>
                  <a:lnTo>
                    <a:pt x="6235" y="176669"/>
                  </a:lnTo>
                  <a:lnTo>
                    <a:pt x="4572" y="181241"/>
                  </a:lnTo>
                  <a:lnTo>
                    <a:pt x="7747" y="185813"/>
                  </a:lnTo>
                  <a:lnTo>
                    <a:pt x="10680" y="182753"/>
                  </a:lnTo>
                  <a:lnTo>
                    <a:pt x="12319" y="178308"/>
                  </a:lnTo>
                  <a:lnTo>
                    <a:pt x="15252" y="167640"/>
                  </a:lnTo>
                  <a:lnTo>
                    <a:pt x="15252" y="163068"/>
                  </a:lnTo>
                  <a:close/>
                </a:path>
                <a:path w="535305" h="443864">
                  <a:moveTo>
                    <a:pt x="16776" y="280289"/>
                  </a:moveTo>
                  <a:lnTo>
                    <a:pt x="15252" y="275844"/>
                  </a:lnTo>
                  <a:lnTo>
                    <a:pt x="12319" y="265188"/>
                  </a:lnTo>
                  <a:lnTo>
                    <a:pt x="12319" y="262013"/>
                  </a:lnTo>
                  <a:lnTo>
                    <a:pt x="7747" y="260616"/>
                  </a:lnTo>
                  <a:lnTo>
                    <a:pt x="4572" y="263525"/>
                  </a:lnTo>
                  <a:lnTo>
                    <a:pt x="6235" y="266700"/>
                  </a:lnTo>
                  <a:lnTo>
                    <a:pt x="9144" y="277368"/>
                  </a:lnTo>
                  <a:lnTo>
                    <a:pt x="10680" y="281940"/>
                  </a:lnTo>
                  <a:lnTo>
                    <a:pt x="15252" y="284861"/>
                  </a:lnTo>
                  <a:lnTo>
                    <a:pt x="16776" y="281940"/>
                  </a:lnTo>
                  <a:lnTo>
                    <a:pt x="16776" y="280289"/>
                  </a:lnTo>
                  <a:close/>
                </a:path>
                <a:path w="535305" h="443864">
                  <a:moveTo>
                    <a:pt x="35179" y="320040"/>
                  </a:moveTo>
                  <a:lnTo>
                    <a:pt x="27432" y="304800"/>
                  </a:lnTo>
                  <a:lnTo>
                    <a:pt x="25920" y="303288"/>
                  </a:lnTo>
                  <a:lnTo>
                    <a:pt x="21348" y="301625"/>
                  </a:lnTo>
                  <a:lnTo>
                    <a:pt x="19824" y="306197"/>
                  </a:lnTo>
                  <a:lnTo>
                    <a:pt x="21348" y="307721"/>
                  </a:lnTo>
                  <a:lnTo>
                    <a:pt x="30607" y="322961"/>
                  </a:lnTo>
                  <a:lnTo>
                    <a:pt x="35179" y="324485"/>
                  </a:lnTo>
                  <a:lnTo>
                    <a:pt x="35179" y="320040"/>
                  </a:lnTo>
                  <a:close/>
                </a:path>
                <a:path w="535305" h="443864">
                  <a:moveTo>
                    <a:pt x="35179" y="126365"/>
                  </a:moveTo>
                  <a:lnTo>
                    <a:pt x="33667" y="121793"/>
                  </a:lnTo>
                  <a:lnTo>
                    <a:pt x="29095" y="121793"/>
                  </a:lnTo>
                  <a:lnTo>
                    <a:pt x="21348" y="135636"/>
                  </a:lnTo>
                  <a:lnTo>
                    <a:pt x="19824" y="138569"/>
                  </a:lnTo>
                  <a:lnTo>
                    <a:pt x="21348" y="143141"/>
                  </a:lnTo>
                  <a:lnTo>
                    <a:pt x="25920" y="141744"/>
                  </a:lnTo>
                  <a:lnTo>
                    <a:pt x="27432" y="138569"/>
                  </a:lnTo>
                  <a:lnTo>
                    <a:pt x="35179" y="126365"/>
                  </a:lnTo>
                  <a:close/>
                </a:path>
                <a:path w="535305" h="443864">
                  <a:moveTo>
                    <a:pt x="61099" y="86868"/>
                  </a:moveTo>
                  <a:lnTo>
                    <a:pt x="57924" y="85344"/>
                  </a:lnTo>
                  <a:lnTo>
                    <a:pt x="56527" y="86868"/>
                  </a:lnTo>
                  <a:lnTo>
                    <a:pt x="45847" y="97536"/>
                  </a:lnTo>
                  <a:lnTo>
                    <a:pt x="42672" y="102108"/>
                  </a:lnTo>
                  <a:lnTo>
                    <a:pt x="44335" y="105041"/>
                  </a:lnTo>
                  <a:lnTo>
                    <a:pt x="48780" y="105041"/>
                  </a:lnTo>
                  <a:lnTo>
                    <a:pt x="51955" y="100469"/>
                  </a:lnTo>
                  <a:lnTo>
                    <a:pt x="51955" y="102108"/>
                  </a:lnTo>
                  <a:lnTo>
                    <a:pt x="53365" y="100469"/>
                  </a:lnTo>
                  <a:lnTo>
                    <a:pt x="61099" y="91440"/>
                  </a:lnTo>
                  <a:lnTo>
                    <a:pt x="61099" y="86868"/>
                  </a:lnTo>
                  <a:close/>
                </a:path>
                <a:path w="535305" h="443864">
                  <a:moveTo>
                    <a:pt x="62623" y="353568"/>
                  </a:moveTo>
                  <a:lnTo>
                    <a:pt x="53276" y="342900"/>
                  </a:lnTo>
                  <a:lnTo>
                    <a:pt x="51955" y="341388"/>
                  </a:lnTo>
                  <a:lnTo>
                    <a:pt x="51955" y="342900"/>
                  </a:lnTo>
                  <a:lnTo>
                    <a:pt x="50419" y="339725"/>
                  </a:lnTo>
                  <a:lnTo>
                    <a:pt x="45847" y="339725"/>
                  </a:lnTo>
                  <a:lnTo>
                    <a:pt x="44335" y="344297"/>
                  </a:lnTo>
                  <a:lnTo>
                    <a:pt x="45847" y="345821"/>
                  </a:lnTo>
                  <a:lnTo>
                    <a:pt x="57924" y="358140"/>
                  </a:lnTo>
                  <a:lnTo>
                    <a:pt x="62623" y="358140"/>
                  </a:lnTo>
                  <a:lnTo>
                    <a:pt x="62623" y="353568"/>
                  </a:lnTo>
                  <a:close/>
                </a:path>
                <a:path w="535305" h="443864">
                  <a:moveTo>
                    <a:pt x="94627" y="57785"/>
                  </a:moveTo>
                  <a:lnTo>
                    <a:pt x="90055" y="56261"/>
                  </a:lnTo>
                  <a:lnTo>
                    <a:pt x="79375" y="64008"/>
                  </a:lnTo>
                  <a:lnTo>
                    <a:pt x="74676" y="68453"/>
                  </a:lnTo>
                  <a:lnTo>
                    <a:pt x="74676" y="73025"/>
                  </a:lnTo>
                  <a:lnTo>
                    <a:pt x="79375" y="73025"/>
                  </a:lnTo>
                  <a:lnTo>
                    <a:pt x="83947" y="70116"/>
                  </a:lnTo>
                  <a:lnTo>
                    <a:pt x="82435" y="70116"/>
                  </a:lnTo>
                  <a:lnTo>
                    <a:pt x="92976" y="62369"/>
                  </a:lnTo>
                  <a:lnTo>
                    <a:pt x="94627" y="57785"/>
                  </a:lnTo>
                  <a:close/>
                </a:path>
                <a:path w="535305" h="443864">
                  <a:moveTo>
                    <a:pt x="96024" y="387096"/>
                  </a:moveTo>
                  <a:lnTo>
                    <a:pt x="94627" y="382397"/>
                  </a:lnTo>
                  <a:lnTo>
                    <a:pt x="82435" y="373253"/>
                  </a:lnTo>
                  <a:lnTo>
                    <a:pt x="83947" y="373253"/>
                  </a:lnTo>
                  <a:lnTo>
                    <a:pt x="80772" y="371741"/>
                  </a:lnTo>
                  <a:lnTo>
                    <a:pt x="76200" y="371741"/>
                  </a:lnTo>
                  <a:lnTo>
                    <a:pt x="76200" y="376313"/>
                  </a:lnTo>
                  <a:lnTo>
                    <a:pt x="79375" y="379488"/>
                  </a:lnTo>
                  <a:lnTo>
                    <a:pt x="91452" y="388493"/>
                  </a:lnTo>
                  <a:lnTo>
                    <a:pt x="96024" y="387096"/>
                  </a:lnTo>
                  <a:close/>
                </a:path>
                <a:path w="535305" h="443864">
                  <a:moveTo>
                    <a:pt x="132727" y="34925"/>
                  </a:moveTo>
                  <a:lnTo>
                    <a:pt x="128155" y="33413"/>
                  </a:lnTo>
                  <a:lnTo>
                    <a:pt x="118872" y="38100"/>
                  </a:lnTo>
                  <a:lnTo>
                    <a:pt x="111379" y="42672"/>
                  </a:lnTo>
                  <a:lnTo>
                    <a:pt x="109867" y="47244"/>
                  </a:lnTo>
                  <a:lnTo>
                    <a:pt x="111379" y="48768"/>
                  </a:lnTo>
                  <a:lnTo>
                    <a:pt x="114300" y="47244"/>
                  </a:lnTo>
                  <a:lnTo>
                    <a:pt x="122047" y="42672"/>
                  </a:lnTo>
                  <a:lnTo>
                    <a:pt x="131076" y="38100"/>
                  </a:lnTo>
                  <a:lnTo>
                    <a:pt x="132727" y="34925"/>
                  </a:lnTo>
                  <a:close/>
                </a:path>
                <a:path w="535305" h="443864">
                  <a:moveTo>
                    <a:pt x="134124" y="409841"/>
                  </a:moveTo>
                  <a:lnTo>
                    <a:pt x="132727" y="405269"/>
                  </a:lnTo>
                  <a:lnTo>
                    <a:pt x="122047" y="400685"/>
                  </a:lnTo>
                  <a:lnTo>
                    <a:pt x="115951" y="396240"/>
                  </a:lnTo>
                  <a:lnTo>
                    <a:pt x="114300" y="396240"/>
                  </a:lnTo>
                  <a:lnTo>
                    <a:pt x="111379" y="397764"/>
                  </a:lnTo>
                  <a:lnTo>
                    <a:pt x="112776" y="402336"/>
                  </a:lnTo>
                  <a:lnTo>
                    <a:pt x="118872" y="405269"/>
                  </a:lnTo>
                  <a:lnTo>
                    <a:pt x="129552" y="411353"/>
                  </a:lnTo>
                  <a:lnTo>
                    <a:pt x="134124" y="409841"/>
                  </a:lnTo>
                  <a:close/>
                </a:path>
                <a:path w="535305" h="443864">
                  <a:moveTo>
                    <a:pt x="172224" y="18161"/>
                  </a:moveTo>
                  <a:lnTo>
                    <a:pt x="170827" y="15240"/>
                  </a:lnTo>
                  <a:lnTo>
                    <a:pt x="169176" y="15240"/>
                  </a:lnTo>
                  <a:lnTo>
                    <a:pt x="164719" y="16764"/>
                  </a:lnTo>
                  <a:lnTo>
                    <a:pt x="150876" y="22733"/>
                  </a:lnTo>
                  <a:lnTo>
                    <a:pt x="149479" y="25908"/>
                  </a:lnTo>
                  <a:lnTo>
                    <a:pt x="150876" y="28841"/>
                  </a:lnTo>
                  <a:lnTo>
                    <a:pt x="154051" y="28841"/>
                  </a:lnTo>
                  <a:lnTo>
                    <a:pt x="166255" y="22733"/>
                  </a:lnTo>
                  <a:lnTo>
                    <a:pt x="170827" y="21336"/>
                  </a:lnTo>
                  <a:lnTo>
                    <a:pt x="172224" y="19685"/>
                  </a:lnTo>
                  <a:lnTo>
                    <a:pt x="172224" y="18161"/>
                  </a:lnTo>
                  <a:close/>
                </a:path>
                <a:path w="535305" h="443864">
                  <a:moveTo>
                    <a:pt x="175399" y="426593"/>
                  </a:moveTo>
                  <a:lnTo>
                    <a:pt x="172224" y="422021"/>
                  </a:lnTo>
                  <a:lnTo>
                    <a:pt x="166255" y="420497"/>
                  </a:lnTo>
                  <a:lnTo>
                    <a:pt x="155575" y="415925"/>
                  </a:lnTo>
                  <a:lnTo>
                    <a:pt x="152400" y="415925"/>
                  </a:lnTo>
                  <a:lnTo>
                    <a:pt x="150876" y="417588"/>
                  </a:lnTo>
                  <a:lnTo>
                    <a:pt x="152400" y="422021"/>
                  </a:lnTo>
                  <a:lnTo>
                    <a:pt x="164719" y="426593"/>
                  </a:lnTo>
                  <a:lnTo>
                    <a:pt x="170827" y="428244"/>
                  </a:lnTo>
                  <a:lnTo>
                    <a:pt x="175399" y="426593"/>
                  </a:lnTo>
                  <a:close/>
                </a:path>
                <a:path w="535305" h="443864">
                  <a:moveTo>
                    <a:pt x="216420" y="7493"/>
                  </a:moveTo>
                  <a:lnTo>
                    <a:pt x="211848" y="4572"/>
                  </a:lnTo>
                  <a:lnTo>
                    <a:pt x="193675" y="9144"/>
                  </a:lnTo>
                  <a:lnTo>
                    <a:pt x="190500" y="12065"/>
                  </a:lnTo>
                  <a:lnTo>
                    <a:pt x="195072" y="15240"/>
                  </a:lnTo>
                  <a:lnTo>
                    <a:pt x="213499" y="10668"/>
                  </a:lnTo>
                  <a:lnTo>
                    <a:pt x="216420" y="7493"/>
                  </a:lnTo>
                  <a:close/>
                </a:path>
                <a:path w="535305" h="443864">
                  <a:moveTo>
                    <a:pt x="217932" y="435864"/>
                  </a:moveTo>
                  <a:lnTo>
                    <a:pt x="215023" y="432689"/>
                  </a:lnTo>
                  <a:lnTo>
                    <a:pt x="196735" y="428244"/>
                  </a:lnTo>
                  <a:lnTo>
                    <a:pt x="193675" y="431165"/>
                  </a:lnTo>
                  <a:lnTo>
                    <a:pt x="195072" y="435864"/>
                  </a:lnTo>
                  <a:lnTo>
                    <a:pt x="215023" y="438785"/>
                  </a:lnTo>
                  <a:lnTo>
                    <a:pt x="216420" y="438785"/>
                  </a:lnTo>
                  <a:lnTo>
                    <a:pt x="217932" y="435864"/>
                  </a:lnTo>
                  <a:close/>
                </a:path>
                <a:path w="535305" h="443864">
                  <a:moveTo>
                    <a:pt x="260604" y="2921"/>
                  </a:moveTo>
                  <a:lnTo>
                    <a:pt x="257695" y="0"/>
                  </a:lnTo>
                  <a:lnTo>
                    <a:pt x="254520" y="0"/>
                  </a:lnTo>
                  <a:lnTo>
                    <a:pt x="240919" y="1397"/>
                  </a:lnTo>
                  <a:lnTo>
                    <a:pt x="237744" y="1397"/>
                  </a:lnTo>
                  <a:lnTo>
                    <a:pt x="234835" y="4572"/>
                  </a:lnTo>
                  <a:lnTo>
                    <a:pt x="237744" y="7493"/>
                  </a:lnTo>
                  <a:lnTo>
                    <a:pt x="240919" y="7493"/>
                  </a:lnTo>
                  <a:lnTo>
                    <a:pt x="254520" y="6096"/>
                  </a:lnTo>
                  <a:lnTo>
                    <a:pt x="257695" y="6096"/>
                  </a:lnTo>
                  <a:lnTo>
                    <a:pt x="260604" y="2921"/>
                  </a:lnTo>
                  <a:close/>
                </a:path>
                <a:path w="535305" h="443864">
                  <a:moveTo>
                    <a:pt x="262267" y="440436"/>
                  </a:moveTo>
                  <a:lnTo>
                    <a:pt x="259207" y="437261"/>
                  </a:lnTo>
                  <a:lnTo>
                    <a:pt x="254520" y="437261"/>
                  </a:lnTo>
                  <a:lnTo>
                    <a:pt x="240919" y="435864"/>
                  </a:lnTo>
                  <a:lnTo>
                    <a:pt x="237744" y="437261"/>
                  </a:lnTo>
                  <a:lnTo>
                    <a:pt x="237744" y="438785"/>
                  </a:lnTo>
                  <a:lnTo>
                    <a:pt x="239280" y="441833"/>
                  </a:lnTo>
                  <a:lnTo>
                    <a:pt x="240919" y="441833"/>
                  </a:lnTo>
                  <a:lnTo>
                    <a:pt x="254520" y="443369"/>
                  </a:lnTo>
                  <a:lnTo>
                    <a:pt x="259207" y="443369"/>
                  </a:lnTo>
                  <a:lnTo>
                    <a:pt x="262267" y="440436"/>
                  </a:lnTo>
                  <a:close/>
                </a:path>
                <a:path w="535305" h="443864">
                  <a:moveTo>
                    <a:pt x="304800" y="6096"/>
                  </a:moveTo>
                  <a:lnTo>
                    <a:pt x="301879" y="1397"/>
                  </a:lnTo>
                  <a:lnTo>
                    <a:pt x="295795" y="1397"/>
                  </a:lnTo>
                  <a:lnTo>
                    <a:pt x="281952" y="0"/>
                  </a:lnTo>
                  <a:lnTo>
                    <a:pt x="279019" y="2921"/>
                  </a:lnTo>
                  <a:lnTo>
                    <a:pt x="280555" y="6096"/>
                  </a:lnTo>
                  <a:lnTo>
                    <a:pt x="281952" y="6096"/>
                  </a:lnTo>
                  <a:lnTo>
                    <a:pt x="294132" y="7493"/>
                  </a:lnTo>
                  <a:lnTo>
                    <a:pt x="301879" y="7493"/>
                  </a:lnTo>
                  <a:lnTo>
                    <a:pt x="304800" y="6096"/>
                  </a:lnTo>
                  <a:close/>
                </a:path>
                <a:path w="535305" h="443864">
                  <a:moveTo>
                    <a:pt x="306451" y="437261"/>
                  </a:moveTo>
                  <a:lnTo>
                    <a:pt x="303276" y="434340"/>
                  </a:lnTo>
                  <a:lnTo>
                    <a:pt x="294132" y="435864"/>
                  </a:lnTo>
                  <a:lnTo>
                    <a:pt x="285127" y="437261"/>
                  </a:lnTo>
                  <a:lnTo>
                    <a:pt x="281952" y="440436"/>
                  </a:lnTo>
                  <a:lnTo>
                    <a:pt x="285127" y="443369"/>
                  </a:lnTo>
                  <a:lnTo>
                    <a:pt x="295795" y="441833"/>
                  </a:lnTo>
                  <a:lnTo>
                    <a:pt x="303276" y="441833"/>
                  </a:lnTo>
                  <a:lnTo>
                    <a:pt x="306451" y="437261"/>
                  </a:lnTo>
                  <a:close/>
                </a:path>
                <a:path w="535305" h="443864">
                  <a:moveTo>
                    <a:pt x="349135" y="13589"/>
                  </a:moveTo>
                  <a:lnTo>
                    <a:pt x="346075" y="9144"/>
                  </a:lnTo>
                  <a:lnTo>
                    <a:pt x="327799" y="6096"/>
                  </a:lnTo>
                  <a:lnTo>
                    <a:pt x="323227" y="7493"/>
                  </a:lnTo>
                  <a:lnTo>
                    <a:pt x="326148" y="12065"/>
                  </a:lnTo>
                  <a:lnTo>
                    <a:pt x="344551" y="15240"/>
                  </a:lnTo>
                  <a:lnTo>
                    <a:pt x="349135" y="13589"/>
                  </a:lnTo>
                  <a:close/>
                </a:path>
                <a:path w="535305" h="443864">
                  <a:moveTo>
                    <a:pt x="350647" y="429768"/>
                  </a:moveTo>
                  <a:lnTo>
                    <a:pt x="346075" y="426593"/>
                  </a:lnTo>
                  <a:lnTo>
                    <a:pt x="346075" y="428244"/>
                  </a:lnTo>
                  <a:lnTo>
                    <a:pt x="327799" y="431165"/>
                  </a:lnTo>
                  <a:lnTo>
                    <a:pt x="326148" y="434340"/>
                  </a:lnTo>
                  <a:lnTo>
                    <a:pt x="329323" y="437261"/>
                  </a:lnTo>
                  <a:lnTo>
                    <a:pt x="347472" y="434340"/>
                  </a:lnTo>
                  <a:lnTo>
                    <a:pt x="347472" y="432689"/>
                  </a:lnTo>
                  <a:lnTo>
                    <a:pt x="350647" y="429768"/>
                  </a:lnTo>
                  <a:close/>
                </a:path>
                <a:path w="535305" h="443864">
                  <a:moveTo>
                    <a:pt x="390144" y="27444"/>
                  </a:moveTo>
                  <a:lnTo>
                    <a:pt x="388747" y="24269"/>
                  </a:lnTo>
                  <a:lnTo>
                    <a:pt x="371995" y="16764"/>
                  </a:lnTo>
                  <a:lnTo>
                    <a:pt x="370332" y="16764"/>
                  </a:lnTo>
                  <a:lnTo>
                    <a:pt x="365899" y="18161"/>
                  </a:lnTo>
                  <a:lnTo>
                    <a:pt x="368820" y="22733"/>
                  </a:lnTo>
                  <a:lnTo>
                    <a:pt x="370332" y="22733"/>
                  </a:lnTo>
                  <a:lnTo>
                    <a:pt x="385572" y="28841"/>
                  </a:lnTo>
                  <a:lnTo>
                    <a:pt x="390144" y="27444"/>
                  </a:lnTo>
                  <a:close/>
                </a:path>
                <a:path w="535305" h="443864">
                  <a:moveTo>
                    <a:pt x="391680" y="414413"/>
                  </a:moveTo>
                  <a:lnTo>
                    <a:pt x="388747" y="413016"/>
                  </a:lnTo>
                  <a:lnTo>
                    <a:pt x="370332" y="420497"/>
                  </a:lnTo>
                  <a:lnTo>
                    <a:pt x="368820" y="423672"/>
                  </a:lnTo>
                  <a:lnTo>
                    <a:pt x="373507" y="426593"/>
                  </a:lnTo>
                  <a:lnTo>
                    <a:pt x="390144" y="419100"/>
                  </a:lnTo>
                  <a:lnTo>
                    <a:pt x="391680" y="417588"/>
                  </a:lnTo>
                  <a:lnTo>
                    <a:pt x="391680" y="414413"/>
                  </a:lnTo>
                  <a:close/>
                </a:path>
                <a:path w="535305" h="443864">
                  <a:moveTo>
                    <a:pt x="429780" y="45593"/>
                  </a:moveTo>
                  <a:lnTo>
                    <a:pt x="428244" y="44196"/>
                  </a:lnTo>
                  <a:lnTo>
                    <a:pt x="417576" y="38100"/>
                  </a:lnTo>
                  <a:lnTo>
                    <a:pt x="411607" y="34925"/>
                  </a:lnTo>
                  <a:lnTo>
                    <a:pt x="406920" y="36588"/>
                  </a:lnTo>
                  <a:lnTo>
                    <a:pt x="406920" y="38100"/>
                  </a:lnTo>
                  <a:lnTo>
                    <a:pt x="408432" y="39497"/>
                  </a:lnTo>
                  <a:lnTo>
                    <a:pt x="414667" y="42672"/>
                  </a:lnTo>
                  <a:lnTo>
                    <a:pt x="425335" y="50165"/>
                  </a:lnTo>
                  <a:lnTo>
                    <a:pt x="429780" y="48768"/>
                  </a:lnTo>
                  <a:lnTo>
                    <a:pt x="429780" y="45593"/>
                  </a:lnTo>
                  <a:close/>
                </a:path>
                <a:path w="535305" h="443864">
                  <a:moveTo>
                    <a:pt x="431419" y="393065"/>
                  </a:moveTo>
                  <a:lnTo>
                    <a:pt x="426847" y="393065"/>
                  </a:lnTo>
                  <a:lnTo>
                    <a:pt x="414667" y="400685"/>
                  </a:lnTo>
                  <a:lnTo>
                    <a:pt x="410095" y="402336"/>
                  </a:lnTo>
                  <a:lnTo>
                    <a:pt x="410095" y="406908"/>
                  </a:lnTo>
                  <a:lnTo>
                    <a:pt x="413004" y="408444"/>
                  </a:lnTo>
                  <a:lnTo>
                    <a:pt x="417576" y="405269"/>
                  </a:lnTo>
                  <a:lnTo>
                    <a:pt x="429780" y="397764"/>
                  </a:lnTo>
                  <a:lnTo>
                    <a:pt x="431419" y="396240"/>
                  </a:lnTo>
                  <a:lnTo>
                    <a:pt x="431419" y="393065"/>
                  </a:lnTo>
                  <a:close/>
                </a:path>
                <a:path w="535305" h="443864">
                  <a:moveTo>
                    <a:pt x="464947" y="71513"/>
                  </a:moveTo>
                  <a:lnTo>
                    <a:pt x="457200" y="64008"/>
                  </a:lnTo>
                  <a:lnTo>
                    <a:pt x="449707" y="59436"/>
                  </a:lnTo>
                  <a:lnTo>
                    <a:pt x="445020" y="59436"/>
                  </a:lnTo>
                  <a:lnTo>
                    <a:pt x="445020" y="64008"/>
                  </a:lnTo>
                  <a:lnTo>
                    <a:pt x="452767" y="70116"/>
                  </a:lnTo>
                  <a:lnTo>
                    <a:pt x="460375" y="76200"/>
                  </a:lnTo>
                  <a:lnTo>
                    <a:pt x="464947" y="76200"/>
                  </a:lnTo>
                  <a:lnTo>
                    <a:pt x="464947" y="71513"/>
                  </a:lnTo>
                  <a:close/>
                </a:path>
                <a:path w="535305" h="443864">
                  <a:moveTo>
                    <a:pt x="466344" y="365633"/>
                  </a:moveTo>
                  <a:lnTo>
                    <a:pt x="461772" y="365633"/>
                  </a:lnTo>
                  <a:lnTo>
                    <a:pt x="452767" y="373253"/>
                  </a:lnTo>
                  <a:lnTo>
                    <a:pt x="446532" y="377825"/>
                  </a:lnTo>
                  <a:lnTo>
                    <a:pt x="446532" y="382397"/>
                  </a:lnTo>
                  <a:lnTo>
                    <a:pt x="451104" y="382397"/>
                  </a:lnTo>
                  <a:lnTo>
                    <a:pt x="457200" y="379488"/>
                  </a:lnTo>
                  <a:lnTo>
                    <a:pt x="466344" y="370344"/>
                  </a:lnTo>
                  <a:lnTo>
                    <a:pt x="466344" y="365633"/>
                  </a:lnTo>
                  <a:close/>
                </a:path>
                <a:path w="535305" h="443864">
                  <a:moveTo>
                    <a:pt x="495300" y="333641"/>
                  </a:moveTo>
                  <a:lnTo>
                    <a:pt x="490867" y="333641"/>
                  </a:lnTo>
                  <a:lnTo>
                    <a:pt x="484632" y="342900"/>
                  </a:lnTo>
                  <a:lnTo>
                    <a:pt x="484632" y="341388"/>
                  </a:lnTo>
                  <a:lnTo>
                    <a:pt x="478548" y="348996"/>
                  </a:lnTo>
                  <a:lnTo>
                    <a:pt x="480199" y="352044"/>
                  </a:lnTo>
                  <a:lnTo>
                    <a:pt x="483120" y="352044"/>
                  </a:lnTo>
                  <a:lnTo>
                    <a:pt x="489204" y="345821"/>
                  </a:lnTo>
                  <a:lnTo>
                    <a:pt x="491185" y="342900"/>
                  </a:lnTo>
                  <a:lnTo>
                    <a:pt x="495300" y="336816"/>
                  </a:lnTo>
                  <a:lnTo>
                    <a:pt x="495300" y="333641"/>
                  </a:lnTo>
                  <a:close/>
                </a:path>
                <a:path w="535305" h="443864">
                  <a:moveTo>
                    <a:pt x="495300" y="103644"/>
                  </a:moveTo>
                  <a:lnTo>
                    <a:pt x="492125" y="100469"/>
                  </a:lnTo>
                  <a:lnTo>
                    <a:pt x="489204" y="97536"/>
                  </a:lnTo>
                  <a:lnTo>
                    <a:pt x="483120" y="89789"/>
                  </a:lnTo>
                  <a:lnTo>
                    <a:pt x="478548" y="88265"/>
                  </a:lnTo>
                  <a:lnTo>
                    <a:pt x="477024" y="92964"/>
                  </a:lnTo>
                  <a:lnTo>
                    <a:pt x="484632" y="102108"/>
                  </a:lnTo>
                  <a:lnTo>
                    <a:pt x="484632" y="100469"/>
                  </a:lnTo>
                  <a:lnTo>
                    <a:pt x="489204" y="108216"/>
                  </a:lnTo>
                  <a:lnTo>
                    <a:pt x="493776" y="108216"/>
                  </a:lnTo>
                  <a:lnTo>
                    <a:pt x="495300" y="103644"/>
                  </a:lnTo>
                  <a:close/>
                </a:path>
                <a:path w="535305" h="443864">
                  <a:moveTo>
                    <a:pt x="518299" y="143141"/>
                  </a:moveTo>
                  <a:lnTo>
                    <a:pt x="515708" y="137033"/>
                  </a:lnTo>
                  <a:lnTo>
                    <a:pt x="515124" y="135636"/>
                  </a:lnTo>
                  <a:lnTo>
                    <a:pt x="509155" y="124968"/>
                  </a:lnTo>
                  <a:lnTo>
                    <a:pt x="504444" y="124968"/>
                  </a:lnTo>
                  <a:lnTo>
                    <a:pt x="503047" y="127889"/>
                  </a:lnTo>
                  <a:lnTo>
                    <a:pt x="509155" y="138569"/>
                  </a:lnTo>
                  <a:lnTo>
                    <a:pt x="509155" y="137033"/>
                  </a:lnTo>
                  <a:lnTo>
                    <a:pt x="512076" y="144653"/>
                  </a:lnTo>
                  <a:lnTo>
                    <a:pt x="516648" y="146316"/>
                  </a:lnTo>
                  <a:lnTo>
                    <a:pt x="518299" y="143141"/>
                  </a:lnTo>
                  <a:close/>
                </a:path>
                <a:path w="535305" h="443864">
                  <a:moveTo>
                    <a:pt x="519823" y="298716"/>
                  </a:moveTo>
                  <a:lnTo>
                    <a:pt x="518299" y="294144"/>
                  </a:lnTo>
                  <a:lnTo>
                    <a:pt x="513727" y="295541"/>
                  </a:lnTo>
                  <a:lnTo>
                    <a:pt x="509155" y="304800"/>
                  </a:lnTo>
                  <a:lnTo>
                    <a:pt x="504444" y="312293"/>
                  </a:lnTo>
                  <a:lnTo>
                    <a:pt x="504444" y="315468"/>
                  </a:lnTo>
                  <a:lnTo>
                    <a:pt x="505980" y="316865"/>
                  </a:lnTo>
                  <a:lnTo>
                    <a:pt x="510552" y="315468"/>
                  </a:lnTo>
                  <a:lnTo>
                    <a:pt x="515124" y="307721"/>
                  </a:lnTo>
                  <a:lnTo>
                    <a:pt x="519823" y="298716"/>
                  </a:lnTo>
                  <a:close/>
                </a:path>
                <a:path w="535305" h="443864">
                  <a:moveTo>
                    <a:pt x="531876" y="252869"/>
                  </a:moveTo>
                  <a:lnTo>
                    <a:pt x="530479" y="252869"/>
                  </a:lnTo>
                  <a:lnTo>
                    <a:pt x="525907" y="254508"/>
                  </a:lnTo>
                  <a:lnTo>
                    <a:pt x="524395" y="265188"/>
                  </a:lnTo>
                  <a:lnTo>
                    <a:pt x="521220" y="272796"/>
                  </a:lnTo>
                  <a:lnTo>
                    <a:pt x="524395" y="277368"/>
                  </a:lnTo>
                  <a:lnTo>
                    <a:pt x="527304" y="274193"/>
                  </a:lnTo>
                  <a:lnTo>
                    <a:pt x="530479" y="266700"/>
                  </a:lnTo>
                  <a:lnTo>
                    <a:pt x="531876" y="256044"/>
                  </a:lnTo>
                  <a:lnTo>
                    <a:pt x="531876" y="252869"/>
                  </a:lnTo>
                  <a:close/>
                </a:path>
                <a:path w="535305" h="443864">
                  <a:moveTo>
                    <a:pt x="531876" y="185813"/>
                  </a:moveTo>
                  <a:lnTo>
                    <a:pt x="530479" y="176669"/>
                  </a:lnTo>
                  <a:lnTo>
                    <a:pt x="527304" y="165989"/>
                  </a:lnTo>
                  <a:lnTo>
                    <a:pt x="522732" y="164465"/>
                  </a:lnTo>
                  <a:lnTo>
                    <a:pt x="521220" y="169164"/>
                  </a:lnTo>
                  <a:lnTo>
                    <a:pt x="524395" y="178308"/>
                  </a:lnTo>
                  <a:lnTo>
                    <a:pt x="525907" y="187325"/>
                  </a:lnTo>
                  <a:lnTo>
                    <a:pt x="528967" y="188988"/>
                  </a:lnTo>
                  <a:lnTo>
                    <a:pt x="531876" y="185813"/>
                  </a:lnTo>
                  <a:close/>
                </a:path>
                <a:path w="535305" h="443864">
                  <a:moveTo>
                    <a:pt x="535051" y="210185"/>
                  </a:moveTo>
                  <a:lnTo>
                    <a:pt x="531876" y="207264"/>
                  </a:lnTo>
                  <a:lnTo>
                    <a:pt x="528967" y="211836"/>
                  </a:lnTo>
                  <a:lnTo>
                    <a:pt x="528967" y="229997"/>
                  </a:lnTo>
                  <a:lnTo>
                    <a:pt x="531876" y="233172"/>
                  </a:lnTo>
                  <a:lnTo>
                    <a:pt x="535051" y="229997"/>
                  </a:lnTo>
                  <a:lnTo>
                    <a:pt x="535051" y="210185"/>
                  </a:lnTo>
                  <a:close/>
                </a:path>
              </a:pathLst>
            </a:custGeom>
            <a:solidFill>
              <a:srgbClr val="002A42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359277" y="5079619"/>
              <a:ext cx="347345" cy="256540"/>
            </a:xfrm>
            <a:custGeom>
              <a:avLst/>
              <a:gdLst/>
              <a:ahLst/>
              <a:cxnLst/>
              <a:rect l="l" t="t" r="r" b="b"/>
              <a:pathLst>
                <a:path w="347344" h="256539">
                  <a:moveTo>
                    <a:pt x="347344" y="256031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181988" y="4934714"/>
            <a:ext cx="1223645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96240">
              <a:spcBef>
                <a:spcPts val="105"/>
              </a:spcBef>
              <a:tabLst>
                <a:tab pos="1210310" algn="l"/>
              </a:tabLst>
            </a:pPr>
            <a:r>
              <a:rPr sz="1050" b="1" kern="0" spc="-10" dirty="0">
                <a:solidFill>
                  <a:srgbClr val="002A42"/>
                </a:solidFill>
                <a:latin typeface="Arial"/>
                <a:cs typeface="Arial"/>
              </a:rPr>
              <a:t>Drug-</a:t>
            </a:r>
            <a:r>
              <a:rPr sz="1050" b="1" kern="0" dirty="0">
                <a:solidFill>
                  <a:srgbClr val="002A42"/>
                </a:solidFill>
                <a:latin typeface="Arial"/>
                <a:cs typeface="Arial"/>
              </a:rPr>
              <a:t>to-</a:t>
            </a:r>
            <a:r>
              <a:rPr sz="1050" b="1" kern="0" spc="200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b="1" u="sng" kern="0" dirty="0">
                <a:solidFill>
                  <a:srgbClr val="002A42"/>
                </a:solidFill>
                <a:uFill>
                  <a:solidFill>
                    <a:srgbClr val="002A42"/>
                  </a:solidFill>
                </a:uFill>
                <a:latin typeface="Arial"/>
                <a:cs typeface="Arial"/>
              </a:rPr>
              <a:t>	</a:t>
            </a:r>
            <a:r>
              <a:rPr sz="1050" b="1" kern="0" dirty="0">
                <a:solidFill>
                  <a:srgbClr val="002A42"/>
                </a:solidFill>
                <a:latin typeface="Arial"/>
                <a:cs typeface="Arial"/>
              </a:rPr>
              <a:t> antibody</a:t>
            </a:r>
            <a:r>
              <a:rPr sz="1050" b="1" kern="0" spc="-55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b="1" kern="0" spc="-10" dirty="0">
                <a:solidFill>
                  <a:srgbClr val="002A42"/>
                </a:solidFill>
                <a:latin typeface="Arial"/>
                <a:cs typeface="Arial"/>
              </a:rPr>
              <a:t>ratio: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673735"/>
            <a:r>
              <a:rPr sz="1050" b="1" kern="0" spc="-20" dirty="0">
                <a:solidFill>
                  <a:srgbClr val="002A42"/>
                </a:solidFill>
                <a:latin typeface="Arial"/>
                <a:cs typeface="Arial"/>
              </a:rPr>
              <a:t>~3.4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952110" y="3291713"/>
            <a:ext cx="29019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050" b="1" kern="0" spc="-25" dirty="0">
                <a:solidFill>
                  <a:srgbClr val="002A42"/>
                </a:solidFill>
                <a:latin typeface="Arial"/>
                <a:cs typeface="Arial"/>
              </a:rPr>
              <a:t>FR</a:t>
            </a:r>
            <a:r>
              <a:rPr sz="1050" b="1" kern="0" spc="-25" dirty="0">
                <a:solidFill>
                  <a:srgbClr val="002A42"/>
                </a:solidFill>
                <a:latin typeface="Times New Roman"/>
                <a:cs typeface="Times New Roman"/>
              </a:rPr>
              <a:t>α</a:t>
            </a:r>
            <a:endParaRPr sz="105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315329" y="3359022"/>
            <a:ext cx="346710" cy="271780"/>
            <a:chOff x="6315329" y="3352672"/>
            <a:chExt cx="346710" cy="271780"/>
          </a:xfrm>
        </p:grpSpPr>
        <p:sp>
          <p:nvSpPr>
            <p:cNvPr id="45" name="object 45"/>
            <p:cNvSpPr/>
            <p:nvPr/>
          </p:nvSpPr>
          <p:spPr>
            <a:xfrm>
              <a:off x="6431280" y="3355976"/>
              <a:ext cx="227329" cy="265430"/>
            </a:xfrm>
            <a:custGeom>
              <a:avLst/>
              <a:gdLst/>
              <a:ahLst/>
              <a:cxnLst/>
              <a:rect l="l" t="t" r="r" b="b"/>
              <a:pathLst>
                <a:path w="227329" h="265429">
                  <a:moveTo>
                    <a:pt x="227075" y="26517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6318504" y="3355847"/>
              <a:ext cx="113030" cy="0"/>
            </a:xfrm>
            <a:custGeom>
              <a:avLst/>
              <a:gdLst/>
              <a:ahLst/>
              <a:cxnLst/>
              <a:rect l="l" t="t" r="r" b="b"/>
              <a:pathLst>
                <a:path w="113029">
                  <a:moveTo>
                    <a:pt x="112648" y="0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1360784" y="2746251"/>
            <a:ext cx="360680" cy="346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050" kern="0" spc="-20" dirty="0">
                <a:solidFill>
                  <a:srgbClr val="002A42"/>
                </a:solidFill>
                <a:latin typeface="Arial"/>
                <a:cs typeface="Arial"/>
              </a:rPr>
              <a:t>Cell </a:t>
            </a:r>
            <a:r>
              <a:rPr sz="1050" kern="0" spc="-10" dirty="0">
                <a:solidFill>
                  <a:srgbClr val="002A42"/>
                </a:solidFill>
                <a:latin typeface="Arial"/>
                <a:cs typeface="Arial"/>
              </a:rPr>
              <a:t>death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859408" y="2141348"/>
            <a:ext cx="10786110" cy="3978275"/>
            <a:chOff x="859408" y="2134997"/>
            <a:chExt cx="10786110" cy="3978275"/>
          </a:xfrm>
        </p:grpSpPr>
        <p:sp>
          <p:nvSpPr>
            <p:cNvPr id="49" name="object 49"/>
            <p:cNvSpPr/>
            <p:nvPr/>
          </p:nvSpPr>
          <p:spPr>
            <a:xfrm>
              <a:off x="10840083" y="2877312"/>
              <a:ext cx="419100" cy="208915"/>
            </a:xfrm>
            <a:custGeom>
              <a:avLst/>
              <a:gdLst/>
              <a:ahLst/>
              <a:cxnLst/>
              <a:rect l="l" t="t" r="r" b="b"/>
              <a:pathLst>
                <a:path w="419100" h="208914">
                  <a:moveTo>
                    <a:pt x="0" y="208787"/>
                  </a:moveTo>
                  <a:lnTo>
                    <a:pt x="419100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11259183" y="2877312"/>
              <a:ext cx="68580" cy="0"/>
            </a:xfrm>
            <a:custGeom>
              <a:avLst/>
              <a:gdLst/>
              <a:ahLst/>
              <a:cxnLst/>
              <a:rect l="l" t="t" r="r" b="b"/>
              <a:pathLst>
                <a:path w="68579">
                  <a:moveTo>
                    <a:pt x="0" y="0"/>
                  </a:moveTo>
                  <a:lnTo>
                    <a:pt x="68579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0523219" y="2139823"/>
              <a:ext cx="268605" cy="234950"/>
            </a:xfrm>
            <a:custGeom>
              <a:avLst/>
              <a:gdLst/>
              <a:ahLst/>
              <a:cxnLst/>
              <a:rect l="l" t="t" r="r" b="b"/>
              <a:pathLst>
                <a:path w="268604" h="234950">
                  <a:moveTo>
                    <a:pt x="0" y="0"/>
                  </a:moveTo>
                  <a:lnTo>
                    <a:pt x="268097" y="234695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10791317" y="2374520"/>
              <a:ext cx="58419" cy="0"/>
            </a:xfrm>
            <a:custGeom>
              <a:avLst/>
              <a:gdLst/>
              <a:ahLst/>
              <a:cxnLst/>
              <a:rect l="l" t="t" r="r" b="b"/>
              <a:pathLst>
                <a:path w="58420">
                  <a:moveTo>
                    <a:pt x="0" y="0"/>
                  </a:moveTo>
                  <a:lnTo>
                    <a:pt x="57911" y="0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10523219" y="2138172"/>
              <a:ext cx="88265" cy="79375"/>
            </a:xfrm>
            <a:custGeom>
              <a:avLst/>
              <a:gdLst/>
              <a:ahLst/>
              <a:cxnLst/>
              <a:rect l="l" t="t" r="r" b="b"/>
              <a:pathLst>
                <a:path w="88265" h="79375">
                  <a:moveTo>
                    <a:pt x="0" y="0"/>
                  </a:moveTo>
                  <a:lnTo>
                    <a:pt x="88264" y="79248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4" name="object 54" descr="þÿ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9408" y="3784220"/>
              <a:ext cx="434213" cy="359662"/>
            </a:xfrm>
            <a:prstGeom prst="rect">
              <a:avLst/>
            </a:prstGeom>
          </p:spPr>
        </p:pic>
        <p:pic>
          <p:nvPicPr>
            <p:cNvPr id="55" name="object 55" descr="þÿ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70564" y="4066044"/>
              <a:ext cx="274331" cy="2046732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10908283" y="2308732"/>
            <a:ext cx="96774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050" kern="0" dirty="0">
                <a:solidFill>
                  <a:srgbClr val="002A42"/>
                </a:solidFill>
                <a:latin typeface="Arial"/>
                <a:cs typeface="Arial"/>
              </a:rPr>
              <a:t>Immune</a:t>
            </a:r>
            <a:r>
              <a:rPr sz="1050" kern="0" spc="-45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kern="0" spc="-10" dirty="0">
                <a:solidFill>
                  <a:srgbClr val="002A42"/>
                </a:solidFill>
                <a:latin typeface="Arial"/>
                <a:cs typeface="Arial"/>
              </a:rPr>
              <a:t>system engagement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346579" y="3890647"/>
            <a:ext cx="130492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kern="0" dirty="0">
                <a:solidFill>
                  <a:srgbClr val="002A42"/>
                </a:solidFill>
                <a:latin typeface="Arial"/>
                <a:cs typeface="Arial"/>
              </a:rPr>
              <a:t>OVARIAN</a:t>
            </a:r>
            <a:r>
              <a:rPr sz="1100" b="1" kern="0" spc="-50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100" b="1" kern="0" spc="-10" dirty="0">
                <a:solidFill>
                  <a:srgbClr val="002A42"/>
                </a:solidFill>
                <a:latin typeface="Arial"/>
                <a:cs typeface="Arial"/>
              </a:rPr>
              <a:t>CANCER</a:t>
            </a:r>
            <a:endParaRPr sz="11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218810" y="4952872"/>
            <a:ext cx="87820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900" marR="5080" indent="-76200">
              <a:spcBef>
                <a:spcPts val="105"/>
              </a:spcBef>
            </a:pPr>
            <a:r>
              <a:rPr sz="1050" kern="0" dirty="0">
                <a:solidFill>
                  <a:srgbClr val="002A42"/>
                </a:solidFill>
                <a:latin typeface="Arial"/>
                <a:cs typeface="Arial"/>
              </a:rPr>
              <a:t>Lysosomal</a:t>
            </a:r>
            <a:r>
              <a:rPr sz="1050" kern="0" spc="130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u="sng" kern="0" spc="90" dirty="0">
                <a:solidFill>
                  <a:srgbClr val="002A42"/>
                </a:solidFill>
                <a:uFill>
                  <a:solidFill>
                    <a:srgbClr val="002A42"/>
                  </a:solidFill>
                </a:uFill>
                <a:latin typeface="Arial"/>
                <a:cs typeface="Arial"/>
              </a:rPr>
              <a:t> </a:t>
            </a:r>
            <a:r>
              <a:rPr sz="1050" kern="0" spc="90" dirty="0">
                <a:solidFill>
                  <a:srgbClr val="002A42"/>
                </a:solidFill>
                <a:latin typeface="Arial"/>
                <a:cs typeface="Arial"/>
              </a:rPr>
              <a:t> </a:t>
            </a:r>
            <a:r>
              <a:rPr sz="1050" kern="0" spc="-10" dirty="0">
                <a:solidFill>
                  <a:srgbClr val="002A42"/>
                </a:solidFill>
                <a:latin typeface="Arial"/>
                <a:cs typeface="Arial"/>
              </a:rPr>
              <a:t>activation</a:t>
            </a:r>
            <a:endParaRPr sz="105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7046974" y="4615054"/>
            <a:ext cx="4552315" cy="1537970"/>
            <a:chOff x="7046973" y="4608704"/>
            <a:chExt cx="4552315" cy="1537970"/>
          </a:xfrm>
        </p:grpSpPr>
        <p:sp>
          <p:nvSpPr>
            <p:cNvPr id="60" name="object 60"/>
            <p:cNvSpPr/>
            <p:nvPr/>
          </p:nvSpPr>
          <p:spPr>
            <a:xfrm>
              <a:off x="7050021" y="4611752"/>
              <a:ext cx="492125" cy="475615"/>
            </a:xfrm>
            <a:custGeom>
              <a:avLst/>
              <a:gdLst/>
              <a:ahLst/>
              <a:cxnLst/>
              <a:rect l="l" t="t" r="r" b="b"/>
              <a:pathLst>
                <a:path w="492125" h="475614">
                  <a:moveTo>
                    <a:pt x="492125" y="0"/>
                  </a:moveTo>
                  <a:lnTo>
                    <a:pt x="0" y="475361"/>
                  </a:lnTo>
                </a:path>
              </a:pathLst>
            </a:custGeom>
            <a:ln w="6096">
              <a:solidFill>
                <a:srgbClr val="002A42"/>
              </a:solidFill>
            </a:ln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61" name="object 61" descr="þÿ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87228" y="5910073"/>
              <a:ext cx="1011923" cy="236231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374394" y="5826255"/>
            <a:ext cx="9004300" cy="367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10"/>
              </a:lnSpc>
              <a:spcBef>
                <a:spcPts val="100"/>
              </a:spcBef>
            </a:pP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ADC,</a:t>
            </a:r>
            <a:r>
              <a:rPr sz="800" kern="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spc="-10" dirty="0">
                <a:solidFill>
                  <a:srgbClr val="061D48"/>
                </a:solidFill>
                <a:latin typeface="Arial"/>
                <a:cs typeface="Arial"/>
              </a:rPr>
              <a:t>antibody-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drug</a:t>
            </a:r>
            <a:r>
              <a:rPr sz="800" kern="0" spc="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conjugate;</a:t>
            </a:r>
            <a:r>
              <a:rPr sz="800" kern="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DAR,</a:t>
            </a:r>
            <a:r>
              <a:rPr sz="800" kern="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spc="-10" dirty="0">
                <a:solidFill>
                  <a:srgbClr val="061D48"/>
                </a:solidFill>
                <a:latin typeface="Arial"/>
                <a:cs typeface="Arial"/>
              </a:rPr>
              <a:t>drug-to-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antibody</a:t>
            </a:r>
            <a:r>
              <a:rPr sz="800" kern="0" spc="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ratio;</a:t>
            </a:r>
            <a:r>
              <a:rPr sz="800" kern="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FR</a:t>
            </a:r>
            <a:r>
              <a:rPr sz="800" kern="0" dirty="0">
                <a:solidFill>
                  <a:srgbClr val="061D48"/>
                </a:solidFill>
                <a:latin typeface="Times New Roman"/>
                <a:cs typeface="Times New Roman"/>
              </a:rPr>
              <a:t>α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,</a:t>
            </a:r>
            <a:r>
              <a:rPr sz="8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folate receptor</a:t>
            </a:r>
            <a:r>
              <a:rPr sz="800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alpha;</a:t>
            </a:r>
            <a:r>
              <a:rPr sz="800" kern="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MOA,</a:t>
            </a:r>
            <a:r>
              <a:rPr sz="800" kern="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mechanism</a:t>
            </a:r>
            <a:r>
              <a:rPr sz="800" kern="0" spc="-4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of</a:t>
            </a:r>
            <a:r>
              <a:rPr sz="800" kern="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spc="-10" dirty="0">
                <a:solidFill>
                  <a:srgbClr val="061D48"/>
                </a:solidFill>
                <a:latin typeface="Arial"/>
                <a:cs typeface="Arial"/>
              </a:rPr>
              <a:t>action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865"/>
              </a:lnSpc>
            </a:pP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1.</a:t>
            </a:r>
            <a:r>
              <a:rPr sz="800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Moore</a:t>
            </a:r>
            <a:r>
              <a:rPr sz="800" kern="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K,</a:t>
            </a:r>
            <a:r>
              <a:rPr sz="800" kern="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rgbClr val="061D48"/>
                </a:solidFill>
                <a:latin typeface="Arial"/>
                <a:cs typeface="Arial"/>
              </a:rPr>
              <a:t>et</a:t>
            </a:r>
            <a:r>
              <a:rPr sz="800" i="1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rgbClr val="061D48"/>
                </a:solidFill>
                <a:latin typeface="Arial"/>
                <a:cs typeface="Arial"/>
              </a:rPr>
              <a:t>al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.</a:t>
            </a:r>
            <a:r>
              <a:rPr sz="800" kern="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Poster</a:t>
            </a:r>
            <a:r>
              <a:rPr sz="800" kern="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presented</a:t>
            </a:r>
            <a:r>
              <a:rPr sz="800" kern="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at:</a:t>
            </a:r>
            <a:r>
              <a:rPr sz="800" kern="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2020 American</a:t>
            </a:r>
            <a:r>
              <a:rPr sz="8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Society</a:t>
            </a:r>
            <a:r>
              <a:rPr sz="800" kern="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of</a:t>
            </a:r>
            <a:r>
              <a:rPr sz="800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Clinical</a:t>
            </a:r>
            <a:r>
              <a:rPr sz="800" kern="0" spc="-4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Oncology</a:t>
            </a:r>
            <a:r>
              <a:rPr sz="800" kern="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Annual</a:t>
            </a:r>
            <a:r>
              <a:rPr sz="800" kern="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Meeting; May</a:t>
            </a:r>
            <a:r>
              <a:rPr sz="800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spc="-10" dirty="0">
                <a:solidFill>
                  <a:srgbClr val="061D48"/>
                </a:solidFill>
                <a:latin typeface="Arial"/>
                <a:cs typeface="Arial"/>
              </a:rPr>
              <a:t>29-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31, 2020;</a:t>
            </a:r>
            <a:r>
              <a:rPr sz="800" kern="0" spc="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Virtual.</a:t>
            </a:r>
            <a:r>
              <a:rPr sz="800" kern="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Abstract</a:t>
            </a:r>
            <a:r>
              <a:rPr sz="800" kern="0" spc="-3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TPS6103;</a:t>
            </a:r>
            <a:r>
              <a:rPr sz="800" kern="0" spc="-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2.</a:t>
            </a:r>
            <a:r>
              <a:rPr sz="800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Ab</a:t>
            </a:r>
            <a:r>
              <a:rPr sz="800" kern="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O,</a:t>
            </a:r>
            <a:r>
              <a:rPr sz="800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rgbClr val="061D48"/>
                </a:solidFill>
                <a:latin typeface="Arial"/>
                <a:cs typeface="Arial"/>
              </a:rPr>
              <a:t>et</a:t>
            </a:r>
            <a:r>
              <a:rPr sz="800" i="1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rgbClr val="061D48"/>
                </a:solidFill>
                <a:latin typeface="Arial"/>
                <a:cs typeface="Arial"/>
              </a:rPr>
              <a:t>al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.</a:t>
            </a:r>
            <a:r>
              <a:rPr sz="800" kern="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rgbClr val="061D48"/>
                </a:solidFill>
                <a:latin typeface="Arial"/>
                <a:cs typeface="Arial"/>
              </a:rPr>
              <a:t>Mol</a:t>
            </a:r>
            <a:r>
              <a:rPr sz="800" i="1" kern="0" spc="-2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rgbClr val="061D48"/>
                </a:solidFill>
                <a:latin typeface="Arial"/>
                <a:cs typeface="Arial"/>
              </a:rPr>
              <a:t>Cancer</a:t>
            </a:r>
            <a:r>
              <a:rPr sz="800" i="1" kern="0" spc="-1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i="1" kern="0" dirty="0">
                <a:solidFill>
                  <a:srgbClr val="061D48"/>
                </a:solidFill>
                <a:latin typeface="Arial"/>
                <a:cs typeface="Arial"/>
              </a:rPr>
              <a:t>Ther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.</a:t>
            </a:r>
            <a:r>
              <a:rPr sz="800" kern="0" spc="-10" dirty="0">
                <a:solidFill>
                  <a:srgbClr val="061D48"/>
                </a:solidFill>
                <a:latin typeface="Arial"/>
                <a:cs typeface="Arial"/>
              </a:rPr>
              <a:t> 2015;14:1605-1613;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910"/>
              </a:lnSpc>
            </a:pP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3.</a:t>
            </a:r>
            <a:r>
              <a:rPr sz="800" kern="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Mirvetuximab</a:t>
            </a:r>
            <a:r>
              <a:rPr sz="800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soravtansine,</a:t>
            </a:r>
            <a:r>
              <a:rPr sz="800" kern="0" spc="-15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EMA</a:t>
            </a:r>
            <a:r>
              <a:rPr sz="800" kern="0" spc="-2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SmPC,</a:t>
            </a:r>
            <a:r>
              <a:rPr sz="800" kern="0" spc="-50" dirty="0">
                <a:solidFill>
                  <a:srgbClr val="061D48"/>
                </a:solidFill>
                <a:latin typeface="Arial"/>
                <a:cs typeface="Arial"/>
              </a:rPr>
              <a:t> </a:t>
            </a:r>
            <a:r>
              <a:rPr sz="800" kern="0" dirty="0">
                <a:solidFill>
                  <a:srgbClr val="061D48"/>
                </a:solidFill>
                <a:latin typeface="Arial"/>
                <a:cs typeface="Arial"/>
              </a:rPr>
              <a:t>Nov</a:t>
            </a:r>
            <a:r>
              <a:rPr sz="800" kern="0" spc="-20" dirty="0">
                <a:solidFill>
                  <a:srgbClr val="061D48"/>
                </a:solidFill>
                <a:latin typeface="Arial"/>
                <a:cs typeface="Arial"/>
              </a:rPr>
              <a:t> 2024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13689" y="1435861"/>
            <a:ext cx="3910965" cy="1777364"/>
          </a:xfrm>
          <a:prstGeom prst="rect">
            <a:avLst/>
          </a:prstGeom>
          <a:solidFill>
            <a:srgbClr val="061D48"/>
          </a:solidFill>
        </p:spPr>
        <p:txBody>
          <a:bodyPr vert="horz" wrap="square" lIns="0" tIns="22225" rIns="0" bIns="0" rtlCol="0">
            <a:spAutoFit/>
          </a:bodyPr>
          <a:lstStyle/>
          <a:p>
            <a:pPr marL="91440" marR="1494790">
              <a:lnSpc>
                <a:spcPct val="113399"/>
              </a:lnSpc>
              <a:spcBef>
                <a:spcPts val="175"/>
              </a:spcBef>
            </a:pPr>
            <a:r>
              <a:rPr sz="1400" b="1" kern="0" dirty="0">
                <a:solidFill>
                  <a:srgbClr val="FFFFFF"/>
                </a:solidFill>
                <a:latin typeface="Arial"/>
                <a:cs typeface="Arial"/>
              </a:rPr>
              <a:t>ADC</a:t>
            </a:r>
            <a:r>
              <a:rPr sz="1400" b="1" kern="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FFFF"/>
                </a:solidFill>
                <a:latin typeface="Arial"/>
                <a:cs typeface="Arial"/>
              </a:rPr>
              <a:t>structure</a:t>
            </a:r>
            <a:r>
              <a:rPr sz="1400" b="1" kern="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400" b="1" kern="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rgbClr val="FFFFFF"/>
                </a:solidFill>
                <a:latin typeface="Arial"/>
                <a:cs typeface="Arial"/>
              </a:rPr>
              <a:t>MOA</a:t>
            </a:r>
            <a:r>
              <a:rPr sz="1350" b="1" kern="0" spc="-15" baseline="24691" dirty="0">
                <a:solidFill>
                  <a:srgbClr val="FFFFFF"/>
                </a:solidFill>
                <a:latin typeface="Arial"/>
                <a:cs typeface="Arial"/>
              </a:rPr>
              <a:t>1-</a:t>
            </a:r>
            <a:r>
              <a:rPr sz="1350" b="1" kern="0" spc="-75" baseline="2469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350" b="1" kern="0" baseline="2469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Name:</a:t>
            </a:r>
            <a:r>
              <a:rPr sz="1200" b="1" kern="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FFFFFF"/>
                </a:solidFill>
                <a:latin typeface="Arial"/>
                <a:cs typeface="Arial"/>
              </a:rPr>
              <a:t>Mirvetuximab</a:t>
            </a:r>
            <a:r>
              <a:rPr sz="1200" kern="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spc="-10" dirty="0">
                <a:solidFill>
                  <a:srgbClr val="FFFFFF"/>
                </a:solidFill>
                <a:latin typeface="Arial"/>
                <a:cs typeface="Arial"/>
              </a:rPr>
              <a:t>soravtansine </a:t>
            </a: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Antibody</a:t>
            </a:r>
            <a:r>
              <a:rPr sz="1200" b="1" kern="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target:</a:t>
            </a:r>
            <a:r>
              <a:rPr sz="1200" b="1" kern="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spc="-25" dirty="0">
                <a:solidFill>
                  <a:srgbClr val="FFFFFF"/>
                </a:solidFill>
                <a:latin typeface="Arial"/>
                <a:cs typeface="Arial"/>
              </a:rPr>
              <a:t>FR</a:t>
            </a:r>
            <a:r>
              <a:rPr sz="1200" kern="0" spc="-25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endParaRPr sz="12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91440">
              <a:spcBef>
                <a:spcPts val="190"/>
              </a:spcBef>
            </a:pP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Payload:</a:t>
            </a:r>
            <a:r>
              <a:rPr sz="1200" b="1" kern="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spc="-25" dirty="0">
                <a:solidFill>
                  <a:srgbClr val="FFFFFF"/>
                </a:solidFill>
                <a:latin typeface="Arial"/>
                <a:cs typeface="Arial"/>
              </a:rPr>
              <a:t>DM4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1440">
              <a:spcBef>
                <a:spcPts val="204"/>
              </a:spcBef>
            </a:pP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Conjugation: </a:t>
            </a:r>
            <a:r>
              <a:rPr sz="1200" kern="0" dirty="0">
                <a:solidFill>
                  <a:srgbClr val="FFFFFF"/>
                </a:solidFill>
                <a:latin typeface="Arial"/>
                <a:cs typeface="Arial"/>
              </a:rPr>
              <a:t>Via</a:t>
            </a:r>
            <a:r>
              <a:rPr sz="1200" kern="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FFFFFF"/>
                </a:solidFill>
                <a:latin typeface="Arial"/>
                <a:cs typeface="Arial"/>
              </a:rPr>
              <a:t>lysine</a:t>
            </a:r>
            <a:r>
              <a:rPr sz="1200" kern="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spc="-10" dirty="0">
                <a:solidFill>
                  <a:srgbClr val="FFFFFF"/>
                </a:solidFill>
                <a:latin typeface="Arial"/>
                <a:cs typeface="Arial"/>
              </a:rPr>
              <a:t>(random)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1440">
              <a:spcBef>
                <a:spcPts val="204"/>
              </a:spcBef>
            </a:pP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DAR:</a:t>
            </a:r>
            <a:r>
              <a:rPr sz="1200" b="1" kern="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spc="-20" dirty="0">
                <a:solidFill>
                  <a:srgbClr val="FFFFFF"/>
                </a:solidFill>
                <a:latin typeface="Arial"/>
                <a:cs typeface="Arial"/>
              </a:rPr>
              <a:t>~</a:t>
            </a:r>
            <a:r>
              <a:rPr sz="1200" kern="0" spc="-20" dirty="0">
                <a:solidFill>
                  <a:srgbClr val="FFFFFF"/>
                </a:solidFill>
                <a:latin typeface="Arial"/>
                <a:cs typeface="Arial"/>
              </a:rPr>
              <a:t>3.4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1440">
              <a:spcBef>
                <a:spcPts val="190"/>
              </a:spcBef>
            </a:pP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MOA:</a:t>
            </a:r>
            <a:r>
              <a:rPr sz="1200" b="1" kern="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dirty="0">
                <a:solidFill>
                  <a:srgbClr val="FFFFFF"/>
                </a:solidFill>
                <a:latin typeface="Arial"/>
                <a:cs typeface="Arial"/>
              </a:rPr>
              <a:t>Microtubule</a:t>
            </a:r>
            <a:r>
              <a:rPr sz="1200" kern="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spc="-10" dirty="0">
                <a:solidFill>
                  <a:srgbClr val="FFFFFF"/>
                </a:solidFill>
                <a:latin typeface="Arial"/>
                <a:cs typeface="Arial"/>
              </a:rPr>
              <a:t>disruption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1440">
              <a:spcBef>
                <a:spcPts val="204"/>
              </a:spcBef>
            </a:pP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Bystander</a:t>
            </a:r>
            <a:r>
              <a:rPr sz="1200" b="1" kern="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Arial"/>
                <a:cs typeface="Arial"/>
              </a:rPr>
              <a:t>targeting:</a:t>
            </a:r>
            <a:r>
              <a:rPr sz="1200" b="1" kern="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kern="0" spc="-25" dirty="0">
                <a:solidFill>
                  <a:srgbClr val="FFFFFF"/>
                </a:solidFill>
                <a:latin typeface="Arial"/>
                <a:cs typeface="Arial"/>
              </a:rPr>
              <a:t>Yes</a:t>
            </a:r>
            <a:endParaRPr sz="1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7"/>
          </p:nvPr>
        </p:nvSpPr>
        <p:spPr>
          <a:xfrm>
            <a:off x="11576177" y="6527545"/>
            <a:ext cx="223520" cy="292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950" b="0" i="0" kern="1200">
                <a:solidFill>
                  <a:srgbClr val="061D48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spcBef>
                <a:spcPts val="5"/>
              </a:spcBef>
            </a:pPr>
            <a:fld id="{81D60167-4931-47E6-BA6A-407CBD079E47}" type="slidenum">
              <a:rPr lang="el-GR" spc="-50" smtClean="0"/>
              <a:pPr marL="104775">
                <a:spcBef>
                  <a:spcPts val="5"/>
                </a:spcBef>
              </a:pPr>
              <a:t>19</a:t>
            </a:fld>
            <a:endParaRPr kern="0" spc="-25" dirty="0"/>
          </a:p>
        </p:txBody>
      </p:sp>
    </p:spTree>
    <p:extLst>
      <p:ext uri="{BB962C8B-B14F-4D97-AF65-F5344CB8AC3E}">
        <p14:creationId xmlns:p14="http://schemas.microsoft.com/office/powerpoint/2010/main" val="3804211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9389" y="0"/>
            <a:ext cx="10515600" cy="1325563"/>
          </a:xfrm>
        </p:spPr>
        <p:txBody>
          <a:bodyPr/>
          <a:lstStyle/>
          <a:p>
            <a:r>
              <a:rPr lang="en-US" dirty="0"/>
              <a:t>Sex cord tumors (SCTs)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847" y="1607748"/>
            <a:ext cx="10242177" cy="4351338"/>
          </a:xfrm>
        </p:spPr>
        <p:txBody>
          <a:bodyPr>
            <a:normAutofit fontScale="92500"/>
          </a:bodyPr>
          <a:lstStyle/>
          <a:p>
            <a:r>
              <a:rPr lang="el-GR" dirty="0"/>
              <a:t>Αποτελούν το 5-7% των όγκων της ωοθήκης</a:t>
            </a:r>
          </a:p>
          <a:p>
            <a:r>
              <a:rPr lang="el-GR" dirty="0"/>
              <a:t>Περιλαμβάνουν τους </a:t>
            </a:r>
            <a:r>
              <a:rPr lang="el-GR" dirty="0" err="1"/>
              <a:t>κοκκιοκυτταρικούς</a:t>
            </a:r>
            <a:r>
              <a:rPr lang="el-GR" dirty="0"/>
              <a:t> όγκους (</a:t>
            </a:r>
            <a:r>
              <a:rPr lang="en-US" dirty="0"/>
              <a:t>GCTs), </a:t>
            </a:r>
            <a:r>
              <a:rPr lang="el-GR" dirty="0"/>
              <a:t>τους όγκους από κύτταρα </a:t>
            </a:r>
            <a:r>
              <a:rPr lang="en-US" dirty="0" err="1"/>
              <a:t>Sertoli-Leydig</a:t>
            </a:r>
            <a:r>
              <a:rPr lang="el-GR" dirty="0"/>
              <a:t> και τους όγκους με μεικτές ιστολογίες</a:t>
            </a:r>
          </a:p>
          <a:p>
            <a:r>
              <a:rPr lang="el-GR" dirty="0"/>
              <a:t>Έχουν γενικά καλή πρόγνωση, μπορούν όμως να υποτροπιάσουν και στην υποτροπή η θεραπεία είναι χειρουργική με εναλλακτικές την ορμονοθεραπεία και τη χημειοθεραπεία</a:t>
            </a:r>
            <a:endParaRPr lang="en-US" dirty="0"/>
          </a:p>
          <a:p>
            <a:r>
              <a:rPr lang="el-GR" dirty="0"/>
              <a:t>Οι </a:t>
            </a:r>
            <a:r>
              <a:rPr lang="el-GR" dirty="0" err="1"/>
              <a:t>κοκκιοκυτταρικοί</a:t>
            </a:r>
            <a:r>
              <a:rPr lang="el-GR" dirty="0"/>
              <a:t> όγκοι των ενηλίκων (</a:t>
            </a:r>
            <a:r>
              <a:rPr lang="en-US" dirty="0" err="1"/>
              <a:t>aGCTs</a:t>
            </a:r>
            <a:r>
              <a:rPr lang="en-US" dirty="0"/>
              <a:t>) </a:t>
            </a:r>
            <a:r>
              <a:rPr lang="el-GR" dirty="0"/>
              <a:t>χαρακτηρίζονται από μεταλλάξεις του </a:t>
            </a:r>
            <a:r>
              <a:rPr lang="en-US" dirty="0"/>
              <a:t>FOXL2</a:t>
            </a:r>
            <a:endParaRPr lang="el-GR" dirty="0"/>
          </a:p>
          <a:p>
            <a:r>
              <a:rPr lang="el-GR" dirty="0"/>
              <a:t>Οι όγκοι </a:t>
            </a:r>
            <a:r>
              <a:rPr lang="en-US" dirty="0" err="1"/>
              <a:t>Sertoli-Leydig</a:t>
            </a:r>
            <a:r>
              <a:rPr lang="en-US" dirty="0"/>
              <a:t> </a:t>
            </a:r>
            <a:r>
              <a:rPr lang="el-GR" dirty="0"/>
              <a:t>χαρακτηρίζονται από σποραδικές μεταλλάξεις του </a:t>
            </a:r>
            <a:r>
              <a:rPr lang="en-US" dirty="0"/>
              <a:t>DICER1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A4FF-B0DA-49B7-A078-53F307FD5626}" type="slidenum">
              <a:rPr lang="el-GR" smtClean="0"/>
              <a:pPr/>
              <a:t>20</a:t>
            </a:fld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98364"/>
            <a:ext cx="1343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Shah et al, NEJM 2009</a:t>
            </a:r>
            <a:endParaRPr lang="el-GR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7037" y="1091733"/>
            <a:ext cx="2177303" cy="167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69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3177" y="0"/>
            <a:ext cx="10515600" cy="1325563"/>
          </a:xfrm>
        </p:spPr>
        <p:txBody>
          <a:bodyPr/>
          <a:lstStyle/>
          <a:p>
            <a:r>
              <a:rPr lang="en-US" dirty="0"/>
              <a:t>Sex cord tumors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1087"/>
            <a:ext cx="10515600" cy="4351338"/>
          </a:xfrm>
        </p:spPr>
        <p:txBody>
          <a:bodyPr>
            <a:normAutofit/>
          </a:bodyPr>
          <a:lstStyle/>
          <a:p>
            <a:r>
              <a:rPr lang="el-GR" sz="2400" dirty="0" err="1"/>
              <a:t>Παθολογοανατομική</a:t>
            </a:r>
            <a:r>
              <a:rPr lang="el-GR" sz="2400" dirty="0"/>
              <a:t> επαναξιολόγηση </a:t>
            </a:r>
            <a:r>
              <a:rPr lang="en-US" sz="2400" dirty="0"/>
              <a:t>336 </a:t>
            </a:r>
            <a:r>
              <a:rPr lang="en-US" sz="2400" dirty="0" err="1"/>
              <a:t>aGCT</a:t>
            </a:r>
            <a:r>
              <a:rPr lang="en-US" sz="2400" dirty="0"/>
              <a:t> </a:t>
            </a:r>
            <a:r>
              <a:rPr lang="el-GR" sz="2400" dirty="0"/>
              <a:t>από 3 χώρες</a:t>
            </a:r>
          </a:p>
          <a:p>
            <a:r>
              <a:rPr lang="el-GR" sz="2400" dirty="0"/>
              <a:t>20% αλλαγή διάγνωσης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A4FF-B0DA-49B7-A078-53F307FD5626}" type="slidenum">
              <a:rPr lang="el-GR" smtClean="0"/>
              <a:pPr/>
              <a:t>21</a:t>
            </a:fld>
            <a:endParaRPr lang="el-G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43764"/>
            <a:ext cx="9693235" cy="33309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17530" y="6249428"/>
            <a:ext cx="15744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McConehy</a:t>
            </a:r>
            <a:r>
              <a:rPr lang="en-US" sz="1000" dirty="0"/>
              <a:t> et al, JNCI 2016</a:t>
            </a:r>
            <a:endParaRPr lang="el-GR" sz="1000" dirty="0"/>
          </a:p>
        </p:txBody>
      </p:sp>
    </p:spTree>
    <p:extLst>
      <p:ext uri="{BB962C8B-B14F-4D97-AF65-F5344CB8AC3E}">
        <p14:creationId xmlns:p14="http://schemas.microsoft.com/office/powerpoint/2010/main" val="3654954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6282" y="0"/>
            <a:ext cx="10515600" cy="1325563"/>
          </a:xfrm>
        </p:spPr>
        <p:txBody>
          <a:bodyPr/>
          <a:lstStyle/>
          <a:p>
            <a:r>
              <a:rPr lang="en-US" dirty="0"/>
              <a:t>Germ cell tumors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0046" y="1825625"/>
            <a:ext cx="4706472" cy="4351338"/>
          </a:xfrm>
        </p:spPr>
        <p:txBody>
          <a:bodyPr/>
          <a:lstStyle/>
          <a:p>
            <a:r>
              <a:rPr lang="en-US" dirty="0"/>
              <a:t>2-3% </a:t>
            </a:r>
            <a:r>
              <a:rPr lang="el-GR" dirty="0"/>
              <a:t>όλων των όγκων ωοθήκης</a:t>
            </a:r>
          </a:p>
          <a:p>
            <a:r>
              <a:rPr lang="el-GR" dirty="0"/>
              <a:t>Κυρίως σε νεαρές κοπέλες</a:t>
            </a:r>
          </a:p>
          <a:p>
            <a:r>
              <a:rPr lang="el-GR" dirty="0"/>
              <a:t>Σχετίζονται με τη δυσγενεσία των </a:t>
            </a:r>
            <a:r>
              <a:rPr lang="el-GR" dirty="0" err="1"/>
              <a:t>γονάδων</a:t>
            </a:r>
            <a:endParaRPr lang="el-GR" dirty="0"/>
          </a:p>
          <a:p>
            <a:r>
              <a:rPr lang="el-GR" dirty="0"/>
              <a:t>Πιθανή σχέση με μεταλλάξεις σε </a:t>
            </a:r>
            <a:r>
              <a:rPr lang="en-US" dirty="0"/>
              <a:t>KRAS </a:t>
            </a:r>
            <a:r>
              <a:rPr lang="el-GR" dirty="0"/>
              <a:t>και </a:t>
            </a:r>
            <a:r>
              <a:rPr lang="en-US" dirty="0"/>
              <a:t>PI3KCA/AKT1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A4FF-B0DA-49B7-A078-53F307FD5626}" type="slidenum">
              <a:rPr lang="el-GR" smtClean="0"/>
              <a:pPr/>
              <a:t>22</a:t>
            </a:fld>
            <a:endParaRPr lang="el-GR" dirty="0"/>
          </a:p>
        </p:txBody>
      </p:sp>
      <p:pic>
        <p:nvPicPr>
          <p:cNvPr id="6" name="Picture 2" descr="Picture 2"/>
          <p:cNvPicPr>
            <a:picLocks noChangeAspect="1"/>
          </p:cNvPicPr>
          <p:nvPr/>
        </p:nvPicPr>
        <p:blipFill rotWithShape="1">
          <a:blip r:embed="rId2"/>
          <a:srcRect t="19412" b="5686"/>
          <a:stretch/>
        </p:blipFill>
        <p:spPr>
          <a:xfrm>
            <a:off x="125506" y="1825625"/>
            <a:ext cx="6846031" cy="38458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61552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2153" y="0"/>
            <a:ext cx="10515600" cy="1325563"/>
          </a:xfrm>
        </p:spPr>
        <p:txBody>
          <a:bodyPr/>
          <a:lstStyle/>
          <a:p>
            <a:r>
              <a:rPr lang="en-US" dirty="0"/>
              <a:t>Germ cell tumors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082" y="3913794"/>
            <a:ext cx="6369423" cy="4351338"/>
          </a:xfrm>
        </p:spPr>
        <p:txBody>
          <a:bodyPr/>
          <a:lstStyle/>
          <a:p>
            <a:r>
              <a:rPr lang="el-GR" dirty="0"/>
              <a:t>Πολύ μικρός αριθμός μεταλλάξεων (0.05/</a:t>
            </a:r>
            <a:r>
              <a:rPr lang="en-US" dirty="0"/>
              <a:t>Mb)</a:t>
            </a:r>
          </a:p>
          <a:p>
            <a:r>
              <a:rPr lang="el-GR" dirty="0"/>
              <a:t>Συχνή γονιδιακή ενίσχυση </a:t>
            </a:r>
            <a:r>
              <a:rPr lang="en-US" dirty="0"/>
              <a:t>PIK3CA/Akt1 </a:t>
            </a:r>
            <a:r>
              <a:rPr lang="el-GR" dirty="0"/>
              <a:t>σε όγκους λεκιθικού ασκού (79%)</a:t>
            </a:r>
          </a:p>
          <a:p>
            <a:r>
              <a:rPr lang="el-GR" dirty="0"/>
              <a:t>12</a:t>
            </a:r>
            <a:r>
              <a:rPr lang="en-US" dirty="0"/>
              <a:t>p gain</a:t>
            </a:r>
            <a:r>
              <a:rPr lang="el-GR" dirty="0"/>
              <a:t> (</a:t>
            </a:r>
            <a:r>
              <a:rPr lang="en-US" dirty="0"/>
              <a:t>KRAS) </a:t>
            </a:r>
            <a:r>
              <a:rPr lang="el-GR" dirty="0"/>
              <a:t>σε 46/87 όγκους </a:t>
            </a:r>
            <a:endParaRPr lang="en-US" dirty="0"/>
          </a:p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A4FF-B0DA-49B7-A078-53F307FD5626}" type="slidenum">
              <a:rPr lang="el-GR" smtClean="0"/>
              <a:pPr/>
              <a:t>23</a:t>
            </a:fld>
            <a:endParaRPr lang="el-G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0432" t="32905" r="5491" b="25735"/>
          <a:stretch/>
        </p:blipFill>
        <p:spPr>
          <a:xfrm>
            <a:off x="94130" y="1116107"/>
            <a:ext cx="7073152" cy="25668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2111" t="42463" r="18409" b="11397"/>
          <a:stretch/>
        </p:blipFill>
        <p:spPr>
          <a:xfrm>
            <a:off x="7386917" y="1116107"/>
            <a:ext cx="4595192" cy="30193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62630" t="63170" r="12104" b="17463"/>
          <a:stretch/>
        </p:blipFill>
        <p:spPr>
          <a:xfrm>
            <a:off x="7386917" y="4245970"/>
            <a:ext cx="4657071" cy="20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77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3517" y="0"/>
            <a:ext cx="10515600" cy="1325563"/>
          </a:xfrm>
        </p:spPr>
        <p:txBody>
          <a:bodyPr/>
          <a:lstStyle/>
          <a:p>
            <a:r>
              <a:rPr lang="en-US" dirty="0"/>
              <a:t>Germ cell tumors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0049" y="1509713"/>
            <a:ext cx="5491279" cy="4667250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Η διατήρηση γονιμότητας είναι εφικτή σε αυτές τις ασθενείς</a:t>
            </a:r>
          </a:p>
          <a:p>
            <a:r>
              <a:rPr lang="el-GR" dirty="0"/>
              <a:t>Απαραίτητη προϋπόθεση η σωστή χειρουργική </a:t>
            </a:r>
            <a:r>
              <a:rPr lang="el-GR" dirty="0" err="1"/>
              <a:t>σταδιοποίηση</a:t>
            </a:r>
            <a:endParaRPr lang="el-GR" dirty="0"/>
          </a:p>
          <a:p>
            <a:r>
              <a:rPr lang="el-GR" dirty="0"/>
              <a:t>Επικουρική χημειοθεραπεία με </a:t>
            </a:r>
            <a:r>
              <a:rPr lang="en-US" dirty="0"/>
              <a:t>BEP </a:t>
            </a:r>
            <a:r>
              <a:rPr lang="el-GR" dirty="0"/>
              <a:t>για </a:t>
            </a:r>
            <a:r>
              <a:rPr lang="en-US" dirty="0"/>
              <a:t>≥</a:t>
            </a:r>
            <a:r>
              <a:rPr lang="en-US" dirty="0" err="1"/>
              <a:t>Ic</a:t>
            </a:r>
            <a:endParaRPr lang="en-US" dirty="0"/>
          </a:p>
          <a:p>
            <a:r>
              <a:rPr lang="en-US" dirty="0"/>
              <a:t>HDCT </a:t>
            </a:r>
            <a:r>
              <a:rPr lang="el-GR" dirty="0"/>
              <a:t>νωρίς σε περίπτωση υποτροπών</a:t>
            </a:r>
          </a:p>
          <a:p>
            <a:r>
              <a:rPr lang="el-GR" dirty="0"/>
              <a:t>Οι ασθενείς που υποτροπιάζουν έχουν εξαιρετικά κακή πρόγνωση</a:t>
            </a:r>
          </a:p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A4FF-B0DA-49B7-A078-53F307FD5626}" type="slidenum">
              <a:rPr lang="el-GR" smtClean="0"/>
              <a:pPr/>
              <a:t>24</a:t>
            </a:fld>
            <a:endParaRPr lang="el-G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137" t="37316" r="27608" b="8456"/>
          <a:stretch/>
        </p:blipFill>
        <p:spPr>
          <a:xfrm>
            <a:off x="0" y="1509713"/>
            <a:ext cx="6490050" cy="345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94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457" y="10886"/>
            <a:ext cx="10515600" cy="1325563"/>
          </a:xfrm>
        </p:spPr>
        <p:txBody>
          <a:bodyPr/>
          <a:lstStyle/>
          <a:p>
            <a:r>
              <a:rPr lang="en-US" dirty="0"/>
              <a:t>SCCOHT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457" y="1325563"/>
            <a:ext cx="10515600" cy="4351338"/>
          </a:xfrm>
        </p:spPr>
        <p:txBody>
          <a:bodyPr/>
          <a:lstStyle/>
          <a:p>
            <a:r>
              <a:rPr lang="el-GR" dirty="0"/>
              <a:t>Νεαρές γυναίκες με μεγάλους </a:t>
            </a:r>
            <a:r>
              <a:rPr lang="el-GR" dirty="0" err="1"/>
              <a:t>ετερόπλευρους</a:t>
            </a:r>
            <a:r>
              <a:rPr lang="el-GR" dirty="0"/>
              <a:t> όγκους</a:t>
            </a:r>
          </a:p>
          <a:p>
            <a:r>
              <a:rPr lang="el-GR" dirty="0" err="1"/>
              <a:t>Υπερασβεστιαιμία</a:t>
            </a:r>
            <a:r>
              <a:rPr lang="el-GR" dirty="0"/>
              <a:t> στα 2/3 των περιπτώσεων</a:t>
            </a:r>
          </a:p>
          <a:p>
            <a:r>
              <a:rPr lang="el-GR" dirty="0"/>
              <a:t>Σχετίζεται με γαμετική ή σωματική μετάλλαξη στο γονίδιο </a:t>
            </a:r>
            <a:r>
              <a:rPr lang="en-US" dirty="0"/>
              <a:t>SMARCA4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A4FF-B0DA-49B7-A078-53F307FD5626}" type="slidenum">
              <a:rPr lang="el-GR" smtClean="0"/>
              <a:pPr/>
              <a:t>25</a:t>
            </a:fld>
            <a:endParaRPr lang="el-GR" dirty="0"/>
          </a:p>
        </p:txBody>
      </p:sp>
      <p:pic>
        <p:nvPicPr>
          <p:cNvPr id="6" name="Picture 1" descr="Picture 1"/>
          <p:cNvPicPr>
            <a:picLocks noChangeAspect="1"/>
          </p:cNvPicPr>
          <p:nvPr/>
        </p:nvPicPr>
        <p:blipFill rotWithShape="1">
          <a:blip r:embed="rId2"/>
          <a:srcRect l="7390" t="29805" r="7243" b="8823"/>
          <a:stretch/>
        </p:blipFill>
        <p:spPr>
          <a:xfrm>
            <a:off x="900952" y="3408863"/>
            <a:ext cx="7032813" cy="284401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71780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729" y="0"/>
            <a:ext cx="10515600" cy="1325563"/>
          </a:xfrm>
        </p:spPr>
        <p:txBody>
          <a:bodyPr/>
          <a:lstStyle/>
          <a:p>
            <a:r>
              <a:rPr lang="en-US" dirty="0"/>
              <a:t>SCCOHT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A4FF-B0DA-49B7-A078-53F307FD5626}" type="slidenum">
              <a:rPr lang="el-GR" smtClean="0"/>
              <a:pPr/>
              <a:t>26</a:t>
            </a:fld>
            <a:endParaRPr lang="el-GR" dirty="0"/>
          </a:p>
        </p:txBody>
      </p:sp>
      <p:pic>
        <p:nvPicPr>
          <p:cNvPr id="6" name="Picture 1" descr="Picture 1"/>
          <p:cNvPicPr>
            <a:picLocks noChangeAspect="1"/>
          </p:cNvPicPr>
          <p:nvPr/>
        </p:nvPicPr>
        <p:blipFill rotWithShape="1">
          <a:blip r:embed="rId2"/>
          <a:srcRect l="1324" t="37060" r="50699" b="23136"/>
          <a:stretch/>
        </p:blipFill>
        <p:spPr>
          <a:xfrm>
            <a:off x="0" y="1089212"/>
            <a:ext cx="5190564" cy="2422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" descr="Picture 1"/>
          <p:cNvPicPr>
            <a:picLocks noChangeAspect="1"/>
          </p:cNvPicPr>
          <p:nvPr/>
        </p:nvPicPr>
        <p:blipFill rotWithShape="1">
          <a:blip r:embed="rId3"/>
          <a:srcRect l="5515" t="25295" r="40882" b="12940"/>
          <a:stretch/>
        </p:blipFill>
        <p:spPr>
          <a:xfrm>
            <a:off x="6907306" y="1112085"/>
            <a:ext cx="3666624" cy="2376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1" descr="Picture 1"/>
          <p:cNvPicPr>
            <a:picLocks noChangeAspect="1"/>
          </p:cNvPicPr>
          <p:nvPr/>
        </p:nvPicPr>
        <p:blipFill rotWithShape="1">
          <a:blip r:embed="rId4"/>
          <a:srcRect l="9043" t="31568" r="43200" b="11373"/>
          <a:stretch/>
        </p:blipFill>
        <p:spPr>
          <a:xfrm>
            <a:off x="6831107" y="3678866"/>
            <a:ext cx="3819023" cy="2566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7307" t="21323" r="19030" b="29412"/>
          <a:stretch/>
        </p:blipFill>
        <p:spPr>
          <a:xfrm>
            <a:off x="-17929" y="3678866"/>
            <a:ext cx="5741893" cy="249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1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935651-5907-E642-A8C5-9EBD29527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Καρκίνος </a:t>
            </a:r>
            <a:r>
              <a:rPr lang="el-GR" dirty="0" err="1"/>
              <a:t>ενδομητρίου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FD4D89-53DD-484E-A311-3BAA361D5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7995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419280-D47F-F748-8DA6-6E6EF05BB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80" y="197857"/>
            <a:ext cx="10515600" cy="1325563"/>
          </a:xfrm>
        </p:spPr>
        <p:txBody>
          <a:bodyPr/>
          <a:lstStyle/>
          <a:p>
            <a:r>
              <a:rPr lang="el-GR" dirty="0"/>
              <a:t>Επιδημιολογία - διάγνωση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57A39F-4BB8-7B4A-9676-52980012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93" y="1647205"/>
            <a:ext cx="10515600" cy="4351338"/>
          </a:xfrm>
        </p:spPr>
        <p:txBody>
          <a:bodyPr/>
          <a:lstStyle/>
          <a:p>
            <a:r>
              <a:rPr lang="el-GR" dirty="0"/>
              <a:t>Πως εκδηλώνεται συνήθως ο καρκίνος </a:t>
            </a:r>
            <a:r>
              <a:rPr lang="el-GR" dirty="0" err="1"/>
              <a:t>ενδομητρίου</a:t>
            </a:r>
            <a:r>
              <a:rPr lang="el-GR" dirty="0"/>
              <a:t>;</a:t>
            </a:r>
          </a:p>
          <a:p>
            <a:r>
              <a:rPr lang="el-GR" dirty="0"/>
              <a:t>Γιατί αυξάνεται η επίπτωση και η θνητότητα της νόσου;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2C6EC03-D649-1A4E-89CF-CA50B9220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743" y="3143986"/>
            <a:ext cx="4996543" cy="26789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2F75FF-6068-6D45-9E06-A194C4399828}"/>
              </a:ext>
            </a:extLst>
          </p:cNvPr>
          <p:cNvSpPr txBox="1"/>
          <p:nvPr/>
        </p:nvSpPr>
        <p:spPr>
          <a:xfrm>
            <a:off x="723718" y="5706829"/>
            <a:ext cx="4996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Το κλασικό σύμπτωμα του καρκίνου </a:t>
            </a:r>
            <a:r>
              <a:rPr lang="el-GR" sz="2400" dirty="0" err="1"/>
              <a:t>ενδομητρίου</a:t>
            </a:r>
            <a:r>
              <a:rPr lang="el-GR" sz="2400" dirty="0"/>
              <a:t> είναι η μητρορραγία 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6820BF5D-0988-944E-B7F5-3A38F3439563}"/>
              </a:ext>
            </a:extLst>
          </p:cNvPr>
          <p:cNvSpPr/>
          <p:nvPr/>
        </p:nvSpPr>
        <p:spPr>
          <a:xfrm>
            <a:off x="860615" y="2781822"/>
            <a:ext cx="3718560" cy="26837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2040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BACFDA-E54E-7648-ADE2-9FFF6C81E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33" y="18255"/>
            <a:ext cx="10515600" cy="1325563"/>
          </a:xfrm>
        </p:spPr>
        <p:txBody>
          <a:bodyPr/>
          <a:lstStyle/>
          <a:p>
            <a:r>
              <a:rPr lang="el-GR" dirty="0"/>
              <a:t>Παθολογική ανατομική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FF9A766-7FFB-604E-881B-E9AE43E8D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222" y="1253331"/>
            <a:ext cx="10515600" cy="4351338"/>
          </a:xfrm>
        </p:spPr>
        <p:txBody>
          <a:bodyPr/>
          <a:lstStyle/>
          <a:p>
            <a:r>
              <a:rPr lang="el-GR" dirty="0"/>
              <a:t>Ποιους διαφορετικούς τύπους καρκίνου </a:t>
            </a:r>
            <a:r>
              <a:rPr lang="el-GR" dirty="0" err="1"/>
              <a:t>ενδομητρίου</a:t>
            </a:r>
            <a:r>
              <a:rPr lang="el-GR" dirty="0"/>
              <a:t> γνωρίζουμε;</a:t>
            </a:r>
          </a:p>
          <a:p>
            <a:r>
              <a:rPr lang="el-GR" dirty="0"/>
              <a:t>Ποια είναι η μοριακή ταξινόμηση του καρκίνου </a:t>
            </a:r>
            <a:r>
              <a:rPr lang="el-GR" dirty="0" err="1"/>
              <a:t>ενδομητρίου</a:t>
            </a:r>
            <a:r>
              <a:rPr lang="el-GR" dirty="0"/>
              <a:t>;</a:t>
            </a:r>
          </a:p>
          <a:p>
            <a:r>
              <a:rPr lang="el-GR" dirty="0"/>
              <a:t>Μπορεί να γίνει μοριακή ταξινόμηση στις ασθενείς μας;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4B9CCBE0-A4B4-EC4C-917E-6E57B6AD1CB2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37" b="38983"/>
          <a:stretch/>
        </p:blipFill>
        <p:spPr>
          <a:xfrm>
            <a:off x="0" y="3171435"/>
            <a:ext cx="12192000" cy="243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03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17"/>
            <a:ext cx="12190730" cy="6103620"/>
          </a:xfrm>
          <a:custGeom>
            <a:avLst/>
            <a:gdLst/>
            <a:ahLst/>
            <a:cxnLst/>
            <a:rect l="l" t="t" r="r" b="b"/>
            <a:pathLst>
              <a:path w="12190730" h="6103620">
                <a:moveTo>
                  <a:pt x="0" y="6103608"/>
                </a:moveTo>
                <a:lnTo>
                  <a:pt x="12190632" y="6103608"/>
                </a:lnTo>
                <a:lnTo>
                  <a:pt x="12190632" y="0"/>
                </a:lnTo>
                <a:lnTo>
                  <a:pt x="0" y="0"/>
                </a:lnTo>
                <a:lnTo>
                  <a:pt x="0" y="6103608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408459"/>
            <a:ext cx="12190730" cy="449580"/>
          </a:xfrm>
          <a:custGeom>
            <a:avLst/>
            <a:gdLst/>
            <a:ahLst/>
            <a:cxnLst/>
            <a:rect l="l" t="t" r="r" b="b"/>
            <a:pathLst>
              <a:path w="12190730" h="449579">
                <a:moveTo>
                  <a:pt x="0" y="449538"/>
                </a:moveTo>
                <a:lnTo>
                  <a:pt x="12190632" y="449538"/>
                </a:lnTo>
                <a:lnTo>
                  <a:pt x="12190632" y="0"/>
                </a:lnTo>
                <a:lnTo>
                  <a:pt x="0" y="0"/>
                </a:lnTo>
                <a:lnTo>
                  <a:pt x="0" y="449538"/>
                </a:lnTo>
                <a:close/>
              </a:path>
            </a:pathLst>
          </a:custGeom>
          <a:solidFill>
            <a:srgbClr val="C73A3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111226"/>
            <a:ext cx="12190730" cy="297815"/>
          </a:xfrm>
          <a:custGeom>
            <a:avLst/>
            <a:gdLst/>
            <a:ahLst/>
            <a:cxnLst/>
            <a:rect l="l" t="t" r="r" b="b"/>
            <a:pathLst>
              <a:path w="12190730" h="297814">
                <a:moveTo>
                  <a:pt x="0" y="0"/>
                </a:moveTo>
                <a:lnTo>
                  <a:pt x="12190632" y="0"/>
                </a:lnTo>
                <a:lnTo>
                  <a:pt x="12190632" y="297232"/>
                </a:lnTo>
                <a:lnTo>
                  <a:pt x="0" y="297232"/>
                </a:lnTo>
                <a:lnTo>
                  <a:pt x="0" y="0"/>
                </a:lnTo>
                <a:close/>
              </a:path>
            </a:pathLst>
          </a:custGeom>
          <a:solidFill>
            <a:srgbClr val="C1122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446664" y="5326174"/>
            <a:ext cx="1052195" cy="1532255"/>
          </a:xfrm>
          <a:custGeom>
            <a:avLst/>
            <a:gdLst/>
            <a:ahLst/>
            <a:cxnLst/>
            <a:rect l="l" t="t" r="r" b="b"/>
            <a:pathLst>
              <a:path w="1052195" h="1532254">
                <a:moveTo>
                  <a:pt x="546743" y="462087"/>
                </a:moveTo>
                <a:lnTo>
                  <a:pt x="584546" y="500135"/>
                </a:lnTo>
                <a:lnTo>
                  <a:pt x="620664" y="538721"/>
                </a:lnTo>
                <a:lnTo>
                  <a:pt x="655073" y="577828"/>
                </a:lnTo>
                <a:lnTo>
                  <a:pt x="687754" y="617443"/>
                </a:lnTo>
                <a:lnTo>
                  <a:pt x="718682" y="657550"/>
                </a:lnTo>
                <a:lnTo>
                  <a:pt x="747837" y="698136"/>
                </a:lnTo>
                <a:lnTo>
                  <a:pt x="775195" y="739186"/>
                </a:lnTo>
                <a:lnTo>
                  <a:pt x="800736" y="780685"/>
                </a:lnTo>
                <a:lnTo>
                  <a:pt x="824436" y="822618"/>
                </a:lnTo>
                <a:lnTo>
                  <a:pt x="846274" y="864971"/>
                </a:lnTo>
                <a:lnTo>
                  <a:pt x="866228" y="907730"/>
                </a:lnTo>
                <a:lnTo>
                  <a:pt x="884275" y="950880"/>
                </a:lnTo>
                <a:lnTo>
                  <a:pt x="900393" y="994406"/>
                </a:lnTo>
                <a:lnTo>
                  <a:pt x="914561" y="1038294"/>
                </a:lnTo>
                <a:lnTo>
                  <a:pt x="926756" y="1082529"/>
                </a:lnTo>
                <a:lnTo>
                  <a:pt x="936956" y="1127097"/>
                </a:lnTo>
                <a:lnTo>
                  <a:pt x="945139" y="1171982"/>
                </a:lnTo>
                <a:lnTo>
                  <a:pt x="951283" y="1217171"/>
                </a:lnTo>
                <a:lnTo>
                  <a:pt x="955366" y="1262650"/>
                </a:lnTo>
                <a:lnTo>
                  <a:pt x="957366" y="1308402"/>
                </a:lnTo>
                <a:lnTo>
                  <a:pt x="957260" y="1354414"/>
                </a:lnTo>
                <a:lnTo>
                  <a:pt x="955026" y="1400671"/>
                </a:lnTo>
                <a:lnTo>
                  <a:pt x="950643" y="1447159"/>
                </a:lnTo>
                <a:lnTo>
                  <a:pt x="941163" y="1507799"/>
                </a:lnTo>
                <a:lnTo>
                  <a:pt x="936028" y="1531822"/>
                </a:lnTo>
                <a:lnTo>
                  <a:pt x="1050394" y="1531822"/>
                </a:lnTo>
                <a:lnTo>
                  <a:pt x="1051317" y="1515980"/>
                </a:lnTo>
                <a:lnTo>
                  <a:pt x="1052110" y="1469760"/>
                </a:lnTo>
                <a:lnTo>
                  <a:pt x="1051007" y="1423787"/>
                </a:lnTo>
                <a:lnTo>
                  <a:pt x="1048029" y="1378074"/>
                </a:lnTo>
                <a:lnTo>
                  <a:pt x="1043193" y="1332632"/>
                </a:lnTo>
                <a:lnTo>
                  <a:pt x="1036519" y="1287473"/>
                </a:lnTo>
                <a:lnTo>
                  <a:pt x="1028027" y="1242609"/>
                </a:lnTo>
                <a:lnTo>
                  <a:pt x="1017736" y="1198052"/>
                </a:lnTo>
                <a:lnTo>
                  <a:pt x="1005665" y="1153814"/>
                </a:lnTo>
                <a:lnTo>
                  <a:pt x="991832" y="1109906"/>
                </a:lnTo>
                <a:lnTo>
                  <a:pt x="976259" y="1066342"/>
                </a:lnTo>
                <a:lnTo>
                  <a:pt x="958963" y="1023132"/>
                </a:lnTo>
                <a:lnTo>
                  <a:pt x="939963" y="980288"/>
                </a:lnTo>
                <a:lnTo>
                  <a:pt x="919280" y="937823"/>
                </a:lnTo>
                <a:lnTo>
                  <a:pt x="896933" y="895748"/>
                </a:lnTo>
                <a:lnTo>
                  <a:pt x="872939" y="854075"/>
                </a:lnTo>
                <a:lnTo>
                  <a:pt x="847320" y="812817"/>
                </a:lnTo>
                <a:lnTo>
                  <a:pt x="820094" y="771984"/>
                </a:lnTo>
                <a:lnTo>
                  <a:pt x="791280" y="731589"/>
                </a:lnTo>
                <a:lnTo>
                  <a:pt x="760898" y="691644"/>
                </a:lnTo>
                <a:lnTo>
                  <a:pt x="728966" y="652161"/>
                </a:lnTo>
                <a:lnTo>
                  <a:pt x="695504" y="613151"/>
                </a:lnTo>
                <a:lnTo>
                  <a:pt x="660532" y="574627"/>
                </a:lnTo>
                <a:lnTo>
                  <a:pt x="624068" y="536600"/>
                </a:lnTo>
                <a:lnTo>
                  <a:pt x="586132" y="499083"/>
                </a:lnTo>
                <a:lnTo>
                  <a:pt x="546743" y="462087"/>
                </a:lnTo>
                <a:close/>
              </a:path>
              <a:path w="1052195" h="1532254">
                <a:moveTo>
                  <a:pt x="0" y="0"/>
                </a:moveTo>
                <a:lnTo>
                  <a:pt x="345746" y="750747"/>
                </a:lnTo>
                <a:lnTo>
                  <a:pt x="543950" y="317287"/>
                </a:lnTo>
                <a:lnTo>
                  <a:pt x="0" y="0"/>
                </a:lnTo>
                <a:close/>
              </a:path>
            </a:pathLst>
          </a:custGeom>
          <a:solidFill>
            <a:srgbClr val="DF841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65801" y="242745"/>
            <a:ext cx="300355" cy="347345"/>
          </a:xfrm>
          <a:custGeom>
            <a:avLst/>
            <a:gdLst/>
            <a:ahLst/>
            <a:cxnLst/>
            <a:rect l="l" t="t" r="r" b="b"/>
            <a:pathLst>
              <a:path w="300354" h="347345">
                <a:moveTo>
                  <a:pt x="88626" y="226706"/>
                </a:moveTo>
                <a:lnTo>
                  <a:pt x="1904" y="226706"/>
                </a:lnTo>
                <a:lnTo>
                  <a:pt x="0" y="229627"/>
                </a:lnTo>
                <a:lnTo>
                  <a:pt x="0" y="232421"/>
                </a:lnTo>
                <a:lnTo>
                  <a:pt x="9265" y="275766"/>
                </a:lnTo>
                <a:lnTo>
                  <a:pt x="31678" y="308046"/>
                </a:lnTo>
                <a:lnTo>
                  <a:pt x="64414" y="330084"/>
                </a:lnTo>
                <a:lnTo>
                  <a:pt x="104653" y="342703"/>
                </a:lnTo>
                <a:lnTo>
                  <a:pt x="149573" y="346727"/>
                </a:lnTo>
                <a:lnTo>
                  <a:pt x="194086" y="343275"/>
                </a:lnTo>
                <a:lnTo>
                  <a:pt x="235008" y="331917"/>
                </a:lnTo>
                <a:lnTo>
                  <a:pt x="268721" y="311146"/>
                </a:lnTo>
                <a:lnTo>
                  <a:pt x="291604" y="279456"/>
                </a:lnTo>
                <a:lnTo>
                  <a:pt x="291855" y="278143"/>
                </a:lnTo>
                <a:lnTo>
                  <a:pt x="155287" y="278143"/>
                </a:lnTo>
                <a:lnTo>
                  <a:pt x="130009" y="275808"/>
                </a:lnTo>
                <a:lnTo>
                  <a:pt x="110386" y="268031"/>
                </a:lnTo>
                <a:lnTo>
                  <a:pt x="97024" y="253657"/>
                </a:lnTo>
                <a:lnTo>
                  <a:pt x="90531" y="231532"/>
                </a:lnTo>
                <a:lnTo>
                  <a:pt x="90531" y="228611"/>
                </a:lnTo>
                <a:lnTo>
                  <a:pt x="88626" y="226706"/>
                </a:lnTo>
                <a:close/>
              </a:path>
              <a:path w="300354" h="347345">
                <a:moveTo>
                  <a:pt x="150462" y="0"/>
                </a:moveTo>
                <a:lnTo>
                  <a:pt x="101121" y="5453"/>
                </a:lnTo>
                <a:lnTo>
                  <a:pt x="55709" y="22956"/>
                </a:lnTo>
                <a:lnTo>
                  <a:pt x="22438" y="54223"/>
                </a:lnTo>
                <a:lnTo>
                  <a:pt x="9522" y="100970"/>
                </a:lnTo>
                <a:lnTo>
                  <a:pt x="18474" y="140211"/>
                </a:lnTo>
                <a:lnTo>
                  <a:pt x="74231" y="185163"/>
                </a:lnTo>
                <a:lnTo>
                  <a:pt x="110466" y="197113"/>
                </a:lnTo>
                <a:lnTo>
                  <a:pt x="146891" y="206194"/>
                </a:lnTo>
                <a:lnTo>
                  <a:pt x="163764" y="210544"/>
                </a:lnTo>
                <a:lnTo>
                  <a:pt x="200632" y="227928"/>
                </a:lnTo>
                <a:lnTo>
                  <a:pt x="208615" y="244868"/>
                </a:lnTo>
                <a:lnTo>
                  <a:pt x="204032" y="260087"/>
                </a:lnTo>
                <a:lnTo>
                  <a:pt x="191950" y="270412"/>
                </a:lnTo>
                <a:lnTo>
                  <a:pt x="174868" y="276284"/>
                </a:lnTo>
                <a:lnTo>
                  <a:pt x="155287" y="278143"/>
                </a:lnTo>
                <a:lnTo>
                  <a:pt x="291855" y="278143"/>
                </a:lnTo>
                <a:lnTo>
                  <a:pt x="300036" y="235342"/>
                </a:lnTo>
                <a:lnTo>
                  <a:pt x="291366" y="196387"/>
                </a:lnTo>
                <a:lnTo>
                  <a:pt x="236506" y="150720"/>
                </a:lnTo>
                <a:lnTo>
                  <a:pt x="199981" y="138055"/>
                </a:lnTo>
                <a:lnTo>
                  <a:pt x="162889" y="129530"/>
                </a:lnTo>
                <a:lnTo>
                  <a:pt x="146183" y="125500"/>
                </a:lnTo>
                <a:lnTo>
                  <a:pt x="109037" y="110559"/>
                </a:lnTo>
                <a:lnTo>
                  <a:pt x="100943" y="95254"/>
                </a:lnTo>
                <a:lnTo>
                  <a:pt x="104811" y="82087"/>
                </a:lnTo>
                <a:lnTo>
                  <a:pt x="114751" y="73552"/>
                </a:lnTo>
                <a:lnTo>
                  <a:pt x="128262" y="68946"/>
                </a:lnTo>
                <a:lnTo>
                  <a:pt x="142844" y="67567"/>
                </a:lnTo>
                <a:lnTo>
                  <a:pt x="278426" y="67567"/>
                </a:lnTo>
                <a:lnTo>
                  <a:pt x="275165" y="56259"/>
                </a:lnTo>
                <a:lnTo>
                  <a:pt x="243438" y="24289"/>
                </a:lnTo>
                <a:lnTo>
                  <a:pt x="199759" y="5893"/>
                </a:lnTo>
                <a:lnTo>
                  <a:pt x="150462" y="0"/>
                </a:lnTo>
                <a:close/>
              </a:path>
              <a:path w="300354" h="347345">
                <a:moveTo>
                  <a:pt x="278426" y="67567"/>
                </a:moveTo>
                <a:lnTo>
                  <a:pt x="142844" y="67567"/>
                </a:lnTo>
                <a:lnTo>
                  <a:pt x="162455" y="69458"/>
                </a:lnTo>
                <a:lnTo>
                  <a:pt x="179745" y="75552"/>
                </a:lnTo>
                <a:lnTo>
                  <a:pt x="192393" y="86481"/>
                </a:lnTo>
                <a:lnTo>
                  <a:pt x="198077" y="102875"/>
                </a:lnTo>
                <a:lnTo>
                  <a:pt x="198077" y="105669"/>
                </a:lnTo>
                <a:lnTo>
                  <a:pt x="199981" y="107574"/>
                </a:lnTo>
                <a:lnTo>
                  <a:pt x="286703" y="107574"/>
                </a:lnTo>
                <a:lnTo>
                  <a:pt x="288608" y="105669"/>
                </a:lnTo>
                <a:lnTo>
                  <a:pt x="288608" y="102875"/>
                </a:lnTo>
                <a:lnTo>
                  <a:pt x="278426" y="67567"/>
                </a:lnTo>
                <a:close/>
              </a:path>
            </a:pathLst>
          </a:custGeom>
          <a:solidFill>
            <a:srgbClr val="DF790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183866" y="242745"/>
            <a:ext cx="342265" cy="347345"/>
          </a:xfrm>
          <a:custGeom>
            <a:avLst/>
            <a:gdLst/>
            <a:ahLst/>
            <a:cxnLst/>
            <a:rect l="l" t="t" r="r" b="b"/>
            <a:pathLst>
              <a:path w="342265" h="347345">
                <a:moveTo>
                  <a:pt x="173444" y="0"/>
                </a:moveTo>
                <a:lnTo>
                  <a:pt x="127178" y="6156"/>
                </a:lnTo>
                <a:lnTo>
                  <a:pt x="85701" y="23552"/>
                </a:lnTo>
                <a:lnTo>
                  <a:pt x="50630" y="50580"/>
                </a:lnTo>
                <a:lnTo>
                  <a:pt x="23579" y="85630"/>
                </a:lnTo>
                <a:lnTo>
                  <a:pt x="6164" y="127094"/>
                </a:lnTo>
                <a:lnTo>
                  <a:pt x="0" y="173363"/>
                </a:lnTo>
                <a:lnTo>
                  <a:pt x="6164" y="219280"/>
                </a:lnTo>
                <a:lnTo>
                  <a:pt x="23579" y="260645"/>
                </a:lnTo>
                <a:lnTo>
                  <a:pt x="50630" y="295766"/>
                </a:lnTo>
                <a:lnTo>
                  <a:pt x="85701" y="322948"/>
                </a:lnTo>
                <a:lnTo>
                  <a:pt x="127178" y="340500"/>
                </a:lnTo>
                <a:lnTo>
                  <a:pt x="173444" y="346727"/>
                </a:lnTo>
                <a:lnTo>
                  <a:pt x="205318" y="343929"/>
                </a:lnTo>
                <a:lnTo>
                  <a:pt x="234359" y="335773"/>
                </a:lnTo>
                <a:lnTo>
                  <a:pt x="261257" y="322615"/>
                </a:lnTo>
                <a:lnTo>
                  <a:pt x="286703" y="304815"/>
                </a:lnTo>
                <a:lnTo>
                  <a:pt x="342063" y="304815"/>
                </a:lnTo>
                <a:lnTo>
                  <a:pt x="342063" y="267729"/>
                </a:lnTo>
                <a:lnTo>
                  <a:pt x="173444" y="267729"/>
                </a:lnTo>
                <a:lnTo>
                  <a:pt x="136441" y="260361"/>
                </a:lnTo>
                <a:lnTo>
                  <a:pt x="106164" y="240216"/>
                </a:lnTo>
                <a:lnTo>
                  <a:pt x="85720" y="210237"/>
                </a:lnTo>
                <a:lnTo>
                  <a:pt x="78215" y="173363"/>
                </a:lnTo>
                <a:lnTo>
                  <a:pt x="85720" y="136351"/>
                </a:lnTo>
                <a:lnTo>
                  <a:pt x="106164" y="106066"/>
                </a:lnTo>
                <a:lnTo>
                  <a:pt x="136441" y="85616"/>
                </a:lnTo>
                <a:lnTo>
                  <a:pt x="173444" y="78108"/>
                </a:lnTo>
                <a:lnTo>
                  <a:pt x="316640" y="78108"/>
                </a:lnTo>
                <a:lnTo>
                  <a:pt x="311342" y="68315"/>
                </a:lnTo>
                <a:lnTo>
                  <a:pt x="274117" y="32148"/>
                </a:lnTo>
                <a:lnTo>
                  <a:pt x="227251" y="8483"/>
                </a:lnTo>
                <a:lnTo>
                  <a:pt x="173444" y="0"/>
                </a:lnTo>
                <a:close/>
              </a:path>
              <a:path w="342265" h="347345">
                <a:moveTo>
                  <a:pt x="342063" y="304815"/>
                </a:moveTo>
                <a:lnTo>
                  <a:pt x="286703" y="304815"/>
                </a:lnTo>
                <a:lnTo>
                  <a:pt x="286703" y="337201"/>
                </a:lnTo>
                <a:lnTo>
                  <a:pt x="288608" y="340123"/>
                </a:lnTo>
                <a:lnTo>
                  <a:pt x="339143" y="340123"/>
                </a:lnTo>
                <a:lnTo>
                  <a:pt x="342063" y="337201"/>
                </a:lnTo>
                <a:lnTo>
                  <a:pt x="342063" y="304815"/>
                </a:lnTo>
                <a:close/>
              </a:path>
              <a:path w="342265" h="347345">
                <a:moveTo>
                  <a:pt x="339143" y="157106"/>
                </a:moveTo>
                <a:lnTo>
                  <a:pt x="209631" y="157106"/>
                </a:lnTo>
                <a:lnTo>
                  <a:pt x="206711" y="160028"/>
                </a:lnTo>
                <a:lnTo>
                  <a:pt x="206711" y="219975"/>
                </a:lnTo>
                <a:lnTo>
                  <a:pt x="209631" y="222007"/>
                </a:lnTo>
                <a:lnTo>
                  <a:pt x="253437" y="222007"/>
                </a:lnTo>
                <a:lnTo>
                  <a:pt x="237849" y="241206"/>
                </a:lnTo>
                <a:lnTo>
                  <a:pt x="219487" y="255584"/>
                </a:lnTo>
                <a:lnTo>
                  <a:pt x="198102" y="264603"/>
                </a:lnTo>
                <a:lnTo>
                  <a:pt x="173444" y="267729"/>
                </a:lnTo>
                <a:lnTo>
                  <a:pt x="342063" y="267729"/>
                </a:lnTo>
                <a:lnTo>
                  <a:pt x="342063" y="160028"/>
                </a:lnTo>
                <a:lnTo>
                  <a:pt x="339143" y="157106"/>
                </a:lnTo>
                <a:close/>
              </a:path>
              <a:path w="342265" h="347345">
                <a:moveTo>
                  <a:pt x="316640" y="78108"/>
                </a:moveTo>
                <a:lnTo>
                  <a:pt x="173444" y="78108"/>
                </a:lnTo>
                <a:lnTo>
                  <a:pt x="208562" y="84796"/>
                </a:lnTo>
                <a:lnTo>
                  <a:pt x="231740" y="99509"/>
                </a:lnTo>
                <a:lnTo>
                  <a:pt x="245991" y="114222"/>
                </a:lnTo>
                <a:lnTo>
                  <a:pt x="254325" y="120910"/>
                </a:lnTo>
                <a:lnTo>
                  <a:pt x="335334" y="120910"/>
                </a:lnTo>
                <a:lnTo>
                  <a:pt x="338127" y="118115"/>
                </a:lnTo>
                <a:lnTo>
                  <a:pt x="336178" y="114222"/>
                </a:lnTo>
                <a:lnTo>
                  <a:pt x="316640" y="78108"/>
                </a:lnTo>
                <a:close/>
              </a:path>
            </a:pathLst>
          </a:custGeom>
          <a:solidFill>
            <a:srgbClr val="DF790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573383" y="242745"/>
            <a:ext cx="1327751" cy="6658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573383" y="249349"/>
            <a:ext cx="271780" cy="334010"/>
          </a:xfrm>
          <a:custGeom>
            <a:avLst/>
            <a:gdLst/>
            <a:ahLst/>
            <a:cxnLst/>
            <a:rect l="l" t="t" r="r" b="b"/>
            <a:pathLst>
              <a:path w="271779" h="334009">
                <a:moveTo>
                  <a:pt x="263848" y="0"/>
                </a:moveTo>
                <a:lnTo>
                  <a:pt x="2920" y="0"/>
                </a:lnTo>
                <a:lnTo>
                  <a:pt x="0" y="1905"/>
                </a:lnTo>
                <a:lnTo>
                  <a:pt x="0" y="331613"/>
                </a:lnTo>
                <a:lnTo>
                  <a:pt x="2920" y="333518"/>
                </a:lnTo>
                <a:lnTo>
                  <a:pt x="268546" y="333518"/>
                </a:lnTo>
                <a:lnTo>
                  <a:pt x="271467" y="331613"/>
                </a:lnTo>
                <a:lnTo>
                  <a:pt x="271467" y="260109"/>
                </a:lnTo>
                <a:lnTo>
                  <a:pt x="268546" y="258203"/>
                </a:lnTo>
                <a:lnTo>
                  <a:pt x="85706" y="258203"/>
                </a:lnTo>
                <a:lnTo>
                  <a:pt x="83801" y="256298"/>
                </a:lnTo>
                <a:lnTo>
                  <a:pt x="83801" y="198129"/>
                </a:lnTo>
                <a:lnTo>
                  <a:pt x="85706" y="196224"/>
                </a:lnTo>
                <a:lnTo>
                  <a:pt x="248612" y="196224"/>
                </a:lnTo>
                <a:lnTo>
                  <a:pt x="251405" y="193430"/>
                </a:lnTo>
                <a:lnTo>
                  <a:pt x="251405" y="129546"/>
                </a:lnTo>
                <a:lnTo>
                  <a:pt x="248612" y="127641"/>
                </a:lnTo>
                <a:lnTo>
                  <a:pt x="85706" y="127641"/>
                </a:lnTo>
                <a:lnTo>
                  <a:pt x="83801" y="125736"/>
                </a:lnTo>
                <a:lnTo>
                  <a:pt x="83801" y="72393"/>
                </a:lnTo>
                <a:lnTo>
                  <a:pt x="85706" y="70488"/>
                </a:lnTo>
                <a:lnTo>
                  <a:pt x="263848" y="70488"/>
                </a:lnTo>
                <a:lnTo>
                  <a:pt x="266642" y="68583"/>
                </a:lnTo>
                <a:lnTo>
                  <a:pt x="266642" y="1905"/>
                </a:lnTo>
                <a:lnTo>
                  <a:pt x="263848" y="0"/>
                </a:lnTo>
                <a:close/>
              </a:path>
            </a:pathLst>
          </a:custGeom>
          <a:solidFill>
            <a:srgbClr val="DF790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5048031"/>
            <a:ext cx="10200972" cy="18099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6784" y="1417319"/>
            <a:ext cx="11740896" cy="41026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72021" y="1412494"/>
            <a:ext cx="11750675" cy="4112260"/>
          </a:xfrm>
          <a:custGeom>
            <a:avLst/>
            <a:gdLst/>
            <a:ahLst/>
            <a:cxnLst/>
            <a:rect l="l" t="t" r="r" b="b"/>
            <a:pathLst>
              <a:path w="11750675" h="4112260">
                <a:moveTo>
                  <a:pt x="0" y="4112133"/>
                </a:moveTo>
                <a:lnTo>
                  <a:pt x="11750421" y="4112133"/>
                </a:lnTo>
                <a:lnTo>
                  <a:pt x="11750421" y="0"/>
                </a:lnTo>
                <a:lnTo>
                  <a:pt x="0" y="0"/>
                </a:lnTo>
                <a:lnTo>
                  <a:pt x="0" y="4112133"/>
                </a:lnTo>
                <a:close/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74623" y="327736"/>
            <a:ext cx="53905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5" dirty="0">
                <a:solidFill>
                  <a:srgbClr val="C00000"/>
                </a:solidFill>
              </a:rPr>
              <a:t>Molecular </a:t>
            </a:r>
            <a:r>
              <a:rPr sz="2400" spc="-215" dirty="0">
                <a:solidFill>
                  <a:srgbClr val="C00000"/>
                </a:solidFill>
              </a:rPr>
              <a:t>Subtypes </a:t>
            </a:r>
            <a:r>
              <a:rPr sz="2400" spc="-110" dirty="0">
                <a:solidFill>
                  <a:srgbClr val="C00000"/>
                </a:solidFill>
              </a:rPr>
              <a:t>of </a:t>
            </a:r>
            <a:r>
              <a:rPr sz="2400" spc="-125" dirty="0">
                <a:solidFill>
                  <a:srgbClr val="C00000"/>
                </a:solidFill>
              </a:rPr>
              <a:t>endometrial</a:t>
            </a:r>
            <a:r>
              <a:rPr sz="2400" spc="-130" dirty="0">
                <a:solidFill>
                  <a:srgbClr val="C00000"/>
                </a:solidFill>
              </a:rPr>
              <a:t> </a:t>
            </a:r>
            <a:r>
              <a:rPr sz="2400" spc="-200" dirty="0">
                <a:solidFill>
                  <a:srgbClr val="C00000"/>
                </a:solidFill>
              </a:rPr>
              <a:t>cancer</a:t>
            </a:r>
            <a:endParaRPr sz="2400"/>
          </a:p>
        </p:txBody>
      </p:sp>
      <p:sp>
        <p:nvSpPr>
          <p:cNvPr id="16" name="object 16"/>
          <p:cNvSpPr txBox="1"/>
          <p:nvPr/>
        </p:nvSpPr>
        <p:spPr>
          <a:xfrm>
            <a:off x="0" y="6396939"/>
            <a:ext cx="121907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602615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TGCA, </a:t>
            </a:r>
            <a:r>
              <a:rPr kumimoji="0" sz="1400" b="0" i="0" u="none" strike="noStrike" kern="120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Kandoth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 </a:t>
            </a:r>
            <a:r>
              <a:rPr kumimoji="0" sz="1400" b="0" i="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al, 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Nature</a:t>
            </a:r>
            <a:r>
              <a:rPr kumimoji="0" sz="1400" b="0" i="0" u="none" strike="noStrike" kern="120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spc="-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2013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239" y="85978"/>
            <a:ext cx="6997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10" normalizeH="0" baseline="0" noProof="0" dirty="0">
                <a:ln>
                  <a:noFill/>
                </a:ln>
                <a:solidFill>
                  <a:srgbClr val="00B1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sz="1200" b="0" i="0" u="none" strike="noStrike" kern="1200" cap="none" spc="-75" normalizeH="0" baseline="0" noProof="0" dirty="0">
                <a:ln>
                  <a:noFill/>
                </a:ln>
                <a:solidFill>
                  <a:srgbClr val="00B1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</a:t>
            </a:r>
            <a:r>
              <a:rPr kumimoji="0" sz="1200" b="0" i="0" u="none" strike="noStrike" kern="1200" cap="none" spc="-45" normalizeH="0" baseline="0" noProof="0" dirty="0">
                <a:ln>
                  <a:noFill/>
                </a:ln>
                <a:solidFill>
                  <a:srgbClr val="00B1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srgbClr val="00B1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srgbClr val="00B1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</a:t>
            </a: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srgbClr val="00B1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</a:t>
            </a:r>
            <a:r>
              <a:rPr kumimoji="0" sz="1200" b="0" i="0" u="none" strike="noStrike" kern="1200" cap="none" spc="55" normalizeH="0" baseline="0" noProof="0" dirty="0">
                <a:ln>
                  <a:noFill/>
                </a:ln>
                <a:solidFill>
                  <a:srgbClr val="00B1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</a:t>
            </a:r>
            <a:r>
              <a:rPr kumimoji="0" sz="1200" b="0" i="0" u="none" strike="noStrike" kern="1200" cap="none" spc="-45" normalizeH="0" baseline="0" noProof="0" dirty="0">
                <a:ln>
                  <a:noFill/>
                </a:ln>
                <a:solidFill>
                  <a:srgbClr val="00B1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ary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8286"/>
            <a:ext cx="12178030" cy="6098540"/>
          </a:xfrm>
          <a:custGeom>
            <a:avLst/>
            <a:gdLst/>
            <a:ahLst/>
            <a:cxnLst/>
            <a:rect l="l" t="t" r="r" b="b"/>
            <a:pathLst>
              <a:path w="12178030" h="6098540">
                <a:moveTo>
                  <a:pt x="0" y="6098186"/>
                </a:moveTo>
                <a:lnTo>
                  <a:pt x="12177845" y="6098186"/>
                </a:lnTo>
                <a:lnTo>
                  <a:pt x="12177845" y="0"/>
                </a:lnTo>
                <a:lnTo>
                  <a:pt x="0" y="0"/>
                </a:lnTo>
                <a:lnTo>
                  <a:pt x="0" y="609818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413439"/>
            <a:ext cx="12178030" cy="445134"/>
          </a:xfrm>
          <a:custGeom>
            <a:avLst/>
            <a:gdLst/>
            <a:ahLst/>
            <a:cxnLst/>
            <a:rect l="l" t="t" r="r" b="b"/>
            <a:pathLst>
              <a:path w="12178030" h="445134">
                <a:moveTo>
                  <a:pt x="0" y="444557"/>
                </a:moveTo>
                <a:lnTo>
                  <a:pt x="12177845" y="444557"/>
                </a:lnTo>
                <a:lnTo>
                  <a:pt x="12177845" y="0"/>
                </a:lnTo>
                <a:lnTo>
                  <a:pt x="0" y="0"/>
                </a:lnTo>
                <a:lnTo>
                  <a:pt x="0" y="444557"/>
                </a:lnTo>
                <a:close/>
              </a:path>
            </a:pathLst>
          </a:custGeom>
          <a:solidFill>
            <a:srgbClr val="C73A3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116472"/>
            <a:ext cx="12178030" cy="297180"/>
          </a:xfrm>
          <a:custGeom>
            <a:avLst/>
            <a:gdLst/>
            <a:ahLst/>
            <a:cxnLst/>
            <a:rect l="l" t="t" r="r" b="b"/>
            <a:pathLst>
              <a:path w="12178030" h="297179">
                <a:moveTo>
                  <a:pt x="0" y="0"/>
                </a:moveTo>
                <a:lnTo>
                  <a:pt x="12177845" y="0"/>
                </a:lnTo>
                <a:lnTo>
                  <a:pt x="12177845" y="296967"/>
                </a:lnTo>
                <a:lnTo>
                  <a:pt x="0" y="296967"/>
                </a:lnTo>
                <a:lnTo>
                  <a:pt x="0" y="0"/>
                </a:lnTo>
                <a:close/>
              </a:path>
            </a:pathLst>
          </a:custGeom>
          <a:solidFill>
            <a:srgbClr val="C1122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35707" y="5332122"/>
            <a:ext cx="1051560" cy="1525905"/>
          </a:xfrm>
          <a:custGeom>
            <a:avLst/>
            <a:gdLst/>
            <a:ahLst/>
            <a:cxnLst/>
            <a:rect l="l" t="t" r="r" b="b"/>
            <a:pathLst>
              <a:path w="1051559" h="1525904">
                <a:moveTo>
                  <a:pt x="546170" y="461674"/>
                </a:moveTo>
                <a:lnTo>
                  <a:pt x="585610" y="501429"/>
                </a:lnTo>
                <a:lnTo>
                  <a:pt x="623208" y="541770"/>
                </a:lnTo>
                <a:lnTo>
                  <a:pt x="658940" y="582679"/>
                </a:lnTo>
                <a:lnTo>
                  <a:pt x="692781" y="624141"/>
                </a:lnTo>
                <a:lnTo>
                  <a:pt x="724704" y="666137"/>
                </a:lnTo>
                <a:lnTo>
                  <a:pt x="754685" y="708652"/>
                </a:lnTo>
                <a:lnTo>
                  <a:pt x="782698" y="751670"/>
                </a:lnTo>
                <a:lnTo>
                  <a:pt x="808719" y="795173"/>
                </a:lnTo>
                <a:lnTo>
                  <a:pt x="832722" y="839144"/>
                </a:lnTo>
                <a:lnTo>
                  <a:pt x="854681" y="883568"/>
                </a:lnTo>
                <a:lnTo>
                  <a:pt x="874573" y="928427"/>
                </a:lnTo>
                <a:lnTo>
                  <a:pt x="892370" y="973705"/>
                </a:lnTo>
                <a:lnTo>
                  <a:pt x="908049" y="1019385"/>
                </a:lnTo>
                <a:lnTo>
                  <a:pt x="921584" y="1065452"/>
                </a:lnTo>
                <a:lnTo>
                  <a:pt x="932949" y="1111887"/>
                </a:lnTo>
                <a:lnTo>
                  <a:pt x="942120" y="1158674"/>
                </a:lnTo>
                <a:lnTo>
                  <a:pt x="949071" y="1205797"/>
                </a:lnTo>
                <a:lnTo>
                  <a:pt x="953777" y="1253239"/>
                </a:lnTo>
                <a:lnTo>
                  <a:pt x="956212" y="1300984"/>
                </a:lnTo>
                <a:lnTo>
                  <a:pt x="956353" y="1349014"/>
                </a:lnTo>
                <a:lnTo>
                  <a:pt x="954172" y="1397314"/>
                </a:lnTo>
                <a:lnTo>
                  <a:pt x="949646" y="1445867"/>
                </a:lnTo>
                <a:lnTo>
                  <a:pt x="945471" y="1476270"/>
                </a:lnTo>
                <a:lnTo>
                  <a:pt x="940176" y="1506452"/>
                </a:lnTo>
                <a:lnTo>
                  <a:pt x="936025" y="1525875"/>
                </a:lnTo>
                <a:lnTo>
                  <a:pt x="1049559" y="1525875"/>
                </a:lnTo>
                <a:lnTo>
                  <a:pt x="1050214" y="1514626"/>
                </a:lnTo>
                <a:lnTo>
                  <a:pt x="1051006" y="1468447"/>
                </a:lnTo>
                <a:lnTo>
                  <a:pt x="1049905" y="1422515"/>
                </a:lnTo>
                <a:lnTo>
                  <a:pt x="1046929" y="1376843"/>
                </a:lnTo>
                <a:lnTo>
                  <a:pt x="1042099" y="1331441"/>
                </a:lnTo>
                <a:lnTo>
                  <a:pt x="1035432" y="1286322"/>
                </a:lnTo>
                <a:lnTo>
                  <a:pt x="1026949" y="1241498"/>
                </a:lnTo>
                <a:lnTo>
                  <a:pt x="1016668" y="1196981"/>
                </a:lnTo>
                <a:lnTo>
                  <a:pt x="1004610" y="1152783"/>
                </a:lnTo>
                <a:lnTo>
                  <a:pt x="990792" y="1108915"/>
                </a:lnTo>
                <a:lnTo>
                  <a:pt x="975235" y="1065389"/>
                </a:lnTo>
                <a:lnTo>
                  <a:pt x="957957" y="1022217"/>
                </a:lnTo>
                <a:lnTo>
                  <a:pt x="938977" y="979412"/>
                </a:lnTo>
                <a:lnTo>
                  <a:pt x="918316" y="936985"/>
                </a:lnTo>
                <a:lnTo>
                  <a:pt x="895992" y="894948"/>
                </a:lnTo>
                <a:lnTo>
                  <a:pt x="872024" y="853312"/>
                </a:lnTo>
                <a:lnTo>
                  <a:pt x="846431" y="812090"/>
                </a:lnTo>
                <a:lnTo>
                  <a:pt x="819234" y="771294"/>
                </a:lnTo>
                <a:lnTo>
                  <a:pt x="790450" y="730935"/>
                </a:lnTo>
                <a:lnTo>
                  <a:pt x="760099" y="691026"/>
                </a:lnTo>
                <a:lnTo>
                  <a:pt x="728201" y="651578"/>
                </a:lnTo>
                <a:lnTo>
                  <a:pt x="694775" y="612603"/>
                </a:lnTo>
                <a:lnTo>
                  <a:pt x="659839" y="574114"/>
                </a:lnTo>
                <a:lnTo>
                  <a:pt x="623414" y="536121"/>
                </a:lnTo>
                <a:lnTo>
                  <a:pt x="585517" y="498637"/>
                </a:lnTo>
                <a:lnTo>
                  <a:pt x="546170" y="461674"/>
                </a:lnTo>
                <a:close/>
              </a:path>
              <a:path w="1051559" h="1525904">
                <a:moveTo>
                  <a:pt x="0" y="0"/>
                </a:moveTo>
                <a:lnTo>
                  <a:pt x="345383" y="750076"/>
                </a:lnTo>
                <a:lnTo>
                  <a:pt x="543379" y="317003"/>
                </a:lnTo>
                <a:lnTo>
                  <a:pt x="0" y="0"/>
                </a:lnTo>
                <a:close/>
              </a:path>
            </a:pathLst>
          </a:custGeom>
          <a:solidFill>
            <a:srgbClr val="DF841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854404" y="253233"/>
            <a:ext cx="299720" cy="346710"/>
          </a:xfrm>
          <a:custGeom>
            <a:avLst/>
            <a:gdLst/>
            <a:ahLst/>
            <a:cxnLst/>
            <a:rect l="l" t="t" r="r" b="b"/>
            <a:pathLst>
              <a:path w="299720" h="346709">
                <a:moveTo>
                  <a:pt x="88533" y="226503"/>
                </a:moveTo>
                <a:lnTo>
                  <a:pt x="1902" y="226503"/>
                </a:lnTo>
                <a:lnTo>
                  <a:pt x="0" y="229422"/>
                </a:lnTo>
                <a:lnTo>
                  <a:pt x="0" y="232213"/>
                </a:lnTo>
                <a:lnTo>
                  <a:pt x="9256" y="275520"/>
                </a:lnTo>
                <a:lnTo>
                  <a:pt x="31644" y="307771"/>
                </a:lnTo>
                <a:lnTo>
                  <a:pt x="64347" y="329789"/>
                </a:lnTo>
                <a:lnTo>
                  <a:pt x="104544" y="342397"/>
                </a:lnTo>
                <a:lnTo>
                  <a:pt x="149416" y="346417"/>
                </a:lnTo>
                <a:lnTo>
                  <a:pt x="193882" y="342969"/>
                </a:lnTo>
                <a:lnTo>
                  <a:pt x="234762" y="331620"/>
                </a:lnTo>
                <a:lnTo>
                  <a:pt x="268439" y="310868"/>
                </a:lnTo>
                <a:lnTo>
                  <a:pt x="291298" y="279207"/>
                </a:lnTo>
                <a:lnTo>
                  <a:pt x="291548" y="277895"/>
                </a:lnTo>
                <a:lnTo>
                  <a:pt x="155124" y="277895"/>
                </a:lnTo>
                <a:lnTo>
                  <a:pt x="129873" y="275561"/>
                </a:lnTo>
                <a:lnTo>
                  <a:pt x="110270" y="267791"/>
                </a:lnTo>
                <a:lnTo>
                  <a:pt x="96923" y="253430"/>
                </a:lnTo>
                <a:lnTo>
                  <a:pt x="90436" y="231325"/>
                </a:lnTo>
                <a:lnTo>
                  <a:pt x="90436" y="228407"/>
                </a:lnTo>
                <a:lnTo>
                  <a:pt x="88533" y="226503"/>
                </a:lnTo>
                <a:close/>
              </a:path>
              <a:path w="299720" h="346709">
                <a:moveTo>
                  <a:pt x="150304" y="0"/>
                </a:moveTo>
                <a:lnTo>
                  <a:pt x="101015" y="5448"/>
                </a:lnTo>
                <a:lnTo>
                  <a:pt x="55650" y="22935"/>
                </a:lnTo>
                <a:lnTo>
                  <a:pt x="22414" y="54175"/>
                </a:lnTo>
                <a:lnTo>
                  <a:pt x="9512" y="100879"/>
                </a:lnTo>
                <a:lnTo>
                  <a:pt x="18455" y="140085"/>
                </a:lnTo>
                <a:lnTo>
                  <a:pt x="74153" y="184997"/>
                </a:lnTo>
                <a:lnTo>
                  <a:pt x="110350" y="196937"/>
                </a:lnTo>
                <a:lnTo>
                  <a:pt x="146737" y="206010"/>
                </a:lnTo>
                <a:lnTo>
                  <a:pt x="163593" y="210356"/>
                </a:lnTo>
                <a:lnTo>
                  <a:pt x="200422" y="227725"/>
                </a:lnTo>
                <a:lnTo>
                  <a:pt x="208397" y="244649"/>
                </a:lnTo>
                <a:lnTo>
                  <a:pt x="203818" y="259854"/>
                </a:lnTo>
                <a:lnTo>
                  <a:pt x="191749" y="270170"/>
                </a:lnTo>
                <a:lnTo>
                  <a:pt x="174685" y="276037"/>
                </a:lnTo>
                <a:lnTo>
                  <a:pt x="155124" y="277895"/>
                </a:lnTo>
                <a:lnTo>
                  <a:pt x="291548" y="277895"/>
                </a:lnTo>
                <a:lnTo>
                  <a:pt x="299721" y="235132"/>
                </a:lnTo>
                <a:lnTo>
                  <a:pt x="291060" y="196212"/>
                </a:lnTo>
                <a:lnTo>
                  <a:pt x="236258" y="150586"/>
                </a:lnTo>
                <a:lnTo>
                  <a:pt x="199771" y="137932"/>
                </a:lnTo>
                <a:lnTo>
                  <a:pt x="162719" y="129414"/>
                </a:lnTo>
                <a:lnTo>
                  <a:pt x="146029" y="125388"/>
                </a:lnTo>
                <a:lnTo>
                  <a:pt x="108923" y="110460"/>
                </a:lnTo>
                <a:lnTo>
                  <a:pt x="100837" y="95169"/>
                </a:lnTo>
                <a:lnTo>
                  <a:pt x="104701" y="82014"/>
                </a:lnTo>
                <a:lnTo>
                  <a:pt x="114631" y="73486"/>
                </a:lnTo>
                <a:lnTo>
                  <a:pt x="128127" y="68884"/>
                </a:lnTo>
                <a:lnTo>
                  <a:pt x="142694" y="67507"/>
                </a:lnTo>
                <a:lnTo>
                  <a:pt x="278134" y="67507"/>
                </a:lnTo>
                <a:lnTo>
                  <a:pt x="274876" y="56209"/>
                </a:lnTo>
                <a:lnTo>
                  <a:pt x="243182" y="24268"/>
                </a:lnTo>
                <a:lnTo>
                  <a:pt x="199550" y="5888"/>
                </a:lnTo>
                <a:lnTo>
                  <a:pt x="150304" y="0"/>
                </a:lnTo>
                <a:close/>
              </a:path>
              <a:path w="299720" h="346709">
                <a:moveTo>
                  <a:pt x="278134" y="67507"/>
                </a:moveTo>
                <a:lnTo>
                  <a:pt x="142694" y="67507"/>
                </a:lnTo>
                <a:lnTo>
                  <a:pt x="162284" y="69396"/>
                </a:lnTo>
                <a:lnTo>
                  <a:pt x="179556" y="75485"/>
                </a:lnTo>
                <a:lnTo>
                  <a:pt x="192191" y="86404"/>
                </a:lnTo>
                <a:lnTo>
                  <a:pt x="197869" y="102783"/>
                </a:lnTo>
                <a:lnTo>
                  <a:pt x="197869" y="105574"/>
                </a:lnTo>
                <a:lnTo>
                  <a:pt x="199771" y="107478"/>
                </a:lnTo>
                <a:lnTo>
                  <a:pt x="286403" y="107478"/>
                </a:lnTo>
                <a:lnTo>
                  <a:pt x="288305" y="105574"/>
                </a:lnTo>
                <a:lnTo>
                  <a:pt x="288305" y="102783"/>
                </a:lnTo>
                <a:lnTo>
                  <a:pt x="278134" y="67507"/>
                </a:lnTo>
                <a:close/>
              </a:path>
            </a:pathLst>
          </a:custGeom>
          <a:solidFill>
            <a:srgbClr val="DF790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172136" y="253233"/>
            <a:ext cx="342265" cy="346710"/>
          </a:xfrm>
          <a:custGeom>
            <a:avLst/>
            <a:gdLst/>
            <a:ahLst/>
            <a:cxnLst/>
            <a:rect l="l" t="t" r="r" b="b"/>
            <a:pathLst>
              <a:path w="342265" h="346709">
                <a:moveTo>
                  <a:pt x="173262" y="0"/>
                </a:moveTo>
                <a:lnTo>
                  <a:pt x="127044" y="6150"/>
                </a:lnTo>
                <a:lnTo>
                  <a:pt x="85611" y="23531"/>
                </a:lnTo>
                <a:lnTo>
                  <a:pt x="50577" y="50535"/>
                </a:lnTo>
                <a:lnTo>
                  <a:pt x="23554" y="85554"/>
                </a:lnTo>
                <a:lnTo>
                  <a:pt x="6157" y="126981"/>
                </a:lnTo>
                <a:lnTo>
                  <a:pt x="0" y="173208"/>
                </a:lnTo>
                <a:lnTo>
                  <a:pt x="6157" y="219084"/>
                </a:lnTo>
                <a:lnTo>
                  <a:pt x="23554" y="260412"/>
                </a:lnTo>
                <a:lnTo>
                  <a:pt x="50577" y="295501"/>
                </a:lnTo>
                <a:lnTo>
                  <a:pt x="85611" y="322660"/>
                </a:lnTo>
                <a:lnTo>
                  <a:pt x="127044" y="340196"/>
                </a:lnTo>
                <a:lnTo>
                  <a:pt x="173262" y="346417"/>
                </a:lnTo>
                <a:lnTo>
                  <a:pt x="205103" y="343621"/>
                </a:lnTo>
                <a:lnTo>
                  <a:pt x="234113" y="335473"/>
                </a:lnTo>
                <a:lnTo>
                  <a:pt x="260983" y="322327"/>
                </a:lnTo>
                <a:lnTo>
                  <a:pt x="286403" y="304542"/>
                </a:lnTo>
                <a:lnTo>
                  <a:pt x="341705" y="304542"/>
                </a:lnTo>
                <a:lnTo>
                  <a:pt x="341705" y="267490"/>
                </a:lnTo>
                <a:lnTo>
                  <a:pt x="173262" y="267490"/>
                </a:lnTo>
                <a:lnTo>
                  <a:pt x="136298" y="260128"/>
                </a:lnTo>
                <a:lnTo>
                  <a:pt x="106053" y="240002"/>
                </a:lnTo>
                <a:lnTo>
                  <a:pt x="85630" y="210049"/>
                </a:lnTo>
                <a:lnTo>
                  <a:pt x="78133" y="173208"/>
                </a:lnTo>
                <a:lnTo>
                  <a:pt x="85630" y="136229"/>
                </a:lnTo>
                <a:lnTo>
                  <a:pt x="106053" y="105971"/>
                </a:lnTo>
                <a:lnTo>
                  <a:pt x="136298" y="85539"/>
                </a:lnTo>
                <a:lnTo>
                  <a:pt x="173262" y="78039"/>
                </a:lnTo>
                <a:lnTo>
                  <a:pt x="316308" y="78039"/>
                </a:lnTo>
                <a:lnTo>
                  <a:pt x="311016" y="68254"/>
                </a:lnTo>
                <a:lnTo>
                  <a:pt x="273830" y="32119"/>
                </a:lnTo>
                <a:lnTo>
                  <a:pt x="227012" y="8476"/>
                </a:lnTo>
                <a:lnTo>
                  <a:pt x="173262" y="0"/>
                </a:lnTo>
                <a:close/>
              </a:path>
              <a:path w="342265" h="346709">
                <a:moveTo>
                  <a:pt x="341705" y="304542"/>
                </a:moveTo>
                <a:lnTo>
                  <a:pt x="286403" y="304542"/>
                </a:lnTo>
                <a:lnTo>
                  <a:pt x="286403" y="336900"/>
                </a:lnTo>
                <a:lnTo>
                  <a:pt x="288305" y="339819"/>
                </a:lnTo>
                <a:lnTo>
                  <a:pt x="338787" y="339819"/>
                </a:lnTo>
                <a:lnTo>
                  <a:pt x="341705" y="336900"/>
                </a:lnTo>
                <a:lnTo>
                  <a:pt x="341705" y="304542"/>
                </a:lnTo>
                <a:close/>
              </a:path>
              <a:path w="342265" h="346709">
                <a:moveTo>
                  <a:pt x="338787" y="156966"/>
                </a:moveTo>
                <a:lnTo>
                  <a:pt x="209411" y="156966"/>
                </a:lnTo>
                <a:lnTo>
                  <a:pt x="206494" y="159885"/>
                </a:lnTo>
                <a:lnTo>
                  <a:pt x="206494" y="219778"/>
                </a:lnTo>
                <a:lnTo>
                  <a:pt x="209411" y="221808"/>
                </a:lnTo>
                <a:lnTo>
                  <a:pt x="253171" y="221808"/>
                </a:lnTo>
                <a:lnTo>
                  <a:pt x="237599" y="240991"/>
                </a:lnTo>
                <a:lnTo>
                  <a:pt x="219257" y="255356"/>
                </a:lnTo>
                <a:lnTo>
                  <a:pt x="197895" y="264367"/>
                </a:lnTo>
                <a:lnTo>
                  <a:pt x="173262" y="267490"/>
                </a:lnTo>
                <a:lnTo>
                  <a:pt x="341705" y="267490"/>
                </a:lnTo>
                <a:lnTo>
                  <a:pt x="341705" y="159885"/>
                </a:lnTo>
                <a:lnTo>
                  <a:pt x="338787" y="156966"/>
                </a:lnTo>
                <a:close/>
              </a:path>
              <a:path w="342265" h="346709">
                <a:moveTo>
                  <a:pt x="316308" y="78039"/>
                </a:moveTo>
                <a:lnTo>
                  <a:pt x="173262" y="78039"/>
                </a:lnTo>
                <a:lnTo>
                  <a:pt x="208343" y="84720"/>
                </a:lnTo>
                <a:lnTo>
                  <a:pt x="231497" y="99420"/>
                </a:lnTo>
                <a:lnTo>
                  <a:pt x="245733" y="114120"/>
                </a:lnTo>
                <a:lnTo>
                  <a:pt x="254059" y="120802"/>
                </a:lnTo>
                <a:lnTo>
                  <a:pt x="334982" y="120802"/>
                </a:lnTo>
                <a:lnTo>
                  <a:pt x="337773" y="118010"/>
                </a:lnTo>
                <a:lnTo>
                  <a:pt x="335825" y="114120"/>
                </a:lnTo>
                <a:lnTo>
                  <a:pt x="316308" y="78039"/>
                </a:lnTo>
                <a:close/>
              </a:path>
            </a:pathLst>
          </a:custGeom>
          <a:solidFill>
            <a:srgbClr val="DF790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562293" y="253233"/>
            <a:ext cx="1326359" cy="665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562293" y="259832"/>
            <a:ext cx="271780" cy="333375"/>
          </a:xfrm>
          <a:custGeom>
            <a:avLst/>
            <a:gdLst/>
            <a:ahLst/>
            <a:cxnLst/>
            <a:rect l="l" t="t" r="r" b="b"/>
            <a:pathLst>
              <a:path w="271779" h="333375">
                <a:moveTo>
                  <a:pt x="263572" y="0"/>
                </a:moveTo>
                <a:lnTo>
                  <a:pt x="2917" y="0"/>
                </a:lnTo>
                <a:lnTo>
                  <a:pt x="0" y="1903"/>
                </a:lnTo>
                <a:lnTo>
                  <a:pt x="0" y="331317"/>
                </a:lnTo>
                <a:lnTo>
                  <a:pt x="2917" y="333220"/>
                </a:lnTo>
                <a:lnTo>
                  <a:pt x="268265" y="333220"/>
                </a:lnTo>
                <a:lnTo>
                  <a:pt x="271182" y="331317"/>
                </a:lnTo>
                <a:lnTo>
                  <a:pt x="271182" y="259876"/>
                </a:lnTo>
                <a:lnTo>
                  <a:pt x="268265" y="257973"/>
                </a:lnTo>
                <a:lnTo>
                  <a:pt x="85616" y="257973"/>
                </a:lnTo>
                <a:lnTo>
                  <a:pt x="83713" y="256069"/>
                </a:lnTo>
                <a:lnTo>
                  <a:pt x="83713" y="197952"/>
                </a:lnTo>
                <a:lnTo>
                  <a:pt x="85616" y="196049"/>
                </a:lnTo>
                <a:lnTo>
                  <a:pt x="248351" y="196049"/>
                </a:lnTo>
                <a:lnTo>
                  <a:pt x="251141" y="193257"/>
                </a:lnTo>
                <a:lnTo>
                  <a:pt x="251141" y="129430"/>
                </a:lnTo>
                <a:lnTo>
                  <a:pt x="248351" y="127527"/>
                </a:lnTo>
                <a:lnTo>
                  <a:pt x="85616" y="127527"/>
                </a:lnTo>
                <a:lnTo>
                  <a:pt x="83713" y="125623"/>
                </a:lnTo>
                <a:lnTo>
                  <a:pt x="83713" y="72328"/>
                </a:lnTo>
                <a:lnTo>
                  <a:pt x="85616" y="70425"/>
                </a:lnTo>
                <a:lnTo>
                  <a:pt x="263572" y="70425"/>
                </a:lnTo>
                <a:lnTo>
                  <a:pt x="266362" y="68522"/>
                </a:lnTo>
                <a:lnTo>
                  <a:pt x="266362" y="1903"/>
                </a:lnTo>
                <a:lnTo>
                  <a:pt x="263572" y="0"/>
                </a:lnTo>
                <a:close/>
              </a:path>
            </a:pathLst>
          </a:custGeom>
          <a:solidFill>
            <a:srgbClr val="DF790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5054226"/>
            <a:ext cx="10190273" cy="18037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99032" y="1435608"/>
            <a:ext cx="9009888" cy="34030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023604" y="274320"/>
            <a:ext cx="1229868" cy="2743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00560" y="4904613"/>
            <a:ext cx="4710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455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 </a:t>
            </a:r>
            <a:r>
              <a:rPr kumimoji="0" sz="2400" b="0" i="0" u="none" strike="noStrike" kern="1200" cap="none" spc="-21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</a:t>
            </a:r>
            <a:r>
              <a:rPr kumimoji="0" sz="2400" b="0" i="0" u="none" strike="noStrike" kern="1200" cap="none" spc="-105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heterogeneous </a:t>
            </a:r>
            <a:r>
              <a:rPr kumimoji="0" sz="2400" b="0" i="0" u="none" strike="noStrike" kern="1200" cap="none" spc="-9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group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400" b="0" i="0" u="none" strike="noStrike" kern="1200" cap="none" spc="-25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17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diseases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9707" y="4828387"/>
            <a:ext cx="4573270" cy="9099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400" b="0" i="0" u="none" strike="noStrike" kern="1200" cap="none" spc="-13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Genomic </a:t>
            </a:r>
            <a:r>
              <a:rPr kumimoji="0" sz="2400" b="0" i="0" u="none" strike="noStrike" kern="1200" cap="none" spc="-9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classification</a:t>
            </a:r>
            <a:r>
              <a:rPr kumimoji="0" sz="2400" b="0" i="0" u="none" strike="noStrike" kern="1200" cap="none" spc="-15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7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highlighted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400" b="0" i="0" u="none" strike="noStrike" kern="1200" cap="none" spc="-13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Genomic </a:t>
            </a:r>
            <a:r>
              <a:rPr kumimoji="0" sz="2400" b="0" i="0" u="none" strike="noStrike" kern="1200" cap="none" spc="-3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profile </a:t>
            </a:r>
            <a:r>
              <a:rPr kumimoji="0" sz="2400" b="0" i="0" u="none" strike="noStrike" kern="1200" cap="none" spc="-125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</a:t>
            </a:r>
            <a:r>
              <a:rPr kumimoji="0" sz="2400" b="0" i="0" u="none" strike="noStrike" kern="1200" cap="none" spc="-250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85" normalizeH="0" baseline="0" noProof="0" dirty="0">
                <a:ln>
                  <a:noFill/>
                </a:ln>
                <a:solidFill>
                  <a:srgbClr val="3B3B3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prognostic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73509" y="6501790"/>
            <a:ext cx="1562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14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58851" y="53523"/>
            <a:ext cx="8644422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What </a:t>
            </a:r>
            <a:r>
              <a:rPr spc="-120" dirty="0"/>
              <a:t>the </a:t>
            </a:r>
            <a:r>
              <a:rPr spc="-480" dirty="0"/>
              <a:t>TCGA </a:t>
            </a:r>
            <a:r>
              <a:rPr spc="-180" dirty="0"/>
              <a:t>taught</a:t>
            </a:r>
            <a:r>
              <a:rPr spc="-395" dirty="0"/>
              <a:t> </a:t>
            </a:r>
            <a:r>
              <a:rPr spc="-555" dirty="0"/>
              <a:t>us…</a:t>
            </a:r>
          </a:p>
          <a:p>
            <a:pPr marL="12700">
              <a:lnSpc>
                <a:spcPct val="100000"/>
              </a:lnSpc>
            </a:pPr>
            <a:r>
              <a:rPr spc="-200" dirty="0"/>
              <a:t>Endometrial </a:t>
            </a:r>
            <a:r>
              <a:rPr spc="-270" dirty="0"/>
              <a:t>cancer </a:t>
            </a:r>
            <a:r>
              <a:rPr spc="-305" dirty="0"/>
              <a:t>is </a:t>
            </a:r>
            <a:r>
              <a:rPr spc="-325" dirty="0"/>
              <a:t>NOT </a:t>
            </a:r>
            <a:r>
              <a:rPr spc="-370" dirty="0"/>
              <a:t>ONE</a:t>
            </a:r>
            <a:r>
              <a:rPr spc="-325" dirty="0"/>
              <a:t> </a:t>
            </a:r>
            <a:r>
              <a:rPr spc="-270" dirty="0"/>
              <a:t>disease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774938" y="6488074"/>
            <a:ext cx="2322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Getz </a:t>
            </a:r>
            <a:r>
              <a:rPr kumimoji="0" sz="1200" b="0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G, </a:t>
            </a:r>
            <a:r>
              <a:rPr kumimoji="0" sz="12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et </a:t>
            </a: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al. </a:t>
            </a:r>
            <a:r>
              <a:rPr kumimoji="0" sz="1200" b="0" i="1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Nature</a:t>
            </a:r>
            <a:r>
              <a:rPr kumimoji="0" sz="1200" b="0" i="1" u="none" strike="noStrike" kern="120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2018;497:67–73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2E4438-D996-6B45-A476-29BA2FF56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l-GR" sz="3800"/>
              <a:t>Κληρονομικά σύνδρομα καρκίνου ενδομητρίου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9C1283-3AAA-5147-A2EE-6B8C37B0B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l-GR" sz="2200"/>
              <a:t>Υπάρχουν κληρονομικά σύνδρομα στον καρκίνο ενδομητρίου και πως μπορεί να γίνει η διερεύνησή τους;</a:t>
            </a:r>
          </a:p>
          <a:p>
            <a:r>
              <a:rPr lang="el-GR" sz="2200"/>
              <a:t>Πρέπει να κάνουν έλεγχο οι συγγενείς των ασθενών και πως;</a:t>
            </a:r>
          </a:p>
        </p:txBody>
      </p:sp>
      <p:pic>
        <p:nvPicPr>
          <p:cNvPr id="1026" name="Picture 2" descr="Lynch Syndrome and the Risk of Ovarian Cancer">
            <a:extLst>
              <a:ext uri="{FF2B5EF4-FFF2-40B4-BE49-F238E27FC236}">
                <a16:creationId xmlns:a16="http://schemas.microsoft.com/office/drawing/2014/main" id="{D7E6588C-5849-DF4F-BFB6-AD2EFB094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794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24159-75AB-0372-2E54-09B6F3FD7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DC5DF6-73EC-0394-4164-3D204CF60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0515600" cy="1197228"/>
          </a:xfrm>
        </p:spPr>
        <p:txBody>
          <a:bodyPr/>
          <a:lstStyle/>
          <a:p>
            <a:r>
              <a:rPr lang="el-GR" dirty="0"/>
              <a:t>Καρκίνος </a:t>
            </a:r>
            <a:r>
              <a:rPr lang="el-GR" dirty="0" err="1"/>
              <a:t>ενδομητρίου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A2231D-718F-152D-7214-3A38EDD81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90" y="1253331"/>
            <a:ext cx="6203796" cy="5158620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Ο συχνότερος γυναικολογικός καρκίνος</a:t>
            </a:r>
          </a:p>
          <a:p>
            <a:r>
              <a:rPr lang="el-GR" dirty="0"/>
              <a:t>Ένα από τα λίγα νεοπλάσματα που αυξάνει και η επίπτωση και η θνητότητα</a:t>
            </a:r>
          </a:p>
          <a:p>
            <a:r>
              <a:rPr lang="el-GR" dirty="0"/>
              <a:t>Η παχυσαρκία είναι σημαντικός παράγοντας κινδύνου</a:t>
            </a:r>
          </a:p>
          <a:p>
            <a:r>
              <a:rPr lang="el-GR" dirty="0"/>
              <a:t>Η νόσος διαγιγνώσκεται συνήθως με διαγνωστική απόξεση μετά από κολπική </a:t>
            </a:r>
            <a:r>
              <a:rPr lang="el-GR" dirty="0" err="1"/>
              <a:t>αιμόρροια</a:t>
            </a:r>
            <a:endParaRPr lang="el-GR" dirty="0"/>
          </a:p>
          <a:p>
            <a:r>
              <a:rPr lang="el-GR" dirty="0"/>
              <a:t>Η </a:t>
            </a:r>
            <a:r>
              <a:rPr lang="el-GR" dirty="0" err="1"/>
              <a:t>σταδιοποίηση</a:t>
            </a:r>
            <a:r>
              <a:rPr lang="el-GR" dirty="0"/>
              <a:t> γίνεται απεικονιστικά με αξονικές τομογραφίες και χειρουργικά</a:t>
            </a:r>
          </a:p>
        </p:txBody>
      </p:sp>
      <p:pic>
        <p:nvPicPr>
          <p:cNvPr id="4" name="Θέση περιεχομένου 6">
            <a:extLst>
              <a:ext uri="{FF2B5EF4-FFF2-40B4-BE49-F238E27FC236}">
                <a16:creationId xmlns:a16="http://schemas.microsoft.com/office/drawing/2014/main" id="{C431BB89-9275-2134-2A99-F5FA37E1D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585" y="580792"/>
            <a:ext cx="5696415" cy="2848208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116A8E6D-8BB5-740D-892B-F231DEDD4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377" y="3340509"/>
            <a:ext cx="3794592" cy="342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17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75523C-B2C8-B34D-82BE-85DC66C17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92" y="264764"/>
            <a:ext cx="10515600" cy="1325563"/>
          </a:xfrm>
        </p:spPr>
        <p:txBody>
          <a:bodyPr/>
          <a:lstStyle/>
          <a:p>
            <a:r>
              <a:rPr lang="el-GR" dirty="0"/>
              <a:t>Χειρουργική αντιμετώπιση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1AE96A-E05C-4F46-B54A-76183B0C1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92" y="1725264"/>
            <a:ext cx="4474884" cy="4351338"/>
          </a:xfrm>
        </p:spPr>
        <p:txBody>
          <a:bodyPr/>
          <a:lstStyle/>
          <a:p>
            <a:r>
              <a:rPr lang="el-GR" dirty="0"/>
              <a:t>Ποια είναι η ιδανική χειρουργική αντιμετώπιση των ασθενών με καρκίνο </a:t>
            </a:r>
            <a:r>
              <a:rPr lang="el-GR" dirty="0" err="1"/>
              <a:t>ενδομητρίου</a:t>
            </a:r>
            <a:r>
              <a:rPr lang="el-GR" dirty="0"/>
              <a:t>;</a:t>
            </a:r>
          </a:p>
          <a:p>
            <a:r>
              <a:rPr lang="el-GR" dirty="0"/>
              <a:t>Μπορεί το χειρουργείο να γίνει </a:t>
            </a:r>
            <a:r>
              <a:rPr lang="el-GR" dirty="0" err="1"/>
              <a:t>λαπαροσκοπικά</a:t>
            </a:r>
            <a:r>
              <a:rPr lang="el-GR" dirty="0"/>
              <a:t>;</a:t>
            </a:r>
          </a:p>
          <a:p>
            <a:r>
              <a:rPr lang="el-GR" dirty="0"/>
              <a:t>Υπάρχει δυνατότητα συντηρητικής αντιμετώπισης σε κάποιες ασθενείς;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8F3A5AD-D847-E74E-BEA8-320EDDCC1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100" y="1987820"/>
            <a:ext cx="7454900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216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98CFF-A25D-E8FD-08B0-20DBCDC65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5776D4-8E5E-DFCA-602C-BB5F95EB2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063413"/>
          </a:xfrm>
        </p:spPr>
        <p:txBody>
          <a:bodyPr/>
          <a:lstStyle/>
          <a:p>
            <a:r>
              <a:rPr lang="el-GR" dirty="0" err="1"/>
              <a:t>Θεραπευτικ</a:t>
            </a:r>
            <a:r>
              <a:rPr lang="en-US" dirty="0" err="1"/>
              <a:t>ή</a:t>
            </a:r>
            <a:r>
              <a:rPr lang="el-GR" dirty="0"/>
              <a:t> καρκίνου </a:t>
            </a:r>
            <a:r>
              <a:rPr lang="el-GR" dirty="0" err="1"/>
              <a:t>ενδομητρίου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DB34F2-D400-724F-4718-A533C498F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446" y="1462964"/>
            <a:ext cx="11573108" cy="5027045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Η χειρουργική εξαίρεση της νόσου (κοιλιακή ολική υστερεκτομή μετά των εξαρτημάτων, πυελική </a:t>
            </a:r>
            <a:r>
              <a:rPr lang="el-GR" dirty="0" err="1"/>
              <a:t>λεμφαδενεκτομή</a:t>
            </a:r>
            <a:r>
              <a:rPr lang="el-GR" dirty="0"/>
              <a:t> και </a:t>
            </a:r>
            <a:r>
              <a:rPr lang="el-GR" dirty="0" err="1"/>
              <a:t>επιπλεκτομή</a:t>
            </a:r>
            <a:r>
              <a:rPr lang="el-GR" dirty="0"/>
              <a:t>) έχει </a:t>
            </a:r>
            <a:r>
              <a:rPr lang="el-GR" dirty="0" err="1"/>
              <a:t>σταδιοποιητικό</a:t>
            </a:r>
            <a:r>
              <a:rPr lang="el-GR" dirty="0"/>
              <a:t> και θεραπευτικό ρόλο</a:t>
            </a:r>
          </a:p>
          <a:p>
            <a:r>
              <a:rPr lang="el-GR" dirty="0"/>
              <a:t>Με βάση τα ιστολογικά χαρακτηριστικά της νόσου (στάδιο, ιστολογικός τύπος, παρουσία </a:t>
            </a:r>
            <a:r>
              <a:rPr lang="el-GR" dirty="0" err="1"/>
              <a:t>λεμφαγγειακής</a:t>
            </a:r>
            <a:r>
              <a:rPr lang="el-GR" dirty="0"/>
              <a:t> διήθησης) και τα μοριακά χαρακτηριστικά, κατηγοριοποιούνται οι ασθενείς σε ομάδες κινδύνου υποτροπής</a:t>
            </a:r>
          </a:p>
          <a:p>
            <a:r>
              <a:rPr lang="el-GR" dirty="0"/>
              <a:t>Θεραπευτικές επιλογές επικουρικής θεραπείας ανάλογα με τον κίνδυνο υποτροπής είναι:</a:t>
            </a:r>
          </a:p>
          <a:p>
            <a:pPr lvl="1"/>
            <a:r>
              <a:rPr lang="el-GR" dirty="0"/>
              <a:t>Η ακτινοθεραπεία (εξωτερική ακτινοθεραπεία ή/και βραχυθεραπεία)</a:t>
            </a:r>
          </a:p>
          <a:p>
            <a:pPr lvl="1"/>
            <a:r>
              <a:rPr lang="el-GR" dirty="0"/>
              <a:t>Η χημειοθεραπεία</a:t>
            </a:r>
          </a:p>
          <a:p>
            <a:r>
              <a:rPr lang="el-GR" dirty="0"/>
              <a:t>Σημαντικό ποσοστό ασθενών έχει αρχικού σταδίου χαμηλής κακοήθειας νόσο και το χειρουργείο αποτελεί τη μοναδική θεραπευτική παρέμβαση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ACA92C-FF37-D0A8-B243-A54D7F33AD1D}"/>
              </a:ext>
            </a:extLst>
          </p:cNvPr>
          <p:cNvSpPr txBox="1"/>
          <p:nvPr/>
        </p:nvSpPr>
        <p:spPr>
          <a:xfrm>
            <a:off x="167269" y="1043697"/>
            <a:ext cx="2398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Μη μεταστατική νόσος</a:t>
            </a:r>
          </a:p>
        </p:txBody>
      </p:sp>
    </p:spTree>
    <p:extLst>
      <p:ext uri="{BB962C8B-B14F-4D97-AF65-F5344CB8AC3E}">
        <p14:creationId xmlns:p14="http://schemas.microsoft.com/office/powerpoint/2010/main" val="3089738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42C9370-5A8F-DE4C-AF76-1219846BE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l-GR" dirty="0"/>
              <a:t>Συμπληρωματική θεραπεία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C06FA41-4FC7-904B-BD94-AE1F3AE6B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876" y="1325563"/>
            <a:ext cx="11638314" cy="4351338"/>
          </a:xfrm>
        </p:spPr>
        <p:txBody>
          <a:bodyPr/>
          <a:lstStyle/>
          <a:p>
            <a:r>
              <a:rPr lang="el-GR" dirty="0"/>
              <a:t>Ποιες ασθενείς χρειάζονται συμπληρωματική θεραπεία μετά το χειρουργείο;</a:t>
            </a:r>
          </a:p>
          <a:p>
            <a:r>
              <a:rPr lang="el-GR" dirty="0"/>
              <a:t>Τι περιλαμβάνει η θεραπεία αυτή;</a:t>
            </a:r>
          </a:p>
        </p:txBody>
      </p:sp>
      <p:pic>
        <p:nvPicPr>
          <p:cNvPr id="2050" name="Picture 2" descr="The emerging role of molecular pathology in directing the systemic treatment  of endometrial cancer - Amy Jamieson, Tjalling Bosse, Jessica N. McAlpine,  2021">
            <a:extLst>
              <a:ext uri="{FF2B5EF4-FFF2-40B4-BE49-F238E27FC236}">
                <a16:creationId xmlns:a16="http://schemas.microsoft.com/office/drawing/2014/main" id="{3C957A61-8704-D349-8273-9103D0FF3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783" y="2651126"/>
            <a:ext cx="8224434" cy="398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401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1BDB6-FA45-50FF-0874-267CE2AC6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A23933-9241-F2C9-F9D0-C2C443D6D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896145"/>
          </a:xfrm>
        </p:spPr>
        <p:txBody>
          <a:bodyPr/>
          <a:lstStyle/>
          <a:p>
            <a:r>
              <a:rPr lang="el-GR" dirty="0" err="1"/>
              <a:t>Θεραπευτικ</a:t>
            </a:r>
            <a:r>
              <a:rPr lang="en-US" dirty="0" err="1"/>
              <a:t>ή</a:t>
            </a:r>
            <a:r>
              <a:rPr lang="el-GR" dirty="0"/>
              <a:t> καρκίνου </a:t>
            </a:r>
            <a:r>
              <a:rPr lang="el-GR" dirty="0" err="1"/>
              <a:t>ενδομητρίου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A3501A6-5AEB-C53E-175F-0778877DF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554391"/>
            <a:ext cx="11628120" cy="4351338"/>
          </a:xfrm>
        </p:spPr>
        <p:txBody>
          <a:bodyPr/>
          <a:lstStyle/>
          <a:p>
            <a:r>
              <a:rPr lang="el-GR" dirty="0"/>
              <a:t>Η χημειοθεραπεία με βάση την πλατίνα αποτελεί την θεραπευτική επιλογή 1</a:t>
            </a:r>
            <a:r>
              <a:rPr lang="el-GR" baseline="30000" dirty="0"/>
              <a:t>ης γραμμής </a:t>
            </a:r>
            <a:r>
              <a:rPr lang="el-GR" dirty="0"/>
              <a:t>(καρμποπλατίνη-</a:t>
            </a:r>
            <a:r>
              <a:rPr lang="el-GR" dirty="0" err="1"/>
              <a:t>πακλιταξέλη</a:t>
            </a:r>
            <a:r>
              <a:rPr lang="el-GR" dirty="0"/>
              <a:t>)</a:t>
            </a:r>
            <a:endParaRPr lang="el-GR" baseline="30000" dirty="0"/>
          </a:p>
          <a:p>
            <a:r>
              <a:rPr lang="el-GR" dirty="0"/>
              <a:t>Οι ασθενείς που έχουν </a:t>
            </a:r>
            <a:r>
              <a:rPr lang="el-GR" dirty="0" err="1"/>
              <a:t>μικροδορυφορική</a:t>
            </a:r>
            <a:r>
              <a:rPr lang="el-GR" dirty="0"/>
              <a:t> αστάθεια </a:t>
            </a:r>
            <a:r>
              <a:rPr lang="en-US" dirty="0"/>
              <a:t>(MSI-H, </a:t>
            </a:r>
            <a:r>
              <a:rPr lang="en-US" dirty="0" err="1"/>
              <a:t>dMMR</a:t>
            </a:r>
            <a:r>
              <a:rPr lang="en-US" dirty="0"/>
              <a:t>) </a:t>
            </a:r>
            <a:r>
              <a:rPr lang="en-US" dirty="0" err="1"/>
              <a:t>έ</a:t>
            </a:r>
            <a:r>
              <a:rPr lang="el-GR" dirty="0" err="1"/>
              <a:t>χουν</a:t>
            </a:r>
            <a:r>
              <a:rPr lang="el-GR" dirty="0"/>
              <a:t> σημαντικό όφελος από τη χρήση ανοσοθεραπείας (</a:t>
            </a:r>
            <a:r>
              <a:rPr lang="el-GR" dirty="0" err="1"/>
              <a:t>πεμπρολιζουμάμπη</a:t>
            </a:r>
            <a:r>
              <a:rPr lang="el-GR" dirty="0"/>
              <a:t>, </a:t>
            </a:r>
            <a:r>
              <a:rPr lang="el-GR" dirty="0" err="1"/>
              <a:t>ντοσταρλιμάμπη</a:t>
            </a:r>
            <a:r>
              <a:rPr lang="el-GR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BC015A-D9C0-CA14-44F3-85779C355EAA}"/>
              </a:ext>
            </a:extLst>
          </p:cNvPr>
          <p:cNvSpPr txBox="1"/>
          <p:nvPr/>
        </p:nvSpPr>
        <p:spPr>
          <a:xfrm>
            <a:off x="167269" y="1043697"/>
            <a:ext cx="3889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Υποτροπιάζουσα -  μεταστατική νόσος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C3DE526-9C28-91B2-F131-E82A209D2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934" y="3613322"/>
            <a:ext cx="3900015" cy="2932398"/>
          </a:xfrm>
          <a:prstGeom prst="rect">
            <a:avLst/>
          </a:prstGeom>
        </p:spPr>
      </p:pic>
      <p:sp>
        <p:nvSpPr>
          <p:cNvPr id="6" name="Θέση περιεχομένου 2">
            <a:extLst>
              <a:ext uri="{FF2B5EF4-FFF2-40B4-BE49-F238E27FC236}">
                <a16:creationId xmlns:a16="http://schemas.microsoft.com/office/drawing/2014/main" id="{06819B98-9281-FF13-079B-9A2F230A0E12}"/>
              </a:ext>
            </a:extLst>
          </p:cNvPr>
          <p:cNvSpPr txBox="1">
            <a:spLocks/>
          </p:cNvSpPr>
          <p:nvPr/>
        </p:nvSpPr>
        <p:spPr>
          <a:xfrm>
            <a:off x="289560" y="3871422"/>
            <a:ext cx="6813767" cy="2674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Περαιτέρω υποτροπές αντιμετωπίζονται με χημειοθεραπεία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Ασθενείς με χαμηλής κακοήθειας όγκους που εκφράζουν </a:t>
            </a:r>
            <a:r>
              <a:rPr kumimoji="0" lang="el-G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οιστρογονικούς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υποδοχείς μπορούν να λάβουν ορμονοθεραπεία κυρίως με </a:t>
            </a:r>
            <a:r>
              <a:rPr kumimoji="0" lang="el-G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προγεσταγόνα</a:t>
            </a:r>
            <a:endParaRPr kumimoji="0" lang="el-G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2931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7838DB-D1C4-1B43-94DE-7774C186D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1949193" cy="1051128"/>
          </a:xfrm>
        </p:spPr>
        <p:txBody>
          <a:bodyPr/>
          <a:lstStyle/>
          <a:p>
            <a:r>
              <a:rPr lang="el-GR" dirty="0"/>
              <a:t>Στοχεύουσες θεραπείες στον καρκίνο </a:t>
            </a:r>
            <a:r>
              <a:rPr lang="el-GR" dirty="0" err="1"/>
              <a:t>ενδομητρίου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4D6DC89-6D5C-1F4B-A746-3838E7021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6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B5C83A06-D537-CD42-80A0-17967697B1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729" r="2" b="12610"/>
          <a:stretch/>
        </p:blipFill>
        <p:spPr>
          <a:xfrm>
            <a:off x="0" y="3592705"/>
            <a:ext cx="6658296" cy="326529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7B09C20-A133-9C43-B7EE-1E895BD7B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9288" y="3917035"/>
            <a:ext cx="7077559" cy="3956115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ADD3D9D4-0EA0-CF43-9467-0F76D4C80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800104"/>
            <a:ext cx="4964624" cy="2792601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33D352A-1620-9544-9DA0-34EF7B4AE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72" y="852407"/>
            <a:ext cx="4171368" cy="2736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2746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1D62C1-52F3-4D47-AA7D-B4712FD66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186" y="264764"/>
            <a:ext cx="10515600" cy="1325563"/>
          </a:xfrm>
        </p:spPr>
        <p:txBody>
          <a:bodyPr/>
          <a:lstStyle/>
          <a:p>
            <a:r>
              <a:rPr lang="el-GR" dirty="0"/>
              <a:t>Καρκίνος τραχήλου της μήτρας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97A0964-457A-024E-9B9D-495EA40C1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48" y="1714112"/>
            <a:ext cx="10515600" cy="4351338"/>
          </a:xfr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31941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344162-EF13-A74D-897D-018F67B6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l-GR" dirty="0" err="1"/>
              <a:t>Επιδημιολογ</a:t>
            </a:r>
            <a:r>
              <a:rPr lang="en-US" dirty="0" err="1"/>
              <a:t>ί</a:t>
            </a:r>
            <a:r>
              <a:rPr lang="el-GR" dirty="0"/>
              <a:t>α - πρόληψη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46D7ED-203B-CB4C-A8C6-9A41BEF63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582" y="1253331"/>
            <a:ext cx="11118174" cy="4351338"/>
          </a:xfrm>
        </p:spPr>
        <p:txBody>
          <a:bodyPr/>
          <a:lstStyle/>
          <a:p>
            <a:r>
              <a:rPr lang="el-GR" dirty="0"/>
              <a:t>Πως προκαλείται ο καρκίνος τραχήλου της μήτρας;</a:t>
            </a:r>
          </a:p>
          <a:p>
            <a:r>
              <a:rPr lang="el-GR" dirty="0"/>
              <a:t>Παραμένει ο καρκίνος τραχήλου της μήτρας ένα συχνό πρόβλημα στην Ελλάδα;</a:t>
            </a:r>
          </a:p>
          <a:p>
            <a:r>
              <a:rPr lang="el-GR" dirty="0"/>
              <a:t>Τι μπορούμε να κάνουμε για την πρόληψη της νόσου;</a:t>
            </a:r>
          </a:p>
        </p:txBody>
      </p:sp>
      <p:pic>
        <p:nvPicPr>
          <p:cNvPr id="3074" name="Picture 2" descr="HPV Vaccination and the Risk of Invasive Cervical Cancer | NEJM">
            <a:extLst>
              <a:ext uri="{FF2B5EF4-FFF2-40B4-BE49-F238E27FC236}">
                <a16:creationId xmlns:a16="http://schemas.microsoft.com/office/drawing/2014/main" id="{BC4A8842-8C2A-5249-A51D-545C08EF6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75" y="3319959"/>
            <a:ext cx="4644863" cy="318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ureus | A Review on the Use of the HPV Vaccine in the Prevention of Cervical  Cancer | Article">
            <a:extLst>
              <a:ext uri="{FF2B5EF4-FFF2-40B4-BE49-F238E27FC236}">
                <a16:creationId xmlns:a16="http://schemas.microsoft.com/office/drawing/2014/main" id="{129A12B9-61A2-D04D-B992-BCC05CBDF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2" y="3319959"/>
            <a:ext cx="609600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5580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7573FF-CC77-E53D-7927-2BC22504F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022269"/>
          </a:xfrm>
        </p:spPr>
        <p:txBody>
          <a:bodyPr/>
          <a:lstStyle/>
          <a:p>
            <a:r>
              <a:rPr lang="en-US" dirty="0"/>
              <a:t>HPV DNA testing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F40E8C-3CCC-E0AA-89FB-ACD106A24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331638"/>
            <a:ext cx="4457699" cy="552636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l-GR" sz="2400" dirty="0" err="1"/>
              <a:t>Εξετ</a:t>
            </a:r>
            <a:r>
              <a:rPr lang="en-US" sz="2400" dirty="0" err="1"/>
              <a:t>ά</a:t>
            </a:r>
            <a:r>
              <a:rPr lang="el-GR" sz="2400" dirty="0"/>
              <a:t>ζει την παρουσία </a:t>
            </a:r>
            <a:r>
              <a:rPr lang="en-US" sz="2400" dirty="0"/>
              <a:t>DNA </a:t>
            </a:r>
            <a:r>
              <a:rPr lang="el-GR" sz="2400" dirty="0"/>
              <a:t>του </a:t>
            </a:r>
            <a:r>
              <a:rPr lang="el-GR" sz="2400" dirty="0" err="1"/>
              <a:t>ιου</a:t>
            </a:r>
            <a:r>
              <a:rPr lang="el-GR" sz="2400" dirty="0"/>
              <a:t> </a:t>
            </a:r>
            <a:r>
              <a:rPr lang="en-US" sz="2400" dirty="0"/>
              <a:t>HPV </a:t>
            </a:r>
            <a:r>
              <a:rPr lang="el-GR" sz="2400" dirty="0"/>
              <a:t>στο υλικό του </a:t>
            </a:r>
            <a:r>
              <a:rPr lang="el-GR" sz="2400" dirty="0" err="1"/>
              <a:t>κολποτραχηλικού</a:t>
            </a:r>
            <a:r>
              <a:rPr lang="el-GR" sz="2400" dirty="0"/>
              <a:t> επιχρίσματος</a:t>
            </a:r>
          </a:p>
          <a:p>
            <a:pPr>
              <a:lnSpc>
                <a:spcPct val="110000"/>
              </a:lnSpc>
            </a:pPr>
            <a:r>
              <a:rPr lang="el-GR" sz="2400" dirty="0"/>
              <a:t>Έχει μεγαλύτερη ευαισθησία σε σχέση με την κυτταρολογική εξέταση</a:t>
            </a:r>
          </a:p>
          <a:p>
            <a:pPr>
              <a:lnSpc>
                <a:spcPct val="110000"/>
              </a:lnSpc>
            </a:pPr>
            <a:r>
              <a:rPr lang="el-GR" sz="2400" dirty="0"/>
              <a:t>Η εξέταση μπορεί να πραγματοποιηθεί με το ίδιο υλικό που λαμβάνεται για το τεστ Παπανικολάου</a:t>
            </a:r>
          </a:p>
        </p:txBody>
      </p:sp>
      <p:pic>
        <p:nvPicPr>
          <p:cNvPr id="1026" name="Picture 2" descr="Human Papillomavirus DNA Test - an overview | ScienceDirect Topics">
            <a:extLst>
              <a:ext uri="{FF2B5EF4-FFF2-40B4-BE49-F238E27FC236}">
                <a16:creationId xmlns:a16="http://schemas.microsoft.com/office/drawing/2014/main" id="{84E72F83-04B7-CFD0-6C7B-20F031196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4" y="1331638"/>
            <a:ext cx="748577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EB5F65-14F8-2F70-17F5-B6159815D4E0}"/>
              </a:ext>
            </a:extLst>
          </p:cNvPr>
          <p:cNvSpPr txBox="1"/>
          <p:nvPr/>
        </p:nvSpPr>
        <p:spPr>
          <a:xfrm>
            <a:off x="314324" y="5854989"/>
            <a:ext cx="11734801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Το τεστ </a:t>
            </a:r>
            <a:r>
              <a:rPr kumimoji="0" lang="el-G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ανιχνε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ύ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ει διάφορους </a:t>
            </a:r>
            <a:r>
              <a:rPr kumimoji="0" lang="el-G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υποτύπους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του ιού μεταξύ των οποίων τους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και 18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που σχετίζονται ισχυρότερα με την πρόκληση καρκίνου</a:t>
            </a:r>
          </a:p>
        </p:txBody>
      </p:sp>
    </p:spTree>
    <p:extLst>
      <p:ext uri="{BB962C8B-B14F-4D97-AF65-F5344CB8AC3E}">
        <p14:creationId xmlns:p14="http://schemas.microsoft.com/office/powerpoint/2010/main" val="21549630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DF0C4-4324-D446-8E55-F24F7B691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93379"/>
          </a:xfrm>
        </p:spPr>
        <p:txBody>
          <a:bodyPr>
            <a:normAutofit/>
          </a:bodyPr>
          <a:lstStyle/>
          <a:p>
            <a:r>
              <a:rPr lang="en-GB" dirty="0"/>
              <a:t>HPV DNA testing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0D867-94CC-304F-BA78-6F292D335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70381"/>
            <a:ext cx="9249103" cy="45707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400" u="sng" dirty="0"/>
              <a:t>ΠΟΥ</a:t>
            </a:r>
            <a:endParaRPr lang="en-GB" sz="2400" u="sng" dirty="0"/>
          </a:p>
          <a:p>
            <a:r>
              <a:rPr lang="en-GB" sz="2400" dirty="0"/>
              <a:t>HPV</a:t>
            </a:r>
            <a:r>
              <a:rPr lang="el-GR" sz="2400" dirty="0"/>
              <a:t> </a:t>
            </a:r>
            <a:r>
              <a:rPr lang="en-US" sz="2400" dirty="0"/>
              <a:t>DNA</a:t>
            </a:r>
            <a:r>
              <a:rPr lang="en-GB" sz="2400" dirty="0"/>
              <a:t> test </a:t>
            </a:r>
            <a:r>
              <a:rPr lang="el-GR" sz="2400" dirty="0"/>
              <a:t>ξεκινώντας από την ηλικία των 30 ετών, κάθε 5 έως 10 χρόνια,</a:t>
            </a:r>
          </a:p>
          <a:p>
            <a:r>
              <a:rPr lang="el-GR" sz="2400" dirty="0"/>
              <a:t>μετά την ηλικία των 50 ετών, ο έλεγχος μπορεί να διακοπεί μετά από δύο διαδοχικά αρνητικά αποτελέσματα ελέγχου</a:t>
            </a:r>
          </a:p>
          <a:p>
            <a:pPr marL="0" indent="0">
              <a:buNone/>
            </a:pPr>
            <a:r>
              <a:rPr lang="el-GR" sz="2400" u="sng" dirty="0"/>
              <a:t>Ευρωπαϊκή Επιτροπή</a:t>
            </a:r>
          </a:p>
          <a:p>
            <a:r>
              <a:rPr lang="en-GB" sz="2400" b="1" dirty="0"/>
              <a:t>HPV</a:t>
            </a:r>
            <a:r>
              <a:rPr lang="en-US" sz="2400" b="1" dirty="0"/>
              <a:t> DNA</a:t>
            </a:r>
            <a:r>
              <a:rPr lang="en-GB" sz="2400" b="1" dirty="0"/>
              <a:t> test </a:t>
            </a:r>
            <a:r>
              <a:rPr lang="el-GR" sz="2400" b="1" dirty="0"/>
              <a:t>ως προτιμώμενη εξέταση </a:t>
            </a:r>
            <a:r>
              <a:rPr lang="el-GR" sz="2400" b="1" dirty="0" err="1"/>
              <a:t>προσυμπτωματικού</a:t>
            </a:r>
            <a:r>
              <a:rPr lang="el-GR" sz="2400" b="1" dirty="0"/>
              <a:t> ελέγχου για γυναίκες ηλικίας 30 έως 65 ετών, ανά 5ετία ή περισσότερο</a:t>
            </a:r>
          </a:p>
          <a:p>
            <a:pPr marL="0" indent="0">
              <a:buNone/>
            </a:pPr>
            <a:r>
              <a:rPr lang="el-GR" sz="2400" u="sng" dirty="0"/>
              <a:t>ΗΠΑ (</a:t>
            </a:r>
            <a:r>
              <a:rPr lang="en-GB" sz="2400" u="sng" dirty="0"/>
              <a:t>USPSTF)</a:t>
            </a:r>
          </a:p>
          <a:p>
            <a:r>
              <a:rPr lang="en-GB" sz="2400" dirty="0"/>
              <a:t> HPV</a:t>
            </a:r>
            <a:r>
              <a:rPr lang="en-US" sz="2400" dirty="0"/>
              <a:t> DNA</a:t>
            </a:r>
            <a:r>
              <a:rPr lang="en-GB" sz="2400" dirty="0"/>
              <a:t> test </a:t>
            </a:r>
            <a:r>
              <a:rPr lang="el-GR" sz="2400" dirty="0"/>
              <a:t>ή </a:t>
            </a:r>
            <a:r>
              <a:rPr lang="en-GB" sz="2400" dirty="0"/>
              <a:t>HPV/Pap</a:t>
            </a:r>
          </a:p>
          <a:p>
            <a:r>
              <a:rPr lang="en-GB" sz="2400" dirty="0"/>
              <a:t> </a:t>
            </a:r>
            <a:r>
              <a:rPr lang="en-GB" sz="2400" b="1" dirty="0"/>
              <a:t>HPV</a:t>
            </a:r>
            <a:r>
              <a:rPr lang="en-US" sz="2400" b="1" dirty="0"/>
              <a:t> DNA</a:t>
            </a:r>
            <a:r>
              <a:rPr lang="en-GB" sz="2400" b="1" dirty="0"/>
              <a:t> test </a:t>
            </a:r>
            <a:r>
              <a:rPr lang="el-GR" sz="2400" b="1" dirty="0"/>
              <a:t>κάθε 5 έτη ή συν-έλεγχος </a:t>
            </a:r>
            <a:r>
              <a:rPr lang="en-GB" sz="2400" b="1" dirty="0"/>
              <a:t>HPV DNA test /Pap </a:t>
            </a:r>
            <a:r>
              <a:rPr lang="el-GR" sz="2400" b="1" dirty="0"/>
              <a:t>κάθε 5 έτη ή τεστ </a:t>
            </a:r>
            <a:r>
              <a:rPr lang="el-GR" sz="2400" b="1" dirty="0" err="1"/>
              <a:t>Παπ</a:t>
            </a:r>
            <a:r>
              <a:rPr lang="el-GR" sz="2400" b="1" dirty="0"/>
              <a:t> κάθε 3 έτη</a:t>
            </a:r>
          </a:p>
          <a:p>
            <a:pPr marL="0" indent="0">
              <a:buNone/>
            </a:pPr>
            <a:endParaRPr lang="en-GR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808A90-570C-DA4A-9FBE-CD4A2021E7A8}"/>
              </a:ext>
            </a:extLst>
          </p:cNvPr>
          <p:cNvSpPr txBox="1"/>
          <p:nvPr/>
        </p:nvSpPr>
        <p:spPr>
          <a:xfrm>
            <a:off x="-50800" y="6396335"/>
            <a:ext cx="1229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Narrow" panose="020B0606020202030204" pitchFamily="34" charset="0"/>
                <a:ea typeface="+mn-ea"/>
                <a:cs typeface="+mn-cs"/>
              </a:rPr>
              <a:t>Cervical Cancer Screening, IARC Handbooks of Cancer Prevention Volume 18, IARC 2022 . WHO guideline for screening and treatment of cervical pre-cancer lesions for cervical cancer prevention, second edition, WHO 2021. The Cancer Atlas, 3rd Edition, 2019. Figure from: https://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Narrow" panose="020B0606020202030204" pitchFamily="34" charset="0"/>
                <a:ea typeface="+mn-ea"/>
                <a:cs typeface="+mn-cs"/>
              </a:rPr>
              <a:t>www.iarc.who.int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Narrow" panose="020B0606020202030204" pitchFamily="34" charset="0"/>
                <a:ea typeface="+mn-ea"/>
                <a:cs typeface="+mn-cs"/>
              </a:rPr>
              <a:t>/infographics/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Narrow" panose="020B0606020202030204" pitchFamily="34" charset="0"/>
                <a:ea typeface="+mn-ea"/>
                <a:cs typeface="+mn-cs"/>
              </a:rPr>
              <a:t>iarc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Narrow" panose="020B0606020202030204" pitchFamily="34" charset="0"/>
                <a:ea typeface="+mn-ea"/>
                <a:cs typeface="+mn-cs"/>
              </a:rPr>
              <a:t>-handbook-cervical-cancer-screening/; accessed Nov 2023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B7527-68CF-6C43-86E3-456E3BD63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005" y="1470381"/>
            <a:ext cx="2700852" cy="22714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F12C65-7686-3D8A-D7F3-20BD6EA6623C}"/>
              </a:ext>
            </a:extLst>
          </p:cNvPr>
          <p:cNvSpPr txBox="1"/>
          <p:nvPr/>
        </p:nvSpPr>
        <p:spPr>
          <a:xfrm>
            <a:off x="0" y="981825"/>
            <a:ext cx="5122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Κατευθυντήριες οδηγίες διεθνών οργανισμών</a:t>
            </a:r>
          </a:p>
        </p:txBody>
      </p:sp>
    </p:spTree>
    <p:extLst>
      <p:ext uri="{BB962C8B-B14F-4D97-AF65-F5344CB8AC3E}">
        <p14:creationId xmlns:p14="http://schemas.microsoft.com/office/powerpoint/2010/main" val="17235426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01AF2A-7357-DC46-A23F-2287EA215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l-GR" dirty="0"/>
              <a:t>Παθολογική ανατομική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BB3CCC-8BB6-7D46-951B-F03524EA5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395" y="1325563"/>
            <a:ext cx="10515600" cy="4351338"/>
          </a:xfrm>
        </p:spPr>
        <p:txBody>
          <a:bodyPr/>
          <a:lstStyle/>
          <a:p>
            <a:r>
              <a:rPr lang="el-GR" dirty="0"/>
              <a:t>Ποιους ιστολογικούς τύπους αναγνωρίζουμε στον καρκίνο τραχήλου της μήτρας; 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Picture 6" descr="HPV Self Sampling">
            <a:extLst>
              <a:ext uri="{FF2B5EF4-FFF2-40B4-BE49-F238E27FC236}">
                <a16:creationId xmlns:a16="http://schemas.microsoft.com/office/drawing/2014/main" id="{DE6FB6D0-8A03-AB46-8519-9F9D74988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389" y="2291636"/>
            <a:ext cx="6279611" cy="442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8391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0050D-731D-C425-1180-13BF243A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D2707E-E59C-59B2-F2C1-9381710F3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0515600" cy="1085716"/>
          </a:xfrm>
        </p:spPr>
        <p:txBody>
          <a:bodyPr/>
          <a:lstStyle/>
          <a:p>
            <a:r>
              <a:rPr lang="el-GR" dirty="0"/>
              <a:t>Διάγνωση-</a:t>
            </a:r>
            <a:r>
              <a:rPr lang="el-GR" dirty="0" err="1"/>
              <a:t>σταδιοποίηση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2AF102-10E7-78EF-97C6-6551C3C92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90" y="1111948"/>
            <a:ext cx="11573108" cy="4351338"/>
          </a:xfrm>
        </p:spPr>
        <p:txBody>
          <a:bodyPr/>
          <a:lstStyle/>
          <a:p>
            <a:r>
              <a:rPr lang="el-GR" dirty="0"/>
              <a:t>Η διάγνωση τίθεται είτε στα πλαίσια προσυμπτωματικού ελέγχου είτε λόγω συμπτωμάτων (κολπικής </a:t>
            </a:r>
            <a:r>
              <a:rPr lang="el-GR" dirty="0" err="1"/>
              <a:t>αιμόρροιας</a:t>
            </a:r>
            <a:r>
              <a:rPr lang="el-GR" dirty="0"/>
              <a:t>) με βιοψία τραχήλου</a:t>
            </a:r>
          </a:p>
          <a:p>
            <a:r>
              <a:rPr lang="el-GR" dirty="0"/>
              <a:t>Η </a:t>
            </a:r>
            <a:r>
              <a:rPr lang="el-GR" dirty="0" err="1"/>
              <a:t>σταδιοποίηση</a:t>
            </a:r>
            <a:r>
              <a:rPr lang="el-GR" dirty="0"/>
              <a:t> είναι κλινική και απεικονιστική με τη χρήση </a:t>
            </a:r>
            <a:r>
              <a:rPr lang="en-US" dirty="0"/>
              <a:t>M</a:t>
            </a:r>
            <a:r>
              <a:rPr lang="el-GR" dirty="0" err="1"/>
              <a:t>αγνητικής</a:t>
            </a:r>
            <a:r>
              <a:rPr lang="el-GR" dirty="0"/>
              <a:t> τομογραφίας πυέλου και αξονικών κοιλίας-θώρακος για τον αποκλεισμό μεταστατικής νόσου</a:t>
            </a:r>
          </a:p>
          <a:p>
            <a:endParaRPr lang="el-GR" dirty="0"/>
          </a:p>
        </p:txBody>
      </p:sp>
      <p:pic>
        <p:nvPicPr>
          <p:cNvPr id="4" name="Content Placeholder 9" descr="Content Placeholder 9">
            <a:extLst>
              <a:ext uri="{FF2B5EF4-FFF2-40B4-BE49-F238E27FC236}">
                <a16:creationId xmlns:a16="http://schemas.microsoft.com/office/drawing/2014/main" id="{7D3A413C-D51D-287B-7A68-21AAFC779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081" y="3429000"/>
            <a:ext cx="9236100" cy="32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972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6F4EBF-A3F7-694E-9416-05971206A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l-GR" dirty="0"/>
              <a:t>Θεραπεία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1703ABA-F71B-AD40-934B-1F28D0C88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359" y="1325563"/>
            <a:ext cx="11813410" cy="4351338"/>
          </a:xfrm>
        </p:spPr>
        <p:txBody>
          <a:bodyPr/>
          <a:lstStyle/>
          <a:p>
            <a:r>
              <a:rPr lang="el-GR" dirty="0"/>
              <a:t>Ποιοι ασθενείς με καρκίνο τραχήλου μήτρας πρέπει να χειρουργούνται;</a:t>
            </a:r>
          </a:p>
          <a:p>
            <a:r>
              <a:rPr lang="el-GR" dirty="0"/>
              <a:t>Ποια είναι η αντιμετώπιση των τοπικά προχωρημένων περιπτώσεων;</a:t>
            </a:r>
          </a:p>
        </p:txBody>
      </p:sp>
      <p:pic>
        <p:nvPicPr>
          <p:cNvPr id="5122" name="Picture 2" descr="Cervical cancer: ESMO Clinical Practice Guidelines for diagnosis, treatment  and follow-up† - Annals of Oncology">
            <a:extLst>
              <a:ext uri="{FF2B5EF4-FFF2-40B4-BE49-F238E27FC236}">
                <a16:creationId xmlns:a16="http://schemas.microsoft.com/office/drawing/2014/main" id="{B136E4DC-392F-B84A-A8B9-3FCA70AD0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315" y="2331622"/>
            <a:ext cx="7867973" cy="439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0817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D6ACB-1EA8-634E-26B4-A4F9B98CD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B88198-7E00-C741-68EC-7606F285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918447"/>
          </a:xfrm>
        </p:spPr>
        <p:txBody>
          <a:bodyPr/>
          <a:lstStyle/>
          <a:p>
            <a:r>
              <a:rPr lang="el-GR" dirty="0"/>
              <a:t>Θεραπευτική καρκίνου τραχήλου μήτρας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A1D71F-32FF-5692-FC9C-027EB5CD5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871" y="1086739"/>
            <a:ext cx="8985096" cy="5470177"/>
          </a:xfrm>
        </p:spPr>
        <p:txBody>
          <a:bodyPr>
            <a:normAutofit fontScale="92500"/>
          </a:bodyPr>
          <a:lstStyle/>
          <a:p>
            <a:r>
              <a:rPr lang="el-GR" dirty="0"/>
              <a:t>Τοπική νόσος (</a:t>
            </a:r>
            <a:r>
              <a:rPr lang="el-GR" dirty="0" err="1"/>
              <a:t>εώς</a:t>
            </a:r>
            <a:r>
              <a:rPr lang="el-GR" dirty="0"/>
              <a:t> στάδιο ΙΒ1): χειρουργική αντιμετώπιση</a:t>
            </a:r>
          </a:p>
          <a:p>
            <a:r>
              <a:rPr lang="el-GR" dirty="0"/>
              <a:t>Τοπικά προχωρημένη νόσος (ΙΒ2-</a:t>
            </a:r>
            <a:r>
              <a:rPr lang="en-US" dirty="0"/>
              <a:t>IVA): </a:t>
            </a:r>
            <a:r>
              <a:rPr lang="el-GR" dirty="0"/>
              <a:t>συνδυασμένη ταυτόχρονη </a:t>
            </a:r>
            <a:r>
              <a:rPr lang="el-GR" dirty="0" err="1"/>
              <a:t>χημειο</a:t>
            </a:r>
            <a:r>
              <a:rPr lang="el-GR" dirty="0"/>
              <a:t>-ακτινοθεραπεία και βραχυθεραπεία</a:t>
            </a:r>
          </a:p>
          <a:p>
            <a:r>
              <a:rPr lang="el-GR" dirty="0"/>
              <a:t>Η χημειοθεραπεία επιλογής είναι η εβδομαδιαία χορήγησης </a:t>
            </a:r>
            <a:r>
              <a:rPr lang="el-GR" dirty="0" err="1"/>
              <a:t>ακτινοευαισθητοποιού</a:t>
            </a:r>
            <a:r>
              <a:rPr lang="el-GR" dirty="0"/>
              <a:t> δόσης </a:t>
            </a:r>
            <a:r>
              <a:rPr lang="el-GR" dirty="0" err="1"/>
              <a:t>σισπλατίνης</a:t>
            </a:r>
            <a:endParaRPr lang="en-US" dirty="0"/>
          </a:p>
          <a:p>
            <a:r>
              <a:rPr lang="el-GR" dirty="0"/>
              <a:t>Μεταστατική νόσος: συστηματική αγωγή με χημειοθεραπεία (</a:t>
            </a:r>
            <a:r>
              <a:rPr lang="el-GR" dirty="0" err="1"/>
              <a:t>πακλιταξέλη</a:t>
            </a:r>
            <a:r>
              <a:rPr lang="el-GR" dirty="0"/>
              <a:t> και πλατίνα) σε συνδυασμό με </a:t>
            </a:r>
            <a:r>
              <a:rPr lang="el-GR" dirty="0" err="1"/>
              <a:t>αντιαγγειογενετική</a:t>
            </a:r>
            <a:r>
              <a:rPr lang="el-GR" dirty="0"/>
              <a:t> αγωγή (</a:t>
            </a:r>
            <a:r>
              <a:rPr lang="el-GR" dirty="0" err="1"/>
              <a:t>αντι</a:t>
            </a:r>
            <a:r>
              <a:rPr lang="el-GR" dirty="0"/>
              <a:t>-</a:t>
            </a:r>
            <a:r>
              <a:rPr lang="en-US" dirty="0"/>
              <a:t>VEGF </a:t>
            </a:r>
            <a:r>
              <a:rPr lang="el-GR" dirty="0"/>
              <a:t>αντίσωμα </a:t>
            </a:r>
            <a:r>
              <a:rPr lang="el-GR" dirty="0" err="1"/>
              <a:t>μπεβασιζουμάμπη</a:t>
            </a:r>
            <a:r>
              <a:rPr lang="el-GR" dirty="0"/>
              <a:t>) και ανοσοθεραπεία (</a:t>
            </a:r>
            <a:r>
              <a:rPr lang="el-GR" dirty="0" err="1"/>
              <a:t>πεμπρολιζουμάμπη</a:t>
            </a:r>
            <a:r>
              <a:rPr lang="el-GR" dirty="0"/>
              <a:t>)</a:t>
            </a:r>
          </a:p>
          <a:p>
            <a:r>
              <a:rPr lang="el-GR" dirty="0"/>
              <a:t>Προσοχή! Η </a:t>
            </a:r>
            <a:r>
              <a:rPr lang="el-GR" dirty="0" err="1"/>
              <a:t>μπεβασιζουμάμπη</a:t>
            </a:r>
            <a:r>
              <a:rPr lang="el-GR" dirty="0"/>
              <a:t> αυξάνει τον κίνδυνο συριγγίων σε ασθενείς που έχουν ακτινοβοληθεί πρόσφατα</a:t>
            </a:r>
          </a:p>
          <a:p>
            <a:r>
              <a:rPr lang="el-GR" dirty="0"/>
              <a:t> </a:t>
            </a:r>
          </a:p>
          <a:p>
            <a:endParaRPr lang="el-GR" dirty="0"/>
          </a:p>
        </p:txBody>
      </p:sp>
      <p:pic>
        <p:nvPicPr>
          <p:cNvPr id="7170" name="Picture 2" descr="Brachytherapy - Mayo Clinic">
            <a:extLst>
              <a:ext uri="{FF2B5EF4-FFF2-40B4-BE49-F238E27FC236}">
                <a16:creationId xmlns:a16="http://schemas.microsoft.com/office/drawing/2014/main" id="{E6F38E71-1636-1A96-250F-F55E2B2AD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541" y="1932878"/>
            <a:ext cx="23114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5135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42B530-188C-6240-ACA1-F452D3942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l-GR" dirty="0"/>
              <a:t>Θεραπεία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5717F2-DD8D-B248-BFE6-415E128A0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598" y="1253331"/>
            <a:ext cx="3525469" cy="4351338"/>
          </a:xfrm>
        </p:spPr>
        <p:txBody>
          <a:bodyPr/>
          <a:lstStyle/>
          <a:p>
            <a:r>
              <a:rPr lang="el-GR" dirty="0"/>
              <a:t>Τι θεραπευτικές δυνατότητες έχουμε για τις ασθενείς με υποτροπιάζουσα ή μεταστατική νόσο;</a:t>
            </a:r>
          </a:p>
          <a:p>
            <a:r>
              <a:rPr lang="el-GR" dirty="0"/>
              <a:t>Ποιους </a:t>
            </a:r>
            <a:r>
              <a:rPr lang="el-GR" dirty="0" err="1"/>
              <a:t>βιοδείκτες</a:t>
            </a:r>
            <a:r>
              <a:rPr lang="el-GR" dirty="0"/>
              <a:t> πρέπει να αναλύουμε;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7AE33A6-2731-9441-A001-DD01D9308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067" y="947169"/>
            <a:ext cx="8280000" cy="46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6230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81" name="Content Placeholder 2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682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" y="-1"/>
            <a:ext cx="12191408" cy="68603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4" name="Rectangle 2"/>
          <p:cNvSpPr txBox="1"/>
          <p:nvPr/>
        </p:nvSpPr>
        <p:spPr>
          <a:xfrm>
            <a:off x="-187211" y="332035"/>
            <a:ext cx="3530119" cy="577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621" tIns="34621" rIns="34621" bIns="34621" anchor="ctr">
            <a:spAutoFit/>
          </a:bodyPr>
          <a:lstStyle>
            <a:lvl1pPr algn="ctr" defTabSz="687398">
              <a:defRPr sz="3300" b="1" i="1">
                <a:solidFill>
                  <a:srgbClr val="FFFF00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defRPr>
            </a:lvl1pPr>
          </a:lstStyle>
          <a:p>
            <a:pPr marL="0" marR="0" lvl="0" indent="0" algn="ctr" defTabSz="6873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00" b="1" i="1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GOG 227-C</a:t>
            </a:r>
          </a:p>
        </p:txBody>
      </p:sp>
      <p:sp>
        <p:nvSpPr>
          <p:cNvPr id="3688" name="Rectangle 4"/>
          <p:cNvSpPr/>
          <p:nvPr/>
        </p:nvSpPr>
        <p:spPr>
          <a:xfrm>
            <a:off x="613075" y="2643320"/>
            <a:ext cx="2009074" cy="1092607"/>
          </a:xfrm>
          <a:prstGeom prst="rect">
            <a:avLst/>
          </a:prstGeom>
          <a:ln w="12700">
            <a:solidFill>
              <a:schemeClr val="accent3">
                <a:lumOff val="44000"/>
              </a:schemeClr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A5A5A5">
                    <a:lumOff val="44000"/>
                  </a:srgbClr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defRPr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PFS of Bev (Blue) versus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A5A5A5">
                    <a:lumOff val="44000"/>
                  </a:srgbClr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defRPr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GOG Historical Database</a:t>
            </a:r>
            <a:b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(Failing one or two cytotoxic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A5A5A5">
                    <a:lumOff val="44000"/>
                  </a:srgbClr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defRPr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regimens, not including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A5A5A5">
                    <a:lumOff val="44000"/>
                  </a:srgbClr>
                </a:solidFill>
                <a:effectLst>
                  <a:outerShdw blurRad="38100" dist="38100" dir="2700000" rotWithShape="0">
                    <a:srgbClr val="000000"/>
                  </a:outerShdw>
                </a:effectLst>
              </a:defRPr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chemo-RT)</a:t>
            </a:r>
          </a:p>
        </p:txBody>
      </p:sp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2BDE7920-2693-4E46-B584-A20449941C36}"/>
              </a:ext>
            </a:extLst>
          </p:cNvPr>
          <p:cNvGrpSpPr/>
          <p:nvPr/>
        </p:nvGrpSpPr>
        <p:grpSpPr>
          <a:xfrm>
            <a:off x="3780263" y="1494263"/>
            <a:ext cx="6190795" cy="4530088"/>
            <a:chOff x="5450159" y="2203981"/>
            <a:chExt cx="4520899" cy="3820370"/>
          </a:xfrm>
        </p:grpSpPr>
        <p:grpSp>
          <p:nvGrpSpPr>
            <p:cNvPr id="3687" name="Picture 3"/>
            <p:cNvGrpSpPr/>
            <p:nvPr/>
          </p:nvGrpSpPr>
          <p:grpSpPr>
            <a:xfrm>
              <a:off x="5450159" y="2203981"/>
              <a:ext cx="4520899" cy="3495869"/>
              <a:chOff x="0" y="0"/>
              <a:chExt cx="4520898" cy="3495868"/>
            </a:xfrm>
          </p:grpSpPr>
          <p:sp>
            <p:nvSpPr>
              <p:cNvPr id="3685" name="Ορθογώνιο"/>
              <p:cNvSpPr/>
              <p:nvPr/>
            </p:nvSpPr>
            <p:spPr>
              <a:xfrm>
                <a:off x="0" y="0"/>
                <a:ext cx="4520899" cy="3495869"/>
              </a:xfrm>
              <a:prstGeom prst="rect">
                <a:avLst/>
              </a:prstGeom>
              <a:solidFill>
                <a:schemeClr val="accent3">
                  <a:lumOff val="44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3686" name="image75.pdf" descr="image75.pdf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4520899" cy="34958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689" name="Text Box 6"/>
            <p:cNvSpPr txBox="1"/>
            <p:nvPr/>
          </p:nvSpPr>
          <p:spPr>
            <a:xfrm>
              <a:off x="7094125" y="2725060"/>
              <a:ext cx="792844" cy="246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000" b="1">
                  <a:solidFill>
                    <a:srgbClr val="54A021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srgbClr val="54A02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Bevacizumab</a:t>
              </a:r>
            </a:p>
          </p:txBody>
        </p:sp>
        <p:sp>
          <p:nvSpPr>
            <p:cNvPr id="3690" name="Text Box 7"/>
            <p:cNvSpPr txBox="1"/>
            <p:nvPr/>
          </p:nvSpPr>
          <p:spPr>
            <a:xfrm>
              <a:off x="7798678" y="3312192"/>
              <a:ext cx="1607169" cy="707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/>
              </a:pP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GOG Historical Database</a:t>
              </a:r>
              <a:b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(Failing one or two cytotoxic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/>
              </a:pP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regimens, not including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1"/>
              </a:pPr>
              <a:r>
                <a:rPr kumimoji="0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chemo-RT)</a:t>
              </a:r>
              <a:endParaRPr kumimoji="0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91" name="Line 8"/>
            <p:cNvSpPr/>
            <p:nvPr/>
          </p:nvSpPr>
          <p:spPr>
            <a:xfrm flipH="1">
              <a:off x="6741843" y="2901199"/>
              <a:ext cx="401206" cy="514962"/>
            </a:xfrm>
            <a:prstGeom prst="line">
              <a:avLst/>
            </a:prstGeom>
            <a:ln w="57150">
              <a:solidFill>
                <a:srgbClr val="54A021"/>
              </a:solidFill>
              <a:tailEnd type="triangle"/>
            </a:ln>
          </p:spPr>
          <p:txBody>
            <a:bodyPr lIns="45719" rIns="45719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92" name="Line 9"/>
            <p:cNvSpPr/>
            <p:nvPr/>
          </p:nvSpPr>
          <p:spPr>
            <a:xfrm flipH="1">
              <a:off x="7446401" y="4016746"/>
              <a:ext cx="868464" cy="628718"/>
            </a:xfrm>
            <a:prstGeom prst="line">
              <a:avLst/>
            </a:prstGeom>
            <a:ln w="5715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93" name="AutoShape 10"/>
            <p:cNvSpPr/>
            <p:nvPr/>
          </p:nvSpPr>
          <p:spPr>
            <a:xfrm>
              <a:off x="7211551" y="4192880"/>
              <a:ext cx="182257" cy="93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806"/>
                    <a:pt x="10800" y="1800"/>
                  </a:cubicBezTo>
                  <a:lnTo>
                    <a:pt x="10800" y="9000"/>
                  </a:lnTo>
                  <a:cubicBezTo>
                    <a:pt x="10800" y="9994"/>
                    <a:pt x="15635" y="10800"/>
                    <a:pt x="21600" y="10800"/>
                  </a:cubicBezTo>
                  <a:cubicBezTo>
                    <a:pt x="15635" y="10800"/>
                    <a:pt x="10800" y="11606"/>
                    <a:pt x="10800" y="12600"/>
                  </a:cubicBezTo>
                  <a:lnTo>
                    <a:pt x="10800" y="19800"/>
                  </a:lnTo>
                  <a:cubicBezTo>
                    <a:pt x="10800" y="20794"/>
                    <a:pt x="5965" y="21600"/>
                    <a:pt x="0" y="21600"/>
                  </a:cubicBez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lIns="45719" rIns="4571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00"/>
              </a:pPr>
              <a:endParaRPr kumimoji="0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94" name="Text Box 11"/>
            <p:cNvSpPr txBox="1"/>
            <p:nvPr/>
          </p:nvSpPr>
          <p:spPr>
            <a:xfrm>
              <a:off x="6624420" y="5778130"/>
              <a:ext cx="2912014" cy="246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000">
                  <a:solidFill>
                    <a:schemeClr val="accent3">
                      <a:lumOff val="44000"/>
                    </a:schemeClr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00" b="0" i="0" u="none" strike="noStrike" kern="1200" cap="none" spc="0" normalizeH="0" baseline="0" noProof="0">
                  <a:ln>
                    <a:noFill/>
                  </a:ln>
                  <a:solidFill>
                    <a:srgbClr val="A5A5A5">
                      <a:lumOff val="44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Monk BJ et al J Clin Oncol. 2009 Mar 1;27(7):1069-74. </a:t>
              </a: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A5A5A5">
                    <a:lumOff val="44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CED276-885F-297E-33E7-E6A7A5683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31E69CC-10B9-C56D-158F-92F1ADBB52A6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269776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132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2545</Words>
  <Application>Microsoft Office PowerPoint</Application>
  <PresentationFormat>Ευρεία οθόνη</PresentationFormat>
  <Paragraphs>290</Paragraphs>
  <Slides>50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4</vt:i4>
      </vt:variant>
      <vt:variant>
        <vt:lpstr>Τίτλοι διαφανειών</vt:lpstr>
      </vt:variant>
      <vt:variant>
        <vt:i4>50</vt:i4>
      </vt:variant>
    </vt:vector>
  </HeadingPairs>
  <TitlesOfParts>
    <vt:vector size="62" baseType="lpstr">
      <vt:lpstr>Aptos</vt:lpstr>
      <vt:lpstr>Aptos Display</vt:lpstr>
      <vt:lpstr>Arial</vt:lpstr>
      <vt:lpstr>ArialNarrow</vt:lpstr>
      <vt:lpstr>Calibri</vt:lpstr>
      <vt:lpstr>Calibri Light</vt:lpstr>
      <vt:lpstr>Times New Roman</vt:lpstr>
      <vt:lpstr>Trebuchet MS</vt:lpstr>
      <vt:lpstr>Θέμα του Office</vt:lpstr>
      <vt:lpstr>Office Theme</vt:lpstr>
      <vt:lpstr>1_Office Theme</vt:lpstr>
      <vt:lpstr>2_Θέμα του Office</vt:lpstr>
      <vt:lpstr>Γυναικολογικοί καρκίνοι</vt:lpstr>
      <vt:lpstr>Καρκίνος ωοθηκών </vt:lpstr>
      <vt:lpstr>Διαγνωστική προσέγγιση</vt:lpstr>
      <vt:lpstr>Παθολογική Ανατομική</vt:lpstr>
      <vt:lpstr>Μοριακή ταξινόμηση HGSOC</vt:lpstr>
      <vt:lpstr>Πρόληψη;</vt:lpstr>
      <vt:lpstr>Σταδιοποίηση - αντιμετώπιση</vt:lpstr>
      <vt:lpstr>Measuring HRD genomic instability often looks at multiple  markers, and combines the results with tBRCA status</vt:lpstr>
      <vt:lpstr>Χειρουργική αντιμετώπιση</vt:lpstr>
      <vt:lpstr>Παρουσίαση του PowerPoint</vt:lpstr>
      <vt:lpstr>Θεραπεία καρκίνου ωοθηκών</vt:lpstr>
      <vt:lpstr>Θεραπεία συντήρησης στον καρκίνο ωοθηκών</vt:lpstr>
      <vt:lpstr>Αναστολείς PARP</vt:lpstr>
      <vt:lpstr>Δεδομένα συνολική επιβίωσης</vt:lpstr>
      <vt:lpstr>Υποτροπιάζων καρκίνος ωοθηκών</vt:lpstr>
      <vt:lpstr>Παρουσίαση του PowerPoint</vt:lpstr>
      <vt:lpstr>Νέες θεραπευτικές επιλογές στον καρκίνο ωοθηκών</vt:lpstr>
      <vt:lpstr>Examples of biomarkers exploited in ovarian cancer by ADCs and other targeted therapies in development</vt:lpstr>
      <vt:lpstr>Mirvetuximab soravtansine MOA</vt:lpstr>
      <vt:lpstr>Sex cord tumors (SCTs)</vt:lpstr>
      <vt:lpstr>Sex cord tumors</vt:lpstr>
      <vt:lpstr>Germ cell tumors</vt:lpstr>
      <vt:lpstr>Germ cell tumors</vt:lpstr>
      <vt:lpstr>Germ cell tumors</vt:lpstr>
      <vt:lpstr>SCCOHT</vt:lpstr>
      <vt:lpstr>SCCOHT</vt:lpstr>
      <vt:lpstr>Καρκίνος ενδομητρίου</vt:lpstr>
      <vt:lpstr>Επιδημιολογία - διάγνωση</vt:lpstr>
      <vt:lpstr>Παθολογική ανατομική</vt:lpstr>
      <vt:lpstr>Molecular Subtypes of endometrial cancer</vt:lpstr>
      <vt:lpstr>What the TCGA taught us… Endometrial cancer is NOT ONE disease</vt:lpstr>
      <vt:lpstr>Κληρονομικά σύνδρομα καρκίνου ενδομητρίου</vt:lpstr>
      <vt:lpstr>Καρκίνος ενδομητρίου</vt:lpstr>
      <vt:lpstr>Χειρουργική αντιμετώπιση</vt:lpstr>
      <vt:lpstr>Θεραπευτική καρκίνου ενδομητρίου</vt:lpstr>
      <vt:lpstr>Συμπληρωματική θεραπεία</vt:lpstr>
      <vt:lpstr>Θεραπευτική καρκίνου ενδομητρίου</vt:lpstr>
      <vt:lpstr>Στοχεύουσες θεραπείες στον καρκίνο ενδομητρίου</vt:lpstr>
      <vt:lpstr>Καρκίνος τραχήλου της μήτρας</vt:lpstr>
      <vt:lpstr>Επιδημιολογία - πρόληψη</vt:lpstr>
      <vt:lpstr>HPV DNA testing</vt:lpstr>
      <vt:lpstr>HPV DNA testing </vt:lpstr>
      <vt:lpstr>Παθολογική ανατομική</vt:lpstr>
      <vt:lpstr>Διάγνωση-σταδιοποίηση</vt:lpstr>
      <vt:lpstr>Θεραπεία</vt:lpstr>
      <vt:lpstr>Θεραπευτική καρκίνου τραχήλου μήτρας</vt:lpstr>
      <vt:lpstr>Θεραπεία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Michalis Liontos</dc:creator>
  <cp:lastModifiedBy>Sotiria Sotiriou</cp:lastModifiedBy>
  <cp:revision>2</cp:revision>
  <dcterms:created xsi:type="dcterms:W3CDTF">2026-04-22T21:02:27Z</dcterms:created>
  <dcterms:modified xsi:type="dcterms:W3CDTF">2026-04-23T05:04:05Z</dcterms:modified>
</cp:coreProperties>
</file>