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8" r:id="rId2"/>
    <p:sldId id="330" r:id="rId3"/>
    <p:sldId id="331" r:id="rId4"/>
    <p:sldId id="376" r:id="rId5"/>
    <p:sldId id="365" r:id="rId6"/>
    <p:sldId id="263" r:id="rId7"/>
    <p:sldId id="367" r:id="rId8"/>
    <p:sldId id="272" r:id="rId9"/>
    <p:sldId id="366" r:id="rId10"/>
    <p:sldId id="369" r:id="rId11"/>
    <p:sldId id="333" r:id="rId12"/>
    <p:sldId id="334" r:id="rId13"/>
    <p:sldId id="335" r:id="rId14"/>
    <p:sldId id="349" r:id="rId15"/>
    <p:sldId id="338" r:id="rId16"/>
    <p:sldId id="339" r:id="rId17"/>
    <p:sldId id="341" r:id="rId18"/>
    <p:sldId id="337" r:id="rId19"/>
    <p:sldId id="274" r:id="rId20"/>
    <p:sldId id="317" r:id="rId21"/>
    <p:sldId id="257" r:id="rId22"/>
    <p:sldId id="261" r:id="rId23"/>
    <p:sldId id="290" r:id="rId24"/>
    <p:sldId id="327" r:id="rId25"/>
    <p:sldId id="281" r:id="rId26"/>
    <p:sldId id="320" r:id="rId27"/>
    <p:sldId id="322" r:id="rId28"/>
    <p:sldId id="299" r:id="rId29"/>
    <p:sldId id="300" r:id="rId30"/>
    <p:sldId id="278" r:id="rId31"/>
    <p:sldId id="282" r:id="rId32"/>
    <p:sldId id="283" r:id="rId33"/>
    <p:sldId id="343" r:id="rId34"/>
    <p:sldId id="375" r:id="rId35"/>
    <p:sldId id="373" r:id="rId36"/>
    <p:sldId id="296" r:id="rId37"/>
    <p:sldId id="295" r:id="rId38"/>
    <p:sldId id="297" r:id="rId39"/>
    <p:sldId id="324" r:id="rId40"/>
    <p:sldId id="370" r:id="rId41"/>
    <p:sldId id="359" r:id="rId42"/>
    <p:sldId id="346" r:id="rId43"/>
    <p:sldId id="353" r:id="rId44"/>
    <p:sldId id="267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2" autoAdjust="0"/>
    <p:restoredTop sz="94660"/>
  </p:normalViewPr>
  <p:slideViewPr>
    <p:cSldViewPr snapToGrid="0">
      <p:cViewPr varScale="1">
        <p:scale>
          <a:sx n="59" d="100"/>
          <a:sy n="59" d="100"/>
        </p:scale>
        <p:origin x="9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59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437500000000001E-2"/>
          <c:y val="5.1562496828094474E-2"/>
          <c:w val="0.96562500000000029"/>
          <c:h val="0.9484375031719055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43C-4B3E-A7E1-CA6FED0575E7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43C-4B3E-A7E1-CA6FED0575E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43C-4B3E-A7E1-CA6FED0575E7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43C-4B3E-A7E1-CA6FED0575E7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43C-4B3E-A7E1-CA6FED057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0.26094</cdr:x>
      <cdr:y>0.32656</cdr:y>
    </cdr:from>
    <cdr:to>
      <cdr:x>0.82031</cdr:x>
      <cdr:y>0.63359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20900" y="1769534"/>
          <a:ext cx="4546600" cy="1663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l-GR" sz="2000" dirty="0">
              <a:solidFill>
                <a:srgbClr val="002060"/>
              </a:solidFill>
            </a:rPr>
            <a:t>                        </a:t>
          </a:r>
          <a:r>
            <a:rPr lang="el-GR" sz="4800" dirty="0">
              <a:solidFill>
                <a:srgbClr val="002060"/>
              </a:solidFill>
            </a:rPr>
            <a:t>9</a:t>
          </a:r>
          <a:r>
            <a:rPr lang="en-US" sz="4800" dirty="0">
              <a:solidFill>
                <a:srgbClr val="002060"/>
              </a:solidFill>
            </a:rPr>
            <a:t>2</a:t>
          </a:r>
          <a:r>
            <a:rPr lang="el-GR" sz="4800" dirty="0">
              <a:solidFill>
                <a:srgbClr val="002060"/>
              </a:solidFill>
            </a:rPr>
            <a:t>%</a:t>
          </a:r>
        </a:p>
        <a:p xmlns:a="http://schemas.openxmlformats.org/drawingml/2006/main">
          <a:r>
            <a:rPr lang="el-GR" sz="2800" dirty="0">
              <a:solidFill>
                <a:srgbClr val="002060"/>
              </a:solidFill>
            </a:rPr>
            <a:t> </a:t>
          </a:r>
          <a:r>
            <a:rPr lang="en-US" sz="2800" dirty="0">
              <a:solidFill>
                <a:srgbClr val="002060"/>
              </a:solidFill>
            </a:rPr>
            <a:t>Local/ Locally advanced</a:t>
          </a:r>
          <a:r>
            <a:rPr lang="el-GR" sz="2800" dirty="0">
              <a:solidFill>
                <a:srgbClr val="002060"/>
              </a:solidFill>
            </a:rPr>
            <a:t> </a:t>
          </a:r>
          <a:endParaRPr lang="en-US" sz="28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0.38281</cdr:x>
      <cdr:y>0.12031</cdr:y>
    </cdr:from>
    <cdr:to>
      <cdr:x>0.48281</cdr:x>
      <cdr:y>0.2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11500" y="651934"/>
          <a:ext cx="812800" cy="431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0.39844</cdr:x>
      <cdr:y>0.12266</cdr:y>
    </cdr:from>
    <cdr:to>
      <cdr:x>0.49531</cdr:x>
      <cdr:y>0.22578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38500" y="664634"/>
          <a:ext cx="787400" cy="558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solidFill>
                <a:srgbClr val="C00000"/>
              </a:solidFill>
            </a:rPr>
            <a:t>8</a:t>
          </a:r>
          <a:r>
            <a:rPr lang="el-GR" sz="2400" dirty="0">
              <a:solidFill>
                <a:srgbClr val="C00000"/>
              </a:solidFill>
            </a:rPr>
            <a:t>%</a:t>
          </a:r>
          <a:endParaRPr lang="en-US" sz="2400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27796-8620-421A-8418-63DFE0DE65CD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F4FD9-DC2C-4203-9858-E60A2088F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>
                <a:latin typeface="Arial" panose="020B0604020202020204" pitchFamily="34" charset="0"/>
              </a:rPr>
              <a:t>AI, aromatase inhibitor; CBC, contralateral breast cancer; DFS, disease-free survival; ER, estrogen receptor; PgR, progesterone receptor; QoL, quality of life.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E82E9D-846F-45D4-AC67-A21E3F69E091}" type="slidenum">
              <a:rPr lang="en-US" altLang="en-US" b="0" smtClean="0"/>
              <a:pPr/>
              <a:t>28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3226667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>
                <a:latin typeface="Arial" panose="020B0604020202020204" pitchFamily="34" charset="0"/>
              </a:rPr>
              <a:t>AI, aromatase inhibitor; DFS, disease-free survival; NS, not significant.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486A1B4-6160-4853-9B25-53FD443FD0B1}" type="slidenum">
              <a:rPr lang="en-US" altLang="en-US" b="0" smtClean="0"/>
              <a:pPr/>
              <a:t>29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2822982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 </a:t>
            </a:r>
            <a:r>
              <a:rPr lang="el-GR" dirty="0" err="1"/>
              <a:t>απο</a:t>
            </a:r>
            <a:r>
              <a:rPr lang="en-US" dirty="0"/>
              <a:t>NCCN </a:t>
            </a:r>
            <a:r>
              <a:rPr lang="el-GR" dirty="0"/>
              <a:t>τις</a:t>
            </a:r>
            <a:r>
              <a:rPr lang="el-GR" baseline="0" dirty="0"/>
              <a:t> </a:t>
            </a:r>
            <a:r>
              <a:rPr lang="el-GR" baseline="0" dirty="0" err="1"/>
              <a:t>κατηγοριες</a:t>
            </a:r>
            <a:r>
              <a:rPr lang="el-GR" baseline="0" dirty="0"/>
              <a:t> 1 σε 1</a:t>
            </a:r>
            <a:r>
              <a:rPr lang="el-GR" baseline="30000" dirty="0"/>
              <a:t>η</a:t>
            </a:r>
            <a:r>
              <a:rPr lang="el-GR" baseline="0" dirty="0"/>
              <a:t> </a:t>
            </a:r>
            <a:r>
              <a:rPr lang="el-GR" baseline="0" dirty="0" err="1"/>
              <a:t>γραμμη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F4FD9-DC2C-4203-9858-E60A2088FE5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10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23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0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0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40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0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18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8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29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6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3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1BC1A-F290-4C4D-BA2F-2EF3376BC72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5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3937" y="1149456"/>
            <a:ext cx="96880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>
                <a:solidFill>
                  <a:srgbClr val="FFFF00"/>
                </a:solidFill>
              </a:rPr>
              <a:t>		Καρκίνος μαστού</a:t>
            </a:r>
            <a:endParaRPr lang="en-GB" sz="3600" b="1" dirty="0">
              <a:solidFill>
                <a:srgbClr val="FFFF00"/>
              </a:solidFill>
            </a:endParaRPr>
          </a:p>
          <a:p>
            <a:r>
              <a:rPr lang="el-GR" sz="4800" b="1" dirty="0">
                <a:solidFill>
                  <a:srgbClr val="FFFF00"/>
                </a:solidFill>
              </a:rPr>
              <a:t>					</a:t>
            </a:r>
            <a:endParaRPr lang="el-GR" sz="3600" b="1" dirty="0">
              <a:solidFill>
                <a:srgbClr val="FFFF00"/>
              </a:solidFill>
            </a:endParaRPr>
          </a:p>
          <a:p>
            <a:r>
              <a:rPr lang="el-GR" sz="3600" b="1" dirty="0">
                <a:solidFill>
                  <a:srgbClr val="FFFF00"/>
                </a:solidFill>
              </a:rPr>
              <a:t>			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5237" y="3019081"/>
            <a:ext cx="106434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chemeClr val="bg1"/>
                </a:solidFill>
              </a:rPr>
              <a:t>			</a:t>
            </a:r>
            <a:r>
              <a:rPr lang="el-GR" sz="2800" b="1" dirty="0">
                <a:solidFill>
                  <a:schemeClr val="bg1"/>
                </a:solidFill>
                <a:cs typeface="Helvetica" panose="020B0604020202020204" pitchFamily="34" charset="0"/>
              </a:rPr>
              <a:t>Ηλίας Α. </a:t>
            </a:r>
            <a:r>
              <a:rPr lang="el-GR" sz="2800" b="1" dirty="0" err="1">
                <a:solidFill>
                  <a:schemeClr val="bg1"/>
                </a:solidFill>
                <a:cs typeface="Helvetica" panose="020B0604020202020204" pitchFamily="34" charset="0"/>
              </a:rPr>
              <a:t>Κοττέας</a:t>
            </a:r>
            <a:r>
              <a:rPr lang="el-GR" sz="2800" b="1" dirty="0">
                <a:solidFill>
                  <a:schemeClr val="bg1"/>
                </a:solidFill>
                <a:cs typeface="Helvetica" panose="020B0604020202020204" pitchFamily="34" charset="0"/>
              </a:rPr>
              <a:t>, </a:t>
            </a:r>
            <a:r>
              <a:rPr lang="en-US" sz="2800" b="1" dirty="0">
                <a:solidFill>
                  <a:schemeClr val="bg1"/>
                </a:solidFill>
                <a:cs typeface="Helvetica" panose="020B0604020202020204" pitchFamily="34" charset="0"/>
              </a:rPr>
              <a:t>M.D, </a:t>
            </a:r>
            <a:r>
              <a:rPr lang="en-US" sz="2800" b="1" dirty="0" err="1">
                <a:solidFill>
                  <a:schemeClr val="bg1"/>
                </a:solidFill>
                <a:cs typeface="Helvetica" panose="020B0604020202020204" pitchFamily="34" charset="0"/>
              </a:rPr>
              <a:t>Ph.D</a:t>
            </a:r>
            <a:endParaRPr lang="el-GR" sz="2800" b="1" dirty="0">
              <a:solidFill>
                <a:schemeClr val="bg1"/>
              </a:solidFill>
              <a:cs typeface="Helvetica" panose="020B0604020202020204" pitchFamily="34" charset="0"/>
            </a:endParaRPr>
          </a:p>
          <a:p>
            <a:endParaRPr lang="en-US" sz="28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l-GR" sz="2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	</a:t>
            </a:r>
            <a:r>
              <a:rPr lang="el-GR" sz="2800" b="1" dirty="0">
                <a:solidFill>
                  <a:schemeClr val="bg1"/>
                </a:solidFill>
                <a:cs typeface="Helvetica" panose="020B0604020202020204" pitchFamily="34" charset="0"/>
              </a:rPr>
              <a:t>Καθηγητής Παθολογίας-Ογκολογίας</a:t>
            </a:r>
            <a:endParaRPr lang="en-US" sz="2800" b="1" dirty="0">
              <a:solidFill>
                <a:schemeClr val="bg1"/>
              </a:solidFill>
              <a:cs typeface="Helvetica" panose="020B0604020202020204" pitchFamily="34" charset="0"/>
            </a:endParaRPr>
          </a:p>
          <a:p>
            <a:r>
              <a:rPr lang="en-US" sz="2800" b="1" dirty="0">
                <a:solidFill>
                  <a:schemeClr val="bg1"/>
                </a:solidFill>
                <a:cs typeface="Helvetica" panose="020B0604020202020204" pitchFamily="34" charset="0"/>
              </a:rPr>
              <a:t>		</a:t>
            </a:r>
            <a:r>
              <a:rPr lang="en-US" sz="2800" b="1">
                <a:solidFill>
                  <a:schemeClr val="bg1"/>
                </a:solidFill>
                <a:cs typeface="Helvetica" panose="020B0604020202020204" pitchFamily="34" charset="0"/>
              </a:rPr>
              <a:t>	</a:t>
            </a:r>
            <a:r>
              <a:rPr lang="el-GR" sz="2800" b="1">
                <a:solidFill>
                  <a:schemeClr val="bg1"/>
                </a:solidFill>
                <a:cs typeface="Helvetica" panose="020B0604020202020204" pitchFamily="34" charset="0"/>
              </a:rPr>
              <a:t>Γ</a:t>
            </a:r>
            <a:r>
              <a:rPr lang="el-GR" sz="2800" b="1" dirty="0">
                <a:solidFill>
                  <a:schemeClr val="bg1"/>
                </a:solidFill>
                <a:cs typeface="Helvetica" panose="020B0604020202020204" pitchFamily="34" charset="0"/>
              </a:rPr>
              <a:t>’ Πανεπιστημιακή Παθολογική Κλινική</a:t>
            </a:r>
          </a:p>
          <a:p>
            <a:r>
              <a:rPr lang="el-GR" sz="3200" b="1" dirty="0">
                <a:solidFill>
                  <a:schemeClr val="bg1"/>
                </a:solidFill>
                <a:cs typeface="Helvetica" panose="020B0604020202020204" pitchFamily="34" charset="0"/>
              </a:rPr>
              <a:t>				   </a:t>
            </a:r>
            <a:endParaRPr lang="en-US" sz="3200" b="1" dirty="0">
              <a:solidFill>
                <a:schemeClr val="bg1"/>
              </a:solidFill>
              <a:cs typeface="Helvetica" panose="020B0604020202020204" pitchFamily="34" charset="0"/>
            </a:endParaRPr>
          </a:p>
        </p:txBody>
      </p:sp>
      <p:graphicFrame>
        <p:nvGraphicFramePr>
          <p:cNvPr id="9" name="Αντικείμενο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547474"/>
              </p:ext>
            </p:extLst>
          </p:nvPr>
        </p:nvGraphicFramePr>
        <p:xfrm>
          <a:off x="428625" y="5873933"/>
          <a:ext cx="11375600" cy="778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687483" imgH="1209524" progId="Paint.Picture">
                  <p:embed/>
                </p:oleObj>
              </mc:Choice>
              <mc:Fallback>
                <p:oleObj name="Bitmap Image" r:id="rId2" imgW="6687483" imgH="1209524" progId="Paint.Picture">
                  <p:embed/>
                  <p:pic>
                    <p:nvPicPr>
                      <p:cNvPr id="3" name="Αντικείμενο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5873933"/>
                        <a:ext cx="11375600" cy="778768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0470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65564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el-GR" sz="4000" dirty="0"/>
              <a:t>   </a:t>
            </a:r>
            <a:r>
              <a:rPr lang="el-GR" sz="4000" b="1" dirty="0">
                <a:solidFill>
                  <a:srgbClr val="FFFF00"/>
                </a:solidFill>
              </a:rPr>
              <a:t>			   </a:t>
            </a:r>
            <a:r>
              <a:rPr lang="en-US" sz="4000" b="1" dirty="0">
                <a:solidFill>
                  <a:srgbClr val="FFFF00"/>
                </a:solidFill>
              </a:rPr>
              <a:t>  </a:t>
            </a:r>
            <a:r>
              <a:rPr lang="el-GR" sz="4000" b="1" dirty="0">
                <a:solidFill>
                  <a:srgbClr val="FFFF00"/>
                </a:solidFill>
                <a:latin typeface="+mn-lt"/>
              </a:rPr>
              <a:t>Επιδημιολογικά δεδομένα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4" name="Content Placeholder 2" descr="http://bcacampaign.com/img/2x/figure1-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046" y="2237511"/>
            <a:ext cx="7819969" cy="209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74291" y="4753122"/>
            <a:ext cx="676845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1</a:t>
            </a:r>
            <a:r>
              <a:rPr lang="el-GR" sz="4000" b="1" baseline="30000" dirty="0" err="1">
                <a:solidFill>
                  <a:srgbClr val="00B0F0"/>
                </a:solidFill>
              </a:rPr>
              <a:t>ος</a:t>
            </a:r>
            <a:r>
              <a:rPr lang="el-GR" sz="4000" b="1" dirty="0">
                <a:solidFill>
                  <a:srgbClr val="00B0F0"/>
                </a:solidFill>
              </a:rPr>
              <a:t> σε συχνότητα στις γυναίκες</a:t>
            </a:r>
          </a:p>
          <a:p>
            <a:r>
              <a:rPr lang="el-GR" sz="4000" b="1" dirty="0">
                <a:solidFill>
                  <a:srgbClr val="00B0F0"/>
                </a:solidFill>
              </a:rPr>
              <a:t>2</a:t>
            </a:r>
            <a:r>
              <a:rPr lang="el-GR" sz="4000" b="1" baseline="30000" dirty="0">
                <a:solidFill>
                  <a:srgbClr val="00B0F0"/>
                </a:solidFill>
              </a:rPr>
              <a:t>η</a:t>
            </a:r>
            <a:r>
              <a:rPr lang="el-GR" sz="4000" b="1" dirty="0">
                <a:solidFill>
                  <a:srgbClr val="00B0F0"/>
                </a:solidFill>
              </a:rPr>
              <a:t> αιτία θανάτου από καρκίνο</a:t>
            </a:r>
          </a:p>
        </p:txBody>
      </p:sp>
    </p:spTree>
    <p:extLst>
      <p:ext uri="{BB962C8B-B14F-4D97-AF65-F5344CB8AC3E}">
        <p14:creationId xmlns:p14="http://schemas.microsoft.com/office/powerpoint/2010/main" val="26949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air.news.gr/cov/he/heaksdla.JPG_b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90685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78131" y="630396"/>
            <a:ext cx="3903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FF00"/>
                </a:solidFill>
              </a:rPr>
              <a:t>7500</a:t>
            </a:r>
            <a:r>
              <a:rPr lang="en-US" sz="5400" b="1" dirty="0">
                <a:solidFill>
                  <a:srgbClr val="FFFF00"/>
                </a:solidFill>
              </a:rPr>
              <a:t>/</a:t>
            </a:r>
            <a:r>
              <a:rPr lang="el-GR" sz="5400" b="1" dirty="0">
                <a:solidFill>
                  <a:srgbClr val="FFFF00"/>
                </a:solidFill>
              </a:rPr>
              <a:t>έτος</a:t>
            </a:r>
            <a:endParaRPr lang="en-US" sz="54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9026" y="3075056"/>
            <a:ext cx="420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dirty="0">
                <a:solidFill>
                  <a:schemeClr val="bg1">
                    <a:lumMod val="95000"/>
                  </a:schemeClr>
                </a:solidFill>
              </a:rPr>
              <a:t>Κληρονομικότητα</a:t>
            </a:r>
            <a:endParaRPr lang="en-U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51495" y="4720862"/>
            <a:ext cx="2243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200" b="1" dirty="0">
                <a:solidFill>
                  <a:srgbClr val="92D050"/>
                </a:solidFill>
              </a:rPr>
              <a:t>10%</a:t>
            </a:r>
            <a:endParaRPr lang="en-US" sz="7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1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k Factors - Pinkribbon">
            <a:extLst>
              <a:ext uri="{FF2B5EF4-FFF2-40B4-BE49-F238E27FC236}">
                <a16:creationId xmlns:a16="http://schemas.microsoft.com/office/drawing/2014/main" id="{223355FB-9309-4FC7-2E5A-E2F476161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" y="0"/>
            <a:ext cx="12190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731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enomic Characterization of Invasive Lobular Breast Carcinoma Mich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96"/>
            <a:ext cx="12128740" cy="683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66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8" y="436728"/>
            <a:ext cx="10452295" cy="600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8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 NEW MOLECULAR TARGET FOR BREAST CANCER THERAPY – Sanguine Bio Researcher 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32" y="506344"/>
            <a:ext cx="9808235" cy="576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7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islaslab.wikispaces.com/file/view/2.png/512380236/512x231/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448" y="0"/>
            <a:ext cx="59224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1639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0762" y="3572446"/>
            <a:ext cx="2557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HERCEPTIN</a:t>
            </a:r>
          </a:p>
        </p:txBody>
      </p:sp>
    </p:spTree>
    <p:extLst>
      <p:ext uri="{BB962C8B-B14F-4D97-AF65-F5344CB8AC3E}">
        <p14:creationId xmlns:p14="http://schemas.microsoft.com/office/powerpoint/2010/main" val="1949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PM | Free Full-Text | Investigational Drug Treatments for Triple-Negative  Breast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08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74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5064" y="168813"/>
            <a:ext cx="6935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Triple negative breast cancer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58" y="1413929"/>
            <a:ext cx="84687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Young women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Very 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Early relapses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Poor prognosis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Limited treatment options (chemo only)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027" y="1119117"/>
            <a:ext cx="6250673" cy="468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2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2345"/>
            <a:ext cx="12191999" cy="688349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http://www.e-mastology.gr/wp-content/uploads/2013/05/%CE%95%CE%A1%CE%A9%CE%A4%CE%97%CE%A3%CE%97-115-2-300x2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345"/>
            <a:ext cx="4391696" cy="372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erimastologias.net/uploads/9/0/4/3/9043588/9553870.jpg?2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749" y="1"/>
            <a:ext cx="4297251" cy="372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nursingpoint.files.wordpress.com/2013/02/nosos-paget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695" y="13146"/>
            <a:ext cx="3503053" cy="370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καρκινος μαστου ψηλαφητο μορφωμα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1994"/>
            <a:ext cx="4391693" cy="313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mybreastcare.org/wp-content/uploads/2014/03/image003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693" y="3735140"/>
            <a:ext cx="3644724" cy="312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mjdrdypu.org/articles/2014/7/1/images/MedJDYPatilUniv_2014_7_1_62_122786_f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16" y="3721994"/>
            <a:ext cx="4155583" cy="314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11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kasytech.com/wp-content/uploads/2015/01/stage4-breast-canc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55335" y="206062"/>
            <a:ext cx="2601534" cy="3348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0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07052666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035639" y="177728"/>
            <a:ext cx="4430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Stages</a:t>
            </a:r>
          </a:p>
        </p:txBody>
      </p:sp>
    </p:spTree>
    <p:extLst>
      <p:ext uri="{BB962C8B-B14F-4D97-AF65-F5344CB8AC3E}">
        <p14:creationId xmlns:p14="http://schemas.microsoft.com/office/powerpoint/2010/main" val="83605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9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Mastectomy</a:t>
            </a:r>
          </a:p>
        </p:txBody>
      </p:sp>
      <p:pic>
        <p:nvPicPr>
          <p:cNvPr id="1032" name="Picture 8" descr="http://beasurvivoravera.com/wp-content/uploads/2012/04/mastx-w-L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3142445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cairo-plastic-clinic.com/yahoo_site_admin/assets/images/image012.99121955_st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445" y="1690689"/>
            <a:ext cx="5847009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encrypted-tbn2.gstatic.com/images?q=tbn:ANd9GcQirjcEI4HT5tvnaq5sjURFOuzPo2kJAA6eGvhJfpDX1rmoyL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454" y="1690688"/>
            <a:ext cx="3202546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59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Sentinel Lymph Node Biopsy</a:t>
            </a:r>
          </a:p>
        </p:txBody>
      </p:sp>
      <p:pic>
        <p:nvPicPr>
          <p:cNvPr id="3074" name="Picture 2" descr="http://www.bccmiami.com/images/articles/st_managment_of_the_axil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99309"/>
            <a:ext cx="5576553" cy="545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dygfroc1ptcu0.cloudfront.net/content/asj/23/3/184/F5.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53" y="1399308"/>
            <a:ext cx="6615447" cy="545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76362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2191999" cy="1690688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Lumpectomy</a:t>
            </a:r>
          </a:p>
        </p:txBody>
      </p:sp>
      <p:pic>
        <p:nvPicPr>
          <p:cNvPr id="2052" name="Picture 4" descr="http://beasurvivoravera.com/wp-content/uploads/2012/04/lumpx-wL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3361386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.medscape.com/fullsize/migrated/578/026/ncpo578026.fig3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386" y="1690688"/>
            <a:ext cx="3915177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accidentalamazon.com/images/lina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63" y="1690688"/>
            <a:ext cx="4915437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60219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698034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0" name="Picture 2" descr="http://www.verdevalleymedicalcenter.com/OurServices/CancerCenterSedona/DigitalMammography/Mammogram_tumorwe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" y="815925"/>
            <a:ext cx="3940935" cy="456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i.ytimg.com/vi/f_1Hvvrvaqk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917" y="815924"/>
            <a:ext cx="4031088" cy="456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www.med.unc.edu/radiology/breastimaging/services/images/ultrasoundbiopsy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005" y="815924"/>
            <a:ext cx="4057917" cy="456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6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56" y="378070"/>
            <a:ext cx="8758229" cy="59418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41303" y="6550223"/>
            <a:ext cx="2034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err="1">
                <a:solidFill>
                  <a:srgbClr val="FFFF00"/>
                </a:solidFill>
              </a:rPr>
              <a:t>Beatson</a:t>
            </a:r>
            <a:r>
              <a:rPr lang="en-US" sz="1000" b="1" dirty="0">
                <a:solidFill>
                  <a:srgbClr val="FFFF00"/>
                </a:solidFill>
              </a:rPr>
              <a:t> G. Lancet, 1896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989" y="1378634"/>
            <a:ext cx="1857375" cy="402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9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8938" y="3116934"/>
            <a:ext cx="7482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chemeClr val="bg1"/>
                </a:solidFill>
              </a:rPr>
              <a:t>“A lady with growth neoplastic</a:t>
            </a:r>
          </a:p>
          <a:p>
            <a:r>
              <a:rPr lang="en-US" sz="2800" i="1" dirty="0">
                <a:solidFill>
                  <a:schemeClr val="bg1"/>
                </a:solidFill>
              </a:rPr>
              <a:t>thought castration was just a bit drastic</a:t>
            </a:r>
          </a:p>
          <a:p>
            <a:endParaRPr lang="en-US" sz="2800" i="1" dirty="0">
              <a:solidFill>
                <a:schemeClr val="bg1"/>
              </a:solidFill>
            </a:endParaRPr>
          </a:p>
          <a:p>
            <a:r>
              <a:rPr lang="en-US" sz="2800" i="1" dirty="0">
                <a:solidFill>
                  <a:schemeClr val="bg1"/>
                </a:solidFill>
              </a:rPr>
              <a:t>She preferred that her ill could be cured with a pill</a:t>
            </a:r>
          </a:p>
          <a:p>
            <a:r>
              <a:rPr lang="en-US" sz="2800" i="1" dirty="0">
                <a:solidFill>
                  <a:schemeClr val="bg1"/>
                </a:solidFill>
              </a:rPr>
              <a:t>Today it’s no longer fantastic”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4" y="243134"/>
            <a:ext cx="2582199" cy="23865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7984" y="2725720"/>
            <a:ext cx="1591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Elwood Jensen</a:t>
            </a:r>
          </a:p>
        </p:txBody>
      </p:sp>
    </p:spTree>
    <p:extLst>
      <p:ext uri="{BB962C8B-B14F-4D97-AF65-F5344CB8AC3E}">
        <p14:creationId xmlns:p14="http://schemas.microsoft.com/office/powerpoint/2010/main" val="2944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2" y="34813"/>
            <a:ext cx="7832926" cy="116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255" y="1445710"/>
            <a:ext cx="6555545" cy="15181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416" y="3085338"/>
            <a:ext cx="7941717" cy="36647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0404" y="1841537"/>
            <a:ext cx="6451266" cy="48384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828800"/>
            <a:ext cx="3617843" cy="103367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2841674"/>
            <a:ext cx="998806" cy="38967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3343" y="0"/>
            <a:ext cx="441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Tamoxifen: 5 years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9234" y="6550223"/>
            <a:ext cx="2172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Davies, et al. Lancet, 2011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6" y="742950"/>
            <a:ext cx="10444765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4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69" y="811370"/>
            <a:ext cx="10573555" cy="56538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19234" y="6550223"/>
            <a:ext cx="2172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Davies, et al. Lancet, 2013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1" y="0"/>
            <a:ext cx="4543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Tamoxifen: 10 years</a:t>
            </a:r>
          </a:p>
        </p:txBody>
      </p:sp>
    </p:spTree>
    <p:extLst>
      <p:ext uri="{BB962C8B-B14F-4D97-AF65-F5344CB8AC3E}">
        <p14:creationId xmlns:p14="http://schemas.microsoft.com/office/powerpoint/2010/main" val="77109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" y="714376"/>
            <a:ext cx="10844211" cy="13483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" y="2066765"/>
            <a:ext cx="10829924" cy="44650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19234" y="6550223"/>
            <a:ext cx="2172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Davies, et al. Lancet, 2013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1" y="0"/>
            <a:ext cx="2414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Toxicities 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43150"/>
            <a:ext cx="9972675" cy="10429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6762" y="4972049"/>
            <a:ext cx="10120313" cy="8001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8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68" y="1614416"/>
            <a:ext cx="7587837" cy="48616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5310" y="115909"/>
            <a:ext cx="8744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Aromatase inhibitors (Post-menopausal)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56210" y="2461846"/>
            <a:ext cx="32496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bg1"/>
                </a:solidFill>
              </a:rPr>
              <a:t>Letrozole</a:t>
            </a:r>
            <a:endParaRPr lang="en-US" sz="4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bg1"/>
                </a:solidFill>
              </a:rPr>
              <a:t>Anastrozole</a:t>
            </a:r>
            <a:endParaRPr lang="en-US" sz="4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bg1"/>
                </a:solidFill>
              </a:rPr>
              <a:t>Exemestane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41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8661"/>
            <a:ext cx="6286500" cy="5829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714375"/>
            <a:ext cx="5905500" cy="58150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3188" y="342900"/>
            <a:ext cx="1400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Reccurence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972" y="90152"/>
            <a:ext cx="11565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Aromatase inhibitors </a:t>
            </a:r>
            <a:r>
              <a:rPr lang="en-US" sz="2400" b="1" i="1" dirty="0">
                <a:solidFill>
                  <a:srgbClr val="FFFF00"/>
                </a:solidFill>
              </a:rPr>
              <a:t>vs</a:t>
            </a:r>
            <a:r>
              <a:rPr lang="en-US" sz="4000" b="1" dirty="0">
                <a:solidFill>
                  <a:srgbClr val="FFFF00"/>
                </a:solidFill>
              </a:rPr>
              <a:t> Tamoxifen (Post-menopausal)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6063" y="1371600"/>
            <a:ext cx="2271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Recurrence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10537" y="1409700"/>
            <a:ext cx="3176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Contralateral BC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63175" y="6550224"/>
            <a:ext cx="2028825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FFFF00"/>
                </a:solidFill>
              </a:rPr>
              <a:t>Cuzick</a:t>
            </a:r>
            <a:r>
              <a:rPr lang="en-US" sz="1400" b="1" dirty="0">
                <a:solidFill>
                  <a:srgbClr val="FFFF00"/>
                </a:solidFill>
              </a:rPr>
              <a:t>, et al .Lancet 2010</a:t>
            </a:r>
          </a:p>
        </p:txBody>
      </p:sp>
    </p:spTree>
    <p:extLst>
      <p:ext uri="{BB962C8B-B14F-4D97-AF65-F5344CB8AC3E}">
        <p14:creationId xmlns:p14="http://schemas.microsoft.com/office/powerpoint/2010/main" val="155997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3" y="514350"/>
            <a:ext cx="9601200" cy="60150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4901" y="-142874"/>
            <a:ext cx="2414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Toxicities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39224" y="6550223"/>
            <a:ext cx="3152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Regan M, et al. Breast cancer Res, 2011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C078BDB4-DCE5-380B-C389-FE2798C6EA0E}"/>
              </a:ext>
            </a:extLst>
          </p:cNvPr>
          <p:cNvSpPr/>
          <p:nvPr/>
        </p:nvSpPr>
        <p:spPr>
          <a:xfrm>
            <a:off x="1757779" y="2947387"/>
            <a:ext cx="5571709" cy="7078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783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 idx="1"/>
          </p:nvPr>
        </p:nvSpPr>
        <p:spPr>
          <a:xfrm>
            <a:off x="1898651" y="1512889"/>
            <a:ext cx="8455025" cy="4651375"/>
          </a:xfrm>
        </p:spPr>
        <p:txBody>
          <a:bodyPr/>
          <a:lstStyle/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337924" y="0"/>
            <a:ext cx="7551663" cy="11033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  <a:latin typeface="+mn-lt"/>
              </a:rPr>
              <a:t>Aromatase inhibitors: 10 years</a:t>
            </a:r>
          </a:p>
        </p:txBody>
      </p:sp>
      <p:sp>
        <p:nvSpPr>
          <p:cNvPr id="10244" name="Text Box 45"/>
          <p:cNvSpPr txBox="1">
            <a:spLocks noChangeArrowheads="1"/>
          </p:cNvSpPr>
          <p:nvPr/>
        </p:nvSpPr>
        <p:spPr bwMode="auto">
          <a:xfrm>
            <a:off x="1190772" y="2582447"/>
            <a:ext cx="290988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Postmenopausal pts with ER+ breast cancer who completed 5 </a:t>
            </a:r>
            <a:r>
              <a:rPr lang="en-GB" altLang="en-US" sz="1800" b="1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yrs</a:t>
            </a:r>
            <a: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of </a:t>
            </a:r>
            <a:r>
              <a:rPr lang="en-GB" altLang="en-US" sz="1800" b="1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letrozole</a:t>
            </a:r>
            <a: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/Tamoxifen </a:t>
            </a:r>
            <a:b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(N = 1918)</a:t>
            </a:r>
            <a:endParaRPr lang="en-US" altLang="en-US" sz="18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0247" name="Rectangle 49"/>
          <p:cNvSpPr>
            <a:spLocks noChangeArrowheads="1"/>
          </p:cNvSpPr>
          <p:nvPr/>
        </p:nvSpPr>
        <p:spPr bwMode="auto">
          <a:xfrm>
            <a:off x="5537296" y="1507833"/>
            <a:ext cx="2945521" cy="9636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Letrozole</a:t>
            </a:r>
            <a:r>
              <a:rPr lang="en-US" altLang="en-US" sz="1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for 5 </a:t>
            </a:r>
            <a:r>
              <a:rPr lang="en-US" altLang="en-US" sz="18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yrs</a:t>
            </a:r>
            <a:endParaRPr lang="en-US" altLang="en-US" sz="1800" b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(n = 959)</a:t>
            </a:r>
          </a:p>
        </p:txBody>
      </p:sp>
      <p:sp>
        <p:nvSpPr>
          <p:cNvPr id="10248" name="Rectangle 50"/>
          <p:cNvSpPr>
            <a:spLocks noChangeArrowheads="1"/>
          </p:cNvSpPr>
          <p:nvPr/>
        </p:nvSpPr>
        <p:spPr bwMode="auto">
          <a:xfrm>
            <a:off x="5509161" y="4058310"/>
            <a:ext cx="2945521" cy="9636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Placebo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for 5 </a:t>
            </a:r>
            <a:r>
              <a:rPr lang="en-US" alt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yrs</a:t>
            </a:r>
            <a:endParaRPr lang="en-US" altLang="en-US" sz="1800" b="1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(n = 959)</a:t>
            </a:r>
          </a:p>
        </p:txBody>
      </p:sp>
      <p:sp>
        <p:nvSpPr>
          <p:cNvPr id="10251" name="Line 53"/>
          <p:cNvSpPr>
            <a:spLocks noChangeShapeType="1"/>
          </p:cNvSpPr>
          <p:nvPr/>
        </p:nvSpPr>
        <p:spPr bwMode="auto">
          <a:xfrm>
            <a:off x="3854548" y="3559126"/>
            <a:ext cx="1533377" cy="998806"/>
          </a:xfrm>
          <a:prstGeom prst="line">
            <a:avLst/>
          </a:prstGeom>
          <a:noFill/>
          <a:ln w="6350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54"/>
          <p:cNvSpPr>
            <a:spLocks noChangeShapeType="1"/>
          </p:cNvSpPr>
          <p:nvPr/>
        </p:nvSpPr>
        <p:spPr bwMode="auto">
          <a:xfrm flipV="1">
            <a:off x="3896751" y="2099408"/>
            <a:ext cx="1357875" cy="840739"/>
          </a:xfrm>
          <a:prstGeom prst="line">
            <a:avLst/>
          </a:prstGeom>
          <a:noFill/>
          <a:ln w="63500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Text Box 11"/>
          <p:cNvSpPr txBox="1">
            <a:spLocks noChangeArrowheads="1"/>
          </p:cNvSpPr>
          <p:nvPr/>
        </p:nvSpPr>
        <p:spPr bwMode="auto">
          <a:xfrm>
            <a:off x="8773257" y="6428477"/>
            <a:ext cx="32827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>
                <a:solidFill>
                  <a:srgbClr val="FFFF00"/>
                </a:solidFill>
                <a:latin typeface="+mn-lt"/>
              </a:rPr>
              <a:t>Goss PE, et al. ASCO 2016. Abstract LBA1</a:t>
            </a:r>
          </a:p>
        </p:txBody>
      </p:sp>
    </p:spTree>
    <p:extLst>
      <p:ext uri="{BB962C8B-B14F-4D97-AF65-F5344CB8AC3E}">
        <p14:creationId xmlns:p14="http://schemas.microsoft.com/office/powerpoint/2010/main" val="14232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>
          <a:xfrm>
            <a:off x="1898651" y="1241426"/>
            <a:ext cx="8455025" cy="5074968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altLang="en-US" dirty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>
              <a:ea typeface="MS PGothic" panose="020B0600070205080204" pitchFamily="34" charset="-128"/>
            </a:endParaRPr>
          </a:p>
          <a:p>
            <a:pPr marL="0" indent="0">
              <a:buNone/>
              <a:defRPr/>
            </a:pPr>
            <a:endParaRPr lang="en-US" altLang="en-US" sz="1800" dirty="0">
              <a:ea typeface="MS PGothic" panose="020B0600070205080204" pitchFamily="34" charset="-128"/>
            </a:endParaRPr>
          </a:p>
          <a:p>
            <a:pPr>
              <a:defRPr/>
            </a:pPr>
            <a:r>
              <a:rPr lang="en-US" altLang="en-US" sz="1800" dirty="0">
                <a:ea typeface="MS PGothic" panose="020B0600070205080204" pitchFamily="34" charset="-128"/>
              </a:rPr>
              <a:t>DFS benefit of extended letrozole in all prespecified subgroups</a:t>
            </a:r>
          </a:p>
          <a:p>
            <a:pPr>
              <a:defRPr/>
            </a:pPr>
            <a:endParaRPr lang="en-US" altLang="en-US" sz="2000" b="1" dirty="0">
              <a:solidFill>
                <a:schemeClr val="bg1"/>
              </a:solidFill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sz="2000" b="1" dirty="0">
              <a:solidFill>
                <a:schemeClr val="bg1"/>
              </a:solidFill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sz="3600" b="1" dirty="0">
              <a:solidFill>
                <a:schemeClr val="bg1"/>
              </a:solidFill>
              <a:ea typeface="MS PGothic" panose="020B0600070205080204" pitchFamily="34" charset="-128"/>
            </a:endParaRPr>
          </a:p>
          <a:p>
            <a:pPr>
              <a:defRPr/>
            </a:pPr>
            <a:r>
              <a:rPr lang="en-US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5-yr OS: 93% vs 94% (HR: 0.97; </a:t>
            </a:r>
            <a:r>
              <a:rPr lang="en-US" altLang="en-US" sz="3600" b="1" i="1" dirty="0">
                <a:solidFill>
                  <a:schemeClr val="accent2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P </a:t>
            </a:r>
            <a:r>
              <a:rPr lang="en-US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ea typeface="MS PGothic" panose="020B0600070205080204" pitchFamily="34" charset="-128"/>
              </a:rPr>
              <a:t>= NS)</a:t>
            </a:r>
          </a:p>
        </p:txBody>
      </p:sp>
      <p:sp>
        <p:nvSpPr>
          <p:cNvPr id="14339" name="Rectangle 33"/>
          <p:cNvSpPr>
            <a:spLocks noGrp="1" noChangeArrowheads="1"/>
          </p:cNvSpPr>
          <p:nvPr>
            <p:ph type="title"/>
          </p:nvPr>
        </p:nvSpPr>
        <p:spPr>
          <a:xfrm>
            <a:off x="773723" y="238126"/>
            <a:ext cx="11197883" cy="11033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  <a:latin typeface="+mn-lt"/>
              </a:rPr>
              <a:t>DFS and OS After Median Follow-up of 6.3 </a:t>
            </a:r>
            <a:r>
              <a:rPr lang="en-US" altLang="en-US" b="1" dirty="0" err="1">
                <a:solidFill>
                  <a:srgbClr val="FFFF00"/>
                </a:solidFill>
                <a:latin typeface="+mn-lt"/>
              </a:rPr>
              <a:t>Yrs</a:t>
            </a:r>
            <a:endParaRPr lang="en-US" altLang="en-US" b="1" dirty="0">
              <a:solidFill>
                <a:srgbClr val="FFFF00"/>
              </a:solidFill>
              <a:latin typeface="+mn-lt"/>
            </a:endParaRPr>
          </a:p>
        </p:txBody>
      </p:sp>
      <p:graphicFrame>
        <p:nvGraphicFramePr>
          <p:cNvPr id="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077523"/>
              </p:ext>
            </p:extLst>
          </p:nvPr>
        </p:nvGraphicFramePr>
        <p:xfrm>
          <a:off x="1252025" y="1604963"/>
          <a:ext cx="9678573" cy="3993977"/>
        </p:xfrm>
        <a:graphic>
          <a:graphicData uri="http://schemas.openxmlformats.org/drawingml/2006/table">
            <a:tbl>
              <a:tblPr/>
              <a:tblGrid>
                <a:gridCol w="3534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9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41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838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DFS Outcomes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Letrozole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Placebo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HR (95% CI)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P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 Value</a:t>
                      </a:r>
                      <a:endParaRPr kumimoji="0" lang="en-US" altLang="en-US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6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Overall 5-yr DFS, %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95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91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0.66 </a:t>
                      </a:r>
                      <a:b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</a:b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(0.48-0.91)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.01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8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Events, n (%)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67 (7.0)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98 (10.2)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141415"/>
                        </a:solidFill>
                        <a:effectLst/>
                        <a:latin typeface="+mn-lt"/>
                        <a:ea typeface="MS PGothic" panose="020B0600070205080204" pitchFamily="34" charset="-128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141415"/>
                        </a:solidFill>
                        <a:effectLst/>
                        <a:latin typeface="+mn-lt"/>
                        <a:ea typeface="MS PGothic" panose="020B0600070205080204" pitchFamily="34" charset="-128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96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New contralateral breast cancers, n (%)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13 (1.4)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31 (3.2)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141415"/>
                        </a:solidFill>
                        <a:effectLst/>
                        <a:latin typeface="+mn-lt"/>
                        <a:ea typeface="MS PGothic" panose="020B0600070205080204" pitchFamily="34" charset="-128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.007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47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Locoregional recurrences, n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19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30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+mn-lt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+mn-lt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1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Distant recurrences, n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42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53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+mn-lt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+mn-lt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547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Bone recurrences, n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28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Wingdings" panose="05000000000000000000" pitchFamily="2" charset="2"/>
                        <a:defRPr sz="22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20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rgbClr val="FEFDD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FEFDDE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41415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37</a:t>
                      </a: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+mn-lt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+mn-lt"/>
                      </a:endParaRPr>
                    </a:p>
                  </a:txBody>
                  <a:tcPr marL="91448" marR="91448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8773257" y="6428477"/>
            <a:ext cx="32827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>
                <a:solidFill>
                  <a:srgbClr val="FFFF00"/>
                </a:solidFill>
                <a:latin typeface="+mn-lt"/>
              </a:rPr>
              <a:t>Goss PE, et al. ASCO 2016. Abstract LBA1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16731" y="4213081"/>
            <a:ext cx="3913207" cy="138499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LN+</a:t>
            </a:r>
          </a:p>
          <a:p>
            <a:endParaRPr lang="en-US" sz="2800" b="1" dirty="0">
              <a:solidFill>
                <a:srgbClr val="002060"/>
              </a:solidFill>
            </a:endParaRPr>
          </a:p>
          <a:p>
            <a:r>
              <a:rPr lang="en-US" sz="2800" b="1" dirty="0">
                <a:solidFill>
                  <a:srgbClr val="002060"/>
                </a:solidFill>
              </a:rPr>
              <a:t>Young age at diagnosis</a:t>
            </a:r>
          </a:p>
        </p:txBody>
      </p:sp>
      <p:sp>
        <p:nvSpPr>
          <p:cNvPr id="2" name="Rectangle 1"/>
          <p:cNvSpPr/>
          <p:nvPr/>
        </p:nvSpPr>
        <p:spPr>
          <a:xfrm>
            <a:off x="5086350" y="2243138"/>
            <a:ext cx="2143125" cy="28575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67300" y="3443287"/>
            <a:ext cx="2305050" cy="28098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0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5888" y="0"/>
            <a:ext cx="5650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Chemotherapy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54096" y="1316736"/>
            <a:ext cx="5961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Adjuvant /Neo-adjuvant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3017520"/>
            <a:ext cx="5107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B0F0"/>
                </a:solidFill>
              </a:rPr>
              <a:t>Anthracyclines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00B0F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B0F0"/>
                </a:solidFill>
              </a:rPr>
              <a:t>Cyclophosphamide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00B0F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B0F0"/>
                </a:solidFill>
              </a:rPr>
              <a:t>Taxanes</a:t>
            </a:r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52" y="2381440"/>
            <a:ext cx="5504688" cy="412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7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8608" y="0"/>
            <a:ext cx="6906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Chemotherapy indications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3172" y="1314628"/>
            <a:ext cx="94914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LN+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Grade III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l-GR" sz="36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Highly proliferative tumors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ER-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HER2+</a:t>
            </a:r>
          </a:p>
        </p:txBody>
      </p:sp>
    </p:spTree>
    <p:extLst>
      <p:ext uri="{BB962C8B-B14F-4D97-AF65-F5344CB8AC3E}">
        <p14:creationId xmlns:p14="http://schemas.microsoft.com/office/powerpoint/2010/main" val="90755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1" y="0"/>
            <a:ext cx="2671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Toxicity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6934" y="1515968"/>
            <a:ext cx="358211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Alopecia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Nausea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Diarrhea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Anemia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Neutropenia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Neuropathy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56699" y="3221124"/>
            <a:ext cx="20795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Heart failure</a:t>
            </a:r>
          </a:p>
          <a:p>
            <a:endParaRPr lang="en-US" sz="2800" b="1" dirty="0">
              <a:solidFill>
                <a:srgbClr val="FFC000"/>
              </a:solidFill>
            </a:endParaRPr>
          </a:p>
          <a:p>
            <a:r>
              <a:rPr lang="en-US" sz="2800" b="1" dirty="0">
                <a:solidFill>
                  <a:srgbClr val="FFC000"/>
                </a:solidFill>
              </a:rPr>
              <a:t>Leukemia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8831" y="0"/>
            <a:ext cx="2528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Benefit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5" y="1229648"/>
            <a:ext cx="6268445" cy="491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6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ultivu.com/players/English/7626451-ecog-acrin-genomic-health-tailorx/gallery/image/9739ad1b-b700-42f8-9375-3cc70443ef6f.H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680" y="1631851"/>
            <a:ext cx="5130018" cy="380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rostatecancernewstoday.com/wp-content/uploads/2014/11/shutterstock_2169892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8" y="1603717"/>
            <a:ext cx="5612179" cy="381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84740" y="5794608"/>
            <a:ext cx="7358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T1-2</a:t>
            </a:r>
            <a:r>
              <a:rPr lang="el-GR" sz="4800" b="1" dirty="0">
                <a:solidFill>
                  <a:schemeClr val="bg1"/>
                </a:solidFill>
              </a:rPr>
              <a:t>, Ν</a:t>
            </a:r>
            <a:r>
              <a:rPr lang="en-US" sz="4800" b="1" dirty="0">
                <a:solidFill>
                  <a:schemeClr val="bg1"/>
                </a:solidFill>
              </a:rPr>
              <a:t>0/N1</a:t>
            </a:r>
            <a:r>
              <a:rPr lang="el-GR" sz="4800" b="1" dirty="0">
                <a:solidFill>
                  <a:schemeClr val="bg1"/>
                </a:solidFill>
              </a:rPr>
              <a:t>, </a:t>
            </a:r>
            <a:r>
              <a:rPr lang="en-US" sz="4800" b="1" dirty="0">
                <a:solidFill>
                  <a:schemeClr val="bg1"/>
                </a:solidFill>
              </a:rPr>
              <a:t>ER+, HER2-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4097" y="359507"/>
            <a:ext cx="10306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Oncotype, </a:t>
            </a:r>
            <a:r>
              <a:rPr lang="en-US" sz="4800" b="1" dirty="0" err="1">
                <a:solidFill>
                  <a:srgbClr val="FFFF00"/>
                </a:solidFill>
              </a:rPr>
              <a:t>Mammaprint</a:t>
            </a:r>
            <a:r>
              <a:rPr lang="en-US" sz="4800" b="1" dirty="0">
                <a:solidFill>
                  <a:srgbClr val="FFFF00"/>
                </a:solidFill>
              </a:rPr>
              <a:t>, </a:t>
            </a:r>
            <a:r>
              <a:rPr lang="en-US" sz="4800" b="1" dirty="0" err="1">
                <a:solidFill>
                  <a:srgbClr val="FFFF00"/>
                </a:solidFill>
              </a:rPr>
              <a:t>Endopredict</a:t>
            </a:r>
            <a:endParaRPr lang="en-US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00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athological response after neoadjuvant chemotherapy in human triple-negative breast cancer. (A) Non-pathological complete response (H&amp;E staining; magnification, x200). (B) Pathological complete response (H&amp;E staining; magnification, x200). H&amp;E, hematoxylin and eosi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76" y="1457864"/>
            <a:ext cx="10869396" cy="49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91611" y="523365"/>
            <a:ext cx="1048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Neoadjuvant therapy </a:t>
            </a:r>
            <a:r>
              <a:rPr lang="en-US" sz="3600" b="1" dirty="0">
                <a:solidFill>
                  <a:srgbClr val="00B0F0"/>
                </a:solidFill>
              </a:rPr>
              <a:t>HER2+, TNBC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l-GR" sz="3600" b="1" dirty="0">
                <a:solidFill>
                  <a:srgbClr val="FFC000"/>
                </a:solidFill>
              </a:rPr>
              <a:t> (&gt;2</a:t>
            </a:r>
            <a:r>
              <a:rPr lang="en-US" sz="3600" b="1" dirty="0">
                <a:solidFill>
                  <a:srgbClr val="FFC000"/>
                </a:solidFill>
              </a:rPr>
              <a:t>cm or N+)</a:t>
            </a:r>
            <a:endParaRPr lang="el-GR" sz="3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71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Kaplan-Meier estimates of overall survival in TNBC patients achieving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43" y="0"/>
            <a:ext cx="102913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09426" y="2518913"/>
            <a:ext cx="320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Pathologic Complete Response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8429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0681" y="946734"/>
            <a:ext cx="56228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Chemotherapy</a:t>
            </a:r>
          </a:p>
          <a:p>
            <a:r>
              <a:rPr lang="en-US" sz="4400" b="1" dirty="0">
                <a:solidFill>
                  <a:schemeClr val="bg1"/>
                </a:solidFill>
              </a:rPr>
              <a:t>Radiotherapy</a:t>
            </a:r>
          </a:p>
          <a:p>
            <a:r>
              <a:rPr lang="en-US" sz="4400" b="1" dirty="0">
                <a:solidFill>
                  <a:schemeClr val="bg1"/>
                </a:solidFill>
              </a:rPr>
              <a:t>Hormone therapy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6369" y="-163773"/>
            <a:ext cx="4567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Outcomes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711989" y="3124127"/>
            <a:ext cx="1702189" cy="2391509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982316" y="3167209"/>
            <a:ext cx="1761759" cy="2404916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10994" y="5430350"/>
            <a:ext cx="2152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F0"/>
                </a:solidFill>
              </a:rPr>
              <a:t>Cure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71625" y="5471307"/>
            <a:ext cx="5263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Relapse (30%-40%)</a:t>
            </a:r>
          </a:p>
        </p:txBody>
      </p:sp>
    </p:spTree>
    <p:extLst>
      <p:ext uri="{BB962C8B-B14F-4D97-AF65-F5344CB8AC3E}">
        <p14:creationId xmlns:p14="http://schemas.microsoft.com/office/powerpoint/2010/main" val="302617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30" y="675249"/>
            <a:ext cx="10241280" cy="60420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1811" y="-95535"/>
            <a:ext cx="8329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Tumor dormancy – Late relapses</a:t>
            </a:r>
          </a:p>
        </p:txBody>
      </p:sp>
    </p:spTree>
    <p:extLst>
      <p:ext uri="{BB962C8B-B14F-4D97-AF65-F5344CB8AC3E}">
        <p14:creationId xmlns:p14="http://schemas.microsoft.com/office/powerpoint/2010/main" val="235056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1846" y="0"/>
            <a:ext cx="8651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Metastatic breast cancer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1" y="3108960"/>
            <a:ext cx="4881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F0"/>
                </a:solidFill>
              </a:rPr>
              <a:t>Survival: 2-3 years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13385" y="1657642"/>
            <a:ext cx="3561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Incurable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22" y="1153552"/>
            <a:ext cx="2780347" cy="21776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490" y="1478574"/>
            <a:ext cx="2838450" cy="46690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0" y="4329626"/>
            <a:ext cx="2849880" cy="22783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58" y="4605044"/>
            <a:ext cx="2278965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91450" y="-15330"/>
            <a:ext cx="9170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Metastatic ER+, HER2- breast cancer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8333" y="2277814"/>
            <a:ext cx="4071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Hormone therapy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50509" y="4368518"/>
            <a:ext cx="3571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Chemotherapy</a:t>
            </a:r>
          </a:p>
        </p:txBody>
      </p:sp>
    </p:spTree>
    <p:extLst>
      <p:ext uri="{BB962C8B-B14F-4D97-AF65-F5344CB8AC3E}">
        <p14:creationId xmlns:p14="http://schemas.microsoft.com/office/powerpoint/2010/main" val="312931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45" y="0"/>
            <a:ext cx="6316394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49" y="219919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4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munotherapy for Triple Negative Breast Cancer | Oncology C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755" y="260115"/>
            <a:ext cx="8954219" cy="632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75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ÎÏÎ¿ÏÎ­Î»ÎµÏÎ¼Î± ÎµÎ¹ÎºÏÎ½Î±Ï Î³Î¹Î± brca mut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7111"/>
            <a:ext cx="6049064" cy="591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0931" y="-1"/>
            <a:ext cx="4731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FF00"/>
                </a:solidFill>
              </a:rPr>
              <a:t>BRCA Mutations</a:t>
            </a:r>
          </a:p>
        </p:txBody>
      </p:sp>
      <p:pic>
        <p:nvPicPr>
          <p:cNvPr id="1030" name="Picture 6" descr="ÎÏÎ¿ÏÎ­Î»ÎµÏÎ¼Î± ÎµÎ¹ÎºÏÎ½Î±Ï Î³Î¹Î± brca mutations breast ca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064" y="0"/>
            <a:ext cx="621438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60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Mammogram Guideli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941"/>
            <a:ext cx="12192000" cy="688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68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eliefnet.com/Wellness/Health/Womens-Health/~/media/AEDBF57E40204C49A46862FED45B2808.ash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168" y="2588654"/>
            <a:ext cx="4453011" cy="242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ealthline.com/hlcmsresource/images/slideshow/celebrities-with-breast-cancer/285x285_Breast_Cancer_Celebrities_Kathy_Bat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555" y="0"/>
            <a:ext cx="3222602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healthline.com/hlcmsresource/images/slideshow/celebrities-with-breast-cancer/285x285_Breast_Cancer_Celebrities_Nancy_Reaga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1462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ahann-carrol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0"/>
            <a:ext cx="261593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ages.agoramedia.com/everydayhealth/gcms/Shannon-Doherty-Celebs-with-Breast-Cancer-RM-722x406.jpg?width=6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156" y="0"/>
            <a:ext cx="3638843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2.bp.blogspot.com/-rqfHfVWbBfY/T45dgBgS6RI/AAAAAAAAA88/F6F9J5cBcnA/s320/9391c187e0d7a6b913b828d7080eae6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4625"/>
            <a:ext cx="3606619" cy="215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2.bp.blogspot.com/-38poAlwXLho/T45Xi32QSJI/AAAAAAAAA8k/WizFDoWpEc8/s320/MARIA-HOUKL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179" y="2714626"/>
            <a:ext cx="4146821" cy="215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2.bp.blogspot.com/-x8fdOPZ2S3U/T45hXzY7hvI/AAAAAAAAA9E/1cwVdz6nRlw/s1600/vasia_trifylli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5375"/>
            <a:ext cx="382502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1.bp.blogspot.com/-yLm59t1j_Jw/T45lZq6eMdI/AAAAAAAAA9M/4NDN710s5AU/s320/rgsnjyftms4cb1e9b6cbb1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814" y="4865731"/>
            <a:ext cx="4091365" cy="200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2" descr="Image result for μαρτίνα ναβρατίλοβ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24" descr="Image result for μαρτίνα ναβρατίλοβα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50" name="Picture 26" descr="http://tofdestar.fr/wp-content/images-stars/martina-navratilova/martin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179" y="4865731"/>
            <a:ext cx="4146821" cy="200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40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2173</TotalTime>
  <Words>550</Words>
  <Application>Microsoft Office PowerPoint</Application>
  <PresentationFormat>Ευρεία οθόνη</PresentationFormat>
  <Paragraphs>173</Paragraphs>
  <Slides>44</Slides>
  <Notes>3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44</vt:i4>
      </vt:variant>
    </vt:vector>
  </HeadingPairs>
  <TitlesOfParts>
    <vt:vector size="52" baseType="lpstr">
      <vt:lpstr>MS PGothic</vt:lpstr>
      <vt:lpstr>Arial</vt:lpstr>
      <vt:lpstr>Calibri</vt:lpstr>
      <vt:lpstr>Calibri Light</vt:lpstr>
      <vt:lpstr>Helvetica</vt:lpstr>
      <vt:lpstr>Wingdings</vt:lpstr>
      <vt:lpstr>Office Theme</vt:lpstr>
      <vt:lpstr>Bitmap Image</vt:lpstr>
      <vt:lpstr>Παρουσίαση του PowerPoint</vt:lpstr>
      <vt:lpstr>           Επιδημιολογικά δεδομένα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Mastectomy</vt:lpstr>
      <vt:lpstr>Sentinel Lymph Node Biopsy</vt:lpstr>
      <vt:lpstr>Lumpectomy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Aromatase inhibitors: 10 years</vt:lpstr>
      <vt:lpstr>DFS and OS After Median Follow-up of 6.3 Yrs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ilias</dc:creator>
  <cp:lastModifiedBy>Sotiria Sotiriou</cp:lastModifiedBy>
  <cp:revision>260</cp:revision>
  <dcterms:created xsi:type="dcterms:W3CDTF">2016-12-06T20:32:11Z</dcterms:created>
  <dcterms:modified xsi:type="dcterms:W3CDTF">2026-04-22T06:00:45Z</dcterms:modified>
</cp:coreProperties>
</file>