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321" r:id="rId5"/>
    <p:sldId id="325" r:id="rId6"/>
    <p:sldId id="326" r:id="rId7"/>
    <p:sldId id="322" r:id="rId8"/>
    <p:sldId id="263" r:id="rId9"/>
    <p:sldId id="264" r:id="rId10"/>
    <p:sldId id="319" r:id="rId11"/>
    <p:sldId id="320" r:id="rId12"/>
    <p:sldId id="260" r:id="rId13"/>
    <p:sldId id="258" r:id="rId14"/>
    <p:sldId id="261" r:id="rId15"/>
    <p:sldId id="262" r:id="rId16"/>
    <p:sldId id="293" r:id="rId17"/>
    <p:sldId id="294" r:id="rId18"/>
    <p:sldId id="300" r:id="rId19"/>
    <p:sldId id="301" r:id="rId20"/>
    <p:sldId id="297" r:id="rId21"/>
    <p:sldId id="298" r:id="rId22"/>
    <p:sldId id="299" r:id="rId23"/>
    <p:sldId id="302" r:id="rId24"/>
    <p:sldId id="306" r:id="rId25"/>
    <p:sldId id="310" r:id="rId26"/>
    <p:sldId id="307" r:id="rId27"/>
    <p:sldId id="308" r:id="rId28"/>
    <p:sldId id="309" r:id="rId29"/>
    <p:sldId id="311" r:id="rId30"/>
    <p:sldId id="312" r:id="rId31"/>
    <p:sldId id="313" r:id="rId32"/>
    <p:sldId id="314" r:id="rId33"/>
    <p:sldId id="315" r:id="rId34"/>
    <p:sldId id="316" r:id="rId35"/>
    <p:sldId id="317" r:id="rId36"/>
    <p:sldId id="327" r:id="rId37"/>
    <p:sldId id="338" r:id="rId38"/>
    <p:sldId id="335" r:id="rId39"/>
    <p:sldId id="336" r:id="rId40"/>
    <p:sldId id="328" r:id="rId41"/>
    <p:sldId id="330" r:id="rId42"/>
    <p:sldId id="337" r:id="rId43"/>
    <p:sldId id="331" r:id="rId44"/>
    <p:sldId id="332" r:id="rId45"/>
    <p:sldId id="333" r:id="rId46"/>
    <p:sldId id="334" r:id="rId47"/>
    <p:sldId id="31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60"/>
  </p:normalViewPr>
  <p:slideViewPr>
    <p:cSldViewPr snapToGrid="0">
      <p:cViewPr varScale="1">
        <p:scale>
          <a:sx n="63" d="100"/>
          <a:sy n="63" d="100"/>
        </p:scale>
        <p:origin x="7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B532-BCCC-41DA-9EEF-DEAD979DE8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8B21DA-0A69-4672-B8C7-DC8DBB1AA4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D24B2EB-E2FE-47B4-AAF3-7DD01BC52E5D}"/>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5" name="Footer Placeholder 4">
            <a:extLst>
              <a:ext uri="{FF2B5EF4-FFF2-40B4-BE49-F238E27FC236}">
                <a16:creationId xmlns:a16="http://schemas.microsoft.com/office/drawing/2014/main" id="{38C63687-1DBB-42C8-987C-469CE03303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524006-36E9-47FD-9B6D-D4F7DF37D5C2}"/>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3708426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8E258-4EA7-43BC-BA00-9059AC60F8E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2246ED-22F8-4458-818D-BF19CC6C18E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CCE237-6CFD-49AA-A9F8-9E86E52B902A}"/>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5" name="Footer Placeholder 4">
            <a:extLst>
              <a:ext uri="{FF2B5EF4-FFF2-40B4-BE49-F238E27FC236}">
                <a16:creationId xmlns:a16="http://schemas.microsoft.com/office/drawing/2014/main" id="{8DFAAB45-28C9-4320-A5B9-074D088CEB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716684-FA18-45B5-B419-E3B2D706716F}"/>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2257227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BC935-550A-4FB1-9D1C-091499ADDD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2F21B13-41A0-4269-ABE1-BFF1A5CF27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2CC12B7-7A51-40F5-8718-47B4E637EC87}"/>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5" name="Footer Placeholder 4">
            <a:extLst>
              <a:ext uri="{FF2B5EF4-FFF2-40B4-BE49-F238E27FC236}">
                <a16:creationId xmlns:a16="http://schemas.microsoft.com/office/drawing/2014/main" id="{976BDB84-2089-4727-8DB1-BE50258CB0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759FBE-74A1-4651-821D-E16C8EEC0C47}"/>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1837182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79B5A-3112-4EB6-A28A-F8D180E099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5D2101-38BB-4E0D-A1AC-0819C2A441C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F83C3BF-B916-4192-A28C-CDC67B3A5C0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6BB5F17-0916-4512-B017-DD447A854986}"/>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6" name="Footer Placeholder 5">
            <a:extLst>
              <a:ext uri="{FF2B5EF4-FFF2-40B4-BE49-F238E27FC236}">
                <a16:creationId xmlns:a16="http://schemas.microsoft.com/office/drawing/2014/main" id="{396C4085-B41C-4386-8C0C-0487D2CF3D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FE7971-CFB6-4A3A-A663-12AF3AE66EB0}"/>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2027380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6F862-58E9-493F-9D12-1194E6ED807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E1EC39-0414-419C-8732-FC32D73A2F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18B5070-BFF8-498F-B710-2CC196FBD49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679D272-11F4-47C2-BA12-E5FD301063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2E32C70-FC36-413D-8B8D-939CBCA6717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AA05CE4-B232-4FDB-A6EC-860BD2E40EF0}"/>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8" name="Footer Placeholder 7">
            <a:extLst>
              <a:ext uri="{FF2B5EF4-FFF2-40B4-BE49-F238E27FC236}">
                <a16:creationId xmlns:a16="http://schemas.microsoft.com/office/drawing/2014/main" id="{2C23DA22-9E60-4A94-A9AA-AE82425D6B7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A736623-5B21-4BDB-AD86-0E354C5B624E}"/>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1183873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998E-E8CD-4F39-ACEE-7ACABB766D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8985FB5-F170-4DCE-AC36-CD2B4273321C}"/>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4" name="Footer Placeholder 3">
            <a:extLst>
              <a:ext uri="{FF2B5EF4-FFF2-40B4-BE49-F238E27FC236}">
                <a16:creationId xmlns:a16="http://schemas.microsoft.com/office/drawing/2014/main" id="{C84DAAEC-AFE1-4F4D-9FD0-E09F662E95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B91E423-E06A-4D1A-B239-6ED374DD6C6D}"/>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1557525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A2114B-BD69-4EDC-B91E-220BC3A69601}"/>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3" name="Footer Placeholder 2">
            <a:extLst>
              <a:ext uri="{FF2B5EF4-FFF2-40B4-BE49-F238E27FC236}">
                <a16:creationId xmlns:a16="http://schemas.microsoft.com/office/drawing/2014/main" id="{E7AD2B9F-A892-4569-B275-1580A9EE504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0A0B0E-4BCC-450E-84CD-C004FFCF9163}"/>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1704040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E37EF-192D-4883-9951-CE5AC135FC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259B1D-202C-4671-97DA-CA707239B5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ED2CC5-8164-4A6F-93DA-51F65EB72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B44832-97B2-4484-8738-6F61BD438D20}"/>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6" name="Footer Placeholder 5">
            <a:extLst>
              <a:ext uri="{FF2B5EF4-FFF2-40B4-BE49-F238E27FC236}">
                <a16:creationId xmlns:a16="http://schemas.microsoft.com/office/drawing/2014/main" id="{30081AE0-02CF-4C8F-A627-D393954F05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8C1DC20-DFCE-409D-9B55-CC1BA090C84F}"/>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289807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A8197-AEFC-4846-A28B-F71ED413FF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06BD5-9201-40A6-BE5B-5013C1ACD1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1DAEED7-80BA-49CB-B9C7-EC043267CB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5D4E85C-41D6-40EC-85C1-FBA616AAC994}"/>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6" name="Footer Placeholder 5">
            <a:extLst>
              <a:ext uri="{FF2B5EF4-FFF2-40B4-BE49-F238E27FC236}">
                <a16:creationId xmlns:a16="http://schemas.microsoft.com/office/drawing/2014/main" id="{EE56F4A0-6526-40B1-B369-3D30404F7E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2DC566-2E0B-4BF8-BA2D-7EE973E369BC}"/>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2476606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D25ED-F63F-4608-85F9-5C504456F4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EE0568-035A-4C26-A4D6-072E5EDDF0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A85F13-42AE-4ED6-A94E-DB8F973A6643}"/>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5" name="Footer Placeholder 4">
            <a:extLst>
              <a:ext uri="{FF2B5EF4-FFF2-40B4-BE49-F238E27FC236}">
                <a16:creationId xmlns:a16="http://schemas.microsoft.com/office/drawing/2014/main" id="{180104BE-5AFB-4EE1-9B01-898F543DB0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39968A-5E48-402E-8B25-8277BE90552E}"/>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1403691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89F9D8-77B1-4BA5-99AF-5164574BAA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CABAE1-845A-42D3-A3F0-543236EA1C8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2DC4CF-CEFC-4702-BE99-F37D0B235D78}"/>
              </a:ext>
            </a:extLst>
          </p:cNvPr>
          <p:cNvSpPr>
            <a:spLocks noGrp="1"/>
          </p:cNvSpPr>
          <p:nvPr>
            <p:ph type="dt" sz="half" idx="10"/>
          </p:nvPr>
        </p:nvSpPr>
        <p:spPr/>
        <p:txBody>
          <a:bodyPr/>
          <a:lstStyle/>
          <a:p>
            <a:fld id="{FB15A85B-8946-4933-8814-28EADF0C426C}" type="datetimeFigureOut">
              <a:rPr lang="en-GB" smtClean="0"/>
              <a:t>23/04/2026</a:t>
            </a:fld>
            <a:endParaRPr lang="en-GB"/>
          </a:p>
        </p:txBody>
      </p:sp>
      <p:sp>
        <p:nvSpPr>
          <p:cNvPr id="5" name="Footer Placeholder 4">
            <a:extLst>
              <a:ext uri="{FF2B5EF4-FFF2-40B4-BE49-F238E27FC236}">
                <a16:creationId xmlns:a16="http://schemas.microsoft.com/office/drawing/2014/main" id="{22CB8D28-84AC-40F5-8D7B-9FC8EAD498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ECA602-25B0-4615-A1BC-2975B1FCC084}"/>
              </a:ext>
            </a:extLst>
          </p:cNvPr>
          <p:cNvSpPr>
            <a:spLocks noGrp="1"/>
          </p:cNvSpPr>
          <p:nvPr>
            <p:ph type="sldNum" sz="quarter" idx="12"/>
          </p:nvPr>
        </p:nvSpPr>
        <p:spPr/>
        <p:txBody>
          <a:bodyPr/>
          <a:lstStyle/>
          <a:p>
            <a:fld id="{2457013D-3213-427B-8A04-56333CFABE80}" type="slidenum">
              <a:rPr lang="en-GB" smtClean="0"/>
              <a:t>‹#›</a:t>
            </a:fld>
            <a:endParaRPr lang="en-GB"/>
          </a:p>
        </p:txBody>
      </p:sp>
    </p:spTree>
    <p:extLst>
      <p:ext uri="{BB962C8B-B14F-4D97-AF65-F5344CB8AC3E}">
        <p14:creationId xmlns:p14="http://schemas.microsoft.com/office/powerpoint/2010/main" val="892914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9CD563-646F-48D9-8C49-51156AF898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92E4F2-A14E-4264-8109-BA2F3BF3E2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233B36-765F-4D96-98EA-935536819A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15A85B-8946-4933-8814-28EADF0C426C}" type="datetimeFigureOut">
              <a:rPr lang="en-GB" smtClean="0"/>
              <a:t>23/04/2026</a:t>
            </a:fld>
            <a:endParaRPr lang="en-GB"/>
          </a:p>
        </p:txBody>
      </p:sp>
      <p:sp>
        <p:nvSpPr>
          <p:cNvPr id="5" name="Footer Placeholder 4">
            <a:extLst>
              <a:ext uri="{FF2B5EF4-FFF2-40B4-BE49-F238E27FC236}">
                <a16:creationId xmlns:a16="http://schemas.microsoft.com/office/drawing/2014/main" id="{DDB003C7-1F75-447A-B44E-A841578870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E30F7D-774B-4AC2-AAB8-A480005DE3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7013D-3213-427B-8A04-56333CFABE80}" type="slidenum">
              <a:rPr lang="en-GB" smtClean="0"/>
              <a:t>‹#›</a:t>
            </a:fld>
            <a:endParaRPr lang="en-GB"/>
          </a:p>
        </p:txBody>
      </p:sp>
    </p:spTree>
    <p:extLst>
      <p:ext uri="{BB962C8B-B14F-4D97-AF65-F5344CB8AC3E}">
        <p14:creationId xmlns:p14="http://schemas.microsoft.com/office/powerpoint/2010/main" val="4277329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16.tmp"/><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image" Target="../media/image28.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4BE5-1F2E-4E3F-A56F-9C994B006F32}"/>
              </a:ext>
            </a:extLst>
          </p:cNvPr>
          <p:cNvSpPr>
            <a:spLocks noGrp="1"/>
          </p:cNvSpPr>
          <p:nvPr>
            <p:ph type="ctrTitle"/>
          </p:nvPr>
        </p:nvSpPr>
        <p:spPr/>
        <p:txBody>
          <a:bodyPr/>
          <a:lstStyle/>
          <a:p>
            <a:r>
              <a:rPr lang="el-GR" dirty="0"/>
              <a:t>Νεοπλάσματα πεπτικού</a:t>
            </a:r>
            <a:endParaRPr lang="en-GB" dirty="0"/>
          </a:p>
        </p:txBody>
      </p:sp>
      <p:sp>
        <p:nvSpPr>
          <p:cNvPr id="3" name="Subtitle 2">
            <a:extLst>
              <a:ext uri="{FF2B5EF4-FFF2-40B4-BE49-F238E27FC236}">
                <a16:creationId xmlns:a16="http://schemas.microsoft.com/office/drawing/2014/main" id="{57E65599-2FA5-4787-A6ED-DBA987980AAD}"/>
              </a:ext>
            </a:extLst>
          </p:cNvPr>
          <p:cNvSpPr>
            <a:spLocks noGrp="1"/>
          </p:cNvSpPr>
          <p:nvPr>
            <p:ph type="subTitle" idx="1"/>
          </p:nvPr>
        </p:nvSpPr>
        <p:spPr/>
        <p:txBody>
          <a:bodyPr/>
          <a:lstStyle/>
          <a:p>
            <a:r>
              <a:rPr lang="el-GR" dirty="0"/>
              <a:t>Γιώργος Ευαγγέλου</a:t>
            </a:r>
            <a:endParaRPr lang="en-GB" dirty="0"/>
          </a:p>
        </p:txBody>
      </p:sp>
    </p:spTree>
    <p:extLst>
      <p:ext uri="{BB962C8B-B14F-4D97-AF65-F5344CB8AC3E}">
        <p14:creationId xmlns:p14="http://schemas.microsoft.com/office/powerpoint/2010/main" val="43597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B8DF-F539-44B4-BBE5-D619E1C64535}"/>
              </a:ext>
            </a:extLst>
          </p:cNvPr>
          <p:cNvSpPr>
            <a:spLocks noGrp="1"/>
          </p:cNvSpPr>
          <p:nvPr>
            <p:ph type="title"/>
          </p:nvPr>
        </p:nvSpPr>
        <p:spPr/>
        <p:txBody>
          <a:bodyPr/>
          <a:lstStyle/>
          <a:p>
            <a:r>
              <a:rPr lang="el-GR" dirty="0"/>
              <a:t>Ποιοι είναι οι καρκίνοι του πεπτικού?</a:t>
            </a:r>
            <a:endParaRPr lang="en-GB" dirty="0"/>
          </a:p>
        </p:txBody>
      </p:sp>
      <p:sp>
        <p:nvSpPr>
          <p:cNvPr id="3" name="Text Placeholder 2">
            <a:extLst>
              <a:ext uri="{FF2B5EF4-FFF2-40B4-BE49-F238E27FC236}">
                <a16:creationId xmlns:a16="http://schemas.microsoft.com/office/drawing/2014/main" id="{97F4064A-14CB-4DCA-8735-EA3400BFAF9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12489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6BD3C6F-88E7-DBD8-1026-08DC18BF2715}"/>
              </a:ext>
            </a:extLst>
          </p:cNvPr>
          <p:cNvGrpSpPr/>
          <p:nvPr/>
        </p:nvGrpSpPr>
        <p:grpSpPr>
          <a:xfrm>
            <a:off x="993913" y="1"/>
            <a:ext cx="5761450" cy="6857999"/>
            <a:chOff x="993913" y="1"/>
            <a:chExt cx="5761450" cy="6857999"/>
          </a:xfrm>
        </p:grpSpPr>
        <p:pic>
          <p:nvPicPr>
            <p:cNvPr id="2" name="Picture 1">
              <a:extLst>
                <a:ext uri="{FF2B5EF4-FFF2-40B4-BE49-F238E27FC236}">
                  <a16:creationId xmlns:a16="http://schemas.microsoft.com/office/drawing/2014/main" id="{A142ABC2-8940-458B-AF3E-815406EDC578}"/>
                </a:ext>
              </a:extLst>
            </p:cNvPr>
            <p:cNvPicPr>
              <a:picLocks noChangeAspect="1"/>
            </p:cNvPicPr>
            <p:nvPr/>
          </p:nvPicPr>
          <p:blipFill>
            <a:blip r:embed="rId2"/>
            <a:stretch>
              <a:fillRect/>
            </a:stretch>
          </p:blipFill>
          <p:spPr>
            <a:xfrm>
              <a:off x="993913" y="1"/>
              <a:ext cx="5666133" cy="6857999"/>
            </a:xfrm>
            <a:prstGeom prst="rect">
              <a:avLst/>
            </a:prstGeom>
          </p:spPr>
        </p:pic>
        <p:sp>
          <p:nvSpPr>
            <p:cNvPr id="11" name="Rectangle: Rounded Corners 10">
              <a:extLst>
                <a:ext uri="{FF2B5EF4-FFF2-40B4-BE49-F238E27FC236}">
                  <a16:creationId xmlns:a16="http://schemas.microsoft.com/office/drawing/2014/main" id="{F5D0C479-E04C-01AF-0DD9-8D5E987948B3}"/>
                </a:ext>
              </a:extLst>
            </p:cNvPr>
            <p:cNvSpPr/>
            <p:nvPr/>
          </p:nvSpPr>
          <p:spPr>
            <a:xfrm>
              <a:off x="4935894" y="2677886"/>
              <a:ext cx="1819469" cy="125030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10" name="Group 9">
            <a:extLst>
              <a:ext uri="{FF2B5EF4-FFF2-40B4-BE49-F238E27FC236}">
                <a16:creationId xmlns:a16="http://schemas.microsoft.com/office/drawing/2014/main" id="{E176EBFA-EBE7-1C97-CFD0-023563D09F0F}"/>
              </a:ext>
            </a:extLst>
          </p:cNvPr>
          <p:cNvGrpSpPr/>
          <p:nvPr/>
        </p:nvGrpSpPr>
        <p:grpSpPr>
          <a:xfrm>
            <a:off x="1166327" y="109330"/>
            <a:ext cx="10810325" cy="1532858"/>
            <a:chOff x="1166327" y="109330"/>
            <a:chExt cx="10810325" cy="1532858"/>
          </a:xfrm>
        </p:grpSpPr>
        <p:sp>
          <p:nvSpPr>
            <p:cNvPr id="5" name="Rectangle: Rounded Corners 4">
              <a:extLst>
                <a:ext uri="{FF2B5EF4-FFF2-40B4-BE49-F238E27FC236}">
                  <a16:creationId xmlns:a16="http://schemas.microsoft.com/office/drawing/2014/main" id="{B4E52D93-2962-1E36-BA09-3DCFDB604E23}"/>
                </a:ext>
              </a:extLst>
            </p:cNvPr>
            <p:cNvSpPr/>
            <p:nvPr/>
          </p:nvSpPr>
          <p:spPr>
            <a:xfrm>
              <a:off x="1166327" y="109330"/>
              <a:ext cx="5999583" cy="1532858"/>
            </a:xfrm>
            <a:prstGeom prst="roundRect">
              <a:avLst/>
            </a:prstGeom>
            <a:noFill/>
            <a:ln w="762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TextBox 5">
              <a:extLst>
                <a:ext uri="{FF2B5EF4-FFF2-40B4-BE49-F238E27FC236}">
                  <a16:creationId xmlns:a16="http://schemas.microsoft.com/office/drawing/2014/main" id="{DD3884CD-81EE-0F6F-C8F1-8E9AD0B49669}"/>
                </a:ext>
              </a:extLst>
            </p:cNvPr>
            <p:cNvSpPr txBox="1"/>
            <p:nvPr/>
          </p:nvSpPr>
          <p:spPr>
            <a:xfrm>
              <a:off x="7716415" y="644926"/>
              <a:ext cx="4260237" cy="461665"/>
            </a:xfrm>
            <a:prstGeom prst="rect">
              <a:avLst/>
            </a:prstGeom>
            <a:noFill/>
          </p:spPr>
          <p:txBody>
            <a:bodyPr wrap="square" rtlCol="0">
              <a:spAutoFit/>
            </a:bodyPr>
            <a:lstStyle/>
            <a:p>
              <a:r>
                <a:rPr lang="el-GR" sz="2400" dirty="0"/>
                <a:t>Καρκίνος Κεφαλής - Τραχήλου</a:t>
              </a:r>
            </a:p>
          </p:txBody>
        </p:sp>
        <p:cxnSp>
          <p:nvCxnSpPr>
            <p:cNvPr id="8" name="Straight Connector 7">
              <a:extLst>
                <a:ext uri="{FF2B5EF4-FFF2-40B4-BE49-F238E27FC236}">
                  <a16:creationId xmlns:a16="http://schemas.microsoft.com/office/drawing/2014/main" id="{804EF6F4-B54C-3C04-94CC-E09BD1A3AC15}"/>
                </a:ext>
              </a:extLst>
            </p:cNvPr>
            <p:cNvCxnSpPr>
              <a:cxnSpLocks/>
              <a:stCxn id="5" idx="3"/>
              <a:endCxn id="6" idx="1"/>
            </p:cNvCxnSpPr>
            <p:nvPr/>
          </p:nvCxnSpPr>
          <p:spPr>
            <a:xfrm>
              <a:off x="7165910" y="875759"/>
              <a:ext cx="550505"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E9566B7-74C4-A7CF-FF77-932BF67ED931}"/>
              </a:ext>
            </a:extLst>
          </p:cNvPr>
          <p:cNvGrpSpPr/>
          <p:nvPr/>
        </p:nvGrpSpPr>
        <p:grpSpPr>
          <a:xfrm>
            <a:off x="993912" y="1632858"/>
            <a:ext cx="9952384" cy="5215811"/>
            <a:chOff x="993912" y="1632858"/>
            <a:chExt cx="9952384" cy="5215811"/>
          </a:xfrm>
        </p:grpSpPr>
        <p:sp>
          <p:nvSpPr>
            <p:cNvPr id="13" name="Rectangle: Rounded Corners 12">
              <a:extLst>
                <a:ext uri="{FF2B5EF4-FFF2-40B4-BE49-F238E27FC236}">
                  <a16:creationId xmlns:a16="http://schemas.microsoft.com/office/drawing/2014/main" id="{ABDA1111-ADB6-F02E-08FC-C6FDA149CF1F}"/>
                </a:ext>
              </a:extLst>
            </p:cNvPr>
            <p:cNvSpPr/>
            <p:nvPr/>
          </p:nvSpPr>
          <p:spPr>
            <a:xfrm>
              <a:off x="993912" y="1632858"/>
              <a:ext cx="6171997" cy="5215811"/>
            </a:xfrm>
            <a:prstGeom prst="roundRect">
              <a:avLst/>
            </a:prstGeom>
            <a:noFill/>
            <a:ln w="762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TextBox 13">
              <a:extLst>
                <a:ext uri="{FF2B5EF4-FFF2-40B4-BE49-F238E27FC236}">
                  <a16:creationId xmlns:a16="http://schemas.microsoft.com/office/drawing/2014/main" id="{9B1C1D9D-1CAD-9FF4-58CA-3679D87889DE}"/>
                </a:ext>
              </a:extLst>
            </p:cNvPr>
            <p:cNvSpPr txBox="1"/>
            <p:nvPr/>
          </p:nvSpPr>
          <p:spPr>
            <a:xfrm>
              <a:off x="7861852" y="3845795"/>
              <a:ext cx="3084444" cy="461665"/>
            </a:xfrm>
            <a:prstGeom prst="rect">
              <a:avLst/>
            </a:prstGeom>
            <a:noFill/>
          </p:spPr>
          <p:txBody>
            <a:bodyPr wrap="square" rtlCol="0">
              <a:spAutoFit/>
            </a:bodyPr>
            <a:lstStyle/>
            <a:p>
              <a:r>
                <a:rPr lang="el-GR" sz="2400" dirty="0"/>
                <a:t>Καρκίνοι πεπτικού</a:t>
              </a:r>
            </a:p>
          </p:txBody>
        </p:sp>
        <p:cxnSp>
          <p:nvCxnSpPr>
            <p:cNvPr id="15" name="Straight Connector 14">
              <a:extLst>
                <a:ext uri="{FF2B5EF4-FFF2-40B4-BE49-F238E27FC236}">
                  <a16:creationId xmlns:a16="http://schemas.microsoft.com/office/drawing/2014/main" id="{C20721BB-58CD-9E53-D866-341F27FCDC9E}"/>
                </a:ext>
              </a:extLst>
            </p:cNvPr>
            <p:cNvCxnSpPr/>
            <p:nvPr/>
          </p:nvCxnSpPr>
          <p:spPr>
            <a:xfrm>
              <a:off x="7165910" y="4076628"/>
              <a:ext cx="550506"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314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FF15D-9983-4F4D-5CA0-B38C7BEBB572}"/>
              </a:ext>
            </a:extLst>
          </p:cNvPr>
          <p:cNvSpPr>
            <a:spLocks noGrp="1"/>
          </p:cNvSpPr>
          <p:nvPr>
            <p:ph type="title"/>
          </p:nvPr>
        </p:nvSpPr>
        <p:spPr/>
        <p:txBody>
          <a:bodyPr/>
          <a:lstStyle/>
          <a:p>
            <a:r>
              <a:rPr lang="el-GR" dirty="0"/>
              <a:t>Τι είναι ο καρκίνος</a:t>
            </a:r>
          </a:p>
        </p:txBody>
      </p:sp>
      <p:sp>
        <p:nvSpPr>
          <p:cNvPr id="3" name="Text Placeholder 2">
            <a:extLst>
              <a:ext uri="{FF2B5EF4-FFF2-40B4-BE49-F238E27FC236}">
                <a16:creationId xmlns:a16="http://schemas.microsoft.com/office/drawing/2014/main" id="{360EFED3-0EC3-A6E0-2BAE-4A05A1F9941F}"/>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2632897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B38E8A-9C67-918D-6BA2-FB2B269C801C}"/>
              </a:ext>
            </a:extLst>
          </p:cNvPr>
          <p:cNvPicPr>
            <a:picLocks noChangeAspect="1"/>
          </p:cNvPicPr>
          <p:nvPr/>
        </p:nvPicPr>
        <p:blipFill>
          <a:blip r:embed="rId2"/>
          <a:stretch>
            <a:fillRect/>
          </a:stretch>
        </p:blipFill>
        <p:spPr>
          <a:xfrm>
            <a:off x="204107" y="513183"/>
            <a:ext cx="5891893" cy="3234613"/>
          </a:xfrm>
          <a:prstGeom prst="rect">
            <a:avLst/>
          </a:prstGeom>
        </p:spPr>
      </p:pic>
      <p:pic>
        <p:nvPicPr>
          <p:cNvPr id="3" name="Picture 2">
            <a:extLst>
              <a:ext uri="{FF2B5EF4-FFF2-40B4-BE49-F238E27FC236}">
                <a16:creationId xmlns:a16="http://schemas.microsoft.com/office/drawing/2014/main" id="{53F54E95-939D-DEA9-03DF-D1196A4EE122}"/>
              </a:ext>
            </a:extLst>
          </p:cNvPr>
          <p:cNvPicPr>
            <a:picLocks noChangeAspect="1"/>
          </p:cNvPicPr>
          <p:nvPr/>
        </p:nvPicPr>
        <p:blipFill>
          <a:blip r:embed="rId3"/>
          <a:stretch>
            <a:fillRect/>
          </a:stretch>
        </p:blipFill>
        <p:spPr>
          <a:xfrm>
            <a:off x="6026409" y="3429000"/>
            <a:ext cx="5891893" cy="3234613"/>
          </a:xfrm>
          <a:prstGeom prst="rect">
            <a:avLst/>
          </a:prstGeom>
        </p:spPr>
      </p:pic>
    </p:spTree>
    <p:extLst>
      <p:ext uri="{BB962C8B-B14F-4D97-AF65-F5344CB8AC3E}">
        <p14:creationId xmlns:p14="http://schemas.microsoft.com/office/powerpoint/2010/main" val="334868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DC01AA-6FE5-F82C-7EE0-879EF9BD7B65}"/>
              </a:ext>
            </a:extLst>
          </p:cNvPr>
          <p:cNvPicPr>
            <a:picLocks noChangeAspect="1"/>
          </p:cNvPicPr>
          <p:nvPr/>
        </p:nvPicPr>
        <p:blipFill>
          <a:blip r:embed="rId2"/>
          <a:stretch>
            <a:fillRect/>
          </a:stretch>
        </p:blipFill>
        <p:spPr>
          <a:xfrm>
            <a:off x="537093" y="830425"/>
            <a:ext cx="10659642" cy="5589036"/>
          </a:xfrm>
          <a:prstGeom prst="rect">
            <a:avLst/>
          </a:prstGeom>
        </p:spPr>
      </p:pic>
    </p:spTree>
    <p:extLst>
      <p:ext uri="{BB962C8B-B14F-4D97-AF65-F5344CB8AC3E}">
        <p14:creationId xmlns:p14="http://schemas.microsoft.com/office/powerpoint/2010/main" val="3417849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B185C0-FC7D-2531-1809-E1DC4E90F6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25" y="998376"/>
            <a:ext cx="11234056" cy="4236098"/>
          </a:xfrm>
          <a:prstGeom prst="rect">
            <a:avLst/>
          </a:prstGeom>
        </p:spPr>
      </p:pic>
    </p:spTree>
    <p:extLst>
      <p:ext uri="{BB962C8B-B14F-4D97-AF65-F5344CB8AC3E}">
        <p14:creationId xmlns:p14="http://schemas.microsoft.com/office/powerpoint/2010/main" val="883580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2A22F-4B7E-44AD-83CC-AC73DB4B6D7F}"/>
              </a:ext>
            </a:extLst>
          </p:cNvPr>
          <p:cNvSpPr>
            <a:spLocks noGrp="1"/>
          </p:cNvSpPr>
          <p:nvPr>
            <p:ph type="title"/>
          </p:nvPr>
        </p:nvSpPr>
        <p:spPr/>
        <p:txBody>
          <a:bodyPr/>
          <a:lstStyle/>
          <a:p>
            <a:r>
              <a:rPr lang="el-GR" dirty="0"/>
              <a:t>Επιδημιολογία</a:t>
            </a:r>
            <a:endParaRPr lang="en-GB" dirty="0"/>
          </a:p>
        </p:txBody>
      </p:sp>
      <p:sp>
        <p:nvSpPr>
          <p:cNvPr id="3" name="Text Placeholder 2">
            <a:extLst>
              <a:ext uri="{FF2B5EF4-FFF2-40B4-BE49-F238E27FC236}">
                <a16:creationId xmlns:a16="http://schemas.microsoft.com/office/drawing/2014/main" id="{4AE266E7-CA4F-45AB-9DFC-51B1B6A44E4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63177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9A161919-446C-48FE-BA98-B2A145D44D4A}"/>
              </a:ext>
            </a:extLst>
          </p:cNvPr>
          <p:cNvSpPr/>
          <p:nvPr/>
        </p:nvSpPr>
        <p:spPr>
          <a:xfrm>
            <a:off x="0" y="675861"/>
            <a:ext cx="4678017" cy="4373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DE609F50-554A-C3E3-FF89-9A80E91E82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453" y="202737"/>
            <a:ext cx="10779693" cy="5320985"/>
          </a:xfrm>
          <a:prstGeom prst="rect">
            <a:avLst/>
          </a:prstGeom>
        </p:spPr>
      </p:pic>
      <p:sp>
        <p:nvSpPr>
          <p:cNvPr id="4" name="Rectangle: Rounded Corners 3">
            <a:extLst>
              <a:ext uri="{FF2B5EF4-FFF2-40B4-BE49-F238E27FC236}">
                <a16:creationId xmlns:a16="http://schemas.microsoft.com/office/drawing/2014/main" id="{CBAECD86-09D3-ECB9-C9BE-DAF275879910}"/>
              </a:ext>
            </a:extLst>
          </p:cNvPr>
          <p:cNvSpPr/>
          <p:nvPr/>
        </p:nvSpPr>
        <p:spPr>
          <a:xfrm>
            <a:off x="7501812" y="2757196"/>
            <a:ext cx="1343608" cy="67180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Rectangle: Rounded Corners 5">
            <a:extLst>
              <a:ext uri="{FF2B5EF4-FFF2-40B4-BE49-F238E27FC236}">
                <a16:creationId xmlns:a16="http://schemas.microsoft.com/office/drawing/2014/main" id="{5E72194B-A3E9-EB95-A3CF-9BA81F588A33}"/>
              </a:ext>
            </a:extLst>
          </p:cNvPr>
          <p:cNvSpPr/>
          <p:nvPr/>
        </p:nvSpPr>
        <p:spPr>
          <a:xfrm>
            <a:off x="6441232" y="4365172"/>
            <a:ext cx="1415143" cy="67180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160229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D698F8-D508-F58C-B75A-EA57ED9B0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935" y="382555"/>
            <a:ext cx="9862457" cy="5029199"/>
          </a:xfrm>
          <a:prstGeom prst="rect">
            <a:avLst/>
          </a:prstGeom>
        </p:spPr>
      </p:pic>
      <p:sp>
        <p:nvSpPr>
          <p:cNvPr id="4" name="Rectangle: Rounded Corners 3">
            <a:extLst>
              <a:ext uri="{FF2B5EF4-FFF2-40B4-BE49-F238E27FC236}">
                <a16:creationId xmlns:a16="http://schemas.microsoft.com/office/drawing/2014/main" id="{9472C573-B276-F4C5-FFB0-6288F24C4585}"/>
              </a:ext>
            </a:extLst>
          </p:cNvPr>
          <p:cNvSpPr/>
          <p:nvPr/>
        </p:nvSpPr>
        <p:spPr>
          <a:xfrm>
            <a:off x="6923313" y="2757196"/>
            <a:ext cx="1418253" cy="67180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Rectangle: Rounded Corners 4">
            <a:extLst>
              <a:ext uri="{FF2B5EF4-FFF2-40B4-BE49-F238E27FC236}">
                <a16:creationId xmlns:a16="http://schemas.microsoft.com/office/drawing/2014/main" id="{E467F14C-B21B-8B71-151F-DF9C85A9460B}"/>
              </a:ext>
            </a:extLst>
          </p:cNvPr>
          <p:cNvSpPr/>
          <p:nvPr/>
        </p:nvSpPr>
        <p:spPr>
          <a:xfrm>
            <a:off x="6820677" y="3442996"/>
            <a:ext cx="1343608" cy="67180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Rectangle: Rounded Corners 5">
            <a:extLst>
              <a:ext uri="{FF2B5EF4-FFF2-40B4-BE49-F238E27FC236}">
                <a16:creationId xmlns:a16="http://schemas.microsoft.com/office/drawing/2014/main" id="{B8FD16F1-4ACB-8C34-D63B-79B23F1B8C6C}"/>
              </a:ext>
            </a:extLst>
          </p:cNvPr>
          <p:cNvSpPr/>
          <p:nvPr/>
        </p:nvSpPr>
        <p:spPr>
          <a:xfrm>
            <a:off x="5831633" y="4334069"/>
            <a:ext cx="1343608" cy="671804"/>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Rectangle: Rounded Corners 6">
            <a:extLst>
              <a:ext uri="{FF2B5EF4-FFF2-40B4-BE49-F238E27FC236}">
                <a16:creationId xmlns:a16="http://schemas.microsoft.com/office/drawing/2014/main" id="{3F5A85F5-FB21-CDD2-5CF4-EFDE23E00F76}"/>
              </a:ext>
            </a:extLst>
          </p:cNvPr>
          <p:cNvSpPr/>
          <p:nvPr/>
        </p:nvSpPr>
        <p:spPr>
          <a:xfrm>
            <a:off x="5831633" y="457199"/>
            <a:ext cx="681134" cy="457201"/>
          </a:xfrm>
          <a:prstGeom prst="round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93974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286992-C117-017D-3FD9-8D7613B4D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837" y="961053"/>
            <a:ext cx="11206065" cy="5131837"/>
          </a:xfrm>
          <a:prstGeom prst="rect">
            <a:avLst/>
          </a:prstGeom>
        </p:spPr>
      </p:pic>
    </p:spTree>
    <p:extLst>
      <p:ext uri="{BB962C8B-B14F-4D97-AF65-F5344CB8AC3E}">
        <p14:creationId xmlns:p14="http://schemas.microsoft.com/office/powerpoint/2010/main" val="4136429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B8DF-F539-44B4-BBE5-D619E1C64535}"/>
              </a:ext>
            </a:extLst>
          </p:cNvPr>
          <p:cNvSpPr>
            <a:spLocks noGrp="1"/>
          </p:cNvSpPr>
          <p:nvPr>
            <p:ph type="title"/>
          </p:nvPr>
        </p:nvSpPr>
        <p:spPr/>
        <p:txBody>
          <a:bodyPr/>
          <a:lstStyle/>
          <a:p>
            <a:r>
              <a:rPr lang="el-GR" dirty="0"/>
              <a:t>Πώς σταδιοποιούμε τη νόσο?</a:t>
            </a:r>
            <a:endParaRPr lang="en-GB" dirty="0"/>
          </a:p>
        </p:txBody>
      </p:sp>
      <p:sp>
        <p:nvSpPr>
          <p:cNvPr id="3" name="Text Placeholder 2">
            <a:extLst>
              <a:ext uri="{FF2B5EF4-FFF2-40B4-BE49-F238E27FC236}">
                <a16:creationId xmlns:a16="http://schemas.microsoft.com/office/drawing/2014/main" id="{97F4064A-14CB-4DCA-8735-EA3400BFAF9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104816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5262B4-5076-4815-B32A-EB737B266650}"/>
              </a:ext>
            </a:extLst>
          </p:cNvPr>
          <p:cNvPicPr>
            <a:picLocks noChangeAspect="1"/>
          </p:cNvPicPr>
          <p:nvPr/>
        </p:nvPicPr>
        <p:blipFill>
          <a:blip r:embed="rId2"/>
          <a:stretch>
            <a:fillRect/>
          </a:stretch>
        </p:blipFill>
        <p:spPr>
          <a:xfrm>
            <a:off x="314740" y="225287"/>
            <a:ext cx="4681330" cy="3684104"/>
          </a:xfrm>
          <a:prstGeom prst="rect">
            <a:avLst/>
          </a:prstGeom>
        </p:spPr>
      </p:pic>
      <p:sp>
        <p:nvSpPr>
          <p:cNvPr id="3" name="TextBox 2">
            <a:extLst>
              <a:ext uri="{FF2B5EF4-FFF2-40B4-BE49-F238E27FC236}">
                <a16:creationId xmlns:a16="http://schemas.microsoft.com/office/drawing/2014/main" id="{176B3601-6051-4594-9447-FAB3156B582B}"/>
              </a:ext>
            </a:extLst>
          </p:cNvPr>
          <p:cNvSpPr txBox="1"/>
          <p:nvPr/>
        </p:nvSpPr>
        <p:spPr>
          <a:xfrm>
            <a:off x="9038189" y="4134678"/>
            <a:ext cx="2809461" cy="2308324"/>
          </a:xfrm>
          <a:prstGeom prst="rect">
            <a:avLst/>
          </a:prstGeom>
          <a:noFill/>
        </p:spPr>
        <p:txBody>
          <a:bodyPr wrap="square" rtlCol="0">
            <a:spAutoFit/>
          </a:bodyPr>
          <a:lstStyle/>
          <a:p>
            <a:r>
              <a:rPr lang="en-US" b="1" dirty="0"/>
              <a:t>T</a:t>
            </a:r>
            <a:r>
              <a:rPr lang="en-US" dirty="0"/>
              <a:t>(</a:t>
            </a:r>
            <a:r>
              <a:rPr lang="en-US" dirty="0" err="1"/>
              <a:t>umor</a:t>
            </a:r>
            <a:r>
              <a:rPr lang="en-US" dirty="0"/>
              <a:t>) = </a:t>
            </a:r>
            <a:r>
              <a:rPr lang="el-GR" dirty="0"/>
              <a:t>επέκταση της πρωτοπαθούς εστίας</a:t>
            </a:r>
          </a:p>
          <a:p>
            <a:endParaRPr lang="el-GR" dirty="0"/>
          </a:p>
          <a:p>
            <a:r>
              <a:rPr lang="el-GR" b="1" dirty="0"/>
              <a:t>Ν</a:t>
            </a:r>
            <a:r>
              <a:rPr lang="en-US" dirty="0"/>
              <a:t>(odes) =</a:t>
            </a:r>
            <a:r>
              <a:rPr lang="el-GR" dirty="0"/>
              <a:t>επέκταση σε περιοχικούς λεμφαδένες</a:t>
            </a:r>
          </a:p>
          <a:p>
            <a:endParaRPr lang="el-GR" dirty="0"/>
          </a:p>
          <a:p>
            <a:r>
              <a:rPr lang="el-GR" b="1" dirty="0"/>
              <a:t>Μ</a:t>
            </a:r>
            <a:r>
              <a:rPr lang="el-GR" dirty="0"/>
              <a:t>(</a:t>
            </a:r>
            <a:r>
              <a:rPr lang="en-US" dirty="0" err="1"/>
              <a:t>etastases</a:t>
            </a:r>
            <a:r>
              <a:rPr lang="en-US" dirty="0"/>
              <a:t>) = </a:t>
            </a:r>
            <a:r>
              <a:rPr lang="el-GR" dirty="0"/>
              <a:t>Μεταστατική νόσος </a:t>
            </a:r>
            <a:endParaRPr lang="en-GB" dirty="0"/>
          </a:p>
        </p:txBody>
      </p:sp>
      <p:pic>
        <p:nvPicPr>
          <p:cNvPr id="4" name="Picture 3">
            <a:extLst>
              <a:ext uri="{FF2B5EF4-FFF2-40B4-BE49-F238E27FC236}">
                <a16:creationId xmlns:a16="http://schemas.microsoft.com/office/drawing/2014/main" id="{BFD0293B-EC8B-4069-B4A0-89A6DE2FC36E}"/>
              </a:ext>
            </a:extLst>
          </p:cNvPr>
          <p:cNvPicPr>
            <a:picLocks noChangeAspect="1"/>
          </p:cNvPicPr>
          <p:nvPr/>
        </p:nvPicPr>
        <p:blipFill rotWithShape="1">
          <a:blip r:embed="rId3"/>
          <a:srcRect t="31879" b="23349"/>
          <a:stretch/>
        </p:blipFill>
        <p:spPr>
          <a:xfrm>
            <a:off x="6666049" y="4672614"/>
            <a:ext cx="2066925" cy="1232452"/>
          </a:xfrm>
          <a:prstGeom prst="rect">
            <a:avLst/>
          </a:prstGeom>
        </p:spPr>
      </p:pic>
      <p:pic>
        <p:nvPicPr>
          <p:cNvPr id="6" name="Picture 5">
            <a:extLst>
              <a:ext uri="{FF2B5EF4-FFF2-40B4-BE49-F238E27FC236}">
                <a16:creationId xmlns:a16="http://schemas.microsoft.com/office/drawing/2014/main" id="{E81488ED-F638-4C7E-94B7-3F03A4523954}"/>
              </a:ext>
            </a:extLst>
          </p:cNvPr>
          <p:cNvPicPr>
            <a:picLocks noChangeAspect="1"/>
          </p:cNvPicPr>
          <p:nvPr/>
        </p:nvPicPr>
        <p:blipFill rotWithShape="1">
          <a:blip r:embed="rId4"/>
          <a:srcRect b="7640"/>
          <a:stretch/>
        </p:blipFill>
        <p:spPr>
          <a:xfrm>
            <a:off x="536714" y="4134678"/>
            <a:ext cx="3723862" cy="2308324"/>
          </a:xfrm>
          <a:prstGeom prst="rect">
            <a:avLst/>
          </a:prstGeom>
        </p:spPr>
      </p:pic>
      <p:pic>
        <p:nvPicPr>
          <p:cNvPr id="7" name="Picture 6">
            <a:extLst>
              <a:ext uri="{FF2B5EF4-FFF2-40B4-BE49-F238E27FC236}">
                <a16:creationId xmlns:a16="http://schemas.microsoft.com/office/drawing/2014/main" id="{5D1276B1-88DB-4062-A94C-9BF3C8DEA43E}"/>
              </a:ext>
            </a:extLst>
          </p:cNvPr>
          <p:cNvPicPr>
            <a:picLocks noChangeAspect="1"/>
          </p:cNvPicPr>
          <p:nvPr/>
        </p:nvPicPr>
        <p:blipFill>
          <a:blip r:embed="rId5"/>
          <a:stretch>
            <a:fillRect/>
          </a:stretch>
        </p:blipFill>
        <p:spPr>
          <a:xfrm>
            <a:off x="6096000" y="604236"/>
            <a:ext cx="4800600" cy="3162300"/>
          </a:xfrm>
          <a:prstGeom prst="rect">
            <a:avLst/>
          </a:prstGeom>
        </p:spPr>
      </p:pic>
    </p:spTree>
    <p:extLst>
      <p:ext uri="{BB962C8B-B14F-4D97-AF65-F5344CB8AC3E}">
        <p14:creationId xmlns:p14="http://schemas.microsoft.com/office/powerpoint/2010/main" val="1052188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B8DF-F539-44B4-BBE5-D619E1C64535}"/>
              </a:ext>
            </a:extLst>
          </p:cNvPr>
          <p:cNvSpPr>
            <a:spLocks noGrp="1"/>
          </p:cNvSpPr>
          <p:nvPr>
            <p:ph type="title"/>
          </p:nvPr>
        </p:nvSpPr>
        <p:spPr/>
        <p:txBody>
          <a:bodyPr/>
          <a:lstStyle/>
          <a:p>
            <a:r>
              <a:rPr lang="el-GR" dirty="0"/>
              <a:t>Ποιος είναι ο ρόλος της χημειοθεραπείας?</a:t>
            </a:r>
            <a:endParaRPr lang="en-GB" dirty="0"/>
          </a:p>
        </p:txBody>
      </p:sp>
      <p:sp>
        <p:nvSpPr>
          <p:cNvPr id="3" name="Text Placeholder 2">
            <a:extLst>
              <a:ext uri="{FF2B5EF4-FFF2-40B4-BE49-F238E27FC236}">
                <a16:creationId xmlns:a16="http://schemas.microsoft.com/office/drawing/2014/main" id="{97F4064A-14CB-4DCA-8735-EA3400BFAF9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634007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BC5033-6BEC-439D-8159-3AE1905FF24B}"/>
              </a:ext>
            </a:extLst>
          </p:cNvPr>
          <p:cNvPicPr>
            <a:picLocks noChangeAspect="1"/>
          </p:cNvPicPr>
          <p:nvPr/>
        </p:nvPicPr>
        <p:blipFill>
          <a:blip r:embed="rId2"/>
          <a:stretch>
            <a:fillRect/>
          </a:stretch>
        </p:blipFill>
        <p:spPr>
          <a:xfrm>
            <a:off x="9382538" y="4213086"/>
            <a:ext cx="2623931" cy="2028825"/>
          </a:xfrm>
          <a:prstGeom prst="rect">
            <a:avLst/>
          </a:prstGeom>
        </p:spPr>
      </p:pic>
      <p:sp>
        <p:nvSpPr>
          <p:cNvPr id="3" name="TextBox 2">
            <a:extLst>
              <a:ext uri="{FF2B5EF4-FFF2-40B4-BE49-F238E27FC236}">
                <a16:creationId xmlns:a16="http://schemas.microsoft.com/office/drawing/2014/main" id="{F8702917-FD5E-4DBC-9D7B-83AA17B34F4E}"/>
              </a:ext>
            </a:extLst>
          </p:cNvPr>
          <p:cNvSpPr txBox="1"/>
          <p:nvPr/>
        </p:nvSpPr>
        <p:spPr>
          <a:xfrm>
            <a:off x="662609" y="940904"/>
            <a:ext cx="10164417" cy="5750164"/>
          </a:xfrm>
          <a:prstGeom prst="rect">
            <a:avLst/>
          </a:prstGeom>
          <a:noFill/>
        </p:spPr>
        <p:txBody>
          <a:bodyPr wrap="square" rtlCol="0">
            <a:spAutoFit/>
          </a:bodyPr>
          <a:lstStyle/>
          <a:p>
            <a:pPr>
              <a:lnSpc>
                <a:spcPct val="200000"/>
              </a:lnSpc>
            </a:pPr>
            <a:r>
              <a:rPr lang="en-US" b="1" dirty="0"/>
              <a:t>Neoadjuvant (</a:t>
            </a:r>
            <a:r>
              <a:rPr lang="el-GR" b="1" dirty="0"/>
              <a:t>νεο-επικουρική) </a:t>
            </a:r>
            <a:r>
              <a:rPr lang="el-GR" dirty="0"/>
              <a:t>= ΠΡΙΝ τη ριζική θεραπεία, για νεμειώσουμετο φορτίο της νόσου + να σκοτώσουμε τη μικρομεταστατική νόσο</a:t>
            </a:r>
            <a:endParaRPr lang="en-US" dirty="0"/>
          </a:p>
          <a:p>
            <a:pPr>
              <a:lnSpc>
                <a:spcPct val="200000"/>
              </a:lnSpc>
            </a:pPr>
            <a:r>
              <a:rPr lang="en-US" b="1" dirty="0"/>
              <a:t>Adjuvant</a:t>
            </a:r>
            <a:r>
              <a:rPr lang="el-GR" b="1" dirty="0"/>
              <a:t> (επικουρική) </a:t>
            </a:r>
            <a:r>
              <a:rPr lang="el-GR" dirty="0"/>
              <a:t>= ΜΕΤΑ τη ριζική θεραπεία, για να σκοτώσουμε εναπομείναντα καρκινικά κύτταρα και να μειώσουμετην πιθανότατα υποτροπής</a:t>
            </a:r>
            <a:endParaRPr lang="en-US" dirty="0"/>
          </a:p>
          <a:p>
            <a:pPr>
              <a:lnSpc>
                <a:spcPct val="200000"/>
              </a:lnSpc>
            </a:pPr>
            <a:r>
              <a:rPr lang="en-US" b="1" dirty="0"/>
              <a:t>Concurrent</a:t>
            </a:r>
            <a:r>
              <a:rPr lang="el-GR" b="1" dirty="0"/>
              <a:t> (σύγχρονη) </a:t>
            </a:r>
            <a:r>
              <a:rPr lang="el-GR" dirty="0"/>
              <a:t>= σύγχρονα με ακτινοβολία, σε μειωμένη δόση, για να αυξήσει την αποτελεσματικότητα της ακτινοβολίας</a:t>
            </a:r>
            <a:endParaRPr lang="en-US" dirty="0"/>
          </a:p>
          <a:p>
            <a:endParaRPr lang="en-US" dirty="0"/>
          </a:p>
          <a:p>
            <a:r>
              <a:rPr lang="en-US" b="1" dirty="0"/>
              <a:t>Metastatic disease</a:t>
            </a:r>
            <a:r>
              <a:rPr lang="el-GR" b="1" dirty="0"/>
              <a:t> = </a:t>
            </a:r>
            <a:r>
              <a:rPr lang="el-GR" dirty="0"/>
              <a:t>για να επιμηκύνουμε το προσδόκιμο επιβίωσης και να βελτιώσουμε την ποιότητα της ζωής </a:t>
            </a:r>
            <a:endParaRPr lang="el-GR" b="1" dirty="0"/>
          </a:p>
          <a:p>
            <a:endParaRPr lang="el-GR" dirty="0"/>
          </a:p>
          <a:p>
            <a:pPr>
              <a:lnSpc>
                <a:spcPct val="150000"/>
              </a:lnSpc>
            </a:pPr>
            <a:r>
              <a:rPr lang="el-GR" sz="2800" b="1" dirty="0"/>
              <a:t>Ριζική θεραπεία </a:t>
            </a:r>
            <a:r>
              <a:rPr lang="el-GR" sz="2800" dirty="0"/>
              <a:t>= χειρουργική εξαίρεση (σπανιότερα ακτινοβολία, π.χ  καρκίνος πρωκτού</a:t>
            </a:r>
            <a:endParaRPr lang="en-GB" sz="2800" dirty="0"/>
          </a:p>
        </p:txBody>
      </p:sp>
    </p:spTree>
    <p:extLst>
      <p:ext uri="{BB962C8B-B14F-4D97-AF65-F5344CB8AC3E}">
        <p14:creationId xmlns:p14="http://schemas.microsoft.com/office/powerpoint/2010/main" val="3782322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B8DF-F539-44B4-BBE5-D619E1C64535}"/>
              </a:ext>
            </a:extLst>
          </p:cNvPr>
          <p:cNvSpPr>
            <a:spLocks noGrp="1"/>
          </p:cNvSpPr>
          <p:nvPr>
            <p:ph type="title"/>
          </p:nvPr>
        </p:nvSpPr>
        <p:spPr/>
        <p:txBody>
          <a:bodyPr/>
          <a:lstStyle/>
          <a:p>
            <a:r>
              <a:rPr lang="el-GR" dirty="0"/>
              <a:t>Πώς πρέπει να παίρνουμε θεραπευτικές</a:t>
            </a:r>
            <a:r>
              <a:rPr lang="en-US" dirty="0"/>
              <a:t> </a:t>
            </a:r>
            <a:r>
              <a:rPr lang="el-GR" dirty="0"/>
              <a:t>αποφάσεις</a:t>
            </a:r>
            <a:endParaRPr lang="en-GB" dirty="0"/>
          </a:p>
        </p:txBody>
      </p:sp>
      <p:sp>
        <p:nvSpPr>
          <p:cNvPr id="3" name="Text Placeholder 2">
            <a:extLst>
              <a:ext uri="{FF2B5EF4-FFF2-40B4-BE49-F238E27FC236}">
                <a16:creationId xmlns:a16="http://schemas.microsoft.com/office/drawing/2014/main" id="{97F4064A-14CB-4DCA-8735-EA3400BFAF9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39463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F22EBE-315D-43DF-B6A3-FCBEC06252D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73593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A95DD-E69D-4BBA-AA34-1FC6A2178F0B}"/>
              </a:ext>
            </a:extLst>
          </p:cNvPr>
          <p:cNvSpPr>
            <a:spLocks noGrp="1"/>
          </p:cNvSpPr>
          <p:nvPr>
            <p:ph type="title"/>
          </p:nvPr>
        </p:nvSpPr>
        <p:spPr/>
        <p:txBody>
          <a:bodyPr>
            <a:normAutofit fontScale="90000"/>
          </a:bodyPr>
          <a:lstStyle/>
          <a:p>
            <a:r>
              <a:rPr lang="el-GR" dirty="0"/>
              <a:t>Από τι εξαρτάται η πιθανότητα (ρίσκο) ένας βλαπτικός παράγοντας να προκαλέσει νόσο?</a:t>
            </a:r>
            <a:endParaRPr lang="en-GB" dirty="0"/>
          </a:p>
        </p:txBody>
      </p:sp>
      <p:sp>
        <p:nvSpPr>
          <p:cNvPr id="3" name="Text Placeholder 2">
            <a:extLst>
              <a:ext uri="{FF2B5EF4-FFF2-40B4-BE49-F238E27FC236}">
                <a16:creationId xmlns:a16="http://schemas.microsoft.com/office/drawing/2014/main" id="{9A2D21EB-8E5B-4F35-96AC-B2DF6B2C955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340382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F48D5F-2684-470A-B7FC-F175A4B580E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28832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71F3-2DE3-4B1D-850D-E3844B1E58EA}"/>
              </a:ext>
            </a:extLst>
          </p:cNvPr>
          <p:cNvSpPr>
            <a:spLocks noGrp="1"/>
          </p:cNvSpPr>
          <p:nvPr>
            <p:ph type="title"/>
          </p:nvPr>
        </p:nvSpPr>
        <p:spPr/>
        <p:txBody>
          <a:bodyPr/>
          <a:lstStyle/>
          <a:p>
            <a:r>
              <a:rPr lang="el-GR" dirty="0"/>
              <a:t>Καρκίνος παγκρέατος</a:t>
            </a:r>
            <a:endParaRPr lang="en-GB" dirty="0"/>
          </a:p>
        </p:txBody>
      </p:sp>
      <p:sp>
        <p:nvSpPr>
          <p:cNvPr id="3" name="Text Placeholder 2">
            <a:extLst>
              <a:ext uri="{FF2B5EF4-FFF2-40B4-BE49-F238E27FC236}">
                <a16:creationId xmlns:a16="http://schemas.microsoft.com/office/drawing/2014/main" id="{914DECF9-875D-4945-B395-139B9475F79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81242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700DB2-9BA3-4C60-831C-B065A1A86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335" y="385825"/>
            <a:ext cx="7687748" cy="2057687"/>
          </a:xfrm>
          <a:prstGeom prst="rect">
            <a:avLst/>
          </a:prstGeom>
        </p:spPr>
      </p:pic>
      <p:pic>
        <p:nvPicPr>
          <p:cNvPr id="5" name="Picture 4">
            <a:extLst>
              <a:ext uri="{FF2B5EF4-FFF2-40B4-BE49-F238E27FC236}">
                <a16:creationId xmlns:a16="http://schemas.microsoft.com/office/drawing/2014/main" id="{C5420378-C0AD-4FF9-9B51-DBA38EE407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0455" y="2380625"/>
            <a:ext cx="7440063" cy="4477375"/>
          </a:xfrm>
          <a:prstGeom prst="rect">
            <a:avLst/>
          </a:prstGeom>
        </p:spPr>
      </p:pic>
    </p:spTree>
    <p:extLst>
      <p:ext uri="{BB962C8B-B14F-4D97-AF65-F5344CB8AC3E}">
        <p14:creationId xmlns:p14="http://schemas.microsoft.com/office/powerpoint/2010/main" val="3201859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33F1C9-86F9-42D7-97A7-81A1D8671542}"/>
              </a:ext>
            </a:extLst>
          </p:cNvPr>
          <p:cNvPicPr>
            <a:picLocks noChangeAspect="1"/>
          </p:cNvPicPr>
          <p:nvPr/>
        </p:nvPicPr>
        <p:blipFill>
          <a:blip r:embed="rId2"/>
          <a:stretch>
            <a:fillRect/>
          </a:stretch>
        </p:blipFill>
        <p:spPr>
          <a:xfrm>
            <a:off x="2319130" y="745435"/>
            <a:ext cx="6223552" cy="5367130"/>
          </a:xfrm>
          <a:prstGeom prst="rect">
            <a:avLst/>
          </a:prstGeom>
        </p:spPr>
      </p:pic>
    </p:spTree>
    <p:extLst>
      <p:ext uri="{BB962C8B-B14F-4D97-AF65-F5344CB8AC3E}">
        <p14:creationId xmlns:p14="http://schemas.microsoft.com/office/powerpoint/2010/main" val="3504545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EB66AB-1761-4BC0-9A4A-87EC090FC5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897" y="609601"/>
            <a:ext cx="8694274" cy="5434292"/>
          </a:xfrm>
          <a:prstGeom prst="rect">
            <a:avLst/>
          </a:prstGeom>
        </p:spPr>
      </p:pic>
    </p:spTree>
    <p:extLst>
      <p:ext uri="{BB962C8B-B14F-4D97-AF65-F5344CB8AC3E}">
        <p14:creationId xmlns:p14="http://schemas.microsoft.com/office/powerpoint/2010/main" val="2463745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7AF7-1CF6-497A-86C0-FBB07E709190}"/>
              </a:ext>
            </a:extLst>
          </p:cNvPr>
          <p:cNvSpPr>
            <a:spLocks noGrp="1"/>
          </p:cNvSpPr>
          <p:nvPr>
            <p:ph type="title"/>
          </p:nvPr>
        </p:nvSpPr>
        <p:spPr/>
        <p:txBody>
          <a:bodyPr/>
          <a:lstStyle/>
          <a:p>
            <a:r>
              <a:rPr lang="el-GR" dirty="0"/>
              <a:t>Σταδιοποίηση</a:t>
            </a:r>
            <a:endParaRPr lang="en-GB" dirty="0"/>
          </a:p>
        </p:txBody>
      </p:sp>
      <p:pic>
        <p:nvPicPr>
          <p:cNvPr id="5" name="Picture 4">
            <a:extLst>
              <a:ext uri="{FF2B5EF4-FFF2-40B4-BE49-F238E27FC236}">
                <a16:creationId xmlns:a16="http://schemas.microsoft.com/office/drawing/2014/main" id="{C3B947DB-31EB-49FC-85DF-389B9208A2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6750" y="691340"/>
            <a:ext cx="5420481" cy="5801535"/>
          </a:xfrm>
          <a:prstGeom prst="rect">
            <a:avLst/>
          </a:prstGeom>
        </p:spPr>
      </p:pic>
    </p:spTree>
    <p:extLst>
      <p:ext uri="{BB962C8B-B14F-4D97-AF65-F5344CB8AC3E}">
        <p14:creationId xmlns:p14="http://schemas.microsoft.com/office/powerpoint/2010/main" val="381364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787D90-0841-4902-B000-015498A4209E}"/>
              </a:ext>
            </a:extLst>
          </p:cNvPr>
          <p:cNvPicPr>
            <a:picLocks noChangeAspect="1"/>
          </p:cNvPicPr>
          <p:nvPr/>
        </p:nvPicPr>
        <p:blipFill>
          <a:blip r:embed="rId2"/>
          <a:stretch>
            <a:fillRect/>
          </a:stretch>
        </p:blipFill>
        <p:spPr>
          <a:xfrm>
            <a:off x="210378" y="80341"/>
            <a:ext cx="5700092" cy="3617016"/>
          </a:xfrm>
          <a:prstGeom prst="rect">
            <a:avLst/>
          </a:prstGeom>
        </p:spPr>
      </p:pic>
      <p:pic>
        <p:nvPicPr>
          <p:cNvPr id="3" name="Picture 2">
            <a:extLst>
              <a:ext uri="{FF2B5EF4-FFF2-40B4-BE49-F238E27FC236}">
                <a16:creationId xmlns:a16="http://schemas.microsoft.com/office/drawing/2014/main" id="{3B6D97E6-3252-495D-B624-2BB31CA7C160}"/>
              </a:ext>
            </a:extLst>
          </p:cNvPr>
          <p:cNvPicPr>
            <a:picLocks noChangeAspect="1"/>
          </p:cNvPicPr>
          <p:nvPr/>
        </p:nvPicPr>
        <p:blipFill>
          <a:blip r:embed="rId3"/>
          <a:stretch>
            <a:fillRect/>
          </a:stretch>
        </p:blipFill>
        <p:spPr>
          <a:xfrm>
            <a:off x="6096000" y="2074793"/>
            <a:ext cx="6019800" cy="4457700"/>
          </a:xfrm>
          <a:prstGeom prst="rect">
            <a:avLst/>
          </a:prstGeom>
        </p:spPr>
      </p:pic>
    </p:spTree>
    <p:extLst>
      <p:ext uri="{BB962C8B-B14F-4D97-AF65-F5344CB8AC3E}">
        <p14:creationId xmlns:p14="http://schemas.microsoft.com/office/powerpoint/2010/main" val="2127381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D65B48-1B7B-487A-A8CC-06E2AF4BB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658" y="0"/>
            <a:ext cx="8059275" cy="4991797"/>
          </a:xfrm>
          <a:prstGeom prst="rect">
            <a:avLst/>
          </a:prstGeom>
        </p:spPr>
      </p:pic>
      <p:pic>
        <p:nvPicPr>
          <p:cNvPr id="5" name="Picture 4">
            <a:extLst>
              <a:ext uri="{FF2B5EF4-FFF2-40B4-BE49-F238E27FC236}">
                <a16:creationId xmlns:a16="http://schemas.microsoft.com/office/drawing/2014/main" id="{4635831C-CC1A-47A2-8E1B-385F859AF5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360" y="4991797"/>
            <a:ext cx="7602011" cy="1543265"/>
          </a:xfrm>
          <a:prstGeom prst="rect">
            <a:avLst/>
          </a:prstGeom>
        </p:spPr>
      </p:pic>
    </p:spTree>
    <p:extLst>
      <p:ext uri="{BB962C8B-B14F-4D97-AF65-F5344CB8AC3E}">
        <p14:creationId xmlns:p14="http://schemas.microsoft.com/office/powerpoint/2010/main" val="3114657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056405-C1FB-48E6-A77D-83EADEA31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14" y="410784"/>
            <a:ext cx="8135485" cy="3439005"/>
          </a:xfrm>
          <a:prstGeom prst="rect">
            <a:avLst/>
          </a:prstGeom>
        </p:spPr>
      </p:pic>
    </p:spTree>
    <p:extLst>
      <p:ext uri="{BB962C8B-B14F-4D97-AF65-F5344CB8AC3E}">
        <p14:creationId xmlns:p14="http://schemas.microsoft.com/office/powerpoint/2010/main" val="1395058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7BB32E-74A2-4436-BD48-8822EABC09B0}"/>
              </a:ext>
            </a:extLst>
          </p:cNvPr>
          <p:cNvPicPr>
            <a:picLocks noChangeAspect="1"/>
          </p:cNvPicPr>
          <p:nvPr/>
        </p:nvPicPr>
        <p:blipFill>
          <a:blip r:embed="rId2"/>
          <a:stretch>
            <a:fillRect/>
          </a:stretch>
        </p:blipFill>
        <p:spPr>
          <a:xfrm>
            <a:off x="2066925" y="119062"/>
            <a:ext cx="8058150" cy="6619875"/>
          </a:xfrm>
          <a:prstGeom prst="rect">
            <a:avLst/>
          </a:prstGeom>
        </p:spPr>
      </p:pic>
    </p:spTree>
    <p:extLst>
      <p:ext uri="{BB962C8B-B14F-4D97-AF65-F5344CB8AC3E}">
        <p14:creationId xmlns:p14="http://schemas.microsoft.com/office/powerpoint/2010/main" val="2376359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43A40-E0A7-4A79-A25B-0FD87B39BE35}"/>
              </a:ext>
            </a:extLst>
          </p:cNvPr>
          <p:cNvSpPr>
            <a:spLocks noGrp="1"/>
          </p:cNvSpPr>
          <p:nvPr>
            <p:ph type="title"/>
          </p:nvPr>
        </p:nvSpPr>
        <p:spPr/>
        <p:txBody>
          <a:bodyPr/>
          <a:lstStyle/>
          <a:p>
            <a:r>
              <a:rPr lang="el-GR" dirty="0"/>
              <a:t>Ηπατοκυτταρικό καρκίνωμα</a:t>
            </a:r>
            <a:endParaRPr lang="en-GB" dirty="0"/>
          </a:p>
        </p:txBody>
      </p:sp>
      <p:sp>
        <p:nvSpPr>
          <p:cNvPr id="3" name="Text Placeholder 2">
            <a:extLst>
              <a:ext uri="{FF2B5EF4-FFF2-40B4-BE49-F238E27FC236}">
                <a16:creationId xmlns:a16="http://schemas.microsoft.com/office/drawing/2014/main" id="{C83CFF38-E24E-4B04-BB90-0CA06277117D}"/>
              </a:ext>
            </a:extLst>
          </p:cNvPr>
          <p:cNvSpPr>
            <a:spLocks noGrp="1"/>
          </p:cNvSpPr>
          <p:nvPr>
            <p:ph type="body" idx="1"/>
          </p:nvPr>
        </p:nvSpPr>
        <p:spPr/>
        <p:txBody>
          <a:bodyPr/>
          <a:lstStyle/>
          <a:p>
            <a:endParaRPr lang="en-GB"/>
          </a:p>
        </p:txBody>
      </p:sp>
      <p:pic>
        <p:nvPicPr>
          <p:cNvPr id="4" name="Picture 3">
            <a:extLst>
              <a:ext uri="{FF2B5EF4-FFF2-40B4-BE49-F238E27FC236}">
                <a16:creationId xmlns:a16="http://schemas.microsoft.com/office/drawing/2014/main" id="{2EF8FFE4-A643-4704-BAD8-96C04FB628A1}"/>
              </a:ext>
            </a:extLst>
          </p:cNvPr>
          <p:cNvPicPr>
            <a:picLocks noChangeAspect="1"/>
          </p:cNvPicPr>
          <p:nvPr/>
        </p:nvPicPr>
        <p:blipFill>
          <a:blip r:embed="rId2"/>
          <a:stretch>
            <a:fillRect/>
          </a:stretch>
        </p:blipFill>
        <p:spPr>
          <a:xfrm>
            <a:off x="7480024" y="338932"/>
            <a:ext cx="3619500" cy="2714625"/>
          </a:xfrm>
          <a:prstGeom prst="rect">
            <a:avLst/>
          </a:prstGeom>
        </p:spPr>
      </p:pic>
    </p:spTree>
    <p:extLst>
      <p:ext uri="{BB962C8B-B14F-4D97-AF65-F5344CB8AC3E}">
        <p14:creationId xmlns:p14="http://schemas.microsoft.com/office/powerpoint/2010/main" val="3493568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5C5C49-6806-4288-AC55-C3D2D98694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262" y="116019"/>
            <a:ext cx="7716327" cy="2067213"/>
          </a:xfrm>
          <a:prstGeom prst="rect">
            <a:avLst/>
          </a:prstGeom>
        </p:spPr>
      </p:pic>
      <p:pic>
        <p:nvPicPr>
          <p:cNvPr id="5" name="Picture 4">
            <a:extLst>
              <a:ext uri="{FF2B5EF4-FFF2-40B4-BE49-F238E27FC236}">
                <a16:creationId xmlns:a16="http://schemas.microsoft.com/office/drawing/2014/main" id="{20866CA4-AB44-41B5-A77D-ED1613C68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8390" y="2183232"/>
            <a:ext cx="7706801" cy="4344006"/>
          </a:xfrm>
          <a:prstGeom prst="rect">
            <a:avLst/>
          </a:prstGeom>
        </p:spPr>
      </p:pic>
    </p:spTree>
    <p:extLst>
      <p:ext uri="{BB962C8B-B14F-4D97-AF65-F5344CB8AC3E}">
        <p14:creationId xmlns:p14="http://schemas.microsoft.com/office/powerpoint/2010/main" val="3509633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B99334-4859-47C5-B34E-AC8EEAF3C352}"/>
              </a:ext>
            </a:extLst>
          </p:cNvPr>
          <p:cNvPicPr>
            <a:picLocks noChangeAspect="1"/>
          </p:cNvPicPr>
          <p:nvPr/>
        </p:nvPicPr>
        <p:blipFill>
          <a:blip r:embed="rId2"/>
          <a:stretch>
            <a:fillRect/>
          </a:stretch>
        </p:blipFill>
        <p:spPr>
          <a:xfrm>
            <a:off x="1656522" y="596349"/>
            <a:ext cx="8017565" cy="4664764"/>
          </a:xfrm>
          <a:prstGeom prst="rect">
            <a:avLst/>
          </a:prstGeom>
        </p:spPr>
      </p:pic>
    </p:spTree>
    <p:extLst>
      <p:ext uri="{BB962C8B-B14F-4D97-AF65-F5344CB8AC3E}">
        <p14:creationId xmlns:p14="http://schemas.microsoft.com/office/powerpoint/2010/main" val="1696014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64D747-4CED-49BB-B14E-5D5C4254E9E9}"/>
              </a:ext>
            </a:extLst>
          </p:cNvPr>
          <p:cNvSpPr/>
          <p:nvPr/>
        </p:nvSpPr>
        <p:spPr>
          <a:xfrm>
            <a:off x="1286460" y="885447"/>
            <a:ext cx="4479858" cy="4467057"/>
          </a:xfrm>
          <a:prstGeom prst="rect">
            <a:avLst/>
          </a:prstGeom>
        </p:spPr>
        <p:txBody>
          <a:bodyPr wrap="square">
            <a:spAutoFit/>
          </a:bodyPr>
          <a:lstStyle/>
          <a:p>
            <a:pPr>
              <a:lnSpc>
                <a:spcPct val="150000"/>
              </a:lnSpc>
            </a:pPr>
            <a:r>
              <a:rPr lang="el-GR" sz="2400" b="1" dirty="0"/>
              <a:t>Άλγος ΔΕ άνω τεταρτημόριο</a:t>
            </a:r>
          </a:p>
          <a:p>
            <a:pPr>
              <a:lnSpc>
                <a:spcPct val="150000"/>
              </a:lnSpc>
            </a:pPr>
            <a:r>
              <a:rPr lang="el-GR" sz="2400" b="1" dirty="0"/>
              <a:t>Ψηλαφητή μάζα</a:t>
            </a:r>
            <a:endParaRPr lang="en-GB" sz="2400" b="1" dirty="0"/>
          </a:p>
          <a:p>
            <a:pPr>
              <a:lnSpc>
                <a:spcPct val="150000"/>
              </a:lnSpc>
            </a:pPr>
            <a:r>
              <a:rPr lang="el-GR" sz="2400" b="1" dirty="0"/>
              <a:t>Απώλεια βάρους</a:t>
            </a:r>
            <a:endParaRPr lang="en-GB" sz="2400" b="1" dirty="0"/>
          </a:p>
          <a:p>
            <a:pPr>
              <a:lnSpc>
                <a:spcPct val="150000"/>
              </a:lnSpc>
            </a:pPr>
            <a:r>
              <a:rPr lang="el-GR" sz="2400" b="1" dirty="0"/>
              <a:t>Ίκτερος</a:t>
            </a:r>
            <a:endParaRPr lang="en-GB" sz="2400" b="1" dirty="0"/>
          </a:p>
          <a:p>
            <a:pPr>
              <a:lnSpc>
                <a:spcPct val="150000"/>
              </a:lnSpc>
            </a:pPr>
            <a:r>
              <a:rPr lang="el-GR" sz="2400" dirty="0"/>
              <a:t>Ηπατική εγκεφαλοπάθεια</a:t>
            </a:r>
            <a:endParaRPr lang="en-GB" sz="2400" dirty="0"/>
          </a:p>
          <a:p>
            <a:pPr>
              <a:lnSpc>
                <a:spcPct val="150000"/>
              </a:lnSpc>
            </a:pPr>
            <a:r>
              <a:rPr lang="el-GR" sz="2400" dirty="0"/>
              <a:t>Οίδημα ανά σάρκα</a:t>
            </a:r>
            <a:endParaRPr lang="en-GB" sz="2400" dirty="0"/>
          </a:p>
          <a:p>
            <a:pPr>
              <a:lnSpc>
                <a:spcPct val="150000"/>
              </a:lnSpc>
            </a:pPr>
            <a:r>
              <a:rPr lang="el-GR" sz="2400" dirty="0" err="1"/>
              <a:t>Αστκίτης</a:t>
            </a:r>
            <a:endParaRPr lang="en-GB" sz="2400" dirty="0"/>
          </a:p>
          <a:p>
            <a:pPr>
              <a:lnSpc>
                <a:spcPct val="150000"/>
              </a:lnSpc>
            </a:pPr>
            <a:r>
              <a:rPr lang="el-GR" sz="2400" dirty="0"/>
              <a:t>Κιρσοί οισοφάγου</a:t>
            </a:r>
            <a:endParaRPr lang="en-GB" sz="2400" dirty="0"/>
          </a:p>
        </p:txBody>
      </p:sp>
    </p:spTree>
    <p:extLst>
      <p:ext uri="{BB962C8B-B14F-4D97-AF65-F5344CB8AC3E}">
        <p14:creationId xmlns:p14="http://schemas.microsoft.com/office/powerpoint/2010/main" val="1836933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62B32E-D44F-45AA-919E-9845C91F34C5}"/>
              </a:ext>
            </a:extLst>
          </p:cNvPr>
          <p:cNvPicPr>
            <a:picLocks noChangeAspect="1"/>
          </p:cNvPicPr>
          <p:nvPr/>
        </p:nvPicPr>
        <p:blipFill>
          <a:blip r:embed="rId2"/>
          <a:stretch>
            <a:fillRect/>
          </a:stretch>
        </p:blipFill>
        <p:spPr>
          <a:xfrm>
            <a:off x="1775790" y="410818"/>
            <a:ext cx="8282609" cy="4823170"/>
          </a:xfrm>
          <a:prstGeom prst="rect">
            <a:avLst/>
          </a:prstGeom>
        </p:spPr>
      </p:pic>
    </p:spTree>
    <p:extLst>
      <p:ext uri="{BB962C8B-B14F-4D97-AF65-F5344CB8AC3E}">
        <p14:creationId xmlns:p14="http://schemas.microsoft.com/office/powerpoint/2010/main" val="2104784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5BA5A0-BAEE-4E03-8BF6-F773CAB8753E}"/>
              </a:ext>
            </a:extLst>
          </p:cNvPr>
          <p:cNvPicPr>
            <a:picLocks noChangeAspect="1"/>
          </p:cNvPicPr>
          <p:nvPr/>
        </p:nvPicPr>
        <p:blipFill>
          <a:blip r:embed="rId2"/>
          <a:stretch>
            <a:fillRect/>
          </a:stretch>
        </p:blipFill>
        <p:spPr>
          <a:xfrm>
            <a:off x="0" y="0"/>
            <a:ext cx="11423374" cy="6858000"/>
          </a:xfrm>
          <a:prstGeom prst="rect">
            <a:avLst/>
          </a:prstGeom>
        </p:spPr>
      </p:pic>
    </p:spTree>
    <p:extLst>
      <p:ext uri="{BB962C8B-B14F-4D97-AF65-F5344CB8AC3E}">
        <p14:creationId xmlns:p14="http://schemas.microsoft.com/office/powerpoint/2010/main" val="527027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A930DC05-26A4-5051-716A-AC80CC0DB8DE}"/>
              </a:ext>
            </a:extLst>
          </p:cNvPr>
          <p:cNvPicPr>
            <a:picLocks noChangeAspect="1"/>
          </p:cNvPicPr>
          <p:nvPr/>
        </p:nvPicPr>
        <p:blipFill>
          <a:blip r:embed="rId2"/>
          <a:stretch>
            <a:fillRect/>
          </a:stretch>
        </p:blipFill>
        <p:spPr>
          <a:xfrm>
            <a:off x="0" y="804739"/>
            <a:ext cx="12192000" cy="5248522"/>
          </a:xfrm>
          <a:prstGeom prst="rect">
            <a:avLst/>
          </a:prstGeom>
        </p:spPr>
      </p:pic>
    </p:spTree>
    <p:extLst>
      <p:ext uri="{BB962C8B-B14F-4D97-AF65-F5344CB8AC3E}">
        <p14:creationId xmlns:p14="http://schemas.microsoft.com/office/powerpoint/2010/main" val="30739393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07630-1428-6AB0-D9EC-FB8E2F31E5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5FB65-2F30-342F-5714-2F9B812556C7}"/>
              </a:ext>
            </a:extLst>
          </p:cNvPr>
          <p:cNvSpPr>
            <a:spLocks noGrp="1"/>
          </p:cNvSpPr>
          <p:nvPr>
            <p:ph type="title"/>
          </p:nvPr>
        </p:nvSpPr>
        <p:spPr/>
        <p:txBody>
          <a:bodyPr/>
          <a:lstStyle/>
          <a:p>
            <a:r>
              <a:rPr lang="el-GR" dirty="0" err="1"/>
              <a:t>Χολλαγγειοκαρκίνωμα</a:t>
            </a:r>
            <a:endParaRPr lang="en-GB" dirty="0"/>
          </a:p>
        </p:txBody>
      </p:sp>
      <p:sp>
        <p:nvSpPr>
          <p:cNvPr id="3" name="Text Placeholder 2">
            <a:extLst>
              <a:ext uri="{FF2B5EF4-FFF2-40B4-BE49-F238E27FC236}">
                <a16:creationId xmlns:a16="http://schemas.microsoft.com/office/drawing/2014/main" id="{CE302F28-171C-725C-BB32-DCDF442CEF9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94130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07CBD6A-1B73-22FC-2E11-C0AAEE74A13C}"/>
              </a:ext>
            </a:extLst>
          </p:cNvPr>
          <p:cNvPicPr>
            <a:picLocks noChangeAspect="1"/>
          </p:cNvPicPr>
          <p:nvPr/>
        </p:nvPicPr>
        <p:blipFill>
          <a:blip r:embed="rId2"/>
          <a:stretch>
            <a:fillRect/>
          </a:stretch>
        </p:blipFill>
        <p:spPr>
          <a:xfrm>
            <a:off x="755073" y="408708"/>
            <a:ext cx="10238509" cy="6109855"/>
          </a:xfrm>
          <a:prstGeom prst="rect">
            <a:avLst/>
          </a:prstGeom>
        </p:spPr>
      </p:pic>
    </p:spTree>
    <p:extLst>
      <p:ext uri="{BB962C8B-B14F-4D97-AF65-F5344CB8AC3E}">
        <p14:creationId xmlns:p14="http://schemas.microsoft.com/office/powerpoint/2010/main" val="1799228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816C23-D6CB-180F-D74F-A7498759FA57}"/>
              </a:ext>
            </a:extLst>
          </p:cNvPr>
          <p:cNvSpPr>
            <a:spLocks noGrp="1"/>
          </p:cNvSpPr>
          <p:nvPr>
            <p:ph type="title"/>
          </p:nvPr>
        </p:nvSpPr>
        <p:spPr/>
        <p:txBody>
          <a:bodyPr/>
          <a:lstStyle/>
          <a:p>
            <a:r>
              <a:rPr lang="el-GR" dirty="0"/>
              <a:t>Παράγοντες κινδύνου</a:t>
            </a:r>
          </a:p>
        </p:txBody>
      </p:sp>
      <p:sp>
        <p:nvSpPr>
          <p:cNvPr id="4" name="Rectangle 1">
            <a:extLst>
              <a:ext uri="{FF2B5EF4-FFF2-40B4-BE49-F238E27FC236}">
                <a16:creationId xmlns:a16="http://schemas.microsoft.com/office/drawing/2014/main" id="{E5140C61-1C7A-07DF-FFCD-CED1271D8DCD}"/>
              </a:ext>
            </a:extLst>
          </p:cNvPr>
          <p:cNvSpPr>
            <a:spLocks noGrp="1" noChangeArrowheads="1"/>
          </p:cNvSpPr>
          <p:nvPr>
            <p:ph idx="1"/>
          </p:nvPr>
        </p:nvSpPr>
        <p:spPr bwMode="auto">
          <a:xfrm>
            <a:off x="900545" y="1690688"/>
            <a:ext cx="975119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i="0" u="none" strike="noStrike" cap="none" normalizeH="0" baseline="0" dirty="0">
                <a:ln>
                  <a:noFill/>
                </a:ln>
                <a:solidFill>
                  <a:schemeClr val="tx1"/>
                </a:solidFill>
                <a:effectLst/>
                <a:latin typeface="Arial" panose="020B0604020202020204" pitchFamily="34" charset="0"/>
              </a:rPr>
              <a:t>Πρωτοπαθής σκληρυντική </a:t>
            </a:r>
            <a:r>
              <a:rPr kumimoji="0" lang="el-GR" altLang="el-GR" sz="2400" i="0" u="none" strike="noStrike" cap="none" normalizeH="0" baseline="0" dirty="0" err="1">
                <a:ln>
                  <a:noFill/>
                </a:ln>
                <a:solidFill>
                  <a:schemeClr val="tx1"/>
                </a:solidFill>
                <a:effectLst/>
                <a:latin typeface="Arial" panose="020B0604020202020204" pitchFamily="34" charset="0"/>
              </a:rPr>
              <a:t>χολαγγειίτιδα</a:t>
            </a:r>
            <a:r>
              <a:rPr kumimoji="0" lang="el-GR" altLang="el-GR" sz="240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i="0" u="none" strike="noStrike" cap="none" normalizeH="0" baseline="0" dirty="0">
                <a:ln>
                  <a:noFill/>
                </a:ln>
                <a:solidFill>
                  <a:schemeClr val="tx1"/>
                </a:solidFill>
                <a:effectLst/>
                <a:latin typeface="Arial" panose="020B0604020202020204" pitchFamily="34" charset="0"/>
              </a:rPr>
              <a:t>Λοιμώξεις από ηπατικούς </a:t>
            </a:r>
            <a:r>
              <a:rPr kumimoji="0" lang="el-GR" altLang="el-GR" sz="2400" i="0" u="none" strike="noStrike" cap="none" normalizeH="0" baseline="0" dirty="0" err="1">
                <a:ln>
                  <a:noFill/>
                </a:ln>
                <a:solidFill>
                  <a:schemeClr val="tx1"/>
                </a:solidFill>
                <a:effectLst/>
                <a:latin typeface="Arial" panose="020B0604020202020204" pitchFamily="34" charset="0"/>
              </a:rPr>
              <a:t>αποπλατυσμένους</a:t>
            </a:r>
            <a:r>
              <a:rPr kumimoji="0" lang="el-GR" altLang="el-GR" sz="2400" i="0" u="none" strike="noStrike" cap="none" normalizeH="0" baseline="0" dirty="0">
                <a:ln>
                  <a:noFill/>
                </a:ln>
                <a:solidFill>
                  <a:schemeClr val="tx1"/>
                </a:solidFill>
                <a:effectLst/>
                <a:latin typeface="Arial" panose="020B0604020202020204" pitchFamily="34" charset="0"/>
              </a:rPr>
              <a:t> </a:t>
            </a:r>
            <a:r>
              <a:rPr kumimoji="0" lang="el-GR" altLang="el-GR" sz="2400" i="0" u="none" strike="noStrike" cap="none" normalizeH="0" baseline="0" dirty="0" err="1">
                <a:ln>
                  <a:noFill/>
                </a:ln>
                <a:solidFill>
                  <a:schemeClr val="tx1"/>
                </a:solidFill>
                <a:effectLst/>
                <a:latin typeface="Arial" panose="020B0604020202020204" pitchFamily="34" charset="0"/>
              </a:rPr>
              <a:t>έλμινθες</a:t>
            </a:r>
            <a:r>
              <a:rPr kumimoji="0" lang="el-GR" altLang="el-GR" sz="2400" i="0" u="none" strike="noStrike" cap="none" normalizeH="0" baseline="0" dirty="0">
                <a:ln>
                  <a:noFill/>
                </a:ln>
                <a:solidFill>
                  <a:schemeClr val="tx1"/>
                </a:solidFill>
                <a:effectLst/>
                <a:latin typeface="Arial" panose="020B0604020202020204" pitchFamily="34" charset="0"/>
              </a:rPr>
              <a:t> (</a:t>
            </a:r>
            <a:r>
              <a:rPr kumimoji="0" lang="el-GR" altLang="el-GR" sz="2400" i="0" u="none" strike="noStrike" cap="none" normalizeH="0" baseline="0" dirty="0" err="1">
                <a:ln>
                  <a:noFill/>
                </a:ln>
                <a:solidFill>
                  <a:schemeClr val="tx1"/>
                </a:solidFill>
                <a:effectLst/>
                <a:latin typeface="Arial" panose="020B0604020202020204" pitchFamily="34" charset="0"/>
              </a:rPr>
              <a:t>liver</a:t>
            </a:r>
            <a:r>
              <a:rPr kumimoji="0" lang="el-GR" altLang="el-GR" sz="2400" i="0" u="none" strike="noStrike" cap="none" normalizeH="0" baseline="0" dirty="0">
                <a:ln>
                  <a:noFill/>
                </a:ln>
                <a:solidFill>
                  <a:schemeClr val="tx1"/>
                </a:solidFill>
                <a:effectLst/>
                <a:latin typeface="Arial" panose="020B0604020202020204" pitchFamily="34" charset="0"/>
              </a:rPr>
              <a:t> </a:t>
            </a:r>
            <a:r>
              <a:rPr kumimoji="0" lang="el-GR" altLang="el-GR" sz="2400" i="0" u="none" strike="noStrike" cap="none" normalizeH="0" baseline="0" dirty="0" err="1">
                <a:ln>
                  <a:noFill/>
                </a:ln>
                <a:solidFill>
                  <a:schemeClr val="tx1"/>
                </a:solidFill>
                <a:effectLst/>
                <a:latin typeface="Arial" panose="020B0604020202020204" pitchFamily="34" charset="0"/>
              </a:rPr>
              <a:t>flukes</a:t>
            </a:r>
            <a:r>
              <a:rPr kumimoji="0" lang="el-GR" altLang="el-GR" sz="240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i="0" u="none" strike="noStrike" cap="none" normalizeH="0" baseline="0" dirty="0">
                <a:ln>
                  <a:noFill/>
                </a:ln>
                <a:solidFill>
                  <a:schemeClr val="tx1"/>
                </a:solidFill>
                <a:effectLst/>
                <a:latin typeface="Arial" panose="020B0604020202020204" pitchFamily="34" charset="0"/>
              </a:rPr>
              <a:t>Ιογενής ηπατίτιδα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i="0" u="none" strike="noStrike" cap="none" normalizeH="0" baseline="0" dirty="0">
                <a:ln>
                  <a:noFill/>
                </a:ln>
                <a:solidFill>
                  <a:schemeClr val="tx1"/>
                </a:solidFill>
                <a:effectLst/>
                <a:latin typeface="Arial" panose="020B0604020202020204" pitchFamily="34" charset="0"/>
              </a:rPr>
              <a:t>Κίρρωση του ήπατος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i="0" u="none" strike="noStrike" cap="none" normalizeH="0" baseline="0" dirty="0">
                <a:ln>
                  <a:noFill/>
                </a:ln>
                <a:solidFill>
                  <a:schemeClr val="tx1"/>
                </a:solidFill>
                <a:effectLst/>
                <a:latin typeface="Arial" panose="020B0604020202020204" pitchFamily="34" charset="0"/>
              </a:rPr>
              <a:t>Λίθοι των χοληφόρων πόρων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i="0" u="none" strike="noStrike" cap="none" normalizeH="0" baseline="0" dirty="0">
                <a:ln>
                  <a:noFill/>
                </a:ln>
                <a:solidFill>
                  <a:schemeClr val="tx1"/>
                </a:solidFill>
                <a:effectLst/>
                <a:latin typeface="Arial" panose="020B0604020202020204" pitchFamily="34" charset="0"/>
              </a:rPr>
              <a:t>Ανωμαλίες στη συμβολή του χοληδόχου και του παγκρεατικού πόρου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i="0" u="none" strike="noStrike" cap="none" normalizeH="0" baseline="0" dirty="0" err="1">
                <a:ln>
                  <a:noFill/>
                </a:ln>
                <a:solidFill>
                  <a:schemeClr val="tx1"/>
                </a:solidFill>
                <a:effectLst/>
                <a:latin typeface="Arial" panose="020B0604020202020204" pitchFamily="34" charset="0"/>
              </a:rPr>
              <a:t>Κύστεις</a:t>
            </a:r>
            <a:r>
              <a:rPr kumimoji="0" lang="el-GR" altLang="el-GR" sz="2400" i="0" u="none" strike="noStrike" cap="none" normalizeH="0" baseline="0" dirty="0">
                <a:ln>
                  <a:noFill/>
                </a:ln>
                <a:solidFill>
                  <a:schemeClr val="tx1"/>
                </a:solidFill>
                <a:effectLst/>
                <a:latin typeface="Arial" panose="020B0604020202020204" pitchFamily="34" charset="0"/>
              </a:rPr>
              <a:t> χοληδόχου πόρου </a:t>
            </a:r>
          </a:p>
        </p:txBody>
      </p:sp>
    </p:spTree>
    <p:extLst>
      <p:ext uri="{BB962C8B-B14F-4D97-AF65-F5344CB8AC3E}">
        <p14:creationId xmlns:p14="http://schemas.microsoft.com/office/powerpoint/2010/main" val="887237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04B66-AC59-8CDC-1691-07FCFF73200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5F7524A-3ABD-8D5D-4906-5FA82A28C432}"/>
              </a:ext>
            </a:extLst>
          </p:cNvPr>
          <p:cNvSpPr>
            <a:spLocks noGrp="1"/>
          </p:cNvSpPr>
          <p:nvPr>
            <p:ph type="title"/>
          </p:nvPr>
        </p:nvSpPr>
        <p:spPr/>
        <p:txBody>
          <a:bodyPr/>
          <a:lstStyle/>
          <a:p>
            <a:r>
              <a:rPr lang="el-GR" dirty="0"/>
              <a:t>Παράγοντες κινδύνου</a:t>
            </a:r>
          </a:p>
        </p:txBody>
      </p:sp>
      <p:sp>
        <p:nvSpPr>
          <p:cNvPr id="7" name="TextBox 6">
            <a:extLst>
              <a:ext uri="{FF2B5EF4-FFF2-40B4-BE49-F238E27FC236}">
                <a16:creationId xmlns:a16="http://schemas.microsoft.com/office/drawing/2014/main" id="{6A94241F-A0A8-C455-9DCB-86E6054E37BE}"/>
              </a:ext>
            </a:extLst>
          </p:cNvPr>
          <p:cNvSpPr txBox="1"/>
          <p:nvPr/>
        </p:nvSpPr>
        <p:spPr>
          <a:xfrm>
            <a:off x="990600" y="2101426"/>
            <a:ext cx="6096000" cy="2308324"/>
          </a:xfrm>
          <a:prstGeom prst="rect">
            <a:avLst/>
          </a:prstGeom>
          <a:noFill/>
        </p:spPr>
        <p:txBody>
          <a:bodyPr wrap="square">
            <a:spAutoFit/>
          </a:bodyPr>
          <a:lstStyle/>
          <a:p>
            <a:pPr marL="342900" indent="-342900">
              <a:buFont typeface="Arial" panose="020B0604020202020204" pitchFamily="34" charset="0"/>
              <a:buChar char="•"/>
            </a:pPr>
            <a:r>
              <a:rPr lang="el-GR" sz="2400" dirty="0"/>
              <a:t>Προχωρημένη ηλικία</a:t>
            </a:r>
          </a:p>
          <a:p>
            <a:pPr marL="342900" indent="-342900">
              <a:buFont typeface="Arial" panose="020B0604020202020204" pitchFamily="34" charset="0"/>
              <a:buChar char="•"/>
            </a:pPr>
            <a:r>
              <a:rPr lang="el-GR" sz="2400" dirty="0"/>
              <a:t>Κατανάλωση αλκοόλ</a:t>
            </a:r>
          </a:p>
          <a:p>
            <a:pPr marL="342900" indent="-342900">
              <a:buFont typeface="Arial" panose="020B0604020202020204" pitchFamily="34" charset="0"/>
              <a:buChar char="•"/>
            </a:pPr>
            <a:r>
              <a:rPr lang="el-GR" sz="2400" dirty="0"/>
              <a:t>Σακχαρώδη διαβήτη</a:t>
            </a:r>
          </a:p>
          <a:p>
            <a:pPr marL="342900" indent="-342900">
              <a:buFont typeface="Arial" panose="020B0604020202020204" pitchFamily="34" charset="0"/>
              <a:buChar char="•"/>
            </a:pPr>
            <a:r>
              <a:rPr lang="el-GR" sz="2400" dirty="0"/>
              <a:t>Παχυσαρκία</a:t>
            </a:r>
          </a:p>
          <a:p>
            <a:pPr marL="342900" indent="-342900">
              <a:buFont typeface="Arial" panose="020B0604020202020204" pitchFamily="34" charset="0"/>
              <a:buChar char="•"/>
            </a:pPr>
            <a:r>
              <a:rPr lang="el-GR" sz="2400" dirty="0"/>
              <a:t>Οικογενειακό ιστορικό</a:t>
            </a:r>
          </a:p>
          <a:p>
            <a:pPr marL="342900" indent="-342900">
              <a:buFont typeface="Arial" panose="020B0604020202020204" pitchFamily="34" charset="0"/>
              <a:buChar char="•"/>
            </a:pPr>
            <a:r>
              <a:rPr lang="el-GR" sz="2400" dirty="0"/>
              <a:t>Ιδιοπαθή φλεγμονώδη νόσο του εντέρου</a:t>
            </a:r>
          </a:p>
        </p:txBody>
      </p:sp>
    </p:spTree>
    <p:extLst>
      <p:ext uri="{BB962C8B-B14F-4D97-AF65-F5344CB8AC3E}">
        <p14:creationId xmlns:p14="http://schemas.microsoft.com/office/powerpoint/2010/main" val="4834260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165DA8-4874-CAA7-2140-BEEA739D9DCA}"/>
              </a:ext>
            </a:extLst>
          </p:cNvPr>
          <p:cNvSpPr txBox="1"/>
          <p:nvPr/>
        </p:nvSpPr>
        <p:spPr>
          <a:xfrm>
            <a:off x="394855" y="1443841"/>
            <a:ext cx="11561617" cy="4524315"/>
          </a:xfrm>
          <a:prstGeom prst="rect">
            <a:avLst/>
          </a:prstGeom>
          <a:noFill/>
        </p:spPr>
        <p:txBody>
          <a:bodyPr wrap="square">
            <a:spAutoFit/>
          </a:bodyPr>
          <a:lstStyle/>
          <a:p>
            <a:pPr>
              <a:buNone/>
            </a:pPr>
            <a:r>
              <a:rPr lang="el-GR" sz="2400" dirty="0"/>
              <a:t>Ο όρος </a:t>
            </a:r>
            <a:r>
              <a:rPr lang="el-GR" sz="2400" b="1" dirty="0" err="1"/>
              <a:t>εξωηπατικό</a:t>
            </a:r>
            <a:r>
              <a:rPr lang="el-GR" sz="2400" b="1" dirty="0"/>
              <a:t> χολαγγειοκαρκίνωμα (</a:t>
            </a:r>
            <a:r>
              <a:rPr lang="el-GR" sz="2400" b="1" dirty="0" err="1"/>
              <a:t>extrahepatic</a:t>
            </a:r>
            <a:r>
              <a:rPr lang="el-GR" sz="2400" b="1" dirty="0"/>
              <a:t> </a:t>
            </a:r>
            <a:r>
              <a:rPr lang="el-GR" sz="2400" b="1" dirty="0" err="1"/>
              <a:t>cholangiocarcinoma</a:t>
            </a:r>
            <a:r>
              <a:rPr lang="el-GR" sz="2400" b="1" dirty="0"/>
              <a:t>, </a:t>
            </a:r>
            <a:r>
              <a:rPr lang="el-GR" sz="2400" b="1" dirty="0" err="1"/>
              <a:t>eCCA</a:t>
            </a:r>
            <a:r>
              <a:rPr lang="el-GR" sz="2400" b="1" dirty="0"/>
              <a:t>)</a:t>
            </a:r>
            <a:r>
              <a:rPr lang="el-GR" sz="2400" dirty="0"/>
              <a:t> θα πρέπει να αναφέρεται σε κακοήθειες που προέρχονται από τους ηπατικούς πόρους (</a:t>
            </a:r>
            <a:r>
              <a:rPr lang="el-GR" sz="2400" b="1" dirty="0"/>
              <a:t>δεξιό, αριστερό και κοινό ηπατικό πόρο</a:t>
            </a:r>
            <a:r>
              <a:rPr lang="el-GR" sz="2400" dirty="0"/>
              <a:t>) και από τον χοληδόχο πόρο (</a:t>
            </a:r>
            <a:r>
              <a:rPr lang="el-GR" sz="2400" b="1" dirty="0"/>
              <a:t>συχνά αναφερόμενο ως κοινός χοληδόχος πόρος ή </a:t>
            </a:r>
            <a:r>
              <a:rPr lang="el-GR" sz="2400" b="1" dirty="0" err="1"/>
              <a:t>ductus</a:t>
            </a:r>
            <a:r>
              <a:rPr lang="el-GR" sz="2400" b="1" dirty="0"/>
              <a:t> </a:t>
            </a:r>
            <a:r>
              <a:rPr lang="el-GR" sz="2400" b="1" dirty="0" err="1"/>
              <a:t>choledochus</a:t>
            </a:r>
            <a:r>
              <a:rPr lang="el-GR" sz="2400" dirty="0"/>
              <a:t>).</a:t>
            </a:r>
          </a:p>
          <a:p>
            <a:pPr>
              <a:buNone/>
            </a:pPr>
            <a:endParaRPr lang="el-GR" sz="2400" dirty="0"/>
          </a:p>
          <a:p>
            <a:pPr>
              <a:buNone/>
            </a:pPr>
            <a:endParaRPr lang="el-GR" sz="2400" dirty="0"/>
          </a:p>
          <a:p>
            <a:pPr>
              <a:buNone/>
            </a:pPr>
            <a:r>
              <a:rPr lang="el-GR" sz="2400" dirty="0"/>
              <a:t>Ο όρος </a:t>
            </a:r>
            <a:r>
              <a:rPr lang="el-GR" sz="2400" b="1" dirty="0"/>
              <a:t>καρκίνος των χοληφόρων οδών (</a:t>
            </a:r>
            <a:r>
              <a:rPr lang="el-GR" sz="2400" b="1" dirty="0" err="1"/>
              <a:t>biliary</a:t>
            </a:r>
            <a:r>
              <a:rPr lang="el-GR" sz="2400" b="1" dirty="0"/>
              <a:t> </a:t>
            </a:r>
            <a:r>
              <a:rPr lang="el-GR" sz="2400" b="1" dirty="0" err="1"/>
              <a:t>tract</a:t>
            </a:r>
            <a:r>
              <a:rPr lang="el-GR" sz="2400" b="1" dirty="0"/>
              <a:t> </a:t>
            </a:r>
            <a:r>
              <a:rPr lang="el-GR" sz="2400" b="1" dirty="0" err="1"/>
              <a:t>cancer</a:t>
            </a:r>
            <a:r>
              <a:rPr lang="el-GR" sz="2400" b="1" dirty="0"/>
              <a:t>)</a:t>
            </a:r>
            <a:r>
              <a:rPr lang="el-GR" sz="2400" dirty="0"/>
              <a:t> θα πρέπει να χρησιμοποιείται ως ευρύτερος ορισμός, που περιλαμβάνει όλα τα κακοήθη νεοπλάσματα τα οποία προέρχονται από το χοληφόρο δέντρο, συμπεριλαμβανομένων του </a:t>
            </a:r>
            <a:r>
              <a:rPr lang="el-GR" sz="2400" b="1" dirty="0"/>
              <a:t>ενδοηπατικού </a:t>
            </a:r>
            <a:r>
              <a:rPr lang="el-GR" sz="2400" b="1" dirty="0" err="1"/>
              <a:t>χολαγγειοκαρκινώματος</a:t>
            </a:r>
            <a:r>
              <a:rPr lang="el-GR" sz="2400" dirty="0"/>
              <a:t>, των </a:t>
            </a:r>
            <a:r>
              <a:rPr lang="el-GR" sz="2400" b="1" dirty="0" err="1"/>
              <a:t>εξωηπατικών</a:t>
            </a:r>
            <a:r>
              <a:rPr lang="el-GR" sz="2400" b="1" dirty="0"/>
              <a:t> </a:t>
            </a:r>
            <a:r>
              <a:rPr lang="el-GR" sz="2400" b="1" dirty="0" err="1"/>
              <a:t>χολαγγειοκαρκινωμάτων</a:t>
            </a:r>
            <a:r>
              <a:rPr lang="el-GR" sz="2400" dirty="0"/>
              <a:t>, καθώς και του </a:t>
            </a:r>
            <a:r>
              <a:rPr lang="el-GR" sz="2400" b="1" dirty="0"/>
              <a:t>καρκινώματος της χοληδόχου κύστης</a:t>
            </a:r>
            <a:r>
              <a:rPr lang="el-GR" sz="2400" dirty="0"/>
              <a:t> και του </a:t>
            </a:r>
            <a:r>
              <a:rPr lang="el-GR" sz="2400" b="1" dirty="0"/>
              <a:t>καρκινώματος της </a:t>
            </a:r>
            <a:r>
              <a:rPr lang="el-GR" sz="2400" b="1" dirty="0" err="1"/>
              <a:t>λήκυθου</a:t>
            </a:r>
            <a:r>
              <a:rPr lang="el-GR" sz="2400" b="1" dirty="0"/>
              <a:t> του </a:t>
            </a:r>
            <a:r>
              <a:rPr lang="el-GR" sz="2400" b="1" dirty="0" err="1"/>
              <a:t>Vater</a:t>
            </a:r>
            <a:r>
              <a:rPr lang="el-GR" sz="2400" b="1" dirty="0"/>
              <a:t> με χολική διαφοροποίηση</a:t>
            </a:r>
            <a:r>
              <a:rPr lang="el-GR" sz="2400" dirty="0"/>
              <a:t>.</a:t>
            </a:r>
          </a:p>
        </p:txBody>
      </p:sp>
    </p:spTree>
    <p:extLst>
      <p:ext uri="{BB962C8B-B14F-4D97-AF65-F5344CB8AC3E}">
        <p14:creationId xmlns:p14="http://schemas.microsoft.com/office/powerpoint/2010/main" val="2420370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5B5660-4C77-128E-DBBE-BD693E1B1383}"/>
              </a:ext>
            </a:extLst>
          </p:cNvPr>
          <p:cNvSpPr txBox="1"/>
          <p:nvPr/>
        </p:nvSpPr>
        <p:spPr>
          <a:xfrm>
            <a:off x="893618" y="951590"/>
            <a:ext cx="10806546" cy="1200329"/>
          </a:xfrm>
          <a:prstGeom prst="rect">
            <a:avLst/>
          </a:prstGeom>
          <a:noFill/>
        </p:spPr>
        <p:txBody>
          <a:bodyPr wrap="square">
            <a:spAutoFit/>
          </a:bodyPr>
          <a:lstStyle/>
          <a:p>
            <a:r>
              <a:rPr lang="el-GR" sz="2400" dirty="0"/>
              <a:t>Μέχρι σήμερα, οι μοριακές μεταλλάξεις δεν μπορούν να αξιοποιηθούν αξιόπιστα για τη διαφορική διάγνωση μεταξύ ενδοηπατικού </a:t>
            </a:r>
            <a:r>
              <a:rPr lang="el-GR" sz="2400" dirty="0" err="1"/>
              <a:t>χολαγγειοκαρκινώματος</a:t>
            </a:r>
            <a:r>
              <a:rPr lang="el-GR" sz="2400" dirty="0"/>
              <a:t> (</a:t>
            </a:r>
            <a:r>
              <a:rPr lang="el-GR" sz="2400" dirty="0" err="1"/>
              <a:t>iCCA</a:t>
            </a:r>
            <a:r>
              <a:rPr lang="el-GR" sz="2400" dirty="0"/>
              <a:t>) και </a:t>
            </a:r>
            <a:r>
              <a:rPr lang="el-GR" sz="2400" dirty="0" err="1"/>
              <a:t>περιπυλαίου</a:t>
            </a:r>
            <a:r>
              <a:rPr lang="el-GR" sz="2400" dirty="0"/>
              <a:t>/άπω </a:t>
            </a:r>
            <a:r>
              <a:rPr lang="el-GR" sz="2400" dirty="0" err="1"/>
              <a:t>εξωηπατικού</a:t>
            </a:r>
            <a:r>
              <a:rPr lang="el-GR" sz="2400" dirty="0"/>
              <a:t> </a:t>
            </a:r>
            <a:r>
              <a:rPr lang="el-GR" sz="2400" dirty="0" err="1"/>
              <a:t>χολαγγειοκαρκινώματος</a:t>
            </a:r>
            <a:r>
              <a:rPr lang="el-GR" sz="2400" dirty="0"/>
              <a:t> (</a:t>
            </a:r>
            <a:r>
              <a:rPr lang="el-GR" sz="2400" dirty="0" err="1"/>
              <a:t>eCCA</a:t>
            </a:r>
            <a:r>
              <a:rPr lang="el-GR" sz="2400" dirty="0"/>
              <a:t>).</a:t>
            </a:r>
          </a:p>
        </p:txBody>
      </p:sp>
      <p:sp>
        <p:nvSpPr>
          <p:cNvPr id="7" name="TextBox 6">
            <a:extLst>
              <a:ext uri="{FF2B5EF4-FFF2-40B4-BE49-F238E27FC236}">
                <a16:creationId xmlns:a16="http://schemas.microsoft.com/office/drawing/2014/main" id="{78BDECC2-B5CC-CFFE-2E6A-E40E2621A892}"/>
              </a:ext>
            </a:extLst>
          </p:cNvPr>
          <p:cNvSpPr txBox="1"/>
          <p:nvPr/>
        </p:nvSpPr>
        <p:spPr>
          <a:xfrm>
            <a:off x="893619" y="2828835"/>
            <a:ext cx="10806545" cy="1200329"/>
          </a:xfrm>
          <a:prstGeom prst="rect">
            <a:avLst/>
          </a:prstGeom>
          <a:noFill/>
        </p:spPr>
        <p:txBody>
          <a:bodyPr wrap="square">
            <a:spAutoFit/>
          </a:bodyPr>
          <a:lstStyle/>
          <a:p>
            <a:r>
              <a:rPr lang="el-GR" sz="2400" dirty="0"/>
              <a:t>Μέχρι σήμερα, ο έλεγχος για μεταλλάξεις της βλαστικής σειράς και η γενετική συμβουλευτική δεν συνιστώνται καθολικά σε όλους τους ασθενείς με </a:t>
            </a:r>
            <a:r>
              <a:rPr lang="el-GR" sz="2400" dirty="0" err="1"/>
              <a:t>περιπυλαίο</a:t>
            </a:r>
            <a:r>
              <a:rPr lang="el-GR" sz="2400" dirty="0"/>
              <a:t> (</a:t>
            </a:r>
            <a:r>
              <a:rPr lang="el-GR" sz="2400" dirty="0" err="1"/>
              <a:t>pCCA</a:t>
            </a:r>
            <a:r>
              <a:rPr lang="el-GR" sz="2400" dirty="0"/>
              <a:t>) ή άπω χολαγγειοκαρκίνωμα (</a:t>
            </a:r>
            <a:r>
              <a:rPr lang="el-GR" sz="2400" dirty="0" err="1"/>
              <a:t>dCCA</a:t>
            </a:r>
            <a:r>
              <a:rPr lang="el-GR" sz="2400" dirty="0"/>
              <a:t>).</a:t>
            </a:r>
          </a:p>
        </p:txBody>
      </p:sp>
      <p:sp>
        <p:nvSpPr>
          <p:cNvPr id="9" name="TextBox 8">
            <a:extLst>
              <a:ext uri="{FF2B5EF4-FFF2-40B4-BE49-F238E27FC236}">
                <a16:creationId xmlns:a16="http://schemas.microsoft.com/office/drawing/2014/main" id="{C6BEB497-F674-0E0B-2A03-7A7C4831848A}"/>
              </a:ext>
            </a:extLst>
          </p:cNvPr>
          <p:cNvSpPr txBox="1"/>
          <p:nvPr/>
        </p:nvSpPr>
        <p:spPr>
          <a:xfrm>
            <a:off x="893617" y="4706080"/>
            <a:ext cx="10370127" cy="830997"/>
          </a:xfrm>
          <a:prstGeom prst="rect">
            <a:avLst/>
          </a:prstGeom>
          <a:noFill/>
        </p:spPr>
        <p:txBody>
          <a:bodyPr wrap="square">
            <a:spAutoFit/>
          </a:bodyPr>
          <a:lstStyle/>
          <a:p>
            <a:r>
              <a:rPr lang="el-GR" sz="2400" dirty="0"/>
              <a:t>Η χρήση των επιπέδων CA19-9 στον ορό για την υποστήριξη της διάγνωσης των </a:t>
            </a:r>
            <a:r>
              <a:rPr lang="el-GR" sz="2400" dirty="0" err="1"/>
              <a:t>εξωηπατικών</a:t>
            </a:r>
            <a:r>
              <a:rPr lang="el-GR" sz="2400" dirty="0"/>
              <a:t> </a:t>
            </a:r>
            <a:r>
              <a:rPr lang="el-GR" sz="2400" dirty="0" err="1"/>
              <a:t>χολαγγειοκαρκινωμάτων</a:t>
            </a:r>
            <a:r>
              <a:rPr lang="el-GR" sz="2400" dirty="0"/>
              <a:t> (</a:t>
            </a:r>
            <a:r>
              <a:rPr lang="el-GR" sz="2400" dirty="0" err="1"/>
              <a:t>eCCA</a:t>
            </a:r>
            <a:r>
              <a:rPr lang="el-GR" sz="2400" dirty="0"/>
              <a:t>) δεν συνιστάται.</a:t>
            </a:r>
          </a:p>
        </p:txBody>
      </p:sp>
    </p:spTree>
    <p:extLst>
      <p:ext uri="{BB962C8B-B14F-4D97-AF65-F5344CB8AC3E}">
        <p14:creationId xmlns:p14="http://schemas.microsoft.com/office/powerpoint/2010/main" val="34419945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C3DDEBC-4852-9334-4DCA-8F542CF51F49}"/>
              </a:ext>
            </a:extLst>
          </p:cNvPr>
          <p:cNvPicPr>
            <a:picLocks noChangeAspect="1"/>
          </p:cNvPicPr>
          <p:nvPr/>
        </p:nvPicPr>
        <p:blipFill>
          <a:blip r:embed="rId2"/>
          <a:stretch>
            <a:fillRect/>
          </a:stretch>
        </p:blipFill>
        <p:spPr>
          <a:xfrm>
            <a:off x="621006" y="0"/>
            <a:ext cx="10949988" cy="6858000"/>
          </a:xfrm>
          <a:prstGeom prst="rect">
            <a:avLst/>
          </a:prstGeom>
        </p:spPr>
      </p:pic>
    </p:spTree>
    <p:extLst>
      <p:ext uri="{BB962C8B-B14F-4D97-AF65-F5344CB8AC3E}">
        <p14:creationId xmlns:p14="http://schemas.microsoft.com/office/powerpoint/2010/main" val="1565175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04A3F4-9D0F-6952-87F7-F28D3721CD98}"/>
              </a:ext>
            </a:extLst>
          </p:cNvPr>
          <p:cNvSpPr txBox="1"/>
          <p:nvPr/>
        </p:nvSpPr>
        <p:spPr>
          <a:xfrm>
            <a:off x="592282" y="1235839"/>
            <a:ext cx="11007436" cy="3785652"/>
          </a:xfrm>
          <a:prstGeom prst="rect">
            <a:avLst/>
          </a:prstGeom>
          <a:noFill/>
        </p:spPr>
        <p:txBody>
          <a:bodyPr wrap="square">
            <a:spAutoFit/>
          </a:bodyPr>
          <a:lstStyle/>
          <a:p>
            <a:pPr marL="285750" indent="-285750">
              <a:buFont typeface="Arial" panose="020B0604020202020204" pitchFamily="34" charset="0"/>
              <a:buChar char="•"/>
            </a:pPr>
            <a:r>
              <a:rPr lang="el-GR" sz="2400" dirty="0"/>
              <a:t>Προτείνεται να καταβάλλεται κάθε εύλογη προσπάθεια για την εξασφάλιση σαφούς και αδιαμφισβήτητης ιστολογικής ή κυτταρολογικής διάγνωσης.</a:t>
            </a:r>
          </a:p>
          <a:p>
            <a:pPr marL="285750" indent="-285750">
              <a:buFont typeface="Arial" panose="020B0604020202020204" pitchFamily="34" charset="0"/>
              <a:buChar char="•"/>
            </a:pPr>
            <a:endParaRPr lang="el-GR" sz="2400" dirty="0"/>
          </a:p>
          <a:p>
            <a:endParaRPr lang="el-GR" sz="2400" dirty="0"/>
          </a:p>
          <a:p>
            <a:pPr marL="285750" indent="-285750">
              <a:buFont typeface="Arial" panose="020B0604020202020204" pitchFamily="34" charset="0"/>
              <a:buChar char="•"/>
            </a:pPr>
            <a:r>
              <a:rPr lang="el-GR" sz="2400" dirty="0"/>
              <a:t>Όταν οι κυτταρολογικές και ιστολογικές αναλύσεις είναι αμφίβολες ή μη διαγνωστικές, αλλά υπάρχει ισχυρή κλινική υποψία, προτείνεται, σε δυνητικά εξαιρέσιμες βλάβες, να προχωρά κανείς σε χειρουργική αντιμετώπιση ανάλογη του σταδίου, έπειτα από πλήρη συζήτηση με τη διεπιστημονική ομάδα και τον ασθενή. Αντιθέτως, η χημειοθεραπεία ή η ακτινοθεραπεία συνήθως προϋποθέτουν τεκμηρίωση </a:t>
            </a:r>
            <a:r>
              <a:rPr lang="el-GR" sz="2400" dirty="0" err="1"/>
              <a:t>νεοπλασματικού</a:t>
            </a:r>
            <a:r>
              <a:rPr lang="el-GR" sz="2400" dirty="0"/>
              <a:t> ιστού.</a:t>
            </a:r>
          </a:p>
        </p:txBody>
      </p:sp>
    </p:spTree>
    <p:extLst>
      <p:ext uri="{BB962C8B-B14F-4D97-AF65-F5344CB8AC3E}">
        <p14:creationId xmlns:p14="http://schemas.microsoft.com/office/powerpoint/2010/main" val="1486969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C65A7BB-16B2-752D-49D4-FA1B4F918D0B}"/>
              </a:ext>
            </a:extLst>
          </p:cNvPr>
          <p:cNvPicPr>
            <a:picLocks noChangeAspect="1"/>
          </p:cNvPicPr>
          <p:nvPr/>
        </p:nvPicPr>
        <p:blipFill>
          <a:blip r:embed="rId2"/>
          <a:stretch>
            <a:fillRect/>
          </a:stretch>
        </p:blipFill>
        <p:spPr>
          <a:xfrm>
            <a:off x="1464301" y="0"/>
            <a:ext cx="9263398" cy="6858000"/>
          </a:xfrm>
          <a:prstGeom prst="rect">
            <a:avLst/>
          </a:prstGeom>
        </p:spPr>
      </p:pic>
    </p:spTree>
    <p:extLst>
      <p:ext uri="{BB962C8B-B14F-4D97-AF65-F5344CB8AC3E}">
        <p14:creationId xmlns:p14="http://schemas.microsoft.com/office/powerpoint/2010/main" val="37754872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D37E239-16CB-F49F-4FBD-950FDB273CA1}"/>
              </a:ext>
            </a:extLst>
          </p:cNvPr>
          <p:cNvPicPr>
            <a:picLocks noChangeAspect="1"/>
          </p:cNvPicPr>
          <p:nvPr/>
        </p:nvPicPr>
        <p:blipFill>
          <a:blip r:embed="rId2"/>
          <a:stretch>
            <a:fillRect/>
          </a:stretch>
        </p:blipFill>
        <p:spPr>
          <a:xfrm>
            <a:off x="0" y="445521"/>
            <a:ext cx="12192000" cy="5966957"/>
          </a:xfrm>
          <a:prstGeom prst="rect">
            <a:avLst/>
          </a:prstGeom>
        </p:spPr>
      </p:pic>
    </p:spTree>
    <p:extLst>
      <p:ext uri="{BB962C8B-B14F-4D97-AF65-F5344CB8AC3E}">
        <p14:creationId xmlns:p14="http://schemas.microsoft.com/office/powerpoint/2010/main" val="3959206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3E4C2FA-E032-7206-8AF8-2091D142CA2F}"/>
              </a:ext>
            </a:extLst>
          </p:cNvPr>
          <p:cNvPicPr>
            <a:picLocks noChangeAspect="1"/>
          </p:cNvPicPr>
          <p:nvPr/>
        </p:nvPicPr>
        <p:blipFill>
          <a:blip r:embed="rId2"/>
          <a:stretch>
            <a:fillRect/>
          </a:stretch>
        </p:blipFill>
        <p:spPr>
          <a:xfrm>
            <a:off x="0" y="739740"/>
            <a:ext cx="12192000" cy="5378520"/>
          </a:xfrm>
          <a:prstGeom prst="rect">
            <a:avLst/>
          </a:prstGeom>
        </p:spPr>
      </p:pic>
    </p:spTree>
    <p:extLst>
      <p:ext uri="{BB962C8B-B14F-4D97-AF65-F5344CB8AC3E}">
        <p14:creationId xmlns:p14="http://schemas.microsoft.com/office/powerpoint/2010/main" val="2209445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2741A-4FCC-4E35-B817-9EBDF91AAF0C}"/>
              </a:ext>
            </a:extLst>
          </p:cNvPr>
          <p:cNvSpPr>
            <a:spLocks noGrp="1"/>
          </p:cNvSpPr>
          <p:nvPr>
            <p:ph type="title"/>
          </p:nvPr>
        </p:nvSpPr>
        <p:spPr/>
        <p:txBody>
          <a:bodyPr/>
          <a:lstStyle/>
          <a:p>
            <a:r>
              <a:rPr lang="el-GR" dirty="0"/>
              <a:t>Ευχαριστώ		</a:t>
            </a:r>
            <a:endParaRPr lang="en-GB" dirty="0"/>
          </a:p>
        </p:txBody>
      </p:sp>
      <p:sp>
        <p:nvSpPr>
          <p:cNvPr id="3" name="Text Placeholder 2">
            <a:extLst>
              <a:ext uri="{FF2B5EF4-FFF2-40B4-BE49-F238E27FC236}">
                <a16:creationId xmlns:a16="http://schemas.microsoft.com/office/drawing/2014/main" id="{490157C8-072F-494B-8BFB-F35F11ACCFE6}"/>
              </a:ext>
            </a:extLst>
          </p:cNvPr>
          <p:cNvSpPr>
            <a:spLocks noGrp="1"/>
          </p:cNvSpPr>
          <p:nvPr>
            <p:ph type="body" idx="1"/>
          </p:nvPr>
        </p:nvSpPr>
        <p:spPr/>
        <p:txBody>
          <a:bodyPr/>
          <a:lstStyle/>
          <a:p>
            <a:r>
              <a:rPr lang="el-GR" dirty="0"/>
              <a:t>Ερωτήσεις</a:t>
            </a:r>
            <a:r>
              <a:rPr lang="en-US" dirty="0"/>
              <a:t>;</a:t>
            </a:r>
            <a:endParaRPr lang="en-GB" dirty="0"/>
          </a:p>
        </p:txBody>
      </p:sp>
    </p:spTree>
    <p:extLst>
      <p:ext uri="{BB962C8B-B14F-4D97-AF65-F5344CB8AC3E}">
        <p14:creationId xmlns:p14="http://schemas.microsoft.com/office/powerpoint/2010/main" val="3408328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5348</TotalTime>
  <Words>518</Words>
  <Application>Microsoft Office PowerPoint</Application>
  <PresentationFormat>Ευρεία οθόνη</PresentationFormat>
  <Paragraphs>63</Paragraphs>
  <Slides>47</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47</vt:i4>
      </vt:variant>
    </vt:vector>
  </HeadingPairs>
  <TitlesOfParts>
    <vt:vector size="51" baseType="lpstr">
      <vt:lpstr>Arial</vt:lpstr>
      <vt:lpstr>Calibri</vt:lpstr>
      <vt:lpstr>Calibri Light</vt:lpstr>
      <vt:lpstr>Office Theme</vt:lpstr>
      <vt:lpstr>Νεοπλάσματα πεπτικού</vt:lpstr>
      <vt:lpstr>Ποιοι είναι οι καρκίνοι του πεπτικού?</vt:lpstr>
      <vt:lpstr>Παρουσίαση του PowerPoint</vt:lpstr>
      <vt:lpstr>Τι είναι ο καρκίνος</vt:lpstr>
      <vt:lpstr>Παρουσίαση του PowerPoint</vt:lpstr>
      <vt:lpstr>Παρουσίαση του PowerPoint</vt:lpstr>
      <vt:lpstr>Παρουσίαση του PowerPoint</vt:lpstr>
      <vt:lpstr>Επιδημιολογία</vt:lpstr>
      <vt:lpstr>Παρουσίαση του PowerPoint</vt:lpstr>
      <vt:lpstr>Παρουσίαση του PowerPoint</vt:lpstr>
      <vt:lpstr>Παρουσίαση του PowerPoint</vt:lpstr>
      <vt:lpstr>Πώς σταδιοποιούμε τη νόσο?</vt:lpstr>
      <vt:lpstr>Παρουσίαση του PowerPoint</vt:lpstr>
      <vt:lpstr>Ποιος είναι ο ρόλος της χημειοθεραπείας?</vt:lpstr>
      <vt:lpstr>Παρουσίαση του PowerPoint</vt:lpstr>
      <vt:lpstr>Πώς πρέπει να παίρνουμε θεραπευτικές αποφάσεις</vt:lpstr>
      <vt:lpstr>Παρουσίαση του PowerPoint</vt:lpstr>
      <vt:lpstr>Από τι εξαρτάται η πιθανότητα (ρίσκο) ένας βλαπτικός παράγοντας να προκαλέσει νόσο?</vt:lpstr>
      <vt:lpstr>Παρουσίαση του PowerPoint</vt:lpstr>
      <vt:lpstr>Καρκίνος παγκρέατος</vt:lpstr>
      <vt:lpstr>Παρουσίαση του PowerPoint</vt:lpstr>
      <vt:lpstr>Παρουσίαση του PowerPoint</vt:lpstr>
      <vt:lpstr>Παρουσίαση του PowerPoint</vt:lpstr>
      <vt:lpstr>Σταδιοποίηση</vt:lpstr>
      <vt:lpstr>Παρουσίαση του PowerPoint</vt:lpstr>
      <vt:lpstr>Παρουσίαση του PowerPoint</vt:lpstr>
      <vt:lpstr>Παρουσίαση του PowerPoint</vt:lpstr>
      <vt:lpstr>Παρουσίαση του PowerPoint</vt:lpstr>
      <vt:lpstr>Ηπατοκυτταρικό καρκίνωμα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Χολλαγγειοκαρκίνωμα</vt:lpstr>
      <vt:lpstr>Παρουσίαση του PowerPoint</vt:lpstr>
      <vt:lpstr>Παράγοντες κινδύνου</vt:lpstr>
      <vt:lpstr>Παράγοντες κινδύνου</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Ευχαριστώ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Καρκίνος πεπτικού</dc:title>
  <dc:creator>George Evangelou</dc:creator>
  <cp:lastModifiedBy>Sotiria Sotiriou</cp:lastModifiedBy>
  <cp:revision>18</cp:revision>
  <dcterms:created xsi:type="dcterms:W3CDTF">2018-12-04T15:04:37Z</dcterms:created>
  <dcterms:modified xsi:type="dcterms:W3CDTF">2026-04-23T08:47:30Z</dcterms:modified>
</cp:coreProperties>
</file>