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03" r:id="rId3"/>
    <p:sldId id="257" r:id="rId4"/>
    <p:sldId id="277" r:id="rId5"/>
    <p:sldId id="301" r:id="rId6"/>
    <p:sldId id="268" r:id="rId7"/>
    <p:sldId id="304" r:id="rId8"/>
    <p:sldId id="273" r:id="rId9"/>
    <p:sldId id="275" r:id="rId10"/>
    <p:sldId id="278" r:id="rId11"/>
    <p:sldId id="276" r:id="rId12"/>
    <p:sldId id="287" r:id="rId13"/>
    <p:sldId id="279" r:id="rId14"/>
    <p:sldId id="280" r:id="rId15"/>
    <p:sldId id="302" r:id="rId16"/>
    <p:sldId id="320" r:id="rId17"/>
    <p:sldId id="297" r:id="rId18"/>
    <p:sldId id="296" r:id="rId19"/>
    <p:sldId id="321" r:id="rId20"/>
    <p:sldId id="282" r:id="rId21"/>
    <p:sldId id="298" r:id="rId22"/>
    <p:sldId id="318" r:id="rId23"/>
    <p:sldId id="319" r:id="rId24"/>
    <p:sldId id="283" r:id="rId25"/>
    <p:sldId id="316" r:id="rId26"/>
    <p:sldId id="300" r:id="rId27"/>
    <p:sldId id="317" r:id="rId28"/>
    <p:sldId id="311" r:id="rId29"/>
    <p:sldId id="307" r:id="rId30"/>
    <p:sldId id="259" r:id="rId31"/>
    <p:sldId id="312" r:id="rId32"/>
    <p:sldId id="313" r:id="rId33"/>
    <p:sldId id="314" r:id="rId34"/>
    <p:sldId id="315" r:id="rId35"/>
    <p:sldId id="308" r:id="rId36"/>
    <p:sldId id="274" r:id="rId37"/>
    <p:sldId id="258" r:id="rId38"/>
    <p:sldId id="260" r:id="rId39"/>
    <p:sldId id="261" r:id="rId40"/>
    <p:sldId id="262" r:id="rId41"/>
    <p:sldId id="263" r:id="rId42"/>
    <p:sldId id="264" r:id="rId43"/>
    <p:sldId id="265" r:id="rId44"/>
    <p:sldId id="284" r:id="rId45"/>
    <p:sldId id="285" r:id="rId46"/>
    <p:sldId id="288" r:id="rId47"/>
    <p:sldId id="289" r:id="rId48"/>
    <p:sldId id="305" r:id="rId49"/>
    <p:sldId id="309" r:id="rId50"/>
    <p:sldId id="290" r:id="rId51"/>
    <p:sldId id="291" r:id="rId52"/>
    <p:sldId id="292" r:id="rId53"/>
    <p:sldId id="293" r:id="rId54"/>
    <p:sldId id="310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Φωτεινό στυλ 3 - Έμφαση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461" autoAdjust="0"/>
  </p:normalViewPr>
  <p:slideViewPr>
    <p:cSldViewPr>
      <p:cViewPr varScale="1">
        <p:scale>
          <a:sx n="87" d="100"/>
          <a:sy n="87" d="100"/>
        </p:scale>
        <p:origin x="169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34F8E-787A-4161-A6B2-47DEA2EA24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D1057-AB98-4A1C-A598-FB6DDBDD9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0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Για να κρίνουμε ότι </a:t>
            </a:r>
            <a:r>
              <a:rPr lang="el-GR" dirty="0" err="1"/>
              <a:t>ενα</a:t>
            </a:r>
            <a:r>
              <a:rPr lang="el-GR" dirty="0"/>
              <a:t> </a:t>
            </a:r>
            <a:r>
              <a:rPr lang="el-GR" dirty="0" err="1"/>
              <a:t>ασθενης</a:t>
            </a:r>
            <a:r>
              <a:rPr lang="el-GR" dirty="0"/>
              <a:t> ανταποκρίνεται στη θεραπεία που έχουμε επιλέξει, πρέπει καταρχάς να αξιολογούμε αρχικά την έκταση της κακοήθειας , που λέγεται </a:t>
            </a:r>
            <a:r>
              <a:rPr lang="el-GR" dirty="0" err="1"/>
              <a:t>αλλίως</a:t>
            </a:r>
            <a:r>
              <a:rPr lang="el-GR" dirty="0"/>
              <a:t> και φορτίο της νόσου. Είναι σημαντικό να γνωρίζουμε αν η νόσος περιορίζεται μόνο σε ένα </a:t>
            </a:r>
            <a:r>
              <a:rPr lang="el-GR" dirty="0" err="1"/>
              <a:t>οργανο</a:t>
            </a:r>
            <a:r>
              <a:rPr lang="el-GR" dirty="0"/>
              <a:t> ή έχει δώσει μεταστάσεις και σε άλλα όργανα, είτε κατά συνέχεια ιστού </a:t>
            </a:r>
            <a:r>
              <a:rPr lang="el-GR" dirty="0" err="1"/>
              <a:t>έιτε</a:t>
            </a:r>
            <a:r>
              <a:rPr lang="el-GR" dirty="0"/>
              <a:t> </a:t>
            </a:r>
            <a:r>
              <a:rPr lang="el-GR" dirty="0" err="1"/>
              <a:t>αιματογενώς</a:t>
            </a:r>
            <a:r>
              <a:rPr lang="el-GR" dirty="0"/>
              <a:t> ή </a:t>
            </a:r>
            <a:r>
              <a:rPr lang="el-GR" dirty="0" err="1"/>
              <a:t>λεμφογενώς</a:t>
            </a:r>
            <a:r>
              <a:rPr lang="el-GR" dirty="0"/>
              <a:t> σε απομακρυσμένα όργανα.</a:t>
            </a:r>
          </a:p>
          <a:p>
            <a:r>
              <a:rPr lang="el-GR" dirty="0"/>
              <a:t>Είναι σημαντικό να αξιολογούμε την αρχική κλινική του κατάσταση.</a:t>
            </a:r>
          </a:p>
          <a:p>
            <a:r>
              <a:rPr lang="el-GR" dirty="0"/>
              <a:t>Είναι σημαντικό να αξιολογούμε αρχικά και </a:t>
            </a:r>
            <a:r>
              <a:rPr lang="el-GR" dirty="0" err="1"/>
              <a:t>παρακολουθουμε</a:t>
            </a:r>
            <a:r>
              <a:rPr lang="el-GR" dirty="0"/>
              <a:t> εργαστηριακά τον ασθενή με την αυξομείωση </a:t>
            </a:r>
            <a:r>
              <a:rPr lang="el-GR" dirty="0" err="1"/>
              <a:t>βιοδεικτών</a:t>
            </a:r>
            <a:r>
              <a:rPr lang="el-GR" dirty="0"/>
              <a:t> , σε κάποιες μορφές συμπαγών όγκων.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85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Επομένως η </a:t>
            </a:r>
            <a:r>
              <a:rPr lang="el-GR" dirty="0" err="1"/>
              <a:t>ανταπόκριη</a:t>
            </a:r>
            <a:r>
              <a:rPr lang="el-GR" dirty="0"/>
              <a:t> και το </a:t>
            </a:r>
            <a:r>
              <a:rPr lang="el-GR" dirty="0" err="1"/>
              <a:t>οφελος</a:t>
            </a:r>
            <a:r>
              <a:rPr lang="el-GR" dirty="0"/>
              <a:t> στη </a:t>
            </a:r>
            <a:r>
              <a:rPr lang="el-GR" dirty="0" err="1"/>
              <a:t>θεραπεια</a:t>
            </a:r>
            <a:r>
              <a:rPr lang="el-GR" dirty="0"/>
              <a:t> κρίνεται με 3 τρόπους</a:t>
            </a:r>
          </a:p>
          <a:p>
            <a:r>
              <a:rPr lang="el-GR" dirty="0"/>
              <a:t>Απεικονιστικά</a:t>
            </a:r>
          </a:p>
          <a:p>
            <a:r>
              <a:rPr lang="el-GR" dirty="0"/>
              <a:t>Κλινικά </a:t>
            </a:r>
          </a:p>
          <a:p>
            <a:r>
              <a:rPr lang="el-GR" dirty="0" err="1"/>
              <a:t>Παρακολουθηση</a:t>
            </a:r>
            <a:r>
              <a:rPr lang="el-GR" dirty="0"/>
              <a:t> </a:t>
            </a:r>
            <a:r>
              <a:rPr lang="el-GR" dirty="0" err="1"/>
              <a:t>βιοδεικτων</a:t>
            </a:r>
            <a:r>
              <a:rPr lang="el-GR" dirty="0"/>
              <a:t> σε </a:t>
            </a:r>
            <a:r>
              <a:rPr lang="el-GR" dirty="0" err="1"/>
              <a:t>καποιες</a:t>
            </a:r>
            <a:r>
              <a:rPr lang="el-GR" dirty="0"/>
              <a:t> </a:t>
            </a:r>
            <a:r>
              <a:rPr lang="el-GR" dirty="0" err="1"/>
              <a:t>μορφες</a:t>
            </a:r>
            <a:r>
              <a:rPr lang="el-GR" dirty="0"/>
              <a:t> </a:t>
            </a:r>
            <a:r>
              <a:rPr lang="el-GR" dirty="0" err="1"/>
              <a:t>συμπαγων</a:t>
            </a:r>
            <a:r>
              <a:rPr lang="el-GR" dirty="0"/>
              <a:t> όγκων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76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Να </a:t>
            </a:r>
            <a:r>
              <a:rPr lang="el-GR" dirty="0" err="1"/>
              <a:t>δουμε</a:t>
            </a:r>
            <a:r>
              <a:rPr lang="el-GR" dirty="0"/>
              <a:t> </a:t>
            </a:r>
            <a:r>
              <a:rPr lang="el-GR" dirty="0" err="1"/>
              <a:t>πρωτα</a:t>
            </a:r>
            <a:r>
              <a:rPr lang="el-GR" dirty="0"/>
              <a:t> τι </a:t>
            </a:r>
            <a:r>
              <a:rPr lang="el-GR" dirty="0" err="1"/>
              <a:t>σημαινει</a:t>
            </a:r>
            <a:r>
              <a:rPr lang="el-GR" dirty="0"/>
              <a:t> </a:t>
            </a:r>
            <a:r>
              <a:rPr lang="el-GR" dirty="0" err="1"/>
              <a:t>προοδος</a:t>
            </a:r>
            <a:r>
              <a:rPr lang="el-GR" dirty="0"/>
              <a:t> </a:t>
            </a:r>
            <a:r>
              <a:rPr lang="el-GR" dirty="0" err="1"/>
              <a:t>νοσου</a:t>
            </a:r>
            <a:endParaRPr lang="el-GR" dirty="0"/>
          </a:p>
          <a:p>
            <a:r>
              <a:rPr lang="el-GR" dirty="0" err="1"/>
              <a:t>Αυτους</a:t>
            </a:r>
            <a:r>
              <a:rPr lang="el-GR" dirty="0"/>
              <a:t> τους </a:t>
            </a:r>
            <a:r>
              <a:rPr lang="el-GR" dirty="0" err="1"/>
              <a:t>ορους</a:t>
            </a:r>
            <a:r>
              <a:rPr lang="el-GR" dirty="0"/>
              <a:t> θα τους </a:t>
            </a:r>
            <a:r>
              <a:rPr lang="el-GR" dirty="0" err="1"/>
              <a:t>συναντησετε</a:t>
            </a:r>
            <a:r>
              <a:rPr lang="el-GR" dirty="0"/>
              <a:t> στην </a:t>
            </a:r>
            <a:r>
              <a:rPr lang="el-GR" dirty="0" err="1"/>
              <a:t>ογκολογια</a:t>
            </a:r>
            <a:r>
              <a:rPr lang="el-GR" dirty="0"/>
              <a:t> και </a:t>
            </a:r>
            <a:r>
              <a:rPr lang="el-GR" dirty="0" err="1"/>
              <a:t>αναφερονται</a:t>
            </a:r>
            <a:r>
              <a:rPr lang="el-GR" dirty="0"/>
              <a:t> στην μη ανταπόκριση, στην </a:t>
            </a:r>
            <a:r>
              <a:rPr lang="el-GR" dirty="0" err="1"/>
              <a:t>επιδεινωση</a:t>
            </a:r>
            <a:r>
              <a:rPr lang="el-GR" dirty="0"/>
              <a:t> </a:t>
            </a:r>
            <a:r>
              <a:rPr lang="el-GR" dirty="0" err="1"/>
              <a:t>παρα</a:t>
            </a:r>
            <a:r>
              <a:rPr lang="el-GR" dirty="0"/>
              <a:t> την </a:t>
            </a:r>
            <a:r>
              <a:rPr lang="el-GR" dirty="0" err="1"/>
              <a:t>θεραπεια</a:t>
            </a:r>
            <a:r>
              <a:rPr lang="el-GR" dirty="0"/>
              <a:t> είτε αυτή είναι </a:t>
            </a:r>
            <a:r>
              <a:rPr lang="el-GR" dirty="0" err="1"/>
              <a:t>χειρουργικη</a:t>
            </a:r>
            <a:r>
              <a:rPr lang="el-GR" dirty="0"/>
              <a:t> είτε </a:t>
            </a:r>
            <a:r>
              <a:rPr lang="el-GR" dirty="0" err="1"/>
              <a:t>συστηματικη</a:t>
            </a:r>
            <a:r>
              <a:rPr lang="el-GR" dirty="0"/>
              <a:t> </a:t>
            </a:r>
            <a:r>
              <a:rPr lang="el-GR" dirty="0" err="1"/>
              <a:t>θεραπεια</a:t>
            </a:r>
            <a:r>
              <a:rPr lang="el-GR" dirty="0"/>
              <a:t>, ή </a:t>
            </a:r>
            <a:r>
              <a:rPr lang="el-GR" dirty="0" err="1"/>
              <a:t>ακτινοθεραπαεια</a:t>
            </a:r>
            <a:endParaRPr lang="el-GR" dirty="0"/>
          </a:p>
          <a:p>
            <a:r>
              <a:rPr lang="el-GR" dirty="0"/>
              <a:t>Στην </a:t>
            </a:r>
            <a:r>
              <a:rPr lang="el-GR" dirty="0" err="1"/>
              <a:t>πρωτη</a:t>
            </a:r>
            <a:r>
              <a:rPr lang="el-GR" dirty="0"/>
              <a:t> </a:t>
            </a:r>
            <a:r>
              <a:rPr lang="el-GR" dirty="0" err="1"/>
              <a:t>περιπτωση</a:t>
            </a:r>
            <a:r>
              <a:rPr lang="el-GR" dirty="0"/>
              <a:t> ο </a:t>
            </a:r>
            <a:r>
              <a:rPr lang="el-GR" dirty="0" err="1"/>
              <a:t>ογκος</a:t>
            </a:r>
            <a:r>
              <a:rPr lang="el-GR" dirty="0"/>
              <a:t> </a:t>
            </a:r>
            <a:r>
              <a:rPr lang="el-GR" dirty="0" err="1"/>
              <a:t>εχει</a:t>
            </a:r>
            <a:r>
              <a:rPr lang="el-GR" dirty="0"/>
              <a:t> </a:t>
            </a:r>
            <a:r>
              <a:rPr lang="el-GR" dirty="0" err="1"/>
              <a:t>εξαφανιστει</a:t>
            </a:r>
            <a:r>
              <a:rPr lang="el-GR" dirty="0"/>
              <a:t> </a:t>
            </a:r>
            <a:r>
              <a:rPr lang="el-GR" dirty="0" err="1"/>
              <a:t>μετα</a:t>
            </a:r>
            <a:r>
              <a:rPr lang="el-GR" dirty="0"/>
              <a:t> από </a:t>
            </a:r>
            <a:r>
              <a:rPr lang="el-GR" dirty="0" err="1"/>
              <a:t>ριζικη</a:t>
            </a:r>
            <a:r>
              <a:rPr lang="el-GR" dirty="0"/>
              <a:t> </a:t>
            </a:r>
            <a:r>
              <a:rPr lang="el-GR" dirty="0" err="1"/>
              <a:t>θεραπεια</a:t>
            </a:r>
            <a:r>
              <a:rPr lang="el-GR" dirty="0"/>
              <a:t> για </a:t>
            </a:r>
            <a:r>
              <a:rPr lang="el-GR" dirty="0" err="1"/>
              <a:t>παραδειγμα</a:t>
            </a:r>
            <a:r>
              <a:rPr lang="el-GR" dirty="0"/>
              <a:t> </a:t>
            </a:r>
            <a:r>
              <a:rPr lang="el-GR" dirty="0" err="1"/>
              <a:t>χειρουργικη</a:t>
            </a:r>
            <a:r>
              <a:rPr lang="el-GR" dirty="0"/>
              <a:t> </a:t>
            </a:r>
            <a:r>
              <a:rPr lang="el-GR" dirty="0" err="1"/>
              <a:t>θεραπεια</a:t>
            </a:r>
            <a:r>
              <a:rPr lang="el-GR" dirty="0"/>
              <a:t>.</a:t>
            </a:r>
            <a:r>
              <a:rPr lang="en-US" dirty="0"/>
              <a:t> Recurrence </a:t>
            </a:r>
            <a:r>
              <a:rPr lang="el-GR" dirty="0"/>
              <a:t>είναι η </a:t>
            </a:r>
            <a:r>
              <a:rPr lang="el-GR" dirty="0" err="1"/>
              <a:t>υποτροπη</a:t>
            </a:r>
            <a:r>
              <a:rPr lang="el-GR" dirty="0"/>
              <a:t> </a:t>
            </a:r>
            <a:r>
              <a:rPr lang="el-GR" dirty="0" err="1"/>
              <a:t>μετα</a:t>
            </a:r>
            <a:r>
              <a:rPr lang="el-GR" dirty="0"/>
              <a:t> από </a:t>
            </a:r>
            <a:r>
              <a:rPr lang="el-GR" dirty="0" err="1"/>
              <a:t>πληρη</a:t>
            </a:r>
            <a:r>
              <a:rPr lang="el-GR" dirty="0"/>
              <a:t> </a:t>
            </a:r>
            <a:r>
              <a:rPr lang="el-GR" dirty="0" err="1"/>
              <a:t>εξαφανιση</a:t>
            </a:r>
            <a:r>
              <a:rPr lang="el-GR" dirty="0"/>
              <a:t> του </a:t>
            </a:r>
            <a:r>
              <a:rPr lang="el-GR" dirty="0" err="1"/>
              <a:t>ογκου</a:t>
            </a:r>
            <a:endParaRPr lang="el-GR" dirty="0"/>
          </a:p>
          <a:p>
            <a:r>
              <a:rPr lang="el-GR" dirty="0" err="1"/>
              <a:t>Στηνδευτερη</a:t>
            </a:r>
            <a:r>
              <a:rPr lang="el-GR" dirty="0"/>
              <a:t> </a:t>
            </a:r>
            <a:r>
              <a:rPr lang="el-GR" dirty="0" err="1"/>
              <a:t>περιπτωη</a:t>
            </a:r>
            <a:r>
              <a:rPr lang="el-GR" dirty="0"/>
              <a:t> ο </a:t>
            </a:r>
            <a:r>
              <a:rPr lang="el-GR" dirty="0" err="1"/>
              <a:t>καρκινος</a:t>
            </a:r>
            <a:r>
              <a:rPr lang="el-GR" dirty="0"/>
              <a:t> </a:t>
            </a:r>
            <a:r>
              <a:rPr lang="el-GR" dirty="0" err="1"/>
              <a:t>ανταποκρινεται</a:t>
            </a:r>
            <a:r>
              <a:rPr lang="el-GR" dirty="0"/>
              <a:t>, κατά </a:t>
            </a:r>
            <a:r>
              <a:rPr lang="el-GR" dirty="0" err="1"/>
              <a:t>καποιο</a:t>
            </a:r>
            <a:r>
              <a:rPr lang="el-GR" dirty="0"/>
              <a:t> </a:t>
            </a:r>
            <a:r>
              <a:rPr lang="el-GR" dirty="0" err="1"/>
              <a:t>τροπο</a:t>
            </a:r>
            <a:r>
              <a:rPr lang="el-GR" dirty="0"/>
              <a:t> </a:t>
            </a:r>
            <a:r>
              <a:rPr lang="el-GR" dirty="0" err="1"/>
              <a:t>ελεγχεται</a:t>
            </a:r>
            <a:r>
              <a:rPr lang="el-GR" dirty="0"/>
              <a:t> από τη  </a:t>
            </a:r>
            <a:r>
              <a:rPr lang="el-GR" dirty="0" err="1"/>
              <a:t>θεραπεια</a:t>
            </a:r>
            <a:r>
              <a:rPr lang="el-GR" dirty="0"/>
              <a:t> , </a:t>
            </a:r>
            <a:r>
              <a:rPr lang="el-GR" dirty="0" err="1"/>
              <a:t>ειτε</a:t>
            </a:r>
            <a:r>
              <a:rPr lang="el-GR" dirty="0"/>
              <a:t> με </a:t>
            </a:r>
            <a:r>
              <a:rPr lang="el-GR" dirty="0" err="1"/>
              <a:t>μικρη</a:t>
            </a:r>
            <a:r>
              <a:rPr lang="el-GR" dirty="0"/>
              <a:t> </a:t>
            </a:r>
            <a:r>
              <a:rPr lang="el-GR" dirty="0" err="1"/>
              <a:t>μειωση</a:t>
            </a:r>
            <a:r>
              <a:rPr lang="el-GR" dirty="0"/>
              <a:t> </a:t>
            </a:r>
            <a:r>
              <a:rPr lang="el-GR" dirty="0" err="1"/>
              <a:t>ειτε</a:t>
            </a:r>
            <a:r>
              <a:rPr lang="el-GR" dirty="0"/>
              <a:t> </a:t>
            </a:r>
            <a:r>
              <a:rPr lang="el-GR" dirty="0" err="1"/>
              <a:t>μενει</a:t>
            </a:r>
            <a:r>
              <a:rPr lang="el-GR" dirty="0"/>
              <a:t> </a:t>
            </a:r>
            <a:r>
              <a:rPr lang="el-GR" dirty="0" err="1"/>
              <a:t>σταθερος</a:t>
            </a:r>
            <a:r>
              <a:rPr lang="el-GR" dirty="0"/>
              <a:t>, </a:t>
            </a:r>
            <a:r>
              <a:rPr lang="el-GR" dirty="0" err="1"/>
              <a:t>χωρις</a:t>
            </a:r>
            <a:r>
              <a:rPr lang="el-GR" dirty="0"/>
              <a:t> όμως να </a:t>
            </a:r>
            <a:r>
              <a:rPr lang="el-GR" dirty="0" err="1"/>
              <a:t>αξαφανιζεται</a:t>
            </a:r>
            <a:r>
              <a:rPr lang="el-GR" dirty="0"/>
              <a:t>. </a:t>
            </a:r>
            <a:r>
              <a:rPr lang="en-US" dirty="0" err="1"/>
              <a:t>Relepse</a:t>
            </a:r>
            <a:r>
              <a:rPr lang="en-US" dirty="0"/>
              <a:t> </a:t>
            </a:r>
            <a:r>
              <a:rPr lang="el-GR" dirty="0"/>
              <a:t>είναι η </a:t>
            </a:r>
            <a:r>
              <a:rPr lang="el-GR" dirty="0" err="1"/>
              <a:t>αυξηση</a:t>
            </a:r>
            <a:r>
              <a:rPr lang="el-GR" dirty="0"/>
              <a:t> ή η </a:t>
            </a:r>
            <a:r>
              <a:rPr lang="el-GR" dirty="0" err="1"/>
              <a:t>εμφανιση</a:t>
            </a:r>
            <a:r>
              <a:rPr lang="el-GR" dirty="0"/>
              <a:t> </a:t>
            </a:r>
            <a:r>
              <a:rPr lang="el-GR" dirty="0" err="1"/>
              <a:t>νεων</a:t>
            </a:r>
            <a:r>
              <a:rPr lang="el-GR" dirty="0"/>
              <a:t> </a:t>
            </a:r>
            <a:r>
              <a:rPr lang="el-GR" dirty="0" err="1"/>
              <a:t>βλεβων</a:t>
            </a:r>
            <a:r>
              <a:rPr lang="el-GR" dirty="0"/>
              <a:t> σε αυτή την </a:t>
            </a:r>
            <a:r>
              <a:rPr lang="el-GR" dirty="0" err="1"/>
              <a:t>περιπτωση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50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Αυτοι</a:t>
            </a:r>
            <a:r>
              <a:rPr lang="el-GR" dirty="0"/>
              <a:t> είναι </a:t>
            </a:r>
            <a:r>
              <a:rPr lang="el-GR" dirty="0" err="1"/>
              <a:t>επισης</a:t>
            </a:r>
            <a:r>
              <a:rPr lang="el-GR" dirty="0"/>
              <a:t> </a:t>
            </a:r>
            <a:r>
              <a:rPr lang="el-GR" dirty="0" err="1"/>
              <a:t>ορισμοι</a:t>
            </a:r>
            <a:r>
              <a:rPr lang="el-GR" dirty="0"/>
              <a:t> που </a:t>
            </a:r>
            <a:r>
              <a:rPr lang="el-GR" dirty="0" err="1"/>
              <a:t>χρησιμοποιουνται</a:t>
            </a:r>
            <a:r>
              <a:rPr lang="el-GR" dirty="0"/>
              <a:t> κατά </a:t>
            </a:r>
            <a:r>
              <a:rPr lang="el-GR" dirty="0" err="1"/>
              <a:t>κορον</a:t>
            </a:r>
            <a:r>
              <a:rPr lang="el-GR" dirty="0"/>
              <a:t> στην </a:t>
            </a:r>
            <a:r>
              <a:rPr lang="el-GR" dirty="0" err="1"/>
              <a:t>ογκολογια</a:t>
            </a:r>
            <a:r>
              <a:rPr lang="el-GR" dirty="0"/>
              <a:t> και </a:t>
            </a:r>
            <a:r>
              <a:rPr lang="el-GR" dirty="0" err="1"/>
              <a:t>χρησιμοποιουνται</a:t>
            </a:r>
            <a:r>
              <a:rPr lang="el-GR" dirty="0"/>
              <a:t> για να </a:t>
            </a:r>
            <a:r>
              <a:rPr lang="el-GR" dirty="0" err="1"/>
              <a:t>δειξουν</a:t>
            </a:r>
            <a:r>
              <a:rPr lang="el-GR" dirty="0"/>
              <a:t> την </a:t>
            </a:r>
            <a:r>
              <a:rPr lang="el-GR" dirty="0" err="1"/>
              <a:t>αποτελεσματικοτητα</a:t>
            </a:r>
            <a:r>
              <a:rPr lang="el-GR" dirty="0"/>
              <a:t> ενός </a:t>
            </a:r>
            <a:r>
              <a:rPr lang="el-GR" dirty="0" err="1"/>
              <a:t>φαρμακου.ειναι</a:t>
            </a:r>
            <a:r>
              <a:rPr lang="el-GR" dirty="0"/>
              <a:t> τα </a:t>
            </a:r>
            <a:r>
              <a:rPr lang="el-GR" dirty="0" err="1"/>
              <a:t>ποσοστα</a:t>
            </a:r>
            <a:r>
              <a:rPr lang="el-GR" dirty="0"/>
              <a:t> </a:t>
            </a:r>
            <a:r>
              <a:rPr lang="el-GR" dirty="0" err="1"/>
              <a:t>επιβιωσης</a:t>
            </a:r>
            <a:r>
              <a:rPr lang="el-GR" dirty="0"/>
              <a:t> και </a:t>
            </a:r>
            <a:r>
              <a:rPr lang="el-GR" dirty="0" err="1"/>
              <a:t>ανταποκρισης</a:t>
            </a:r>
            <a:r>
              <a:rPr lang="el-GR" dirty="0"/>
              <a:t>.</a:t>
            </a:r>
          </a:p>
          <a:p>
            <a:r>
              <a:rPr lang="en-US" dirty="0"/>
              <a:t>Overall survival </a:t>
            </a:r>
            <a:r>
              <a:rPr lang="el-GR" dirty="0"/>
              <a:t>είναι ο </a:t>
            </a:r>
            <a:r>
              <a:rPr lang="el-GR" dirty="0" err="1"/>
              <a:t>συνολικος</a:t>
            </a:r>
            <a:r>
              <a:rPr lang="el-GR" dirty="0"/>
              <a:t> </a:t>
            </a:r>
            <a:r>
              <a:rPr lang="el-GR" dirty="0" err="1"/>
              <a:t>χρονος</a:t>
            </a:r>
            <a:r>
              <a:rPr lang="el-GR" dirty="0"/>
              <a:t> </a:t>
            </a:r>
            <a:r>
              <a:rPr lang="el-GR" dirty="0" err="1"/>
              <a:t>επιβιωσης</a:t>
            </a:r>
            <a:r>
              <a:rPr lang="el-GR" dirty="0"/>
              <a:t> από την </a:t>
            </a:r>
            <a:r>
              <a:rPr lang="el-GR" dirty="0" err="1"/>
              <a:t>εναρξη</a:t>
            </a:r>
            <a:r>
              <a:rPr lang="el-GR" dirty="0"/>
              <a:t> της </a:t>
            </a:r>
            <a:r>
              <a:rPr lang="el-GR" dirty="0" err="1"/>
              <a:t>θεραπειας</a:t>
            </a:r>
            <a:r>
              <a:rPr lang="el-GR" dirty="0"/>
              <a:t> </a:t>
            </a:r>
            <a:r>
              <a:rPr lang="el-GR" dirty="0" err="1"/>
              <a:t>εωσ</a:t>
            </a:r>
            <a:r>
              <a:rPr lang="el-GR" dirty="0"/>
              <a:t> το </a:t>
            </a:r>
            <a:r>
              <a:rPr lang="el-GR" dirty="0" err="1"/>
              <a:t>θανατο</a:t>
            </a:r>
            <a:r>
              <a:rPr lang="el-GR" dirty="0"/>
              <a:t> από </a:t>
            </a:r>
            <a:r>
              <a:rPr lang="el-GR" dirty="0" err="1"/>
              <a:t>οποιαδηποτε</a:t>
            </a:r>
            <a:r>
              <a:rPr lang="el-GR" dirty="0"/>
              <a:t> </a:t>
            </a:r>
            <a:r>
              <a:rPr lang="el-GR" dirty="0" err="1"/>
              <a:t>αιτια</a:t>
            </a:r>
            <a:r>
              <a:rPr lang="el-GR" dirty="0"/>
              <a:t>.</a:t>
            </a:r>
          </a:p>
          <a:p>
            <a:r>
              <a:rPr lang="en-US" dirty="0"/>
              <a:t>Progression free survival </a:t>
            </a:r>
            <a:r>
              <a:rPr lang="el-GR" dirty="0"/>
              <a:t>ο </a:t>
            </a:r>
            <a:r>
              <a:rPr lang="el-GR" dirty="0" err="1"/>
              <a:t>χρονος</a:t>
            </a:r>
            <a:r>
              <a:rPr lang="el-GR" dirty="0"/>
              <a:t> από την </a:t>
            </a:r>
            <a:r>
              <a:rPr lang="el-GR" dirty="0" err="1"/>
              <a:t>εναρξη</a:t>
            </a:r>
            <a:r>
              <a:rPr lang="el-GR" dirty="0"/>
              <a:t> </a:t>
            </a:r>
            <a:r>
              <a:rPr lang="el-GR" dirty="0" err="1"/>
              <a:t>θεραπειας</a:t>
            </a:r>
            <a:r>
              <a:rPr lang="el-GR" dirty="0"/>
              <a:t> </a:t>
            </a:r>
            <a:r>
              <a:rPr lang="el-GR" dirty="0" err="1"/>
              <a:t>εως</a:t>
            </a:r>
            <a:r>
              <a:rPr lang="el-GR" dirty="0"/>
              <a:t> την </a:t>
            </a:r>
            <a:r>
              <a:rPr lang="el-GR" dirty="0" err="1"/>
              <a:t>πρωτη</a:t>
            </a:r>
            <a:r>
              <a:rPr lang="el-GR" dirty="0"/>
              <a:t> </a:t>
            </a:r>
            <a:r>
              <a:rPr lang="el-GR" dirty="0" err="1"/>
              <a:t>προοδο</a:t>
            </a:r>
            <a:r>
              <a:rPr lang="el-GR" dirty="0"/>
              <a:t> και </a:t>
            </a:r>
            <a:r>
              <a:rPr lang="el-GR" dirty="0" err="1"/>
              <a:t>αναφερεται</a:t>
            </a:r>
            <a:r>
              <a:rPr lang="el-GR" dirty="0"/>
              <a:t> σε </a:t>
            </a:r>
            <a:r>
              <a:rPr lang="el-GR" dirty="0" err="1"/>
              <a:t>ασθενεις</a:t>
            </a:r>
            <a:r>
              <a:rPr lang="el-GR" dirty="0"/>
              <a:t> που </a:t>
            </a:r>
            <a:r>
              <a:rPr lang="el-GR" dirty="0" err="1"/>
              <a:t>λαμβανουν</a:t>
            </a:r>
            <a:r>
              <a:rPr lang="el-GR" dirty="0"/>
              <a:t> </a:t>
            </a:r>
            <a:r>
              <a:rPr lang="el-GR" dirty="0" err="1"/>
              <a:t>συστηματικη</a:t>
            </a:r>
            <a:r>
              <a:rPr lang="el-GR" dirty="0"/>
              <a:t> </a:t>
            </a:r>
            <a:r>
              <a:rPr lang="el-GR" dirty="0" err="1"/>
              <a:t>θεραπεια</a:t>
            </a:r>
            <a:r>
              <a:rPr lang="el-GR" dirty="0"/>
              <a:t> για </a:t>
            </a:r>
            <a:r>
              <a:rPr lang="el-GR" dirty="0" err="1"/>
              <a:t>μεταστατικη</a:t>
            </a:r>
            <a:r>
              <a:rPr lang="el-GR" dirty="0"/>
              <a:t> </a:t>
            </a:r>
            <a:r>
              <a:rPr lang="el-GR" dirty="0" err="1"/>
              <a:t>νοσο</a:t>
            </a:r>
            <a:endParaRPr lang="el-GR" dirty="0"/>
          </a:p>
          <a:p>
            <a:r>
              <a:rPr lang="en-US" dirty="0"/>
              <a:t>Disease free survival </a:t>
            </a:r>
            <a:r>
              <a:rPr lang="el-GR" dirty="0"/>
              <a:t>είναι ο </a:t>
            </a:r>
            <a:r>
              <a:rPr lang="el-GR" dirty="0" err="1"/>
              <a:t>χρονος</a:t>
            </a:r>
            <a:r>
              <a:rPr lang="el-GR" dirty="0"/>
              <a:t> από την </a:t>
            </a:r>
            <a:r>
              <a:rPr lang="el-GR" dirty="0" err="1"/>
              <a:t>εναρξη</a:t>
            </a:r>
            <a:r>
              <a:rPr lang="el-GR" dirty="0"/>
              <a:t> της </a:t>
            </a:r>
            <a:r>
              <a:rPr lang="el-GR" dirty="0" err="1"/>
              <a:t>θεραπειας</a:t>
            </a:r>
            <a:r>
              <a:rPr lang="el-GR" dirty="0"/>
              <a:t> </a:t>
            </a:r>
            <a:r>
              <a:rPr lang="el-GR" dirty="0" err="1"/>
              <a:t>εως</a:t>
            </a:r>
            <a:r>
              <a:rPr lang="el-GR" dirty="0"/>
              <a:t> την </a:t>
            </a:r>
            <a:r>
              <a:rPr lang="el-GR" dirty="0" err="1"/>
              <a:t>πρωτη</a:t>
            </a:r>
            <a:r>
              <a:rPr lang="el-GR" dirty="0"/>
              <a:t> </a:t>
            </a:r>
            <a:r>
              <a:rPr lang="el-GR" dirty="0" err="1"/>
              <a:t>προοδο</a:t>
            </a:r>
            <a:r>
              <a:rPr lang="el-GR" dirty="0"/>
              <a:t> </a:t>
            </a:r>
            <a:r>
              <a:rPr lang="el-GR" dirty="0" err="1"/>
              <a:t>νοσου</a:t>
            </a:r>
            <a:r>
              <a:rPr lang="el-GR" dirty="0"/>
              <a:t> και </a:t>
            </a:r>
            <a:r>
              <a:rPr lang="el-GR" dirty="0" err="1"/>
              <a:t>αναφερεται</a:t>
            </a:r>
            <a:r>
              <a:rPr lang="el-GR" dirty="0"/>
              <a:t> σε </a:t>
            </a:r>
            <a:r>
              <a:rPr lang="el-GR" dirty="0" err="1"/>
              <a:t>ασθενεις</a:t>
            </a:r>
            <a:r>
              <a:rPr lang="el-GR" dirty="0"/>
              <a:t> που </a:t>
            </a:r>
            <a:r>
              <a:rPr lang="el-GR" dirty="0" err="1"/>
              <a:t>εχουν</a:t>
            </a:r>
            <a:r>
              <a:rPr lang="el-GR" dirty="0"/>
              <a:t> </a:t>
            </a:r>
            <a:r>
              <a:rPr lang="el-GR" dirty="0" err="1"/>
              <a:t>αντιμετωπιστει</a:t>
            </a:r>
            <a:r>
              <a:rPr lang="el-GR" dirty="0"/>
              <a:t> </a:t>
            </a:r>
            <a:r>
              <a:rPr lang="el-GR" dirty="0" err="1"/>
              <a:t>ριζικα</a:t>
            </a:r>
            <a:r>
              <a:rPr lang="el-GR" dirty="0"/>
              <a:t> πχ </a:t>
            </a:r>
            <a:r>
              <a:rPr lang="el-GR" dirty="0" err="1"/>
              <a:t>χειρουργικα</a:t>
            </a:r>
            <a:r>
              <a:rPr lang="el-GR" dirty="0"/>
              <a:t>, </a:t>
            </a:r>
            <a:r>
              <a:rPr lang="el-GR" dirty="0" err="1"/>
              <a:t>θεωρητικα</a:t>
            </a:r>
            <a:r>
              <a:rPr lang="el-GR" dirty="0"/>
              <a:t> δεν </a:t>
            </a:r>
            <a:r>
              <a:rPr lang="el-GR" dirty="0" err="1"/>
              <a:t>εχουν</a:t>
            </a:r>
            <a:r>
              <a:rPr lang="el-GR" dirty="0"/>
              <a:t> </a:t>
            </a:r>
            <a:r>
              <a:rPr lang="el-GR" dirty="0" err="1"/>
              <a:t>νοσο</a:t>
            </a:r>
            <a:r>
              <a:rPr lang="el-GR" dirty="0"/>
              <a:t> και </a:t>
            </a:r>
            <a:r>
              <a:rPr lang="el-GR" dirty="0" err="1"/>
              <a:t>λαμβανουν</a:t>
            </a:r>
            <a:r>
              <a:rPr lang="el-GR" dirty="0"/>
              <a:t> </a:t>
            </a:r>
            <a:r>
              <a:rPr lang="el-GR" dirty="0" err="1"/>
              <a:t>επικουρικη</a:t>
            </a:r>
            <a:r>
              <a:rPr lang="el-GR" dirty="0"/>
              <a:t> </a:t>
            </a:r>
            <a:r>
              <a:rPr lang="el-GR" dirty="0" err="1"/>
              <a:t>συστηματικη</a:t>
            </a:r>
            <a:r>
              <a:rPr lang="el-GR" dirty="0"/>
              <a:t> </a:t>
            </a:r>
            <a:r>
              <a:rPr lang="el-GR" dirty="0" err="1"/>
              <a:t>θεραπεια</a:t>
            </a:r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27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Ποτε</a:t>
            </a:r>
            <a:r>
              <a:rPr lang="el-GR" dirty="0"/>
              <a:t> </a:t>
            </a:r>
            <a:r>
              <a:rPr lang="el-GR" dirty="0" err="1"/>
              <a:t>μιλαμε</a:t>
            </a:r>
            <a:r>
              <a:rPr lang="el-GR" dirty="0"/>
              <a:t> για </a:t>
            </a:r>
            <a:r>
              <a:rPr lang="el-GR" dirty="0" err="1"/>
              <a:t>επιδεινωση</a:t>
            </a:r>
            <a:r>
              <a:rPr lang="el-GR" dirty="0"/>
              <a:t>? </a:t>
            </a:r>
          </a:p>
          <a:p>
            <a:r>
              <a:rPr lang="el-GR" dirty="0"/>
              <a:t>Ας </a:t>
            </a:r>
            <a:r>
              <a:rPr lang="el-GR" dirty="0" err="1"/>
              <a:t>δουμε</a:t>
            </a:r>
            <a:r>
              <a:rPr lang="el-GR" dirty="0"/>
              <a:t> τα </a:t>
            </a:r>
            <a:r>
              <a:rPr lang="el-GR" dirty="0" err="1"/>
              <a:t>κριτηρια</a:t>
            </a:r>
            <a:r>
              <a:rPr lang="el-GR" dirty="0"/>
              <a:t> </a:t>
            </a:r>
            <a:r>
              <a:rPr lang="el-GR" dirty="0" err="1"/>
              <a:t>τυης</a:t>
            </a:r>
            <a:r>
              <a:rPr lang="el-GR" dirty="0"/>
              <a:t> </a:t>
            </a:r>
            <a:r>
              <a:rPr lang="el-GR" dirty="0" err="1"/>
              <a:t>προοδου</a:t>
            </a:r>
            <a:r>
              <a:rPr lang="el-GR" dirty="0"/>
              <a:t> </a:t>
            </a:r>
            <a:r>
              <a:rPr lang="el-GR" dirty="0" err="1"/>
              <a:t>νοσου</a:t>
            </a:r>
            <a:endParaRPr lang="el-GR" dirty="0"/>
          </a:p>
          <a:p>
            <a:r>
              <a:rPr lang="el-GR" dirty="0"/>
              <a:t>Όπως </a:t>
            </a:r>
            <a:r>
              <a:rPr lang="el-GR" dirty="0" err="1"/>
              <a:t>προανεφερα</a:t>
            </a:r>
            <a:r>
              <a:rPr lang="el-GR" dirty="0"/>
              <a:t> η </a:t>
            </a:r>
            <a:r>
              <a:rPr lang="el-GR" dirty="0" err="1"/>
              <a:t>παρακολουθηση</a:t>
            </a:r>
            <a:r>
              <a:rPr lang="el-GR" dirty="0"/>
              <a:t> </a:t>
            </a:r>
            <a:r>
              <a:rPr lang="el-GR" dirty="0" err="1"/>
              <a:t>Γινεται</a:t>
            </a:r>
            <a:r>
              <a:rPr lang="el-GR" dirty="0"/>
              <a:t> με 3 </a:t>
            </a:r>
            <a:r>
              <a:rPr lang="el-GR" dirty="0" err="1"/>
              <a:t>τροπους</a:t>
            </a:r>
            <a:r>
              <a:rPr lang="el-GR" dirty="0"/>
              <a:t>, </a:t>
            </a:r>
            <a:r>
              <a:rPr lang="el-GR" dirty="0" err="1"/>
              <a:t>απεικονιση</a:t>
            </a:r>
            <a:r>
              <a:rPr lang="el-GR" dirty="0"/>
              <a:t>, </a:t>
            </a:r>
            <a:r>
              <a:rPr lang="el-GR" dirty="0" err="1"/>
              <a:t>κλινικη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r>
              <a:rPr lang="el-GR" dirty="0"/>
              <a:t>, </a:t>
            </a:r>
            <a:r>
              <a:rPr lang="el-GR" dirty="0" err="1"/>
              <a:t>εργαστηριακα</a:t>
            </a:r>
            <a:r>
              <a:rPr lang="el-GR" dirty="0"/>
              <a:t>  με </a:t>
            </a:r>
            <a:r>
              <a:rPr lang="el-GR" dirty="0" err="1"/>
              <a:t>βιοδεικτες</a:t>
            </a:r>
            <a:endParaRPr lang="el-GR" dirty="0"/>
          </a:p>
          <a:p>
            <a:r>
              <a:rPr lang="el-GR" dirty="0"/>
              <a:t>Στην </a:t>
            </a:r>
            <a:r>
              <a:rPr lang="el-GR" dirty="0" err="1"/>
              <a:t>ογκολογια</a:t>
            </a:r>
            <a:r>
              <a:rPr lang="el-GR" dirty="0"/>
              <a:t> η </a:t>
            </a:r>
            <a:r>
              <a:rPr lang="el-GR" dirty="0" err="1"/>
              <a:t>απεικονιση</a:t>
            </a:r>
            <a:r>
              <a:rPr lang="el-GR" dirty="0"/>
              <a:t> </a:t>
            </a:r>
            <a:r>
              <a:rPr lang="el-GR" dirty="0" err="1"/>
              <a:t>κατεχει</a:t>
            </a:r>
            <a:r>
              <a:rPr lang="el-GR" dirty="0"/>
              <a:t> </a:t>
            </a:r>
            <a:r>
              <a:rPr lang="el-GR" dirty="0" err="1"/>
              <a:t>σημαντικη</a:t>
            </a:r>
            <a:r>
              <a:rPr lang="el-GR" dirty="0"/>
              <a:t> και </a:t>
            </a:r>
            <a:r>
              <a:rPr lang="el-GR" dirty="0" err="1"/>
              <a:t>ισως</a:t>
            </a:r>
            <a:r>
              <a:rPr lang="el-GR" dirty="0"/>
              <a:t> την </a:t>
            </a:r>
            <a:r>
              <a:rPr lang="el-GR" dirty="0" err="1"/>
              <a:t>κυριοτερη</a:t>
            </a:r>
            <a:r>
              <a:rPr lang="el-GR" dirty="0"/>
              <a:t> </a:t>
            </a:r>
            <a:r>
              <a:rPr lang="el-GR" dirty="0" err="1"/>
              <a:t>θεση</a:t>
            </a:r>
            <a:r>
              <a:rPr lang="el-GR" dirty="0"/>
              <a:t> στον </a:t>
            </a:r>
            <a:r>
              <a:rPr lang="el-GR" dirty="0" err="1"/>
              <a:t>τροπο</a:t>
            </a:r>
            <a:r>
              <a:rPr lang="el-GR" dirty="0"/>
              <a:t> </a:t>
            </a:r>
            <a:r>
              <a:rPr lang="el-GR" dirty="0" err="1"/>
              <a:t>παρακολουθησης</a:t>
            </a:r>
            <a:r>
              <a:rPr lang="el-GR" dirty="0"/>
              <a:t> των </a:t>
            </a:r>
            <a:r>
              <a:rPr lang="el-GR" dirty="0" err="1"/>
              <a:t>ασθενων</a:t>
            </a:r>
            <a:r>
              <a:rPr lang="el-GR" dirty="0"/>
              <a:t>. Με ποιο </a:t>
            </a:r>
            <a:r>
              <a:rPr lang="el-GR" dirty="0" err="1"/>
              <a:t>τροπο</a:t>
            </a:r>
            <a:r>
              <a:rPr lang="el-GR" dirty="0"/>
              <a:t> </a:t>
            </a:r>
            <a:r>
              <a:rPr lang="el-GR" dirty="0" err="1"/>
              <a:t>γινεται</a:t>
            </a:r>
            <a:r>
              <a:rPr lang="el-GR" dirty="0"/>
              <a:t>? </a:t>
            </a:r>
            <a:r>
              <a:rPr lang="el-GR" dirty="0" err="1"/>
              <a:t>Αξονικη</a:t>
            </a:r>
            <a:r>
              <a:rPr lang="el-GR" dirty="0"/>
              <a:t> </a:t>
            </a:r>
            <a:r>
              <a:rPr lang="el-GR" dirty="0" err="1"/>
              <a:t>τομογραφια</a:t>
            </a:r>
            <a:r>
              <a:rPr lang="el-GR" dirty="0"/>
              <a:t>, </a:t>
            </a:r>
            <a:r>
              <a:rPr lang="el-GR" dirty="0" err="1"/>
              <a:t>μαγνητικη</a:t>
            </a:r>
            <a:r>
              <a:rPr lang="el-GR" dirty="0"/>
              <a:t> </a:t>
            </a:r>
            <a:r>
              <a:rPr lang="el-GR" dirty="0" err="1"/>
              <a:t>τομογραφια</a:t>
            </a:r>
            <a:r>
              <a:rPr lang="el-GR" dirty="0"/>
              <a:t>, </a:t>
            </a:r>
            <a:r>
              <a:rPr lang="en-US" dirty="0"/>
              <a:t>PET CT </a:t>
            </a:r>
            <a:r>
              <a:rPr lang="en-US" dirty="0" err="1"/>
              <a:t>scsn</a:t>
            </a:r>
            <a:r>
              <a:rPr lang="en-US" dirty="0"/>
              <a:t>, bone scan </a:t>
            </a:r>
            <a:r>
              <a:rPr lang="el-GR" dirty="0"/>
              <a:t>είναι </a:t>
            </a:r>
            <a:r>
              <a:rPr lang="el-GR" dirty="0" err="1"/>
              <a:t>καποιες</a:t>
            </a:r>
            <a:r>
              <a:rPr lang="el-GR" dirty="0"/>
              <a:t> </a:t>
            </a:r>
            <a:r>
              <a:rPr lang="el-GR" dirty="0" err="1"/>
              <a:t>μεθοδοι</a:t>
            </a:r>
            <a:r>
              <a:rPr lang="el-GR" dirty="0"/>
              <a:t> που </a:t>
            </a:r>
            <a:r>
              <a:rPr lang="el-GR" dirty="0" err="1"/>
              <a:t>χρησιμοποιουνται</a:t>
            </a:r>
            <a:r>
              <a:rPr lang="el-GR" dirty="0"/>
              <a:t> κατά </a:t>
            </a:r>
            <a:r>
              <a:rPr lang="el-GR" dirty="0" err="1"/>
              <a:t>κυριο</a:t>
            </a:r>
            <a:r>
              <a:rPr lang="el-GR" dirty="0"/>
              <a:t> </a:t>
            </a:r>
            <a:r>
              <a:rPr lang="el-GR" dirty="0" err="1"/>
              <a:t>λογο</a:t>
            </a:r>
            <a:r>
              <a:rPr lang="el-GR" dirty="0"/>
              <a:t>, </a:t>
            </a:r>
            <a:r>
              <a:rPr lang="el-GR" dirty="0" err="1"/>
              <a:t>αλλα</a:t>
            </a:r>
            <a:r>
              <a:rPr lang="el-GR" dirty="0"/>
              <a:t> υπάρχουν και </a:t>
            </a:r>
            <a:r>
              <a:rPr lang="el-GR" dirty="0" err="1"/>
              <a:t>συμπληρωματικες</a:t>
            </a:r>
            <a:r>
              <a:rPr lang="el-GR" dirty="0"/>
              <a:t> </a:t>
            </a:r>
            <a:r>
              <a:rPr lang="el-GR" dirty="0" err="1"/>
              <a:t>διαγνωστικες</a:t>
            </a:r>
            <a:r>
              <a:rPr lang="el-GR" dirty="0"/>
              <a:t> </a:t>
            </a:r>
            <a:r>
              <a:rPr lang="el-GR" dirty="0" err="1"/>
              <a:t>εξετασεις</a:t>
            </a:r>
            <a:r>
              <a:rPr lang="el-GR" dirty="0"/>
              <a:t>.</a:t>
            </a:r>
          </a:p>
          <a:p>
            <a:r>
              <a:rPr lang="el-GR" dirty="0"/>
              <a:t>τι </a:t>
            </a:r>
            <a:r>
              <a:rPr lang="el-GR" dirty="0" err="1"/>
              <a:t>σημαινει</a:t>
            </a:r>
            <a:r>
              <a:rPr lang="el-GR" dirty="0"/>
              <a:t> </a:t>
            </a:r>
            <a:r>
              <a:rPr lang="el-GR" dirty="0" err="1"/>
              <a:t>προοδος</a:t>
            </a:r>
            <a:r>
              <a:rPr lang="el-GR" dirty="0"/>
              <a:t> </a:t>
            </a:r>
            <a:r>
              <a:rPr lang="el-GR" dirty="0" err="1"/>
              <a:t>νοσου</a:t>
            </a:r>
            <a:r>
              <a:rPr lang="el-GR" dirty="0"/>
              <a:t> </a:t>
            </a:r>
            <a:r>
              <a:rPr lang="el-GR" dirty="0" err="1"/>
              <a:t>απεικονιστικα</a:t>
            </a:r>
            <a:r>
              <a:rPr lang="el-GR" dirty="0"/>
              <a:t>, </a:t>
            </a:r>
            <a:r>
              <a:rPr lang="el-GR" dirty="0" err="1"/>
              <a:t>εμφανιση</a:t>
            </a:r>
            <a:r>
              <a:rPr lang="el-GR" dirty="0"/>
              <a:t> </a:t>
            </a:r>
            <a:r>
              <a:rPr lang="el-GR" dirty="0" err="1"/>
              <a:t>νεψν</a:t>
            </a:r>
            <a:r>
              <a:rPr lang="el-GR" dirty="0"/>
              <a:t> </a:t>
            </a:r>
            <a:r>
              <a:rPr lang="el-GR" dirty="0" err="1"/>
              <a:t>ευηματων</a:t>
            </a:r>
            <a:r>
              <a:rPr lang="el-GR" dirty="0"/>
              <a:t>, </a:t>
            </a:r>
            <a:r>
              <a:rPr lang="el-GR" dirty="0" err="1"/>
              <a:t>αυξηση</a:t>
            </a:r>
            <a:r>
              <a:rPr lang="el-GR" dirty="0"/>
              <a:t> αριθμού και </a:t>
            </a:r>
            <a:r>
              <a:rPr lang="el-GR" dirty="0" err="1"/>
              <a:t>μεγεθους</a:t>
            </a:r>
            <a:r>
              <a:rPr lang="el-GR" dirty="0"/>
              <a:t> </a:t>
            </a:r>
            <a:r>
              <a:rPr lang="el-GR" dirty="0" err="1"/>
              <a:t>μετρησιμων</a:t>
            </a:r>
            <a:r>
              <a:rPr lang="el-GR" dirty="0"/>
              <a:t> και μη </a:t>
            </a:r>
            <a:r>
              <a:rPr lang="el-GR" dirty="0" err="1"/>
              <a:t>μετρησηιμων</a:t>
            </a:r>
            <a:r>
              <a:rPr lang="el-GR" dirty="0"/>
              <a:t> </a:t>
            </a:r>
            <a:r>
              <a:rPr lang="el-GR" dirty="0" err="1"/>
              <a:t>βλαβων</a:t>
            </a:r>
            <a:endParaRPr lang="el-GR" dirty="0"/>
          </a:p>
          <a:p>
            <a:r>
              <a:rPr lang="el-GR" dirty="0" err="1"/>
              <a:t>Κλινικα</a:t>
            </a:r>
            <a:r>
              <a:rPr lang="el-GR" dirty="0"/>
              <a:t> ο </a:t>
            </a:r>
            <a:r>
              <a:rPr lang="el-GR" dirty="0" err="1"/>
              <a:t>ασθενης</a:t>
            </a:r>
            <a:r>
              <a:rPr lang="el-GR" dirty="0"/>
              <a:t> </a:t>
            </a:r>
            <a:r>
              <a:rPr lang="el-GR" dirty="0" err="1"/>
              <a:t>μπορει</a:t>
            </a:r>
            <a:r>
              <a:rPr lang="el-GR" dirty="0"/>
              <a:t> να </a:t>
            </a:r>
            <a:r>
              <a:rPr lang="el-GR" dirty="0" err="1"/>
              <a:t>επιδεινωνεται</a:t>
            </a:r>
            <a:r>
              <a:rPr lang="el-GR" dirty="0"/>
              <a:t> </a:t>
            </a:r>
            <a:r>
              <a:rPr lang="el-GR" dirty="0" err="1"/>
              <a:t>παρα</a:t>
            </a:r>
            <a:r>
              <a:rPr lang="el-GR" dirty="0"/>
              <a:t> το </a:t>
            </a:r>
            <a:r>
              <a:rPr lang="el-GR" dirty="0" err="1"/>
              <a:t>γεγονος</a:t>
            </a:r>
            <a:r>
              <a:rPr lang="el-GR" dirty="0"/>
              <a:t> ότι </a:t>
            </a:r>
            <a:r>
              <a:rPr lang="el-GR" dirty="0" err="1"/>
              <a:t>καποιες</a:t>
            </a:r>
            <a:r>
              <a:rPr lang="el-GR" dirty="0"/>
              <a:t> </a:t>
            </a:r>
            <a:r>
              <a:rPr lang="el-GR" dirty="0" err="1"/>
              <a:t>φορες</a:t>
            </a:r>
            <a:r>
              <a:rPr lang="el-GR" dirty="0"/>
              <a:t> αυτό δεν </a:t>
            </a:r>
            <a:r>
              <a:rPr lang="el-GR" dirty="0" err="1"/>
              <a:t>συμβαδιζει</a:t>
            </a:r>
            <a:r>
              <a:rPr lang="el-GR" dirty="0"/>
              <a:t> με την </a:t>
            </a:r>
            <a:r>
              <a:rPr lang="el-GR" dirty="0" err="1"/>
              <a:t>ακτινολογικη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r>
              <a:rPr lang="el-GR" dirty="0"/>
              <a:t> . </a:t>
            </a:r>
            <a:r>
              <a:rPr lang="el-GR" dirty="0" err="1"/>
              <a:t>Πιθανα</a:t>
            </a:r>
            <a:r>
              <a:rPr lang="el-GR" dirty="0"/>
              <a:t> να </a:t>
            </a:r>
            <a:r>
              <a:rPr lang="el-GR" dirty="0" err="1"/>
              <a:t>εμφανισει</a:t>
            </a:r>
            <a:r>
              <a:rPr lang="el-GR" dirty="0"/>
              <a:t> </a:t>
            </a:r>
            <a:r>
              <a:rPr lang="el-GR" dirty="0" err="1"/>
              <a:t>τοξικοτητα</a:t>
            </a:r>
            <a:r>
              <a:rPr lang="el-GR" dirty="0"/>
              <a:t> στη </a:t>
            </a:r>
            <a:r>
              <a:rPr lang="el-GR" dirty="0" err="1"/>
              <a:t>θεραπεια</a:t>
            </a:r>
            <a:r>
              <a:rPr lang="el-GR" dirty="0"/>
              <a:t> και να </a:t>
            </a:r>
            <a:r>
              <a:rPr lang="el-GR" dirty="0" err="1"/>
              <a:t>πρεπει</a:t>
            </a:r>
            <a:r>
              <a:rPr lang="el-GR" dirty="0"/>
              <a:t> να </a:t>
            </a:r>
            <a:r>
              <a:rPr lang="el-GR" dirty="0" err="1"/>
              <a:t>γινει</a:t>
            </a:r>
            <a:r>
              <a:rPr lang="el-GR" dirty="0"/>
              <a:t> </a:t>
            </a:r>
            <a:r>
              <a:rPr lang="el-GR" dirty="0" err="1"/>
              <a:t>διακοπη</a:t>
            </a:r>
            <a:r>
              <a:rPr lang="el-GR" dirty="0"/>
              <a:t> της </a:t>
            </a:r>
            <a:r>
              <a:rPr lang="el-GR" dirty="0" err="1"/>
              <a:t>θεραπειας</a:t>
            </a:r>
            <a:endParaRPr lang="el-GR" dirty="0"/>
          </a:p>
          <a:p>
            <a:r>
              <a:rPr lang="el-GR" dirty="0"/>
              <a:t>Και </a:t>
            </a:r>
            <a:r>
              <a:rPr lang="el-GR" dirty="0" err="1"/>
              <a:t>τελος</a:t>
            </a:r>
            <a:r>
              <a:rPr lang="el-GR" dirty="0"/>
              <a:t> σε </a:t>
            </a:r>
            <a:r>
              <a:rPr lang="el-GR" dirty="0" err="1"/>
              <a:t>καποις</a:t>
            </a:r>
            <a:r>
              <a:rPr lang="el-GR" dirty="0"/>
              <a:t> </a:t>
            </a:r>
            <a:r>
              <a:rPr lang="el-GR" dirty="0" err="1"/>
              <a:t>μορφες</a:t>
            </a:r>
            <a:r>
              <a:rPr lang="el-GR" dirty="0"/>
              <a:t> </a:t>
            </a:r>
            <a:r>
              <a:rPr lang="el-GR" dirty="0" err="1"/>
              <a:t>συμπαγων</a:t>
            </a:r>
            <a:r>
              <a:rPr lang="el-GR" dirty="0"/>
              <a:t> </a:t>
            </a:r>
            <a:r>
              <a:rPr lang="el-GR" dirty="0" err="1"/>
              <a:t>ογκων</a:t>
            </a:r>
            <a:r>
              <a:rPr lang="el-GR" dirty="0"/>
              <a:t> ανευρίσκονται </a:t>
            </a:r>
            <a:r>
              <a:rPr lang="el-GR" dirty="0" err="1"/>
              <a:t>βιοδεικτες</a:t>
            </a:r>
            <a:r>
              <a:rPr lang="el-GR" dirty="0"/>
              <a:t> στο </a:t>
            </a:r>
            <a:r>
              <a:rPr lang="el-GR" dirty="0" err="1"/>
              <a:t>αιμα</a:t>
            </a:r>
            <a:r>
              <a:rPr lang="el-GR" dirty="0"/>
              <a:t> των </a:t>
            </a:r>
            <a:r>
              <a:rPr lang="el-GR" dirty="0" err="1"/>
              <a:t>οποιων</a:t>
            </a:r>
            <a:r>
              <a:rPr lang="el-GR" dirty="0"/>
              <a:t> η </a:t>
            </a:r>
            <a:r>
              <a:rPr lang="el-GR" dirty="0" err="1"/>
              <a:t>αυξομειωση</a:t>
            </a:r>
            <a:r>
              <a:rPr lang="el-GR" dirty="0"/>
              <a:t> </a:t>
            </a:r>
            <a:r>
              <a:rPr lang="el-GR" dirty="0" err="1"/>
              <a:t>δειχνει</a:t>
            </a:r>
            <a:r>
              <a:rPr lang="el-GR" dirty="0"/>
              <a:t> </a:t>
            </a:r>
            <a:r>
              <a:rPr lang="el-GR" dirty="0" err="1"/>
              <a:t>επιδεινωση</a:t>
            </a:r>
            <a:r>
              <a:rPr lang="el-GR" dirty="0"/>
              <a:t> η </a:t>
            </a:r>
            <a:r>
              <a:rPr lang="el-GR" dirty="0" err="1"/>
              <a:t>σταθερουητα</a:t>
            </a:r>
            <a:r>
              <a:rPr lang="el-GR" dirty="0"/>
              <a:t> του </a:t>
            </a:r>
            <a:r>
              <a:rPr lang="el-GR" dirty="0" err="1"/>
              <a:t>καρκινου</a:t>
            </a:r>
            <a:r>
              <a:rPr lang="el-GR" dirty="0"/>
              <a:t> και σε </a:t>
            </a:r>
            <a:r>
              <a:rPr lang="el-GR" dirty="0" err="1"/>
              <a:t>συνδυασμο</a:t>
            </a:r>
            <a:r>
              <a:rPr lang="el-GR" dirty="0"/>
              <a:t> με τα </a:t>
            </a:r>
            <a:r>
              <a:rPr lang="el-GR" dirty="0" err="1"/>
              <a:t>ακπεικονιστικα</a:t>
            </a:r>
            <a:r>
              <a:rPr lang="el-GR" dirty="0"/>
              <a:t> και </a:t>
            </a:r>
            <a:r>
              <a:rPr lang="el-GR" dirty="0" err="1"/>
              <a:t>κλινικα</a:t>
            </a:r>
            <a:r>
              <a:rPr lang="el-GR" dirty="0"/>
              <a:t> </a:t>
            </a:r>
            <a:r>
              <a:rPr lang="el-GR" dirty="0" err="1"/>
              <a:t>ευρηματα</a:t>
            </a:r>
            <a:r>
              <a:rPr lang="el-GR" dirty="0"/>
              <a:t> μας </a:t>
            </a:r>
            <a:r>
              <a:rPr lang="el-GR" dirty="0" err="1"/>
              <a:t>καθοδηγουν</a:t>
            </a:r>
            <a:r>
              <a:rPr lang="el-GR" dirty="0"/>
              <a:t> στη </a:t>
            </a:r>
            <a:r>
              <a:rPr lang="el-GR" dirty="0" err="1"/>
              <a:t>ληψη</a:t>
            </a:r>
            <a:r>
              <a:rPr lang="el-GR" dirty="0"/>
              <a:t> </a:t>
            </a:r>
            <a:r>
              <a:rPr lang="el-GR" dirty="0" err="1"/>
              <a:t>θεραπευτικων</a:t>
            </a:r>
            <a:r>
              <a:rPr lang="el-GR" dirty="0"/>
              <a:t> </a:t>
            </a:r>
            <a:r>
              <a:rPr lang="el-GR" dirty="0" err="1"/>
              <a:t>αποφασεων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51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Ας τα </a:t>
            </a:r>
            <a:r>
              <a:rPr lang="el-GR" dirty="0" err="1"/>
              <a:t>δουμε</a:t>
            </a:r>
            <a:r>
              <a:rPr lang="el-GR" dirty="0"/>
              <a:t> </a:t>
            </a:r>
            <a:r>
              <a:rPr lang="el-GR" dirty="0" err="1"/>
              <a:t>ενε</a:t>
            </a:r>
            <a:r>
              <a:rPr lang="el-GR" dirty="0"/>
              <a:t> ένα </a:t>
            </a:r>
            <a:r>
              <a:rPr lang="el-GR" dirty="0" err="1"/>
              <a:t>ξεκινωντας</a:t>
            </a:r>
            <a:r>
              <a:rPr lang="el-GR" dirty="0"/>
              <a:t> από τα </a:t>
            </a:r>
            <a:r>
              <a:rPr lang="el-GR" dirty="0" err="1"/>
              <a:t>ακτινολογικα</a:t>
            </a:r>
            <a:r>
              <a:rPr lang="el-GR" dirty="0"/>
              <a:t> </a:t>
            </a:r>
            <a:r>
              <a:rPr lang="el-GR" dirty="0" err="1"/>
              <a:t>κριτηρια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47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Υπενθυμιζω</a:t>
            </a:r>
            <a:r>
              <a:rPr lang="el-GR" dirty="0"/>
              <a:t> την </a:t>
            </a:r>
            <a:r>
              <a:rPr lang="el-GR" dirty="0" err="1"/>
              <a:t>αξιολογηση</a:t>
            </a:r>
            <a:r>
              <a:rPr lang="el-GR" dirty="0"/>
              <a:t> του </a:t>
            </a:r>
            <a:r>
              <a:rPr lang="el-GR" dirty="0" err="1"/>
              <a:t>φορτιου</a:t>
            </a:r>
            <a:r>
              <a:rPr lang="el-GR" dirty="0"/>
              <a:t>, της </a:t>
            </a:r>
            <a:r>
              <a:rPr lang="el-GR" dirty="0" err="1"/>
              <a:t>εκτασης</a:t>
            </a:r>
            <a:r>
              <a:rPr lang="el-GR" dirty="0"/>
              <a:t> της </a:t>
            </a:r>
            <a:r>
              <a:rPr lang="el-GR" dirty="0" err="1"/>
              <a:t>νοσου</a:t>
            </a:r>
            <a:endParaRPr lang="el-GR" dirty="0"/>
          </a:p>
          <a:p>
            <a:r>
              <a:rPr lang="el-GR" dirty="0"/>
              <a:t>Οι πρώτες προσπάθειες καθορισμού αντικειμενικής ανταπόκρισης της </a:t>
            </a:r>
            <a:r>
              <a:rPr lang="el-GR" dirty="0" err="1"/>
              <a:t>αντινεοπλασματικής</a:t>
            </a:r>
            <a:r>
              <a:rPr lang="el-GR" dirty="0"/>
              <a:t> θεραπείας στη συρρίκνωση του όγκου τοποθετούνται στις αρχές του 1960</a:t>
            </a:r>
          </a:p>
          <a:p>
            <a:r>
              <a:rPr lang="el-GR" dirty="0" err="1"/>
              <a:t>Τοτε</a:t>
            </a:r>
            <a:r>
              <a:rPr lang="el-GR" dirty="0"/>
              <a:t> </a:t>
            </a:r>
            <a:r>
              <a:rPr lang="el-GR" dirty="0" err="1"/>
              <a:t>δημιουργηθηκε</a:t>
            </a:r>
            <a:r>
              <a:rPr lang="el-GR" dirty="0"/>
              <a:t> </a:t>
            </a:r>
            <a:r>
              <a:rPr lang="el-GR" dirty="0" err="1"/>
              <a:t>πραγματικα</a:t>
            </a:r>
            <a:r>
              <a:rPr lang="el-GR" dirty="0"/>
              <a:t> η ανάγκη για χρήση ευρέως αποδεκτών  και κοινών  για όλους ορισμών για την αποτελεσματικότητα της θεραπείας, στην </a:t>
            </a:r>
            <a:r>
              <a:rPr lang="el-GR" dirty="0" err="1"/>
              <a:t>ουσια</a:t>
            </a:r>
            <a:r>
              <a:rPr lang="el-GR" dirty="0"/>
              <a:t> </a:t>
            </a:r>
            <a:r>
              <a:rPr lang="el-GR" dirty="0" err="1"/>
              <a:t>επρεπε</a:t>
            </a:r>
            <a:r>
              <a:rPr lang="el-GR" dirty="0"/>
              <a:t> </a:t>
            </a:r>
            <a:r>
              <a:rPr lang="el-GR" dirty="0" err="1"/>
              <a:t>ολοι</a:t>
            </a:r>
            <a:r>
              <a:rPr lang="el-GR" dirty="0"/>
              <a:t> </a:t>
            </a:r>
            <a:r>
              <a:rPr lang="el-GR" dirty="0" err="1"/>
              <a:t>οσοι</a:t>
            </a:r>
            <a:r>
              <a:rPr lang="el-GR" dirty="0"/>
              <a:t> </a:t>
            </a:r>
            <a:r>
              <a:rPr lang="el-GR" dirty="0" err="1"/>
              <a:t>ασχολουνται</a:t>
            </a:r>
            <a:r>
              <a:rPr lang="el-GR" dirty="0"/>
              <a:t> με τη </a:t>
            </a:r>
            <a:r>
              <a:rPr lang="el-GR" dirty="0" err="1"/>
              <a:t>θεραπεια</a:t>
            </a:r>
            <a:r>
              <a:rPr lang="el-GR" dirty="0"/>
              <a:t> του </a:t>
            </a:r>
            <a:r>
              <a:rPr lang="el-GR" dirty="0" err="1"/>
              <a:t>καρκινου</a:t>
            </a:r>
            <a:r>
              <a:rPr lang="el-GR" dirty="0"/>
              <a:t> να </a:t>
            </a:r>
            <a:r>
              <a:rPr lang="el-GR" dirty="0" err="1"/>
              <a:t>μιλανε</a:t>
            </a:r>
            <a:r>
              <a:rPr lang="el-GR" dirty="0"/>
              <a:t> την </a:t>
            </a:r>
            <a:r>
              <a:rPr lang="el-GR" dirty="0" err="1"/>
              <a:t>ιδια</a:t>
            </a:r>
            <a:r>
              <a:rPr lang="el-GR" dirty="0"/>
              <a:t> </a:t>
            </a:r>
            <a:r>
              <a:rPr lang="el-GR" dirty="0" err="1"/>
              <a:t>γλωσσα</a:t>
            </a:r>
            <a:r>
              <a:rPr lang="el-GR" dirty="0"/>
              <a:t>, </a:t>
            </a:r>
            <a:r>
              <a:rPr lang="el-GR" dirty="0" err="1"/>
              <a:t>ογκολογοι</a:t>
            </a:r>
            <a:r>
              <a:rPr lang="el-GR" dirty="0"/>
              <a:t>, </a:t>
            </a:r>
            <a:r>
              <a:rPr lang="el-GR" dirty="0" err="1"/>
              <a:t>ακτινολογοι</a:t>
            </a:r>
            <a:r>
              <a:rPr lang="el-GR" dirty="0"/>
              <a:t>, </a:t>
            </a:r>
            <a:r>
              <a:rPr lang="el-GR" dirty="0" err="1"/>
              <a:t>ακτινοθεραπευτες</a:t>
            </a:r>
            <a:r>
              <a:rPr lang="el-GR" dirty="0"/>
              <a:t> </a:t>
            </a:r>
            <a:r>
              <a:rPr lang="el-GR" dirty="0" err="1"/>
              <a:t>κλπ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18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Όμως τελικά στα μέσα προς τέλος της δεκαετίας του 1970 υιοθετήθηκαν οι ορισμοί της αντικειμενικής ακτινολογικής ανταπόκρισης</a:t>
            </a:r>
          </a:p>
          <a:p>
            <a:endParaRPr lang="el-GR" dirty="0"/>
          </a:p>
          <a:p>
            <a:r>
              <a:rPr lang="el-GR" dirty="0"/>
              <a:t>Όμως </a:t>
            </a:r>
            <a:r>
              <a:rPr lang="el-GR" dirty="0" err="1"/>
              <a:t>επισημα</a:t>
            </a:r>
            <a:r>
              <a:rPr lang="el-GR" dirty="0"/>
              <a:t> η  θέσπιση των κριτηρίων αντικειμενικής ακτινολογικής ανταπόκρισης των συμπαγών όγκων πραγματοποιήθηκε το 2000 και ήταν αποτέλεσμα διεθνούς συνεργασίας</a:t>
            </a:r>
          </a:p>
          <a:p>
            <a:r>
              <a:rPr lang="el-GR" dirty="0"/>
              <a:t> </a:t>
            </a:r>
          </a:p>
          <a:p>
            <a:r>
              <a:rPr lang="el-GR" dirty="0"/>
              <a:t>Ενώ το 2008 θεσπίστηκαν τα ανανεωμένα κριτήρια, που </a:t>
            </a:r>
            <a:r>
              <a:rPr lang="el-GR" dirty="0" err="1"/>
              <a:t>χρησιμοποιουνται</a:t>
            </a:r>
            <a:r>
              <a:rPr lang="el-GR" dirty="0"/>
              <a:t> </a:t>
            </a:r>
            <a:r>
              <a:rPr lang="el-GR" dirty="0" err="1"/>
              <a:t>εως</a:t>
            </a:r>
            <a:r>
              <a:rPr lang="el-GR" dirty="0"/>
              <a:t> και </a:t>
            </a:r>
            <a:r>
              <a:rPr lang="el-GR" dirty="0" err="1"/>
              <a:t>σημερα</a:t>
            </a:r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8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Recist</a:t>
            </a:r>
            <a:r>
              <a:rPr lang="en-US" dirty="0"/>
              <a:t> </a:t>
            </a:r>
            <a:r>
              <a:rPr lang="el-GR" dirty="0" err="1"/>
              <a:t>προερχονται</a:t>
            </a:r>
            <a:r>
              <a:rPr lang="el-GR" dirty="0"/>
              <a:t> από τα </a:t>
            </a:r>
            <a:r>
              <a:rPr lang="el-GR" dirty="0" err="1"/>
              <a:t>αρχικα</a:t>
            </a:r>
            <a:r>
              <a:rPr lang="el-GR" dirty="0"/>
              <a:t> </a:t>
            </a:r>
            <a:r>
              <a:rPr lang="en-US" dirty="0"/>
              <a:t>response evaluation criteria in solid tumors </a:t>
            </a:r>
            <a:endParaRPr lang="el-GR" dirty="0"/>
          </a:p>
          <a:p>
            <a:r>
              <a:rPr lang="el-GR" dirty="0" err="1"/>
              <a:t>Χρησιμοποιουνται</a:t>
            </a:r>
            <a:endParaRPr lang="el-GR" dirty="0"/>
          </a:p>
          <a:p>
            <a:r>
              <a:rPr lang="el-GR" dirty="0"/>
              <a:t>Στις κλινικές μελέτες που πραγματοποιούνται σε ακαδημαϊκά ινστιτούτα</a:t>
            </a:r>
          </a:p>
          <a:p>
            <a:r>
              <a:rPr lang="el-GR" dirty="0"/>
              <a:t>Στις κλινικές μελέτες που σχεδιάζονται από φαρμακευτικές εταιρείες </a:t>
            </a:r>
          </a:p>
          <a:p>
            <a:r>
              <a:rPr lang="el-GR" dirty="0"/>
              <a:t>Στην καθημερινή κλινική πρακτική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24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Δεδομένου ότι πρόκειται για αντικειμενικά κριτήρια που εκφράζουν την έκταση της κακοήθειας (φορτίο νόσου) καθοδηγούν τη λήψη θεραπευτικών αποφάσεων</a:t>
            </a:r>
          </a:p>
          <a:p>
            <a:r>
              <a:rPr lang="el-GR" dirty="0"/>
              <a:t>Με βάση τα κριτήρια RECIST αποφασίζεται η διακοπή της θεραπείας και η αλλαγή θεραπευτικού παράγοντα (γραμμή θεραπείας)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21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αρχική εκτίμηση και η μετέπειτα παρακολούθηση γίνεται με</a:t>
            </a:r>
          </a:p>
          <a:p>
            <a:r>
              <a:rPr lang="el-GR" dirty="0"/>
              <a:t>αξονικές τομογραφίες με τη χορήγηση ενδοφλέβιου σκιαγραφικού μέσου </a:t>
            </a:r>
          </a:p>
          <a:p>
            <a:r>
              <a:rPr lang="el-GR" dirty="0"/>
              <a:t>μαγνητικές τομογραφίες με χορήγηση ενδοφλέβιου σκιαγραφικού μέσου</a:t>
            </a:r>
          </a:p>
          <a:p>
            <a:r>
              <a:rPr lang="el-GR" dirty="0"/>
              <a:t>Επιπλέον απεικονιστικές εξετάσεις όπως PET CT, </a:t>
            </a:r>
            <a:r>
              <a:rPr lang="el-GR" dirty="0" err="1"/>
              <a:t>scanning</a:t>
            </a:r>
            <a:r>
              <a:rPr lang="el-GR" dirty="0"/>
              <a:t> οστών συμβάλλουν στην αρχική εκτίμηση και διευκρίνιση ασαφών ευρημάτων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5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Πως </a:t>
            </a:r>
            <a:r>
              <a:rPr lang="el-GR" dirty="0" err="1"/>
              <a:t>εφαρμοζονται</a:t>
            </a:r>
            <a:r>
              <a:rPr lang="el-GR" dirty="0"/>
              <a:t> και ποιες είναι οι </a:t>
            </a:r>
            <a:r>
              <a:rPr lang="el-GR" dirty="0" err="1"/>
              <a:t>μεθοδοι</a:t>
            </a:r>
            <a:r>
              <a:rPr lang="el-GR" dirty="0"/>
              <a:t> που </a:t>
            </a:r>
            <a:r>
              <a:rPr lang="el-GR" dirty="0" err="1"/>
              <a:t>χρησιμοποιουνται</a:t>
            </a:r>
            <a:endParaRPr lang="el-GR" dirty="0"/>
          </a:p>
          <a:p>
            <a:r>
              <a:rPr lang="el-GR" dirty="0" err="1"/>
              <a:t>Αχικά</a:t>
            </a:r>
            <a:r>
              <a:rPr lang="el-GR" dirty="0"/>
              <a:t> </a:t>
            </a:r>
            <a:r>
              <a:rPr lang="el-GR" dirty="0" err="1"/>
              <a:t>γινεται</a:t>
            </a:r>
            <a:r>
              <a:rPr lang="el-GR" dirty="0"/>
              <a:t> υπολογισμός του συνολικού φορτίου της νόσου  πριν την έναρξη θεραπείας, που θα χρησιμοποιηθεί για σύγκριση στις επόμενες μετρήσεις</a:t>
            </a:r>
          </a:p>
          <a:p>
            <a:endParaRPr lang="el-GR" dirty="0"/>
          </a:p>
          <a:p>
            <a:r>
              <a:rPr lang="el-GR" dirty="0" err="1"/>
              <a:t>Υπολογιζεται</a:t>
            </a:r>
            <a:r>
              <a:rPr lang="el-GR" dirty="0"/>
              <a:t> </a:t>
            </a:r>
            <a:r>
              <a:rPr lang="el-GR" dirty="0" err="1"/>
              <a:t>επισης</a:t>
            </a:r>
            <a:r>
              <a:rPr lang="el-GR" dirty="0"/>
              <a:t> το  </a:t>
            </a:r>
            <a:r>
              <a:rPr lang="el-GR" dirty="0" err="1"/>
              <a:t>αθροίσμα</a:t>
            </a:r>
            <a:r>
              <a:rPr lang="el-GR" dirty="0"/>
              <a:t> των διαμέτρων όλων των μετρήσιμων βλαβών (η μεγαλύτερη διάμετρος για βλάβες σε όργανα, η μικρότερη διάμετρος για λεμφαδένες) </a:t>
            </a:r>
          </a:p>
          <a:p>
            <a:endParaRPr lang="el-GR" dirty="0"/>
          </a:p>
          <a:p>
            <a:r>
              <a:rPr lang="el-GR" dirty="0"/>
              <a:t>Οι διάμετροι των μη μετρήσιμων βλαβών δεν συνυπολογίζονται στο άθροισμα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Το </a:t>
            </a:r>
            <a:r>
              <a:rPr lang="el-GR" dirty="0" err="1"/>
              <a:t>baseline</a:t>
            </a:r>
            <a:r>
              <a:rPr lang="el-GR" dirty="0"/>
              <a:t> άθροισμα χρησιμοποιείται για σύγκριση και εκτίμηση ανταπόκρισης (αυτό </a:t>
            </a:r>
            <a:r>
              <a:rPr lang="el-GR" dirty="0" err="1"/>
              <a:t>σημαινει</a:t>
            </a:r>
            <a:r>
              <a:rPr lang="el-GR" dirty="0"/>
              <a:t> ότι </a:t>
            </a:r>
            <a:r>
              <a:rPr lang="el-GR" dirty="0" err="1"/>
              <a:t>μειωνεται</a:t>
            </a:r>
            <a:r>
              <a:rPr lang="el-GR" dirty="0"/>
              <a:t> ) ή επιδείνωσης (αυτό </a:t>
            </a:r>
            <a:r>
              <a:rPr lang="el-GR" dirty="0" err="1"/>
              <a:t>σημαινει</a:t>
            </a:r>
            <a:r>
              <a:rPr lang="el-GR" dirty="0"/>
              <a:t> ότι </a:t>
            </a:r>
            <a:r>
              <a:rPr lang="el-GR" dirty="0" err="1"/>
              <a:t>αυξανεται</a:t>
            </a:r>
            <a:r>
              <a:rPr lang="el-GR" dirty="0"/>
              <a:t>) στη θεραπεία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6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Πρωτο</a:t>
            </a:r>
            <a:r>
              <a:rPr lang="el-GR" dirty="0"/>
              <a:t> </a:t>
            </a:r>
            <a:r>
              <a:rPr lang="el-GR" dirty="0" err="1"/>
              <a:t>βημα</a:t>
            </a:r>
            <a:r>
              <a:rPr lang="el-GR" dirty="0"/>
              <a:t> είναι η </a:t>
            </a:r>
            <a:r>
              <a:rPr lang="el-GR" dirty="0" err="1"/>
              <a:t>εντοπιση</a:t>
            </a:r>
            <a:r>
              <a:rPr lang="el-GR" dirty="0"/>
              <a:t> των </a:t>
            </a:r>
            <a:r>
              <a:rPr lang="el-GR" dirty="0" err="1"/>
              <a:t>βλαβων</a:t>
            </a:r>
            <a:r>
              <a:rPr lang="el-GR" dirty="0"/>
              <a:t> </a:t>
            </a:r>
            <a:r>
              <a:rPr lang="el-GR" dirty="0" err="1"/>
              <a:t>στοχων</a:t>
            </a:r>
            <a:r>
              <a:rPr lang="el-GR" dirty="0"/>
              <a:t>  </a:t>
            </a:r>
            <a:r>
              <a:rPr lang="el-GR" dirty="0" err="1"/>
              <a:t>δηλαδη</a:t>
            </a:r>
            <a:r>
              <a:rPr lang="el-GR" dirty="0"/>
              <a:t> των </a:t>
            </a:r>
            <a:r>
              <a:rPr lang="el-GR" dirty="0" err="1"/>
              <a:t>βλαβων</a:t>
            </a:r>
            <a:r>
              <a:rPr lang="el-GR" dirty="0"/>
              <a:t> που </a:t>
            </a:r>
            <a:r>
              <a:rPr lang="el-GR" dirty="0" err="1"/>
              <a:t>μπορουν</a:t>
            </a:r>
            <a:r>
              <a:rPr lang="el-GR" dirty="0"/>
              <a:t> να </a:t>
            </a:r>
            <a:r>
              <a:rPr lang="el-GR" dirty="0" err="1"/>
              <a:t>μετρηθουν</a:t>
            </a:r>
            <a:r>
              <a:rPr lang="el-GR" dirty="0"/>
              <a:t> με </a:t>
            </a:r>
            <a:r>
              <a:rPr lang="el-GR" dirty="0" err="1"/>
              <a:t>κριτηρια</a:t>
            </a:r>
            <a:r>
              <a:rPr lang="el-GR" dirty="0"/>
              <a:t> </a:t>
            </a:r>
            <a:r>
              <a:rPr lang="el-GR" dirty="0" err="1"/>
              <a:t>αξονικης</a:t>
            </a:r>
            <a:r>
              <a:rPr lang="el-GR" dirty="0"/>
              <a:t> </a:t>
            </a:r>
            <a:r>
              <a:rPr lang="el-GR" dirty="0" err="1"/>
              <a:t>τομογραφιας</a:t>
            </a:r>
            <a:r>
              <a:rPr lang="el-GR" dirty="0"/>
              <a:t>.</a:t>
            </a:r>
          </a:p>
          <a:p>
            <a:r>
              <a:rPr lang="el-GR" dirty="0"/>
              <a:t>Αυτές είναι 2 βλάβες  ανά όργανο, </a:t>
            </a:r>
            <a:r>
              <a:rPr lang="el-GR" dirty="0" err="1"/>
              <a:t>εως</a:t>
            </a:r>
            <a:r>
              <a:rPr lang="el-GR" dirty="0"/>
              <a:t> 5 βλάβες συνολικά κι </a:t>
            </a:r>
            <a:r>
              <a:rPr lang="el-GR" dirty="0" err="1"/>
              <a:t>επιλογη</a:t>
            </a:r>
            <a:r>
              <a:rPr lang="el-GR" dirty="0"/>
              <a:t> από </a:t>
            </a:r>
            <a:r>
              <a:rPr lang="el-GR" dirty="0" err="1"/>
              <a:t>βλαβες</a:t>
            </a:r>
            <a:r>
              <a:rPr lang="el-GR" dirty="0"/>
              <a:t> σε </a:t>
            </a:r>
            <a:r>
              <a:rPr lang="el-GR" dirty="0" err="1"/>
              <a:t>διαφορα</a:t>
            </a:r>
            <a:r>
              <a:rPr lang="el-GR" dirty="0"/>
              <a:t> </a:t>
            </a:r>
            <a:r>
              <a:rPr lang="el-GR" dirty="0" err="1"/>
              <a:t>οργανα</a:t>
            </a:r>
            <a:r>
              <a:rPr lang="el-GR" dirty="0"/>
              <a:t>, </a:t>
            </a:r>
            <a:r>
              <a:rPr lang="el-GR" dirty="0" err="1"/>
              <a:t>ετισ</a:t>
            </a:r>
            <a:r>
              <a:rPr lang="el-GR" dirty="0"/>
              <a:t> ώστε να </a:t>
            </a:r>
            <a:r>
              <a:rPr lang="el-GR" dirty="0" err="1"/>
              <a:t>αντιπροσωπευουν</a:t>
            </a:r>
            <a:r>
              <a:rPr lang="el-GR" dirty="0"/>
              <a:t> </a:t>
            </a:r>
            <a:r>
              <a:rPr lang="el-GR" dirty="0" err="1"/>
              <a:t>ολη</a:t>
            </a:r>
            <a:r>
              <a:rPr lang="el-GR" dirty="0"/>
              <a:t> την </a:t>
            </a:r>
            <a:r>
              <a:rPr lang="el-GR" dirty="0" err="1"/>
              <a:t>εκεταση</a:t>
            </a:r>
            <a:r>
              <a:rPr lang="el-GR" dirty="0"/>
              <a:t> της </a:t>
            </a:r>
            <a:r>
              <a:rPr lang="el-GR" dirty="0" err="1"/>
              <a:t>νοσου</a:t>
            </a:r>
            <a:r>
              <a:rPr lang="el-GR" dirty="0"/>
              <a:t>, </a:t>
            </a:r>
          </a:p>
          <a:p>
            <a:r>
              <a:rPr lang="el-GR" dirty="0"/>
              <a:t>εφόσον είναι μεταστατική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48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Τα </a:t>
            </a:r>
            <a:r>
              <a:rPr lang="el-GR" dirty="0" err="1"/>
              <a:t>κριτηρια</a:t>
            </a:r>
            <a:r>
              <a:rPr lang="el-GR" dirty="0"/>
              <a:t> </a:t>
            </a:r>
            <a:r>
              <a:rPr lang="el-GR" dirty="0" err="1"/>
              <a:t>επιλογης</a:t>
            </a:r>
            <a:r>
              <a:rPr lang="el-GR" dirty="0"/>
              <a:t> των </a:t>
            </a:r>
            <a:r>
              <a:rPr lang="el-GR" dirty="0" err="1"/>
              <a:t>βλαβων</a:t>
            </a:r>
            <a:r>
              <a:rPr lang="el-GR" dirty="0"/>
              <a:t> </a:t>
            </a:r>
            <a:r>
              <a:rPr lang="el-GR" dirty="0" err="1"/>
              <a:t>στοχων</a:t>
            </a:r>
            <a:r>
              <a:rPr lang="el-GR" dirty="0"/>
              <a:t> </a:t>
            </a:r>
            <a:r>
              <a:rPr lang="el-GR" dirty="0" err="1"/>
              <a:t>εινια</a:t>
            </a:r>
            <a:r>
              <a:rPr lang="el-GR" dirty="0"/>
              <a:t> να </a:t>
            </a:r>
            <a:r>
              <a:rPr lang="el-GR" dirty="0" err="1"/>
              <a:t>εχουν</a:t>
            </a:r>
            <a:r>
              <a:rPr lang="el-GR" dirty="0"/>
              <a:t> </a:t>
            </a:r>
            <a:r>
              <a:rPr lang="el-GR" dirty="0" err="1"/>
              <a:t>μεγιστη</a:t>
            </a:r>
            <a:r>
              <a:rPr lang="el-GR" dirty="0"/>
              <a:t> </a:t>
            </a:r>
            <a:r>
              <a:rPr lang="el-GR" dirty="0" err="1"/>
              <a:t>διαμετρο</a:t>
            </a:r>
            <a:r>
              <a:rPr lang="el-GR" dirty="0"/>
              <a:t> </a:t>
            </a:r>
            <a:r>
              <a:rPr lang="el-GR" dirty="0" err="1"/>
              <a:t>πανω</a:t>
            </a:r>
            <a:r>
              <a:rPr lang="el-GR" dirty="0"/>
              <a:t> από 10 </a:t>
            </a:r>
            <a:r>
              <a:rPr lang="en-US" dirty="0"/>
              <a:t>mm </a:t>
            </a:r>
            <a:r>
              <a:rPr lang="el-GR" dirty="0" err="1"/>
              <a:t>οσον</a:t>
            </a:r>
            <a:r>
              <a:rPr lang="el-GR" dirty="0"/>
              <a:t> </a:t>
            </a:r>
            <a:r>
              <a:rPr lang="el-GR" dirty="0" err="1"/>
              <a:t>αφορα</a:t>
            </a:r>
            <a:r>
              <a:rPr lang="el-GR" dirty="0"/>
              <a:t> τους </a:t>
            </a:r>
            <a:r>
              <a:rPr lang="el-GR" dirty="0" err="1"/>
              <a:t>οζους</a:t>
            </a:r>
            <a:r>
              <a:rPr lang="el-GR" dirty="0"/>
              <a:t> και </a:t>
            </a:r>
            <a:r>
              <a:rPr lang="el-GR" dirty="0" err="1"/>
              <a:t>μικροτερη</a:t>
            </a:r>
            <a:r>
              <a:rPr lang="el-GR" dirty="0"/>
              <a:t> </a:t>
            </a:r>
            <a:r>
              <a:rPr lang="el-GR" dirty="0" err="1"/>
              <a:t>διαμετρο</a:t>
            </a:r>
            <a:r>
              <a:rPr lang="el-GR" dirty="0"/>
              <a:t> </a:t>
            </a:r>
            <a:r>
              <a:rPr lang="el-GR" dirty="0" err="1"/>
              <a:t>πανω</a:t>
            </a:r>
            <a:r>
              <a:rPr lang="el-GR" dirty="0"/>
              <a:t> από 15 </a:t>
            </a:r>
            <a:r>
              <a:rPr lang="en-US" dirty="0"/>
              <a:t>mm </a:t>
            </a:r>
            <a:r>
              <a:rPr lang="el-GR" dirty="0" err="1"/>
              <a:t>οσον</a:t>
            </a:r>
            <a:r>
              <a:rPr lang="el-GR" dirty="0"/>
              <a:t> </a:t>
            </a:r>
            <a:r>
              <a:rPr lang="el-GR" dirty="0" err="1"/>
              <a:t>αφορα</a:t>
            </a:r>
            <a:r>
              <a:rPr lang="el-GR" dirty="0"/>
              <a:t> τους </a:t>
            </a:r>
            <a:r>
              <a:rPr lang="el-GR" dirty="0" err="1"/>
              <a:t>λεμφαδενες</a:t>
            </a:r>
            <a:r>
              <a:rPr lang="el-GR" dirty="0"/>
              <a:t>.</a:t>
            </a:r>
          </a:p>
          <a:p>
            <a:r>
              <a:rPr lang="el-GR" dirty="0"/>
              <a:t>Όπως </a:t>
            </a:r>
            <a:r>
              <a:rPr lang="el-GR" dirty="0" err="1"/>
              <a:t>φαινεται</a:t>
            </a:r>
            <a:r>
              <a:rPr lang="el-GR" dirty="0"/>
              <a:t> στο </a:t>
            </a:r>
            <a:r>
              <a:rPr lang="el-GR" dirty="0" err="1"/>
              <a:t>σχημα</a:t>
            </a:r>
            <a:r>
              <a:rPr lang="el-GR" dirty="0"/>
              <a:t> </a:t>
            </a:r>
            <a:r>
              <a:rPr lang="el-GR" dirty="0" err="1"/>
              <a:t>επιλεγουμε</a:t>
            </a:r>
            <a:r>
              <a:rPr lang="el-GR" dirty="0"/>
              <a:t> την </a:t>
            </a:r>
            <a:r>
              <a:rPr lang="el-GR" dirty="0" err="1"/>
              <a:t>μεγιστη</a:t>
            </a:r>
            <a:r>
              <a:rPr lang="el-GR" dirty="0"/>
              <a:t> </a:t>
            </a:r>
            <a:r>
              <a:rPr lang="el-GR" dirty="0" err="1"/>
              <a:t>διαμετρο</a:t>
            </a:r>
            <a:r>
              <a:rPr lang="el-GR" dirty="0"/>
              <a:t> για τον </a:t>
            </a:r>
            <a:r>
              <a:rPr lang="el-GR" dirty="0" err="1"/>
              <a:t>ογκο</a:t>
            </a:r>
            <a:r>
              <a:rPr lang="el-GR" dirty="0"/>
              <a:t> και τη </a:t>
            </a:r>
            <a:r>
              <a:rPr lang="el-GR" dirty="0" err="1"/>
              <a:t>βραχεια</a:t>
            </a:r>
            <a:r>
              <a:rPr lang="el-GR" dirty="0"/>
              <a:t> </a:t>
            </a:r>
            <a:r>
              <a:rPr lang="el-GR" dirty="0" err="1"/>
              <a:t>διαμετρο</a:t>
            </a:r>
            <a:r>
              <a:rPr lang="el-GR" dirty="0"/>
              <a:t> για τους </a:t>
            </a:r>
            <a:r>
              <a:rPr lang="el-GR" dirty="0" err="1"/>
              <a:t>λεμφαδενες</a:t>
            </a:r>
            <a:r>
              <a:rPr lang="el-GR" dirty="0"/>
              <a:t>.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37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Μποπρουν</a:t>
            </a:r>
            <a:r>
              <a:rPr lang="el-GR" dirty="0"/>
              <a:t> να </a:t>
            </a:r>
            <a:r>
              <a:rPr lang="el-GR" dirty="0" err="1"/>
              <a:t>επιλεχθουν</a:t>
            </a:r>
            <a:r>
              <a:rPr lang="el-GR" dirty="0"/>
              <a:t> </a:t>
            </a:r>
            <a:r>
              <a:rPr lang="el-GR" dirty="0" err="1"/>
              <a:t>εως</a:t>
            </a:r>
            <a:r>
              <a:rPr lang="el-GR" dirty="0"/>
              <a:t> 10 μη </a:t>
            </a:r>
            <a:r>
              <a:rPr lang="el-GR" dirty="0" err="1"/>
              <a:t>μετρησιμες</a:t>
            </a:r>
            <a:r>
              <a:rPr lang="el-GR" dirty="0"/>
              <a:t> </a:t>
            </a:r>
            <a:r>
              <a:rPr lang="el-GR" dirty="0" err="1"/>
              <a:t>βλαβες</a:t>
            </a:r>
            <a:r>
              <a:rPr lang="el-GR" dirty="0"/>
              <a:t>. Στην </a:t>
            </a:r>
            <a:r>
              <a:rPr lang="el-GR" dirty="0" err="1"/>
              <a:t>εικονα</a:t>
            </a:r>
            <a:r>
              <a:rPr lang="el-GR" dirty="0"/>
              <a:t> </a:t>
            </a:r>
            <a:r>
              <a:rPr lang="el-GR" dirty="0" err="1"/>
              <a:t>φαινεται</a:t>
            </a:r>
            <a:r>
              <a:rPr lang="el-GR" dirty="0"/>
              <a:t> </a:t>
            </a:r>
            <a:r>
              <a:rPr lang="el-GR" dirty="0" err="1"/>
              <a:t>λεμφαγγειακη</a:t>
            </a:r>
            <a:r>
              <a:rPr lang="el-GR" dirty="0"/>
              <a:t> </a:t>
            </a:r>
            <a:r>
              <a:rPr lang="el-GR" dirty="0" err="1"/>
              <a:t>διασπορα</a:t>
            </a:r>
            <a:r>
              <a:rPr lang="el-GR" dirty="0"/>
              <a:t> </a:t>
            </a:r>
            <a:r>
              <a:rPr lang="el-GR" dirty="0" err="1"/>
              <a:t>πνευμονων</a:t>
            </a:r>
            <a:r>
              <a:rPr lang="el-GR" dirty="0"/>
              <a:t> </a:t>
            </a:r>
            <a:r>
              <a:rPr lang="el-GR" dirty="0" err="1"/>
              <a:t>άμφω</a:t>
            </a:r>
            <a:r>
              <a:rPr lang="el-GR" dirty="0"/>
              <a:t> από </a:t>
            </a:r>
            <a:r>
              <a:rPr lang="el-GR" dirty="0" err="1"/>
              <a:t>μεταστατικο</a:t>
            </a:r>
            <a:r>
              <a:rPr lang="el-GR" dirty="0"/>
              <a:t> </a:t>
            </a:r>
            <a:r>
              <a:rPr lang="el-GR" dirty="0" err="1"/>
              <a:t>καρκινο</a:t>
            </a:r>
            <a:r>
              <a:rPr lang="el-GR" dirty="0"/>
              <a:t> </a:t>
            </a:r>
            <a:r>
              <a:rPr lang="el-GR" dirty="0" err="1"/>
              <a:t>ωοθηκων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90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Ποιες άλλες </a:t>
            </a:r>
            <a:r>
              <a:rPr lang="el-GR" dirty="0" err="1"/>
              <a:t>βλαβες</a:t>
            </a:r>
            <a:r>
              <a:rPr lang="el-GR" dirty="0"/>
              <a:t> </a:t>
            </a:r>
            <a:r>
              <a:rPr lang="el-GR" dirty="0" err="1"/>
              <a:t>μπορουν</a:t>
            </a:r>
            <a:r>
              <a:rPr lang="el-GR" dirty="0"/>
              <a:t> να </a:t>
            </a:r>
            <a:r>
              <a:rPr lang="el-GR" dirty="0" err="1"/>
              <a:t>επιλεχθουν</a:t>
            </a:r>
            <a:r>
              <a:rPr lang="el-GR" dirty="0"/>
              <a:t> ως </a:t>
            </a:r>
            <a:r>
              <a:rPr lang="en-US" dirty="0"/>
              <a:t>non target</a:t>
            </a:r>
          </a:p>
          <a:p>
            <a:r>
              <a:rPr lang="el-GR" dirty="0"/>
              <a:t>Οι </a:t>
            </a:r>
            <a:r>
              <a:rPr lang="el-GR" dirty="0" err="1"/>
              <a:t>ογκοι</a:t>
            </a:r>
            <a:r>
              <a:rPr lang="el-GR" dirty="0"/>
              <a:t> </a:t>
            </a:r>
            <a:r>
              <a:rPr lang="el-GR" dirty="0" err="1"/>
              <a:t>διαμετρου</a:t>
            </a:r>
            <a:r>
              <a:rPr lang="el-GR" dirty="0"/>
              <a:t> </a:t>
            </a:r>
            <a:r>
              <a:rPr lang="el-GR" dirty="0" err="1"/>
              <a:t>κατω</a:t>
            </a:r>
            <a:r>
              <a:rPr lang="el-GR" dirty="0"/>
              <a:t> από 10 </a:t>
            </a:r>
            <a:r>
              <a:rPr lang="el-GR" dirty="0" err="1"/>
              <a:t>χιλιοστα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λεμφαδενες</a:t>
            </a:r>
            <a:r>
              <a:rPr lang="el-GR" dirty="0"/>
              <a:t> με </a:t>
            </a:r>
            <a:r>
              <a:rPr lang="el-GR" dirty="0" err="1"/>
              <a:t>βραχεια</a:t>
            </a:r>
            <a:r>
              <a:rPr lang="el-GR" dirty="0"/>
              <a:t> </a:t>
            </a:r>
            <a:r>
              <a:rPr lang="el-GR" dirty="0" err="1"/>
              <a:t>διαμετρο</a:t>
            </a:r>
            <a:r>
              <a:rPr lang="el-GR" dirty="0"/>
              <a:t> 10 </a:t>
            </a:r>
            <a:r>
              <a:rPr lang="el-GR" dirty="0" err="1"/>
              <a:t>εως</a:t>
            </a:r>
            <a:r>
              <a:rPr lang="el-GR" dirty="0"/>
              <a:t> 15 </a:t>
            </a:r>
            <a:r>
              <a:rPr lang="el-GR" dirty="0" err="1"/>
              <a:t>χιλιοστα</a:t>
            </a:r>
            <a:endParaRPr lang="el-GR" dirty="0"/>
          </a:p>
          <a:p>
            <a:r>
              <a:rPr lang="el-GR" dirty="0"/>
              <a:t>Η </a:t>
            </a:r>
            <a:r>
              <a:rPr lang="el-GR" dirty="0" err="1"/>
              <a:t>λεπτομηνιγγικη</a:t>
            </a:r>
            <a:r>
              <a:rPr lang="el-GR" dirty="0"/>
              <a:t> </a:t>
            </a:r>
            <a:r>
              <a:rPr lang="el-GR" dirty="0" err="1"/>
              <a:t>διασπορα</a:t>
            </a:r>
            <a:r>
              <a:rPr lang="el-GR" dirty="0"/>
              <a:t>, </a:t>
            </a:r>
            <a:r>
              <a:rPr lang="el-GR" dirty="0" err="1"/>
              <a:t>ασκιτης</a:t>
            </a:r>
            <a:r>
              <a:rPr lang="el-GR" dirty="0"/>
              <a:t>, </a:t>
            </a:r>
            <a:r>
              <a:rPr lang="el-GR" dirty="0" err="1"/>
              <a:t>πλευριτικη</a:t>
            </a:r>
            <a:r>
              <a:rPr lang="el-GR" dirty="0"/>
              <a:t> </a:t>
            </a:r>
            <a:r>
              <a:rPr lang="el-GR" dirty="0" err="1"/>
              <a:t>συλλογη</a:t>
            </a:r>
            <a:r>
              <a:rPr lang="el-GR" dirty="0"/>
              <a:t>, </a:t>
            </a:r>
            <a:r>
              <a:rPr lang="el-GR" dirty="0" err="1"/>
              <a:t>λαμφαγγειακη</a:t>
            </a:r>
            <a:r>
              <a:rPr lang="el-GR" dirty="0"/>
              <a:t> </a:t>
            </a:r>
            <a:r>
              <a:rPr lang="el-GR" dirty="0" err="1"/>
              <a:t>διασπορα</a:t>
            </a:r>
            <a:endParaRPr lang="el-GR" dirty="0"/>
          </a:p>
          <a:p>
            <a:r>
              <a:rPr lang="el-GR" dirty="0" err="1"/>
              <a:t>Οστικεσ</a:t>
            </a:r>
            <a:r>
              <a:rPr lang="el-GR" dirty="0"/>
              <a:t> </a:t>
            </a:r>
            <a:r>
              <a:rPr lang="el-GR" dirty="0" err="1"/>
              <a:t>μεταστασεις</a:t>
            </a:r>
            <a:endParaRPr lang="el-GR" dirty="0"/>
          </a:p>
          <a:p>
            <a:r>
              <a:rPr lang="el-GR" dirty="0" err="1"/>
              <a:t>Κυστικες</a:t>
            </a:r>
            <a:r>
              <a:rPr lang="el-GR" dirty="0"/>
              <a:t> </a:t>
            </a:r>
            <a:r>
              <a:rPr lang="el-GR" dirty="0" err="1"/>
              <a:t>βλαβες</a:t>
            </a:r>
            <a:endParaRPr lang="el-GR" dirty="0"/>
          </a:p>
          <a:p>
            <a:r>
              <a:rPr lang="el-GR" dirty="0" err="1"/>
              <a:t>Εγκεφαλικες</a:t>
            </a:r>
            <a:r>
              <a:rPr lang="el-GR" dirty="0"/>
              <a:t> </a:t>
            </a:r>
            <a:r>
              <a:rPr lang="el-GR" dirty="0" err="1"/>
              <a:t>εντοπισεις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2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Για να </a:t>
            </a:r>
            <a:r>
              <a:rPr lang="el-GR" dirty="0" err="1"/>
              <a:t>υπολογισουμε</a:t>
            </a:r>
            <a:r>
              <a:rPr lang="el-GR" dirty="0"/>
              <a:t> την </a:t>
            </a:r>
            <a:r>
              <a:rPr lang="el-GR" dirty="0" err="1"/>
              <a:t>ανταποκριση</a:t>
            </a:r>
            <a:r>
              <a:rPr lang="en-US" dirty="0"/>
              <a:t> </a:t>
            </a:r>
            <a:r>
              <a:rPr lang="el-GR" dirty="0" err="1"/>
              <a:t>υπενθυμιζω</a:t>
            </a:r>
            <a:r>
              <a:rPr lang="el-GR" dirty="0"/>
              <a:t> ότι  </a:t>
            </a:r>
            <a:r>
              <a:rPr lang="el-GR" dirty="0" err="1"/>
              <a:t>χρειαζομαστε</a:t>
            </a:r>
            <a:r>
              <a:rPr lang="el-GR" dirty="0"/>
              <a:t> το </a:t>
            </a:r>
            <a:r>
              <a:rPr lang="en-US" dirty="0"/>
              <a:t>baseline </a:t>
            </a:r>
            <a:r>
              <a:rPr lang="el-GR" dirty="0" err="1"/>
              <a:t>αθροισμα</a:t>
            </a:r>
            <a:r>
              <a:rPr lang="el-GR" dirty="0"/>
              <a:t>  </a:t>
            </a:r>
            <a:r>
              <a:rPr lang="el-GR" dirty="0" err="1"/>
              <a:t>ολων</a:t>
            </a:r>
            <a:r>
              <a:rPr lang="el-GR" dirty="0"/>
              <a:t> των </a:t>
            </a:r>
            <a:r>
              <a:rPr lang="el-GR" dirty="0" err="1"/>
              <a:t>μετρησιμων</a:t>
            </a:r>
            <a:r>
              <a:rPr lang="el-GR" dirty="0"/>
              <a:t> </a:t>
            </a:r>
            <a:r>
              <a:rPr lang="el-GR" dirty="0" err="1"/>
              <a:t>βλαβων</a:t>
            </a:r>
            <a:r>
              <a:rPr lang="el-GR" dirty="0"/>
              <a:t>.</a:t>
            </a:r>
          </a:p>
          <a:p>
            <a:r>
              <a:rPr lang="el-GR" dirty="0" err="1"/>
              <a:t>Πληρης</a:t>
            </a:r>
            <a:r>
              <a:rPr lang="el-GR" dirty="0"/>
              <a:t> </a:t>
            </a:r>
            <a:r>
              <a:rPr lang="el-GR" dirty="0" err="1"/>
              <a:t>ανταποκριση</a:t>
            </a:r>
            <a:r>
              <a:rPr lang="el-GR" dirty="0"/>
              <a:t> </a:t>
            </a:r>
            <a:r>
              <a:rPr lang="el-GR" dirty="0" err="1"/>
              <a:t>παρατηερειται</a:t>
            </a:r>
            <a:r>
              <a:rPr lang="el-GR" dirty="0"/>
              <a:t> όταν </a:t>
            </a:r>
            <a:r>
              <a:rPr lang="el-GR" dirty="0" err="1"/>
              <a:t>εξαφάνιστουν</a:t>
            </a:r>
            <a:r>
              <a:rPr lang="el-GR" dirty="0"/>
              <a:t>  όλες οι  μετρήσιμες και μη μετρήσιμες  </a:t>
            </a:r>
            <a:r>
              <a:rPr lang="el-GR" dirty="0" err="1"/>
              <a:t>βλαβες</a:t>
            </a:r>
            <a:r>
              <a:rPr lang="el-GR" dirty="0"/>
              <a:t> κι </a:t>
            </a:r>
            <a:r>
              <a:rPr lang="el-GR" dirty="0" err="1"/>
              <a:t>επιπλεον</a:t>
            </a:r>
            <a:r>
              <a:rPr lang="el-GR" dirty="0"/>
              <a:t> η μικρότερη  διάμετρος λεμφαδένων να </a:t>
            </a:r>
            <a:r>
              <a:rPr lang="el-GR" dirty="0" err="1"/>
              <a:t>εινια</a:t>
            </a:r>
            <a:r>
              <a:rPr lang="el-GR" dirty="0"/>
              <a:t> κάτω από 10 χιλιοστά</a:t>
            </a:r>
          </a:p>
          <a:p>
            <a:r>
              <a:rPr lang="el-GR" dirty="0" err="1"/>
              <a:t>Μιλαμε</a:t>
            </a:r>
            <a:r>
              <a:rPr lang="el-GR" dirty="0"/>
              <a:t> για </a:t>
            </a:r>
            <a:r>
              <a:rPr lang="el-GR" dirty="0" err="1"/>
              <a:t>μερικη</a:t>
            </a:r>
            <a:r>
              <a:rPr lang="el-GR" dirty="0"/>
              <a:t> </a:t>
            </a:r>
            <a:r>
              <a:rPr lang="el-GR" dirty="0" err="1"/>
              <a:t>ανταποκριση</a:t>
            </a:r>
            <a:r>
              <a:rPr lang="el-GR" dirty="0"/>
              <a:t> όταν </a:t>
            </a:r>
            <a:r>
              <a:rPr lang="el-GR" dirty="0" err="1"/>
              <a:t>υπολογιστει</a:t>
            </a:r>
            <a:r>
              <a:rPr lang="el-GR" dirty="0"/>
              <a:t> &gt;30% μείωση του αθροίσματος των μετρήσιμων βλαβών με ή χωρίς υποχώρηση των μη μετρήσιμων βλαβών 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12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Στις </a:t>
            </a:r>
            <a:r>
              <a:rPr lang="el-GR" dirty="0" err="1"/>
              <a:t>εικονες</a:t>
            </a:r>
            <a:r>
              <a:rPr lang="el-GR" dirty="0"/>
              <a:t> </a:t>
            </a:r>
            <a:r>
              <a:rPr lang="el-GR" dirty="0" err="1"/>
              <a:t>φαινονται</a:t>
            </a:r>
            <a:r>
              <a:rPr lang="el-GR" dirty="0"/>
              <a:t> </a:t>
            </a:r>
            <a:r>
              <a:rPr lang="el-GR" dirty="0" err="1"/>
              <a:t>παραδειγματα</a:t>
            </a:r>
            <a:r>
              <a:rPr lang="el-GR" dirty="0"/>
              <a:t> </a:t>
            </a:r>
            <a:r>
              <a:rPr lang="el-GR" dirty="0" err="1"/>
              <a:t>αλλλα</a:t>
            </a:r>
            <a:r>
              <a:rPr lang="el-GR" dirty="0"/>
              <a:t> και </a:t>
            </a:r>
            <a:r>
              <a:rPr lang="el-GR" dirty="0" err="1"/>
              <a:t>σχηματικα</a:t>
            </a:r>
            <a:r>
              <a:rPr lang="el-GR" dirty="0"/>
              <a:t> αυτά που </a:t>
            </a:r>
            <a:r>
              <a:rPr lang="el-GR" dirty="0" err="1"/>
              <a:t>περιεγραψα</a:t>
            </a:r>
            <a:endParaRPr lang="el-GR" dirty="0"/>
          </a:p>
          <a:p>
            <a:r>
              <a:rPr lang="el-GR" dirty="0"/>
              <a:t>Στο </a:t>
            </a:r>
            <a:r>
              <a:rPr lang="el-GR" dirty="0" err="1"/>
              <a:t>σχημα</a:t>
            </a:r>
            <a:r>
              <a:rPr lang="el-GR" dirty="0"/>
              <a:t> η </a:t>
            </a:r>
            <a:r>
              <a:rPr lang="el-GR" dirty="0" err="1"/>
              <a:t>αρχικη</a:t>
            </a:r>
            <a:r>
              <a:rPr lang="el-GR" dirty="0"/>
              <a:t> </a:t>
            </a:r>
            <a:r>
              <a:rPr lang="el-GR" dirty="0" err="1"/>
              <a:t>βλαβη</a:t>
            </a:r>
            <a:r>
              <a:rPr lang="el-GR" dirty="0"/>
              <a:t> </a:t>
            </a:r>
            <a:r>
              <a:rPr lang="el-GR" dirty="0" err="1"/>
              <a:t>διαιρεθηκε</a:t>
            </a:r>
            <a:r>
              <a:rPr lang="el-GR" dirty="0"/>
              <a:t> σε δυο </a:t>
            </a:r>
            <a:r>
              <a:rPr lang="el-GR" dirty="0" err="1"/>
              <a:t>βλαβες</a:t>
            </a:r>
            <a:r>
              <a:rPr lang="el-GR" dirty="0"/>
              <a:t> των </a:t>
            </a:r>
            <a:r>
              <a:rPr lang="el-GR" dirty="0" err="1"/>
              <a:t>οποιων</a:t>
            </a:r>
            <a:r>
              <a:rPr lang="el-GR" dirty="0"/>
              <a:t> το </a:t>
            </a:r>
            <a:r>
              <a:rPr lang="el-GR" dirty="0" err="1"/>
              <a:t>αθροισμα</a:t>
            </a:r>
            <a:r>
              <a:rPr lang="el-GR" dirty="0"/>
              <a:t> </a:t>
            </a:r>
            <a:r>
              <a:rPr lang="el-GR" dirty="0" err="1"/>
              <a:t>εινια</a:t>
            </a:r>
            <a:r>
              <a:rPr lang="el-GR" dirty="0"/>
              <a:t> </a:t>
            </a:r>
            <a:r>
              <a:rPr lang="el-GR" dirty="0" err="1"/>
              <a:t>μικροτερο</a:t>
            </a:r>
            <a:r>
              <a:rPr lang="el-GR" dirty="0"/>
              <a:t> από το </a:t>
            </a:r>
            <a:r>
              <a:rPr lang="el-GR" dirty="0" err="1"/>
              <a:t>αρχικο</a:t>
            </a:r>
            <a:r>
              <a:rPr lang="el-GR" dirty="0"/>
              <a:t> </a:t>
            </a:r>
            <a:r>
              <a:rPr lang="el-GR" dirty="0" err="1"/>
              <a:t>βασικο</a:t>
            </a:r>
            <a:r>
              <a:rPr lang="el-GR" dirty="0"/>
              <a:t>.</a:t>
            </a:r>
          </a:p>
          <a:p>
            <a:r>
              <a:rPr lang="el-GR" dirty="0"/>
              <a:t>Στις </a:t>
            </a:r>
            <a:r>
              <a:rPr lang="el-GR" dirty="0" err="1"/>
              <a:t>εικονες</a:t>
            </a:r>
            <a:r>
              <a:rPr lang="el-GR" dirty="0"/>
              <a:t> </a:t>
            </a:r>
            <a:r>
              <a:rPr lang="el-GR" dirty="0" err="1"/>
              <a:t>φαινεται</a:t>
            </a:r>
            <a:r>
              <a:rPr lang="el-GR" dirty="0"/>
              <a:t> η </a:t>
            </a:r>
            <a:r>
              <a:rPr lang="el-GR" dirty="0" err="1"/>
              <a:t>μειωση</a:t>
            </a:r>
            <a:r>
              <a:rPr lang="el-GR" dirty="0"/>
              <a:t> </a:t>
            </a:r>
            <a:r>
              <a:rPr lang="el-GR" dirty="0" err="1"/>
              <a:t>τηου</a:t>
            </a:r>
            <a:r>
              <a:rPr lang="el-GR" dirty="0"/>
              <a:t> </a:t>
            </a:r>
            <a:r>
              <a:rPr lang="el-GR" dirty="0" err="1"/>
              <a:t>μεγεθους</a:t>
            </a:r>
            <a:r>
              <a:rPr lang="el-GR" dirty="0"/>
              <a:t> της </a:t>
            </a:r>
            <a:r>
              <a:rPr lang="el-GR" dirty="0" err="1"/>
              <a:t>αρχικης</a:t>
            </a:r>
            <a:r>
              <a:rPr lang="el-GR" dirty="0"/>
              <a:t> </a:t>
            </a:r>
            <a:r>
              <a:rPr lang="el-GR" dirty="0" err="1"/>
              <a:t>βλαβης</a:t>
            </a:r>
            <a:r>
              <a:rPr lang="el-GR" dirty="0"/>
              <a:t> στην </a:t>
            </a:r>
            <a:r>
              <a:rPr lang="el-GR" dirty="0" err="1"/>
              <a:t>κατω</a:t>
            </a:r>
            <a:r>
              <a:rPr lang="el-GR" dirty="0"/>
              <a:t> </a:t>
            </a:r>
            <a:r>
              <a:rPr lang="el-GR" dirty="0" err="1"/>
              <a:t>εικοανα</a:t>
            </a:r>
            <a:r>
              <a:rPr lang="el-GR" dirty="0"/>
              <a:t> </a:t>
            </a:r>
            <a:r>
              <a:rPr lang="el-GR" dirty="0" err="1"/>
              <a:t>αλλα</a:t>
            </a:r>
            <a:r>
              <a:rPr lang="el-GR" dirty="0"/>
              <a:t> και του </a:t>
            </a:r>
            <a:r>
              <a:rPr lang="el-GR" dirty="0" err="1"/>
              <a:t>αριθμου</a:t>
            </a:r>
            <a:r>
              <a:rPr lang="el-GR" dirty="0"/>
              <a:t> και </a:t>
            </a:r>
            <a:r>
              <a:rPr lang="el-GR" dirty="0" err="1"/>
              <a:t>μεγεθους</a:t>
            </a:r>
            <a:r>
              <a:rPr lang="el-GR" dirty="0"/>
              <a:t> των </a:t>
            </a:r>
            <a:r>
              <a:rPr lang="el-GR" dirty="0" err="1"/>
              <a:t>μετασδταικων</a:t>
            </a:r>
            <a:r>
              <a:rPr lang="el-GR" dirty="0"/>
              <a:t> </a:t>
            </a:r>
            <a:r>
              <a:rPr lang="el-GR" dirty="0" err="1"/>
              <a:t>εστιων</a:t>
            </a:r>
            <a:r>
              <a:rPr lang="el-GR" dirty="0"/>
              <a:t> στο </a:t>
            </a:r>
            <a:r>
              <a:rPr lang="el-GR" dirty="0" err="1"/>
              <a:t>ηπαρ</a:t>
            </a:r>
            <a:r>
              <a:rPr lang="el-GR" dirty="0"/>
              <a:t>, στην </a:t>
            </a:r>
            <a:r>
              <a:rPr lang="el-GR" dirty="0" err="1"/>
              <a:t>επανω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48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Αντιθετως</a:t>
            </a:r>
            <a:r>
              <a:rPr lang="el-GR" dirty="0"/>
              <a:t> </a:t>
            </a:r>
            <a:r>
              <a:rPr lang="el-GR" dirty="0" err="1"/>
              <a:t>μιλαμε</a:t>
            </a:r>
            <a:r>
              <a:rPr lang="el-GR" dirty="0"/>
              <a:t> για </a:t>
            </a:r>
            <a:r>
              <a:rPr lang="el-GR" dirty="0" err="1"/>
              <a:t>προοδο</a:t>
            </a:r>
            <a:r>
              <a:rPr lang="el-GR" dirty="0"/>
              <a:t> </a:t>
            </a:r>
            <a:r>
              <a:rPr lang="el-GR" dirty="0" err="1"/>
              <a:t>νοσου</a:t>
            </a:r>
            <a:r>
              <a:rPr lang="el-GR" dirty="0"/>
              <a:t> όταν </a:t>
            </a:r>
            <a:r>
              <a:rPr lang="el-GR" dirty="0" err="1"/>
              <a:t>εχουμε</a:t>
            </a:r>
            <a:r>
              <a:rPr lang="el-GR" dirty="0"/>
              <a:t> </a:t>
            </a:r>
          </a:p>
          <a:p>
            <a:r>
              <a:rPr lang="el-GR" dirty="0"/>
              <a:t>&gt;20% αύξηση του αθροίσματος των μετρήσιμων βλαβών</a:t>
            </a:r>
          </a:p>
          <a:p>
            <a:r>
              <a:rPr lang="el-GR" dirty="0"/>
              <a:t>Ξεκάθαρη επιδείνωση των μη μετρήσιμων βλαβών</a:t>
            </a:r>
          </a:p>
          <a:p>
            <a:r>
              <a:rPr lang="el-GR" dirty="0"/>
              <a:t>Νέες βλάβες</a:t>
            </a:r>
          </a:p>
          <a:p>
            <a:r>
              <a:rPr lang="el-GR" dirty="0"/>
              <a:t>Αυτά </a:t>
            </a:r>
            <a:r>
              <a:rPr lang="el-GR" dirty="0" err="1"/>
              <a:t>φαινονται</a:t>
            </a:r>
            <a:r>
              <a:rPr lang="el-GR" dirty="0"/>
              <a:t> στις </a:t>
            </a:r>
            <a:r>
              <a:rPr lang="el-GR" dirty="0" err="1"/>
              <a:t>εικονες</a:t>
            </a:r>
            <a:endParaRPr lang="el-GR" dirty="0"/>
          </a:p>
          <a:p>
            <a:r>
              <a:rPr lang="el-GR" dirty="0" err="1"/>
              <a:t>Νεες</a:t>
            </a:r>
            <a:r>
              <a:rPr lang="el-GR" dirty="0"/>
              <a:t> </a:t>
            </a:r>
            <a:r>
              <a:rPr lang="el-GR" dirty="0" err="1"/>
              <a:t>βλαβες</a:t>
            </a:r>
            <a:r>
              <a:rPr lang="el-GR" dirty="0"/>
              <a:t> στην </a:t>
            </a:r>
            <a:r>
              <a:rPr lang="el-GR" dirty="0" err="1"/>
              <a:t>πρωτη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endParaRPr lang="el-GR" dirty="0"/>
          </a:p>
          <a:p>
            <a:r>
              <a:rPr lang="el-GR" dirty="0" err="1"/>
              <a:t>Αυξηση</a:t>
            </a:r>
            <a:r>
              <a:rPr lang="el-GR" dirty="0"/>
              <a:t> </a:t>
            </a:r>
            <a:r>
              <a:rPr lang="el-GR" dirty="0" err="1"/>
              <a:t>μεγεθους</a:t>
            </a:r>
            <a:r>
              <a:rPr lang="el-GR" dirty="0"/>
              <a:t> </a:t>
            </a:r>
            <a:r>
              <a:rPr lang="en-US" dirty="0"/>
              <a:t>non target </a:t>
            </a:r>
            <a:r>
              <a:rPr lang="el-GR" dirty="0" err="1"/>
              <a:t>βλαβων</a:t>
            </a:r>
            <a:r>
              <a:rPr lang="el-GR" dirty="0"/>
              <a:t> στη </a:t>
            </a:r>
            <a:r>
              <a:rPr lang="el-GR" dirty="0" err="1"/>
              <a:t>δευτερη</a:t>
            </a:r>
            <a:r>
              <a:rPr lang="el-GR" dirty="0"/>
              <a:t> </a:t>
            </a:r>
            <a:r>
              <a:rPr lang="el-GR" dirty="0" err="1"/>
              <a:t>εικονα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69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Και </a:t>
            </a:r>
            <a:r>
              <a:rPr lang="el-GR" dirty="0" err="1"/>
              <a:t>τελος</a:t>
            </a:r>
            <a:r>
              <a:rPr lang="el-GR" dirty="0"/>
              <a:t> </a:t>
            </a:r>
            <a:r>
              <a:rPr lang="el-GR" dirty="0" err="1"/>
              <a:t>μιλαμε</a:t>
            </a:r>
            <a:r>
              <a:rPr lang="el-GR" dirty="0"/>
              <a:t> για </a:t>
            </a:r>
            <a:r>
              <a:rPr lang="el-GR" dirty="0" err="1"/>
              <a:t>σταθερη</a:t>
            </a:r>
            <a:r>
              <a:rPr lang="el-GR" dirty="0"/>
              <a:t> </a:t>
            </a:r>
            <a:r>
              <a:rPr lang="el-GR" dirty="0" err="1"/>
              <a:t>νοσο</a:t>
            </a:r>
            <a:r>
              <a:rPr lang="el-GR" dirty="0"/>
              <a:t> </a:t>
            </a:r>
            <a:r>
              <a:rPr lang="el-GR" dirty="0" err="1"/>
              <a:t>εφοσον</a:t>
            </a:r>
            <a:r>
              <a:rPr lang="el-GR" dirty="0"/>
              <a:t> δεν </a:t>
            </a:r>
            <a:r>
              <a:rPr lang="el-GR" dirty="0" err="1"/>
              <a:t>πληειται</a:t>
            </a:r>
            <a:r>
              <a:rPr lang="el-GR" dirty="0"/>
              <a:t> </a:t>
            </a:r>
            <a:r>
              <a:rPr lang="el-GR" dirty="0" err="1"/>
              <a:t>κανενα</a:t>
            </a:r>
            <a:r>
              <a:rPr lang="el-GR" dirty="0"/>
              <a:t> από τα δυο </a:t>
            </a:r>
            <a:r>
              <a:rPr lang="el-GR" dirty="0" err="1"/>
              <a:t>προηγουμενα</a:t>
            </a:r>
            <a:r>
              <a:rPr lang="el-GR" dirty="0"/>
              <a:t> </a:t>
            </a:r>
            <a:r>
              <a:rPr lang="el-GR" dirty="0" err="1"/>
              <a:t>κριτηρια</a:t>
            </a:r>
            <a:r>
              <a:rPr lang="el-GR" dirty="0"/>
              <a:t>,</a:t>
            </a:r>
          </a:p>
          <a:p>
            <a:r>
              <a:rPr lang="el-GR" dirty="0"/>
              <a:t> Χωρίς επαρκή συρρίκνωση του όγκου που να στοιχειοθετεί </a:t>
            </a:r>
            <a:r>
              <a:rPr lang="el-GR" dirty="0" err="1"/>
              <a:t>αναταπόκριση</a:t>
            </a:r>
            <a:endParaRPr lang="el-GR" dirty="0"/>
          </a:p>
          <a:p>
            <a:r>
              <a:rPr lang="el-GR" dirty="0"/>
              <a:t>Χωρίς σαφή επιδείνωση που να στοιχειοθετεί πρόοδο νόσου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58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Ας </a:t>
            </a:r>
            <a:r>
              <a:rPr lang="el-GR" dirty="0" err="1"/>
              <a:t>περασουμε</a:t>
            </a:r>
            <a:r>
              <a:rPr lang="el-GR" dirty="0"/>
              <a:t> στα </a:t>
            </a:r>
            <a:r>
              <a:rPr lang="el-GR" dirty="0" err="1"/>
              <a:t>κλινικα</a:t>
            </a:r>
            <a:r>
              <a:rPr lang="el-GR" dirty="0"/>
              <a:t> </a:t>
            </a:r>
            <a:r>
              <a:rPr lang="el-GR" dirty="0" err="1"/>
              <a:t>κριτηρια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38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 τα </a:t>
            </a:r>
            <a:r>
              <a:rPr lang="el-GR" dirty="0" err="1"/>
              <a:t>κλινικα</a:t>
            </a:r>
            <a:r>
              <a:rPr lang="el-GR" dirty="0"/>
              <a:t> </a:t>
            </a:r>
            <a:r>
              <a:rPr lang="el-GR" dirty="0" err="1"/>
              <a:t>κριτηρια</a:t>
            </a:r>
            <a:r>
              <a:rPr lang="el-GR" dirty="0"/>
              <a:t> </a:t>
            </a:r>
            <a:r>
              <a:rPr lang="el-GR" dirty="0" err="1"/>
              <a:t>γινεται</a:t>
            </a:r>
            <a:r>
              <a:rPr lang="el-GR" dirty="0"/>
              <a:t> εκτίμηση της ασφάλειας και της αποτελεσματικότητας της θεραπείας</a:t>
            </a:r>
          </a:p>
          <a:p>
            <a:endParaRPr lang="el-GR" dirty="0"/>
          </a:p>
          <a:p>
            <a:r>
              <a:rPr lang="el-GR" dirty="0"/>
              <a:t>Δεδομένου ότι η </a:t>
            </a:r>
            <a:r>
              <a:rPr lang="el-GR" dirty="0" err="1"/>
              <a:t>αντινεοπλασματική</a:t>
            </a:r>
            <a:r>
              <a:rPr lang="el-GR" dirty="0"/>
              <a:t> θεραπεία πιθανά να έχει πολλαπλές επιδράσεις στον ασθενή, είναι χρήσιμο να χρησιμοποιηθούν </a:t>
            </a:r>
            <a:r>
              <a:rPr lang="el-GR" dirty="0" err="1"/>
              <a:t>παλλαπλά</a:t>
            </a:r>
            <a:r>
              <a:rPr lang="el-GR" dirty="0"/>
              <a:t> κλινικά εργαλεία έτσι ώστε να εκτιμηθούν οι αλλαγές που επιφέρει η θεραπεία στην κλινική κατάσταση του ασθενούς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99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Και αυτό </a:t>
            </a:r>
            <a:r>
              <a:rPr lang="el-GR" dirty="0" err="1"/>
              <a:t>γινεται</a:t>
            </a:r>
            <a:r>
              <a:rPr lang="el-GR" dirty="0"/>
              <a:t> </a:t>
            </a:r>
            <a:r>
              <a:rPr lang="el-GR" dirty="0" err="1"/>
              <a:t>αντικειμενικα</a:t>
            </a:r>
            <a:r>
              <a:rPr lang="el-GR" dirty="0"/>
              <a:t> με τη </a:t>
            </a:r>
            <a:r>
              <a:rPr lang="el-GR" dirty="0" err="1"/>
              <a:t>χρηση</a:t>
            </a:r>
            <a:r>
              <a:rPr lang="el-GR" dirty="0"/>
              <a:t> </a:t>
            </a:r>
            <a:r>
              <a:rPr lang="el-GR" dirty="0" err="1"/>
              <a:t>ερωτηματολογιων</a:t>
            </a:r>
            <a:r>
              <a:rPr lang="el-GR" dirty="0"/>
              <a:t> για</a:t>
            </a:r>
          </a:p>
          <a:p>
            <a:r>
              <a:rPr lang="el-GR" dirty="0"/>
              <a:t> την εκτίμηση της λειτουργικότητας του ογκολογικού ασθενούς</a:t>
            </a:r>
          </a:p>
          <a:p>
            <a:r>
              <a:rPr lang="el-GR" dirty="0"/>
              <a:t>την εκτίμηση της συναισθηματικής κατάστασης του </a:t>
            </a:r>
          </a:p>
          <a:p>
            <a:r>
              <a:rPr lang="el-GR" dirty="0"/>
              <a:t>τη μείωση των συμπτωμάτων του καρκίνου</a:t>
            </a:r>
          </a:p>
          <a:p>
            <a:r>
              <a:rPr lang="el-GR" dirty="0"/>
              <a:t>την εμφάνιση παρενεργειών της θεραπείας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901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πιο </a:t>
            </a:r>
            <a:r>
              <a:rPr lang="el-GR" dirty="0" err="1"/>
              <a:t>δαδεδομενη</a:t>
            </a:r>
            <a:r>
              <a:rPr lang="el-GR" dirty="0"/>
              <a:t>, </a:t>
            </a:r>
            <a:r>
              <a:rPr lang="el-GR" dirty="0" err="1"/>
              <a:t>ευρεως</a:t>
            </a:r>
            <a:r>
              <a:rPr lang="el-GR" dirty="0"/>
              <a:t> </a:t>
            </a:r>
            <a:r>
              <a:rPr lang="el-GR" dirty="0" err="1"/>
              <a:t>χρησιμοποιουμενη</a:t>
            </a:r>
            <a:r>
              <a:rPr lang="el-GR" dirty="0"/>
              <a:t> και </a:t>
            </a:r>
            <a:r>
              <a:rPr lang="el-GR" dirty="0" err="1"/>
              <a:t>ευκολη</a:t>
            </a:r>
            <a:r>
              <a:rPr lang="el-GR" dirty="0"/>
              <a:t> </a:t>
            </a:r>
            <a:r>
              <a:rPr lang="el-GR" dirty="0" err="1"/>
              <a:t>κλιμακα</a:t>
            </a:r>
            <a:r>
              <a:rPr lang="el-GR" dirty="0"/>
              <a:t> είναι η </a:t>
            </a:r>
            <a:r>
              <a:rPr lang="el-GR" dirty="0" err="1"/>
              <a:t>κλιμακα</a:t>
            </a:r>
            <a:r>
              <a:rPr lang="el-GR" dirty="0"/>
              <a:t> </a:t>
            </a:r>
            <a:r>
              <a:rPr lang="en-US" dirty="0"/>
              <a:t>ECOG, </a:t>
            </a:r>
            <a:r>
              <a:rPr lang="el-GR" dirty="0"/>
              <a:t>που </a:t>
            </a:r>
            <a:r>
              <a:rPr lang="el-GR" dirty="0" err="1"/>
              <a:t>αποτελειται</a:t>
            </a:r>
            <a:r>
              <a:rPr lang="el-GR" dirty="0"/>
              <a:t> από 5 </a:t>
            </a:r>
            <a:r>
              <a:rPr lang="el-GR" dirty="0" err="1"/>
              <a:t>διαβαθμισεις</a:t>
            </a:r>
            <a:r>
              <a:rPr lang="el-GR" dirty="0"/>
              <a:t> που </a:t>
            </a:r>
            <a:r>
              <a:rPr lang="el-GR" dirty="0" err="1"/>
              <a:t>εινια</a:t>
            </a:r>
            <a:r>
              <a:rPr lang="el-GR" dirty="0"/>
              <a:t> οι </a:t>
            </a:r>
            <a:r>
              <a:rPr lang="el-GR" dirty="0" err="1"/>
              <a:t>εξης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737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Μια άλλη </a:t>
            </a:r>
            <a:r>
              <a:rPr lang="el-GR" dirty="0" err="1"/>
              <a:t>κλιμαμα</a:t>
            </a:r>
            <a:r>
              <a:rPr lang="el-GR" dirty="0"/>
              <a:t> είναι η </a:t>
            </a:r>
            <a:r>
              <a:rPr lang="en-US" dirty="0"/>
              <a:t>Karnofsky,  </a:t>
            </a:r>
            <a:r>
              <a:rPr lang="en-US" dirty="0" err="1"/>
              <a:t>perissoterew</a:t>
            </a:r>
            <a:r>
              <a:rPr lang="en-US" dirty="0"/>
              <a:t> </a:t>
            </a:r>
            <a:r>
              <a:rPr lang="en-US" dirty="0" err="1"/>
              <a:t>diabaumiseiw</a:t>
            </a:r>
            <a:r>
              <a:rPr lang="en-US" dirty="0"/>
              <a:t>, </a:t>
            </a:r>
            <a:r>
              <a:rPr lang="en-US" dirty="0" err="1"/>
              <a:t>pio</a:t>
            </a:r>
            <a:r>
              <a:rPr lang="en-US" dirty="0"/>
              <a:t> </a:t>
            </a:r>
            <a:r>
              <a:rPr lang="en-US" dirty="0" err="1"/>
              <a:t>sysxrhsth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pio</a:t>
            </a:r>
            <a:r>
              <a:rPr lang="en-US" dirty="0"/>
              <a:t> </a:t>
            </a:r>
            <a:r>
              <a:rPr lang="en-US" dirty="0" err="1"/>
              <a:t>leptomerhw</a:t>
            </a:r>
            <a:r>
              <a:rPr lang="en-US" dirty="0"/>
              <a:t> </a:t>
            </a:r>
            <a:r>
              <a:rPr lang="en-US" dirty="0" err="1"/>
              <a:t>sth</a:t>
            </a:r>
            <a:r>
              <a:rPr lang="en-US" dirty="0"/>
              <a:t> </a:t>
            </a:r>
            <a:r>
              <a:rPr lang="en-US" dirty="0" err="1"/>
              <a:t>baumonomhsh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069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Αυτό είναι ένα </a:t>
            </a:r>
            <a:r>
              <a:rPr lang="el-GR" dirty="0" err="1"/>
              <a:t>ερωτηματολογιο</a:t>
            </a:r>
            <a:r>
              <a:rPr lang="el-GR" dirty="0"/>
              <a:t> για την </a:t>
            </a:r>
            <a:r>
              <a:rPr lang="el-GR" dirty="0" err="1"/>
              <a:t>ποιοτητα</a:t>
            </a:r>
            <a:r>
              <a:rPr lang="el-GR" dirty="0"/>
              <a:t> </a:t>
            </a:r>
            <a:r>
              <a:rPr lang="el-GR" dirty="0" err="1"/>
              <a:t>ζωης</a:t>
            </a:r>
            <a:r>
              <a:rPr lang="el-GR" dirty="0"/>
              <a:t>.</a:t>
            </a:r>
          </a:p>
          <a:p>
            <a:r>
              <a:rPr lang="el-GR" dirty="0" err="1"/>
              <a:t>Περιλαμβανει</a:t>
            </a:r>
            <a:r>
              <a:rPr lang="el-GR" dirty="0"/>
              <a:t> </a:t>
            </a:r>
            <a:r>
              <a:rPr lang="el-GR" dirty="0" err="1"/>
              <a:t>ερωτησεις</a:t>
            </a:r>
            <a:r>
              <a:rPr lang="el-GR" dirty="0"/>
              <a:t> που </a:t>
            </a:r>
            <a:r>
              <a:rPr lang="el-GR" dirty="0" err="1"/>
              <a:t>εχουν</a:t>
            </a:r>
            <a:r>
              <a:rPr lang="el-GR" dirty="0"/>
              <a:t> </a:t>
            </a:r>
            <a:r>
              <a:rPr lang="el-GR" dirty="0" err="1"/>
              <a:t>σχεση</a:t>
            </a:r>
            <a:r>
              <a:rPr lang="el-GR" dirty="0"/>
              <a:t> με τον </a:t>
            </a:r>
            <a:r>
              <a:rPr lang="el-GR" dirty="0" err="1"/>
              <a:t>πονο</a:t>
            </a:r>
            <a:r>
              <a:rPr lang="el-GR" dirty="0"/>
              <a:t>, τη </a:t>
            </a:r>
            <a:r>
              <a:rPr lang="el-GR" dirty="0" err="1"/>
              <a:t>δυσπνοια</a:t>
            </a:r>
            <a:r>
              <a:rPr lang="el-GR" dirty="0"/>
              <a:t>, </a:t>
            </a:r>
            <a:r>
              <a:rPr lang="el-GR" dirty="0" err="1"/>
              <a:t>βηχα</a:t>
            </a:r>
            <a:r>
              <a:rPr lang="el-GR" dirty="0"/>
              <a:t> </a:t>
            </a:r>
            <a:r>
              <a:rPr lang="el-GR" dirty="0" err="1"/>
              <a:t>κλπ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161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Σε αυτό το </a:t>
            </a:r>
            <a:r>
              <a:rPr lang="el-GR" dirty="0" err="1"/>
              <a:t>ερωτηματολογιο</a:t>
            </a:r>
            <a:r>
              <a:rPr lang="el-GR" dirty="0"/>
              <a:t> </a:t>
            </a:r>
            <a:r>
              <a:rPr lang="el-GR" dirty="0" err="1"/>
              <a:t>περιλαμβανονται</a:t>
            </a:r>
            <a:r>
              <a:rPr lang="el-GR" dirty="0"/>
              <a:t> </a:t>
            </a:r>
            <a:r>
              <a:rPr lang="el-GR" dirty="0" err="1"/>
              <a:t>ερωτησεις</a:t>
            </a:r>
            <a:r>
              <a:rPr lang="el-GR" dirty="0"/>
              <a:t> </a:t>
            </a:r>
            <a:r>
              <a:rPr lang="el-GR" dirty="0" err="1"/>
              <a:t>σχετικα</a:t>
            </a:r>
            <a:r>
              <a:rPr lang="el-GR" dirty="0"/>
              <a:t> με τη </a:t>
            </a:r>
            <a:r>
              <a:rPr lang="el-GR" dirty="0" err="1"/>
              <a:t>συναισθηματικη</a:t>
            </a:r>
            <a:r>
              <a:rPr lang="el-GR" dirty="0"/>
              <a:t> </a:t>
            </a:r>
            <a:r>
              <a:rPr lang="el-GR" dirty="0" err="1"/>
              <a:t>κατασταση</a:t>
            </a:r>
            <a:r>
              <a:rPr lang="el-GR" dirty="0"/>
              <a:t> του </a:t>
            </a:r>
            <a:r>
              <a:rPr lang="el-GR" dirty="0" err="1"/>
              <a:t>ασθενους</a:t>
            </a:r>
            <a:r>
              <a:rPr lang="el-GR" dirty="0"/>
              <a:t>, την </a:t>
            </a:r>
            <a:r>
              <a:rPr lang="el-GR" dirty="0" err="1"/>
              <a:t>ορεξη</a:t>
            </a:r>
            <a:r>
              <a:rPr lang="el-GR" dirty="0"/>
              <a:t>, </a:t>
            </a:r>
            <a:r>
              <a:rPr lang="el-GR" dirty="0" err="1"/>
              <a:t>ναυτια</a:t>
            </a:r>
            <a:r>
              <a:rPr lang="el-GR" dirty="0"/>
              <a:t>, </a:t>
            </a:r>
            <a:r>
              <a:rPr lang="el-GR" dirty="0" err="1"/>
              <a:t>διαρροια</a:t>
            </a:r>
            <a:r>
              <a:rPr lang="el-GR" dirty="0"/>
              <a:t> </a:t>
            </a:r>
            <a:r>
              <a:rPr lang="el-GR" dirty="0" err="1"/>
              <a:t>δηλαδη</a:t>
            </a:r>
            <a:r>
              <a:rPr lang="el-GR" dirty="0"/>
              <a:t> </a:t>
            </a:r>
            <a:r>
              <a:rPr lang="el-GR" dirty="0" err="1"/>
              <a:t>παρενεργειες</a:t>
            </a:r>
            <a:r>
              <a:rPr lang="el-GR" dirty="0"/>
              <a:t> της </a:t>
            </a:r>
            <a:r>
              <a:rPr lang="el-GR" dirty="0" err="1"/>
              <a:t>θεραπειας</a:t>
            </a:r>
            <a:r>
              <a:rPr lang="el-GR" dirty="0"/>
              <a:t> </a:t>
            </a:r>
            <a:r>
              <a:rPr lang="el-GR" dirty="0" err="1"/>
              <a:t>αλλα</a:t>
            </a:r>
            <a:r>
              <a:rPr lang="el-GR" dirty="0"/>
              <a:t> και κατά </a:t>
            </a:r>
            <a:r>
              <a:rPr lang="el-GR" dirty="0" err="1"/>
              <a:t>ποσο</a:t>
            </a:r>
            <a:r>
              <a:rPr lang="el-GR" dirty="0"/>
              <a:t> η </a:t>
            </a:r>
            <a:r>
              <a:rPr lang="el-GR" dirty="0" err="1"/>
              <a:t>θεραπεια</a:t>
            </a:r>
            <a:r>
              <a:rPr lang="el-GR" dirty="0"/>
              <a:t> και </a:t>
            </a:r>
            <a:r>
              <a:rPr lang="el-GR" dirty="0" err="1"/>
              <a:t>ιδιοα</a:t>
            </a:r>
            <a:r>
              <a:rPr lang="el-GR" dirty="0"/>
              <a:t> η </a:t>
            </a:r>
            <a:r>
              <a:rPr lang="el-GR" dirty="0" err="1"/>
              <a:t>νοσοσς</a:t>
            </a:r>
            <a:r>
              <a:rPr lang="el-GR" dirty="0"/>
              <a:t> </a:t>
            </a:r>
            <a:r>
              <a:rPr lang="el-GR" dirty="0" err="1"/>
              <a:t>εχει</a:t>
            </a:r>
            <a:r>
              <a:rPr lang="el-GR" dirty="0"/>
              <a:t> </a:t>
            </a:r>
            <a:r>
              <a:rPr lang="el-GR" dirty="0" err="1"/>
              <a:t>επηρεασει</a:t>
            </a:r>
            <a:r>
              <a:rPr lang="el-GR" dirty="0"/>
              <a:t> την </a:t>
            </a:r>
            <a:r>
              <a:rPr lang="el-GR" dirty="0" err="1"/>
              <a:t>ποιοτητα</a:t>
            </a:r>
            <a:r>
              <a:rPr lang="el-GR" dirty="0"/>
              <a:t> </a:t>
            </a:r>
            <a:r>
              <a:rPr lang="el-GR" dirty="0" err="1"/>
              <a:t>ζωης</a:t>
            </a:r>
            <a:r>
              <a:rPr lang="el-GR" dirty="0"/>
              <a:t> του </a:t>
            </a:r>
            <a:r>
              <a:rPr lang="el-GR" dirty="0" err="1"/>
              <a:t>ασθενους</a:t>
            </a:r>
            <a:r>
              <a:rPr lang="el-GR" dirty="0"/>
              <a:t> και του </a:t>
            </a:r>
            <a:r>
              <a:rPr lang="el-GR" dirty="0" err="1"/>
              <a:t>οικογενειακου</a:t>
            </a:r>
            <a:r>
              <a:rPr lang="el-GR" dirty="0"/>
              <a:t> </a:t>
            </a:r>
            <a:r>
              <a:rPr lang="el-GR" dirty="0" err="1"/>
              <a:t>περιβαλλοντος</a:t>
            </a:r>
            <a:r>
              <a:rPr lang="el-GR" dirty="0"/>
              <a:t> η </a:t>
            </a:r>
            <a:r>
              <a:rPr lang="el-GR" dirty="0" err="1"/>
              <a:t>προξενησε</a:t>
            </a:r>
            <a:r>
              <a:rPr lang="el-GR" dirty="0"/>
              <a:t> </a:t>
            </a:r>
            <a:r>
              <a:rPr lang="el-GR" dirty="0" err="1"/>
              <a:t>οικονομικες</a:t>
            </a:r>
            <a:r>
              <a:rPr lang="el-GR" dirty="0"/>
              <a:t> </a:t>
            </a:r>
            <a:r>
              <a:rPr lang="el-GR" dirty="0" err="1"/>
              <a:t>δυσκολιες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237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Αυτό είναι </a:t>
            </a:r>
            <a:r>
              <a:rPr lang="el-GR" dirty="0" err="1"/>
              <a:t>κυριως</a:t>
            </a:r>
            <a:r>
              <a:rPr lang="el-GR" dirty="0"/>
              <a:t> για τις </a:t>
            </a:r>
            <a:r>
              <a:rPr lang="el-GR" dirty="0" err="1"/>
              <a:t>παρενεργειες</a:t>
            </a:r>
            <a:r>
              <a:rPr lang="el-GR" dirty="0"/>
              <a:t> της </a:t>
            </a:r>
            <a:r>
              <a:rPr lang="el-GR" dirty="0" err="1"/>
              <a:t>θεραπειας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581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Και </a:t>
            </a:r>
            <a:r>
              <a:rPr lang="el-GR" dirty="0" err="1"/>
              <a:t>τελος</a:t>
            </a:r>
            <a:r>
              <a:rPr lang="el-GR" dirty="0"/>
              <a:t> </a:t>
            </a:r>
            <a:r>
              <a:rPr lang="el-GR" dirty="0" err="1"/>
              <a:t>περναμ,ε</a:t>
            </a:r>
            <a:r>
              <a:rPr lang="el-GR" dirty="0"/>
              <a:t> στους </a:t>
            </a:r>
            <a:r>
              <a:rPr lang="el-GR" dirty="0" err="1"/>
              <a:t>βιοδεικτες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090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Ο όρος </a:t>
            </a:r>
            <a:r>
              <a:rPr lang="el-GR" dirty="0" err="1"/>
              <a:t>βιοδείκτης</a:t>
            </a:r>
            <a:r>
              <a:rPr lang="el-GR" dirty="0"/>
              <a:t> αναφέρεται σε ένα καθορισμένο χαρακτηριστικό που μπορεί να μετρηθεί, να καταγραφεί και να χρησιμοποιηθεί ως δείκτης φυσιολογικών βιολογικών διαδικασιών, παθολογικών διαδικασιών ή σαν απάντηση σε μια θεραπευτική παρέμβαση.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 Επομένως είναι ένα μεταβλητός δείκτης που σχετίζεται με την έκβαση της νόσου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867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Οι </a:t>
            </a:r>
            <a:r>
              <a:rPr lang="el-GR" dirty="0" err="1"/>
              <a:t>βιοδεικτες</a:t>
            </a:r>
            <a:r>
              <a:rPr lang="el-GR" dirty="0"/>
              <a:t> Πρέπει να πληρούν τα εξής κριτήρια</a:t>
            </a:r>
          </a:p>
          <a:p>
            <a:endParaRPr lang="el-GR" dirty="0"/>
          </a:p>
          <a:p>
            <a:r>
              <a:rPr lang="el-GR" dirty="0"/>
              <a:t>Εξέταση ρουτίνας</a:t>
            </a:r>
          </a:p>
          <a:p>
            <a:r>
              <a:rPr lang="el-GR" dirty="0"/>
              <a:t>Απλή εξέταση</a:t>
            </a:r>
          </a:p>
          <a:p>
            <a:r>
              <a:rPr lang="el-GR" dirty="0"/>
              <a:t>Γρήγορα αποτελέσματα</a:t>
            </a:r>
          </a:p>
          <a:p>
            <a:r>
              <a:rPr lang="el-GR" dirty="0" err="1"/>
              <a:t>Αναπαραγώγιμη</a:t>
            </a:r>
            <a:r>
              <a:rPr lang="el-GR" dirty="0"/>
              <a:t> (</a:t>
            </a:r>
            <a:r>
              <a:rPr lang="el-GR" dirty="0" err="1"/>
              <a:t>επαναληπτικότητα</a:t>
            </a:r>
            <a:r>
              <a:rPr lang="el-GR" dirty="0"/>
              <a:t>)</a:t>
            </a:r>
          </a:p>
          <a:p>
            <a:r>
              <a:rPr lang="el-GR" dirty="0"/>
              <a:t>Ποσοτικά μετρήσιμη</a:t>
            </a:r>
          </a:p>
          <a:p>
            <a:r>
              <a:rPr lang="el-GR" dirty="0"/>
              <a:t>Τυποποιημένη </a:t>
            </a:r>
          </a:p>
          <a:p>
            <a:r>
              <a:rPr lang="el-GR" dirty="0"/>
              <a:t>Χαμηλό κόστος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704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Βοηθουν</a:t>
            </a:r>
            <a:r>
              <a:rPr lang="el-GR" dirty="0"/>
              <a:t> στη Διάγνωση, θεραπεία και </a:t>
            </a:r>
            <a:r>
              <a:rPr lang="el-GR" dirty="0" err="1"/>
              <a:t>παρακολουθηση</a:t>
            </a:r>
            <a:r>
              <a:rPr lang="el-GR" dirty="0"/>
              <a:t> της </a:t>
            </a:r>
            <a:r>
              <a:rPr lang="el-GR" dirty="0" err="1"/>
              <a:t>νοσου</a:t>
            </a:r>
            <a:endParaRPr lang="el-GR" dirty="0"/>
          </a:p>
          <a:p>
            <a:r>
              <a:rPr lang="el-GR" dirty="0" err="1"/>
              <a:t>Υπα΄ρχουν</a:t>
            </a:r>
            <a:r>
              <a:rPr lang="el-GR" dirty="0"/>
              <a:t> </a:t>
            </a:r>
            <a:r>
              <a:rPr lang="el-GR" dirty="0" err="1"/>
              <a:t>βιοδεικτες</a:t>
            </a:r>
            <a:r>
              <a:rPr lang="el-GR" dirty="0"/>
              <a:t> που </a:t>
            </a:r>
            <a:r>
              <a:rPr lang="el-GR" dirty="0" err="1"/>
              <a:t>βοηθουν</a:t>
            </a:r>
            <a:r>
              <a:rPr lang="el-GR" dirty="0"/>
              <a:t> στη </a:t>
            </a:r>
            <a:r>
              <a:rPr lang="el-GR" dirty="0" err="1"/>
              <a:t>διαφορικη</a:t>
            </a:r>
            <a:r>
              <a:rPr lang="el-GR" dirty="0"/>
              <a:t> </a:t>
            </a:r>
            <a:r>
              <a:rPr lang="el-GR" dirty="0" err="1"/>
              <a:t>διαγνωση</a:t>
            </a:r>
            <a:r>
              <a:rPr lang="el-GR" dirty="0"/>
              <a:t> και </a:t>
            </a:r>
            <a:r>
              <a:rPr lang="el-GR" dirty="0" err="1"/>
              <a:t>παρεχουν</a:t>
            </a:r>
            <a:r>
              <a:rPr lang="el-GR" dirty="0"/>
              <a:t> </a:t>
            </a:r>
            <a:r>
              <a:rPr lang="el-GR" dirty="0" err="1"/>
              <a:t>πληροφοριες</a:t>
            </a:r>
            <a:r>
              <a:rPr lang="el-GR" dirty="0"/>
              <a:t> στην Πρόγνωση</a:t>
            </a:r>
          </a:p>
          <a:p>
            <a:endParaRPr lang="el-GR" dirty="0"/>
          </a:p>
          <a:p>
            <a:r>
              <a:rPr lang="el-GR" dirty="0" err="1"/>
              <a:t>Βιοδεικτες</a:t>
            </a:r>
            <a:r>
              <a:rPr lang="el-GR" dirty="0"/>
              <a:t> που </a:t>
            </a:r>
            <a:r>
              <a:rPr lang="el-GR" dirty="0" err="1"/>
              <a:t>μαζι</a:t>
            </a:r>
            <a:r>
              <a:rPr lang="el-GR" dirty="0"/>
              <a:t> με τα </a:t>
            </a:r>
            <a:r>
              <a:rPr lang="el-GR" dirty="0" err="1"/>
              <a:t>υπολοιπα</a:t>
            </a:r>
            <a:r>
              <a:rPr lang="el-GR" dirty="0"/>
              <a:t> </a:t>
            </a:r>
            <a:r>
              <a:rPr lang="el-GR" dirty="0" err="1"/>
              <a:t>κριτηρια</a:t>
            </a:r>
            <a:r>
              <a:rPr lang="el-GR" dirty="0"/>
              <a:t>, </a:t>
            </a:r>
            <a:r>
              <a:rPr lang="el-GR" dirty="0" err="1"/>
              <a:t>ακτινολογικα</a:t>
            </a:r>
            <a:r>
              <a:rPr lang="el-GR" dirty="0"/>
              <a:t> και </a:t>
            </a:r>
            <a:r>
              <a:rPr lang="el-GR" dirty="0" err="1"/>
              <a:t>κλινικα</a:t>
            </a:r>
            <a:r>
              <a:rPr lang="el-GR" dirty="0"/>
              <a:t>, </a:t>
            </a:r>
            <a:r>
              <a:rPr lang="el-GR" dirty="0" err="1"/>
              <a:t>συμβαλουν</a:t>
            </a:r>
            <a:r>
              <a:rPr lang="el-GR" dirty="0"/>
              <a:t> στην </a:t>
            </a:r>
            <a:r>
              <a:rPr lang="el-GR" dirty="0" err="1"/>
              <a:t>εκτιμηση</a:t>
            </a:r>
            <a:r>
              <a:rPr lang="el-GR" dirty="0"/>
              <a:t> της ανταπόκρισης στη θεραπεία</a:t>
            </a:r>
          </a:p>
          <a:p>
            <a:endParaRPr lang="el-GR" dirty="0"/>
          </a:p>
          <a:p>
            <a:r>
              <a:rPr lang="el-GR" dirty="0"/>
              <a:t>Και </a:t>
            </a:r>
            <a:r>
              <a:rPr lang="el-GR" dirty="0" err="1"/>
              <a:t>τελος</a:t>
            </a:r>
            <a:r>
              <a:rPr lang="el-GR" dirty="0"/>
              <a:t> </a:t>
            </a:r>
            <a:r>
              <a:rPr lang="el-GR" dirty="0" err="1"/>
              <a:t>βιοδεικτες</a:t>
            </a:r>
            <a:r>
              <a:rPr lang="el-GR" dirty="0"/>
              <a:t> που </a:t>
            </a:r>
            <a:r>
              <a:rPr lang="el-GR" dirty="0" err="1"/>
              <a:t>χρησιμευουν</a:t>
            </a:r>
            <a:r>
              <a:rPr lang="el-GR" dirty="0"/>
              <a:t> στην παρακολούθηση και </a:t>
            </a:r>
            <a:r>
              <a:rPr lang="el-GR" dirty="0" err="1"/>
              <a:t>αυξανονται</a:t>
            </a:r>
            <a:r>
              <a:rPr lang="el-GR" dirty="0"/>
              <a:t> στην πρόοδο νόσου ή στην υποτροπή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86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Μπορούν να χρησιμοποιηθούν για</a:t>
            </a:r>
          </a:p>
          <a:p>
            <a:r>
              <a:rPr lang="el-GR" dirty="0"/>
              <a:t> την πρώιμη ανίχνευση υποτροπής της νόσου, πριν την εκδήλωση συμπτωμάτων</a:t>
            </a:r>
          </a:p>
          <a:p>
            <a:r>
              <a:rPr lang="el-GR" dirty="0"/>
              <a:t>την εκτίμηση της ανταπόκρισης στη θεραπεία </a:t>
            </a:r>
          </a:p>
          <a:p>
            <a:r>
              <a:rPr lang="el-GR" dirty="0"/>
              <a:t>  </a:t>
            </a:r>
          </a:p>
          <a:p>
            <a:r>
              <a:rPr lang="el-GR" dirty="0"/>
              <a:t>Σε ασθενείς με καρκίνο παχέος εντέρου, η παρακολούθηση των επιπέδων του </a:t>
            </a:r>
            <a:r>
              <a:rPr lang="el-GR" dirty="0" err="1"/>
              <a:t>καρκινοεμβρυικού</a:t>
            </a:r>
            <a:r>
              <a:rPr lang="el-GR" dirty="0"/>
              <a:t> αντιγόνου (CEA) για την πρώιμη ανίχνευση ηπατικών μεταστάσεων μετά από επικουρική θεραπεία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322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err="1"/>
              <a:t>Γενικα</a:t>
            </a:r>
            <a:r>
              <a:rPr lang="el-GR" dirty="0"/>
              <a:t> στην </a:t>
            </a:r>
            <a:r>
              <a:rPr lang="el-GR" dirty="0" err="1"/>
              <a:t>στην</a:t>
            </a:r>
            <a:r>
              <a:rPr lang="el-GR" dirty="0"/>
              <a:t> κλινική πρακτική και στην έρευνα </a:t>
            </a:r>
            <a:r>
              <a:rPr lang="el-GR" dirty="0" err="1"/>
              <a:t>χρησιμοποιουνται</a:t>
            </a:r>
            <a:r>
              <a:rPr lang="el-GR" dirty="0"/>
              <a:t> οι </a:t>
            </a:r>
            <a:r>
              <a:rPr lang="el-GR" dirty="0" err="1"/>
              <a:t>εξης</a:t>
            </a:r>
            <a:endParaRPr lang="el-GR" dirty="0"/>
          </a:p>
          <a:p>
            <a:endParaRPr lang="el-GR" dirty="0"/>
          </a:p>
          <a:p>
            <a:r>
              <a:rPr lang="el-GR" dirty="0"/>
              <a:t>Προγνωστικοί </a:t>
            </a:r>
            <a:r>
              <a:rPr lang="el-GR" dirty="0" err="1"/>
              <a:t>βιοδείκτες</a:t>
            </a:r>
            <a:endParaRPr lang="el-GR" dirty="0"/>
          </a:p>
          <a:p>
            <a:r>
              <a:rPr lang="el-GR" dirty="0"/>
              <a:t>Προβλεπτικοί </a:t>
            </a:r>
            <a:r>
              <a:rPr lang="el-GR" dirty="0" err="1"/>
              <a:t>βιοδείκτες</a:t>
            </a:r>
            <a:endParaRPr lang="el-GR" dirty="0"/>
          </a:p>
          <a:p>
            <a:r>
              <a:rPr lang="el-GR" dirty="0"/>
              <a:t>Φαρμακοδυναμικοί </a:t>
            </a:r>
            <a:r>
              <a:rPr lang="el-GR" dirty="0" err="1"/>
              <a:t>βιοδείκτες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2280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Παρέχουν πληροφορίες σχετικά με την νόσο  και την </a:t>
            </a:r>
            <a:r>
              <a:rPr lang="el-GR" dirty="0" err="1"/>
              <a:t>έκβαση,όπως</a:t>
            </a:r>
            <a:r>
              <a:rPr lang="el-GR" dirty="0"/>
              <a:t> την πιθανότητα προόδου νόσου, υποτροπής ή θανάτου, ανεξάρτητα από το είδος θεραπείας.</a:t>
            </a:r>
          </a:p>
          <a:p>
            <a:endParaRPr lang="el-GR" dirty="0"/>
          </a:p>
          <a:p>
            <a:r>
              <a:rPr lang="el-GR" dirty="0"/>
              <a:t>Αντανακλούν το βιολογικό υπόβαθρο της νόσου και τη φυσική της πορεία, ανεξάρτητα από το είδος θεραπείας.</a:t>
            </a:r>
          </a:p>
          <a:p>
            <a:endParaRPr lang="el-GR" dirty="0"/>
          </a:p>
          <a:p>
            <a:r>
              <a:rPr lang="el-GR" dirty="0"/>
              <a:t>    </a:t>
            </a:r>
          </a:p>
          <a:p>
            <a:r>
              <a:rPr lang="el-GR" dirty="0"/>
              <a:t>Γυναίκες με καρκίνο μαστού HER2 </a:t>
            </a:r>
            <a:r>
              <a:rPr lang="el-GR" dirty="0" err="1"/>
              <a:t>positive</a:t>
            </a:r>
            <a:r>
              <a:rPr lang="el-GR" dirty="0"/>
              <a:t> που δεν έχουν λάβει θεραπεία έχουν χειρότερη επιβίωση από HER2 </a:t>
            </a:r>
            <a:r>
              <a:rPr lang="el-GR" dirty="0" err="1"/>
              <a:t>negative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665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Παρέχουν πληροφορίες για το αποτέλεσμα της θεραπείας και για την πιθανότητα ανταπόκρισης στην  θεραπεία εκλογής. </a:t>
            </a:r>
          </a:p>
          <a:p>
            <a:r>
              <a:rPr lang="el-GR" dirty="0"/>
              <a:t>    </a:t>
            </a:r>
          </a:p>
          <a:p>
            <a:endParaRPr lang="el-GR" dirty="0"/>
          </a:p>
          <a:p>
            <a:r>
              <a:rPr lang="el-GR" dirty="0"/>
              <a:t>Ασθενείς με αρχικό στάδιο καρκίνου μαστού HER2 </a:t>
            </a:r>
            <a:r>
              <a:rPr lang="el-GR" dirty="0" err="1"/>
              <a:t>positive</a:t>
            </a:r>
            <a:r>
              <a:rPr lang="el-GR" dirty="0"/>
              <a:t>  ωφελούνται από τη HER2 </a:t>
            </a:r>
            <a:r>
              <a:rPr lang="el-GR" dirty="0" err="1"/>
              <a:t>στοχευμένη</a:t>
            </a:r>
            <a:r>
              <a:rPr lang="el-GR" dirty="0"/>
              <a:t> θεραπεία</a:t>
            </a:r>
          </a:p>
          <a:p>
            <a:r>
              <a:rPr lang="el-GR" dirty="0"/>
              <a:t>Ασθενείς με EGFR, ALK, ROS 1, BRAF, METex14, NTRK1/2/3, RET, HER2 καρκίνο πνεύμονα ωφελούνται από τη </a:t>
            </a:r>
            <a:r>
              <a:rPr lang="el-GR" dirty="0" err="1"/>
              <a:t>στοχευμένη</a:t>
            </a:r>
            <a:r>
              <a:rPr lang="el-GR" dirty="0"/>
              <a:t> θεραπεία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898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Παρέχουν πληροφορίες για </a:t>
            </a:r>
          </a:p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τα φαρμακολογικά αποτελέσματα της θεραπείας, </a:t>
            </a:r>
          </a:p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την αποφυγή τοξικότητας, </a:t>
            </a:r>
          </a:p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την κατανόηση του μηχανισμού αντίστασης ή ανταπόκρισης στη θεραπεία</a:t>
            </a:r>
          </a:p>
          <a:p>
            <a:r>
              <a:rPr lang="el-G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Μπορούν να προβλέψουν  ανεπιθύμητες αντιδράσεις που σχετίζονται με τη θεραπεία</a:t>
            </a:r>
          </a:p>
          <a:p>
            <a:endParaRPr lang="el-GR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D1057-AB98-4A1C-A598-FB6DDBDD99F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1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4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8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8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2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97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0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7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92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10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5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85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2FD05-EC4D-4F92-809B-7C757F74C6E2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9AC0-B092-407B-9008-222D3066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0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219200"/>
            <a:ext cx="7772400" cy="1470025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Κριτήρια αξιολόγησης  της αποτελεσματικότητας</a:t>
            </a:r>
            <a:br>
              <a:rPr lang="el-GR" sz="2800" b="1" dirty="0">
                <a:solidFill>
                  <a:srgbClr val="0070C0"/>
                </a:solidFill>
              </a:rPr>
            </a:br>
            <a:r>
              <a:rPr lang="el-GR" sz="2800" b="1" dirty="0">
                <a:solidFill>
                  <a:srgbClr val="0070C0"/>
                </a:solidFill>
              </a:rPr>
              <a:t>της αντινεοπλασματικής θεραπείας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9104" y="3886200"/>
            <a:ext cx="7920880" cy="1752600"/>
          </a:xfrm>
        </p:spPr>
        <p:txBody>
          <a:bodyPr>
            <a:noAutofit/>
          </a:bodyPr>
          <a:lstStyle/>
          <a:p>
            <a:pPr lvl="0" algn="just"/>
            <a:r>
              <a:rPr lang="el-GR" sz="2000" b="1" dirty="0" err="1">
                <a:solidFill>
                  <a:srgbClr val="4F81BD">
                    <a:lumMod val="50000"/>
                  </a:srgbClr>
                </a:solidFill>
              </a:rPr>
              <a:t>Mαρία</a:t>
            </a:r>
            <a:r>
              <a:rPr lang="el-GR" sz="2000" b="1" dirty="0">
                <a:solidFill>
                  <a:srgbClr val="4F81BD">
                    <a:lumMod val="50000"/>
                  </a:srgbClr>
                </a:solidFill>
              </a:rPr>
              <a:t> Μάνη</a:t>
            </a:r>
            <a:r>
              <a:rPr lang="en-US" sz="2000" b="1" dirty="0">
                <a:solidFill>
                  <a:srgbClr val="4F81BD">
                    <a:lumMod val="50000"/>
                  </a:srgbClr>
                </a:solidFill>
              </a:rPr>
              <a:t> MD, MSc, </a:t>
            </a:r>
            <a:r>
              <a:rPr lang="el-GR" sz="2000" b="1" dirty="0">
                <a:solidFill>
                  <a:srgbClr val="4F81BD">
                    <a:lumMod val="50000"/>
                  </a:srgbClr>
                </a:solidFill>
              </a:rPr>
              <a:t>Πνευμονολόγος</a:t>
            </a:r>
            <a:r>
              <a:rPr lang="en-US" sz="2000" b="1" dirty="0">
                <a:solidFill>
                  <a:srgbClr val="4F81BD">
                    <a:lumMod val="50000"/>
                  </a:srgbClr>
                </a:solidFill>
              </a:rPr>
              <a:t> </a:t>
            </a:r>
            <a:endParaRPr lang="el-GR" sz="2000" b="1" dirty="0">
              <a:solidFill>
                <a:srgbClr val="4F81BD">
                  <a:lumMod val="50000"/>
                </a:srgbClr>
              </a:solidFill>
            </a:endParaRPr>
          </a:p>
          <a:p>
            <a:pPr lvl="0" algn="just"/>
            <a:r>
              <a:rPr lang="el-GR" sz="2000" b="1" dirty="0">
                <a:solidFill>
                  <a:srgbClr val="4F81BD">
                    <a:lumMod val="50000"/>
                  </a:srgbClr>
                </a:solidFill>
              </a:rPr>
              <a:t>Επιστημονικός Συνεργάτης ΕΚΠΑ</a:t>
            </a:r>
            <a:endParaRPr lang="en-US" sz="2000" b="1" dirty="0">
              <a:solidFill>
                <a:srgbClr val="4F81BD">
                  <a:lumMod val="50000"/>
                </a:srgbClr>
              </a:solidFill>
            </a:endParaRPr>
          </a:p>
          <a:p>
            <a:pPr lvl="0" algn="just"/>
            <a:r>
              <a:rPr lang="el-GR" sz="2000" b="1" dirty="0">
                <a:solidFill>
                  <a:srgbClr val="4F81BD">
                    <a:lumMod val="50000"/>
                  </a:srgbClr>
                </a:solidFill>
              </a:rPr>
              <a:t>Τμήμα κλινικών μελετών</a:t>
            </a:r>
            <a:endParaRPr lang="en-US" sz="2000" b="1" dirty="0">
              <a:solidFill>
                <a:srgbClr val="4F81BD">
                  <a:lumMod val="50000"/>
                </a:srgbClr>
              </a:solidFill>
            </a:endParaRPr>
          </a:p>
          <a:p>
            <a:pPr lvl="0" algn="just"/>
            <a:r>
              <a:rPr lang="el-GR" sz="2000" b="1" dirty="0">
                <a:solidFill>
                  <a:srgbClr val="4F81BD">
                    <a:lumMod val="50000"/>
                  </a:srgbClr>
                </a:solidFill>
              </a:rPr>
              <a:t>Ογκολογική Μονάδα Γ’ Παθολογικής Κλινικής και Ομώνυμου Εργαστηρίου Ιατρικής Σχολής ΕΚΠΑ, Γ.Ν.Α. «Η Σωτηρία» </a:t>
            </a:r>
            <a:endParaRPr lang="en-US" sz="2000" b="1" dirty="0">
              <a:solidFill>
                <a:srgbClr val="4F81B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2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A2B252-B3A0-8400-529D-64B415CB7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  <a:latin typeface="+mn-lt"/>
              </a:rPr>
              <a:t>Αποτελεσματικότητα </a:t>
            </a:r>
            <a:r>
              <a:rPr lang="el-GR" sz="2800" b="1" dirty="0" err="1">
                <a:solidFill>
                  <a:srgbClr val="0070C0"/>
                </a:solidFill>
                <a:latin typeface="+mn-lt"/>
              </a:rPr>
              <a:t>αντινεοπλασματικής</a:t>
            </a:r>
            <a:r>
              <a:rPr lang="el-GR" sz="2800" b="1" dirty="0">
                <a:solidFill>
                  <a:srgbClr val="0070C0"/>
                </a:solidFill>
                <a:latin typeface="+mn-lt"/>
              </a:rPr>
              <a:t> θεραπείας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5AF1CF-A390-ABC9-5D1B-6357AB50F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132856"/>
            <a:ext cx="8229600" cy="417646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000" b="1" dirty="0">
                <a:solidFill>
                  <a:srgbClr val="002060"/>
                </a:solidFill>
                <a:latin typeface="Calibri"/>
              </a:rPr>
              <a:t>      </a:t>
            </a:r>
            <a:r>
              <a:rPr lang="el-GR" sz="2400" b="1" u="sng" dirty="0">
                <a:solidFill>
                  <a:srgbClr val="002060"/>
                </a:solidFill>
                <a:latin typeface="Calibri"/>
              </a:rPr>
              <a:t>Αρχική εκτίμηση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2000" b="1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l-GR" sz="2400" b="1" dirty="0">
                <a:solidFill>
                  <a:srgbClr val="FF0000"/>
                </a:solidFill>
                <a:latin typeface="Calibri"/>
              </a:rPr>
              <a:t>Φ</a:t>
            </a: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ορτίο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νόσου (έκταση της κακοήθειας)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l-GR" sz="2400" b="1" dirty="0">
              <a:solidFill>
                <a:srgbClr val="FF0000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Αρχική κλινική κατάσταση ασθενούς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l-GR" sz="2400" b="1" dirty="0">
              <a:solidFill>
                <a:srgbClr val="FF0000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Αρχικ</a:t>
            </a:r>
            <a:r>
              <a:rPr lang="el-GR" sz="2400" b="1" dirty="0">
                <a:solidFill>
                  <a:srgbClr val="FF0000"/>
                </a:solidFill>
                <a:latin typeface="Calibri"/>
              </a:rPr>
              <a:t>ή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αξιολόγηση </a:t>
            </a: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βιοδεικτών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σε κάποιες μορφές συμπαγών όγκων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1687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Αποτελεσματικότητα αντινεοπλασματικής  θεραπείας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Απεικονιστικά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Κλινικά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Βιοδείκτες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83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Πρόοδος νόσου- Ορισμοί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rgbClr val="FF0000"/>
                </a:solidFill>
              </a:rPr>
              <a:t>Recurrence</a:t>
            </a:r>
            <a:r>
              <a:rPr lang="el-GR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r>
              <a:rPr lang="el-GR" sz="2400" dirty="0">
                <a:solidFill>
                  <a:srgbClr val="002060"/>
                </a:solidFill>
              </a:rPr>
              <a:t>υποτροπή μετά από πλήρη εξαφάνιση του όγκου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endParaRPr lang="el-GR"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400" b="1" u="sng" dirty="0">
                <a:solidFill>
                  <a:srgbClr val="FF0000"/>
                </a:solidFill>
              </a:rPr>
              <a:t>Relapse</a:t>
            </a:r>
            <a:r>
              <a:rPr lang="en-US" sz="2400" dirty="0">
                <a:solidFill>
                  <a:srgbClr val="002060"/>
                </a:solidFill>
              </a:rPr>
              <a:t> : </a:t>
            </a:r>
            <a:r>
              <a:rPr lang="el-GR" sz="2400" dirty="0">
                <a:solidFill>
                  <a:srgbClr val="002060"/>
                </a:solidFill>
              </a:rPr>
              <a:t>υποτροπή μετά από μερική ανταπόκριση ή σταθερή νόσο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E:\DOCUMENTS\ΜΑΡΙΛΗ\ΚΡΙΤΗΡΙΑ ΑΞΙΟΛΟΓΗΣΗΣ ΑΠΟΤΕΛΕΣΜΑΤΙΚΟΤΗΤΑΣ ΘΕΡΑΠΕΙΑΣ\PICTURES\Capture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944" y="5877271"/>
            <a:ext cx="1243979" cy="50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44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Survival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Overall survival (OS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sz="2000" dirty="0">
                <a:solidFill>
                  <a:srgbClr val="002060"/>
                </a:solidFill>
              </a:rPr>
              <a:t>: </a:t>
            </a:r>
            <a:r>
              <a:rPr lang="el-GR" sz="2000" dirty="0">
                <a:solidFill>
                  <a:srgbClr val="002060"/>
                </a:solidFill>
              </a:rPr>
              <a:t>ο χρόνος από την έναρξη της θεραπείας εως το θάνατο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l-GR" sz="2000" dirty="0">
                <a:solidFill>
                  <a:srgbClr val="002060"/>
                </a:solidFill>
              </a:rPr>
              <a:t>από οποιαδήποτε αιτία</a:t>
            </a:r>
          </a:p>
          <a:p>
            <a:r>
              <a:rPr lang="en-US" sz="2000" b="1" u="sng" dirty="0">
                <a:solidFill>
                  <a:srgbClr val="FF0000"/>
                </a:solidFill>
              </a:rPr>
              <a:t>Progression free survival (PFS) </a:t>
            </a:r>
            <a:r>
              <a:rPr lang="en-US" sz="2000" dirty="0">
                <a:solidFill>
                  <a:srgbClr val="002060"/>
                </a:solidFill>
              </a:rPr>
              <a:t>: </a:t>
            </a:r>
            <a:r>
              <a:rPr lang="el-GR" sz="2000" dirty="0">
                <a:solidFill>
                  <a:srgbClr val="002060"/>
                </a:solidFill>
              </a:rPr>
              <a:t>ο χρόνος από την έναρξη της θεραπείας εως την πρώτη πρόοδο νόσου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l-GR" sz="2000" dirty="0">
                <a:solidFill>
                  <a:srgbClr val="002060"/>
                </a:solidFill>
              </a:rPr>
              <a:t>ή θάνατο </a:t>
            </a:r>
            <a:r>
              <a:rPr lang="en-US" sz="2000" dirty="0">
                <a:solidFill>
                  <a:srgbClr val="002060"/>
                </a:solidFill>
              </a:rPr>
              <a:t>(</a:t>
            </a:r>
            <a:r>
              <a:rPr lang="el-GR" sz="2000" dirty="0">
                <a:solidFill>
                  <a:srgbClr val="002060"/>
                </a:solidFill>
              </a:rPr>
              <a:t>για προχωρημένη ή μεταστατική νόσο) </a:t>
            </a:r>
          </a:p>
          <a:p>
            <a:r>
              <a:rPr lang="el-GR" sz="2000" b="1" dirty="0">
                <a:solidFill>
                  <a:srgbClr val="FF0000"/>
                </a:solidFill>
              </a:rPr>
              <a:t> </a:t>
            </a:r>
            <a:r>
              <a:rPr lang="en-US" sz="2000" b="1" u="sng" dirty="0">
                <a:solidFill>
                  <a:srgbClr val="FF0000"/>
                </a:solidFill>
              </a:rPr>
              <a:t>Time to Progression (TTP)</a:t>
            </a:r>
            <a:r>
              <a:rPr lang="el-GR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>
                <a:solidFill>
                  <a:srgbClr val="FF0000"/>
                </a:solidFill>
              </a:rPr>
              <a:t>: </a:t>
            </a:r>
            <a:r>
              <a:rPr lang="el-GR" sz="2000" dirty="0">
                <a:solidFill>
                  <a:srgbClr val="002060"/>
                </a:solidFill>
              </a:rPr>
              <a:t>χρόνος έως ακτινολογική πρόοδο νόσου (δεν περιλαμβάνει θάνατο χωρίς </a:t>
            </a:r>
            <a:r>
              <a:rPr lang="el-GR" sz="2000" dirty="0" err="1">
                <a:solidFill>
                  <a:srgbClr val="002060"/>
                </a:solidFill>
              </a:rPr>
              <a:t>progression</a:t>
            </a:r>
            <a:r>
              <a:rPr lang="el-GR" sz="2000" dirty="0">
                <a:solidFill>
                  <a:srgbClr val="002060"/>
                </a:solidFill>
              </a:rPr>
              <a:t>) </a:t>
            </a:r>
          </a:p>
          <a:p>
            <a:r>
              <a:rPr lang="en-US" sz="2000" b="1" u="sng" dirty="0">
                <a:solidFill>
                  <a:srgbClr val="FF0000"/>
                </a:solidFill>
              </a:rPr>
              <a:t>Disease free survival</a:t>
            </a:r>
            <a:r>
              <a:rPr lang="el-GR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>
                <a:solidFill>
                  <a:srgbClr val="FF0000"/>
                </a:solidFill>
              </a:rPr>
              <a:t>(DFS)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: </a:t>
            </a:r>
            <a:r>
              <a:rPr lang="el-GR" sz="2000" dirty="0">
                <a:solidFill>
                  <a:srgbClr val="002060"/>
                </a:solidFill>
              </a:rPr>
              <a:t>ο χρόνος από την έναρξη της θεραπείας εως την πρώτη πρόοδο νόσου</a:t>
            </a:r>
            <a:r>
              <a:rPr lang="en-US" sz="2000" dirty="0">
                <a:solidFill>
                  <a:srgbClr val="002060"/>
                </a:solidFill>
              </a:rPr>
              <a:t>  (</a:t>
            </a:r>
            <a:r>
              <a:rPr lang="el-GR" sz="2000" dirty="0">
                <a:solidFill>
                  <a:srgbClr val="002060"/>
                </a:solidFill>
              </a:rPr>
              <a:t>χρησιμοποιείται για επικουρική θεραπεία μετά από ριζική αντιμετώπιση)</a:t>
            </a:r>
          </a:p>
          <a:p>
            <a:r>
              <a:rPr lang="el-GR" sz="2000" b="1" u="sng" dirty="0" err="1">
                <a:solidFill>
                  <a:srgbClr val="FF0000"/>
                </a:solidFill>
              </a:rPr>
              <a:t>Duration</a:t>
            </a:r>
            <a:r>
              <a:rPr lang="el-GR" sz="2000" b="1" u="sng" dirty="0">
                <a:solidFill>
                  <a:srgbClr val="FF0000"/>
                </a:solidFill>
              </a:rPr>
              <a:t> of </a:t>
            </a:r>
            <a:r>
              <a:rPr lang="el-GR" sz="2000" b="1" u="sng" dirty="0" err="1">
                <a:solidFill>
                  <a:srgbClr val="FF0000"/>
                </a:solidFill>
              </a:rPr>
              <a:t>Response</a:t>
            </a:r>
            <a:r>
              <a:rPr lang="el-GR" sz="2000" b="1" u="sng" dirty="0">
                <a:solidFill>
                  <a:srgbClr val="FF0000"/>
                </a:solidFill>
              </a:rPr>
              <a:t> (</a:t>
            </a:r>
            <a:r>
              <a:rPr lang="el-GR" sz="2000" b="1" u="sng" dirty="0" err="1">
                <a:solidFill>
                  <a:srgbClr val="FF0000"/>
                </a:solidFill>
              </a:rPr>
              <a:t>DoR</a:t>
            </a:r>
            <a:r>
              <a:rPr lang="el-GR" sz="2000" b="1" u="sng" dirty="0">
                <a:solidFill>
                  <a:srgbClr val="FF0000"/>
                </a:solidFill>
              </a:rPr>
              <a:t>) </a:t>
            </a:r>
            <a:r>
              <a:rPr lang="en-US" sz="2000" b="1" u="sng" dirty="0">
                <a:solidFill>
                  <a:srgbClr val="FF0000"/>
                </a:solidFill>
              </a:rPr>
              <a:t>: </a:t>
            </a:r>
            <a:r>
              <a:rPr lang="el-GR" sz="2000" dirty="0">
                <a:solidFill>
                  <a:srgbClr val="002060"/>
                </a:solidFill>
              </a:rPr>
              <a:t>χρόνος από την πρώτη τεκμηριωμένη ανταπόκριση έως </a:t>
            </a:r>
            <a:r>
              <a:rPr lang="el-GR" sz="2000" dirty="0" err="1">
                <a:solidFill>
                  <a:srgbClr val="002060"/>
                </a:solidFill>
              </a:rPr>
              <a:t>progression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4" name="Picture 2" descr="E:\DOCUMENTS\ΜΑΡΙΛΗ\ΚΡΙΤΗΡΙΑ ΑΞΙΟΛΟΓΗΣΗΣ ΑΠΟΤΕΛΕΣΜΑΤΙΚΟΤΗΤΑΣ ΘΕΡΑΠΕΙΑΣ\PICTURES\Capture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944" y="5877271"/>
            <a:ext cx="1243979" cy="50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887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Κριτήρια προόδου νόσου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002060"/>
                </a:solidFill>
              </a:rPr>
              <a:t>Εμφάνιση νέων ακτινολογικών ευρημάτων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002060"/>
                </a:solidFill>
              </a:rPr>
              <a:t>Αυξηση του μεγέθους και αριθμού των υπαρκτών μετρήσιμων ακτινολογικών ευρημάτων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002060"/>
                </a:solidFill>
              </a:rPr>
              <a:t>Ξεκάθαρη ακτινολογική επιδείνωση των μη μετρήσιμων ακτινολογικών ευρημάτων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002060"/>
                </a:solidFill>
              </a:rPr>
              <a:t>Επιδείνωση της κλινικής συμπτωματολογίας και σημειολογίας με ή χωρίς ακτινολογική επιδείνωση </a:t>
            </a:r>
            <a:endParaRPr lang="en-US" sz="20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rgbClr val="002060"/>
                </a:solidFill>
              </a:rPr>
              <a:t>Ποσοτική αύξηση ή ανεύρεση βιοδεικτών σε συνδυασμό με τα παραπάνω, σε κάποιες μορφές συμπαγών όγκων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l-GR" sz="2400" dirty="0">
              <a:solidFill>
                <a:srgbClr val="002060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l-GR" sz="1100" dirty="0"/>
              <a:t> </a:t>
            </a:r>
            <a:r>
              <a:rPr lang="en-US" sz="1100" dirty="0" err="1"/>
              <a:t>Dancey</a:t>
            </a:r>
            <a:r>
              <a:rPr lang="en-US" sz="1100" dirty="0"/>
              <a:t> JE, Dodd LE, Ford R, et al. Recommendations for the assessment of progression in </a:t>
            </a:r>
            <a:r>
              <a:rPr lang="en-US" sz="1100" dirty="0" err="1"/>
              <a:t>randomised</a:t>
            </a:r>
            <a:r>
              <a:rPr lang="en-US" sz="1100" dirty="0"/>
              <a:t> cancer treatment trials. </a:t>
            </a:r>
            <a:r>
              <a:rPr lang="en-US" sz="1100" dirty="0" err="1"/>
              <a:t>Eur</a:t>
            </a:r>
            <a:r>
              <a:rPr lang="en-US" sz="1100" dirty="0"/>
              <a:t> J Cancer. 2009 Jan;45(2):281-9</a:t>
            </a:r>
            <a:endParaRPr lang="en-US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7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CF609-A5FD-4A6B-80C8-723B7D69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09FF6-4054-4E01-58F7-B060F2060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Αποτελεσματικότητα αντινεοπλασματικής  θεραπείας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AAB4E-BBF5-3529-0371-673A2A74C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b="1" dirty="0">
                <a:solidFill>
                  <a:srgbClr val="FF0000"/>
                </a:solidFill>
              </a:rPr>
              <a:t>Ακτινολογικά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Κλινικά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Βιοδείκτες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08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Ακτινολογικά κριτήρια</a:t>
            </a:r>
            <a:br>
              <a:rPr lang="el-GR" sz="2800" b="1" dirty="0">
                <a:solidFill>
                  <a:srgbClr val="0070C0"/>
                </a:solidFill>
              </a:rPr>
            </a:br>
            <a:r>
              <a:rPr lang="el-GR" sz="2800" b="1" dirty="0">
                <a:solidFill>
                  <a:srgbClr val="0070C0"/>
                </a:solidFill>
              </a:rPr>
              <a:t>Ανάγκη για θέσπιση κριτηρίων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000" dirty="0">
              <a:solidFill>
                <a:srgbClr val="002060"/>
              </a:solidFill>
            </a:endParaRPr>
          </a:p>
          <a:p>
            <a:endParaRPr lang="el-GR" sz="2000" dirty="0">
              <a:solidFill>
                <a:srgbClr val="002060"/>
              </a:solidFill>
            </a:endParaRPr>
          </a:p>
          <a:p>
            <a:endParaRPr lang="el-GR" sz="2000" dirty="0">
              <a:solidFill>
                <a:srgbClr val="002060"/>
              </a:solidFill>
            </a:endParaRPr>
          </a:p>
          <a:p>
            <a:endParaRPr lang="el-GR" sz="2000" dirty="0">
              <a:solidFill>
                <a:srgbClr val="002060"/>
              </a:solidFill>
            </a:endParaRPr>
          </a:p>
          <a:p>
            <a:endParaRPr lang="el-GR" sz="2000" dirty="0">
              <a:solidFill>
                <a:srgbClr val="002060"/>
              </a:solidFill>
            </a:endParaRPr>
          </a:p>
          <a:p>
            <a:endParaRPr lang="el-GR" sz="2000" dirty="0">
              <a:solidFill>
                <a:srgbClr val="002060"/>
              </a:solidFill>
            </a:endParaRPr>
          </a:p>
          <a:p>
            <a:r>
              <a:rPr lang="el-GR" sz="2000" dirty="0">
                <a:solidFill>
                  <a:srgbClr val="002060"/>
                </a:solidFill>
              </a:rPr>
              <a:t>Οι πρώτες προσπάθειες καθορισμού αντικειμενικής ανταπόκρισης της αντινεοπλασματικής θεραπείας στη συρρίκνωση του όγκου τοποθετούνται στις αρχές του 1960</a:t>
            </a:r>
          </a:p>
          <a:p>
            <a:r>
              <a:rPr lang="el-GR" sz="2000" dirty="0">
                <a:solidFill>
                  <a:srgbClr val="002060"/>
                </a:solidFill>
              </a:rPr>
              <a:t>Ανάγκη για χρήση ευρέως αποδεκτών  και κοινών  για όλους ορισμών για την αποτελεσματικότητα της θεραπείας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B8A21A-54AB-C8C7-925D-69B237230EEF}"/>
              </a:ext>
            </a:extLst>
          </p:cNvPr>
          <p:cNvSpPr txBox="1"/>
          <p:nvPr/>
        </p:nvSpPr>
        <p:spPr>
          <a:xfrm>
            <a:off x="683568" y="1916832"/>
            <a:ext cx="7560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</a:rPr>
              <a:t>Η αλλαγή του φορτίου της νόσου (έκταση της κακοήθειας) είναι σημαντικό χαρακτηριστικό στην εκτίμηση της αποτελεσματικότητας ενός φαρμάκου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531760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Ακτινολογικά κριτήρια για την αντικειμενική ανταπόκριση των συμπαγών  όγκων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r>
              <a:rPr lang="el-GR" sz="2000" dirty="0">
                <a:solidFill>
                  <a:srgbClr val="002060"/>
                </a:solidFill>
              </a:rPr>
              <a:t>Στα μέσα προς τέλος της δεκαετίας του 1970 υιοθετήθηκαν οι ορισμοί της αντικειμενικής ακτινολογικής ανταπόκρισης</a:t>
            </a:r>
          </a:p>
          <a:p>
            <a:r>
              <a:rPr lang="el-GR" sz="2000" dirty="0">
                <a:solidFill>
                  <a:srgbClr val="002060"/>
                </a:solidFill>
              </a:rPr>
              <a:t>Η θέσπιση των κριτηρίων αντικειμενικής ακτινολογικής ανταπόκρισης των συμπαγών όγκων πραγματοποιήθηκε το 2000 και ήταν αποτέλεσμα διεθνούς συνεργασίας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      </a:t>
            </a:r>
            <a:r>
              <a:rPr lang="en-US" sz="2000" b="1" dirty="0">
                <a:solidFill>
                  <a:srgbClr val="FF0000"/>
                </a:solidFill>
              </a:rPr>
              <a:t>RECIST</a:t>
            </a:r>
            <a:endParaRPr lang="el-GR" sz="2000" b="1" dirty="0">
              <a:solidFill>
                <a:srgbClr val="FF0000"/>
              </a:solidFill>
            </a:endParaRPr>
          </a:p>
          <a:p>
            <a:r>
              <a:rPr lang="el-GR" sz="2000" dirty="0">
                <a:solidFill>
                  <a:srgbClr val="002060"/>
                </a:solidFill>
              </a:rPr>
              <a:t>Το 2008 θεσπίστηκαν τα ανανεωμένα κριτήρια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2060"/>
                </a:solidFill>
              </a:rPr>
              <a:t>       </a:t>
            </a:r>
            <a:r>
              <a:rPr lang="en-US" sz="2000" b="1" dirty="0">
                <a:solidFill>
                  <a:srgbClr val="FF0000"/>
                </a:solidFill>
              </a:rPr>
              <a:t>Revised RECIST (version 1.1)</a:t>
            </a:r>
            <a:endParaRPr lang="el-GR" sz="2000" b="1" dirty="0">
              <a:solidFill>
                <a:srgbClr val="FF0000"/>
              </a:solidFill>
            </a:endParaRPr>
          </a:p>
          <a:p>
            <a:endParaRPr lang="el-GR" sz="2000" dirty="0">
              <a:solidFill>
                <a:srgbClr val="002060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71D0E3B-019A-7EE8-22D6-54D4B422E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941168"/>
            <a:ext cx="8147248" cy="14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94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>
                <a:solidFill>
                  <a:srgbClr val="002060"/>
                </a:solidFill>
              </a:rPr>
              <a:t>     </a:t>
            </a:r>
          </a:p>
          <a:p>
            <a:pPr marL="0" indent="0">
              <a:buNone/>
            </a:pPr>
            <a:r>
              <a:rPr lang="el-GR" sz="2400" dirty="0">
                <a:solidFill>
                  <a:srgbClr val="002060"/>
                </a:solidFill>
              </a:rPr>
              <a:t>     Χρησιμοποιούνται  </a:t>
            </a:r>
          </a:p>
          <a:p>
            <a:pPr marL="0" indent="0">
              <a:buNone/>
            </a:pPr>
            <a:endParaRPr lang="el-GR" sz="2400" dirty="0">
              <a:solidFill>
                <a:srgbClr val="002060"/>
              </a:solidFill>
            </a:endParaRPr>
          </a:p>
          <a:p>
            <a:r>
              <a:rPr lang="el-GR" sz="2400" dirty="0">
                <a:solidFill>
                  <a:srgbClr val="002060"/>
                </a:solidFill>
              </a:rPr>
              <a:t>Στις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l-GR" sz="2400" dirty="0">
                <a:solidFill>
                  <a:srgbClr val="002060"/>
                </a:solidFill>
              </a:rPr>
              <a:t>κλινικές μελέτες που πραγματοποιούνται σε ακαδημαϊκά ινστιτούτα</a:t>
            </a:r>
          </a:p>
          <a:p>
            <a:r>
              <a:rPr lang="el-GR" sz="2400" dirty="0">
                <a:solidFill>
                  <a:srgbClr val="002060"/>
                </a:solidFill>
              </a:rPr>
              <a:t>Στις κλινικές μελέτες που σχεδιάζονται από φαρμακευτικές εταιρείες </a:t>
            </a:r>
          </a:p>
          <a:p>
            <a:r>
              <a:rPr lang="el-GR" sz="2400" dirty="0">
                <a:solidFill>
                  <a:srgbClr val="002060"/>
                </a:solidFill>
              </a:rPr>
              <a:t>Στην καθημερινή κλινική πρακτική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16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sz="2400" dirty="0">
                <a:solidFill>
                  <a:srgbClr val="002060"/>
                </a:solidFill>
              </a:rPr>
              <a:t>Δεδομένου ότι πρόκειται για αντικειμενικά κριτήρια που εκφράζουν την έκταση της κακοήθειας (φορτίο νόσου) καθοδηγούν τη λήψη θεραπευτικών αποφάσεων</a:t>
            </a:r>
          </a:p>
          <a:p>
            <a:pPr lvl="0"/>
            <a:endParaRPr lang="el-GR" sz="2400" dirty="0">
              <a:solidFill>
                <a:srgbClr val="002060"/>
              </a:solidFill>
            </a:endParaRPr>
          </a:p>
          <a:p>
            <a:pPr lvl="0"/>
            <a:endParaRPr lang="en-US" sz="2400" dirty="0">
              <a:solidFill>
                <a:srgbClr val="002060"/>
              </a:solidFill>
            </a:endParaRPr>
          </a:p>
          <a:p>
            <a:r>
              <a:rPr lang="el-GR" sz="2400" b="1" dirty="0">
                <a:solidFill>
                  <a:srgbClr val="FF0000"/>
                </a:solidFill>
              </a:rPr>
              <a:t>Με βάση τα κριτήρια </a:t>
            </a:r>
            <a:r>
              <a:rPr lang="en-US" sz="2400" b="1" dirty="0">
                <a:solidFill>
                  <a:srgbClr val="FF0000"/>
                </a:solidFill>
              </a:rPr>
              <a:t>RECIST </a:t>
            </a:r>
            <a:r>
              <a:rPr lang="el-GR" sz="2400" b="1" dirty="0">
                <a:solidFill>
                  <a:srgbClr val="FF0000"/>
                </a:solidFill>
              </a:rPr>
              <a:t>αποφασίζεται η διακοπή της θεραπείας και η αλλαγή θεραπευτικού παράγοντα (γραμμή θεραπείας)</a:t>
            </a:r>
          </a:p>
        </p:txBody>
      </p:sp>
    </p:spTree>
    <p:extLst>
      <p:ext uri="{BB962C8B-B14F-4D97-AF65-F5344CB8AC3E}">
        <p14:creationId xmlns:p14="http://schemas.microsoft.com/office/powerpoint/2010/main" val="2564945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u="sng" dirty="0">
                <a:solidFill>
                  <a:srgbClr val="0070C0"/>
                </a:solidFill>
              </a:rPr>
              <a:t>GUIDELINES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Η α</a:t>
            </a:r>
            <a:r>
              <a:rPr lang="en-US" sz="2000" dirty="0" err="1">
                <a:solidFill>
                  <a:srgbClr val="002060"/>
                </a:solidFill>
              </a:rPr>
              <a:t>ρχική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εκτίμηση</a:t>
            </a:r>
            <a:r>
              <a:rPr lang="en-US" sz="2000" dirty="0">
                <a:solidFill>
                  <a:srgbClr val="002060"/>
                </a:solidFill>
              </a:rPr>
              <a:t> και η </a:t>
            </a:r>
            <a:r>
              <a:rPr lang="en-US" sz="2000" dirty="0" err="1">
                <a:solidFill>
                  <a:srgbClr val="002060"/>
                </a:solidFill>
              </a:rPr>
              <a:t>μετέ</a:t>
            </a:r>
            <a:r>
              <a:rPr lang="en-US" sz="2000" dirty="0">
                <a:solidFill>
                  <a:srgbClr val="002060"/>
                </a:solidFill>
              </a:rPr>
              <a:t>πειτα παρακολούθηση γίνεται με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α</a:t>
            </a:r>
            <a:r>
              <a:rPr lang="en-US" sz="2400" b="1" dirty="0" err="1">
                <a:solidFill>
                  <a:srgbClr val="FF0000"/>
                </a:solidFill>
              </a:rPr>
              <a:t>ξονικές</a:t>
            </a:r>
            <a:r>
              <a:rPr lang="en-US" sz="2400" b="1" dirty="0">
                <a:solidFill>
                  <a:srgbClr val="FF0000"/>
                </a:solidFill>
              </a:rPr>
              <a:t> τομογραφίες με τη χορήγηση ενδοφλέβιου σκιαγραφικού μέσου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FF0000"/>
                </a:solidFill>
              </a:rPr>
              <a:t>μα</a:t>
            </a:r>
            <a:r>
              <a:rPr lang="el-GR" sz="2400" b="1" dirty="0">
                <a:solidFill>
                  <a:srgbClr val="FF0000"/>
                </a:solidFill>
              </a:rPr>
              <a:t>γ</a:t>
            </a:r>
            <a:r>
              <a:rPr lang="en-US" sz="2400" b="1" dirty="0" err="1">
                <a:solidFill>
                  <a:srgbClr val="FF0000"/>
                </a:solidFill>
              </a:rPr>
              <a:t>νητικές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τομογρ</a:t>
            </a:r>
            <a:r>
              <a:rPr lang="en-US" sz="2400" b="1" dirty="0">
                <a:solidFill>
                  <a:srgbClr val="FF0000"/>
                </a:solidFill>
              </a:rPr>
              <a:t>αφίες </a:t>
            </a:r>
            <a:r>
              <a:rPr lang="el-GR" sz="2400" b="1" dirty="0">
                <a:solidFill>
                  <a:srgbClr val="FF0000"/>
                </a:solidFill>
              </a:rPr>
              <a:t>με χορήγηση ενδοφλέβιου σκιαγραφικού μέσου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002060"/>
                </a:solidFill>
              </a:rPr>
              <a:t>Επιπ</a:t>
            </a:r>
            <a:r>
              <a:rPr lang="en-US" sz="2000" dirty="0" err="1">
                <a:solidFill>
                  <a:srgbClr val="002060"/>
                </a:solidFill>
              </a:rPr>
              <a:t>λέον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l-GR" sz="2000" dirty="0">
                <a:solidFill>
                  <a:srgbClr val="002060"/>
                </a:solidFill>
              </a:rPr>
              <a:t>απεικονιστικές </a:t>
            </a:r>
            <a:r>
              <a:rPr lang="en-US" sz="2000" dirty="0" err="1">
                <a:solidFill>
                  <a:srgbClr val="002060"/>
                </a:solidFill>
              </a:rPr>
              <a:t>εξετάσεις</a:t>
            </a:r>
            <a:r>
              <a:rPr lang="en-US" sz="2000" dirty="0">
                <a:solidFill>
                  <a:srgbClr val="002060"/>
                </a:solidFill>
              </a:rPr>
              <a:t> όπ</a:t>
            </a:r>
            <a:r>
              <a:rPr lang="en-US" sz="2000" dirty="0" err="1">
                <a:solidFill>
                  <a:srgbClr val="002060"/>
                </a:solidFill>
              </a:rPr>
              <a:t>ως</a:t>
            </a:r>
            <a:r>
              <a:rPr lang="el-GR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PET CT, scanning </a:t>
            </a:r>
            <a:r>
              <a:rPr lang="el-GR" sz="2000" dirty="0">
                <a:solidFill>
                  <a:srgbClr val="002060"/>
                </a:solidFill>
              </a:rPr>
              <a:t>οστών συμβάλλουν στην αρχική εκτίμηση και διευκρίνιση ασαφών ευρημάτων.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28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u="sng" dirty="0">
                <a:solidFill>
                  <a:srgbClr val="0070C0"/>
                </a:solidFill>
              </a:rPr>
              <a:t>GUIDELINES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25000" lnSpcReduction="20000"/>
          </a:bodyPr>
          <a:lstStyle/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8000" b="1" dirty="0">
                <a:solidFill>
                  <a:srgbClr val="FF0000"/>
                </a:solidFill>
              </a:rPr>
              <a:t>Υπολογισμός του συνολικού φορτίου της νόσου </a:t>
            </a:r>
            <a:r>
              <a:rPr lang="el-GR" sz="8000" dirty="0">
                <a:solidFill>
                  <a:srgbClr val="FF0000"/>
                </a:solidFill>
              </a:rPr>
              <a:t> </a:t>
            </a:r>
            <a:r>
              <a:rPr lang="el-GR" sz="8000" dirty="0">
                <a:solidFill>
                  <a:srgbClr val="002060"/>
                </a:solidFill>
              </a:rPr>
              <a:t>στην αρχική μέτρηση και πριν την έναρξη θεραπείας, που θα χρησιμοποιηθεί για σύγκριση στις επόμενες μετρήσεις</a:t>
            </a:r>
          </a:p>
          <a:p>
            <a:pPr marL="0" lvl="0" indent="0">
              <a:buClr>
                <a:srgbClr val="FF0000"/>
              </a:buClr>
              <a:buNone/>
            </a:pPr>
            <a:endParaRPr lang="el-GR" sz="8000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8000" b="1" dirty="0">
                <a:solidFill>
                  <a:srgbClr val="FF0000"/>
                </a:solidFill>
              </a:rPr>
              <a:t>Υπολογισμός του αθροίσματος των διαμέτρων όλων των μετρήσιμων βλαβών</a:t>
            </a:r>
            <a:r>
              <a:rPr lang="en-US" sz="8000" b="1" dirty="0">
                <a:solidFill>
                  <a:srgbClr val="FF0000"/>
                </a:solidFill>
              </a:rPr>
              <a:t> </a:t>
            </a:r>
            <a:r>
              <a:rPr lang="en-US" sz="8000" dirty="0">
                <a:solidFill>
                  <a:srgbClr val="002060"/>
                </a:solidFill>
              </a:rPr>
              <a:t>(</a:t>
            </a:r>
            <a:r>
              <a:rPr lang="el-GR" sz="8000" dirty="0">
                <a:solidFill>
                  <a:srgbClr val="002060"/>
                </a:solidFill>
              </a:rPr>
              <a:t>η μεγαλύτερη διάμετρος για βλάβες σε όργανα, η μικρότερη διάμετρος για λεμφαδένες) </a:t>
            </a:r>
          </a:p>
          <a:p>
            <a:pPr marL="0" lvl="0" indent="0">
              <a:buClr>
                <a:srgbClr val="FF0000"/>
              </a:buClr>
              <a:buNone/>
            </a:pPr>
            <a:endParaRPr lang="el-GR" sz="8000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8000" b="1" dirty="0">
                <a:solidFill>
                  <a:srgbClr val="FF0000"/>
                </a:solidFill>
              </a:rPr>
              <a:t>Οι διάμετροι των μη μετρήσιμων βλαβών δεν συνυπολογίζονται στο άθροισμα</a:t>
            </a:r>
          </a:p>
          <a:p>
            <a:pPr marL="0" lvl="0" indent="0">
              <a:buClr>
                <a:srgbClr val="FF0000"/>
              </a:buClr>
              <a:buNone/>
            </a:pPr>
            <a:endParaRPr lang="en-US" sz="8000" b="1" dirty="0">
              <a:solidFill>
                <a:srgbClr val="FF0000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endParaRPr lang="el-GR" sz="8000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8000" b="1" dirty="0">
                <a:solidFill>
                  <a:srgbClr val="FF0000"/>
                </a:solidFill>
              </a:rPr>
              <a:t>Το </a:t>
            </a:r>
            <a:r>
              <a:rPr lang="en-US" sz="8000" b="1" dirty="0">
                <a:solidFill>
                  <a:srgbClr val="FF0000"/>
                </a:solidFill>
              </a:rPr>
              <a:t>baseline </a:t>
            </a:r>
            <a:r>
              <a:rPr lang="el-GR" sz="8000" b="1" dirty="0">
                <a:solidFill>
                  <a:srgbClr val="FF0000"/>
                </a:solidFill>
              </a:rPr>
              <a:t>άθροισμα χρησιμοποιείται για σύγκριση </a:t>
            </a:r>
            <a:r>
              <a:rPr lang="el-GR" sz="8000" dirty="0">
                <a:solidFill>
                  <a:srgbClr val="002060"/>
                </a:solidFill>
              </a:rPr>
              <a:t>και εκτίμηση ανταπόκρισης (μείωση) ή επιδείνωσης (αύξηση) στη θεραπεία</a:t>
            </a: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351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u="sng" dirty="0">
                <a:solidFill>
                  <a:srgbClr val="0070C0"/>
                </a:solidFill>
              </a:rPr>
              <a:t>GUIDELINES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FF0000"/>
                </a:solidFill>
              </a:rPr>
              <a:t>Target lesions</a:t>
            </a:r>
            <a:r>
              <a:rPr lang="el-GR" sz="2400" b="1" u="sng" dirty="0">
                <a:solidFill>
                  <a:srgbClr val="FF0000"/>
                </a:solidFill>
              </a:rPr>
              <a:t> </a:t>
            </a:r>
            <a:r>
              <a:rPr lang="el-GR" sz="2400" b="1" dirty="0">
                <a:solidFill>
                  <a:srgbClr val="002060"/>
                </a:solidFill>
              </a:rPr>
              <a:t>(βλάβες στόχοι</a:t>
            </a:r>
            <a:r>
              <a:rPr lang="en-US" sz="2400" b="1" dirty="0">
                <a:solidFill>
                  <a:srgbClr val="002060"/>
                </a:solidFill>
              </a:rPr>
              <a:t>,</a:t>
            </a:r>
            <a:r>
              <a:rPr lang="el-GR" sz="2400" b="1" dirty="0">
                <a:solidFill>
                  <a:srgbClr val="002060"/>
                </a:solidFill>
              </a:rPr>
              <a:t> μετρήσιμες βλάβες)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endParaRPr lang="el-GR" sz="2400" b="1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μετρήσιμες βλάβες στην αξονική τομογραφία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2 βλάβες  ανά όργανο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 εως 5 βλάβες συνολικά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 αντιπροσωπευτικές στο σύνολο της νόσου εφόσον είναι μεταστατική</a:t>
            </a:r>
          </a:p>
          <a:p>
            <a:endParaRPr lang="el-GR" sz="2400" b="1" dirty="0">
              <a:solidFill>
                <a:srgbClr val="002060"/>
              </a:solidFill>
            </a:endParaRPr>
          </a:p>
        </p:txBody>
      </p:sp>
      <p:pic>
        <p:nvPicPr>
          <p:cNvPr id="3075" name="Picture 3" descr="E:\DOCUMENTS\ΜΑΡΙΛΗ\ΚΡΙΤΗΡΙΑ ΑΞΙΟΛΟΓΗΣΗΣ ΑΠΟΤΕΛΕΣΜΑΤΙΚΟΤΗΤΑΣ ΘΕΡΑΠΕΙΑΣ\PICTURES\RECIST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2520280" cy="257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126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Target lesions</a:t>
            </a:r>
            <a:r>
              <a:rPr lang="el-GR" sz="2800" b="1" dirty="0">
                <a:solidFill>
                  <a:srgbClr val="FF0000"/>
                </a:solidFill>
                <a:ea typeface="+mn-ea"/>
                <a:cs typeface="+mn-cs"/>
              </a:rPr>
              <a:t> </a:t>
            </a:r>
            <a:r>
              <a:rPr lang="el-GR" sz="2800" b="1" dirty="0">
                <a:solidFill>
                  <a:srgbClr val="0070C0"/>
                </a:solidFill>
                <a:ea typeface="+mn-ea"/>
                <a:cs typeface="+mn-cs"/>
              </a:rPr>
              <a:t>(βλάβες στόχοι</a:t>
            </a:r>
            <a:r>
              <a:rPr lang="en-US" sz="2800" b="1" dirty="0">
                <a:solidFill>
                  <a:srgbClr val="0070C0"/>
                </a:solidFill>
                <a:ea typeface="+mn-ea"/>
                <a:cs typeface="+mn-cs"/>
              </a:rPr>
              <a:t>,</a:t>
            </a:r>
            <a:r>
              <a:rPr lang="el-GR" sz="2800" b="1" dirty="0">
                <a:solidFill>
                  <a:srgbClr val="0070C0"/>
                </a:solidFill>
                <a:ea typeface="+mn-ea"/>
                <a:cs typeface="+mn-cs"/>
              </a:rPr>
              <a:t> μετρήσιμες βλάβες)</a:t>
            </a:r>
            <a:r>
              <a:rPr lang="en-US" sz="2800" b="1" dirty="0">
                <a:solidFill>
                  <a:srgbClr val="0070C0"/>
                </a:solidFill>
                <a:ea typeface="+mn-ea"/>
                <a:cs typeface="+mn-cs"/>
              </a:rPr>
              <a:t> </a:t>
            </a:r>
            <a:br>
              <a:rPr lang="el-GR" sz="2800" b="1" dirty="0">
                <a:solidFill>
                  <a:srgbClr val="002060"/>
                </a:solidFill>
                <a:ea typeface="+mn-ea"/>
                <a:cs typeface="+mn-cs"/>
              </a:rPr>
            </a:br>
            <a:endParaRPr lang="en-US" sz="2800" dirty="0"/>
          </a:p>
        </p:txBody>
      </p:sp>
      <p:pic>
        <p:nvPicPr>
          <p:cNvPr id="4" name="Picture 2" descr="E:\DOCUMENTS\ΜΑΡΙΛΗ\ΚΡΙΤΗΡΙΑ ΑΞΙΟΛΟΓΗΣΗΣ ΑΠΟΤΕΛΕΣΜΑΤΙΚΟΤΗΤΑΣ ΘΕΡΑΠΕΙΑΣ\PICTURES\recist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0200"/>
            <a:ext cx="6696744" cy="49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801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1E3FD77-0C57-DFC2-D5AD-F7AB7AC08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547220" cy="64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96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u="sng" dirty="0">
                <a:solidFill>
                  <a:srgbClr val="0070C0"/>
                </a:solidFill>
              </a:rPr>
              <a:t>GUIDELINES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u="sng" dirty="0">
                <a:solidFill>
                  <a:srgbClr val="FF0000"/>
                </a:solidFill>
              </a:rPr>
              <a:t>Non target lesions </a:t>
            </a:r>
            <a:r>
              <a:rPr lang="el-GR" sz="2400" b="1" dirty="0">
                <a:solidFill>
                  <a:srgbClr val="002060"/>
                </a:solidFill>
              </a:rPr>
              <a:t>(μη μετρήσιμες βλάβες</a:t>
            </a:r>
            <a:r>
              <a:rPr lang="en-US" sz="2400" b="1" dirty="0">
                <a:solidFill>
                  <a:srgbClr val="002060"/>
                </a:solidFill>
              </a:rPr>
              <a:t>)</a:t>
            </a:r>
            <a:endParaRPr lang="el-GR" sz="2400" b="1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l-GR" sz="2000" dirty="0">
                <a:solidFill>
                  <a:srgbClr val="002060"/>
                </a:solidFill>
              </a:rPr>
              <a:t>βλάβες που δεν μπορούν να μετρηθούν με κριτήρια αξονικής τομογραφίας 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εως 10 βλάβες συνολικά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4" name="Picture 2" descr="E:\DOCUMENTS\ΜΑΡΙΛΗ\ΚΡΙΤΗΡΙΑ ΑΞΙΟΛΟΓΗΣΗΣ ΑΠΟΤΕΛΕΣΜΑΤΙΚΟΤΗΤΑΣ ΘΕΡΑΠΕΙΑΣ\PICTURES\RECIST 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29000"/>
            <a:ext cx="3312368" cy="251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046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DOCUMENTS\ΜΑΡΙΛΗ\ΚΡΙΤΗΡΙΑ ΑΞΙΟΛΟΓΗΣΗΣ ΑΠΟΤΕΛΕΣΜΑΤΙΚΟΤΗΤΑΣ ΘΕΡΑΠΕΙΑΣ\PICTURES\RECIST 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0"/>
            <a:ext cx="372204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OCUMENTS\ΜΑΡΙΛΗ\ΚΡΙΤΗΡΙΑ ΑΞΙΟΛΟΓΗΣΗΣ ΑΠΟΤΕΛΕΣΜΑΤΙΚΟΤΗΤΑΣ ΘΕΡΑΠΕΙΑΣ\PICTURES\RECIST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8840"/>
            <a:ext cx="425881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b="1" dirty="0">
                <a:solidFill>
                  <a:srgbClr val="FF0000"/>
                </a:solidFill>
                <a:ea typeface="+mn-ea"/>
                <a:cs typeface="+mn-cs"/>
              </a:rPr>
              <a:t>Non target lesions </a:t>
            </a:r>
            <a:r>
              <a:rPr lang="el-GR" sz="2800" b="1" dirty="0">
                <a:solidFill>
                  <a:srgbClr val="0070C0"/>
                </a:solidFill>
                <a:ea typeface="+mn-ea"/>
                <a:cs typeface="+mn-cs"/>
              </a:rPr>
              <a:t>(μη μετρήσιμες βλάβες</a:t>
            </a:r>
            <a:r>
              <a:rPr lang="en-US" sz="2800" b="1" dirty="0">
                <a:solidFill>
                  <a:srgbClr val="0070C0"/>
                </a:solidFill>
                <a:ea typeface="+mn-ea"/>
                <a:cs typeface="+mn-cs"/>
              </a:rPr>
              <a:t>)</a:t>
            </a:r>
            <a:endParaRPr lang="el-GR" sz="2800" b="1" dirty="0">
              <a:solidFill>
                <a:srgbClr val="0070C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246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415CF7A-AAED-5397-29F7-FC3CE7091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89" y="1367214"/>
            <a:ext cx="8374022" cy="412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53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dirty="0">
                <a:solidFill>
                  <a:srgbClr val="0070C0"/>
                </a:solidFill>
              </a:rPr>
              <a:t>GUIDELINES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Complete response (</a:t>
            </a:r>
            <a:r>
              <a:rPr lang="el-GR" sz="2400" b="1" dirty="0">
                <a:solidFill>
                  <a:srgbClr val="FF0000"/>
                </a:solidFill>
              </a:rPr>
              <a:t>πλήρης ανταπόκριση)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Εξαφάνιση όλων των μετρήσιμων και μη μετρήσιμων  βλαβών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Μικρότερη  διάμετρος λεμφαδένων κάτω από 10 χιλιοστά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l-GR" sz="2400" dirty="0">
              <a:solidFill>
                <a:srgbClr val="00206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Partial response </a:t>
            </a:r>
            <a:r>
              <a:rPr lang="el-GR" sz="2400" b="1" dirty="0">
                <a:solidFill>
                  <a:srgbClr val="FF0000"/>
                </a:solidFill>
              </a:rPr>
              <a:t>(μερική ανταπόκριση)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&gt;30</a:t>
            </a:r>
            <a:r>
              <a:rPr lang="en-US" sz="2000" dirty="0">
                <a:solidFill>
                  <a:srgbClr val="002060"/>
                </a:solidFill>
              </a:rPr>
              <a:t>% </a:t>
            </a:r>
            <a:r>
              <a:rPr lang="el-GR" sz="2000" dirty="0">
                <a:solidFill>
                  <a:srgbClr val="002060"/>
                </a:solidFill>
              </a:rPr>
              <a:t>μείωση του αθροίσματος των μετρήσιμων βλαβών με ή χωρίς υποχώρηση των μη μετρήσιμων βλαβών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78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OCUMENTS\ΜΑΡΙΛΗ\ΚΡΙΤΗΡΙΑ ΑΞΙΟΛΟΓΗΣΗΣ ΑΠΟΤΕΛΕΣΜΑΤΙΚΟΤΗΤΑΣ ΘΕΡΑΠΕΙΑΣ\PICTURES\RECIST P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35623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DOCUMENTS\ΜΑΡΙΛΗ\ΚΡΙΤΗΡΙΑ ΑΞΙΟΛΟΓΗΣΗΣ ΑΠΟΤΕΛΕΣΜΑΤΙΚΟΤΗΤΑΣ ΘΕΡΑΠΕΙΑΣ\PICTURES\RECIST PR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16832"/>
            <a:ext cx="3543300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>
                <a:solidFill>
                  <a:srgbClr val="FF0000"/>
                </a:solidFill>
              </a:rPr>
              <a:t>RESPONSE</a:t>
            </a:r>
            <a:endParaRPr lang="en-US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158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B59F57-8CF6-92E4-129C-0A26E348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Partial Response (</a:t>
            </a:r>
            <a:r>
              <a:rPr lang="el-GR" sz="2800" b="1" dirty="0">
                <a:solidFill>
                  <a:srgbClr val="FF0000"/>
                </a:solidFill>
              </a:rPr>
              <a:t>Μερική ανταπόκριση)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A34CE45-0D83-4F13-9142-69D34A202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93296"/>
            <a:ext cx="7740352" cy="489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49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2946BE-E131-B193-812D-99E6E5C68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Complete Response (</a:t>
            </a:r>
            <a:r>
              <a:rPr lang="el-GR" sz="2800" b="1" dirty="0">
                <a:solidFill>
                  <a:srgbClr val="FF0000"/>
                </a:solidFill>
              </a:rPr>
              <a:t>Πλήρης Ανταπόκριση)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F297119-C656-850B-F4DA-124DB721D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7" y="1700808"/>
            <a:ext cx="7812360" cy="496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42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dirty="0">
                <a:solidFill>
                  <a:srgbClr val="0070C0"/>
                </a:solidFill>
              </a:rPr>
              <a:t>GUIDELINES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Progressive disease (</a:t>
            </a:r>
            <a:r>
              <a:rPr lang="el-GR" sz="2400" b="1" dirty="0">
                <a:solidFill>
                  <a:srgbClr val="FF0000"/>
                </a:solidFill>
              </a:rPr>
              <a:t>πρόοδος νόσου)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&gt;20% αύξηση του αθροίσματος των μετρήσιμων βλαβών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Ξεκάθαρη επιδείνωση των μη μετρήσιμων βλαβών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000" dirty="0">
                <a:solidFill>
                  <a:srgbClr val="002060"/>
                </a:solidFill>
              </a:rPr>
              <a:t>Νέες βλάβες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Clr>
                <a:srgbClr val="FF0000"/>
              </a:buClr>
              <a:buNone/>
            </a:pP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4" name="Picture 2" descr="E:\DOCUMENTS\ΜΑΡΙΛΗ\ΚΡΙΤΗΡΙΑ ΑΞΙΟΛΟΓΗΣΗΣ ΑΠΟΤΕΛΕΣΜΑΤΙΚΟΤΗΤΑΣ ΘΕΡΑΠΕΙΑΣ\PICTURES\RECIST PD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14" y="3501008"/>
            <a:ext cx="3392769" cy="199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DOCUMENTS\ΜΑΡΙΛΗ\ΚΡΙΤΗΡΙΑ ΑΞΙΟΛΟΓΗΣΗΣ ΑΠΟΤΕΛΕΣΜΑΤΙΚΟΤΗΤΑΣ ΘΕΡΑΠΕΙΑΣ\PICTURES\RECIST P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198" y="3501008"/>
            <a:ext cx="358140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842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03C5A4-5497-CED8-4ECE-FCC4D15A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1836"/>
            <a:ext cx="8229600" cy="685801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FF0000"/>
                </a:solidFill>
              </a:rPr>
              <a:t>Progressive disease (</a:t>
            </a:r>
            <a:r>
              <a:rPr lang="el-GR" sz="3100" b="1" dirty="0">
                <a:solidFill>
                  <a:srgbClr val="FF0000"/>
                </a:solidFill>
              </a:rPr>
              <a:t>πρόοδος νόσου)</a:t>
            </a:r>
            <a:br>
              <a:rPr lang="el-GR" dirty="0"/>
            </a:br>
            <a:endParaRPr lang="el-GR" dirty="0"/>
          </a:p>
        </p:txBody>
      </p:sp>
      <p:pic>
        <p:nvPicPr>
          <p:cNvPr id="9" name="Θέση περιεχομένου 8">
            <a:extLst>
              <a:ext uri="{FF2B5EF4-FFF2-40B4-BE49-F238E27FC236}">
                <a16:creationId xmlns:a16="http://schemas.microsoft.com/office/drawing/2014/main" id="{356040B8-888E-515B-67A7-38378025E4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82" y="1417638"/>
            <a:ext cx="7465635" cy="48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32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</a:t>
            </a:r>
            <a:r>
              <a:rPr lang="en-US" sz="2800" b="1" dirty="0">
                <a:solidFill>
                  <a:srgbClr val="0070C0"/>
                </a:solidFill>
              </a:rPr>
              <a:t>ESPONSE </a:t>
            </a:r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sz="2800" b="1" dirty="0">
                <a:solidFill>
                  <a:srgbClr val="0070C0"/>
                </a:solidFill>
              </a:rPr>
              <a:t>VALUATION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r>
              <a:rPr lang="en-US" sz="2800" b="1" dirty="0">
                <a:solidFill>
                  <a:srgbClr val="0070C0"/>
                </a:solidFill>
              </a:rPr>
              <a:t>RITERIA </a:t>
            </a: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>
                <a:solidFill>
                  <a:srgbClr val="0070C0"/>
                </a:solidFill>
              </a:rPr>
              <a:t>N </a:t>
            </a:r>
            <a:r>
              <a:rPr lang="en-US" sz="2800" b="1" dirty="0">
                <a:solidFill>
                  <a:srgbClr val="FF0000"/>
                </a:solidFill>
              </a:rPr>
              <a:t>S</a:t>
            </a:r>
            <a:r>
              <a:rPr lang="en-US" sz="2800" b="1" dirty="0">
                <a:solidFill>
                  <a:srgbClr val="0070C0"/>
                </a:solidFill>
              </a:rPr>
              <a:t>OLID </a:t>
            </a:r>
            <a:r>
              <a:rPr lang="en-US" sz="2800" b="1" dirty="0">
                <a:solidFill>
                  <a:srgbClr val="FF0000"/>
                </a:solidFill>
              </a:rPr>
              <a:t>T</a:t>
            </a:r>
            <a:r>
              <a:rPr lang="en-US" sz="2800" b="1" dirty="0">
                <a:solidFill>
                  <a:srgbClr val="0070C0"/>
                </a:solidFill>
              </a:rPr>
              <a:t>UMORS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(RECIST) </a:t>
            </a:r>
            <a:r>
              <a:rPr lang="en-US" sz="2800" b="1" dirty="0">
                <a:solidFill>
                  <a:srgbClr val="0070C0"/>
                </a:solidFill>
              </a:rPr>
              <a:t>GUIDELINES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7020780" cy="7344816"/>
          </a:xfrm>
        </p:spPr>
        <p:txBody>
          <a:bodyPr/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Stable disease (</a:t>
            </a:r>
            <a:r>
              <a:rPr lang="el-GR" sz="2400" b="1" dirty="0">
                <a:solidFill>
                  <a:srgbClr val="FF0000"/>
                </a:solidFill>
              </a:rPr>
              <a:t>σταθερή νόσος)</a:t>
            </a:r>
            <a:endParaRPr lang="en-US" sz="2400" b="1" dirty="0">
              <a:solidFill>
                <a:srgbClr val="FF000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Χωρίς επαρκή συρρίκνωση του όγκου που να στοιχειοθετεί αναταπόκριση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Χωρίς σαφή επιδείνωση που να στοιχειοθετεί πρόοδο νόσου</a:t>
            </a:r>
          </a:p>
          <a:p>
            <a:pPr marL="0" lvl="0" indent="0">
              <a:buClr>
                <a:srgbClr val="FF0000"/>
              </a:buClr>
              <a:buNone/>
            </a:pP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27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77DBE7-0880-9D49-6A24-0B37D4A3E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Stable disease (</a:t>
            </a:r>
            <a:r>
              <a:rPr lang="el-GR" sz="2800" b="1" dirty="0">
                <a:solidFill>
                  <a:srgbClr val="FF0000"/>
                </a:solidFill>
              </a:rPr>
              <a:t>σταθερή νόσος)</a:t>
            </a:r>
            <a:br>
              <a:rPr lang="el-GR" sz="2800" b="1" dirty="0">
                <a:solidFill>
                  <a:srgbClr val="FF0000"/>
                </a:solidFill>
              </a:rPr>
            </a:br>
            <a:endParaRPr lang="el-GR" sz="2800" b="1" dirty="0">
              <a:solidFill>
                <a:srgbClr val="FF0000"/>
              </a:solidFill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71F9CBC-2F83-9088-647C-9AA880B17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99" y="1600200"/>
            <a:ext cx="733560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4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C0896E49-0F6D-328D-E125-2874DAA9F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RECIST Categories at a Glance</a:t>
            </a:r>
            <a:endParaRPr lang="el-GR" sz="2800" dirty="0"/>
          </a:p>
        </p:txBody>
      </p:sp>
      <p:graphicFrame>
        <p:nvGraphicFramePr>
          <p:cNvPr id="10" name="Θέση περιεχομένου 9">
            <a:extLst>
              <a:ext uri="{FF2B5EF4-FFF2-40B4-BE49-F238E27FC236}">
                <a16:creationId xmlns:a16="http://schemas.microsoft.com/office/drawing/2014/main" id="{793688C4-8A2D-785D-B583-078EF3EDD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977211"/>
              </p:ext>
            </p:extLst>
          </p:nvPr>
        </p:nvGraphicFramePr>
        <p:xfrm>
          <a:off x="467544" y="1600200"/>
          <a:ext cx="8219256" cy="44382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352955851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67502169"/>
                    </a:ext>
                  </a:extLst>
                </a:gridCol>
              </a:tblGrid>
              <a:tr h="96125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Complete Response (CR)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0" dirty="0">
                          <a:solidFill>
                            <a:srgbClr val="002060"/>
                          </a:solidFill>
                        </a:rPr>
                        <a:t>Εξαφάνιση όλων των βλαβών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9871"/>
                  </a:ext>
                </a:extLst>
              </a:tr>
              <a:tr h="96125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Partial Response (PR)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0" dirty="0">
                          <a:solidFill>
                            <a:srgbClr val="002060"/>
                          </a:solidFill>
                        </a:rPr>
                        <a:t>≥30% μείωση του αθροίσματος</a:t>
                      </a:r>
                      <a:endParaRPr lang="el-GR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77971"/>
                  </a:ext>
                </a:extLst>
              </a:tr>
              <a:tr h="96125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Stable Disease (SD)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>
                          <a:solidFill>
                            <a:srgbClr val="002060"/>
                          </a:solidFill>
                        </a:rPr>
                        <a:t>Ούτε 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PR, </a:t>
                      </a:r>
                      <a:r>
                        <a:rPr lang="el-GR" sz="2400" dirty="0">
                          <a:solidFill>
                            <a:srgbClr val="002060"/>
                          </a:solidFill>
                        </a:rPr>
                        <a:t>ούτε 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</a:rPr>
                        <a:t>PD</a:t>
                      </a:r>
                      <a:endParaRPr lang="el-GR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732606"/>
                  </a:ext>
                </a:extLst>
              </a:tr>
              <a:tr h="96125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Progressive Disease (PD)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>
                          <a:solidFill>
                            <a:srgbClr val="002060"/>
                          </a:solidFill>
                        </a:rPr>
                        <a:t>≥20% αύξηση του αθροίσματος ή νέες βλάβες ή ξεκάθαρη  επιδείνωση των μη μετρήσιμων βλαβών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53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4465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/>
            </a:pPr>
            <a:r>
              <a:rPr b="1" dirty="0">
                <a:solidFill>
                  <a:srgbClr val="0070C0"/>
                </a:solidFill>
              </a:rPr>
              <a:t>Πα</a:t>
            </a:r>
            <a:r>
              <a:rPr b="1" dirty="0" err="1">
                <a:solidFill>
                  <a:srgbClr val="0070C0"/>
                </a:solidFill>
              </a:rPr>
              <a:t>ράδειγμ</a:t>
            </a:r>
            <a:r>
              <a:rPr b="1" dirty="0">
                <a:solidFill>
                  <a:srgbClr val="0070C0"/>
                </a:solidFill>
              </a:rPr>
              <a:t>α RECIST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85395"/>
          </a:xfrm>
        </p:spPr>
        <p:txBody>
          <a:bodyPr>
            <a:normAutofit/>
          </a:bodyPr>
          <a:lstStyle/>
          <a:p>
            <a:pPr>
              <a:buClr>
                <a:srgbClr val="002060"/>
              </a:buClr>
              <a:defRPr sz="2000"/>
            </a:pPr>
            <a:r>
              <a:rPr sz="2000" b="1" dirty="0">
                <a:solidFill>
                  <a:srgbClr val="002060"/>
                </a:solidFill>
              </a:rPr>
              <a:t>Baseline</a:t>
            </a:r>
            <a:r>
              <a:rPr sz="2000" dirty="0">
                <a:solidFill>
                  <a:srgbClr val="002060"/>
                </a:solidFill>
              </a:rPr>
              <a:t>: π</a:t>
            </a:r>
            <a:r>
              <a:rPr sz="2000" dirty="0" err="1">
                <a:solidFill>
                  <a:srgbClr val="002060"/>
                </a:solidFill>
              </a:rPr>
              <a:t>νευμονική</a:t>
            </a:r>
            <a:r>
              <a:rPr sz="2000" dirty="0">
                <a:solidFill>
                  <a:srgbClr val="002060"/>
                </a:solidFill>
              </a:rPr>
              <a:t> β</a:t>
            </a:r>
            <a:r>
              <a:rPr sz="2000" dirty="0" err="1">
                <a:solidFill>
                  <a:srgbClr val="002060"/>
                </a:solidFill>
              </a:rPr>
              <a:t>λά</a:t>
            </a:r>
            <a:r>
              <a:rPr sz="2000" dirty="0">
                <a:solidFill>
                  <a:srgbClr val="002060"/>
                </a:solidFill>
              </a:rPr>
              <a:t>βη 40 mm + ηπατική βλάβη 30 mm</a:t>
            </a:r>
          </a:p>
          <a:p>
            <a:pPr>
              <a:buClr>
                <a:srgbClr val="002060"/>
              </a:buClr>
              <a:defRPr sz="2000"/>
            </a:pPr>
            <a:r>
              <a:rPr sz="2000" dirty="0" err="1">
                <a:solidFill>
                  <a:srgbClr val="FF0000"/>
                </a:solidFill>
              </a:rPr>
              <a:t>Συνολικό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άθροισμ</a:t>
            </a:r>
            <a:r>
              <a:rPr sz="2000" dirty="0">
                <a:solidFill>
                  <a:srgbClr val="FF0000"/>
                </a:solidFill>
              </a:rPr>
              <a:t>α baseline </a:t>
            </a:r>
            <a:r>
              <a:rPr lang="en-US" sz="2000" dirty="0">
                <a:solidFill>
                  <a:srgbClr val="FF0000"/>
                </a:solidFill>
              </a:rPr>
              <a:t>(Sum Longest Diameter) </a:t>
            </a:r>
            <a:r>
              <a:rPr sz="2000" dirty="0">
                <a:solidFill>
                  <a:srgbClr val="002060"/>
                </a:solidFill>
              </a:rPr>
              <a:t>= 70 mm</a:t>
            </a:r>
          </a:p>
          <a:p>
            <a:pPr>
              <a:buClr>
                <a:srgbClr val="002060"/>
              </a:buClr>
              <a:defRPr sz="2000"/>
            </a:pPr>
            <a:r>
              <a:rPr sz="2000" dirty="0" err="1">
                <a:solidFill>
                  <a:srgbClr val="002060"/>
                </a:solidFill>
              </a:rPr>
              <a:t>Μετά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θερ</a:t>
            </a:r>
            <a:r>
              <a:rPr sz="2000" dirty="0">
                <a:solidFill>
                  <a:srgbClr val="002060"/>
                </a:solidFill>
              </a:rPr>
              <a:t>απεία: 25 mm + 20 mm = 45 mm</a:t>
            </a:r>
          </a:p>
          <a:p>
            <a:pPr>
              <a:buClr>
                <a:srgbClr val="002060"/>
              </a:buClr>
              <a:defRPr sz="2000"/>
            </a:pPr>
            <a:r>
              <a:rPr sz="2000" b="1" dirty="0" err="1">
                <a:solidFill>
                  <a:srgbClr val="002060"/>
                </a:solidFill>
              </a:rPr>
              <a:t>Μείωση</a:t>
            </a:r>
            <a:r>
              <a:rPr sz="2000" b="1" dirty="0">
                <a:solidFill>
                  <a:srgbClr val="002060"/>
                </a:solidFill>
              </a:rPr>
              <a:t>: (70-45)/70 = 36%</a:t>
            </a:r>
          </a:p>
          <a:p>
            <a:pPr>
              <a:buClr>
                <a:srgbClr val="002060"/>
              </a:buClr>
              <a:defRPr sz="2000"/>
            </a:pPr>
            <a:r>
              <a:rPr sz="2000" dirty="0" err="1">
                <a:solidFill>
                  <a:srgbClr val="002060"/>
                </a:solidFill>
              </a:rPr>
              <a:t>Αξιολόγηση</a:t>
            </a:r>
            <a:r>
              <a:rPr sz="2000" dirty="0">
                <a:solidFill>
                  <a:srgbClr val="002060"/>
                </a:solidFill>
              </a:rPr>
              <a:t>: </a:t>
            </a:r>
            <a:r>
              <a:rPr sz="2000" dirty="0">
                <a:solidFill>
                  <a:srgbClr val="FF0000"/>
                </a:solidFill>
              </a:rPr>
              <a:t>Partial Response (PR)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24127AE-2EE3-6BFB-DB45-B513B7FD6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3429000"/>
            <a:ext cx="8424936" cy="307943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/>
            </a:pPr>
            <a:r>
              <a:rPr b="1" dirty="0" err="1">
                <a:solidFill>
                  <a:srgbClr val="0070C0"/>
                </a:solidFill>
              </a:rPr>
              <a:t>Ανοσοθερ</a:t>
            </a:r>
            <a:r>
              <a:rPr b="1" dirty="0">
                <a:solidFill>
                  <a:srgbClr val="0070C0"/>
                </a:solidFill>
              </a:rPr>
              <a:t>απεία και iRECIST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rgbClr val="002060"/>
                </a:solidFill>
              </a:rPr>
              <a:t>Η α</a:t>
            </a:r>
            <a:r>
              <a:rPr sz="2400" dirty="0" err="1">
                <a:solidFill>
                  <a:srgbClr val="002060"/>
                </a:solidFill>
              </a:rPr>
              <a:t>νοσοθερ</a:t>
            </a:r>
            <a:r>
              <a:rPr sz="2400" dirty="0">
                <a:solidFill>
                  <a:srgbClr val="002060"/>
                </a:solidFill>
              </a:rPr>
              <a:t>απεία μπορεί να προκαλέσει ψευδοπρόοδο (</a:t>
            </a:r>
            <a:r>
              <a:rPr sz="2400" b="1" dirty="0">
                <a:solidFill>
                  <a:srgbClr val="FF0000"/>
                </a:solidFill>
              </a:rPr>
              <a:t>pseudoprogression</a:t>
            </a:r>
            <a:r>
              <a:rPr sz="2400" dirty="0">
                <a:solidFill>
                  <a:srgbClr val="002060"/>
                </a:solidFill>
              </a:rPr>
              <a:t>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 err="1">
                <a:solidFill>
                  <a:srgbClr val="FF0000"/>
                </a:solidFill>
              </a:rPr>
              <a:t>Αρχική</a:t>
            </a:r>
            <a:r>
              <a:rPr sz="2400" dirty="0">
                <a:solidFill>
                  <a:srgbClr val="FF0000"/>
                </a:solidFill>
              </a:rPr>
              <a:t> α</a:t>
            </a:r>
            <a:r>
              <a:rPr sz="2400" dirty="0" err="1">
                <a:solidFill>
                  <a:srgbClr val="FF0000"/>
                </a:solidFill>
              </a:rPr>
              <a:t>ύξηση</a:t>
            </a:r>
            <a:r>
              <a:rPr sz="2400" dirty="0">
                <a:solidFill>
                  <a:srgbClr val="FF0000"/>
                </a:solidFill>
              </a:rPr>
              <a:t> βλαβ</a:t>
            </a:r>
            <a:r>
              <a:rPr sz="2400" dirty="0" err="1">
                <a:solidFill>
                  <a:srgbClr val="FF0000"/>
                </a:solidFill>
              </a:rPr>
              <a:t>ών</a:t>
            </a:r>
            <a:r>
              <a:rPr sz="2400" dirty="0">
                <a:solidFill>
                  <a:srgbClr val="FF0000"/>
                </a:solidFill>
              </a:rPr>
              <a:t> </a:t>
            </a:r>
            <a:r>
              <a:rPr sz="2400" dirty="0" err="1">
                <a:solidFill>
                  <a:srgbClr val="FF0000"/>
                </a:solidFill>
              </a:rPr>
              <a:t>δεν</a:t>
            </a:r>
            <a:r>
              <a:rPr sz="2400" dirty="0">
                <a:solidFill>
                  <a:srgbClr val="FF0000"/>
                </a:solidFill>
              </a:rPr>
              <a:t> </a:t>
            </a:r>
            <a:r>
              <a:rPr sz="2400" dirty="0" err="1">
                <a:solidFill>
                  <a:srgbClr val="FF0000"/>
                </a:solidFill>
              </a:rPr>
              <a:t>σημ</a:t>
            </a:r>
            <a:r>
              <a:rPr sz="2400" dirty="0">
                <a:solidFill>
                  <a:srgbClr val="FF0000"/>
                </a:solidFill>
              </a:rPr>
              <a:t>αίνει πάντα πραγματική πρόοδο νόσου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b="1" dirty="0" err="1">
                <a:solidFill>
                  <a:srgbClr val="FF0000"/>
                </a:solidFill>
              </a:rPr>
              <a:t>iUPD</a:t>
            </a:r>
            <a:r>
              <a:rPr sz="2400" dirty="0">
                <a:solidFill>
                  <a:srgbClr val="002060"/>
                </a:solidFill>
              </a:rPr>
              <a:t>: immune unconfirmed progressive disease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b="1" dirty="0" err="1">
                <a:solidFill>
                  <a:srgbClr val="FF0000"/>
                </a:solidFill>
              </a:rPr>
              <a:t>iCPD</a:t>
            </a:r>
            <a:r>
              <a:rPr sz="2400" dirty="0">
                <a:solidFill>
                  <a:srgbClr val="002060"/>
                </a:solidFill>
              </a:rPr>
              <a:t>: immune confirmed progressive disease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b="1" u="sng" dirty="0">
                <a:solidFill>
                  <a:srgbClr val="002060"/>
                </a:solidFill>
              </a:rPr>
              <a:t>Απα</a:t>
            </a:r>
            <a:r>
              <a:rPr sz="2400" b="1" u="sng" dirty="0" err="1">
                <a:solidFill>
                  <a:srgbClr val="002060"/>
                </a:solidFill>
              </a:rPr>
              <a:t>ιτείτ</a:t>
            </a:r>
            <a:r>
              <a:rPr sz="2400" b="1" u="sng" dirty="0">
                <a:solidFill>
                  <a:srgbClr val="002060"/>
                </a:solidFill>
              </a:rPr>
              <a:t>αι επανεκτίμηση </a:t>
            </a:r>
            <a:r>
              <a:rPr lang="el-GR" sz="2400" b="1" u="sng" dirty="0">
                <a:solidFill>
                  <a:srgbClr val="002060"/>
                </a:solidFill>
              </a:rPr>
              <a:t>σε 4 εβδομάδες, </a:t>
            </a:r>
            <a:r>
              <a:rPr sz="2400" b="1" u="sng" dirty="0" err="1">
                <a:solidFill>
                  <a:srgbClr val="002060"/>
                </a:solidFill>
              </a:rPr>
              <a:t>εφόσον</a:t>
            </a:r>
            <a:r>
              <a:rPr sz="2400" b="1" u="sng" dirty="0">
                <a:solidFill>
                  <a:srgbClr val="002060"/>
                </a:solidFill>
              </a:rPr>
              <a:t> ο ασθενής είναι κλινικά σταθερός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4C29F4D-06E7-99BF-4949-82740BB87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227210"/>
            <a:ext cx="7704856" cy="133368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91FBC1DF-AA8A-32C1-7D90-834BB0BEA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0" y="908719"/>
            <a:ext cx="8055784" cy="523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70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555ABE3-96DE-0812-4BDB-726B48E86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80" y="1628800"/>
            <a:ext cx="8352928" cy="5035698"/>
          </a:xfrm>
          <a:prstGeom prst="rect">
            <a:avLst/>
          </a:prstGeom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84BAB502-6414-D85A-3AC8-DE76AC2C0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iUPD-iCPD</a:t>
            </a:r>
            <a:endParaRPr lang="el-GR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2120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7B742B-C7EB-5BD7-B289-6F2FF6D27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irSD</a:t>
            </a:r>
            <a:endParaRPr lang="el-GR" sz="2800" b="1" dirty="0">
              <a:solidFill>
                <a:srgbClr val="0070C0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C3DE673-21A0-827C-B646-68162F29E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6" y="1340768"/>
            <a:ext cx="7524328" cy="514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21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F0D7696-76AD-92C4-6201-111BF3D75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83242"/>
            <a:ext cx="8316416" cy="529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63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/>
            </a:pPr>
            <a:r>
              <a:rPr b="1" dirty="0" err="1">
                <a:solidFill>
                  <a:srgbClr val="0070C0"/>
                </a:solidFill>
              </a:rPr>
              <a:t>Πώς</a:t>
            </a:r>
            <a:r>
              <a:rPr b="1" dirty="0">
                <a:solidFill>
                  <a:srgbClr val="0070C0"/>
                </a:solidFill>
              </a:rPr>
              <a:t> </a:t>
            </a:r>
            <a:r>
              <a:rPr b="1" dirty="0" err="1">
                <a:solidFill>
                  <a:srgbClr val="0070C0"/>
                </a:solidFill>
              </a:rPr>
              <a:t>χρησιμο</a:t>
            </a:r>
            <a:r>
              <a:rPr b="1" dirty="0">
                <a:solidFill>
                  <a:srgbClr val="0070C0"/>
                </a:solidFill>
              </a:rPr>
              <a:t>ποιούνται στην κλινική πράξη;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rgbClr val="002060"/>
                </a:solidFill>
              </a:rPr>
              <a:t>Απ</a:t>
            </a:r>
            <a:r>
              <a:rPr sz="2400" dirty="0" err="1">
                <a:solidFill>
                  <a:srgbClr val="002060"/>
                </a:solidFill>
              </a:rPr>
              <a:t>όφ</a:t>
            </a:r>
            <a:r>
              <a:rPr sz="2400" dirty="0">
                <a:solidFill>
                  <a:srgbClr val="002060"/>
                </a:solidFill>
              </a:rPr>
              <a:t>αση συνέχισης ή αλλαγής θεραπείας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 err="1">
                <a:solidFill>
                  <a:srgbClr val="002060"/>
                </a:solidFill>
              </a:rPr>
              <a:t>Εκτίμηση</a:t>
            </a:r>
            <a:r>
              <a:rPr sz="2400" dirty="0">
                <a:solidFill>
                  <a:srgbClr val="002060"/>
                </a:solidFill>
              </a:rPr>
              <a:t> απ</a:t>
            </a:r>
            <a:r>
              <a:rPr sz="2400" dirty="0" err="1">
                <a:solidFill>
                  <a:srgbClr val="002060"/>
                </a:solidFill>
              </a:rPr>
              <a:t>οτελεσμ</a:t>
            </a:r>
            <a:r>
              <a:rPr sz="2400" dirty="0">
                <a:solidFill>
                  <a:srgbClr val="002060"/>
                </a:solidFill>
              </a:rPr>
              <a:t>ατικότητας φαρμάκων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 err="1">
                <a:solidFill>
                  <a:srgbClr val="002060"/>
                </a:solidFill>
              </a:rPr>
              <a:t>Σύγκριση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θερ</a:t>
            </a:r>
            <a:r>
              <a:rPr sz="2400" dirty="0">
                <a:solidFill>
                  <a:srgbClr val="002060"/>
                </a:solidFill>
              </a:rPr>
              <a:t>απευτικών στρατηγικών σε κλινικές μελέτες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rgbClr val="002060"/>
                </a:solidFill>
              </a:rPr>
              <a:t>Παρα</a:t>
            </a:r>
            <a:r>
              <a:rPr sz="2400" dirty="0" err="1">
                <a:solidFill>
                  <a:srgbClr val="002060"/>
                </a:solidFill>
              </a:rPr>
              <a:t>κολούθηση</a:t>
            </a:r>
            <a:r>
              <a:rPr sz="2400" dirty="0">
                <a:solidFill>
                  <a:srgbClr val="002060"/>
                </a:solidFill>
              </a:rPr>
              <a:t> π</a:t>
            </a:r>
            <a:r>
              <a:rPr sz="2400" dirty="0" err="1">
                <a:solidFill>
                  <a:srgbClr val="002060"/>
                </a:solidFill>
              </a:rPr>
              <a:t>οιότητ</a:t>
            </a:r>
            <a:r>
              <a:rPr sz="2400" dirty="0">
                <a:solidFill>
                  <a:srgbClr val="002060"/>
                </a:solidFill>
              </a:rPr>
              <a:t>ας ζωής και τοξικότητας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Αποτελεσματικότητα αντινεοπλασματικής  θεραπείας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Ακτινολογικά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b="1" dirty="0">
                <a:solidFill>
                  <a:srgbClr val="FF0000"/>
                </a:solidFill>
              </a:rPr>
              <a:t>Κλινικά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Βιοδείκτες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37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l-GR" sz="2800" b="1" dirty="0">
                <a:solidFill>
                  <a:srgbClr val="0070C0"/>
                </a:solidFill>
                <a:ea typeface="+mn-ea"/>
                <a:cs typeface="+mn-cs"/>
              </a:rPr>
              <a:t>Κλινικά κριτήρια</a:t>
            </a:r>
            <a:br>
              <a:rPr lang="el-GR" sz="2800" b="1" dirty="0">
                <a:solidFill>
                  <a:srgbClr val="0070C0"/>
                </a:solidFill>
                <a:ea typeface="+mn-ea"/>
                <a:cs typeface="+mn-cs"/>
              </a:rPr>
            </a:b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b="1" dirty="0">
                <a:solidFill>
                  <a:srgbClr val="FF0000"/>
                </a:solidFill>
              </a:rPr>
              <a:t>Εκτίμηση της ασφάλειας και της αποτελεσματικότητας της θεραπείας</a:t>
            </a:r>
          </a:p>
          <a:p>
            <a:pPr marL="0" indent="0">
              <a:buNone/>
            </a:pPr>
            <a:endParaRPr lang="el-GR" sz="2400" dirty="0">
              <a:solidFill>
                <a:srgbClr val="002060"/>
              </a:solidFill>
            </a:endParaRPr>
          </a:p>
          <a:p>
            <a:r>
              <a:rPr lang="el-GR" sz="2400" dirty="0">
                <a:solidFill>
                  <a:srgbClr val="002060"/>
                </a:solidFill>
              </a:rPr>
              <a:t>Δεδομένου ότι η αντινεοπλασματική θεραπεία πιθανά να έχει πολλαπλές επιδράσεις στον ασθενή, είναι χρήσιμο να χρησιμοποιηθούν παλλαπλά κλινικά εργαλεία έτσι ώστε να εκτιμηθούν οι αλλαγές που επιφέρει η θεραπεία στην κλινική κατάσταση του ασθενούς</a:t>
            </a:r>
          </a:p>
          <a:p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902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Κλινικά εργαλεία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l-GR" sz="2400" dirty="0">
                <a:solidFill>
                  <a:srgbClr val="002060"/>
                </a:solidFill>
              </a:rPr>
              <a:t>      </a:t>
            </a:r>
            <a:r>
              <a:rPr lang="el-GR" sz="2400" b="1" dirty="0">
                <a:solidFill>
                  <a:srgbClr val="FF0000"/>
                </a:solidFill>
              </a:rPr>
              <a:t>ΕΡΩΤΗΜΑΤΟΛΟΓΙΑ   -    ΚΛΙΜΑΚΕΣ</a:t>
            </a:r>
          </a:p>
          <a:p>
            <a:pPr marL="0" lvl="0" indent="0">
              <a:buNone/>
            </a:pPr>
            <a:endParaRPr lang="el-GR" sz="2000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el-GR" sz="2000" dirty="0">
                <a:solidFill>
                  <a:srgbClr val="002060"/>
                </a:solidFill>
              </a:rPr>
              <a:t>      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την εκτίμηση της λειτουργικότητας του ογκολογικού ασθενούς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την εκτίμηση της συναισθηματικής κατάστασης του </a:t>
            </a:r>
            <a:endParaRPr lang="en-US" sz="2400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τη μείωση των συμπτωμάτων του καρκίνου</a:t>
            </a:r>
          </a:p>
          <a:p>
            <a:pPr lvl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την εμφάνιση παρενεργειών της θεραπείας</a:t>
            </a:r>
          </a:p>
        </p:txBody>
      </p:sp>
    </p:spTree>
    <p:extLst>
      <p:ext uri="{BB962C8B-B14F-4D97-AF65-F5344CB8AC3E}">
        <p14:creationId xmlns:p14="http://schemas.microsoft.com/office/powerpoint/2010/main" val="22093982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Κλινικά εργαλεία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l-GR" sz="2800" b="1" dirty="0">
                <a:solidFill>
                  <a:srgbClr val="0070C0"/>
                </a:solidFill>
              </a:rPr>
              <a:t>Εκτίμηση κλινικής κατάστασης- </a:t>
            </a:r>
            <a:r>
              <a:rPr lang="el-GR" sz="2800" b="1" dirty="0">
                <a:solidFill>
                  <a:srgbClr val="FF0000"/>
                </a:solidFill>
              </a:rPr>
              <a:t>Κλίμακα </a:t>
            </a:r>
            <a:r>
              <a:rPr lang="en-US" sz="2800" b="1" dirty="0">
                <a:solidFill>
                  <a:srgbClr val="FF0000"/>
                </a:solidFill>
              </a:rPr>
              <a:t>ECOG</a:t>
            </a:r>
          </a:p>
        </p:txBody>
      </p:sp>
      <p:pic>
        <p:nvPicPr>
          <p:cNvPr id="1026" name="Picture 2" descr="E:\DOCUMENTS\ΜΑΡΙΛΗ\ΚΡΙΤΗΡΙΑ ΑΞΙΟΛΟΓΗΣΗΣ ΑΠΟΤΕΛΕΣΜΑΤΙΚΟΤΗΤΑΣ ΘΕΡΑΠΕΙΑΣ\PICTURES\ECOG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37432"/>
            <a:ext cx="6770139" cy="386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5241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86895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Κλινικά εργαλεία</a:t>
            </a:r>
            <a:br>
              <a:rPr lang="en-US" sz="2800" b="1" dirty="0">
                <a:solidFill>
                  <a:srgbClr val="0070C0"/>
                </a:solidFill>
              </a:rPr>
            </a:br>
            <a:r>
              <a:rPr lang="el-GR" sz="2800" b="1" dirty="0">
                <a:solidFill>
                  <a:srgbClr val="0070C0"/>
                </a:solidFill>
              </a:rPr>
              <a:t>Εκτίμηση κλινικής κατάστασης- </a:t>
            </a:r>
            <a:r>
              <a:rPr lang="el-GR" sz="2800" b="1" dirty="0">
                <a:solidFill>
                  <a:srgbClr val="FF0000"/>
                </a:solidFill>
              </a:rPr>
              <a:t>Κλίμακα </a:t>
            </a:r>
            <a:r>
              <a:rPr lang="en-US" sz="2800" b="1" dirty="0" err="1">
                <a:solidFill>
                  <a:srgbClr val="FF0000"/>
                </a:solidFill>
              </a:rPr>
              <a:t>Karnofsky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E:\DOCUMENTS\ΜΑΡΙΛΗ\ΚΡΙΤΗΡΙΑ ΑΞΙΟΛΟΓΗΣΗΣ ΑΠΟΤΕΛΕΣΜΑΤΙΚΟΤΗΤΑΣ ΘΕΡΑΠΕΙΑΣ\PICTURES\Capture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6192688" cy="544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185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08912" cy="648072"/>
          </a:xfrm>
        </p:spPr>
        <p:txBody>
          <a:bodyPr>
            <a:noAutofit/>
          </a:bodyPr>
          <a:lstStyle/>
          <a:p>
            <a:r>
              <a:rPr lang="el-GR" sz="2400" b="1" dirty="0">
                <a:solidFill>
                  <a:srgbClr val="FF0000"/>
                </a:solidFill>
              </a:rPr>
              <a:t>Κλινικά εργαλεία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l-GR" sz="2400" b="1" dirty="0">
                <a:solidFill>
                  <a:srgbClr val="FF0000"/>
                </a:solidFill>
              </a:rPr>
              <a:t>ποιότητας ζωής</a:t>
            </a:r>
            <a:r>
              <a:rPr lang="en-US" sz="2400" b="1" dirty="0">
                <a:solidFill>
                  <a:srgbClr val="0070C0"/>
                </a:solidFill>
              </a:rPr>
              <a:t>- </a:t>
            </a:r>
            <a:r>
              <a:rPr lang="el-GR" sz="2400" b="1" dirty="0">
                <a:solidFill>
                  <a:srgbClr val="0070C0"/>
                </a:solidFill>
              </a:rPr>
              <a:t>Ερωτηματολόγιο </a:t>
            </a:r>
            <a:r>
              <a:rPr lang="en-US" sz="2400" b="1" dirty="0">
                <a:solidFill>
                  <a:srgbClr val="0070C0"/>
                </a:solidFill>
              </a:rPr>
              <a:t>QLQ-LC13</a:t>
            </a:r>
            <a:br>
              <a:rPr lang="en-US" sz="2400" dirty="0">
                <a:solidFill>
                  <a:srgbClr val="0070C0"/>
                </a:solidFill>
              </a:rPr>
            </a:br>
            <a:endParaRPr lang="en-US" sz="2400" dirty="0"/>
          </a:p>
        </p:txBody>
      </p:sp>
      <p:pic>
        <p:nvPicPr>
          <p:cNvPr id="3074" name="Picture 2" descr="E:\DOCUMENTS\ΜΑΡΙΛΗ\ΚΡΙΤΗΡΙΑ ΑΞΙΟΛΟΓΗΣΗΣ ΑΠΟΤΕΛΕΣΜΑΤΙΚΟΤΗΤΑΣ ΘΕΡΑΠΕΙΑΣ\PICTURES\QLC 13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5544616" cy="535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8685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el-GR" sz="2400" b="1" dirty="0">
                <a:solidFill>
                  <a:srgbClr val="FF0000"/>
                </a:solidFill>
              </a:rPr>
              <a:t>Κλινικά εργαλεία ποιότητας ζωής</a:t>
            </a:r>
            <a:r>
              <a:rPr lang="en-US" sz="2400" b="1" dirty="0">
                <a:solidFill>
                  <a:srgbClr val="0070C0"/>
                </a:solidFill>
              </a:rPr>
              <a:t>- </a:t>
            </a:r>
            <a:r>
              <a:rPr lang="el-GR" sz="2400" b="1" dirty="0">
                <a:solidFill>
                  <a:srgbClr val="0070C0"/>
                </a:solidFill>
              </a:rPr>
              <a:t>Ερωτηματολόγιο </a:t>
            </a:r>
            <a:r>
              <a:rPr lang="en-US" sz="2400" b="1" dirty="0">
                <a:solidFill>
                  <a:srgbClr val="0070C0"/>
                </a:solidFill>
              </a:rPr>
              <a:t>QLQ-LC30</a:t>
            </a:r>
            <a:endParaRPr lang="en-US" sz="2400" b="1" dirty="0"/>
          </a:p>
        </p:txBody>
      </p:sp>
      <p:pic>
        <p:nvPicPr>
          <p:cNvPr id="4098" name="Picture 2" descr="E:\DOCUMENTS\ΜΑΡΙΛΗ\ΚΡΙΤΗΡΙΑ ΑΞΙΟΛΟΓΗΣΗΣ ΑΠΟΤΕΛΕΣΜΑΤΙΚΟΤΗΤΑΣ ΘΕΡΑΠΕΙΑΣ\PICTURES\QLC 30 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33455"/>
            <a:ext cx="3724371" cy="541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DOCUMENTS\ΜΑΡΙΛΗ\ΚΡΙΤΗΡΙΑ ΑΞΙΟΛΟΓΗΣΗΣ ΑΠΟΤΕΛΕΣΜΑΤΙΚΟΤΗΤΑΣ ΘΕΡΑΠΕΙΑΣ\PICTURES\QLC 30 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020" y="1124744"/>
            <a:ext cx="3663412" cy="536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246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b="1" dirty="0">
                <a:solidFill>
                  <a:srgbClr val="0070C0"/>
                </a:solidFill>
              </a:rPr>
              <a:t>Κλινικά εργαλεία</a:t>
            </a:r>
            <a:r>
              <a:rPr lang="en-US" sz="2400" b="1" dirty="0">
                <a:solidFill>
                  <a:srgbClr val="0070C0"/>
                </a:solidFill>
              </a:rPr>
              <a:t>- </a:t>
            </a:r>
            <a:r>
              <a:rPr lang="el-GR" sz="2400" b="1" dirty="0">
                <a:solidFill>
                  <a:srgbClr val="0070C0"/>
                </a:solidFill>
              </a:rPr>
              <a:t>Ερωτηματολόγιο</a:t>
            </a:r>
            <a:r>
              <a:rPr lang="en-US" sz="2400" b="1" dirty="0">
                <a:solidFill>
                  <a:srgbClr val="0070C0"/>
                </a:solidFill>
              </a:rPr>
              <a:t> PRO CTCAE</a:t>
            </a:r>
            <a:br>
              <a:rPr lang="en-US" sz="2400" b="1" dirty="0">
                <a:solidFill>
                  <a:srgbClr val="0070C0"/>
                </a:solidFill>
              </a:rPr>
            </a:br>
            <a:r>
              <a:rPr lang="el-GR" sz="2400" b="1" dirty="0">
                <a:solidFill>
                  <a:srgbClr val="FF0000"/>
                </a:solidFill>
              </a:rPr>
              <a:t>Εκτίμηση συμπτωμάτων και παρενεργειών </a:t>
            </a:r>
            <a:r>
              <a:rPr lang="el-GR" sz="2400" b="1" dirty="0">
                <a:solidFill>
                  <a:srgbClr val="0070C0"/>
                </a:solidFill>
              </a:rPr>
              <a:t>αναλυτικά</a:t>
            </a:r>
            <a:endParaRPr lang="en-US" sz="2400" b="1" dirty="0"/>
          </a:p>
        </p:txBody>
      </p:sp>
      <p:pic>
        <p:nvPicPr>
          <p:cNvPr id="5122" name="Picture 2" descr="E:\DOCUMENTS\ΜΑΡΙΛΗ\ΚΡΙΤΗΡΙΑ ΑΞΙΟΛΟΓΗΣΗΣ ΑΠΟΤΕΛΕΣΜΑΤΙΚΟΤΗΤΑΣ ΘΕΡΑΠΕΙΑΣ\PICTURES\PRO CTCAE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20455"/>
            <a:ext cx="5184576" cy="503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4048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Αποτελεσματικότητα αντινεοπλασματικής  θεραπείας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Ακτινολογικά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Κλινικά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b="1" dirty="0">
                <a:solidFill>
                  <a:srgbClr val="FF0000"/>
                </a:solidFill>
              </a:rPr>
              <a:t>Βιοδείκτες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2531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rgbClr val="002060"/>
                </a:solidFill>
              </a:rPr>
              <a:t>Ο όρος βιοδείκτης αναφέρεται σε έ</a:t>
            </a:r>
            <a:r>
              <a:rPr lang="en-US" sz="2400" dirty="0">
                <a:solidFill>
                  <a:srgbClr val="002060"/>
                </a:solidFill>
              </a:rPr>
              <a:t>να καθορισμένο </a:t>
            </a:r>
            <a:r>
              <a:rPr lang="el-GR" sz="2400" dirty="0">
                <a:solidFill>
                  <a:srgbClr val="002060"/>
                </a:solidFill>
              </a:rPr>
              <a:t>χαρακτηριστικό που μπορεί να μετρηθεί, να καταγραφεί και να χρησιμοποιηθεί ως δείκτης φυσιολογικών βιολογικών διαδικασιών, παθολογικών διαδικασιών ή σαν απάντηση σε μια θεραπευτική παρέμβαση.</a:t>
            </a: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l-GR" sz="2400" dirty="0">
              <a:solidFill>
                <a:srgbClr val="002060"/>
              </a:solidFill>
            </a:endParaRPr>
          </a:p>
          <a:p>
            <a:r>
              <a:rPr lang="el-GR" sz="2400" dirty="0">
                <a:solidFill>
                  <a:srgbClr val="002060"/>
                </a:solidFill>
              </a:rPr>
              <a:t> Επομένως είναι ένα </a:t>
            </a:r>
            <a:r>
              <a:rPr lang="el-GR" sz="2400" b="1" dirty="0">
                <a:solidFill>
                  <a:srgbClr val="FF0000"/>
                </a:solidFill>
              </a:rPr>
              <a:t>μεταβλητός δείκτης που σχετίζεται με την έκβαση της νόσου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502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rgbClr val="002060"/>
                </a:solidFill>
              </a:rPr>
              <a:t>Πρέπει να πληρούν τα εξής κριτήρια</a:t>
            </a:r>
          </a:p>
          <a:p>
            <a:endParaRPr lang="el-GR"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Εξέταση ρουτίνας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Απλή εξέταση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Γρήγορα αποτελέσματα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Αναπαραγώγιμη (επαναληπτικότητα)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Ποσοτικά μετρήσιμη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Τυποποιημένη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endParaRPr lang="el-GR"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Χαμηλό κόστος</a:t>
            </a:r>
          </a:p>
          <a:p>
            <a:pPr marL="0" indent="0">
              <a:buNone/>
            </a:pPr>
            <a:endParaRPr lang="el-GR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480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20000"/>
          </a:bodyPr>
          <a:lstStyle/>
          <a:p>
            <a:endParaRPr lang="el-GR" dirty="0"/>
          </a:p>
          <a:p>
            <a:r>
              <a:rPr lang="el-GR" sz="2800" b="1" dirty="0">
                <a:solidFill>
                  <a:srgbClr val="FF0000"/>
                </a:solidFill>
              </a:rPr>
              <a:t>Διάγνωση</a:t>
            </a:r>
            <a:endParaRPr lang="en-US" sz="2800" b="1" dirty="0">
              <a:solidFill>
                <a:srgbClr val="FF0000"/>
              </a:solidFill>
            </a:endParaRPr>
          </a:p>
          <a:p>
            <a:endParaRPr lang="el-GR" sz="26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2060"/>
                </a:solidFill>
              </a:rPr>
              <a:t>Διαφορική διάγνωση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2060"/>
                </a:solidFill>
              </a:rPr>
              <a:t>Πρόγνωση</a:t>
            </a:r>
          </a:p>
          <a:p>
            <a:pPr marL="0" indent="0">
              <a:buNone/>
            </a:pPr>
            <a:endParaRPr lang="el-GR" dirty="0">
              <a:solidFill>
                <a:srgbClr val="002060"/>
              </a:solidFill>
            </a:endParaRPr>
          </a:p>
          <a:p>
            <a:r>
              <a:rPr lang="el-GR" sz="2800" b="1" dirty="0">
                <a:solidFill>
                  <a:srgbClr val="FF0000"/>
                </a:solidFill>
              </a:rPr>
              <a:t>Θεραπεία</a:t>
            </a:r>
            <a:endParaRPr lang="en-US" sz="2800" b="1" dirty="0">
              <a:solidFill>
                <a:srgbClr val="FF0000"/>
              </a:solidFill>
            </a:endParaRPr>
          </a:p>
          <a:p>
            <a:endParaRPr lang="el-GR" sz="26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2060"/>
                </a:solidFill>
              </a:rPr>
              <a:t>Ανταπόκριση στη θεραπεία</a:t>
            </a:r>
          </a:p>
          <a:p>
            <a:endParaRPr lang="el-GR" sz="2400" dirty="0">
              <a:solidFill>
                <a:srgbClr val="002060"/>
              </a:solidFill>
            </a:endParaRPr>
          </a:p>
          <a:p>
            <a:r>
              <a:rPr lang="el-GR" sz="2800" b="1" dirty="0">
                <a:solidFill>
                  <a:srgbClr val="FF0000"/>
                </a:solidFill>
              </a:rPr>
              <a:t>Παρακολούθηση</a:t>
            </a:r>
            <a:endParaRPr lang="en-US" sz="2800" b="1" dirty="0">
              <a:solidFill>
                <a:srgbClr val="FF0000"/>
              </a:solidFill>
            </a:endParaRPr>
          </a:p>
          <a:p>
            <a:endParaRPr lang="el-GR" sz="26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2060"/>
                </a:solidFill>
              </a:rPr>
              <a:t>Πρόοδος νόσου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rgbClr val="002060"/>
                </a:solidFill>
              </a:rPr>
              <a:t>Υποτροπή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36649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l-G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>
                <a:solidFill>
                  <a:srgbClr val="002060"/>
                </a:solidFill>
              </a:rPr>
              <a:t>Μπορούν να χρησιμοποιηθούν για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 </a:t>
            </a:r>
            <a:r>
              <a:rPr lang="el-GR" sz="2400" b="1" dirty="0">
                <a:solidFill>
                  <a:srgbClr val="00B050"/>
                </a:solidFill>
              </a:rPr>
              <a:t>την πρώιμη ανίχνευση υποτροπής της νόσου, πριν την εκδήλωση συμπτωμάτων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b="1" dirty="0">
                <a:solidFill>
                  <a:srgbClr val="00B050"/>
                </a:solidFill>
              </a:rPr>
              <a:t>την εκτίμηση της ανταπόκρισης στη θεραπεία</a:t>
            </a:r>
            <a:r>
              <a:rPr lang="el-GR" sz="2400" dirty="0">
                <a:solidFill>
                  <a:srgbClr val="002060"/>
                </a:solidFill>
              </a:rPr>
              <a:t>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b="1" dirty="0">
                <a:solidFill>
                  <a:srgbClr val="00B050"/>
                </a:solidFill>
              </a:rPr>
              <a:t>Οδηγούν σε εξατομικευμένη θεραπεία</a:t>
            </a:r>
          </a:p>
          <a:p>
            <a:pPr marL="0" indent="0">
              <a:buNone/>
            </a:pPr>
            <a:r>
              <a:rPr lang="el-GR" sz="2200" b="1" dirty="0">
                <a:solidFill>
                  <a:srgbClr val="00B050"/>
                </a:solidFill>
              </a:rPr>
              <a:t>  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2060"/>
                </a:solidFill>
              </a:rPr>
              <a:t>Σε ασθενείς με καρκίνο παχέος εντέρου, η παρακολούθηση των επιπέδων του καρκινοεμβρυικού αντιγόνου </a:t>
            </a:r>
            <a:r>
              <a:rPr lang="en-US" sz="2000" dirty="0">
                <a:solidFill>
                  <a:srgbClr val="002060"/>
                </a:solidFill>
              </a:rPr>
              <a:t>(CEA) </a:t>
            </a:r>
            <a:r>
              <a:rPr lang="el-GR" sz="2000" dirty="0">
                <a:solidFill>
                  <a:srgbClr val="002060"/>
                </a:solidFill>
              </a:rPr>
              <a:t>για την πρώιμη ανίχνευση ηπατικών μεταστάσεων μετά από επικουρική θεραπεία</a:t>
            </a:r>
          </a:p>
        </p:txBody>
      </p:sp>
    </p:spTree>
    <p:extLst>
      <p:ext uri="{BB962C8B-B14F-4D97-AF65-F5344CB8AC3E}">
        <p14:creationId xmlns:p14="http://schemas.microsoft.com/office/powerpoint/2010/main" val="17982408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/>
            </a:pPr>
            <a:r>
              <a:rPr b="1" dirty="0" err="1">
                <a:solidFill>
                  <a:srgbClr val="0070C0"/>
                </a:solidFill>
              </a:rPr>
              <a:t>Σύγχρονοι</a:t>
            </a:r>
            <a:r>
              <a:rPr b="1" dirty="0">
                <a:solidFill>
                  <a:srgbClr val="0070C0"/>
                </a:solidFill>
              </a:rPr>
              <a:t> </a:t>
            </a:r>
            <a:r>
              <a:rPr b="1" dirty="0" err="1">
                <a:solidFill>
                  <a:srgbClr val="0070C0"/>
                </a:solidFill>
              </a:rPr>
              <a:t>Βιοδείκτες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rgbClr val="FF0000"/>
                </a:solidFill>
              </a:rPr>
              <a:t>Liquid biopsy </a:t>
            </a:r>
            <a:r>
              <a:rPr sz="2400" dirty="0">
                <a:solidFill>
                  <a:srgbClr val="002060"/>
                </a:solidFill>
              </a:rPr>
              <a:t>και </a:t>
            </a:r>
            <a:r>
              <a:rPr sz="2400" dirty="0">
                <a:solidFill>
                  <a:srgbClr val="FF0000"/>
                </a:solidFill>
              </a:rPr>
              <a:t>ctDNA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rgbClr val="002060"/>
                </a:solidFill>
              </a:rPr>
              <a:t>Παρα</a:t>
            </a:r>
            <a:r>
              <a:rPr sz="2400" dirty="0" err="1">
                <a:solidFill>
                  <a:srgbClr val="002060"/>
                </a:solidFill>
              </a:rPr>
              <a:t>κολούθηση</a:t>
            </a:r>
            <a:r>
              <a:rPr sz="2400" dirty="0">
                <a:solidFill>
                  <a:srgbClr val="002060"/>
                </a:solidFill>
              </a:rPr>
              <a:t> minimal residual disease (</a:t>
            </a:r>
            <a:r>
              <a:rPr sz="2400" dirty="0">
                <a:solidFill>
                  <a:srgbClr val="FF0000"/>
                </a:solidFill>
              </a:rPr>
              <a:t>MRD</a:t>
            </a:r>
            <a:r>
              <a:rPr sz="2400" dirty="0">
                <a:solidFill>
                  <a:srgbClr val="002060"/>
                </a:solidFill>
              </a:rPr>
              <a:t>)</a:t>
            </a:r>
            <a:r>
              <a:rPr lang="el-GR" sz="2400" dirty="0">
                <a:solidFill>
                  <a:srgbClr val="002060"/>
                </a:solidFill>
              </a:rPr>
              <a:t> – </a:t>
            </a:r>
            <a:r>
              <a:rPr lang="en-US" sz="2400" dirty="0">
                <a:solidFill>
                  <a:srgbClr val="002060"/>
                </a:solidFill>
              </a:rPr>
              <a:t>MRD positivity </a:t>
            </a:r>
            <a:r>
              <a:rPr lang="el-GR" sz="2400" dirty="0">
                <a:solidFill>
                  <a:srgbClr val="002060"/>
                </a:solidFill>
              </a:rPr>
              <a:t>μετά από χειρουργείο 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r>
              <a:rPr lang="el-GR" sz="2400" dirty="0">
                <a:solidFill>
                  <a:srgbClr val="002060"/>
                </a:solidFill>
              </a:rPr>
              <a:t>αυξημένος κίνδυνος υποτροπής</a:t>
            </a:r>
            <a:endParaRPr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  <a:defRPr sz="2000"/>
            </a:pPr>
            <a:r>
              <a:rPr sz="2400" dirty="0" err="1">
                <a:solidFill>
                  <a:srgbClr val="002060"/>
                </a:solidFill>
              </a:rPr>
              <a:t>Ανίχνευση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>
                <a:solidFill>
                  <a:srgbClr val="FF0000"/>
                </a:solidFill>
              </a:rPr>
              <a:t>resistance mutations</a:t>
            </a:r>
            <a:r>
              <a:rPr lang="el-GR" sz="2400" dirty="0">
                <a:solidFill>
                  <a:srgbClr val="FF0000"/>
                </a:solidFill>
              </a:rPr>
              <a:t> </a:t>
            </a:r>
            <a:r>
              <a:rPr lang="el-GR" sz="2400" dirty="0">
                <a:solidFill>
                  <a:srgbClr val="002060"/>
                </a:solidFill>
              </a:rPr>
              <a:t>(</a:t>
            </a:r>
            <a:r>
              <a:rPr sz="2400" dirty="0">
                <a:solidFill>
                  <a:srgbClr val="002060"/>
                </a:solidFill>
              </a:rPr>
              <a:t>EGFR T790M</a:t>
            </a:r>
            <a:r>
              <a:rPr lang="el-GR" sz="2400" dirty="0">
                <a:solidFill>
                  <a:srgbClr val="002060"/>
                </a:solidFill>
              </a:rPr>
              <a:t>)</a:t>
            </a:r>
            <a:endParaRPr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l-G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r>
              <a:rPr lang="el-GR" sz="2400" dirty="0">
                <a:solidFill>
                  <a:srgbClr val="002060"/>
                </a:solidFill>
              </a:rPr>
              <a:t>Υπάρχουν τριών ειδών βιοδείκτες που χρησιμοποιούνται στην κλινική πρακτική και στην έρευνα</a:t>
            </a:r>
          </a:p>
          <a:p>
            <a:endParaRPr lang="el-GR"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Προγνωστικοί βιοδείκτες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Προβλεπτικοί βιοδείκτες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002060"/>
                </a:solidFill>
              </a:rPr>
              <a:t>Φαρμακοδυναμικοί βιοδείκτες</a:t>
            </a:r>
          </a:p>
          <a:p>
            <a:endParaRPr lang="el-G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338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Προγνωστικοί </a:t>
            </a:r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l-G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r>
              <a:rPr lang="el-GR" sz="2400" dirty="0">
                <a:solidFill>
                  <a:srgbClr val="002060"/>
                </a:solidFill>
              </a:rPr>
              <a:t>Παρέχουν πληροφορίες σχετικά με την νόσο  και την έκβαση,όπως την πιθανότητα προόδου νόσου, υποτροπής ή θανάτου, </a:t>
            </a:r>
            <a:r>
              <a:rPr lang="el-GR" sz="2400" b="1" dirty="0">
                <a:solidFill>
                  <a:srgbClr val="00B050"/>
                </a:solidFill>
              </a:rPr>
              <a:t>ανεξάρτητα από το είδος θεραπείας</a:t>
            </a:r>
            <a:r>
              <a:rPr lang="el-GR" sz="2400" dirty="0">
                <a:solidFill>
                  <a:srgbClr val="002060"/>
                </a:solidFill>
              </a:rPr>
              <a:t>.</a:t>
            </a:r>
          </a:p>
          <a:p>
            <a:endParaRPr lang="el-GR" sz="2400" dirty="0">
              <a:solidFill>
                <a:srgbClr val="002060"/>
              </a:solidFill>
            </a:endParaRPr>
          </a:p>
          <a:p>
            <a:r>
              <a:rPr lang="el-GR" sz="2400" dirty="0">
                <a:solidFill>
                  <a:srgbClr val="002060"/>
                </a:solidFill>
              </a:rPr>
              <a:t>Αντανακλούν το βιολογικό υπόβαθρο της νόσου και τη φυσική της πορεία, </a:t>
            </a:r>
            <a:r>
              <a:rPr lang="el-GR" sz="2400" b="1" dirty="0">
                <a:solidFill>
                  <a:srgbClr val="00B050"/>
                </a:solidFill>
              </a:rPr>
              <a:t>ανεξάρτητα από το είδος θεραπείας.</a:t>
            </a:r>
          </a:p>
          <a:p>
            <a:endParaRPr lang="el-GR" sz="2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l-GR" sz="2100" dirty="0">
                <a:solidFill>
                  <a:srgbClr val="002060"/>
                </a:solidFill>
              </a:rPr>
              <a:t>    </a:t>
            </a:r>
          </a:p>
          <a:p>
            <a:pPr marL="0" indent="0">
              <a:buNone/>
            </a:pPr>
            <a:r>
              <a:rPr lang="el-GR" sz="1800" dirty="0">
                <a:solidFill>
                  <a:srgbClr val="002060"/>
                </a:solidFill>
              </a:rPr>
              <a:t>Γυναίκες με καρκίνο μαστού </a:t>
            </a:r>
            <a:r>
              <a:rPr lang="en-US" sz="1800" dirty="0">
                <a:solidFill>
                  <a:srgbClr val="002060"/>
                </a:solidFill>
              </a:rPr>
              <a:t>HER2 positive </a:t>
            </a:r>
            <a:r>
              <a:rPr lang="el-GR" sz="1800" dirty="0">
                <a:solidFill>
                  <a:srgbClr val="002060"/>
                </a:solidFill>
              </a:rPr>
              <a:t>που δεν έχουν λάβει θεραπεία έχουν χειρότερη επιβίωση από </a:t>
            </a:r>
            <a:r>
              <a:rPr lang="en-US" sz="1800" dirty="0">
                <a:solidFill>
                  <a:srgbClr val="002060"/>
                </a:solidFill>
              </a:rPr>
              <a:t>HER2 negative</a:t>
            </a:r>
            <a:endParaRPr lang="el-GR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06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Προβλεπτικοί </a:t>
            </a:r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l-G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r>
              <a:rPr lang="el-GR" sz="2400" dirty="0">
                <a:solidFill>
                  <a:srgbClr val="002060"/>
                </a:solidFill>
              </a:rPr>
              <a:t>Παρέχουν πληροφορίες για το αποτέλεσμα της θεραπείας και για την </a:t>
            </a:r>
            <a:r>
              <a:rPr lang="el-GR" sz="2400" b="1" dirty="0">
                <a:solidFill>
                  <a:srgbClr val="00B050"/>
                </a:solidFill>
              </a:rPr>
              <a:t>πιθανότητα ανταπόκρισης στην  θεραπεία εκλογής</a:t>
            </a:r>
            <a:r>
              <a:rPr lang="el-GR" sz="2400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el-GR" sz="2400" dirty="0">
                <a:solidFill>
                  <a:srgbClr val="002060"/>
                </a:solidFill>
              </a:rPr>
              <a:t>    </a:t>
            </a:r>
          </a:p>
          <a:p>
            <a:pPr marL="0" indent="0">
              <a:buNone/>
            </a:pPr>
            <a:endParaRPr lang="el-GR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l-GR" sz="2000" dirty="0">
                <a:solidFill>
                  <a:srgbClr val="002060"/>
                </a:solidFill>
              </a:rPr>
              <a:t>Ασθενείς με καρκίνο μαστού </a:t>
            </a:r>
            <a:r>
              <a:rPr lang="en-US" sz="2000" dirty="0">
                <a:solidFill>
                  <a:srgbClr val="002060"/>
                </a:solidFill>
              </a:rPr>
              <a:t>HER2 positive </a:t>
            </a:r>
            <a:r>
              <a:rPr lang="el-GR" sz="2000" dirty="0">
                <a:solidFill>
                  <a:srgbClr val="002060"/>
                </a:solidFill>
              </a:rPr>
              <a:t> ωφελούνται από τη </a:t>
            </a:r>
            <a:r>
              <a:rPr lang="en-US" sz="2000" dirty="0">
                <a:solidFill>
                  <a:srgbClr val="002060"/>
                </a:solidFill>
              </a:rPr>
              <a:t>HER2 </a:t>
            </a:r>
            <a:r>
              <a:rPr lang="el-GR" sz="2000" dirty="0">
                <a:solidFill>
                  <a:srgbClr val="002060"/>
                </a:solidFill>
              </a:rPr>
              <a:t>στοχευμένη θεραπεία</a:t>
            </a:r>
          </a:p>
          <a:p>
            <a:pPr marL="0" indent="0">
              <a:buNone/>
            </a:pPr>
            <a:r>
              <a:rPr lang="el-GR" sz="2000" dirty="0">
                <a:solidFill>
                  <a:srgbClr val="002060"/>
                </a:solidFill>
              </a:rPr>
              <a:t>Ασθενείς με </a:t>
            </a:r>
            <a:r>
              <a:rPr lang="en-US" sz="2000" dirty="0">
                <a:solidFill>
                  <a:srgbClr val="002060"/>
                </a:solidFill>
              </a:rPr>
              <a:t>EGFR</a:t>
            </a:r>
            <a:r>
              <a:rPr lang="el-GR" sz="2000" dirty="0">
                <a:solidFill>
                  <a:srgbClr val="002060"/>
                </a:solidFill>
              </a:rPr>
              <a:t>, </a:t>
            </a:r>
            <a:r>
              <a:rPr lang="en-US" sz="2000" dirty="0">
                <a:solidFill>
                  <a:srgbClr val="002060"/>
                </a:solidFill>
              </a:rPr>
              <a:t>ALK</a:t>
            </a:r>
            <a:r>
              <a:rPr lang="el-GR" sz="2000" dirty="0">
                <a:solidFill>
                  <a:srgbClr val="002060"/>
                </a:solidFill>
              </a:rPr>
              <a:t>, </a:t>
            </a:r>
            <a:r>
              <a:rPr lang="en-US" sz="2000" dirty="0">
                <a:solidFill>
                  <a:srgbClr val="002060"/>
                </a:solidFill>
              </a:rPr>
              <a:t>ROS 1</a:t>
            </a:r>
            <a:r>
              <a:rPr lang="el-GR" sz="2000" dirty="0">
                <a:solidFill>
                  <a:srgbClr val="002060"/>
                </a:solidFill>
              </a:rPr>
              <a:t>, </a:t>
            </a:r>
            <a:r>
              <a:rPr lang="en-US" sz="2000" dirty="0">
                <a:solidFill>
                  <a:srgbClr val="002060"/>
                </a:solidFill>
              </a:rPr>
              <a:t>BRAF, METex14, NTRK1/2/3, RET, HER2 </a:t>
            </a:r>
            <a:r>
              <a:rPr lang="el-GR" sz="2000" dirty="0">
                <a:solidFill>
                  <a:srgbClr val="002060"/>
                </a:solidFill>
              </a:rPr>
              <a:t>καρκίνο πνεύμονα ωφελούνται από τη στοχευμένη θεραπεία</a:t>
            </a:r>
          </a:p>
        </p:txBody>
      </p:sp>
    </p:spTree>
    <p:extLst>
      <p:ext uri="{BB962C8B-B14F-4D97-AF65-F5344CB8AC3E}">
        <p14:creationId xmlns:p14="http://schemas.microsoft.com/office/powerpoint/2010/main" val="6743278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>
                <a:solidFill>
                  <a:srgbClr val="0070C0"/>
                </a:solidFill>
              </a:rPr>
              <a:t>Φαρμακοδυναμικοί  </a:t>
            </a:r>
            <a:r>
              <a:rPr lang="en-US" sz="2800" b="1" dirty="0" err="1">
                <a:solidFill>
                  <a:srgbClr val="0070C0"/>
                </a:solidFill>
              </a:rPr>
              <a:t>Βιοδείκτες</a:t>
            </a:r>
            <a:endParaRPr lang="el-G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r>
              <a:rPr lang="el-GR" sz="2400" dirty="0">
                <a:solidFill>
                  <a:srgbClr val="002060"/>
                </a:solidFill>
              </a:rPr>
              <a:t>Παρέχουν πληροφορίες για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τα φαρμακολογικά αποτελέσματα της θεραπείας,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την αποφυγή τοξικότητας,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l-GR" sz="2400" dirty="0">
                <a:solidFill>
                  <a:srgbClr val="002060"/>
                </a:solidFill>
              </a:rPr>
              <a:t>την κατανόηση του μηχανισμού αντίστασης ή ανταπόκρισης στη θεραπεία</a:t>
            </a:r>
          </a:p>
          <a:p>
            <a:r>
              <a:rPr lang="el-GR" sz="2400" b="1" dirty="0">
                <a:solidFill>
                  <a:srgbClr val="00B050"/>
                </a:solidFill>
              </a:rPr>
              <a:t>Μπορούν να προβλέψουν  ανεπιθύμητες αντιδράσεις που σχετίζονται με τη θεραπεία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373926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/>
            </a:pPr>
            <a:r>
              <a:rPr lang="el-GR" b="1" dirty="0">
                <a:solidFill>
                  <a:srgbClr val="0070C0"/>
                </a:solidFill>
              </a:rPr>
              <a:t>ΣΥΜΠΕΡΑΣΜΑΤΑ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  <a:defRPr sz="2000"/>
            </a:pPr>
            <a:r>
              <a:rPr sz="2400" dirty="0">
                <a:solidFill>
                  <a:srgbClr val="002060"/>
                </a:solidFill>
              </a:rPr>
              <a:t>Η α</a:t>
            </a:r>
            <a:r>
              <a:rPr sz="2400" dirty="0" err="1">
                <a:solidFill>
                  <a:srgbClr val="002060"/>
                </a:solidFill>
              </a:rPr>
              <a:t>ξιολόγηση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lang="el-GR" sz="2400" dirty="0">
                <a:solidFill>
                  <a:srgbClr val="002060"/>
                </a:solidFill>
              </a:rPr>
              <a:t>της </a:t>
            </a:r>
            <a:r>
              <a:rPr sz="2400" dirty="0" err="1">
                <a:solidFill>
                  <a:srgbClr val="002060"/>
                </a:solidFill>
              </a:rPr>
              <a:t>θερ</a:t>
            </a:r>
            <a:r>
              <a:rPr sz="2400" dirty="0">
                <a:solidFill>
                  <a:srgbClr val="002060"/>
                </a:solidFill>
              </a:rPr>
              <a:t>απείας βασίζεται σε ακτινολογικά, κλινικά και βιολογικά κριτήρια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  <a:defRPr sz="2000"/>
            </a:pPr>
            <a:r>
              <a:rPr sz="2400" dirty="0">
                <a:solidFill>
                  <a:srgbClr val="002060"/>
                </a:solidFill>
              </a:rPr>
              <a:t>Τα RECIST απ</a:t>
            </a:r>
            <a:r>
              <a:rPr sz="2400" dirty="0" err="1">
                <a:solidFill>
                  <a:srgbClr val="002060"/>
                </a:solidFill>
              </a:rPr>
              <a:t>οτελούν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το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διεθνές</a:t>
            </a:r>
            <a:r>
              <a:rPr sz="2400" dirty="0">
                <a:solidFill>
                  <a:srgbClr val="002060"/>
                </a:solidFill>
              </a:rPr>
              <a:t> standard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  <a:defRPr sz="2000"/>
            </a:pPr>
            <a:r>
              <a:rPr sz="2400" dirty="0">
                <a:solidFill>
                  <a:srgbClr val="002060"/>
                </a:solidFill>
              </a:rPr>
              <a:t>Η α</a:t>
            </a:r>
            <a:r>
              <a:rPr sz="2400" dirty="0" err="1">
                <a:solidFill>
                  <a:srgbClr val="002060"/>
                </a:solidFill>
              </a:rPr>
              <a:t>νοσοθερ</a:t>
            </a:r>
            <a:r>
              <a:rPr sz="2400" dirty="0">
                <a:solidFill>
                  <a:srgbClr val="002060"/>
                </a:solidFill>
              </a:rPr>
              <a:t>απεία απαιτεί ειδικά κριτήρια (iRECIST)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  <a:defRPr sz="2000"/>
            </a:pPr>
            <a:r>
              <a:rPr sz="2400" dirty="0">
                <a:solidFill>
                  <a:srgbClr val="002060"/>
                </a:solidFill>
              </a:rPr>
              <a:t>Η π</a:t>
            </a:r>
            <a:r>
              <a:rPr sz="2400" dirty="0" err="1">
                <a:solidFill>
                  <a:srgbClr val="002060"/>
                </a:solidFill>
              </a:rPr>
              <a:t>οιότητ</a:t>
            </a:r>
            <a:r>
              <a:rPr sz="2400" dirty="0">
                <a:solidFill>
                  <a:srgbClr val="002060"/>
                </a:solidFill>
              </a:rPr>
              <a:t>α ζωής και η λειτουργικότητα</a:t>
            </a:r>
            <a:r>
              <a:rPr lang="el-GR" sz="2400" dirty="0">
                <a:solidFill>
                  <a:srgbClr val="002060"/>
                </a:solidFill>
              </a:rPr>
              <a:t> συμβάλλουν στη λήψη θεραπευτικών αποφάσεων</a:t>
            </a:r>
            <a:endParaRPr sz="2400" dirty="0">
              <a:solidFill>
                <a:srgbClr val="002060"/>
              </a:solidFill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  <a:defRPr sz="2000"/>
            </a:pPr>
            <a:r>
              <a:rPr sz="2400" dirty="0" err="1">
                <a:solidFill>
                  <a:srgbClr val="002060"/>
                </a:solidFill>
              </a:rPr>
              <a:t>Οι</a:t>
            </a:r>
            <a:r>
              <a:rPr sz="2400" dirty="0">
                <a:solidFill>
                  <a:srgbClr val="002060"/>
                </a:solidFill>
              </a:rPr>
              <a:t> β</a:t>
            </a:r>
            <a:r>
              <a:rPr sz="2400" dirty="0" err="1">
                <a:solidFill>
                  <a:srgbClr val="002060"/>
                </a:solidFill>
              </a:rPr>
              <a:t>ιοδείκτες</a:t>
            </a:r>
            <a:r>
              <a:rPr sz="2400" dirty="0">
                <a:solidFill>
                  <a:srgbClr val="002060"/>
                </a:solidFill>
              </a:rPr>
              <a:t> κα</a:t>
            </a:r>
            <a:r>
              <a:rPr sz="2400" dirty="0" err="1">
                <a:solidFill>
                  <a:srgbClr val="002060"/>
                </a:solidFill>
              </a:rPr>
              <a:t>θοδηγούν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την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εξ</a:t>
            </a:r>
            <a:r>
              <a:rPr sz="2400" dirty="0">
                <a:solidFill>
                  <a:srgbClr val="002060"/>
                </a:solidFill>
              </a:rPr>
              <a:t>ατομικευμένη ογκολογική θεραπεία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3388</Words>
  <Application>Microsoft Office PowerPoint</Application>
  <PresentationFormat>Προβολή στην οθόνη (4:3)</PresentationFormat>
  <Paragraphs>431</Paragraphs>
  <Slides>54</Slides>
  <Notes>37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54</vt:i4>
      </vt:variant>
    </vt:vector>
  </HeadingPairs>
  <TitlesOfParts>
    <vt:vector size="58" baseType="lpstr">
      <vt:lpstr>Arial</vt:lpstr>
      <vt:lpstr>Calibri</vt:lpstr>
      <vt:lpstr>Wingdings</vt:lpstr>
      <vt:lpstr>Office Theme</vt:lpstr>
      <vt:lpstr>Κριτήρια αξιολόγησης  της αποτελεσματικότητας της αντινεοπλασματικής θεραπείας</vt:lpstr>
      <vt:lpstr>Αποτελεσματικότητα αντινεοπλασματικής θεραπείας</vt:lpstr>
      <vt:lpstr>Αποτελεσματικότητα αντινεοπλασματικής  θεραπείας</vt:lpstr>
      <vt:lpstr>Πρόοδος νόσου- Ορισμοί </vt:lpstr>
      <vt:lpstr>Survival rates</vt:lpstr>
      <vt:lpstr>Κριτήρια προόδου νόσου</vt:lpstr>
      <vt:lpstr>Αποτελεσματικότητα αντινεοπλασματικής  θεραπείας</vt:lpstr>
      <vt:lpstr>Ακτινολογικά κριτήρια Ανάγκη για θέσπιση κριτηρίων</vt:lpstr>
      <vt:lpstr>Ακτινολογικά κριτήρια για την αντικειμενική ανταπόκριση των συμπαγών  όγκων </vt:lpstr>
      <vt:lpstr>RESPONSE EVALUATION CRITERIA IN SOLID TUMORS  (RECIST)</vt:lpstr>
      <vt:lpstr>RESPONSE EVALUATION CRITERIA IN SOLID TUMORS  (RECIST)</vt:lpstr>
      <vt:lpstr>RESPONSE EVALUATION CRITERIA IN SOLID TUMORS  (RECIST) GUIDELINES</vt:lpstr>
      <vt:lpstr>RESPONSE EVALUATION CRITERIA IN SOLID TUMORS  (RECIST) GUIDELINES</vt:lpstr>
      <vt:lpstr>RESPONSE EVALUATION CRITERIA IN SOLID TUMORS  (RECIST) GUIDELINES</vt:lpstr>
      <vt:lpstr>Target lesions (βλάβες στόχοι, μετρήσιμες βλάβες)  </vt:lpstr>
      <vt:lpstr>Παρουσίαση του PowerPoint</vt:lpstr>
      <vt:lpstr>RESPONSE EVALUATION CRITERIA IN SOLID TUMORS  (RECIST) GUIDELINES</vt:lpstr>
      <vt:lpstr>Non target lesions (μη μετρήσιμες βλάβες)</vt:lpstr>
      <vt:lpstr>Παρουσίαση του PowerPoint</vt:lpstr>
      <vt:lpstr>RESPONSE EVALUATION CRITERIA IN SOLID TUMORS  (RECIST) GUIDELINES</vt:lpstr>
      <vt:lpstr>RESPONSE</vt:lpstr>
      <vt:lpstr>Partial Response (Μερική ανταπόκριση)</vt:lpstr>
      <vt:lpstr>Complete Response (Πλήρης Ανταπόκριση)</vt:lpstr>
      <vt:lpstr>RESPONSE EVALUATION CRITERIA IN SOLID TUMORS  (RECIST) GUIDELINES</vt:lpstr>
      <vt:lpstr>Progressive disease (πρόοδος νόσου) </vt:lpstr>
      <vt:lpstr>RESPONSE EVALUATION CRITERIA IN SOLID TUMORS  (RECIST) GUIDELINES</vt:lpstr>
      <vt:lpstr>Stable disease (σταθερή νόσος) </vt:lpstr>
      <vt:lpstr>RECIST Categories at a Glance</vt:lpstr>
      <vt:lpstr>Παράδειγμα RECIST</vt:lpstr>
      <vt:lpstr>Ανοσοθεραπεία και iRECIST</vt:lpstr>
      <vt:lpstr>Παρουσίαση του PowerPoint</vt:lpstr>
      <vt:lpstr>iUPD-iCPD</vt:lpstr>
      <vt:lpstr>irSD</vt:lpstr>
      <vt:lpstr>Παρουσίαση του PowerPoint</vt:lpstr>
      <vt:lpstr>Πώς χρησιμοποιούνται στην κλινική πράξη;</vt:lpstr>
      <vt:lpstr>Αποτελεσματικότητα αντινεοπλασματικής  θεραπείας</vt:lpstr>
      <vt:lpstr>Κλινικά κριτήρια </vt:lpstr>
      <vt:lpstr>Κλινικά εργαλεία</vt:lpstr>
      <vt:lpstr>Κλινικά εργαλεία Εκτίμηση κλινικής κατάστασης- Κλίμακα ECOG</vt:lpstr>
      <vt:lpstr>Κλινικά εργαλεία Εκτίμηση κλινικής κατάστασης- Κλίμακα Karnofsky</vt:lpstr>
      <vt:lpstr>Κλινικά εργαλεία ποιότητας ζωής- Ερωτηματολόγιο QLQ-LC13 </vt:lpstr>
      <vt:lpstr>Κλινικά εργαλεία ποιότητας ζωής- Ερωτηματολόγιο QLQ-LC30</vt:lpstr>
      <vt:lpstr>Κλινικά εργαλεία- Ερωτηματολόγιο PRO CTCAE Εκτίμηση συμπτωμάτων και παρενεργειών αναλυτικά</vt:lpstr>
      <vt:lpstr>Αποτελεσματικότητα αντινεοπλασματικής  θεραπείας</vt:lpstr>
      <vt:lpstr>Βιοδείκτες</vt:lpstr>
      <vt:lpstr>Βιοδείκτες</vt:lpstr>
      <vt:lpstr>Βιοδείκτες</vt:lpstr>
      <vt:lpstr>Βιοδείκτες</vt:lpstr>
      <vt:lpstr>Σύγχρονοι Βιοδείκτες</vt:lpstr>
      <vt:lpstr>Βιοδείκτες</vt:lpstr>
      <vt:lpstr>Προγνωστικοί Βιοδείκτες</vt:lpstr>
      <vt:lpstr>Προβλεπτικοί Βιοδείκτες</vt:lpstr>
      <vt:lpstr>Φαρμακοδυναμικοί  Βιοδείκτες</vt:lpstr>
      <vt:lpstr>ΣΥΜΠΕΡΑΣΜΑΤΑ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Κριτήρια αξιολόγηση της αποτελεσματικότητας  της αντινεοπλασματικής θεραπείας</dc:title>
  <dc:creator>γιωργος</dc:creator>
  <cp:lastModifiedBy>Maria Mani</cp:lastModifiedBy>
  <cp:revision>121</cp:revision>
  <dcterms:created xsi:type="dcterms:W3CDTF">2023-05-01T18:00:33Z</dcterms:created>
  <dcterms:modified xsi:type="dcterms:W3CDTF">2026-05-13T19:14:24Z</dcterms:modified>
</cp:coreProperties>
</file>