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42"/>
  </p:notesMasterIdLst>
  <p:sldIdLst>
    <p:sldId id="256" r:id="rId2"/>
    <p:sldId id="257" r:id="rId3"/>
    <p:sldId id="259" r:id="rId4"/>
    <p:sldId id="258"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8" r:id="rId20"/>
    <p:sldId id="274" r:id="rId21"/>
    <p:sldId id="275" r:id="rId22"/>
    <p:sldId id="276" r:id="rId23"/>
    <p:sldId id="277" r:id="rId24"/>
    <p:sldId id="279" r:id="rId25"/>
    <p:sldId id="280" r:id="rId26"/>
    <p:sldId id="281" r:id="rId27"/>
    <p:sldId id="282" r:id="rId28"/>
    <p:sldId id="283" r:id="rId29"/>
    <p:sldId id="284" r:id="rId30"/>
    <p:sldId id="285" r:id="rId31"/>
    <p:sldId id="287" r:id="rId32"/>
    <p:sldId id="289" r:id="rId33"/>
    <p:sldId id="291" r:id="rId34"/>
    <p:sldId id="293" r:id="rId35"/>
    <p:sldId id="295" r:id="rId36"/>
    <p:sldId id="297" r:id="rId37"/>
    <p:sldId id="298" r:id="rId38"/>
    <p:sldId id="300" r:id="rId39"/>
    <p:sldId id="301" r:id="rId40"/>
    <p:sldId id="299"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8675AD-FCD1-1942-A34E-0FFE1F99E825}" v="29" dt="2025-04-09T10:08:39.5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5796"/>
  </p:normalViewPr>
  <p:slideViewPr>
    <p:cSldViewPr snapToGrid="0">
      <p:cViewPr varScale="1">
        <p:scale>
          <a:sx n="59" d="100"/>
          <a:sy n="59" d="100"/>
        </p:scale>
        <p:origin x="9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567667322834647E-2"/>
          <c:y val="2.7077976558517042E-4"/>
          <c:w val="0.96921358267716518"/>
          <c:h val="0.89403772854459496"/>
        </c:manualLayout>
      </c:layout>
      <c:barChart>
        <c:barDir val="bar"/>
        <c:grouping val="percentStacked"/>
        <c:varyColors val="0"/>
        <c:ser>
          <c:idx val="0"/>
          <c:order val="0"/>
          <c:tx>
            <c:strRef>
              <c:f>Sheet1!$A$2</c:f>
              <c:strCache>
                <c:ptCount val="1"/>
                <c:pt idx="0">
                  <c:v>KRAS</c:v>
                </c:pt>
              </c:strCache>
            </c:strRef>
          </c:tx>
          <c:spPr>
            <a:solidFill>
              <a:schemeClr val="accent1"/>
            </a:solidFill>
            <a:ln>
              <a:noFill/>
            </a:ln>
            <a:effectLst/>
          </c:spPr>
          <c:invertIfNegative val="0"/>
          <c:val>
            <c:numRef>
              <c:f>Sheet1!$B$2</c:f>
              <c:numCache>
                <c:formatCode>0%</c:formatCode>
                <c:ptCount val="1"/>
                <c:pt idx="0">
                  <c:v>0.25</c:v>
                </c:pt>
              </c:numCache>
            </c:numRef>
          </c:val>
          <c:extLst>
            <c:ext xmlns:c16="http://schemas.microsoft.com/office/drawing/2014/chart" uri="{C3380CC4-5D6E-409C-BE32-E72D297353CC}">
              <c16:uniqueId val="{00000000-9954-4F80-AF9E-3FDFAFDF019A}"/>
            </c:ext>
          </c:extLst>
        </c:ser>
        <c:ser>
          <c:idx val="1"/>
          <c:order val="1"/>
          <c:tx>
            <c:strRef>
              <c:f>Sheet1!$A$3</c:f>
              <c:strCache>
                <c:ptCount val="1"/>
                <c:pt idx="0">
                  <c:v>EGFR</c:v>
                </c:pt>
              </c:strCache>
            </c:strRef>
          </c:tx>
          <c:spPr>
            <a:solidFill>
              <a:schemeClr val="accent2"/>
            </a:solidFill>
            <a:ln>
              <a:noFill/>
            </a:ln>
            <a:effectLst/>
          </c:spPr>
          <c:invertIfNegative val="0"/>
          <c:val>
            <c:numRef>
              <c:f>Sheet1!$B$3</c:f>
              <c:numCache>
                <c:formatCode>0%</c:formatCode>
                <c:ptCount val="1"/>
                <c:pt idx="0">
                  <c:v>0.21</c:v>
                </c:pt>
              </c:numCache>
            </c:numRef>
          </c:val>
          <c:extLst>
            <c:ext xmlns:c16="http://schemas.microsoft.com/office/drawing/2014/chart" uri="{C3380CC4-5D6E-409C-BE32-E72D297353CC}">
              <c16:uniqueId val="{00000001-9954-4F80-AF9E-3FDFAFDF019A}"/>
            </c:ext>
          </c:extLst>
        </c:ser>
        <c:ser>
          <c:idx val="2"/>
          <c:order val="2"/>
          <c:tx>
            <c:strRef>
              <c:f>Sheet1!$A$4</c:f>
              <c:strCache>
                <c:ptCount val="1"/>
                <c:pt idx="0">
                  <c:v>ALK</c:v>
                </c:pt>
              </c:strCache>
            </c:strRef>
          </c:tx>
          <c:spPr>
            <a:solidFill>
              <a:schemeClr val="accent3"/>
            </a:solidFill>
            <a:ln>
              <a:noFill/>
            </a:ln>
            <a:effectLst/>
          </c:spPr>
          <c:invertIfNegative val="0"/>
          <c:val>
            <c:numRef>
              <c:f>Sheet1!$B$4</c:f>
              <c:numCache>
                <c:formatCode>0%</c:formatCode>
                <c:ptCount val="1"/>
                <c:pt idx="0">
                  <c:v>7.0000000000000007E-2</c:v>
                </c:pt>
              </c:numCache>
            </c:numRef>
          </c:val>
          <c:extLst>
            <c:ext xmlns:c16="http://schemas.microsoft.com/office/drawing/2014/chart" uri="{C3380CC4-5D6E-409C-BE32-E72D297353CC}">
              <c16:uniqueId val="{00000002-9954-4F80-AF9E-3FDFAFDF019A}"/>
            </c:ext>
          </c:extLst>
        </c:ser>
        <c:ser>
          <c:idx val="3"/>
          <c:order val="3"/>
          <c:tx>
            <c:strRef>
              <c:f>Sheet1!$A$5</c:f>
              <c:strCache>
                <c:ptCount val="1"/>
                <c:pt idx="0">
                  <c:v>MET</c:v>
                </c:pt>
              </c:strCache>
            </c:strRef>
          </c:tx>
          <c:spPr>
            <a:solidFill>
              <a:schemeClr val="accent4"/>
            </a:solidFill>
            <a:ln>
              <a:noFill/>
            </a:ln>
            <a:effectLst/>
          </c:spPr>
          <c:invertIfNegative val="0"/>
          <c:val>
            <c:numRef>
              <c:f>Sheet1!$B$5</c:f>
              <c:numCache>
                <c:formatCode>0%</c:formatCode>
                <c:ptCount val="1"/>
                <c:pt idx="0">
                  <c:v>0.03</c:v>
                </c:pt>
              </c:numCache>
            </c:numRef>
          </c:val>
          <c:extLst>
            <c:ext xmlns:c16="http://schemas.microsoft.com/office/drawing/2014/chart" uri="{C3380CC4-5D6E-409C-BE32-E72D297353CC}">
              <c16:uniqueId val="{00000003-9954-4F80-AF9E-3FDFAFDF019A}"/>
            </c:ext>
          </c:extLst>
        </c:ser>
        <c:ser>
          <c:idx val="4"/>
          <c:order val="4"/>
          <c:tx>
            <c:strRef>
              <c:f>Sheet1!$A$6</c:f>
              <c:strCache>
                <c:ptCount val="1"/>
                <c:pt idx="0">
                  <c:v>HER2</c:v>
                </c:pt>
              </c:strCache>
            </c:strRef>
          </c:tx>
          <c:spPr>
            <a:solidFill>
              <a:schemeClr val="accent5"/>
            </a:solidFill>
            <a:ln>
              <a:noFill/>
            </a:ln>
            <a:effectLst/>
          </c:spPr>
          <c:invertIfNegative val="0"/>
          <c:val>
            <c:numRef>
              <c:f>Sheet1!$B$6</c:f>
              <c:numCache>
                <c:formatCode>0%</c:formatCode>
                <c:ptCount val="1"/>
                <c:pt idx="0">
                  <c:v>0.02</c:v>
                </c:pt>
              </c:numCache>
            </c:numRef>
          </c:val>
          <c:extLst>
            <c:ext xmlns:c16="http://schemas.microsoft.com/office/drawing/2014/chart" uri="{C3380CC4-5D6E-409C-BE32-E72D297353CC}">
              <c16:uniqueId val="{00000004-9954-4F80-AF9E-3FDFAFDF019A}"/>
            </c:ext>
          </c:extLst>
        </c:ser>
        <c:ser>
          <c:idx val="5"/>
          <c:order val="5"/>
          <c:tx>
            <c:strRef>
              <c:f>Sheet1!$A$7</c:f>
              <c:strCache>
                <c:ptCount val="1"/>
                <c:pt idx="0">
                  <c:v>ROS1</c:v>
                </c:pt>
              </c:strCache>
            </c:strRef>
          </c:tx>
          <c:spPr>
            <a:solidFill>
              <a:schemeClr val="accent6"/>
            </a:solidFill>
            <a:ln>
              <a:noFill/>
            </a:ln>
            <a:effectLst/>
          </c:spPr>
          <c:invertIfNegative val="0"/>
          <c:val>
            <c:numRef>
              <c:f>Sheet1!$B$7</c:f>
              <c:numCache>
                <c:formatCode>0%</c:formatCode>
                <c:ptCount val="1"/>
                <c:pt idx="0">
                  <c:v>0.02</c:v>
                </c:pt>
              </c:numCache>
            </c:numRef>
          </c:val>
          <c:extLst>
            <c:ext xmlns:c16="http://schemas.microsoft.com/office/drawing/2014/chart" uri="{C3380CC4-5D6E-409C-BE32-E72D297353CC}">
              <c16:uniqueId val="{00000005-9954-4F80-AF9E-3FDFAFDF019A}"/>
            </c:ext>
          </c:extLst>
        </c:ser>
        <c:ser>
          <c:idx val="6"/>
          <c:order val="6"/>
          <c:tx>
            <c:strRef>
              <c:f>Sheet1!$A$8</c:f>
              <c:strCache>
                <c:ptCount val="1"/>
                <c:pt idx="0">
                  <c:v>BRAF</c:v>
                </c:pt>
              </c:strCache>
            </c:strRef>
          </c:tx>
          <c:spPr>
            <a:solidFill>
              <a:schemeClr val="accent1">
                <a:lumMod val="60000"/>
              </a:schemeClr>
            </a:solidFill>
            <a:ln>
              <a:noFill/>
            </a:ln>
            <a:effectLst/>
          </c:spPr>
          <c:invertIfNegative val="0"/>
          <c:val>
            <c:numRef>
              <c:f>Sheet1!$B$8</c:f>
              <c:numCache>
                <c:formatCode>0%</c:formatCode>
                <c:ptCount val="1"/>
                <c:pt idx="0">
                  <c:v>0.02</c:v>
                </c:pt>
              </c:numCache>
            </c:numRef>
          </c:val>
          <c:extLst>
            <c:ext xmlns:c16="http://schemas.microsoft.com/office/drawing/2014/chart" uri="{C3380CC4-5D6E-409C-BE32-E72D297353CC}">
              <c16:uniqueId val="{00000006-9954-4F80-AF9E-3FDFAFDF019A}"/>
            </c:ext>
          </c:extLst>
        </c:ser>
        <c:ser>
          <c:idx val="7"/>
          <c:order val="7"/>
          <c:tx>
            <c:strRef>
              <c:f>Sheet1!$A$9</c:f>
              <c:strCache>
                <c:ptCount val="1"/>
                <c:pt idx="0">
                  <c:v>RET</c:v>
                </c:pt>
              </c:strCache>
            </c:strRef>
          </c:tx>
          <c:spPr>
            <a:solidFill>
              <a:schemeClr val="accent2">
                <a:lumMod val="60000"/>
              </a:schemeClr>
            </a:solidFill>
            <a:ln>
              <a:noFill/>
            </a:ln>
            <a:effectLst/>
          </c:spPr>
          <c:invertIfNegative val="0"/>
          <c:val>
            <c:numRef>
              <c:f>Sheet1!$B$9</c:f>
              <c:numCache>
                <c:formatCode>0%</c:formatCode>
                <c:ptCount val="1"/>
                <c:pt idx="0">
                  <c:v>0.02</c:v>
                </c:pt>
              </c:numCache>
            </c:numRef>
          </c:val>
          <c:extLst>
            <c:ext xmlns:c16="http://schemas.microsoft.com/office/drawing/2014/chart" uri="{C3380CC4-5D6E-409C-BE32-E72D297353CC}">
              <c16:uniqueId val="{00000007-9954-4F80-AF9E-3FDFAFDF019A}"/>
            </c:ext>
          </c:extLst>
        </c:ser>
        <c:ser>
          <c:idx val="8"/>
          <c:order val="8"/>
          <c:tx>
            <c:strRef>
              <c:f>Sheet1!$A$10</c:f>
              <c:strCache>
                <c:ptCount val="1"/>
                <c:pt idx="0">
                  <c:v>NTRK1</c:v>
                </c:pt>
              </c:strCache>
            </c:strRef>
          </c:tx>
          <c:spPr>
            <a:solidFill>
              <a:schemeClr val="accent3">
                <a:lumMod val="60000"/>
              </a:schemeClr>
            </a:solidFill>
            <a:ln>
              <a:noFill/>
            </a:ln>
            <a:effectLst/>
          </c:spPr>
          <c:invertIfNegative val="0"/>
          <c:val>
            <c:numRef>
              <c:f>Sheet1!$B$10</c:f>
              <c:numCache>
                <c:formatCode>0%</c:formatCode>
                <c:ptCount val="1"/>
                <c:pt idx="0">
                  <c:v>0.01</c:v>
                </c:pt>
              </c:numCache>
            </c:numRef>
          </c:val>
          <c:extLst>
            <c:ext xmlns:c16="http://schemas.microsoft.com/office/drawing/2014/chart" uri="{C3380CC4-5D6E-409C-BE32-E72D297353CC}">
              <c16:uniqueId val="{00000008-9954-4F80-AF9E-3FDFAFDF019A}"/>
            </c:ext>
          </c:extLst>
        </c:ser>
        <c:ser>
          <c:idx val="9"/>
          <c:order val="9"/>
          <c:tx>
            <c:strRef>
              <c:f>Sheet1!$A$11</c:f>
              <c:strCache>
                <c:ptCount val="1"/>
                <c:pt idx="0">
                  <c:v>PIK3CA</c:v>
                </c:pt>
              </c:strCache>
            </c:strRef>
          </c:tx>
          <c:spPr>
            <a:solidFill>
              <a:schemeClr val="accent4">
                <a:lumMod val="60000"/>
              </a:schemeClr>
            </a:solidFill>
            <a:ln>
              <a:noFill/>
            </a:ln>
            <a:effectLst/>
          </c:spPr>
          <c:invertIfNegative val="0"/>
          <c:val>
            <c:numRef>
              <c:f>Sheet1!$B$11</c:f>
              <c:numCache>
                <c:formatCode>0%</c:formatCode>
                <c:ptCount val="1"/>
                <c:pt idx="0">
                  <c:v>0.01</c:v>
                </c:pt>
              </c:numCache>
            </c:numRef>
          </c:val>
          <c:extLst>
            <c:ext xmlns:c16="http://schemas.microsoft.com/office/drawing/2014/chart" uri="{C3380CC4-5D6E-409C-BE32-E72D297353CC}">
              <c16:uniqueId val="{00000009-9954-4F80-AF9E-3FDFAFDF019A}"/>
            </c:ext>
          </c:extLst>
        </c:ser>
        <c:ser>
          <c:idx val="10"/>
          <c:order val="10"/>
          <c:tx>
            <c:strRef>
              <c:f>Sheet1!$A$12</c:f>
              <c:strCache>
                <c:ptCount val="1"/>
                <c:pt idx="0">
                  <c:v>&gt;1 mutation</c:v>
                </c:pt>
              </c:strCache>
            </c:strRef>
          </c:tx>
          <c:spPr>
            <a:solidFill>
              <a:schemeClr val="accent5">
                <a:lumMod val="60000"/>
              </a:schemeClr>
            </a:solidFill>
            <a:ln>
              <a:noFill/>
            </a:ln>
            <a:effectLst/>
          </c:spPr>
          <c:invertIfNegative val="0"/>
          <c:val>
            <c:numRef>
              <c:f>Sheet1!$B$12</c:f>
              <c:numCache>
                <c:formatCode>0%</c:formatCode>
                <c:ptCount val="1"/>
                <c:pt idx="0">
                  <c:v>0.03</c:v>
                </c:pt>
              </c:numCache>
            </c:numRef>
          </c:val>
          <c:extLst>
            <c:ext xmlns:c16="http://schemas.microsoft.com/office/drawing/2014/chart" uri="{C3380CC4-5D6E-409C-BE32-E72D297353CC}">
              <c16:uniqueId val="{0000000A-9954-4F80-AF9E-3FDFAFDF019A}"/>
            </c:ext>
          </c:extLst>
        </c:ser>
        <c:ser>
          <c:idx val="11"/>
          <c:order val="11"/>
          <c:tx>
            <c:strRef>
              <c:f>Sheet1!$A$13</c:f>
              <c:strCache>
                <c:ptCount val="1"/>
                <c:pt idx="0">
                  <c:v>Unknown</c:v>
                </c:pt>
              </c:strCache>
            </c:strRef>
          </c:tx>
          <c:spPr>
            <a:solidFill>
              <a:schemeClr val="bg1">
                <a:lumMod val="65000"/>
              </a:schemeClr>
            </a:solidFill>
            <a:ln>
              <a:solidFill>
                <a:schemeClr val="bg1">
                  <a:lumMod val="65000"/>
                </a:schemeClr>
              </a:solidFill>
            </a:ln>
            <a:effectLst/>
          </c:spPr>
          <c:invertIfNegative val="0"/>
          <c:val>
            <c:numRef>
              <c:f>Sheet1!$B$13</c:f>
              <c:numCache>
                <c:formatCode>0%</c:formatCode>
                <c:ptCount val="1"/>
                <c:pt idx="0">
                  <c:v>0.31</c:v>
                </c:pt>
              </c:numCache>
            </c:numRef>
          </c:val>
          <c:extLst>
            <c:ext xmlns:c16="http://schemas.microsoft.com/office/drawing/2014/chart" uri="{C3380CC4-5D6E-409C-BE32-E72D297353CC}">
              <c16:uniqueId val="{0000000B-9954-4F80-AF9E-3FDFAFDF019A}"/>
            </c:ext>
          </c:extLst>
        </c:ser>
        <c:dLbls>
          <c:showLegendKey val="0"/>
          <c:showVal val="0"/>
          <c:showCatName val="0"/>
          <c:showSerName val="0"/>
          <c:showPercent val="0"/>
          <c:showBubbleSize val="0"/>
        </c:dLbls>
        <c:gapWidth val="290"/>
        <c:overlap val="100"/>
        <c:axId val="559190328"/>
        <c:axId val="559184424"/>
      </c:barChart>
      <c:catAx>
        <c:axId val="559190328"/>
        <c:scaling>
          <c:orientation val="minMax"/>
        </c:scaling>
        <c:delete val="1"/>
        <c:axPos val="l"/>
        <c:numFmt formatCode="General" sourceLinked="1"/>
        <c:majorTickMark val="none"/>
        <c:minorTickMark val="none"/>
        <c:tickLblPos val="nextTo"/>
        <c:crossAx val="559184424"/>
        <c:crosses val="autoZero"/>
        <c:auto val="1"/>
        <c:lblAlgn val="ctr"/>
        <c:lblOffset val="100"/>
        <c:noMultiLvlLbl val="0"/>
      </c:catAx>
      <c:valAx>
        <c:axId val="559184424"/>
        <c:scaling>
          <c:orientation val="minMax"/>
        </c:scaling>
        <c:delete val="1"/>
        <c:axPos val="b"/>
        <c:numFmt formatCode="0%" sourceLinked="1"/>
        <c:majorTickMark val="none"/>
        <c:minorTickMark val="none"/>
        <c:tickLblPos val="nextTo"/>
        <c:crossAx val="55919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noFill/>
    <a:ln>
      <a:noFill/>
    </a:ln>
    <a:effectLst/>
  </c:spPr>
  <c:txPr>
    <a:bodyPr/>
    <a:lstStyle/>
    <a:p>
      <a:pPr>
        <a:defRPr/>
      </a:pPr>
      <a:endParaRPr lang="el-G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0.0868</cdr:x>
      <cdr:y>0.73533</cdr:y>
    </cdr:from>
    <cdr:to>
      <cdr:x>0.20348</cdr:x>
      <cdr:y>0.88748</cdr:y>
    </cdr:to>
    <cdr:sp macro="" textlink="">
      <cdr:nvSpPr>
        <cdr:cNvPr id="2" name="TextBox 1">
          <a:extLst xmlns:a="http://schemas.openxmlformats.org/drawingml/2006/main">
            <a:ext uri="{FF2B5EF4-FFF2-40B4-BE49-F238E27FC236}">
              <a16:creationId xmlns:a16="http://schemas.microsoft.com/office/drawing/2014/main" id="{5000032D-D176-4410-BC54-6772B9FFFED5}"/>
            </a:ext>
          </a:extLst>
        </cdr:cNvPr>
        <cdr:cNvSpPr txBox="1"/>
      </cdr:nvSpPr>
      <cdr:spPr>
        <a:xfrm xmlns:a="http://schemas.openxmlformats.org/drawingml/2006/main">
          <a:off x="1008101" y="4404556"/>
          <a:ext cx="1355089" cy="911364"/>
        </a:xfrm>
        <a:prstGeom xmlns:a="http://schemas.openxmlformats.org/drawingml/2006/main" prst="rect">
          <a:avLst/>
        </a:prstGeom>
        <a:ln xmlns:a="http://schemas.openxmlformats.org/drawingml/2006/main" w="28575">
          <a:solidFill>
            <a:srgbClr val="156082"/>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156082"/>
              </a:solidFill>
            </a:rPr>
            <a:t>KRAS (25%)</a:t>
          </a:r>
        </a:p>
        <a:p xmlns:a="http://schemas.openxmlformats.org/drawingml/2006/main">
          <a:pPr algn="ctr"/>
          <a:r>
            <a:rPr lang="en-150" sz="1800" b="1" dirty="0" err="1">
              <a:solidFill>
                <a:srgbClr val="156082"/>
              </a:solidFill>
            </a:rPr>
            <a:t>Sotorasib</a:t>
          </a:r>
          <a:r>
            <a:rPr lang="en-US" sz="1800" b="1" dirty="0">
              <a:solidFill>
                <a:srgbClr val="156082"/>
              </a:solidFill>
            </a:rPr>
            <a:t> </a:t>
          </a:r>
        </a:p>
        <a:p xmlns:a="http://schemas.openxmlformats.org/drawingml/2006/main">
          <a:pPr algn="ctr"/>
          <a:r>
            <a:rPr lang="en-US" sz="1800" b="1" dirty="0" err="1">
              <a:solidFill>
                <a:srgbClr val="156082"/>
              </a:solidFill>
            </a:rPr>
            <a:t>Adagrasib</a:t>
          </a:r>
          <a:r>
            <a:rPr lang="en-US" sz="1800" b="1" dirty="0">
              <a:solidFill>
                <a:srgbClr val="156082"/>
              </a:solidFill>
            </a:rPr>
            <a:t> </a:t>
          </a:r>
          <a:endParaRPr lang="en-150" sz="1800" b="1" dirty="0">
            <a:solidFill>
              <a:srgbClr val="156082"/>
            </a:solidFill>
          </a:endParaRPr>
        </a:p>
        <a:p xmlns:a="http://schemas.openxmlformats.org/drawingml/2006/main">
          <a:pPr algn="ctr"/>
          <a:r>
            <a:rPr lang="en-US" sz="1800" b="1" dirty="0">
              <a:solidFill>
                <a:srgbClr val="156082"/>
              </a:solidFill>
            </a:rPr>
            <a:t> </a:t>
          </a:r>
        </a:p>
      </cdr:txBody>
    </cdr:sp>
  </cdr:relSizeAnchor>
  <cdr:relSizeAnchor xmlns:cdr="http://schemas.openxmlformats.org/drawingml/2006/chartDrawing">
    <cdr:from>
      <cdr:x>0.19884</cdr:x>
      <cdr:y>0.01678</cdr:y>
    </cdr:from>
    <cdr:to>
      <cdr:x>0.38973</cdr:x>
      <cdr:y>0.30543</cdr:y>
    </cdr:to>
    <cdr:sp macro="" textlink="">
      <cdr:nvSpPr>
        <cdr:cNvPr id="4" name="TextBox 3">
          <a:extLst xmlns:a="http://schemas.openxmlformats.org/drawingml/2006/main">
            <a:ext uri="{FF2B5EF4-FFF2-40B4-BE49-F238E27FC236}">
              <a16:creationId xmlns:a16="http://schemas.microsoft.com/office/drawing/2014/main" id="{35526810-8130-447F-B715-A7146B53429A}"/>
            </a:ext>
          </a:extLst>
        </cdr:cNvPr>
        <cdr:cNvSpPr txBox="1"/>
      </cdr:nvSpPr>
      <cdr:spPr>
        <a:xfrm xmlns:a="http://schemas.openxmlformats.org/drawingml/2006/main">
          <a:off x="2424257" y="108857"/>
          <a:ext cx="2327331" cy="1872977"/>
        </a:xfrm>
        <a:prstGeom xmlns:a="http://schemas.openxmlformats.org/drawingml/2006/main" prst="rect">
          <a:avLst/>
        </a:prstGeom>
        <a:ln xmlns:a="http://schemas.openxmlformats.org/drawingml/2006/main" w="28575">
          <a:solidFill>
            <a:srgbClr val="ED7D31"/>
          </a:solidFill>
        </a:ln>
      </cdr:spPr>
      <cdr:txBody>
        <a:bodyPr xmlns:a="http://schemas.openxmlformats.org/drawingml/2006/main" vertOverflow="clip" wrap="none" rtlCol="0"/>
        <a:lstStyle xmlns:a="http://schemas.openxmlformats.org/drawingml/2006/main"/>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a:solidFill>
                <a:srgbClr val="ED7D31"/>
              </a:solidFill>
            </a:rPr>
            <a:t>EGFR (21%)</a:t>
          </a: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a:solidFill>
                <a:srgbClr val="ED7D31"/>
              </a:solidFill>
            </a:rPr>
            <a:t>Gefitinib</a:t>
          </a: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a:solidFill>
                <a:srgbClr val="ED7D31"/>
              </a:solidFill>
            </a:rPr>
            <a:t>Erlotinib</a:t>
          </a: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err="1">
              <a:solidFill>
                <a:srgbClr val="ED7D31"/>
              </a:solidFill>
            </a:rPr>
            <a:t>Afatinib</a:t>
          </a:r>
          <a:endParaRPr lang="en-US" sz="1600" b="1" dirty="0">
            <a:solidFill>
              <a:srgbClr val="ED7D31"/>
            </a:solidFill>
          </a:endParaRP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a:solidFill>
                <a:srgbClr val="ED7D31"/>
              </a:solidFill>
            </a:rPr>
            <a:t>Dacomitinib</a:t>
          </a: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a:solidFill>
                <a:srgbClr val="ED7D31"/>
              </a:solidFill>
            </a:rPr>
            <a:t>Osimertinib</a:t>
          </a: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sz="1600" b="1" dirty="0" err="1">
              <a:solidFill>
                <a:srgbClr val="ED7D31"/>
              </a:solidFill>
            </a:rPr>
            <a:t>Amivantamab</a:t>
          </a:r>
          <a:endParaRPr lang="en-150" sz="1050" b="1" dirty="0">
            <a:solidFill>
              <a:srgbClr val="ED7D31"/>
            </a:solidFill>
          </a:endParaRPr>
        </a:p>
      </cdr:txBody>
    </cdr:sp>
  </cdr:relSizeAnchor>
  <cdr:relSizeAnchor xmlns:cdr="http://schemas.openxmlformats.org/drawingml/2006/chartDrawing">
    <cdr:from>
      <cdr:x>0.34463</cdr:x>
      <cdr:y>0.67714</cdr:y>
    </cdr:from>
    <cdr:to>
      <cdr:x>0.43895</cdr:x>
      <cdr:y>0.91345</cdr:y>
    </cdr:to>
    <cdr:sp macro="" textlink="">
      <cdr:nvSpPr>
        <cdr:cNvPr id="6" name="TextBox 5">
          <a:extLst xmlns:a="http://schemas.openxmlformats.org/drawingml/2006/main">
            <a:ext uri="{FF2B5EF4-FFF2-40B4-BE49-F238E27FC236}">
              <a16:creationId xmlns:a16="http://schemas.microsoft.com/office/drawing/2014/main" id="{7003599B-DC90-4DD4-85F6-03450106A659}"/>
            </a:ext>
          </a:extLst>
        </cdr:cNvPr>
        <cdr:cNvSpPr txBox="1"/>
      </cdr:nvSpPr>
      <cdr:spPr>
        <a:xfrm xmlns:a="http://schemas.openxmlformats.org/drawingml/2006/main">
          <a:off x="4201729" y="4393737"/>
          <a:ext cx="1149949" cy="1533338"/>
        </a:xfrm>
        <a:prstGeom xmlns:a="http://schemas.openxmlformats.org/drawingml/2006/main" prst="rect">
          <a:avLst/>
        </a:prstGeom>
        <a:ln xmlns:a="http://schemas.openxmlformats.org/drawingml/2006/main" w="28575">
          <a:solidFill>
            <a:srgbClr val="196B24"/>
          </a:solidFill>
        </a:ln>
      </cdr:spPr>
      <cdr:txBody>
        <a:bodyPr xmlns:a="http://schemas.openxmlformats.org/drawingml/2006/main" vertOverflow="clip" wrap="none" rtlCol="0"/>
        <a:lstStyle xmlns:a="http://schemas.openxmlformats.org/drawingml/2006/main"/>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b="1" dirty="0">
              <a:solidFill>
                <a:srgbClr val="196B24"/>
              </a:solidFill>
            </a:rPr>
            <a:t>ALK (7%)</a:t>
          </a: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b="1" dirty="0" err="1">
              <a:solidFill>
                <a:srgbClr val="196B24"/>
              </a:solidFill>
            </a:rPr>
            <a:t>Crizotinib</a:t>
          </a:r>
          <a:endParaRPr lang="en-US" b="1" dirty="0">
            <a:solidFill>
              <a:srgbClr val="196B24"/>
            </a:solidFill>
          </a:endParaRP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b="1" dirty="0" err="1">
              <a:solidFill>
                <a:srgbClr val="196B24"/>
              </a:solidFill>
            </a:rPr>
            <a:t>Alectinib</a:t>
          </a:r>
          <a:endParaRPr lang="en-US" b="1" dirty="0">
            <a:solidFill>
              <a:srgbClr val="196B24"/>
            </a:solidFill>
          </a:endParaRP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b="1" dirty="0" err="1">
              <a:solidFill>
                <a:srgbClr val="196B24"/>
              </a:solidFill>
            </a:rPr>
            <a:t>Brigatinib</a:t>
          </a:r>
          <a:endParaRPr lang="en-US" b="1" dirty="0">
            <a:solidFill>
              <a:srgbClr val="196B24"/>
            </a:solidFill>
          </a:endParaRPr>
        </a:p>
        <a:p xmlns:a="http://schemas.openxmlformats.org/drawingml/2006/main">
          <a:pPr algn="ctr" rtl="0">
            <a:defRPr sz="1800" b="0" i="0" u="none" strike="noStrike" kern="1200" baseline="0">
              <a:solidFill>
                <a:prstClr val="black">
                  <a:lumMod val="75000"/>
                  <a:lumOff val="25000"/>
                </a:prstClr>
              </a:solidFill>
              <a:latin typeface="+mn-lt"/>
              <a:ea typeface="+mn-ea"/>
              <a:cs typeface="+mn-cs"/>
            </a:defRPr>
          </a:pPr>
          <a:r>
            <a:rPr lang="en-US" b="1" dirty="0" err="1">
              <a:solidFill>
                <a:srgbClr val="196B24"/>
              </a:solidFill>
            </a:rPr>
            <a:t>Lorlatanib</a:t>
          </a:r>
          <a:endParaRPr lang="en-US" b="1" dirty="0">
            <a:solidFill>
              <a:srgbClr val="196B24"/>
            </a:solidFill>
          </a:endParaRPr>
        </a:p>
      </cdr:txBody>
    </cdr:sp>
  </cdr:relSizeAnchor>
  <cdr:relSizeAnchor xmlns:cdr="http://schemas.openxmlformats.org/drawingml/2006/chartDrawing">
    <cdr:from>
      <cdr:x>0.3939</cdr:x>
      <cdr:y>0.09574</cdr:y>
    </cdr:from>
    <cdr:to>
      <cdr:x>0.49128</cdr:x>
      <cdr:y>0.24069</cdr:y>
    </cdr:to>
    <cdr:sp macro="" textlink="">
      <cdr:nvSpPr>
        <cdr:cNvPr id="7" name="TextBox 6">
          <a:extLst xmlns:a="http://schemas.openxmlformats.org/drawingml/2006/main">
            <a:ext uri="{FF2B5EF4-FFF2-40B4-BE49-F238E27FC236}">
              <a16:creationId xmlns:a16="http://schemas.microsoft.com/office/drawing/2014/main" id="{7CED0605-A49D-4BF5-A38F-35BE4DB17F61}"/>
            </a:ext>
          </a:extLst>
        </cdr:cNvPr>
        <cdr:cNvSpPr txBox="1"/>
      </cdr:nvSpPr>
      <cdr:spPr>
        <a:xfrm xmlns:a="http://schemas.openxmlformats.org/drawingml/2006/main">
          <a:off x="4802373" y="656588"/>
          <a:ext cx="1187302" cy="994090"/>
        </a:xfrm>
        <a:prstGeom xmlns:a="http://schemas.openxmlformats.org/drawingml/2006/main" prst="rect">
          <a:avLst/>
        </a:prstGeom>
        <a:ln xmlns:a="http://schemas.openxmlformats.org/drawingml/2006/main" w="28575">
          <a:solidFill>
            <a:srgbClr val="0F9ED5"/>
          </a:solidFill>
        </a:ln>
      </cdr:spPr>
      <cdr:txBody>
        <a:bodyPr xmlns:a="http://schemas.openxmlformats.org/drawingml/2006/main" vertOverflow="clip" wrap="none" rtlCol="0"/>
        <a:lstStyle xmlns:a="http://schemas.openxmlformats.org/drawingml/2006/main"/>
        <a:p xmlns:a="http://schemas.openxmlformats.org/drawingml/2006/main">
          <a:pPr algn="ctr"/>
          <a:r>
            <a:rPr lang="en-150" sz="1600" b="1" dirty="0">
              <a:solidFill>
                <a:srgbClr val="0F9ED5"/>
              </a:solidFill>
            </a:rPr>
            <a:t>MET (3%)</a:t>
          </a:r>
        </a:p>
        <a:p xmlns:a="http://schemas.openxmlformats.org/drawingml/2006/main">
          <a:pPr algn="ctr"/>
          <a:r>
            <a:rPr lang="en-150" sz="1600" b="1" dirty="0" err="1">
              <a:solidFill>
                <a:srgbClr val="0F9ED5"/>
              </a:solidFill>
            </a:rPr>
            <a:t>Capmatinib</a:t>
          </a:r>
          <a:endParaRPr lang="en-150" sz="1600" b="1" dirty="0">
            <a:solidFill>
              <a:srgbClr val="0F9ED5"/>
            </a:solidFill>
          </a:endParaRPr>
        </a:p>
        <a:p xmlns:a="http://schemas.openxmlformats.org/drawingml/2006/main">
          <a:pPr algn="ctr"/>
          <a:r>
            <a:rPr lang="en-150" sz="1600" b="1" dirty="0" err="1">
              <a:solidFill>
                <a:srgbClr val="0F9ED5"/>
              </a:solidFill>
            </a:rPr>
            <a:t>Tepotinib</a:t>
          </a:r>
          <a:endParaRPr lang="en-150" sz="1600" b="1" dirty="0">
            <a:solidFill>
              <a:srgbClr val="0F9ED5"/>
            </a:solidFill>
          </a:endParaRPr>
        </a:p>
      </cdr:txBody>
    </cdr:sp>
  </cdr:relSizeAnchor>
  <cdr:relSizeAnchor xmlns:cdr="http://schemas.openxmlformats.org/drawingml/2006/chartDrawing">
    <cdr:from>
      <cdr:x>0.44826</cdr:x>
      <cdr:y>0.73186</cdr:y>
    </cdr:from>
    <cdr:to>
      <cdr:x>0.56512</cdr:x>
      <cdr:y>0.8786</cdr:y>
    </cdr:to>
    <cdr:sp macro="" textlink="">
      <cdr:nvSpPr>
        <cdr:cNvPr id="9" name="TextBox 8">
          <a:extLst xmlns:a="http://schemas.openxmlformats.org/drawingml/2006/main">
            <a:ext uri="{FF2B5EF4-FFF2-40B4-BE49-F238E27FC236}">
              <a16:creationId xmlns:a16="http://schemas.microsoft.com/office/drawing/2014/main" id="{F706ADD5-2788-4CD8-AE64-CB3BC0F854AB}"/>
            </a:ext>
          </a:extLst>
        </cdr:cNvPr>
        <cdr:cNvSpPr txBox="1"/>
      </cdr:nvSpPr>
      <cdr:spPr>
        <a:xfrm xmlns:a="http://schemas.openxmlformats.org/drawingml/2006/main">
          <a:off x="5465186" y="5019130"/>
          <a:ext cx="1424757" cy="1006343"/>
        </a:xfrm>
        <a:prstGeom xmlns:a="http://schemas.openxmlformats.org/drawingml/2006/main" prst="rect">
          <a:avLst/>
        </a:prstGeom>
        <a:ln xmlns:a="http://schemas.openxmlformats.org/drawingml/2006/main" w="28575">
          <a:solidFill>
            <a:srgbClr val="A02B93"/>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A02B93"/>
              </a:solidFill>
            </a:rPr>
            <a:t>HER2 (2%)</a:t>
          </a:r>
        </a:p>
        <a:p xmlns:a="http://schemas.openxmlformats.org/drawingml/2006/main">
          <a:pPr algn="ctr"/>
          <a:r>
            <a:rPr lang="en-150" sz="1800" b="1" dirty="0">
              <a:solidFill>
                <a:srgbClr val="A02B93"/>
              </a:solidFill>
            </a:rPr>
            <a:t>Trastuzumab</a:t>
          </a:r>
        </a:p>
        <a:p xmlns:a="http://schemas.openxmlformats.org/drawingml/2006/main">
          <a:pPr algn="ctr"/>
          <a:r>
            <a:rPr lang="en-150" sz="1800" b="1" dirty="0" err="1">
              <a:solidFill>
                <a:srgbClr val="A02B93"/>
              </a:solidFill>
            </a:rPr>
            <a:t>deruxtecan</a:t>
          </a:r>
          <a:endParaRPr lang="en-150" sz="1800" b="1" dirty="0">
            <a:solidFill>
              <a:srgbClr val="A02B93"/>
            </a:solidFill>
          </a:endParaRPr>
        </a:p>
      </cdr:txBody>
    </cdr:sp>
  </cdr:relSizeAnchor>
  <cdr:relSizeAnchor xmlns:cdr="http://schemas.openxmlformats.org/drawingml/2006/chartDrawing">
    <cdr:from>
      <cdr:x>0.5</cdr:x>
      <cdr:y>0.0822</cdr:y>
    </cdr:from>
    <cdr:to>
      <cdr:x>0.59163</cdr:x>
      <cdr:y>0.23669</cdr:y>
    </cdr:to>
    <cdr:sp macro="" textlink="">
      <cdr:nvSpPr>
        <cdr:cNvPr id="10" name="TextBox 9">
          <a:extLst xmlns:a="http://schemas.openxmlformats.org/drawingml/2006/main">
            <a:ext uri="{FF2B5EF4-FFF2-40B4-BE49-F238E27FC236}">
              <a16:creationId xmlns:a16="http://schemas.microsoft.com/office/drawing/2014/main" id="{D577C4C6-9ADA-46DB-A7A6-2538945566AD}"/>
            </a:ext>
          </a:extLst>
        </cdr:cNvPr>
        <cdr:cNvSpPr txBox="1"/>
      </cdr:nvSpPr>
      <cdr:spPr>
        <a:xfrm xmlns:a="http://schemas.openxmlformats.org/drawingml/2006/main">
          <a:off x="6096000" y="533400"/>
          <a:ext cx="1117153" cy="1002403"/>
        </a:xfrm>
        <a:prstGeom xmlns:a="http://schemas.openxmlformats.org/drawingml/2006/main" prst="rect">
          <a:avLst/>
        </a:prstGeom>
        <a:ln xmlns:a="http://schemas.openxmlformats.org/drawingml/2006/main" w="28575">
          <a:solidFill>
            <a:srgbClr val="4EA72E"/>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4EA72E"/>
              </a:solidFill>
            </a:rPr>
            <a:t>ROS1 (2%)</a:t>
          </a:r>
        </a:p>
        <a:p xmlns:a="http://schemas.openxmlformats.org/drawingml/2006/main">
          <a:pPr algn="ctr"/>
          <a:r>
            <a:rPr lang="en-150" sz="1800" b="1" dirty="0" err="1">
              <a:solidFill>
                <a:srgbClr val="4EA72E"/>
              </a:solidFill>
            </a:rPr>
            <a:t>Crizotinib</a:t>
          </a:r>
          <a:endParaRPr lang="en-150" sz="1800" b="1" dirty="0">
            <a:solidFill>
              <a:srgbClr val="4EA72E"/>
            </a:solidFill>
          </a:endParaRPr>
        </a:p>
        <a:p xmlns:a="http://schemas.openxmlformats.org/drawingml/2006/main">
          <a:pPr algn="ctr"/>
          <a:r>
            <a:rPr lang="en-150" sz="1800" b="1" dirty="0" err="1">
              <a:solidFill>
                <a:srgbClr val="4EA72E"/>
              </a:solidFill>
            </a:rPr>
            <a:t>Entrectinib</a:t>
          </a:r>
          <a:endParaRPr lang="en-150" sz="1800" b="1" dirty="0">
            <a:solidFill>
              <a:srgbClr val="4EA72E"/>
            </a:solidFill>
          </a:endParaRPr>
        </a:p>
      </cdr:txBody>
    </cdr:sp>
  </cdr:relSizeAnchor>
  <cdr:relSizeAnchor xmlns:cdr="http://schemas.openxmlformats.org/drawingml/2006/chartDrawing">
    <cdr:from>
      <cdr:x>0.56837</cdr:x>
      <cdr:y>0.73444</cdr:y>
    </cdr:from>
    <cdr:to>
      <cdr:x>0.68133</cdr:x>
      <cdr:y>0.88743</cdr:y>
    </cdr:to>
    <cdr:sp macro="" textlink="">
      <cdr:nvSpPr>
        <cdr:cNvPr id="11" name="TextBox 10">
          <a:extLst xmlns:a="http://schemas.openxmlformats.org/drawingml/2006/main">
            <a:ext uri="{FF2B5EF4-FFF2-40B4-BE49-F238E27FC236}">
              <a16:creationId xmlns:a16="http://schemas.microsoft.com/office/drawing/2014/main" id="{C43452A9-771B-4C84-A3CF-D7150DE33F41}"/>
            </a:ext>
          </a:extLst>
        </cdr:cNvPr>
        <cdr:cNvSpPr txBox="1"/>
      </cdr:nvSpPr>
      <cdr:spPr>
        <a:xfrm xmlns:a="http://schemas.openxmlformats.org/drawingml/2006/main">
          <a:off x="6929610" y="4765565"/>
          <a:ext cx="1377107" cy="992701"/>
        </a:xfrm>
        <a:prstGeom xmlns:a="http://schemas.openxmlformats.org/drawingml/2006/main" prst="rect">
          <a:avLst/>
        </a:prstGeom>
        <a:ln xmlns:a="http://schemas.openxmlformats.org/drawingml/2006/main" w="28575">
          <a:solidFill>
            <a:srgbClr val="264478"/>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264478"/>
              </a:solidFill>
            </a:rPr>
            <a:t>BRAF (2%)</a:t>
          </a:r>
        </a:p>
        <a:p xmlns:a="http://schemas.openxmlformats.org/drawingml/2006/main">
          <a:pPr algn="ctr"/>
          <a:r>
            <a:rPr lang="en-150" sz="1800" b="1" dirty="0">
              <a:solidFill>
                <a:srgbClr val="264478"/>
              </a:solidFill>
            </a:rPr>
            <a:t>Dabrafenib +</a:t>
          </a:r>
        </a:p>
        <a:p xmlns:a="http://schemas.openxmlformats.org/drawingml/2006/main">
          <a:pPr algn="ctr"/>
          <a:r>
            <a:rPr lang="en-150" sz="1800" b="1" dirty="0">
              <a:solidFill>
                <a:srgbClr val="264478"/>
              </a:solidFill>
            </a:rPr>
            <a:t>trametinib</a:t>
          </a:r>
        </a:p>
      </cdr:txBody>
    </cdr:sp>
  </cdr:relSizeAnchor>
  <cdr:relSizeAnchor xmlns:cdr="http://schemas.openxmlformats.org/drawingml/2006/chartDrawing">
    <cdr:from>
      <cdr:x>0.59738</cdr:x>
      <cdr:y>0.07885</cdr:y>
    </cdr:from>
    <cdr:to>
      <cdr:x>0.71928</cdr:x>
      <cdr:y>0.23715</cdr:y>
    </cdr:to>
    <cdr:sp macro="" textlink="">
      <cdr:nvSpPr>
        <cdr:cNvPr id="12" name="TextBox 11">
          <a:extLst xmlns:a="http://schemas.openxmlformats.org/drawingml/2006/main">
            <a:ext uri="{FF2B5EF4-FFF2-40B4-BE49-F238E27FC236}">
              <a16:creationId xmlns:a16="http://schemas.microsoft.com/office/drawing/2014/main" id="{E0EB7E42-93E8-489E-B7DB-F4EFC46BBE9B}"/>
            </a:ext>
          </a:extLst>
        </cdr:cNvPr>
        <cdr:cNvSpPr txBox="1"/>
      </cdr:nvSpPr>
      <cdr:spPr>
        <a:xfrm xmlns:a="http://schemas.openxmlformats.org/drawingml/2006/main">
          <a:off x="7283257" y="511631"/>
          <a:ext cx="1486170" cy="1027157"/>
        </a:xfrm>
        <a:prstGeom xmlns:a="http://schemas.openxmlformats.org/drawingml/2006/main" prst="rect">
          <a:avLst/>
        </a:prstGeom>
        <a:ln xmlns:a="http://schemas.openxmlformats.org/drawingml/2006/main" w="28575">
          <a:solidFill>
            <a:srgbClr val="994010"/>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994010"/>
              </a:solidFill>
            </a:rPr>
            <a:t>RET (2%)</a:t>
          </a:r>
        </a:p>
        <a:p xmlns:a="http://schemas.openxmlformats.org/drawingml/2006/main">
          <a:pPr algn="ctr"/>
          <a:r>
            <a:rPr lang="en-150" sz="1800" b="1" dirty="0" err="1">
              <a:solidFill>
                <a:srgbClr val="994010"/>
              </a:solidFill>
            </a:rPr>
            <a:t>Selpercatinib</a:t>
          </a:r>
          <a:endParaRPr lang="en-150" sz="1800" b="1" dirty="0">
            <a:solidFill>
              <a:srgbClr val="994010"/>
            </a:solidFill>
          </a:endParaRPr>
        </a:p>
        <a:p xmlns:a="http://schemas.openxmlformats.org/drawingml/2006/main">
          <a:pPr algn="ctr"/>
          <a:r>
            <a:rPr lang="en-150" sz="1800" b="1" dirty="0" err="1">
              <a:solidFill>
                <a:srgbClr val="994010"/>
              </a:solidFill>
            </a:rPr>
            <a:t>Pralsertinib</a:t>
          </a:r>
          <a:endParaRPr lang="en-150" sz="1800" b="1" dirty="0">
            <a:solidFill>
              <a:srgbClr val="994010"/>
            </a:solidFill>
          </a:endParaRPr>
        </a:p>
      </cdr:txBody>
    </cdr:sp>
  </cdr:relSizeAnchor>
  <cdr:relSizeAnchor xmlns:cdr="http://schemas.openxmlformats.org/drawingml/2006/chartDrawing">
    <cdr:from>
      <cdr:x>0.68459</cdr:x>
      <cdr:y>0.73709</cdr:y>
    </cdr:from>
    <cdr:to>
      <cdr:x>0.81416</cdr:x>
      <cdr:y>0.88915</cdr:y>
    </cdr:to>
    <cdr:sp macro="" textlink="">
      <cdr:nvSpPr>
        <cdr:cNvPr id="13" name="TextBox 12">
          <a:extLst xmlns:a="http://schemas.openxmlformats.org/drawingml/2006/main">
            <a:ext uri="{FF2B5EF4-FFF2-40B4-BE49-F238E27FC236}">
              <a16:creationId xmlns:a16="http://schemas.microsoft.com/office/drawing/2014/main" id="{F0192685-B185-461C-96B2-E7F56271CC5E}"/>
            </a:ext>
          </a:extLst>
        </cdr:cNvPr>
        <cdr:cNvSpPr txBox="1"/>
      </cdr:nvSpPr>
      <cdr:spPr>
        <a:xfrm xmlns:a="http://schemas.openxmlformats.org/drawingml/2006/main">
          <a:off x="8346521" y="4782732"/>
          <a:ext cx="1579677" cy="986667"/>
        </a:xfrm>
        <a:prstGeom xmlns:a="http://schemas.openxmlformats.org/drawingml/2006/main" prst="rect">
          <a:avLst/>
        </a:prstGeom>
        <a:ln xmlns:a="http://schemas.openxmlformats.org/drawingml/2006/main" w="28575">
          <a:solidFill>
            <a:srgbClr val="0F4016"/>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0F4016"/>
              </a:solidFill>
            </a:rPr>
            <a:t>NTRK (1%)</a:t>
          </a:r>
        </a:p>
        <a:p xmlns:a="http://schemas.openxmlformats.org/drawingml/2006/main">
          <a:pPr algn="ctr"/>
          <a:r>
            <a:rPr lang="en-150" sz="1800" b="1" dirty="0" err="1">
              <a:solidFill>
                <a:srgbClr val="0F4016"/>
              </a:solidFill>
            </a:rPr>
            <a:t>Entrectinib</a:t>
          </a:r>
          <a:endParaRPr lang="en-150" sz="1800" b="1" dirty="0">
            <a:solidFill>
              <a:srgbClr val="0F4016"/>
            </a:solidFill>
          </a:endParaRPr>
        </a:p>
        <a:p xmlns:a="http://schemas.openxmlformats.org/drawingml/2006/main">
          <a:pPr algn="ctr"/>
          <a:r>
            <a:rPr lang="en-150" sz="1800" b="1" dirty="0">
              <a:solidFill>
                <a:srgbClr val="0F4016"/>
              </a:solidFill>
            </a:rPr>
            <a:t>Larotrectinib</a:t>
          </a:r>
        </a:p>
      </cdr:txBody>
    </cdr:sp>
  </cdr:relSizeAnchor>
  <cdr:relSizeAnchor xmlns:cdr="http://schemas.openxmlformats.org/drawingml/2006/chartDrawing">
    <cdr:from>
      <cdr:x>0.65527</cdr:x>
      <cdr:y>0.25662</cdr:y>
    </cdr:from>
    <cdr:to>
      <cdr:x>0.75992</cdr:x>
      <cdr:y>0.30933</cdr:y>
    </cdr:to>
    <cdr:sp macro="" textlink="">
      <cdr:nvSpPr>
        <cdr:cNvPr id="14" name="TextBox 13">
          <a:extLst xmlns:a="http://schemas.openxmlformats.org/drawingml/2006/main">
            <a:ext uri="{FF2B5EF4-FFF2-40B4-BE49-F238E27FC236}">
              <a16:creationId xmlns:a16="http://schemas.microsoft.com/office/drawing/2014/main" id="{147370F3-C152-4AE0-A8A6-F38AB5F8C2D1}"/>
            </a:ext>
          </a:extLst>
        </cdr:cNvPr>
        <cdr:cNvSpPr txBox="1"/>
      </cdr:nvSpPr>
      <cdr:spPr>
        <a:xfrm xmlns:a="http://schemas.openxmlformats.org/drawingml/2006/main">
          <a:off x="7989052" y="1665122"/>
          <a:ext cx="1275893" cy="342018"/>
        </a:xfrm>
        <a:prstGeom xmlns:a="http://schemas.openxmlformats.org/drawingml/2006/main" prst="rect">
          <a:avLst/>
        </a:prstGeom>
        <a:ln xmlns:a="http://schemas.openxmlformats.org/drawingml/2006/main" w="28575">
          <a:solidFill>
            <a:srgbClr val="095F80"/>
          </a:solidFill>
        </a:ln>
      </cdr:spPr>
      <cdr:txBody>
        <a:bodyPr xmlns:a="http://schemas.openxmlformats.org/drawingml/2006/main" vertOverflow="clip" wrap="none" rtlCol="0"/>
        <a:lstStyle xmlns:a="http://schemas.openxmlformats.org/drawingml/2006/main"/>
        <a:p xmlns:a="http://schemas.openxmlformats.org/drawingml/2006/main">
          <a:pPr algn="ctr"/>
          <a:r>
            <a:rPr lang="en-150" sz="1800" b="1" dirty="0">
              <a:solidFill>
                <a:srgbClr val="095F80"/>
              </a:solidFill>
            </a:rPr>
            <a:t>PIK3CA (1%)</a:t>
          </a:r>
        </a:p>
      </cdr:txBody>
    </cdr:sp>
  </cdr:relSizeAnchor>
  <cdr:relSizeAnchor xmlns:cdr="http://schemas.openxmlformats.org/drawingml/2006/chartDrawing">
    <cdr:from>
      <cdr:x>0.76202</cdr:x>
      <cdr:y>0.13936</cdr:y>
    </cdr:from>
    <cdr:to>
      <cdr:x>0.90184</cdr:x>
      <cdr:y>0.19707</cdr:y>
    </cdr:to>
    <cdr:sp macro="" textlink="">
      <cdr:nvSpPr>
        <cdr:cNvPr id="15" name="TextBox 1">
          <a:extLst xmlns:a="http://schemas.openxmlformats.org/drawingml/2006/main">
            <a:ext uri="{FF2B5EF4-FFF2-40B4-BE49-F238E27FC236}">
              <a16:creationId xmlns:a16="http://schemas.microsoft.com/office/drawing/2014/main" id="{CF92DC78-FF0D-474C-9F3A-F1C6D8EC5FD8}"/>
            </a:ext>
          </a:extLst>
        </cdr:cNvPr>
        <cdr:cNvSpPr txBox="1"/>
      </cdr:nvSpPr>
      <cdr:spPr>
        <a:xfrm xmlns:a="http://schemas.openxmlformats.org/drawingml/2006/main">
          <a:off x="8850151" y="834753"/>
          <a:ext cx="1623885" cy="345677"/>
        </a:xfrm>
        <a:prstGeom xmlns:a="http://schemas.openxmlformats.org/drawingml/2006/main" prst="rect">
          <a:avLst/>
        </a:prstGeom>
        <a:ln xmlns:a="http://schemas.openxmlformats.org/drawingml/2006/main" w="28575">
          <a:solidFill>
            <a:schemeClr val="bg1">
              <a:lumMod val="65000"/>
            </a:schemeClr>
          </a:solidFill>
        </a:ln>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150" sz="1800" b="1" dirty="0">
              <a:solidFill>
                <a:schemeClr val="bg1">
                  <a:lumMod val="50000"/>
                </a:schemeClr>
              </a:solidFill>
            </a:rPr>
            <a:t>Unknown (31%)</a:t>
          </a:r>
        </a:p>
      </cdr:txBody>
    </cdr:sp>
  </cdr:relSizeAnchor>
  <cdr:relSizeAnchor xmlns:cdr="http://schemas.openxmlformats.org/drawingml/2006/chartDrawing">
    <cdr:from>
      <cdr:x>0.75479</cdr:x>
      <cdr:y>0.64582</cdr:y>
    </cdr:from>
    <cdr:to>
      <cdr:x>0.89646</cdr:x>
      <cdr:y>0.70388</cdr:y>
    </cdr:to>
    <cdr:sp macro="" textlink="">
      <cdr:nvSpPr>
        <cdr:cNvPr id="16" name="TextBox 1">
          <a:extLst xmlns:a="http://schemas.openxmlformats.org/drawingml/2006/main">
            <a:ext uri="{FF2B5EF4-FFF2-40B4-BE49-F238E27FC236}">
              <a16:creationId xmlns:a16="http://schemas.microsoft.com/office/drawing/2014/main" id="{41E543C1-C32E-423F-96AE-CEB53DA1F40D}"/>
            </a:ext>
          </a:extLst>
        </cdr:cNvPr>
        <cdr:cNvSpPr txBox="1"/>
      </cdr:nvSpPr>
      <cdr:spPr>
        <a:xfrm xmlns:a="http://schemas.openxmlformats.org/drawingml/2006/main">
          <a:off x="9202430" y="4429050"/>
          <a:ext cx="1727202" cy="398131"/>
        </a:xfrm>
        <a:prstGeom xmlns:a="http://schemas.openxmlformats.org/drawingml/2006/main" prst="rect">
          <a:avLst/>
        </a:prstGeom>
        <a:ln xmlns:a="http://schemas.openxmlformats.org/drawingml/2006/main" w="28575">
          <a:solidFill>
            <a:srgbClr val="601A58"/>
          </a:solidFill>
        </a:ln>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150" sz="1800" b="1" dirty="0">
              <a:solidFill>
                <a:srgbClr val="601A58"/>
              </a:solidFill>
            </a:rPr>
            <a:t>&gt;1 mutation (3%)</a:t>
          </a:r>
        </a:p>
      </cdr:txBody>
    </cdr:sp>
  </cdr:relSizeAnchor>
  <cdr:relSizeAnchor xmlns:cdr="http://schemas.openxmlformats.org/drawingml/2006/chartDrawing">
    <cdr:from>
      <cdr:x>0.13624</cdr:x>
      <cdr:y>0.55281</cdr:y>
    </cdr:from>
    <cdr:to>
      <cdr:x>0.14514</cdr:x>
      <cdr:y>0.73533</cdr:y>
    </cdr:to>
    <cdr:cxnSp macro="">
      <cdr:nvCxnSpPr>
        <cdr:cNvPr id="24" name="Straight Connector 23">
          <a:extLst xmlns:a="http://schemas.openxmlformats.org/drawingml/2006/main">
            <a:ext uri="{FF2B5EF4-FFF2-40B4-BE49-F238E27FC236}">
              <a16:creationId xmlns:a16="http://schemas.microsoft.com/office/drawing/2014/main" id="{AF3AA6E8-B94F-41A2-9B20-388496415396}"/>
            </a:ext>
          </a:extLst>
        </cdr:cNvPr>
        <cdr:cNvCxnSpPr>
          <a:endCxn xmlns:a="http://schemas.openxmlformats.org/drawingml/2006/main" id="2" idx="0"/>
        </cdr:cNvCxnSpPr>
      </cdr:nvCxnSpPr>
      <cdr:spPr>
        <a:xfrm xmlns:a="http://schemas.openxmlformats.org/drawingml/2006/main">
          <a:off x="1582301" y="3311279"/>
          <a:ext cx="103345" cy="1093277"/>
        </a:xfrm>
        <a:prstGeom xmlns:a="http://schemas.openxmlformats.org/drawingml/2006/main" prst="line">
          <a:avLst/>
        </a:prstGeom>
        <a:ln xmlns:a="http://schemas.openxmlformats.org/drawingml/2006/main" w="38100">
          <a:solidFill>
            <a:srgbClr val="15608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0.29429</cdr:x>
      <cdr:y>0.30543</cdr:y>
    </cdr:from>
    <cdr:to>
      <cdr:x>0.36628</cdr:x>
      <cdr:y>0.35814</cdr:y>
    </cdr:to>
    <cdr:cxnSp macro="">
      <cdr:nvCxnSpPr>
        <cdr:cNvPr id="35" name="Straight Connector 34">
          <a:extLst xmlns:a="http://schemas.openxmlformats.org/drawingml/2006/main">
            <a:ext uri="{FF2B5EF4-FFF2-40B4-BE49-F238E27FC236}">
              <a16:creationId xmlns:a16="http://schemas.microsoft.com/office/drawing/2014/main" id="{EE8EFD9D-801E-49D0-9C4E-865AD9405ADB}"/>
            </a:ext>
          </a:extLst>
        </cdr:cNvPr>
        <cdr:cNvCxnSpPr>
          <a:stCxn xmlns:a="http://schemas.openxmlformats.org/drawingml/2006/main" id="4" idx="2"/>
        </cdr:cNvCxnSpPr>
      </cdr:nvCxnSpPr>
      <cdr:spPr>
        <a:xfrm xmlns:a="http://schemas.openxmlformats.org/drawingml/2006/main">
          <a:off x="3587923" y="1981834"/>
          <a:ext cx="877763" cy="342018"/>
        </a:xfrm>
        <a:prstGeom xmlns:a="http://schemas.openxmlformats.org/drawingml/2006/main" prst="line">
          <a:avLst/>
        </a:prstGeom>
        <a:ln xmlns:a="http://schemas.openxmlformats.org/drawingml/2006/main" w="38100">
          <a:solidFill>
            <a:srgbClr val="E9713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0.44259</cdr:x>
      <cdr:y>0.24069</cdr:y>
    </cdr:from>
    <cdr:to>
      <cdr:x>0.54636</cdr:x>
      <cdr:y>0.35949</cdr:y>
    </cdr:to>
    <cdr:cxnSp macro="">
      <cdr:nvCxnSpPr>
        <cdr:cNvPr id="37" name="Straight Connector 36">
          <a:extLst xmlns:a="http://schemas.openxmlformats.org/drawingml/2006/main">
            <a:ext uri="{FF2B5EF4-FFF2-40B4-BE49-F238E27FC236}">
              <a16:creationId xmlns:a16="http://schemas.microsoft.com/office/drawing/2014/main" id="{BE647EF8-2A82-48B0-918B-D9ABA3F032F6}"/>
            </a:ext>
          </a:extLst>
        </cdr:cNvPr>
        <cdr:cNvCxnSpPr>
          <a:stCxn xmlns:a="http://schemas.openxmlformats.org/drawingml/2006/main" id="7" idx="2"/>
        </cdr:cNvCxnSpPr>
      </cdr:nvCxnSpPr>
      <cdr:spPr>
        <a:xfrm xmlns:a="http://schemas.openxmlformats.org/drawingml/2006/main">
          <a:off x="5396024" y="1650678"/>
          <a:ext cx="1265206" cy="814730"/>
        </a:xfrm>
        <a:prstGeom xmlns:a="http://schemas.openxmlformats.org/drawingml/2006/main" prst="line">
          <a:avLst/>
        </a:prstGeom>
        <a:ln xmlns:a="http://schemas.openxmlformats.org/drawingml/2006/main" w="38100">
          <a:solidFill>
            <a:srgbClr val="0F9ED5"/>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0.54582</cdr:x>
      <cdr:y>0.23669</cdr:y>
    </cdr:from>
    <cdr:to>
      <cdr:x>0.5865</cdr:x>
      <cdr:y>0.356</cdr:y>
    </cdr:to>
    <cdr:cxnSp macro="">
      <cdr:nvCxnSpPr>
        <cdr:cNvPr id="41" name="Straight Connector 40">
          <a:extLst xmlns:a="http://schemas.openxmlformats.org/drawingml/2006/main">
            <a:ext uri="{FF2B5EF4-FFF2-40B4-BE49-F238E27FC236}">
              <a16:creationId xmlns:a16="http://schemas.microsoft.com/office/drawing/2014/main" id="{BFCE4083-2086-46C0-B7B2-8EB72645894E}"/>
            </a:ext>
          </a:extLst>
        </cdr:cNvPr>
        <cdr:cNvCxnSpPr>
          <a:stCxn xmlns:a="http://schemas.openxmlformats.org/drawingml/2006/main" id="10" idx="2"/>
        </cdr:cNvCxnSpPr>
      </cdr:nvCxnSpPr>
      <cdr:spPr>
        <a:xfrm xmlns:a="http://schemas.openxmlformats.org/drawingml/2006/main">
          <a:off x="6654577" y="1535803"/>
          <a:ext cx="496031" cy="774163"/>
        </a:xfrm>
        <a:prstGeom xmlns:a="http://schemas.openxmlformats.org/drawingml/2006/main" prst="line">
          <a:avLst/>
        </a:prstGeom>
        <a:ln xmlns:a="http://schemas.openxmlformats.org/drawingml/2006/main" w="38100">
          <a:solidFill>
            <a:srgbClr val="4EA72E"/>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0.624</cdr:x>
      <cdr:y>0.23715</cdr:y>
    </cdr:from>
    <cdr:to>
      <cdr:x>0.65833</cdr:x>
      <cdr:y>0.35333</cdr:y>
    </cdr:to>
    <cdr:cxnSp macro="">
      <cdr:nvCxnSpPr>
        <cdr:cNvPr id="43" name="Straight Connector 42">
          <a:extLst xmlns:a="http://schemas.openxmlformats.org/drawingml/2006/main">
            <a:ext uri="{FF2B5EF4-FFF2-40B4-BE49-F238E27FC236}">
              <a16:creationId xmlns:a16="http://schemas.microsoft.com/office/drawing/2014/main" id="{BEE40DE9-80B3-4232-AF5E-C8C50796104D}"/>
            </a:ext>
          </a:extLst>
        </cdr:cNvPr>
        <cdr:cNvCxnSpPr>
          <a:stCxn xmlns:a="http://schemas.openxmlformats.org/drawingml/2006/main" id="12" idx="2"/>
        </cdr:cNvCxnSpPr>
      </cdr:nvCxnSpPr>
      <cdr:spPr>
        <a:xfrm xmlns:a="http://schemas.openxmlformats.org/drawingml/2006/main" flipH="1">
          <a:off x="7607808" y="1538788"/>
          <a:ext cx="418534" cy="753853"/>
        </a:xfrm>
        <a:prstGeom xmlns:a="http://schemas.openxmlformats.org/drawingml/2006/main" prst="line">
          <a:avLst/>
        </a:prstGeom>
        <a:ln xmlns:a="http://schemas.openxmlformats.org/drawingml/2006/main" w="38100">
          <a:solidFill>
            <a:srgbClr val="99401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0.828</cdr:x>
      <cdr:y>0.2</cdr:y>
    </cdr:from>
    <cdr:to>
      <cdr:x>0.828</cdr:x>
      <cdr:y>0.36667</cdr:y>
    </cdr:to>
    <cdr:cxnSp macro="">
      <cdr:nvCxnSpPr>
        <cdr:cNvPr id="45" name="Straight Connector 44">
          <a:extLst xmlns:a="http://schemas.openxmlformats.org/drawingml/2006/main">
            <a:ext uri="{FF2B5EF4-FFF2-40B4-BE49-F238E27FC236}">
              <a16:creationId xmlns:a16="http://schemas.microsoft.com/office/drawing/2014/main" id="{B3B2D77C-C1DF-4503-9B4E-0107DA3E0529}"/>
            </a:ext>
          </a:extLst>
        </cdr:cNvPr>
        <cdr:cNvCxnSpPr/>
      </cdr:nvCxnSpPr>
      <cdr:spPr>
        <a:xfrm xmlns:a="http://schemas.openxmlformats.org/drawingml/2006/main">
          <a:off x="10094976" y="1371600"/>
          <a:ext cx="0" cy="1143000"/>
        </a:xfrm>
        <a:prstGeom xmlns:a="http://schemas.openxmlformats.org/drawingml/2006/main" prst="line">
          <a:avLst/>
        </a:prstGeom>
        <a:ln xmlns:a="http://schemas.openxmlformats.org/drawingml/2006/main" w="38100">
          <a:solidFill>
            <a:schemeClr val="bg1">
              <a:lumMod val="6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0.39179</cdr:x>
      <cdr:y>0.56641</cdr:y>
    </cdr:from>
    <cdr:to>
      <cdr:x>0.49535</cdr:x>
      <cdr:y>0.67714</cdr:y>
    </cdr:to>
    <cdr:cxnSp macro="">
      <cdr:nvCxnSpPr>
        <cdr:cNvPr id="47" name="Straight Connector 46">
          <a:extLst xmlns:a="http://schemas.openxmlformats.org/drawingml/2006/main">
            <a:ext uri="{FF2B5EF4-FFF2-40B4-BE49-F238E27FC236}">
              <a16:creationId xmlns:a16="http://schemas.microsoft.com/office/drawing/2014/main" id="{3206103E-8C14-4246-9B0B-6F6478ACF258}"/>
            </a:ext>
          </a:extLst>
        </cdr:cNvPr>
        <cdr:cNvCxnSpPr>
          <a:stCxn xmlns:a="http://schemas.openxmlformats.org/drawingml/2006/main" id="6" idx="0"/>
        </cdr:cNvCxnSpPr>
      </cdr:nvCxnSpPr>
      <cdr:spPr>
        <a:xfrm xmlns:a="http://schemas.openxmlformats.org/drawingml/2006/main" flipV="1">
          <a:off x="4776704" y="3675246"/>
          <a:ext cx="1262603" cy="718491"/>
        </a:xfrm>
        <a:prstGeom xmlns:a="http://schemas.openxmlformats.org/drawingml/2006/main" prst="line">
          <a:avLst/>
        </a:prstGeom>
        <a:ln xmlns:a="http://schemas.openxmlformats.org/drawingml/2006/main" w="38100">
          <a:solidFill>
            <a:srgbClr val="196B2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0.50669</cdr:x>
      <cdr:y>0.56933</cdr:y>
    </cdr:from>
    <cdr:to>
      <cdr:x>0.56625</cdr:x>
      <cdr:y>0.73186</cdr:y>
    </cdr:to>
    <cdr:cxnSp macro="">
      <cdr:nvCxnSpPr>
        <cdr:cNvPr id="50" name="Straight Connector 49">
          <a:extLst xmlns:a="http://schemas.openxmlformats.org/drawingml/2006/main">
            <a:ext uri="{FF2B5EF4-FFF2-40B4-BE49-F238E27FC236}">
              <a16:creationId xmlns:a16="http://schemas.microsoft.com/office/drawing/2014/main" id="{AC573E41-F3F6-4F83-83D0-AFC3B5C3B32F}"/>
            </a:ext>
          </a:extLst>
        </cdr:cNvPr>
        <cdr:cNvCxnSpPr>
          <a:stCxn xmlns:a="http://schemas.openxmlformats.org/drawingml/2006/main" id="9" idx="0"/>
        </cdr:cNvCxnSpPr>
      </cdr:nvCxnSpPr>
      <cdr:spPr>
        <a:xfrm xmlns:a="http://schemas.openxmlformats.org/drawingml/2006/main" flipV="1">
          <a:off x="6177565" y="3904466"/>
          <a:ext cx="726155" cy="1114664"/>
        </a:xfrm>
        <a:prstGeom xmlns:a="http://schemas.openxmlformats.org/drawingml/2006/main" prst="line">
          <a:avLst/>
        </a:prstGeom>
        <a:ln xmlns:a="http://schemas.openxmlformats.org/drawingml/2006/main" w="38100">
          <a:solidFill>
            <a:srgbClr val="A02B9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0.60435</cdr:x>
      <cdr:y>0.56327</cdr:y>
    </cdr:from>
    <cdr:to>
      <cdr:x>0.62485</cdr:x>
      <cdr:y>0.73444</cdr:y>
    </cdr:to>
    <cdr:cxnSp macro="">
      <cdr:nvCxnSpPr>
        <cdr:cNvPr id="52" name="Straight Connector 51">
          <a:extLst xmlns:a="http://schemas.openxmlformats.org/drawingml/2006/main">
            <a:ext uri="{FF2B5EF4-FFF2-40B4-BE49-F238E27FC236}">
              <a16:creationId xmlns:a16="http://schemas.microsoft.com/office/drawing/2014/main" id="{58DDB37E-C288-463E-BAB8-54FD2685C0DB}"/>
            </a:ext>
          </a:extLst>
        </cdr:cNvPr>
        <cdr:cNvCxnSpPr>
          <a:stCxn xmlns:a="http://schemas.openxmlformats.org/drawingml/2006/main" id="11" idx="0"/>
        </cdr:cNvCxnSpPr>
      </cdr:nvCxnSpPr>
      <cdr:spPr>
        <a:xfrm xmlns:a="http://schemas.openxmlformats.org/drawingml/2006/main" flipH="1" flipV="1">
          <a:off x="7368191" y="3654899"/>
          <a:ext cx="249973" cy="1110666"/>
        </a:xfrm>
        <a:prstGeom xmlns:a="http://schemas.openxmlformats.org/drawingml/2006/main" prst="line">
          <a:avLst/>
        </a:prstGeom>
        <a:ln xmlns:a="http://schemas.openxmlformats.org/drawingml/2006/main" w="38100">
          <a:solidFill>
            <a:srgbClr val="264478"/>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0.63675</cdr:x>
      <cdr:y>0.56667</cdr:y>
    </cdr:from>
    <cdr:to>
      <cdr:x>0.74937</cdr:x>
      <cdr:y>0.73709</cdr:y>
    </cdr:to>
    <cdr:cxnSp macro="">
      <cdr:nvCxnSpPr>
        <cdr:cNvPr id="54" name="Straight Connector 53">
          <a:extLst xmlns:a="http://schemas.openxmlformats.org/drawingml/2006/main">
            <a:ext uri="{FF2B5EF4-FFF2-40B4-BE49-F238E27FC236}">
              <a16:creationId xmlns:a16="http://schemas.microsoft.com/office/drawing/2014/main" id="{44D0A300-1EFE-4958-B456-77662FFE9214}"/>
            </a:ext>
          </a:extLst>
        </cdr:cNvPr>
        <cdr:cNvCxnSpPr>
          <a:stCxn xmlns:a="http://schemas.openxmlformats.org/drawingml/2006/main" id="13" idx="0"/>
        </cdr:cNvCxnSpPr>
      </cdr:nvCxnSpPr>
      <cdr:spPr>
        <a:xfrm xmlns:a="http://schemas.openxmlformats.org/drawingml/2006/main" flipH="1" flipV="1">
          <a:off x="7763256" y="3676933"/>
          <a:ext cx="1373104" cy="1105799"/>
        </a:xfrm>
        <a:prstGeom xmlns:a="http://schemas.openxmlformats.org/drawingml/2006/main" prst="line">
          <a:avLst/>
        </a:prstGeom>
        <a:ln xmlns:a="http://schemas.openxmlformats.org/drawingml/2006/main" w="38100">
          <a:solidFill>
            <a:srgbClr val="0F401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0.66686</cdr:x>
      <cdr:y>0.56641</cdr:y>
    </cdr:from>
    <cdr:to>
      <cdr:x>0.75479</cdr:x>
      <cdr:y>0.67485</cdr:y>
    </cdr:to>
    <cdr:cxnSp macro="">
      <cdr:nvCxnSpPr>
        <cdr:cNvPr id="56" name="Straight Connector 55">
          <a:extLst xmlns:a="http://schemas.openxmlformats.org/drawingml/2006/main">
            <a:ext uri="{FF2B5EF4-FFF2-40B4-BE49-F238E27FC236}">
              <a16:creationId xmlns:a16="http://schemas.microsoft.com/office/drawing/2014/main" id="{1399923B-1051-4481-9250-C19609B1AB47}"/>
            </a:ext>
          </a:extLst>
        </cdr:cNvPr>
        <cdr:cNvCxnSpPr>
          <a:stCxn xmlns:a="http://schemas.openxmlformats.org/drawingml/2006/main" id="16" idx="1"/>
        </cdr:cNvCxnSpPr>
      </cdr:nvCxnSpPr>
      <cdr:spPr>
        <a:xfrm xmlns:a="http://schemas.openxmlformats.org/drawingml/2006/main" flipH="1" flipV="1">
          <a:off x="8130363" y="3884428"/>
          <a:ext cx="1072067" cy="743688"/>
        </a:xfrm>
        <a:prstGeom xmlns:a="http://schemas.openxmlformats.org/drawingml/2006/main" prst="line">
          <a:avLst/>
        </a:prstGeom>
        <a:ln xmlns:a="http://schemas.openxmlformats.org/drawingml/2006/main" w="38100">
          <a:solidFill>
            <a:srgbClr val="601A58"/>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0.64789</cdr:x>
      <cdr:y>0.30933</cdr:y>
    </cdr:from>
    <cdr:to>
      <cdr:x>0.7076</cdr:x>
      <cdr:y>0.35485</cdr:y>
    </cdr:to>
    <cdr:cxnSp macro="">
      <cdr:nvCxnSpPr>
        <cdr:cNvPr id="20" name="Straight Connector 19">
          <a:extLst xmlns:a="http://schemas.openxmlformats.org/drawingml/2006/main">
            <a:ext uri="{FF2B5EF4-FFF2-40B4-BE49-F238E27FC236}">
              <a16:creationId xmlns:a16="http://schemas.microsoft.com/office/drawing/2014/main" id="{DA4A8DB3-2748-824B-CE45-5487CFED1716}"/>
            </a:ext>
          </a:extLst>
        </cdr:cNvPr>
        <cdr:cNvCxnSpPr>
          <a:stCxn xmlns:a="http://schemas.openxmlformats.org/drawingml/2006/main" id="14" idx="2"/>
        </cdr:cNvCxnSpPr>
      </cdr:nvCxnSpPr>
      <cdr:spPr>
        <a:xfrm xmlns:a="http://schemas.openxmlformats.org/drawingml/2006/main" flipH="1">
          <a:off x="7899094" y="2007140"/>
          <a:ext cx="727905" cy="295385"/>
        </a:xfrm>
        <a:prstGeom xmlns:a="http://schemas.openxmlformats.org/drawingml/2006/main" prst="line">
          <a:avLst/>
        </a:prstGeom>
        <a:ln xmlns:a="http://schemas.openxmlformats.org/drawingml/2006/main" w="38100">
          <a:solidFill>
            <a:srgbClr val="095F8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75C696-329A-7042-80B3-11503C563C4A}" type="datetimeFigureOut">
              <a:rPr lang="el-GR" smtClean="0"/>
              <a:t>20/4/2026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6D08F-5520-0E4B-9286-DDB325C7B221}" type="slidenum">
              <a:rPr lang="el-GR" smtClean="0"/>
              <a:t>‹#›</a:t>
            </a:fld>
            <a:endParaRPr lang="el-GR"/>
          </a:p>
        </p:txBody>
      </p:sp>
    </p:spTree>
    <p:extLst>
      <p:ext uri="{BB962C8B-B14F-4D97-AF65-F5344CB8AC3E}">
        <p14:creationId xmlns:p14="http://schemas.microsoft.com/office/powerpoint/2010/main" val="822530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DAA31A93-51CC-514D-8073-D874882040EA}" type="slidenum">
              <a:rPr lang="el-GR" smtClean="0"/>
              <a:t>31</a:t>
            </a:fld>
            <a:endParaRPr lang="el-GR"/>
          </a:p>
        </p:txBody>
      </p:sp>
    </p:spTree>
    <p:extLst>
      <p:ext uri="{BB962C8B-B14F-4D97-AF65-F5344CB8AC3E}">
        <p14:creationId xmlns:p14="http://schemas.microsoft.com/office/powerpoint/2010/main" val="3518907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4/20/2026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360C6404-AD6E-4860-8E75-697CA40B95DA}" type="datetimeFigureOut">
              <a:rPr lang="en-US" dirty="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4/20/2026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583436" y="3143250"/>
            <a:ext cx="4270248" cy="25967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4F7D4976-E339-4826-83B7-FBD03F55ECF8}" type="datetimeFigureOut">
              <a:rPr lang="en-US" dirty="0"/>
              <a:t>4/20/2026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4/20/2026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4/20/2026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9" name="Date Placeholder 8"/>
          <p:cNvSpPr>
            <a:spLocks noGrp="1"/>
          </p:cNvSpPr>
          <p:nvPr>
            <p:ph type="dt" sz="half" idx="10"/>
          </p:nvPr>
        </p:nvSpPr>
        <p:spPr/>
        <p:txBody>
          <a:bodyPr/>
          <a:lstStyle/>
          <a:p>
            <a:fld id="{D1BE4249-C0D0-4B06-8692-E8BB871AF643}" type="datetimeFigureOut">
              <a:rPr lang="en-US" dirty="0"/>
              <a:t>4/20/2026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4/20/2026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4/20/2026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4586A2B0-4F14-4147-8243-F773DA43D3F9}"/>
              </a:ext>
            </a:extLst>
          </p:cNvPr>
          <p:cNvPicPr>
            <a:picLocks noChangeAspect="1"/>
          </p:cNvPicPr>
          <p:nvPr/>
        </p:nvPicPr>
        <p:blipFill>
          <a:blip r:embed="rId2"/>
          <a:stretch>
            <a:fillRect/>
          </a:stretch>
        </p:blipFill>
        <p:spPr>
          <a:xfrm>
            <a:off x="0" y="0"/>
            <a:ext cx="4568162" cy="6858000"/>
          </a:xfrm>
          <a:prstGeom prst="rect">
            <a:avLst/>
          </a:prstGeom>
        </p:spPr>
      </p:pic>
      <p:sp>
        <p:nvSpPr>
          <p:cNvPr id="5" name="TextBox 4">
            <a:extLst>
              <a:ext uri="{FF2B5EF4-FFF2-40B4-BE49-F238E27FC236}">
                <a16:creationId xmlns:a16="http://schemas.microsoft.com/office/drawing/2014/main" id="{DFED79DB-C57D-4485-85FD-B608400DC844}"/>
              </a:ext>
            </a:extLst>
          </p:cNvPr>
          <p:cNvSpPr txBox="1"/>
          <p:nvPr/>
        </p:nvSpPr>
        <p:spPr>
          <a:xfrm>
            <a:off x="5838826" y="1095375"/>
            <a:ext cx="4667632" cy="1122743"/>
          </a:xfrm>
          <a:prstGeom prst="rect">
            <a:avLst/>
          </a:prstGeom>
          <a:noFill/>
        </p:spPr>
        <p:txBody>
          <a:bodyPr wrap="square" rtlCol="0">
            <a:spAutoFit/>
          </a:bodyPr>
          <a:lstStyle/>
          <a:p>
            <a:pPr>
              <a:lnSpc>
                <a:spcPct val="200000"/>
              </a:lnSpc>
            </a:pPr>
            <a:r>
              <a:rPr lang="el-GR" b="1" dirty="0">
                <a:solidFill>
                  <a:srgbClr val="002060"/>
                </a:solidFill>
              </a:rPr>
              <a:t>Μοριακά Μονοπάτια Καρκινογένεσης </a:t>
            </a:r>
          </a:p>
          <a:p>
            <a:pPr>
              <a:lnSpc>
                <a:spcPct val="200000"/>
              </a:lnSpc>
            </a:pPr>
            <a:r>
              <a:rPr lang="el-GR" b="1" dirty="0">
                <a:solidFill>
                  <a:srgbClr val="002060"/>
                </a:solidFill>
              </a:rPr>
              <a:t>Μοριακός Έλεγχος στο ΜΜΚΠ </a:t>
            </a:r>
          </a:p>
        </p:txBody>
      </p:sp>
      <p:sp>
        <p:nvSpPr>
          <p:cNvPr id="9" name="TextBox 8">
            <a:extLst>
              <a:ext uri="{FF2B5EF4-FFF2-40B4-BE49-F238E27FC236}">
                <a16:creationId xmlns:a16="http://schemas.microsoft.com/office/drawing/2014/main" id="{9091A28A-7D05-44E3-BF2C-49284FB94825}"/>
              </a:ext>
            </a:extLst>
          </p:cNvPr>
          <p:cNvSpPr txBox="1"/>
          <p:nvPr/>
        </p:nvSpPr>
        <p:spPr>
          <a:xfrm>
            <a:off x="5877305" y="5286375"/>
            <a:ext cx="4533902" cy="1231106"/>
          </a:xfrm>
          <a:prstGeom prst="rect">
            <a:avLst/>
          </a:prstGeom>
          <a:noFill/>
        </p:spPr>
        <p:txBody>
          <a:bodyPr wrap="square" rtlCol="0">
            <a:spAutoFit/>
          </a:bodyPr>
          <a:lstStyle/>
          <a:p>
            <a:r>
              <a:rPr lang="el-GR" sz="1400" b="1" dirty="0">
                <a:solidFill>
                  <a:srgbClr val="002060"/>
                </a:solidFill>
              </a:rPr>
              <a:t>Αναστασία Γεωργαντά Β</a:t>
            </a:r>
            <a:r>
              <a:rPr lang="en-US" sz="1400" b="1" dirty="0">
                <a:solidFill>
                  <a:srgbClr val="002060"/>
                </a:solidFill>
              </a:rPr>
              <a:t>Sc, MSc, MBA</a:t>
            </a:r>
            <a:endParaRPr lang="el-GR" sz="1400" b="1" dirty="0">
              <a:solidFill>
                <a:srgbClr val="002060"/>
              </a:solidFill>
            </a:endParaRPr>
          </a:p>
          <a:p>
            <a:r>
              <a:rPr lang="el-GR" sz="1400" b="1" dirty="0">
                <a:solidFill>
                  <a:srgbClr val="002060"/>
                </a:solidFill>
              </a:rPr>
              <a:t>Ογκολογική Μονάδα Γ</a:t>
            </a:r>
            <a:r>
              <a:rPr lang="en-US" sz="1400" b="1" dirty="0">
                <a:solidFill>
                  <a:srgbClr val="002060"/>
                </a:solidFill>
              </a:rPr>
              <a:t>’ </a:t>
            </a:r>
            <a:r>
              <a:rPr lang="el-GR" sz="1400" b="1" dirty="0">
                <a:solidFill>
                  <a:srgbClr val="002060"/>
                </a:solidFill>
              </a:rPr>
              <a:t>Πανεπιστημιακής Κλινικής και Ομώνυμου Εργαστηρίου </a:t>
            </a:r>
          </a:p>
          <a:p>
            <a:r>
              <a:rPr lang="el-GR" sz="1400" b="1" dirty="0">
                <a:solidFill>
                  <a:srgbClr val="002060"/>
                </a:solidFill>
              </a:rPr>
              <a:t>ΓΝΑ «Σωτηρία»</a:t>
            </a:r>
            <a:endParaRPr lang="en-US" sz="1400" b="1" dirty="0">
              <a:solidFill>
                <a:srgbClr val="002060"/>
              </a:solidFill>
            </a:endParaRPr>
          </a:p>
          <a:p>
            <a:endParaRPr lang="el-GR" dirty="0"/>
          </a:p>
        </p:txBody>
      </p:sp>
    </p:spTree>
    <p:extLst>
      <p:ext uri="{BB962C8B-B14F-4D97-AF65-F5344CB8AC3E}">
        <p14:creationId xmlns:p14="http://schemas.microsoft.com/office/powerpoint/2010/main" val="2749764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414EC3-2FFC-4ABA-8E39-9782F3B1315E}"/>
              </a:ext>
            </a:extLst>
          </p:cNvPr>
          <p:cNvSpPr>
            <a:spLocks noGrp="1"/>
          </p:cNvSpPr>
          <p:nvPr>
            <p:ph type="title"/>
          </p:nvPr>
        </p:nvSpPr>
        <p:spPr>
          <a:xfrm>
            <a:off x="2495549" y="447675"/>
            <a:ext cx="6524625" cy="447675"/>
          </a:xfrm>
          <a:ln>
            <a:solidFill>
              <a:srgbClr val="002060"/>
            </a:solidFill>
          </a:ln>
        </p:spPr>
        <p:txBody>
          <a:bodyPr>
            <a:noAutofit/>
          </a:bodyPr>
          <a:lstStyle/>
          <a:p>
            <a:r>
              <a:rPr lang="en-US" sz="1800" dirty="0">
                <a:solidFill>
                  <a:srgbClr val="002060"/>
                </a:solidFill>
              </a:rPr>
              <a:t>Lung cancer</a:t>
            </a:r>
            <a:endParaRPr lang="el-GR" sz="1800" dirty="0">
              <a:solidFill>
                <a:srgbClr val="002060"/>
              </a:solidFill>
            </a:endParaRPr>
          </a:p>
        </p:txBody>
      </p:sp>
      <p:pic>
        <p:nvPicPr>
          <p:cNvPr id="6" name="Θέση περιεχομένου 5">
            <a:extLst>
              <a:ext uri="{FF2B5EF4-FFF2-40B4-BE49-F238E27FC236}">
                <a16:creationId xmlns:a16="http://schemas.microsoft.com/office/drawing/2014/main" id="{1ED3BD15-D996-41F4-90AE-B09F9181DE1E}"/>
              </a:ext>
            </a:extLst>
          </p:cNvPr>
          <p:cNvPicPr>
            <a:picLocks noGrp="1" noChangeAspect="1"/>
          </p:cNvPicPr>
          <p:nvPr>
            <p:ph idx="1"/>
          </p:nvPr>
        </p:nvPicPr>
        <p:blipFill>
          <a:blip r:embed="rId2"/>
          <a:stretch>
            <a:fillRect/>
          </a:stretch>
        </p:blipFill>
        <p:spPr>
          <a:xfrm>
            <a:off x="128383" y="1626631"/>
            <a:ext cx="5430729" cy="4623745"/>
          </a:xfrm>
          <a:prstGeom prst="rect">
            <a:avLst/>
          </a:prstGeom>
        </p:spPr>
      </p:pic>
      <p:pic>
        <p:nvPicPr>
          <p:cNvPr id="7" name="Εικόνα 6">
            <a:extLst>
              <a:ext uri="{FF2B5EF4-FFF2-40B4-BE49-F238E27FC236}">
                <a16:creationId xmlns:a16="http://schemas.microsoft.com/office/drawing/2014/main" id="{BD332CB9-A6D1-464B-8622-B53710283886}"/>
              </a:ext>
            </a:extLst>
          </p:cNvPr>
          <p:cNvPicPr>
            <a:picLocks noChangeAspect="1"/>
          </p:cNvPicPr>
          <p:nvPr/>
        </p:nvPicPr>
        <p:blipFill>
          <a:blip r:embed="rId3"/>
          <a:stretch>
            <a:fillRect/>
          </a:stretch>
        </p:blipFill>
        <p:spPr>
          <a:xfrm>
            <a:off x="6632889" y="1628774"/>
            <a:ext cx="5175833" cy="4623744"/>
          </a:xfrm>
          <a:prstGeom prst="rect">
            <a:avLst/>
          </a:prstGeom>
        </p:spPr>
      </p:pic>
      <p:sp>
        <p:nvSpPr>
          <p:cNvPr id="8" name="TextBox 7">
            <a:extLst>
              <a:ext uri="{FF2B5EF4-FFF2-40B4-BE49-F238E27FC236}">
                <a16:creationId xmlns:a16="http://schemas.microsoft.com/office/drawing/2014/main" id="{24DEAA2E-FACE-43A2-9B38-FAE25141D1A5}"/>
              </a:ext>
            </a:extLst>
          </p:cNvPr>
          <p:cNvSpPr txBox="1"/>
          <p:nvPr/>
        </p:nvSpPr>
        <p:spPr>
          <a:xfrm>
            <a:off x="6781800" y="1257299"/>
            <a:ext cx="4781549" cy="369332"/>
          </a:xfrm>
          <a:prstGeom prst="rect">
            <a:avLst/>
          </a:prstGeom>
          <a:noFill/>
        </p:spPr>
        <p:txBody>
          <a:bodyPr wrap="square" rtlCol="0">
            <a:spAutoFit/>
          </a:bodyPr>
          <a:lstStyle/>
          <a:p>
            <a:r>
              <a:rPr lang="en-US" dirty="0">
                <a:solidFill>
                  <a:srgbClr val="002060"/>
                </a:solidFill>
              </a:rPr>
              <a:t>Smoking is the #1 risk factor for lung cancer</a:t>
            </a:r>
          </a:p>
        </p:txBody>
      </p:sp>
      <p:pic>
        <p:nvPicPr>
          <p:cNvPr id="9" name="Εικόνα 8">
            <a:extLst>
              <a:ext uri="{FF2B5EF4-FFF2-40B4-BE49-F238E27FC236}">
                <a16:creationId xmlns:a16="http://schemas.microsoft.com/office/drawing/2014/main" id="{5847EE69-3F99-4423-8517-8A337F91181B}"/>
              </a:ext>
            </a:extLst>
          </p:cNvPr>
          <p:cNvPicPr>
            <a:picLocks noChangeAspect="1"/>
          </p:cNvPicPr>
          <p:nvPr/>
        </p:nvPicPr>
        <p:blipFill>
          <a:blip r:embed="rId4"/>
          <a:stretch>
            <a:fillRect/>
          </a:stretch>
        </p:blipFill>
        <p:spPr>
          <a:xfrm>
            <a:off x="128383" y="2218197"/>
            <a:ext cx="5430729" cy="220074"/>
          </a:xfrm>
          <a:prstGeom prst="rect">
            <a:avLst/>
          </a:prstGeom>
        </p:spPr>
      </p:pic>
      <p:sp>
        <p:nvSpPr>
          <p:cNvPr id="12" name="Ορθογώνιο 11">
            <a:extLst>
              <a:ext uri="{FF2B5EF4-FFF2-40B4-BE49-F238E27FC236}">
                <a16:creationId xmlns:a16="http://schemas.microsoft.com/office/drawing/2014/main" id="{58D5E791-44A1-4427-B007-BDCBD099D68D}"/>
              </a:ext>
            </a:extLst>
          </p:cNvPr>
          <p:cNvSpPr/>
          <p:nvPr/>
        </p:nvSpPr>
        <p:spPr>
          <a:xfrm>
            <a:off x="128383" y="4407890"/>
            <a:ext cx="5430729" cy="16411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3" name="Εικόνα 12">
            <a:extLst>
              <a:ext uri="{FF2B5EF4-FFF2-40B4-BE49-F238E27FC236}">
                <a16:creationId xmlns:a16="http://schemas.microsoft.com/office/drawing/2014/main" id="{4D4E89AF-D6FE-4F41-8150-6794184399B4}"/>
              </a:ext>
            </a:extLst>
          </p:cNvPr>
          <p:cNvPicPr>
            <a:picLocks noChangeAspect="1"/>
          </p:cNvPicPr>
          <p:nvPr/>
        </p:nvPicPr>
        <p:blipFill>
          <a:blip r:embed="rId5"/>
          <a:stretch>
            <a:fillRect/>
          </a:stretch>
        </p:blipFill>
        <p:spPr>
          <a:xfrm>
            <a:off x="1371600" y="6365881"/>
            <a:ext cx="2402958" cy="290332"/>
          </a:xfrm>
          <a:prstGeom prst="rect">
            <a:avLst/>
          </a:prstGeom>
        </p:spPr>
      </p:pic>
      <p:sp>
        <p:nvSpPr>
          <p:cNvPr id="15" name="TextBox 14">
            <a:extLst>
              <a:ext uri="{FF2B5EF4-FFF2-40B4-BE49-F238E27FC236}">
                <a16:creationId xmlns:a16="http://schemas.microsoft.com/office/drawing/2014/main" id="{886E6EEF-7ACE-4040-AC6E-6285AE556810}"/>
              </a:ext>
            </a:extLst>
          </p:cNvPr>
          <p:cNvSpPr txBox="1"/>
          <p:nvPr/>
        </p:nvSpPr>
        <p:spPr>
          <a:xfrm>
            <a:off x="7123814" y="6410325"/>
            <a:ext cx="4827181" cy="276999"/>
          </a:xfrm>
          <a:prstGeom prst="rect">
            <a:avLst/>
          </a:prstGeom>
          <a:noFill/>
        </p:spPr>
        <p:txBody>
          <a:bodyPr wrap="square">
            <a:spAutoFit/>
          </a:bodyPr>
          <a:lstStyle/>
          <a:p>
            <a:r>
              <a:rPr lang="fr-FR" sz="1200" dirty="0">
                <a:solidFill>
                  <a:srgbClr val="002060"/>
                </a:solidFill>
              </a:rPr>
              <a:t>Brennan et al. Lancet </a:t>
            </a:r>
            <a:r>
              <a:rPr lang="fr-FR" sz="1200" dirty="0" err="1">
                <a:solidFill>
                  <a:srgbClr val="002060"/>
                </a:solidFill>
              </a:rPr>
              <a:t>Oncol</a:t>
            </a:r>
            <a:r>
              <a:rPr lang="fr-FR" sz="1200" dirty="0">
                <a:solidFill>
                  <a:srgbClr val="002060"/>
                </a:solidFill>
              </a:rPr>
              <a:t>. 2011; </a:t>
            </a:r>
            <a:r>
              <a:rPr lang="fr-FR" sz="1200" dirty="0" err="1">
                <a:solidFill>
                  <a:srgbClr val="002060"/>
                </a:solidFill>
              </a:rPr>
              <a:t>Crispo</a:t>
            </a:r>
            <a:r>
              <a:rPr lang="fr-FR" sz="1200" dirty="0">
                <a:solidFill>
                  <a:srgbClr val="002060"/>
                </a:solidFill>
              </a:rPr>
              <a:t> et al. Br J Cancer. 2004</a:t>
            </a:r>
          </a:p>
        </p:txBody>
      </p:sp>
    </p:spTree>
    <p:extLst>
      <p:ext uri="{BB962C8B-B14F-4D97-AF65-F5344CB8AC3E}">
        <p14:creationId xmlns:p14="http://schemas.microsoft.com/office/powerpoint/2010/main" val="2038751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8">
            <a:extLst>
              <a:ext uri="{FF2B5EF4-FFF2-40B4-BE49-F238E27FC236}">
                <a16:creationId xmlns:a16="http://schemas.microsoft.com/office/drawing/2014/main" id="{E7C937FC-E633-4D43-AED4-53DDCFA4504E}"/>
              </a:ext>
            </a:extLst>
          </p:cNvPr>
          <p:cNvSpPr>
            <a:spLocks noGrp="1"/>
          </p:cNvSpPr>
          <p:nvPr>
            <p:ph type="title"/>
          </p:nvPr>
        </p:nvSpPr>
        <p:spPr>
          <a:xfrm>
            <a:off x="2094613" y="404147"/>
            <a:ext cx="6964327" cy="457090"/>
          </a:xfrm>
          <a:ln>
            <a:solidFill>
              <a:srgbClr val="002060"/>
            </a:solidFill>
          </a:ln>
        </p:spPr>
        <p:txBody>
          <a:bodyPr>
            <a:normAutofit fontScale="90000"/>
          </a:bodyPr>
          <a:lstStyle/>
          <a:p>
            <a:r>
              <a:rPr lang="en-US" dirty="0">
                <a:solidFill>
                  <a:srgbClr val="002060"/>
                </a:solidFill>
              </a:rPr>
              <a:t>Lung Cancer</a:t>
            </a:r>
            <a:endParaRPr lang="el-GR" dirty="0">
              <a:solidFill>
                <a:srgbClr val="002060"/>
              </a:solidFill>
            </a:endParaRPr>
          </a:p>
        </p:txBody>
      </p:sp>
      <p:sp>
        <p:nvSpPr>
          <p:cNvPr id="10" name="Θέση περιεχομένου 9">
            <a:extLst>
              <a:ext uri="{FF2B5EF4-FFF2-40B4-BE49-F238E27FC236}">
                <a16:creationId xmlns:a16="http://schemas.microsoft.com/office/drawing/2014/main" id="{83569A01-8A23-4969-A115-0BC10017B9E9}"/>
              </a:ext>
            </a:extLst>
          </p:cNvPr>
          <p:cNvSpPr>
            <a:spLocks noGrp="1"/>
          </p:cNvSpPr>
          <p:nvPr>
            <p:ph sz="half" idx="1"/>
          </p:nvPr>
        </p:nvSpPr>
        <p:spPr>
          <a:xfrm>
            <a:off x="308344" y="1743740"/>
            <a:ext cx="5443870" cy="5029200"/>
          </a:xfrm>
        </p:spPr>
        <p:txBody>
          <a:bodyPr>
            <a:normAutofit fontScale="70000" lnSpcReduction="20000"/>
          </a:bodyPr>
          <a:lstStyle/>
          <a:p>
            <a:pPr>
              <a:lnSpc>
                <a:spcPct val="170000"/>
              </a:lnSpc>
            </a:pPr>
            <a:r>
              <a:rPr lang="en-US" sz="2200" dirty="0">
                <a:solidFill>
                  <a:srgbClr val="002060"/>
                </a:solidFill>
              </a:rPr>
              <a:t>Lung cancer is the most common oncological disease </a:t>
            </a:r>
          </a:p>
          <a:p>
            <a:pPr>
              <a:lnSpc>
                <a:spcPct val="170000"/>
              </a:lnSpc>
            </a:pPr>
            <a:r>
              <a:rPr lang="en-US" sz="2200" dirty="0">
                <a:solidFill>
                  <a:srgbClr val="002060"/>
                </a:solidFill>
              </a:rPr>
              <a:t>Accounting for more than 2 million cases and causing almost 1.8 million deaths per year worldwide</a:t>
            </a:r>
          </a:p>
          <a:p>
            <a:pPr>
              <a:lnSpc>
                <a:spcPct val="170000"/>
              </a:lnSpc>
            </a:pPr>
            <a:r>
              <a:rPr lang="en-US" sz="2200" dirty="0">
                <a:solidFill>
                  <a:srgbClr val="002060"/>
                </a:solidFill>
              </a:rPr>
              <a:t> It is responsible for 11.6 % and 18.4 % of global cancer morbidity and mortality</a:t>
            </a:r>
          </a:p>
          <a:p>
            <a:pPr>
              <a:lnSpc>
                <a:spcPct val="170000"/>
              </a:lnSpc>
            </a:pPr>
            <a:r>
              <a:rPr lang="en-US" sz="2200" dirty="0">
                <a:solidFill>
                  <a:srgbClr val="002060"/>
                </a:solidFill>
              </a:rPr>
              <a:t>LC is classified for small-cell lung cancer (SCLC) and non-small cell lung cancer (NSCLC)</a:t>
            </a:r>
          </a:p>
          <a:p>
            <a:pPr>
              <a:lnSpc>
                <a:spcPct val="170000"/>
              </a:lnSpc>
            </a:pPr>
            <a:r>
              <a:rPr lang="en-US" sz="2200" dirty="0">
                <a:solidFill>
                  <a:srgbClr val="002060"/>
                </a:solidFill>
              </a:rPr>
              <a:t>NSCLC is significantly more common than SCLC </a:t>
            </a:r>
          </a:p>
          <a:p>
            <a:pPr>
              <a:lnSpc>
                <a:spcPct val="170000"/>
              </a:lnSpc>
            </a:pPr>
            <a:r>
              <a:rPr lang="en-US" sz="2200" dirty="0">
                <a:solidFill>
                  <a:srgbClr val="002060"/>
                </a:solidFill>
              </a:rPr>
              <a:t>Subdivided for squamous and non-squamous histological types</a:t>
            </a:r>
          </a:p>
          <a:p>
            <a:pPr>
              <a:lnSpc>
                <a:spcPct val="170000"/>
              </a:lnSpc>
            </a:pPr>
            <a:r>
              <a:rPr lang="en-US" sz="2200" dirty="0">
                <a:solidFill>
                  <a:srgbClr val="002060"/>
                </a:solidFill>
              </a:rPr>
              <a:t>Non-squamous NSCLC is causally related to the Western type of tobacco products</a:t>
            </a:r>
          </a:p>
          <a:p>
            <a:pPr>
              <a:lnSpc>
                <a:spcPct val="220000"/>
              </a:lnSpc>
            </a:pPr>
            <a:endParaRPr lang="el-GR" dirty="0"/>
          </a:p>
        </p:txBody>
      </p:sp>
      <p:pic>
        <p:nvPicPr>
          <p:cNvPr id="14" name="Θέση περιεχομένου 13">
            <a:extLst>
              <a:ext uri="{FF2B5EF4-FFF2-40B4-BE49-F238E27FC236}">
                <a16:creationId xmlns:a16="http://schemas.microsoft.com/office/drawing/2014/main" id="{15AFEFA5-8281-4305-917C-348D475BE710}"/>
              </a:ext>
            </a:extLst>
          </p:cNvPr>
          <p:cNvPicPr>
            <a:picLocks noGrp="1" noChangeAspect="1"/>
          </p:cNvPicPr>
          <p:nvPr>
            <p:ph sz="half" idx="2"/>
          </p:nvPr>
        </p:nvPicPr>
        <p:blipFill>
          <a:blip r:embed="rId2"/>
          <a:stretch>
            <a:fillRect/>
          </a:stretch>
        </p:blipFill>
        <p:spPr>
          <a:xfrm>
            <a:off x="6560287" y="1580444"/>
            <a:ext cx="5082364" cy="4873409"/>
          </a:xfrm>
          <a:prstGeom prst="rect">
            <a:avLst/>
          </a:prstGeom>
        </p:spPr>
      </p:pic>
    </p:spTree>
    <p:extLst>
      <p:ext uri="{BB962C8B-B14F-4D97-AF65-F5344CB8AC3E}">
        <p14:creationId xmlns:p14="http://schemas.microsoft.com/office/powerpoint/2010/main" val="229759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26AE67DA-DB9D-4E20-9422-400A43880AD7}"/>
              </a:ext>
            </a:extLst>
          </p:cNvPr>
          <p:cNvPicPr>
            <a:picLocks noChangeAspect="1"/>
          </p:cNvPicPr>
          <p:nvPr/>
        </p:nvPicPr>
        <p:blipFill>
          <a:blip r:embed="rId2"/>
          <a:stretch>
            <a:fillRect/>
          </a:stretch>
        </p:blipFill>
        <p:spPr>
          <a:xfrm>
            <a:off x="2509503" y="1153904"/>
            <a:ext cx="6407451" cy="5188146"/>
          </a:xfrm>
          <a:prstGeom prst="rect">
            <a:avLst/>
          </a:prstGeom>
        </p:spPr>
      </p:pic>
      <p:sp>
        <p:nvSpPr>
          <p:cNvPr id="2" name="Τίτλος 1">
            <a:extLst>
              <a:ext uri="{FF2B5EF4-FFF2-40B4-BE49-F238E27FC236}">
                <a16:creationId xmlns:a16="http://schemas.microsoft.com/office/drawing/2014/main" id="{5E90D260-3F25-497D-91A8-8F1C46A54478}"/>
              </a:ext>
            </a:extLst>
          </p:cNvPr>
          <p:cNvSpPr>
            <a:spLocks noGrp="1"/>
          </p:cNvSpPr>
          <p:nvPr>
            <p:ph type="title"/>
          </p:nvPr>
        </p:nvSpPr>
        <p:spPr>
          <a:xfrm>
            <a:off x="1892594" y="350873"/>
            <a:ext cx="7453425" cy="499732"/>
          </a:xfrm>
          <a:ln>
            <a:solidFill>
              <a:srgbClr val="002060"/>
            </a:solidFill>
          </a:ln>
        </p:spPr>
        <p:txBody>
          <a:bodyPr>
            <a:normAutofit fontScale="90000"/>
          </a:bodyPr>
          <a:lstStyle/>
          <a:p>
            <a:r>
              <a:rPr lang="en-US" dirty="0">
                <a:solidFill>
                  <a:srgbClr val="002060"/>
                </a:solidFill>
              </a:rPr>
              <a:t>Molecular oncogenesis</a:t>
            </a:r>
            <a:endParaRPr lang="el-GR" dirty="0">
              <a:solidFill>
                <a:srgbClr val="002060"/>
              </a:solidFill>
            </a:endParaRPr>
          </a:p>
        </p:txBody>
      </p:sp>
    </p:spTree>
    <p:extLst>
      <p:ext uri="{BB962C8B-B14F-4D97-AF65-F5344CB8AC3E}">
        <p14:creationId xmlns:p14="http://schemas.microsoft.com/office/powerpoint/2010/main" val="3012740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211D12DB-D900-4519-9A35-A8A0012D8AAE}"/>
              </a:ext>
            </a:extLst>
          </p:cNvPr>
          <p:cNvPicPr>
            <a:picLocks noGrp="1" noChangeAspect="1"/>
          </p:cNvPicPr>
          <p:nvPr>
            <p:ph idx="1"/>
          </p:nvPr>
        </p:nvPicPr>
        <p:blipFill>
          <a:blip r:embed="rId2"/>
          <a:stretch>
            <a:fillRect/>
          </a:stretch>
        </p:blipFill>
        <p:spPr>
          <a:xfrm>
            <a:off x="2009553" y="684360"/>
            <a:ext cx="7765224" cy="5340424"/>
          </a:xfrm>
        </p:spPr>
      </p:pic>
    </p:spTree>
    <p:extLst>
      <p:ext uri="{BB962C8B-B14F-4D97-AF65-F5344CB8AC3E}">
        <p14:creationId xmlns:p14="http://schemas.microsoft.com/office/powerpoint/2010/main" val="3567152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F83D6A-AB05-4C0B-880B-65505262F5E6}"/>
              </a:ext>
            </a:extLst>
          </p:cNvPr>
          <p:cNvSpPr>
            <a:spLocks noGrp="1"/>
          </p:cNvSpPr>
          <p:nvPr>
            <p:ph type="title"/>
          </p:nvPr>
        </p:nvSpPr>
        <p:spPr>
          <a:xfrm>
            <a:off x="1552352" y="261257"/>
            <a:ext cx="7878727" cy="522514"/>
          </a:xfrm>
          <a:ln>
            <a:solidFill>
              <a:srgbClr val="002060"/>
            </a:solidFill>
          </a:ln>
        </p:spPr>
        <p:txBody>
          <a:bodyPr>
            <a:normAutofit fontScale="90000"/>
          </a:bodyPr>
          <a:lstStyle/>
          <a:p>
            <a:r>
              <a:rPr lang="el-GR" sz="2000" dirty="0" err="1">
                <a:solidFill>
                  <a:srgbClr val="002060"/>
                </a:solidFill>
              </a:rPr>
              <a:t>Διατηρηση</a:t>
            </a:r>
            <a:r>
              <a:rPr lang="el-GR" sz="2000" dirty="0">
                <a:solidFill>
                  <a:srgbClr val="002060"/>
                </a:solidFill>
              </a:rPr>
              <a:t> της </a:t>
            </a:r>
            <a:r>
              <a:rPr lang="el-GR" sz="2000" dirty="0" err="1">
                <a:solidFill>
                  <a:srgbClr val="002060"/>
                </a:solidFill>
              </a:rPr>
              <a:t>ικανοτητασ</a:t>
            </a:r>
            <a:r>
              <a:rPr lang="el-GR" sz="2000" dirty="0">
                <a:solidFill>
                  <a:srgbClr val="002060"/>
                </a:solidFill>
              </a:rPr>
              <a:t> </a:t>
            </a:r>
            <a:r>
              <a:rPr lang="el-GR" sz="2000" dirty="0" err="1">
                <a:solidFill>
                  <a:srgbClr val="002060"/>
                </a:solidFill>
              </a:rPr>
              <a:t>πολλαπλασμασιασμου</a:t>
            </a:r>
            <a:endParaRPr lang="el-GR" sz="2000" dirty="0">
              <a:solidFill>
                <a:srgbClr val="002060"/>
              </a:solidFill>
            </a:endParaRPr>
          </a:p>
        </p:txBody>
      </p:sp>
      <p:sp>
        <p:nvSpPr>
          <p:cNvPr id="3" name="Θέση περιεχομένου 2">
            <a:extLst>
              <a:ext uri="{FF2B5EF4-FFF2-40B4-BE49-F238E27FC236}">
                <a16:creationId xmlns:a16="http://schemas.microsoft.com/office/drawing/2014/main" id="{8C7682C5-64E2-456E-9E9A-32294C99DB81}"/>
              </a:ext>
            </a:extLst>
          </p:cNvPr>
          <p:cNvSpPr>
            <a:spLocks noGrp="1"/>
          </p:cNvSpPr>
          <p:nvPr>
            <p:ph idx="1"/>
          </p:nvPr>
        </p:nvSpPr>
        <p:spPr>
          <a:xfrm>
            <a:off x="297712" y="1520457"/>
            <a:ext cx="11111023" cy="4848446"/>
          </a:xfrm>
        </p:spPr>
        <p:txBody>
          <a:bodyPr>
            <a:normAutofit/>
          </a:bodyPr>
          <a:lstStyle/>
          <a:p>
            <a:r>
              <a:rPr lang="el-GR" b="1" dirty="0">
                <a:solidFill>
                  <a:srgbClr val="7030A0"/>
                </a:solidFill>
              </a:rPr>
              <a:t>Οι φυσιολογικοί ιστοί έχουν την ικανότητα:</a:t>
            </a:r>
          </a:p>
          <a:p>
            <a:r>
              <a:rPr lang="el-GR" dirty="0">
                <a:solidFill>
                  <a:srgbClr val="002060"/>
                </a:solidFill>
              </a:rPr>
              <a:t>Να ελέγχουν προσεκτικά την παραγωγή και απελευθέρωση κυτταρικών σημάτων.</a:t>
            </a:r>
          </a:p>
          <a:p>
            <a:r>
              <a:rPr lang="el-GR" dirty="0">
                <a:solidFill>
                  <a:srgbClr val="002060"/>
                </a:solidFill>
              </a:rPr>
              <a:t>Προάγουν την ανάπτυξη και ελέγχουν την διαίρεση των κυττάρων.</a:t>
            </a:r>
          </a:p>
          <a:p>
            <a:endParaRPr lang="el-GR" dirty="0">
              <a:solidFill>
                <a:srgbClr val="002060"/>
              </a:solidFill>
            </a:endParaRPr>
          </a:p>
          <a:p>
            <a:r>
              <a:rPr lang="el-GR" b="1" dirty="0">
                <a:solidFill>
                  <a:srgbClr val="7030A0"/>
                </a:solidFill>
              </a:rPr>
              <a:t>Τα καρκινικά κύτταρα:</a:t>
            </a:r>
          </a:p>
          <a:p>
            <a:r>
              <a:rPr lang="el-GR" dirty="0">
                <a:solidFill>
                  <a:srgbClr val="002060"/>
                </a:solidFill>
              </a:rPr>
              <a:t>Έχουν την ικανότητα του χρόνιου πολλαπλασιασμού.</a:t>
            </a:r>
          </a:p>
          <a:p>
            <a:r>
              <a:rPr lang="el-GR" dirty="0">
                <a:solidFill>
                  <a:srgbClr val="002060"/>
                </a:solidFill>
              </a:rPr>
              <a:t>Έχουν την ικανότητα να απορρυθμίζουν τα κυτταρικά σήματα. </a:t>
            </a:r>
          </a:p>
          <a:p>
            <a:r>
              <a:rPr lang="el-GR" dirty="0">
                <a:solidFill>
                  <a:srgbClr val="002060"/>
                </a:solidFill>
              </a:rPr>
              <a:t>Τα σήματα ενεργοποίησης μεταφέρονται σε μεγάλο βαθμό από αυξητικούς παράγοντες.</a:t>
            </a:r>
          </a:p>
          <a:p>
            <a:r>
              <a:rPr lang="el-GR" dirty="0">
                <a:solidFill>
                  <a:srgbClr val="002060"/>
                </a:solidFill>
              </a:rPr>
              <a:t>Κι δεσμεύουν τους υποδοχείς κυτταρικής επιφάνειας (περιέχουν ενδοκυτταρικές περιοχές κινάσης-τυροσίνης)</a:t>
            </a:r>
          </a:p>
          <a:p>
            <a:r>
              <a:rPr lang="el-GR" dirty="0">
                <a:solidFill>
                  <a:srgbClr val="002060"/>
                </a:solidFill>
              </a:rPr>
              <a:t>Οι υποδοχείς κινάσης- τυροσίνης εκπέμπουν σήματα μέσω ενδοκυτταρικών οδών (ρύθμιση μεγέθους κυττάρων)</a:t>
            </a:r>
          </a:p>
          <a:p>
            <a:endParaRPr lang="el-GR" dirty="0"/>
          </a:p>
        </p:txBody>
      </p:sp>
      <p:pic>
        <p:nvPicPr>
          <p:cNvPr id="4" name="Εικόνα 3">
            <a:extLst>
              <a:ext uri="{FF2B5EF4-FFF2-40B4-BE49-F238E27FC236}">
                <a16:creationId xmlns:a16="http://schemas.microsoft.com/office/drawing/2014/main" id="{AAD45134-EE67-4DB6-874F-F91EBCE62BD4}"/>
              </a:ext>
            </a:extLst>
          </p:cNvPr>
          <p:cNvPicPr>
            <a:picLocks noChangeAspect="1"/>
          </p:cNvPicPr>
          <p:nvPr/>
        </p:nvPicPr>
        <p:blipFill>
          <a:blip r:embed="rId2"/>
          <a:stretch>
            <a:fillRect/>
          </a:stretch>
        </p:blipFill>
        <p:spPr>
          <a:xfrm>
            <a:off x="8644269" y="1280412"/>
            <a:ext cx="3391786" cy="2813123"/>
          </a:xfrm>
          <a:prstGeom prst="rect">
            <a:avLst/>
          </a:prstGeom>
        </p:spPr>
      </p:pic>
      <p:cxnSp>
        <p:nvCxnSpPr>
          <p:cNvPr id="7" name="Ευθύγραμμο βέλος σύνδεσης 6">
            <a:extLst>
              <a:ext uri="{FF2B5EF4-FFF2-40B4-BE49-F238E27FC236}">
                <a16:creationId xmlns:a16="http://schemas.microsoft.com/office/drawing/2014/main" id="{244AC70D-3C52-457A-A09C-96260804B65E}"/>
              </a:ext>
            </a:extLst>
          </p:cNvPr>
          <p:cNvCxnSpPr>
            <a:cxnSpLocks/>
          </p:cNvCxnSpPr>
          <p:nvPr/>
        </p:nvCxnSpPr>
        <p:spPr>
          <a:xfrm flipH="1">
            <a:off x="10217888" y="489097"/>
            <a:ext cx="531630" cy="882503"/>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487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CE349CDB-20AA-4C0D-A9B6-C8CFBA13388A}"/>
              </a:ext>
            </a:extLst>
          </p:cNvPr>
          <p:cNvSpPr>
            <a:spLocks noGrp="1"/>
          </p:cNvSpPr>
          <p:nvPr>
            <p:ph type="title"/>
          </p:nvPr>
        </p:nvSpPr>
        <p:spPr>
          <a:xfrm>
            <a:off x="1425039" y="425302"/>
            <a:ext cx="8282487" cy="552893"/>
          </a:xfrm>
          <a:ln>
            <a:solidFill>
              <a:srgbClr val="002060"/>
            </a:solidFill>
          </a:ln>
        </p:spPr>
        <p:txBody>
          <a:bodyPr>
            <a:normAutofit fontScale="90000"/>
          </a:bodyPr>
          <a:lstStyle/>
          <a:p>
            <a:r>
              <a:rPr lang="el-GR" sz="2000" dirty="0" err="1">
                <a:solidFill>
                  <a:srgbClr val="002060"/>
                </a:solidFill>
              </a:rPr>
              <a:t>Διατηρηση</a:t>
            </a:r>
            <a:r>
              <a:rPr lang="el-GR" sz="2000" dirty="0">
                <a:solidFill>
                  <a:srgbClr val="002060"/>
                </a:solidFill>
              </a:rPr>
              <a:t> της </a:t>
            </a:r>
            <a:r>
              <a:rPr lang="el-GR" sz="2000" dirty="0" err="1">
                <a:solidFill>
                  <a:srgbClr val="002060"/>
                </a:solidFill>
              </a:rPr>
              <a:t>ικανοτητασ</a:t>
            </a:r>
            <a:r>
              <a:rPr lang="el-GR" sz="2000" dirty="0">
                <a:solidFill>
                  <a:srgbClr val="002060"/>
                </a:solidFill>
              </a:rPr>
              <a:t> </a:t>
            </a:r>
            <a:r>
              <a:rPr lang="el-GR" sz="2000" dirty="0" err="1">
                <a:solidFill>
                  <a:srgbClr val="002060"/>
                </a:solidFill>
              </a:rPr>
              <a:t>πολλαπλασιασμου</a:t>
            </a:r>
            <a:endParaRPr lang="el-GR" sz="2000" dirty="0">
              <a:solidFill>
                <a:srgbClr val="002060"/>
              </a:solidFill>
            </a:endParaRPr>
          </a:p>
        </p:txBody>
      </p:sp>
      <p:sp>
        <p:nvSpPr>
          <p:cNvPr id="10" name="Θέση περιεχομένου 9">
            <a:extLst>
              <a:ext uri="{FF2B5EF4-FFF2-40B4-BE49-F238E27FC236}">
                <a16:creationId xmlns:a16="http://schemas.microsoft.com/office/drawing/2014/main" id="{9C1E3ADB-87B8-4DA6-8497-05936673DE1C}"/>
              </a:ext>
            </a:extLst>
          </p:cNvPr>
          <p:cNvSpPr>
            <a:spLocks noGrp="1"/>
          </p:cNvSpPr>
          <p:nvPr>
            <p:ph idx="1"/>
          </p:nvPr>
        </p:nvSpPr>
        <p:spPr>
          <a:xfrm>
            <a:off x="754912" y="1722474"/>
            <a:ext cx="10430539" cy="4593265"/>
          </a:xfrm>
        </p:spPr>
        <p:txBody>
          <a:bodyPr>
            <a:normAutofit/>
          </a:bodyPr>
          <a:lstStyle/>
          <a:p>
            <a:pPr>
              <a:lnSpc>
                <a:spcPct val="200000"/>
              </a:lnSpc>
            </a:pPr>
            <a:r>
              <a:rPr lang="el-GR" dirty="0">
                <a:solidFill>
                  <a:srgbClr val="002060"/>
                </a:solidFill>
              </a:rPr>
              <a:t>Αύξηση της παραγωγής αυξητικών παραγόντων</a:t>
            </a:r>
            <a:endParaRPr lang="en-US" dirty="0">
              <a:solidFill>
                <a:srgbClr val="002060"/>
              </a:solidFill>
            </a:endParaRPr>
          </a:p>
          <a:p>
            <a:pPr>
              <a:lnSpc>
                <a:spcPct val="200000"/>
              </a:lnSpc>
            </a:pPr>
            <a:r>
              <a:rPr lang="el-GR" dirty="0">
                <a:solidFill>
                  <a:srgbClr val="002060"/>
                </a:solidFill>
              </a:rPr>
              <a:t> Διέγερση των φυσιολογικών κυττάρων στο μικροπεριβάλλον για να παρέχουν στα καρκινικά κύτταρα</a:t>
            </a:r>
            <a:r>
              <a:rPr lang="en-US" dirty="0">
                <a:solidFill>
                  <a:srgbClr val="002060"/>
                </a:solidFill>
              </a:rPr>
              <a:t> </a:t>
            </a:r>
            <a:r>
              <a:rPr lang="el-GR" dirty="0">
                <a:solidFill>
                  <a:srgbClr val="002060"/>
                </a:solidFill>
              </a:rPr>
              <a:t>με αυξητικούς παράγοντες</a:t>
            </a:r>
            <a:endParaRPr lang="en-US" dirty="0">
              <a:solidFill>
                <a:srgbClr val="002060"/>
              </a:solidFill>
            </a:endParaRPr>
          </a:p>
          <a:p>
            <a:pPr>
              <a:lnSpc>
                <a:spcPct val="200000"/>
              </a:lnSpc>
            </a:pPr>
            <a:r>
              <a:rPr lang="el-GR" dirty="0">
                <a:solidFill>
                  <a:srgbClr val="002060"/>
                </a:solidFill>
              </a:rPr>
              <a:t>Αύξηση του αριθμού των υποδοχέων στην επιφάνεια των κυττάρων</a:t>
            </a:r>
            <a:endParaRPr lang="en-US" dirty="0">
              <a:solidFill>
                <a:srgbClr val="002060"/>
              </a:solidFill>
            </a:endParaRPr>
          </a:p>
          <a:p>
            <a:pPr>
              <a:lnSpc>
                <a:spcPct val="200000"/>
              </a:lnSpc>
            </a:pPr>
            <a:r>
              <a:rPr lang="el-GR" dirty="0">
                <a:solidFill>
                  <a:srgbClr val="002060"/>
                </a:solidFill>
              </a:rPr>
              <a:t> Δομική μεταβολή των υποδοχέων για τη διευκόλυνση της σηματοδότησης των καρκινικών κυττάρων</a:t>
            </a:r>
            <a:endParaRPr lang="en-US" dirty="0">
              <a:solidFill>
                <a:srgbClr val="002060"/>
              </a:solidFill>
            </a:endParaRPr>
          </a:p>
          <a:p>
            <a:pPr>
              <a:lnSpc>
                <a:spcPct val="200000"/>
              </a:lnSpc>
            </a:pPr>
            <a:r>
              <a:rPr lang="el-GR" dirty="0">
                <a:solidFill>
                  <a:srgbClr val="002060"/>
                </a:solidFill>
              </a:rPr>
              <a:t> Ενεργοποίηση των πρωτεϊνών στο μεταγενέστερο μονοπάτι σηματοδότησης</a:t>
            </a:r>
            <a:r>
              <a:rPr lang="el-GR" dirty="0"/>
              <a:t>.</a:t>
            </a:r>
          </a:p>
        </p:txBody>
      </p:sp>
    </p:spTree>
    <p:extLst>
      <p:ext uri="{BB962C8B-B14F-4D97-AF65-F5344CB8AC3E}">
        <p14:creationId xmlns:p14="http://schemas.microsoft.com/office/powerpoint/2010/main" val="1262410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F735BA-323C-4EE3-8124-279EA3E6A90D}"/>
              </a:ext>
            </a:extLst>
          </p:cNvPr>
          <p:cNvSpPr>
            <a:spLocks noGrp="1"/>
          </p:cNvSpPr>
          <p:nvPr>
            <p:ph type="title"/>
          </p:nvPr>
        </p:nvSpPr>
        <p:spPr>
          <a:xfrm>
            <a:off x="1733797" y="350873"/>
            <a:ext cx="8227067" cy="597685"/>
          </a:xfrm>
          <a:ln>
            <a:solidFill>
              <a:srgbClr val="002060"/>
            </a:solidFill>
          </a:ln>
        </p:spPr>
        <p:txBody>
          <a:bodyPr>
            <a:normAutofit fontScale="90000"/>
          </a:bodyPr>
          <a:lstStyle/>
          <a:p>
            <a:r>
              <a:rPr lang="el-GR" sz="2000" dirty="0">
                <a:solidFill>
                  <a:srgbClr val="002060"/>
                </a:solidFill>
              </a:rPr>
              <a:t>Διατήρηση της πολλαπλασιαστικής σηματοδότησης</a:t>
            </a:r>
          </a:p>
        </p:txBody>
      </p:sp>
      <p:sp>
        <p:nvSpPr>
          <p:cNvPr id="3" name="Θέση περιεχομένου 2">
            <a:extLst>
              <a:ext uri="{FF2B5EF4-FFF2-40B4-BE49-F238E27FC236}">
                <a16:creationId xmlns:a16="http://schemas.microsoft.com/office/drawing/2014/main" id="{6A80E0BB-4B73-4E15-898D-57FF3379F5BC}"/>
              </a:ext>
            </a:extLst>
          </p:cNvPr>
          <p:cNvSpPr>
            <a:spLocks noGrp="1"/>
          </p:cNvSpPr>
          <p:nvPr>
            <p:ph sz="half" idx="1"/>
          </p:nvPr>
        </p:nvSpPr>
        <p:spPr>
          <a:xfrm>
            <a:off x="489097" y="1808239"/>
            <a:ext cx="5598502" cy="4316113"/>
          </a:xfrm>
          <a:ln>
            <a:noFill/>
          </a:ln>
        </p:spPr>
        <p:txBody>
          <a:bodyPr>
            <a:normAutofit lnSpcReduction="10000"/>
          </a:bodyPr>
          <a:lstStyle/>
          <a:p>
            <a:r>
              <a:rPr lang="el-GR" dirty="0">
                <a:solidFill>
                  <a:srgbClr val="002060"/>
                </a:solidFill>
              </a:rPr>
              <a:t>Τα καρκινικά κύτταρα να διαταράσσουν τους βρόχους αρνητικής ανατροφοδότησης - να αποσβένουν ένα μονοπάτι σηματοδότησης</a:t>
            </a:r>
            <a:r>
              <a:rPr lang="en-US" dirty="0">
                <a:solidFill>
                  <a:srgbClr val="002060"/>
                </a:solidFill>
              </a:rPr>
              <a:t> </a:t>
            </a:r>
            <a:r>
              <a:rPr lang="el-GR" dirty="0">
                <a:solidFill>
                  <a:srgbClr val="002060"/>
                </a:solidFill>
              </a:rPr>
              <a:t>κάθε φορά που ένα μιτογόνο σήμα υπερδραστηριοποιείται: </a:t>
            </a:r>
            <a:r>
              <a:rPr lang="el-GR" dirty="0">
                <a:solidFill>
                  <a:srgbClr val="C00000"/>
                </a:solidFill>
              </a:rPr>
              <a:t>RAS </a:t>
            </a:r>
            <a:r>
              <a:rPr lang="el-GR" dirty="0">
                <a:solidFill>
                  <a:srgbClr val="002060"/>
                </a:solidFill>
              </a:rPr>
              <a:t>και </a:t>
            </a:r>
            <a:r>
              <a:rPr lang="el-GR" dirty="0">
                <a:solidFill>
                  <a:srgbClr val="C00000"/>
                </a:solidFill>
              </a:rPr>
              <a:t>PTEN</a:t>
            </a:r>
            <a:endParaRPr lang="en-US" dirty="0">
              <a:solidFill>
                <a:srgbClr val="C00000"/>
              </a:solidFill>
            </a:endParaRPr>
          </a:p>
          <a:p>
            <a:r>
              <a:rPr lang="el-GR" dirty="0">
                <a:solidFill>
                  <a:srgbClr val="002060"/>
                </a:solidFill>
              </a:rPr>
              <a:t> Η ογκογόνος δραστηριότητα της RAS δεν είναι αποτέλεσμα της υπερδραστήριας σηματοδότησης της RAS, αλλά μάλλον της</a:t>
            </a:r>
            <a:r>
              <a:rPr lang="en-US" dirty="0">
                <a:solidFill>
                  <a:srgbClr val="002060"/>
                </a:solidFill>
              </a:rPr>
              <a:t> </a:t>
            </a:r>
            <a:r>
              <a:rPr lang="el-GR" dirty="0">
                <a:solidFill>
                  <a:srgbClr val="002060"/>
                </a:solidFill>
              </a:rPr>
              <a:t>διαταραχή των φυσιολογικών μηχανισμών αρνητικής ανατροφοδότησης που λειτουργούν από την ογκογόνοGTPάση.</a:t>
            </a:r>
            <a:endParaRPr lang="en-US" dirty="0">
              <a:solidFill>
                <a:srgbClr val="002060"/>
              </a:solidFill>
            </a:endParaRPr>
          </a:p>
          <a:p>
            <a:r>
              <a:rPr lang="el-GR" dirty="0">
                <a:solidFill>
                  <a:srgbClr val="002060"/>
                </a:solidFill>
              </a:rPr>
              <a:t> Οι μεταλλάξεις με απώλεια λειτουργίας στη φωσφατάση και το ομόλογο της (PTEN), οι οποίες</a:t>
            </a:r>
            <a:r>
              <a:rPr lang="en-US" dirty="0">
                <a:solidFill>
                  <a:srgbClr val="002060"/>
                </a:solidFill>
              </a:rPr>
              <a:t> </a:t>
            </a:r>
            <a:r>
              <a:rPr lang="el-GR" dirty="0">
                <a:solidFill>
                  <a:srgbClr val="002060"/>
                </a:solidFill>
              </a:rPr>
              <a:t>ενισχύουν τη σηματοδότηση της φωσφατιδυλινοσιτόλης 3-κινάσης (PI3K).</a:t>
            </a:r>
          </a:p>
        </p:txBody>
      </p:sp>
      <p:pic>
        <p:nvPicPr>
          <p:cNvPr id="4" name="Εικόνα 3">
            <a:extLst>
              <a:ext uri="{FF2B5EF4-FFF2-40B4-BE49-F238E27FC236}">
                <a16:creationId xmlns:a16="http://schemas.microsoft.com/office/drawing/2014/main" id="{F803C5E8-79AA-45D2-B814-6C39D0C4A0AF}"/>
              </a:ext>
            </a:extLst>
          </p:cNvPr>
          <p:cNvPicPr>
            <a:picLocks noChangeAspect="1"/>
          </p:cNvPicPr>
          <p:nvPr/>
        </p:nvPicPr>
        <p:blipFill>
          <a:blip r:embed="rId2"/>
          <a:stretch>
            <a:fillRect/>
          </a:stretch>
        </p:blipFill>
        <p:spPr>
          <a:xfrm>
            <a:off x="6274523" y="1808239"/>
            <a:ext cx="5782798" cy="4101203"/>
          </a:xfrm>
          <a:prstGeom prst="rect">
            <a:avLst/>
          </a:prstGeom>
          <a:ln>
            <a:noFill/>
          </a:ln>
        </p:spPr>
      </p:pic>
      <p:sp>
        <p:nvSpPr>
          <p:cNvPr id="6" name="Ορθογώνιο 5">
            <a:extLst>
              <a:ext uri="{FF2B5EF4-FFF2-40B4-BE49-F238E27FC236}">
                <a16:creationId xmlns:a16="http://schemas.microsoft.com/office/drawing/2014/main" id="{755E28E9-197C-4A6A-ABC8-DBF7A17B4ABC}"/>
              </a:ext>
            </a:extLst>
          </p:cNvPr>
          <p:cNvSpPr/>
          <p:nvPr/>
        </p:nvSpPr>
        <p:spPr>
          <a:xfrm>
            <a:off x="8846288" y="2339162"/>
            <a:ext cx="1114576" cy="25518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98D02035-2098-4CD3-BB17-11C19A7D3FE3}"/>
              </a:ext>
            </a:extLst>
          </p:cNvPr>
          <p:cNvSpPr/>
          <p:nvPr/>
        </p:nvSpPr>
        <p:spPr>
          <a:xfrm>
            <a:off x="7729871" y="2977116"/>
            <a:ext cx="1031358" cy="24454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030BFF9F-2DFE-4E20-BD87-0BABB08296F2}"/>
              </a:ext>
            </a:extLst>
          </p:cNvPr>
          <p:cNvSpPr/>
          <p:nvPr/>
        </p:nvSpPr>
        <p:spPr>
          <a:xfrm>
            <a:off x="9431079" y="2594343"/>
            <a:ext cx="785498" cy="38277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706628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9108B2-B307-4A8E-8D98-B15570D96FA2}"/>
              </a:ext>
            </a:extLst>
          </p:cNvPr>
          <p:cNvSpPr>
            <a:spLocks noGrp="1"/>
          </p:cNvSpPr>
          <p:nvPr>
            <p:ph type="ctrTitle"/>
          </p:nvPr>
        </p:nvSpPr>
        <p:spPr>
          <a:xfrm>
            <a:off x="1531088" y="372140"/>
            <a:ext cx="7965718" cy="467832"/>
          </a:xfrm>
          <a:ln>
            <a:solidFill>
              <a:srgbClr val="002060"/>
            </a:solidFill>
          </a:ln>
        </p:spPr>
        <p:txBody>
          <a:bodyPr>
            <a:noAutofit/>
          </a:bodyPr>
          <a:lstStyle/>
          <a:p>
            <a:r>
              <a:rPr lang="en-US" sz="1800" dirty="0">
                <a:solidFill>
                  <a:srgbClr val="002060"/>
                </a:solidFill>
              </a:rPr>
              <a:t>Sustaining proliferative signaling</a:t>
            </a:r>
            <a:endParaRPr lang="el-GR" sz="1800" dirty="0">
              <a:solidFill>
                <a:srgbClr val="002060"/>
              </a:solidFill>
            </a:endParaRPr>
          </a:p>
        </p:txBody>
      </p:sp>
      <p:sp>
        <p:nvSpPr>
          <p:cNvPr id="7" name="TextBox 6">
            <a:extLst>
              <a:ext uri="{FF2B5EF4-FFF2-40B4-BE49-F238E27FC236}">
                <a16:creationId xmlns:a16="http://schemas.microsoft.com/office/drawing/2014/main" id="{4B1FC52A-478C-4631-9163-B4F68A4F422C}"/>
              </a:ext>
            </a:extLst>
          </p:cNvPr>
          <p:cNvSpPr txBox="1"/>
          <p:nvPr/>
        </p:nvSpPr>
        <p:spPr>
          <a:xfrm>
            <a:off x="1105787" y="1467293"/>
            <a:ext cx="9186530" cy="4445448"/>
          </a:xfrm>
          <a:prstGeom prst="rect">
            <a:avLst/>
          </a:prstGeom>
          <a:noFill/>
        </p:spPr>
        <p:txBody>
          <a:bodyPr wrap="square">
            <a:spAutoFit/>
          </a:bodyPr>
          <a:lstStyle/>
          <a:p>
            <a:pPr>
              <a:lnSpc>
                <a:spcPct val="200000"/>
              </a:lnSpc>
            </a:pPr>
            <a:r>
              <a:rPr lang="en-US" b="1" dirty="0">
                <a:solidFill>
                  <a:srgbClr val="C00000"/>
                </a:solidFill>
              </a:rPr>
              <a:t>• Key Signaling pathways:</a:t>
            </a:r>
          </a:p>
          <a:p>
            <a:pPr>
              <a:lnSpc>
                <a:spcPct val="200000"/>
              </a:lnSpc>
            </a:pPr>
            <a:r>
              <a:rPr lang="en-US" dirty="0"/>
              <a:t>– </a:t>
            </a:r>
            <a:r>
              <a:rPr lang="en-US" dirty="0">
                <a:solidFill>
                  <a:srgbClr val="002060"/>
                </a:solidFill>
              </a:rPr>
              <a:t>Ras Pathway;</a:t>
            </a:r>
          </a:p>
          <a:p>
            <a:pPr>
              <a:lnSpc>
                <a:spcPct val="200000"/>
              </a:lnSpc>
            </a:pPr>
            <a:r>
              <a:rPr lang="en-US" dirty="0">
                <a:solidFill>
                  <a:srgbClr val="002060"/>
                </a:solidFill>
              </a:rPr>
              <a:t>– MAPK Signaling;</a:t>
            </a:r>
          </a:p>
          <a:p>
            <a:pPr>
              <a:lnSpc>
                <a:spcPct val="200000"/>
              </a:lnSpc>
            </a:pPr>
            <a:r>
              <a:rPr lang="en-US" dirty="0">
                <a:solidFill>
                  <a:srgbClr val="002060"/>
                </a:solidFill>
              </a:rPr>
              <a:t>– PTEN Pathway;</a:t>
            </a:r>
          </a:p>
          <a:p>
            <a:pPr>
              <a:lnSpc>
                <a:spcPct val="200000"/>
              </a:lnSpc>
            </a:pPr>
            <a:r>
              <a:rPr lang="en-US" dirty="0">
                <a:solidFill>
                  <a:srgbClr val="002060"/>
                </a:solidFill>
              </a:rPr>
              <a:t>– PI3K Pathway;</a:t>
            </a:r>
          </a:p>
          <a:p>
            <a:pPr>
              <a:lnSpc>
                <a:spcPct val="200000"/>
              </a:lnSpc>
            </a:pPr>
            <a:r>
              <a:rPr lang="en-US" dirty="0">
                <a:solidFill>
                  <a:srgbClr val="002060"/>
                </a:solidFill>
              </a:rPr>
              <a:t>– mTOR Pathway;</a:t>
            </a:r>
          </a:p>
          <a:p>
            <a:pPr>
              <a:lnSpc>
                <a:spcPct val="200000"/>
              </a:lnSpc>
            </a:pPr>
            <a:r>
              <a:rPr lang="en-US" dirty="0">
                <a:solidFill>
                  <a:srgbClr val="002060"/>
                </a:solidFill>
              </a:rPr>
              <a:t>– AKT Signaling;</a:t>
            </a:r>
          </a:p>
          <a:p>
            <a:pPr>
              <a:lnSpc>
                <a:spcPct val="200000"/>
              </a:lnSpc>
            </a:pPr>
            <a:r>
              <a:rPr lang="en-US" dirty="0">
                <a:solidFill>
                  <a:srgbClr val="002060"/>
                </a:solidFill>
              </a:rPr>
              <a:t>– Cyclins and Cell Cycle Regulation;</a:t>
            </a:r>
            <a:endParaRPr lang="el-GR" dirty="0">
              <a:solidFill>
                <a:srgbClr val="002060"/>
              </a:solidFill>
            </a:endParaRPr>
          </a:p>
        </p:txBody>
      </p:sp>
    </p:spTree>
    <p:extLst>
      <p:ext uri="{BB962C8B-B14F-4D97-AF65-F5344CB8AC3E}">
        <p14:creationId xmlns:p14="http://schemas.microsoft.com/office/powerpoint/2010/main" val="248220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A49700-95D3-4DB5-958D-F30D26CC51D6}"/>
              </a:ext>
            </a:extLst>
          </p:cNvPr>
          <p:cNvSpPr>
            <a:spLocks noGrp="1"/>
          </p:cNvSpPr>
          <p:nvPr>
            <p:ph type="title"/>
          </p:nvPr>
        </p:nvSpPr>
        <p:spPr>
          <a:xfrm>
            <a:off x="1701208" y="414670"/>
            <a:ext cx="7612913" cy="478465"/>
          </a:xfrm>
          <a:ln>
            <a:solidFill>
              <a:srgbClr val="002060"/>
            </a:solidFill>
          </a:ln>
        </p:spPr>
        <p:txBody>
          <a:bodyPr>
            <a:normAutofit fontScale="90000"/>
          </a:bodyPr>
          <a:lstStyle/>
          <a:p>
            <a:r>
              <a:rPr lang="en-US" dirty="0">
                <a:solidFill>
                  <a:srgbClr val="002060"/>
                </a:solidFill>
              </a:rPr>
              <a:t>Sustaining proliferative signaling</a:t>
            </a:r>
            <a:endParaRPr lang="el-GR" dirty="0">
              <a:solidFill>
                <a:srgbClr val="002060"/>
              </a:solidFill>
            </a:endParaRPr>
          </a:p>
        </p:txBody>
      </p:sp>
      <p:pic>
        <p:nvPicPr>
          <p:cNvPr id="5" name="Θέση περιεχομένου 4">
            <a:extLst>
              <a:ext uri="{FF2B5EF4-FFF2-40B4-BE49-F238E27FC236}">
                <a16:creationId xmlns:a16="http://schemas.microsoft.com/office/drawing/2014/main" id="{CD5D499C-EEFB-4336-88B8-22858D167B98}"/>
              </a:ext>
            </a:extLst>
          </p:cNvPr>
          <p:cNvPicPr>
            <a:picLocks noGrp="1" noChangeAspect="1"/>
          </p:cNvPicPr>
          <p:nvPr>
            <p:ph idx="1"/>
          </p:nvPr>
        </p:nvPicPr>
        <p:blipFill>
          <a:blip r:embed="rId2"/>
          <a:stretch>
            <a:fillRect/>
          </a:stretch>
        </p:blipFill>
        <p:spPr>
          <a:xfrm>
            <a:off x="5677785" y="2222204"/>
            <a:ext cx="6248400" cy="3634582"/>
          </a:xfrm>
        </p:spPr>
      </p:pic>
      <p:sp>
        <p:nvSpPr>
          <p:cNvPr id="6" name="TextBox 5">
            <a:extLst>
              <a:ext uri="{FF2B5EF4-FFF2-40B4-BE49-F238E27FC236}">
                <a16:creationId xmlns:a16="http://schemas.microsoft.com/office/drawing/2014/main" id="{B62FA569-E4F6-4CB6-A5CF-64A5BDEA2C72}"/>
              </a:ext>
            </a:extLst>
          </p:cNvPr>
          <p:cNvSpPr txBox="1"/>
          <p:nvPr/>
        </p:nvSpPr>
        <p:spPr>
          <a:xfrm>
            <a:off x="276447" y="2030819"/>
            <a:ext cx="5348176" cy="3788858"/>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l-GR" dirty="0">
                <a:solidFill>
                  <a:srgbClr val="002060"/>
                </a:solidFill>
              </a:rPr>
              <a:t>Είναι ικανά να παράγουν συνδέτες αυξητικού παράγοντα, με αποτέλεσμα την αντικρινή πολλαπλασιαστική διέγερση</a:t>
            </a:r>
          </a:p>
          <a:p>
            <a:pPr marL="285750" indent="-285750">
              <a:lnSpc>
                <a:spcPct val="150000"/>
              </a:lnSpc>
              <a:buFont typeface="Wingdings" panose="05000000000000000000" pitchFamily="2" charset="2"/>
              <a:buChar char="§"/>
            </a:pPr>
            <a:r>
              <a:rPr lang="el-GR" dirty="0">
                <a:solidFill>
                  <a:srgbClr val="002060"/>
                </a:solidFill>
              </a:rPr>
              <a:t>Η σηματοδότηση μπορεί να απορυθμιστεί μέσω αύξησης του πρωτεϊνικού υποδοχέα των καρκινικών  κυττάρων </a:t>
            </a:r>
          </a:p>
          <a:p>
            <a:pPr marL="285750" indent="-285750">
              <a:lnSpc>
                <a:spcPct val="150000"/>
              </a:lnSpc>
              <a:buFont typeface="Wingdings" panose="05000000000000000000" pitchFamily="2" charset="2"/>
              <a:buChar char="§"/>
            </a:pPr>
            <a:r>
              <a:rPr lang="el-GR" dirty="0">
                <a:solidFill>
                  <a:srgbClr val="002060"/>
                </a:solidFill>
              </a:rPr>
              <a:t>Δομικές αλλοιώσεις στα μόρια του υποδοχέα των καρκινικών κυττάρων οδηγούν σε απορυθμισμένη σηματοδότηση </a:t>
            </a:r>
          </a:p>
        </p:txBody>
      </p:sp>
      <p:sp>
        <p:nvSpPr>
          <p:cNvPr id="7" name="TextBox 6">
            <a:extLst>
              <a:ext uri="{FF2B5EF4-FFF2-40B4-BE49-F238E27FC236}">
                <a16:creationId xmlns:a16="http://schemas.microsoft.com/office/drawing/2014/main" id="{41AD8189-C60D-4E05-BBFE-E54A79A36251}"/>
              </a:ext>
            </a:extLst>
          </p:cNvPr>
          <p:cNvSpPr txBox="1"/>
          <p:nvPr/>
        </p:nvSpPr>
        <p:spPr>
          <a:xfrm>
            <a:off x="74428" y="6166884"/>
            <a:ext cx="7070651" cy="369332"/>
          </a:xfrm>
          <a:prstGeom prst="rect">
            <a:avLst/>
          </a:prstGeom>
          <a:noFill/>
        </p:spPr>
        <p:txBody>
          <a:bodyPr wrap="square" rtlCol="0">
            <a:spAutoFit/>
          </a:bodyPr>
          <a:lstStyle/>
          <a:p>
            <a:pPr marL="285750" indent="-285750">
              <a:buFont typeface="Wingdings" panose="05000000000000000000" pitchFamily="2" charset="2"/>
              <a:buChar char="Ø"/>
            </a:pPr>
            <a:r>
              <a:rPr lang="el-GR" dirty="0">
                <a:solidFill>
                  <a:srgbClr val="C00000"/>
                </a:solidFill>
              </a:rPr>
              <a:t>Χαρακτηριστικό παράδειγμα είναι ο μετατροπέας σήματος RAS </a:t>
            </a:r>
          </a:p>
        </p:txBody>
      </p:sp>
    </p:spTree>
    <p:extLst>
      <p:ext uri="{BB962C8B-B14F-4D97-AF65-F5344CB8AC3E}">
        <p14:creationId xmlns:p14="http://schemas.microsoft.com/office/powerpoint/2010/main" val="122636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DBD067-953B-4597-97FA-8DCF7922868E}"/>
              </a:ext>
            </a:extLst>
          </p:cNvPr>
          <p:cNvSpPr>
            <a:spLocks noGrp="1"/>
          </p:cNvSpPr>
          <p:nvPr>
            <p:ph type="title"/>
          </p:nvPr>
        </p:nvSpPr>
        <p:spPr>
          <a:xfrm>
            <a:off x="1867579" y="358049"/>
            <a:ext cx="7729728" cy="705080"/>
          </a:xfrm>
          <a:ln>
            <a:solidFill>
              <a:srgbClr val="002060"/>
            </a:solidFill>
          </a:ln>
        </p:spPr>
        <p:txBody>
          <a:bodyPr>
            <a:normAutofit fontScale="90000"/>
          </a:bodyPr>
          <a:lstStyle/>
          <a:p>
            <a:r>
              <a:rPr lang="en-US" dirty="0">
                <a:solidFill>
                  <a:srgbClr val="002060"/>
                </a:solidFill>
              </a:rPr>
              <a:t>Sustaining proliferative signaling</a:t>
            </a:r>
            <a:endParaRPr lang="el-GR" dirty="0">
              <a:solidFill>
                <a:srgbClr val="002060"/>
              </a:solidFill>
            </a:endParaRPr>
          </a:p>
        </p:txBody>
      </p:sp>
      <p:sp>
        <p:nvSpPr>
          <p:cNvPr id="3" name="Θέση περιεχομένου 2">
            <a:extLst>
              <a:ext uri="{FF2B5EF4-FFF2-40B4-BE49-F238E27FC236}">
                <a16:creationId xmlns:a16="http://schemas.microsoft.com/office/drawing/2014/main" id="{7B0C73FA-FB88-484F-A27A-E5242BF203E2}"/>
              </a:ext>
            </a:extLst>
          </p:cNvPr>
          <p:cNvSpPr>
            <a:spLocks noGrp="1"/>
          </p:cNvSpPr>
          <p:nvPr>
            <p:ph sz="half" idx="1"/>
          </p:nvPr>
        </p:nvSpPr>
        <p:spPr>
          <a:xfrm>
            <a:off x="242371" y="1641512"/>
            <a:ext cx="5658835" cy="4153359"/>
          </a:xfrm>
        </p:spPr>
        <p:txBody>
          <a:bodyPr>
            <a:normAutofit fontScale="85000" lnSpcReduction="10000"/>
          </a:bodyPr>
          <a:lstStyle/>
          <a:p>
            <a:pPr marL="0" indent="0">
              <a:buNone/>
            </a:pPr>
            <a:r>
              <a:rPr lang="el-GR" b="1" dirty="0">
                <a:solidFill>
                  <a:srgbClr val="C00000"/>
                </a:solidFill>
              </a:rPr>
              <a:t>   Σωματικές μεταλλάξεις</a:t>
            </a:r>
          </a:p>
          <a:p>
            <a:pPr>
              <a:lnSpc>
                <a:spcPct val="150000"/>
              </a:lnSpc>
            </a:pPr>
            <a:r>
              <a:rPr lang="el-GR" dirty="0">
                <a:solidFill>
                  <a:srgbClr val="002060"/>
                </a:solidFill>
              </a:rPr>
              <a:t> Αναλύσεις από την αλληλουχία DNA έχουν δείξει σωματικές μεταλλάξεις σε μερικούς ανθρώπινους όγκους προβλέπουν ενεργοποίηση μονοπατιών, οι οποίοι συνήθως ενεργοποιούνται από ενεργούς υποδοχείς αυξητικού παράγοντα.</a:t>
            </a:r>
          </a:p>
          <a:p>
            <a:pPr>
              <a:lnSpc>
                <a:spcPct val="150000"/>
              </a:lnSpc>
            </a:pPr>
            <a:r>
              <a:rPr lang="el-GR" dirty="0">
                <a:solidFill>
                  <a:srgbClr val="002060"/>
                </a:solidFill>
              </a:rPr>
              <a:t>40% των ανθρώπινων μελανωμάτων οφείλεται σε μεταλλάξεις που επηρεάζουν τη δομή της πρωτεΐνης B-</a:t>
            </a:r>
            <a:r>
              <a:rPr lang="el-GR" dirty="0" err="1">
                <a:solidFill>
                  <a:srgbClr val="002060"/>
                </a:solidFill>
              </a:rPr>
              <a:t>Raf</a:t>
            </a:r>
            <a:r>
              <a:rPr lang="el-GR" dirty="0">
                <a:solidFill>
                  <a:srgbClr val="002060"/>
                </a:solidFill>
              </a:rPr>
              <a:t> μέσω του μονοπατιού RAF </a:t>
            </a:r>
          </a:p>
          <a:p>
            <a:pPr>
              <a:lnSpc>
                <a:spcPct val="150000"/>
              </a:lnSpc>
            </a:pPr>
            <a:r>
              <a:rPr lang="el-GR" dirty="0">
                <a:solidFill>
                  <a:srgbClr val="002060"/>
                </a:solidFill>
              </a:rPr>
              <a:t>Μεταλλάξεις στην υποομάδα της P13 κινάσης χρησιμεύουν στην υπερενεγοποίηση των μονοπατιών σηματοδότησης P13 ( Akt/Pkb)</a:t>
            </a:r>
          </a:p>
          <a:p>
            <a:endParaRPr lang="el-GR" dirty="0"/>
          </a:p>
        </p:txBody>
      </p:sp>
      <p:pic>
        <p:nvPicPr>
          <p:cNvPr id="4" name="Εικόνα 3">
            <a:extLst>
              <a:ext uri="{FF2B5EF4-FFF2-40B4-BE49-F238E27FC236}">
                <a16:creationId xmlns:a16="http://schemas.microsoft.com/office/drawing/2014/main" id="{28B73A19-C775-496C-9379-0F691464F91C}"/>
              </a:ext>
            </a:extLst>
          </p:cNvPr>
          <p:cNvPicPr>
            <a:picLocks noChangeAspect="1"/>
          </p:cNvPicPr>
          <p:nvPr/>
        </p:nvPicPr>
        <p:blipFill>
          <a:blip r:embed="rId2"/>
          <a:stretch>
            <a:fillRect/>
          </a:stretch>
        </p:blipFill>
        <p:spPr>
          <a:xfrm>
            <a:off x="6411980" y="2197865"/>
            <a:ext cx="5298949" cy="2880911"/>
          </a:xfrm>
          <a:prstGeom prst="rect">
            <a:avLst/>
          </a:prstGeom>
        </p:spPr>
      </p:pic>
    </p:spTree>
    <p:extLst>
      <p:ext uri="{BB962C8B-B14F-4D97-AF65-F5344CB8AC3E}">
        <p14:creationId xmlns:p14="http://schemas.microsoft.com/office/powerpoint/2010/main" val="2210907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ABF9F87E-68B8-4B98-A37D-F4A5ECF7617B}"/>
              </a:ext>
            </a:extLst>
          </p:cNvPr>
          <p:cNvPicPr>
            <a:picLocks noChangeAspect="1"/>
          </p:cNvPicPr>
          <p:nvPr/>
        </p:nvPicPr>
        <p:blipFill>
          <a:blip r:embed="rId2"/>
          <a:stretch>
            <a:fillRect/>
          </a:stretch>
        </p:blipFill>
        <p:spPr>
          <a:xfrm>
            <a:off x="6096000" y="1686473"/>
            <a:ext cx="5923402" cy="4196773"/>
          </a:xfrm>
          <a:prstGeom prst="rect">
            <a:avLst/>
          </a:prstGeom>
        </p:spPr>
      </p:pic>
      <p:sp>
        <p:nvSpPr>
          <p:cNvPr id="2" name="Τίτλος 1">
            <a:extLst>
              <a:ext uri="{FF2B5EF4-FFF2-40B4-BE49-F238E27FC236}">
                <a16:creationId xmlns:a16="http://schemas.microsoft.com/office/drawing/2014/main" id="{9DB465ED-A05F-48F7-906E-103E481E3E47}"/>
              </a:ext>
            </a:extLst>
          </p:cNvPr>
          <p:cNvSpPr>
            <a:spLocks noGrp="1"/>
          </p:cNvSpPr>
          <p:nvPr>
            <p:ph type="title"/>
          </p:nvPr>
        </p:nvSpPr>
        <p:spPr>
          <a:xfrm>
            <a:off x="1630496" y="440676"/>
            <a:ext cx="8330370" cy="523062"/>
          </a:xfrm>
          <a:ln>
            <a:solidFill>
              <a:srgbClr val="002060"/>
            </a:solidFill>
          </a:ln>
        </p:spPr>
        <p:txBody>
          <a:bodyPr>
            <a:normAutofit fontScale="90000"/>
          </a:bodyPr>
          <a:lstStyle/>
          <a:p>
            <a:r>
              <a:rPr lang="en-US" dirty="0">
                <a:solidFill>
                  <a:srgbClr val="002060"/>
                </a:solidFill>
              </a:rPr>
              <a:t>BRAF &amp; M</a:t>
            </a:r>
            <a:r>
              <a:rPr lang="el-GR" b="1" dirty="0">
                <a:solidFill>
                  <a:srgbClr val="002060"/>
                </a:solidFill>
              </a:rPr>
              <a:t>ελανωμα</a:t>
            </a:r>
          </a:p>
        </p:txBody>
      </p:sp>
      <p:sp>
        <p:nvSpPr>
          <p:cNvPr id="6" name="TextBox 5">
            <a:extLst>
              <a:ext uri="{FF2B5EF4-FFF2-40B4-BE49-F238E27FC236}">
                <a16:creationId xmlns:a16="http://schemas.microsoft.com/office/drawing/2014/main" id="{EBBCF3EB-8138-4195-86E2-E1862D030CD3}"/>
              </a:ext>
            </a:extLst>
          </p:cNvPr>
          <p:cNvSpPr txBox="1"/>
          <p:nvPr/>
        </p:nvSpPr>
        <p:spPr>
          <a:xfrm>
            <a:off x="172598" y="1597446"/>
            <a:ext cx="5923402" cy="4591604"/>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l-GR" dirty="0">
                <a:solidFill>
                  <a:srgbClr val="002060"/>
                </a:solidFill>
              </a:rPr>
              <a:t>Το </a:t>
            </a:r>
            <a:r>
              <a:rPr lang="el-GR" b="1" dirty="0">
                <a:solidFill>
                  <a:srgbClr val="002060"/>
                </a:solidFill>
              </a:rPr>
              <a:t>BRAFV600E </a:t>
            </a:r>
            <a:r>
              <a:rPr lang="el-GR" dirty="0">
                <a:solidFill>
                  <a:srgbClr val="002060"/>
                </a:solidFill>
              </a:rPr>
              <a:t>εμπλέκεται σε διαφορετικούς μηχανισμούς εξέλιξης του μελανώματος.</a:t>
            </a:r>
          </a:p>
          <a:p>
            <a:pPr marL="285750" indent="-285750">
              <a:lnSpc>
                <a:spcPct val="200000"/>
              </a:lnSpc>
              <a:buFont typeface="Arial" panose="020B0604020202020204" pitchFamily="34" charset="0"/>
              <a:buChar char="•"/>
            </a:pPr>
            <a:r>
              <a:rPr lang="el-GR" dirty="0">
                <a:solidFill>
                  <a:srgbClr val="002060"/>
                </a:solidFill>
              </a:rPr>
              <a:t>Μέσω ενεργοποίησης ΜΕΚ/ΕΡΚ.</a:t>
            </a:r>
          </a:p>
          <a:p>
            <a:pPr marL="285750" indent="-285750">
              <a:lnSpc>
                <a:spcPct val="200000"/>
              </a:lnSpc>
              <a:buFont typeface="Arial" panose="020B0604020202020204" pitchFamily="34" charset="0"/>
              <a:buChar char="•"/>
            </a:pPr>
            <a:r>
              <a:rPr lang="el-GR" dirty="0">
                <a:solidFill>
                  <a:srgbClr val="002060"/>
                </a:solidFill>
              </a:rPr>
              <a:t>Μέσω αποφυγής απόπτωσης.</a:t>
            </a:r>
          </a:p>
          <a:p>
            <a:pPr marL="285750" indent="-285750">
              <a:lnSpc>
                <a:spcPct val="200000"/>
              </a:lnSpc>
              <a:buFont typeface="Arial" panose="020B0604020202020204" pitchFamily="34" charset="0"/>
              <a:buChar char="•"/>
            </a:pPr>
            <a:r>
              <a:rPr lang="el-GR" dirty="0">
                <a:solidFill>
                  <a:srgbClr val="002060"/>
                </a:solidFill>
              </a:rPr>
              <a:t>Μέσω αγγειογέννεσης (ενεργοποίηση ΗΙF 1a κι VEGF που εξαρτάται από το ΜΕΚ)</a:t>
            </a:r>
          </a:p>
          <a:p>
            <a:pPr marL="285750" indent="-285750">
              <a:lnSpc>
                <a:spcPct val="200000"/>
              </a:lnSpc>
              <a:buFont typeface="Arial" panose="020B0604020202020204" pitchFamily="34" charset="0"/>
              <a:buChar char="•"/>
            </a:pPr>
            <a:r>
              <a:rPr lang="el-GR" dirty="0">
                <a:solidFill>
                  <a:srgbClr val="002060"/>
                </a:solidFill>
              </a:rPr>
              <a:t>Εισβολή σε ιστούς κι μετάσταση </a:t>
            </a:r>
          </a:p>
          <a:p>
            <a:pPr marL="285750" indent="-285750">
              <a:lnSpc>
                <a:spcPct val="200000"/>
              </a:lnSpc>
              <a:buFont typeface="Arial" panose="020B0604020202020204" pitchFamily="34" charset="0"/>
              <a:buChar char="•"/>
            </a:pPr>
            <a:r>
              <a:rPr lang="el-GR" dirty="0">
                <a:solidFill>
                  <a:srgbClr val="002060"/>
                </a:solidFill>
              </a:rPr>
              <a:t>Αποφυγή ανοσοαπόκρισης </a:t>
            </a:r>
          </a:p>
        </p:txBody>
      </p:sp>
    </p:spTree>
    <p:extLst>
      <p:ext uri="{BB962C8B-B14F-4D97-AF65-F5344CB8AC3E}">
        <p14:creationId xmlns:p14="http://schemas.microsoft.com/office/powerpoint/2010/main" val="149870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1D210C23-A539-48FF-BE94-F7AF15D78CA2}"/>
              </a:ext>
            </a:extLst>
          </p:cNvPr>
          <p:cNvSpPr>
            <a:spLocks noGrp="1"/>
          </p:cNvSpPr>
          <p:nvPr>
            <p:ph type="title"/>
          </p:nvPr>
        </p:nvSpPr>
        <p:spPr>
          <a:xfrm>
            <a:off x="1685580" y="286440"/>
            <a:ext cx="8174515" cy="616944"/>
          </a:xfrm>
          <a:ln>
            <a:solidFill>
              <a:srgbClr val="002060"/>
            </a:solidFill>
          </a:ln>
        </p:spPr>
        <p:txBody>
          <a:bodyPr>
            <a:normAutofit fontScale="90000"/>
          </a:bodyPr>
          <a:lstStyle/>
          <a:p>
            <a:r>
              <a:rPr lang="en-US" dirty="0">
                <a:solidFill>
                  <a:srgbClr val="002060"/>
                </a:solidFill>
              </a:rPr>
              <a:t>Sustaining proliferative signaling</a:t>
            </a:r>
            <a:endParaRPr lang="el-GR" dirty="0">
              <a:solidFill>
                <a:srgbClr val="002060"/>
              </a:solidFill>
            </a:endParaRPr>
          </a:p>
        </p:txBody>
      </p:sp>
      <p:sp>
        <p:nvSpPr>
          <p:cNvPr id="6" name="Θέση περιεχομένου 5">
            <a:extLst>
              <a:ext uri="{FF2B5EF4-FFF2-40B4-BE49-F238E27FC236}">
                <a16:creationId xmlns:a16="http://schemas.microsoft.com/office/drawing/2014/main" id="{DE5A661F-AF68-480F-82F4-B36E0265D6A2}"/>
              </a:ext>
            </a:extLst>
          </p:cNvPr>
          <p:cNvSpPr>
            <a:spLocks noGrp="1"/>
          </p:cNvSpPr>
          <p:nvPr>
            <p:ph idx="1"/>
          </p:nvPr>
        </p:nvSpPr>
        <p:spPr>
          <a:xfrm>
            <a:off x="275422" y="1311006"/>
            <a:ext cx="11754997" cy="5260553"/>
          </a:xfrm>
        </p:spPr>
        <p:txBody>
          <a:bodyPr/>
          <a:lstStyle/>
          <a:p>
            <a:pPr marL="0" indent="0">
              <a:buNone/>
            </a:pPr>
            <a:r>
              <a:rPr lang="el-GR" b="1" dirty="0">
                <a:solidFill>
                  <a:srgbClr val="C00000"/>
                </a:solidFill>
              </a:rPr>
              <a:t>Μηχανισμός αρνητικής ανάδρασης που εξασθενούν την πολλαπλασιαστική σηματοδότηση</a:t>
            </a:r>
          </a:p>
          <a:p>
            <a:endParaRPr lang="el-GR" dirty="0"/>
          </a:p>
        </p:txBody>
      </p:sp>
      <p:pic>
        <p:nvPicPr>
          <p:cNvPr id="7" name="Εικόνα 6">
            <a:extLst>
              <a:ext uri="{FF2B5EF4-FFF2-40B4-BE49-F238E27FC236}">
                <a16:creationId xmlns:a16="http://schemas.microsoft.com/office/drawing/2014/main" id="{554D8AB0-823F-4020-A237-AA9D042DAFF9}"/>
              </a:ext>
            </a:extLst>
          </p:cNvPr>
          <p:cNvPicPr>
            <a:picLocks noChangeAspect="1"/>
          </p:cNvPicPr>
          <p:nvPr/>
        </p:nvPicPr>
        <p:blipFill>
          <a:blip r:embed="rId2"/>
          <a:stretch>
            <a:fillRect/>
          </a:stretch>
        </p:blipFill>
        <p:spPr>
          <a:xfrm>
            <a:off x="6931503" y="1764121"/>
            <a:ext cx="5098916" cy="3329758"/>
          </a:xfrm>
          <a:prstGeom prst="rect">
            <a:avLst/>
          </a:prstGeom>
        </p:spPr>
      </p:pic>
      <p:sp>
        <p:nvSpPr>
          <p:cNvPr id="9" name="TextBox 8">
            <a:extLst>
              <a:ext uri="{FF2B5EF4-FFF2-40B4-BE49-F238E27FC236}">
                <a16:creationId xmlns:a16="http://schemas.microsoft.com/office/drawing/2014/main" id="{8E7139F0-248B-4F34-98A8-CABB2A3323FE}"/>
              </a:ext>
            </a:extLst>
          </p:cNvPr>
          <p:cNvSpPr txBox="1"/>
          <p:nvPr/>
        </p:nvSpPr>
        <p:spPr>
          <a:xfrm>
            <a:off x="161581" y="1883884"/>
            <a:ext cx="6769922" cy="4108817"/>
          </a:xfrm>
          <a:prstGeom prst="rect">
            <a:avLst/>
          </a:prstGeom>
          <a:noFill/>
        </p:spPr>
        <p:txBody>
          <a:bodyPr wrap="square">
            <a:spAutoFit/>
          </a:bodyPr>
          <a:lstStyle/>
          <a:p>
            <a:pPr marL="285750" indent="-285750">
              <a:lnSpc>
                <a:spcPct val="150000"/>
              </a:lnSpc>
              <a:buFont typeface="Wingdings" panose="05000000000000000000" pitchFamily="2" charset="2"/>
              <a:buChar char="§"/>
            </a:pPr>
            <a:r>
              <a:rPr lang="el-GR" dirty="0">
                <a:solidFill>
                  <a:srgbClr val="002060"/>
                </a:solidFill>
              </a:rPr>
              <a:t>Οι ογκογόνες μεταλλάξεις που επηρεάζουν το γονιδίου RAS θέτουν σε κίνδυνο την δραστηριότητα της RAS GTPασης</a:t>
            </a:r>
            <a:endParaRPr lang="en-US" dirty="0">
              <a:solidFill>
                <a:srgbClr val="002060"/>
              </a:solidFill>
            </a:endParaRPr>
          </a:p>
          <a:p>
            <a:pPr marL="285750" indent="-285750">
              <a:lnSpc>
                <a:spcPct val="150000"/>
              </a:lnSpc>
              <a:buFont typeface="Wingdings" panose="05000000000000000000" pitchFamily="2" charset="2"/>
              <a:buChar char="§"/>
            </a:pPr>
            <a:r>
              <a:rPr lang="el-GR" dirty="0">
                <a:solidFill>
                  <a:srgbClr val="002060"/>
                </a:solidFill>
              </a:rPr>
              <a:t>Λειτουργεί ως ένας εγγενής μηχανισμός  αρνητικής ανάδρασης (διασφαλίζει την παροδική μετάδοση ενεργού σήματος)</a:t>
            </a:r>
          </a:p>
          <a:p>
            <a:pPr marL="285750" indent="-285750">
              <a:lnSpc>
                <a:spcPct val="150000"/>
              </a:lnSpc>
              <a:buFont typeface="Wingdings" panose="05000000000000000000" pitchFamily="2" charset="2"/>
              <a:buChar char="§"/>
            </a:pPr>
            <a:r>
              <a:rPr lang="el-GR" dirty="0">
                <a:solidFill>
                  <a:srgbClr val="C00000"/>
                </a:solidFill>
              </a:rPr>
              <a:t>Λάθη στους μηχανισμούς ανάδρασης είναι ικανοί να ενισχύσουν την πολλαπλασιαστική σηματοδότηση.</a:t>
            </a:r>
          </a:p>
          <a:p>
            <a:pPr marL="285750" indent="-285750">
              <a:lnSpc>
                <a:spcPct val="150000"/>
              </a:lnSpc>
              <a:buFont typeface="Wingdings" panose="05000000000000000000" pitchFamily="2" charset="2"/>
              <a:buChar char="§"/>
            </a:pPr>
            <a:endParaRPr lang="el-GR" dirty="0">
              <a:solidFill>
                <a:srgbClr val="002060"/>
              </a:solidFill>
            </a:endParaRPr>
          </a:p>
          <a:p>
            <a:pPr marL="285750" indent="-285750">
              <a:buFont typeface="Wingdings" panose="05000000000000000000" pitchFamily="2" charset="2"/>
              <a:buChar char="§"/>
            </a:pPr>
            <a:r>
              <a:rPr lang="el-GR" dirty="0">
                <a:solidFill>
                  <a:srgbClr val="002060"/>
                </a:solidFill>
              </a:rPr>
              <a:t>Χαρακτηριστικό παράδειγμα είναι μεταλλάξεις στο γονίδιο PTEN, οι οποίες ενισχύουν  την σηματοδότηση της P13K και προάγουν ογκογένεση </a:t>
            </a:r>
          </a:p>
          <a:p>
            <a:endParaRPr lang="el-GR" dirty="0">
              <a:solidFill>
                <a:srgbClr val="002060"/>
              </a:solidFill>
            </a:endParaRPr>
          </a:p>
        </p:txBody>
      </p:sp>
      <p:sp>
        <p:nvSpPr>
          <p:cNvPr id="10" name="Ορθογώνιο 9">
            <a:extLst>
              <a:ext uri="{FF2B5EF4-FFF2-40B4-BE49-F238E27FC236}">
                <a16:creationId xmlns:a16="http://schemas.microsoft.com/office/drawing/2014/main" id="{49C9E9EA-4116-4D21-900B-E050839AC24A}"/>
              </a:ext>
            </a:extLst>
          </p:cNvPr>
          <p:cNvSpPr/>
          <p:nvPr/>
        </p:nvSpPr>
        <p:spPr>
          <a:xfrm>
            <a:off x="9088916" y="1764121"/>
            <a:ext cx="1542361" cy="48332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rgbClr val="C00000"/>
              </a:solidFill>
            </a:endParaRPr>
          </a:p>
        </p:txBody>
      </p:sp>
    </p:spTree>
    <p:extLst>
      <p:ext uri="{BB962C8B-B14F-4D97-AF65-F5344CB8AC3E}">
        <p14:creationId xmlns:p14="http://schemas.microsoft.com/office/powerpoint/2010/main" val="630601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77626D21-A63B-4A05-AF9D-A1466DA033C0}"/>
              </a:ext>
            </a:extLst>
          </p:cNvPr>
          <p:cNvSpPr>
            <a:spLocks noGrp="1"/>
          </p:cNvSpPr>
          <p:nvPr>
            <p:ph type="title"/>
          </p:nvPr>
        </p:nvSpPr>
        <p:spPr>
          <a:xfrm>
            <a:off x="1872867" y="407624"/>
            <a:ext cx="8087997" cy="605928"/>
          </a:xfrm>
          <a:ln>
            <a:solidFill>
              <a:srgbClr val="002060"/>
            </a:solidFill>
          </a:ln>
        </p:spPr>
        <p:txBody>
          <a:bodyPr>
            <a:normAutofit fontScale="90000"/>
          </a:bodyPr>
          <a:lstStyle/>
          <a:p>
            <a:r>
              <a:rPr lang="en-US" dirty="0">
                <a:solidFill>
                  <a:srgbClr val="002060"/>
                </a:solidFill>
              </a:rPr>
              <a:t>Sustaining proliferative signaling</a:t>
            </a:r>
            <a:endParaRPr lang="el-GR" dirty="0">
              <a:solidFill>
                <a:srgbClr val="002060"/>
              </a:solidFill>
            </a:endParaRPr>
          </a:p>
        </p:txBody>
      </p:sp>
      <p:pic>
        <p:nvPicPr>
          <p:cNvPr id="7" name="Θέση περιεχομένου 6">
            <a:extLst>
              <a:ext uri="{FF2B5EF4-FFF2-40B4-BE49-F238E27FC236}">
                <a16:creationId xmlns:a16="http://schemas.microsoft.com/office/drawing/2014/main" id="{EAEF46CD-36CC-41C1-8AF9-38957B903CF9}"/>
              </a:ext>
            </a:extLst>
          </p:cNvPr>
          <p:cNvPicPr>
            <a:picLocks noGrp="1" noChangeAspect="1"/>
          </p:cNvPicPr>
          <p:nvPr>
            <p:ph sz="half" idx="1"/>
          </p:nvPr>
        </p:nvPicPr>
        <p:blipFill>
          <a:blip r:embed="rId2"/>
          <a:stretch>
            <a:fillRect/>
          </a:stretch>
        </p:blipFill>
        <p:spPr>
          <a:xfrm>
            <a:off x="5442333" y="4153271"/>
            <a:ext cx="6650516" cy="2611776"/>
          </a:xfrm>
          <a:prstGeom prst="rect">
            <a:avLst/>
          </a:prstGeom>
        </p:spPr>
      </p:pic>
      <p:sp>
        <p:nvSpPr>
          <p:cNvPr id="8" name="TextBox 7">
            <a:extLst>
              <a:ext uri="{FF2B5EF4-FFF2-40B4-BE49-F238E27FC236}">
                <a16:creationId xmlns:a16="http://schemas.microsoft.com/office/drawing/2014/main" id="{0BF173AD-A50A-4E41-80DD-FEBF64FC5821}"/>
              </a:ext>
            </a:extLst>
          </p:cNvPr>
          <p:cNvSpPr txBox="1"/>
          <p:nvPr/>
        </p:nvSpPr>
        <p:spPr>
          <a:xfrm>
            <a:off x="99151" y="1531344"/>
            <a:ext cx="12092849" cy="2542363"/>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l-GR" dirty="0">
                <a:solidFill>
                  <a:srgbClr val="002060"/>
                </a:solidFill>
              </a:rPr>
              <a:t>Το γονίδιο PTEN κωδικοποιεί μία πρωτεΐνη που αποτελεί αρνητικό ρυθμιστή του μονοπατιού σηματοδότησης </a:t>
            </a:r>
            <a:r>
              <a:rPr lang="el-GR" b="1" dirty="0">
                <a:solidFill>
                  <a:srgbClr val="002060"/>
                </a:solidFill>
              </a:rPr>
              <a:t>HER2/PI3K/Akt </a:t>
            </a:r>
            <a:endParaRPr lang="en-US" b="1" dirty="0">
              <a:solidFill>
                <a:srgbClr val="002060"/>
              </a:solidFill>
            </a:endParaRPr>
          </a:p>
          <a:p>
            <a:pPr marL="285750" indent="-285750">
              <a:lnSpc>
                <a:spcPct val="150000"/>
              </a:lnSpc>
              <a:buFont typeface="Wingdings" panose="05000000000000000000" pitchFamily="2" charset="2"/>
              <a:buChar char="§"/>
            </a:pPr>
            <a:r>
              <a:rPr lang="el-GR" dirty="0">
                <a:solidFill>
                  <a:srgbClr val="002060"/>
                </a:solidFill>
              </a:rPr>
              <a:t>Ελέγχει τον κυτταρικό πολλαπλασιασμό </a:t>
            </a:r>
            <a:endParaRPr lang="en-US" dirty="0">
              <a:solidFill>
                <a:srgbClr val="002060"/>
              </a:solidFill>
            </a:endParaRPr>
          </a:p>
          <a:p>
            <a:pPr marL="285750" indent="-285750">
              <a:lnSpc>
                <a:spcPct val="150000"/>
              </a:lnSpc>
              <a:buFont typeface="Wingdings" panose="05000000000000000000" pitchFamily="2" charset="2"/>
              <a:buChar char="§"/>
            </a:pPr>
            <a:r>
              <a:rPr lang="el-GR" dirty="0">
                <a:solidFill>
                  <a:srgbClr val="002060"/>
                </a:solidFill>
              </a:rPr>
              <a:t>Το γονίδιο PTEN δεν βρίσκεται στα φυλετικά χρωμοσώματα</a:t>
            </a:r>
            <a:endParaRPr lang="en-US" dirty="0">
              <a:solidFill>
                <a:srgbClr val="002060"/>
              </a:solidFill>
            </a:endParaRPr>
          </a:p>
          <a:p>
            <a:pPr marL="285750" indent="-285750">
              <a:lnSpc>
                <a:spcPct val="150000"/>
              </a:lnSpc>
              <a:buFont typeface="Wingdings" panose="05000000000000000000" pitchFamily="2" charset="2"/>
              <a:buChar char="§"/>
            </a:pPr>
            <a:r>
              <a:rPr lang="el-GR" b="1" dirty="0">
                <a:solidFill>
                  <a:srgbClr val="002060"/>
                </a:solidFill>
              </a:rPr>
              <a:t>Στον καρκίνο του πνεύμονα η πρωτεϊνική υποέκφραση του PTEN συμβαίνει συχνά, ωστόσο ο προγνωστικός της ρόλος παραμένει ακόμα αδιευκρίνιστος.</a:t>
            </a:r>
          </a:p>
        </p:txBody>
      </p:sp>
      <p:sp>
        <p:nvSpPr>
          <p:cNvPr id="11" name="TextBox 10">
            <a:extLst>
              <a:ext uri="{FF2B5EF4-FFF2-40B4-BE49-F238E27FC236}">
                <a16:creationId xmlns:a16="http://schemas.microsoft.com/office/drawing/2014/main" id="{C217B3D9-8DC2-4DFA-8358-84DD7EFB9AED}"/>
              </a:ext>
            </a:extLst>
          </p:cNvPr>
          <p:cNvSpPr txBox="1"/>
          <p:nvPr/>
        </p:nvSpPr>
        <p:spPr>
          <a:xfrm>
            <a:off x="7436386" y="3866920"/>
            <a:ext cx="4847421" cy="369332"/>
          </a:xfrm>
          <a:prstGeom prst="rect">
            <a:avLst/>
          </a:prstGeom>
          <a:noFill/>
        </p:spPr>
        <p:txBody>
          <a:bodyPr wrap="square" rtlCol="0">
            <a:spAutoFit/>
          </a:bodyPr>
          <a:lstStyle/>
          <a:p>
            <a:r>
              <a:rPr lang="el-GR" dirty="0">
                <a:solidFill>
                  <a:srgbClr val="C00000"/>
                </a:solidFill>
              </a:rPr>
              <a:t>Σύνδρομο </a:t>
            </a:r>
            <a:r>
              <a:rPr lang="en-US" dirty="0">
                <a:solidFill>
                  <a:srgbClr val="C00000"/>
                </a:solidFill>
              </a:rPr>
              <a:t>Cowden-CS </a:t>
            </a:r>
          </a:p>
        </p:txBody>
      </p:sp>
      <p:sp>
        <p:nvSpPr>
          <p:cNvPr id="12" name="Ορθογώνιο 11">
            <a:extLst>
              <a:ext uri="{FF2B5EF4-FFF2-40B4-BE49-F238E27FC236}">
                <a16:creationId xmlns:a16="http://schemas.microsoft.com/office/drawing/2014/main" id="{AF84FE4D-2D24-4D41-AA36-F24EBA9C348F}"/>
              </a:ext>
            </a:extLst>
          </p:cNvPr>
          <p:cNvSpPr/>
          <p:nvPr/>
        </p:nvSpPr>
        <p:spPr>
          <a:xfrm>
            <a:off x="7436386" y="3866920"/>
            <a:ext cx="2445744" cy="36933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TextBox 13">
            <a:extLst>
              <a:ext uri="{FF2B5EF4-FFF2-40B4-BE49-F238E27FC236}">
                <a16:creationId xmlns:a16="http://schemas.microsoft.com/office/drawing/2014/main" id="{FC74D33A-2D62-4119-9A1A-A8C6269229E8}"/>
              </a:ext>
            </a:extLst>
          </p:cNvPr>
          <p:cNvSpPr txBox="1"/>
          <p:nvPr/>
        </p:nvSpPr>
        <p:spPr>
          <a:xfrm>
            <a:off x="99151" y="4202918"/>
            <a:ext cx="5152224" cy="1815882"/>
          </a:xfrm>
          <a:prstGeom prst="rect">
            <a:avLst/>
          </a:prstGeom>
          <a:noFill/>
          <a:ln w="28575">
            <a:solidFill>
              <a:srgbClr val="002060"/>
            </a:solidFill>
          </a:ln>
        </p:spPr>
        <p:txBody>
          <a:bodyPr wrap="square">
            <a:spAutoFit/>
          </a:bodyPr>
          <a:lstStyle/>
          <a:p>
            <a:pPr marL="285750" indent="-285750">
              <a:buFont typeface="Wingdings" panose="05000000000000000000" pitchFamily="2" charset="2"/>
              <a:buChar char="§"/>
            </a:pPr>
            <a:r>
              <a:rPr lang="el-GR" sz="1600" dirty="0">
                <a:solidFill>
                  <a:srgbClr val="002060"/>
                </a:solidFill>
              </a:rPr>
              <a:t>Tο σύνδρομο Cowden-CS χαρακτηρίζεται από αυξημένο κίνδυνο για καλοήθεις και για κακοήθεις όγκου του μαστού, του θυρεοειδούς ενδομητρίου</a:t>
            </a:r>
          </a:p>
          <a:p>
            <a:pPr marL="285750" indent="-285750">
              <a:buFont typeface="Wingdings" panose="05000000000000000000" pitchFamily="2" charset="2"/>
              <a:buChar char="§"/>
            </a:pPr>
            <a:r>
              <a:rPr lang="el-GR" sz="1600" dirty="0">
                <a:solidFill>
                  <a:srgbClr val="002060"/>
                </a:solidFill>
              </a:rPr>
              <a:t>Το σύνδρομο </a:t>
            </a:r>
            <a:r>
              <a:rPr lang="en-US" sz="1600" dirty="0">
                <a:solidFill>
                  <a:srgbClr val="002060"/>
                </a:solidFill>
              </a:rPr>
              <a:t>Cowden</a:t>
            </a:r>
            <a:r>
              <a:rPr lang="el-GR" sz="1600" dirty="0">
                <a:solidFill>
                  <a:srgbClr val="002060"/>
                </a:solidFill>
              </a:rPr>
              <a:t> είναι μετάλλαξη βλαστικής σειράς</a:t>
            </a:r>
          </a:p>
          <a:p>
            <a:pPr marL="285750" indent="-285750">
              <a:buFont typeface="Wingdings" panose="05000000000000000000" pitchFamily="2" charset="2"/>
              <a:buChar char="§"/>
            </a:pPr>
            <a:r>
              <a:rPr lang="el-GR" sz="1600" dirty="0">
                <a:solidFill>
                  <a:srgbClr val="002060"/>
                </a:solidFill>
              </a:rPr>
              <a:t>Οι πάσχοντες έχουν μακροκεφαλία και σχεδόν όλοι θα αναπτύξουν βλεννογόνο-δερματικές αλλοιώσεις</a:t>
            </a:r>
          </a:p>
        </p:txBody>
      </p:sp>
    </p:spTree>
    <p:extLst>
      <p:ext uri="{BB962C8B-B14F-4D97-AF65-F5344CB8AC3E}">
        <p14:creationId xmlns:p14="http://schemas.microsoft.com/office/powerpoint/2010/main" val="218585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FE7EB8-969F-48CA-8C60-F7E201A559B5}"/>
              </a:ext>
            </a:extLst>
          </p:cNvPr>
          <p:cNvSpPr>
            <a:spLocks noGrp="1"/>
          </p:cNvSpPr>
          <p:nvPr>
            <p:ph type="title" idx="4294967295"/>
          </p:nvPr>
        </p:nvSpPr>
        <p:spPr>
          <a:xfrm>
            <a:off x="1718631" y="264405"/>
            <a:ext cx="7943162" cy="672029"/>
          </a:xfrm>
          <a:ln>
            <a:solidFill>
              <a:srgbClr val="002060"/>
            </a:solidFill>
          </a:ln>
        </p:spPr>
        <p:txBody>
          <a:bodyPr>
            <a:normAutofit/>
          </a:bodyPr>
          <a:lstStyle/>
          <a:p>
            <a:r>
              <a:rPr lang="el-GR" sz="1400" b="1" dirty="0">
                <a:solidFill>
                  <a:srgbClr val="002060"/>
                </a:solidFill>
              </a:rPr>
              <a:t>Αποφυγή κατασταλτικών παραγόντων ανάπτυξης</a:t>
            </a:r>
          </a:p>
        </p:txBody>
      </p:sp>
      <p:sp>
        <p:nvSpPr>
          <p:cNvPr id="5" name="Θέση περιεχομένου 4">
            <a:extLst>
              <a:ext uri="{FF2B5EF4-FFF2-40B4-BE49-F238E27FC236}">
                <a16:creationId xmlns:a16="http://schemas.microsoft.com/office/drawing/2014/main" id="{588DE830-D979-4D44-A779-9908220FB8C6}"/>
              </a:ext>
            </a:extLst>
          </p:cNvPr>
          <p:cNvSpPr>
            <a:spLocks noGrp="1"/>
          </p:cNvSpPr>
          <p:nvPr>
            <p:ph sz="half" idx="4294967295"/>
          </p:nvPr>
        </p:nvSpPr>
        <p:spPr>
          <a:xfrm>
            <a:off x="143219" y="1597446"/>
            <a:ext cx="11832116" cy="4996149"/>
          </a:xfrm>
        </p:spPr>
        <p:txBody>
          <a:bodyPr>
            <a:normAutofit/>
          </a:bodyPr>
          <a:lstStyle/>
          <a:p>
            <a:pPr>
              <a:lnSpc>
                <a:spcPct val="150000"/>
              </a:lnSpc>
            </a:pPr>
            <a:r>
              <a:rPr lang="el-GR" dirty="0">
                <a:solidFill>
                  <a:srgbClr val="002060"/>
                </a:solidFill>
              </a:rPr>
              <a:t>Τα ογκοκατασταλτικά γονίδια λειτουργούν με διάφορους τρόπους  για να περιορίσουν την ανάπτυξη και τον πολλαπλασιασμό των κυττάρων </a:t>
            </a:r>
          </a:p>
          <a:p>
            <a:pPr>
              <a:lnSpc>
                <a:spcPct val="150000"/>
              </a:lnSpc>
            </a:pPr>
            <a:r>
              <a:rPr lang="el-GR" dirty="0">
                <a:solidFill>
                  <a:srgbClr val="002060"/>
                </a:solidFill>
              </a:rPr>
              <a:t>Τα ογκοκατασταλτικά γονίδια RB (σχετιζόμενο με ρετινοβλάστρωμα) και το TP53 λειτουργούν ως βασικοί ρυθμιστές σε βασικά ρυθμιστικά μονοπάτια που ελέγχουν τις αποφάσεις των κυττάρων να πολλαπλασιαστούν ή να ενεργοποιήσουν προγράμματα κυτταρικής απόπτωσης</a:t>
            </a:r>
          </a:p>
          <a:p>
            <a:r>
              <a:rPr lang="el-GR" dirty="0">
                <a:solidFill>
                  <a:srgbClr val="002060"/>
                </a:solidFill>
              </a:rPr>
              <a:t>Γενικώς το </a:t>
            </a:r>
            <a:r>
              <a:rPr lang="el-GR" b="1" dirty="0">
                <a:solidFill>
                  <a:srgbClr val="002060"/>
                </a:solidFill>
              </a:rPr>
              <a:t>RB μετατρέπει το σήμα αναστολής</a:t>
            </a:r>
            <a:r>
              <a:rPr lang="el-GR" dirty="0">
                <a:solidFill>
                  <a:srgbClr val="002060"/>
                </a:solidFill>
              </a:rPr>
              <a:t> της ανάπτυξης εξωκυττάρια ενώ το </a:t>
            </a:r>
            <a:r>
              <a:rPr lang="el-GR" b="1" dirty="0">
                <a:solidFill>
                  <a:srgbClr val="002060"/>
                </a:solidFill>
              </a:rPr>
              <a:t>ΤP53 λαμβάνει ενδοκυττάρια σήματα </a:t>
            </a:r>
            <a:r>
              <a:rPr lang="el-GR" dirty="0">
                <a:solidFill>
                  <a:srgbClr val="002060"/>
                </a:solidFill>
              </a:rPr>
              <a:t> </a:t>
            </a:r>
          </a:p>
          <a:p>
            <a:r>
              <a:rPr lang="el-GR" dirty="0">
                <a:solidFill>
                  <a:srgbClr val="002060"/>
                </a:solidFill>
              </a:rPr>
              <a:t>Εάν ο βαθμός αλλοιώσεων στο γονιδίωμα είναι μεγάλος ή τα σήματα που προάγουν την ανάπτυξη δεν είναι βέλτιστα το TP53 μπορεί να σταματήσει την εξέλιξη του κυτταρικού κύκλου. </a:t>
            </a:r>
          </a:p>
          <a:p>
            <a:r>
              <a:rPr lang="el-GR" dirty="0">
                <a:solidFill>
                  <a:srgbClr val="002060"/>
                </a:solidFill>
              </a:rPr>
              <a:t>Σήματα που υποδεικνύουν ανεπανόρθωτη βλάβη το ΤP53 μπορεί να προκαλέσει απόπτωση.</a:t>
            </a:r>
          </a:p>
          <a:p>
            <a:endParaRPr lang="el-GR" dirty="0">
              <a:solidFill>
                <a:srgbClr val="C00000"/>
              </a:solidFill>
            </a:endParaRPr>
          </a:p>
          <a:p>
            <a:r>
              <a:rPr lang="el-GR" b="1" dirty="0">
                <a:solidFill>
                  <a:srgbClr val="C00000"/>
                </a:solidFill>
              </a:rPr>
              <a:t>Τα καρκινικά κύτταρα με λάθος ρύθμιση στο μονοπάτι RB χάνουν την ρύθμιση του κυτταρικού κύκλου.</a:t>
            </a:r>
          </a:p>
          <a:p>
            <a:endParaRPr lang="el-GR" dirty="0">
              <a:solidFill>
                <a:srgbClr val="002060"/>
              </a:solidFill>
            </a:endParaRPr>
          </a:p>
          <a:p>
            <a:endParaRPr lang="el-GR" dirty="0">
              <a:solidFill>
                <a:srgbClr val="002060"/>
              </a:solidFill>
            </a:endParaRPr>
          </a:p>
          <a:p>
            <a:endParaRPr lang="el-GR" dirty="0">
              <a:solidFill>
                <a:srgbClr val="002060"/>
              </a:solidFill>
            </a:endParaRPr>
          </a:p>
          <a:p>
            <a:endParaRPr lang="el-GR" dirty="0"/>
          </a:p>
          <a:p>
            <a:endParaRPr lang="el-GR" dirty="0"/>
          </a:p>
        </p:txBody>
      </p:sp>
    </p:spTree>
    <p:extLst>
      <p:ext uri="{BB962C8B-B14F-4D97-AF65-F5344CB8AC3E}">
        <p14:creationId xmlns:p14="http://schemas.microsoft.com/office/powerpoint/2010/main" val="1200851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F7EEFC-A1EC-4B8A-9A31-5898DFE305D2}"/>
              </a:ext>
            </a:extLst>
          </p:cNvPr>
          <p:cNvSpPr>
            <a:spLocks noGrp="1"/>
          </p:cNvSpPr>
          <p:nvPr>
            <p:ph type="title"/>
          </p:nvPr>
        </p:nvSpPr>
        <p:spPr>
          <a:xfrm>
            <a:off x="1597446" y="308472"/>
            <a:ext cx="8330369" cy="638979"/>
          </a:xfrm>
          <a:ln>
            <a:solidFill>
              <a:srgbClr val="002060"/>
            </a:solidFill>
          </a:ln>
        </p:spPr>
        <p:txBody>
          <a:bodyPr>
            <a:normAutofit/>
          </a:bodyPr>
          <a:lstStyle/>
          <a:p>
            <a:r>
              <a:rPr lang="el-GR" sz="1800" dirty="0">
                <a:solidFill>
                  <a:srgbClr val="002060"/>
                </a:solidFill>
              </a:rPr>
              <a:t>Μηχανισμοί αναστολής επαφής και αποφυγής της</a:t>
            </a:r>
          </a:p>
        </p:txBody>
      </p:sp>
      <p:pic>
        <p:nvPicPr>
          <p:cNvPr id="4" name="Θέση περιεχομένου 3">
            <a:extLst>
              <a:ext uri="{FF2B5EF4-FFF2-40B4-BE49-F238E27FC236}">
                <a16:creationId xmlns:a16="http://schemas.microsoft.com/office/drawing/2014/main" id="{2BC1F620-5B76-4BBB-AA58-53E24FF91D27}"/>
              </a:ext>
            </a:extLst>
          </p:cNvPr>
          <p:cNvPicPr>
            <a:picLocks noGrp="1" noChangeAspect="1"/>
          </p:cNvPicPr>
          <p:nvPr>
            <p:ph idx="1"/>
          </p:nvPr>
        </p:nvPicPr>
        <p:blipFill rotWithShape="1">
          <a:blip r:embed="rId2"/>
          <a:srcRect l="224" t="3566" r="2498" b="10664"/>
          <a:stretch/>
        </p:blipFill>
        <p:spPr>
          <a:xfrm>
            <a:off x="6632156" y="1355075"/>
            <a:ext cx="4781320" cy="3161842"/>
          </a:xfrm>
          <a:prstGeom prst="rect">
            <a:avLst/>
          </a:prstGeom>
        </p:spPr>
      </p:pic>
      <p:pic>
        <p:nvPicPr>
          <p:cNvPr id="5" name="Εικόνα 4">
            <a:extLst>
              <a:ext uri="{FF2B5EF4-FFF2-40B4-BE49-F238E27FC236}">
                <a16:creationId xmlns:a16="http://schemas.microsoft.com/office/drawing/2014/main" id="{8F5D70A9-22EF-4AF1-8342-0172BD88B6D4}"/>
              </a:ext>
            </a:extLst>
          </p:cNvPr>
          <p:cNvPicPr>
            <a:picLocks noChangeAspect="1"/>
          </p:cNvPicPr>
          <p:nvPr/>
        </p:nvPicPr>
        <p:blipFill>
          <a:blip r:embed="rId3"/>
          <a:stretch>
            <a:fillRect/>
          </a:stretch>
        </p:blipFill>
        <p:spPr>
          <a:xfrm>
            <a:off x="918071" y="1345197"/>
            <a:ext cx="4641774" cy="3151964"/>
          </a:xfrm>
          <a:prstGeom prst="rect">
            <a:avLst/>
          </a:prstGeom>
        </p:spPr>
      </p:pic>
      <p:sp>
        <p:nvSpPr>
          <p:cNvPr id="7" name="TextBox 6">
            <a:extLst>
              <a:ext uri="{FF2B5EF4-FFF2-40B4-BE49-F238E27FC236}">
                <a16:creationId xmlns:a16="http://schemas.microsoft.com/office/drawing/2014/main" id="{84151566-CD1F-466B-AF0F-2C6842A4FE97}"/>
              </a:ext>
            </a:extLst>
          </p:cNvPr>
          <p:cNvSpPr txBox="1"/>
          <p:nvPr/>
        </p:nvSpPr>
        <p:spPr>
          <a:xfrm>
            <a:off x="88136" y="4737254"/>
            <a:ext cx="11964318" cy="2064376"/>
          </a:xfrm>
          <a:prstGeom prst="rect">
            <a:avLst/>
          </a:prstGeom>
          <a:noFill/>
        </p:spPr>
        <p:txBody>
          <a:bodyPr wrap="square">
            <a:spAutoFit/>
          </a:bodyPr>
          <a:lstStyle/>
          <a:p>
            <a:pPr marL="285750" indent="-285750">
              <a:lnSpc>
                <a:spcPct val="150000"/>
              </a:lnSpc>
              <a:buFont typeface="Wingdings" panose="05000000000000000000" pitchFamily="2" charset="2"/>
              <a:buChar char="§"/>
            </a:pPr>
            <a:r>
              <a:rPr lang="el-GR" dirty="0">
                <a:solidFill>
                  <a:srgbClr val="002060"/>
                </a:solidFill>
              </a:rPr>
              <a:t>Το Μerlin έως προϊόν του κυτταροπλασματικού γονιδίου ΝF2 οργανώνει την αναστολή επαφής μέσω σύζευξης των μορίων προσκόλλησης στην επιφάνεια του κυττάρου(πχ Ε-καχεντρίνη) και σε κινάσες- τυροσίνης διαμεμβρανικού υποδοχέα (πχ EGF)</a:t>
            </a:r>
          </a:p>
          <a:p>
            <a:pPr marL="285750" indent="-285750">
              <a:lnSpc>
                <a:spcPct val="150000"/>
              </a:lnSpc>
              <a:buFont typeface="Wingdings" panose="05000000000000000000" pitchFamily="2" charset="2"/>
              <a:buChar char="§"/>
            </a:pPr>
            <a:r>
              <a:rPr lang="el-GR" dirty="0">
                <a:solidFill>
                  <a:srgbClr val="002060"/>
                </a:solidFill>
              </a:rPr>
              <a:t>Το Μerlin μέσω των υποδοχέων αυξητικού παράγοντα περιορίζει την ικανότητα τους να εκπέμπουν μιτογόνα σήματα </a:t>
            </a:r>
          </a:p>
          <a:p>
            <a:endParaRPr lang="el-GR" dirty="0">
              <a:solidFill>
                <a:srgbClr val="002060"/>
              </a:solidFill>
            </a:endParaRPr>
          </a:p>
        </p:txBody>
      </p:sp>
    </p:spTree>
    <p:extLst>
      <p:ext uri="{BB962C8B-B14F-4D97-AF65-F5344CB8AC3E}">
        <p14:creationId xmlns:p14="http://schemas.microsoft.com/office/powerpoint/2010/main" val="2155986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E6B850-4E89-49A5-A37E-15C00CE4964A}"/>
              </a:ext>
            </a:extLst>
          </p:cNvPr>
          <p:cNvSpPr>
            <a:spLocks noGrp="1"/>
          </p:cNvSpPr>
          <p:nvPr>
            <p:ph type="title"/>
          </p:nvPr>
        </p:nvSpPr>
        <p:spPr>
          <a:xfrm>
            <a:off x="1288973" y="297455"/>
            <a:ext cx="8306719" cy="716097"/>
          </a:xfrm>
          <a:ln>
            <a:solidFill>
              <a:srgbClr val="002060"/>
            </a:solidFill>
          </a:ln>
        </p:spPr>
        <p:txBody>
          <a:bodyPr>
            <a:normAutofit/>
          </a:bodyPr>
          <a:lstStyle/>
          <a:p>
            <a:r>
              <a:rPr lang="el-GR" sz="1800" dirty="0">
                <a:solidFill>
                  <a:srgbClr val="002060"/>
                </a:solidFill>
              </a:rPr>
              <a:t>Μηχανισμοί αναστολής επαφής και αποφυγής της</a:t>
            </a:r>
          </a:p>
        </p:txBody>
      </p:sp>
      <p:sp>
        <p:nvSpPr>
          <p:cNvPr id="3" name="Θέση περιεχομένου 2">
            <a:extLst>
              <a:ext uri="{FF2B5EF4-FFF2-40B4-BE49-F238E27FC236}">
                <a16:creationId xmlns:a16="http://schemas.microsoft.com/office/drawing/2014/main" id="{4F1AE550-3D13-4F4B-B81F-DE0E23EF60BE}"/>
              </a:ext>
            </a:extLst>
          </p:cNvPr>
          <p:cNvSpPr>
            <a:spLocks noGrp="1"/>
          </p:cNvSpPr>
          <p:nvPr>
            <p:ph idx="1"/>
          </p:nvPr>
        </p:nvSpPr>
        <p:spPr>
          <a:xfrm>
            <a:off x="198304" y="1461120"/>
            <a:ext cx="11633812" cy="5128352"/>
          </a:xfrm>
        </p:spPr>
        <p:txBody>
          <a:bodyPr/>
          <a:lstStyle/>
          <a:p>
            <a:pPr marL="0" indent="0">
              <a:buNone/>
            </a:pPr>
            <a:r>
              <a:rPr lang="el-GR" b="1" dirty="0">
                <a:solidFill>
                  <a:srgbClr val="C00000"/>
                </a:solidFill>
              </a:rPr>
              <a:t>Το ογκοκατασταλτικό γονίδιο NF2 όταν απουσιάζει δημιουργεί μια μορφή νευροινωμάτωσης</a:t>
            </a:r>
          </a:p>
          <a:p>
            <a:pPr marL="0" indent="0">
              <a:buNone/>
            </a:pPr>
            <a:endParaRPr lang="el-GR" b="1" dirty="0">
              <a:solidFill>
                <a:srgbClr val="C00000"/>
              </a:solidFill>
            </a:endParaRPr>
          </a:p>
          <a:p>
            <a:pPr marL="0" indent="0">
              <a:buNone/>
            </a:pPr>
            <a:r>
              <a:rPr lang="el-GR" b="1" dirty="0">
                <a:solidFill>
                  <a:srgbClr val="C00000"/>
                </a:solidFill>
              </a:rPr>
              <a:t> </a:t>
            </a:r>
          </a:p>
          <a:p>
            <a:endParaRPr lang="el-GR" dirty="0"/>
          </a:p>
        </p:txBody>
      </p:sp>
      <p:pic>
        <p:nvPicPr>
          <p:cNvPr id="4" name="Εικόνα 3">
            <a:extLst>
              <a:ext uri="{FF2B5EF4-FFF2-40B4-BE49-F238E27FC236}">
                <a16:creationId xmlns:a16="http://schemas.microsoft.com/office/drawing/2014/main" id="{EA4FA4DC-A97D-47BD-816F-96253D845301}"/>
              </a:ext>
            </a:extLst>
          </p:cNvPr>
          <p:cNvPicPr>
            <a:picLocks noChangeAspect="1"/>
          </p:cNvPicPr>
          <p:nvPr/>
        </p:nvPicPr>
        <p:blipFill>
          <a:blip r:embed="rId2"/>
          <a:stretch>
            <a:fillRect/>
          </a:stretch>
        </p:blipFill>
        <p:spPr>
          <a:xfrm>
            <a:off x="8009368" y="1835768"/>
            <a:ext cx="3995345" cy="2262508"/>
          </a:xfrm>
          <a:prstGeom prst="rect">
            <a:avLst/>
          </a:prstGeom>
        </p:spPr>
      </p:pic>
      <p:sp>
        <p:nvSpPr>
          <p:cNvPr id="6" name="TextBox 5">
            <a:extLst>
              <a:ext uri="{FF2B5EF4-FFF2-40B4-BE49-F238E27FC236}">
                <a16:creationId xmlns:a16="http://schemas.microsoft.com/office/drawing/2014/main" id="{7D43C6C5-1ECC-431F-BDFF-E43BC4885945}"/>
              </a:ext>
            </a:extLst>
          </p:cNvPr>
          <p:cNvSpPr txBox="1"/>
          <p:nvPr/>
        </p:nvSpPr>
        <p:spPr>
          <a:xfrm>
            <a:off x="359884" y="2276270"/>
            <a:ext cx="7307856" cy="2031325"/>
          </a:xfrm>
          <a:prstGeom prst="rect">
            <a:avLst/>
          </a:prstGeom>
          <a:noFill/>
        </p:spPr>
        <p:txBody>
          <a:bodyPr wrap="square">
            <a:spAutoFit/>
          </a:bodyPr>
          <a:lstStyle/>
          <a:p>
            <a:pPr marL="285750" indent="-285750">
              <a:buFont typeface="Wingdings" panose="05000000000000000000" pitchFamily="2" charset="2"/>
              <a:buChar char="§"/>
            </a:pPr>
            <a:r>
              <a:rPr lang="el-GR" dirty="0">
                <a:solidFill>
                  <a:srgbClr val="002060"/>
                </a:solidFill>
                <a:latin typeface="Arial Narrow" panose="020B0606020202030204" pitchFamily="34" charset="0"/>
              </a:rPr>
              <a:t>Η διάγνωση της NF1 μπορεί να τεθεί εάν ένα άτομο πληροί δυο ή περισσότερα από τα ακόλουθα κριτήρια: </a:t>
            </a:r>
          </a:p>
          <a:p>
            <a:pPr marL="285750" indent="-285750">
              <a:buFont typeface="Wingdings" panose="05000000000000000000" pitchFamily="2" charset="2"/>
              <a:buChar char="§"/>
            </a:pPr>
            <a:r>
              <a:rPr lang="el-GR" dirty="0">
                <a:solidFill>
                  <a:srgbClr val="002060"/>
                </a:solidFill>
                <a:latin typeface="Arial Narrow" panose="020B0606020202030204" pitchFamily="34" charset="0"/>
              </a:rPr>
              <a:t>Έξι ή περισσότερες κηλίδες cafe au lait με διάμετρο τουλάχιστον 5 mm</a:t>
            </a:r>
          </a:p>
          <a:p>
            <a:pPr marL="285750" indent="-285750">
              <a:buFont typeface="Wingdings" panose="05000000000000000000" pitchFamily="2" charset="2"/>
              <a:buChar char="§"/>
            </a:pPr>
            <a:r>
              <a:rPr lang="el-GR" dirty="0">
                <a:solidFill>
                  <a:srgbClr val="002060"/>
                </a:solidFill>
                <a:latin typeface="Arial Narrow" panose="020B0606020202030204" pitchFamily="34" charset="0"/>
              </a:rPr>
              <a:t> Δύο ή περισσότερα νευρινώματα</a:t>
            </a:r>
          </a:p>
          <a:p>
            <a:pPr marL="285750" indent="-285750">
              <a:buFont typeface="Wingdings" panose="05000000000000000000" pitchFamily="2" charset="2"/>
              <a:buChar char="§"/>
            </a:pPr>
            <a:r>
              <a:rPr lang="el-GR" dirty="0">
                <a:solidFill>
                  <a:srgbClr val="002060"/>
                </a:solidFill>
                <a:latin typeface="Arial Narrow" panose="020B0606020202030204" pitchFamily="34" charset="0"/>
              </a:rPr>
              <a:t> Εφηλίδες μασχαλιαίας ή βουβωνικής χώρας</a:t>
            </a:r>
          </a:p>
          <a:p>
            <a:pPr marL="285750" indent="-285750">
              <a:buFont typeface="Wingdings" panose="05000000000000000000" pitchFamily="2" charset="2"/>
              <a:buChar char="§"/>
            </a:pPr>
            <a:r>
              <a:rPr lang="el-GR" dirty="0">
                <a:solidFill>
                  <a:srgbClr val="002060"/>
                </a:solidFill>
                <a:latin typeface="Arial Narrow" panose="020B0606020202030204" pitchFamily="34" charset="0"/>
              </a:rPr>
              <a:t>Γλοίωμα οπτικού νεύρου</a:t>
            </a:r>
          </a:p>
          <a:p>
            <a:pPr marL="285750" indent="-285750">
              <a:buFont typeface="Wingdings" panose="05000000000000000000" pitchFamily="2" charset="2"/>
              <a:buChar char="§"/>
            </a:pPr>
            <a:r>
              <a:rPr lang="el-GR" dirty="0">
                <a:solidFill>
                  <a:srgbClr val="002060"/>
                </a:solidFill>
                <a:latin typeface="Arial Narrow" panose="020B0606020202030204" pitchFamily="34" charset="0"/>
              </a:rPr>
              <a:t>Ιστορικό</a:t>
            </a:r>
          </a:p>
        </p:txBody>
      </p:sp>
      <p:sp>
        <p:nvSpPr>
          <p:cNvPr id="7" name="Ορθογώνιο 6">
            <a:extLst>
              <a:ext uri="{FF2B5EF4-FFF2-40B4-BE49-F238E27FC236}">
                <a16:creationId xmlns:a16="http://schemas.microsoft.com/office/drawing/2014/main" id="{8325F10F-3515-4B6D-BDC9-13A514903CD0}"/>
              </a:ext>
            </a:extLst>
          </p:cNvPr>
          <p:cNvSpPr/>
          <p:nvPr/>
        </p:nvSpPr>
        <p:spPr>
          <a:xfrm>
            <a:off x="370901" y="2199325"/>
            <a:ext cx="7307856" cy="2108270"/>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57C6AD42-8E97-421D-8B14-DF5EB333B525}"/>
              </a:ext>
            </a:extLst>
          </p:cNvPr>
          <p:cNvSpPr txBox="1"/>
          <p:nvPr/>
        </p:nvSpPr>
        <p:spPr>
          <a:xfrm>
            <a:off x="198305" y="4384540"/>
            <a:ext cx="7638466" cy="1295868"/>
          </a:xfrm>
          <a:prstGeom prst="rect">
            <a:avLst/>
          </a:prstGeom>
          <a:noFill/>
        </p:spPr>
        <p:txBody>
          <a:bodyPr wrap="square">
            <a:spAutoFit/>
          </a:bodyPr>
          <a:lstStyle/>
          <a:p>
            <a:pPr>
              <a:lnSpc>
                <a:spcPct val="150000"/>
              </a:lnSpc>
            </a:pPr>
            <a:r>
              <a:rPr lang="el-GR" dirty="0">
                <a:solidFill>
                  <a:srgbClr val="C00000"/>
                </a:solidFill>
              </a:rPr>
              <a:t>Τα άτομα με NF1 έχουν 50% κίνδυνο να αποκτήσουν παιδί πάσχον από NF1. </a:t>
            </a:r>
          </a:p>
          <a:p>
            <a:pPr>
              <a:lnSpc>
                <a:spcPct val="150000"/>
              </a:lnSpc>
            </a:pPr>
            <a:r>
              <a:rPr lang="el-GR" dirty="0">
                <a:solidFill>
                  <a:srgbClr val="C00000"/>
                </a:solidFill>
              </a:rPr>
              <a:t>Αν και οι εκδηλώσεις στο παιδί μπορεί να είναι διαφορετικές από αυτές του πάσχοντος γονέως</a:t>
            </a:r>
          </a:p>
        </p:txBody>
      </p:sp>
      <p:sp>
        <p:nvSpPr>
          <p:cNvPr id="11" name="TextBox 10">
            <a:extLst>
              <a:ext uri="{FF2B5EF4-FFF2-40B4-BE49-F238E27FC236}">
                <a16:creationId xmlns:a16="http://schemas.microsoft.com/office/drawing/2014/main" id="{E47C586D-40CD-4C2B-84D0-381904E71005}"/>
              </a:ext>
            </a:extLst>
          </p:cNvPr>
          <p:cNvSpPr txBox="1"/>
          <p:nvPr/>
        </p:nvSpPr>
        <p:spPr>
          <a:xfrm>
            <a:off x="5728772" y="5332163"/>
            <a:ext cx="6275941" cy="923330"/>
          </a:xfrm>
          <a:prstGeom prst="rect">
            <a:avLst/>
          </a:prstGeom>
          <a:noFill/>
        </p:spPr>
        <p:txBody>
          <a:bodyPr wrap="square">
            <a:spAutoFit/>
          </a:bodyPr>
          <a:lstStyle/>
          <a:p>
            <a:r>
              <a:rPr lang="el-GR" dirty="0">
                <a:solidFill>
                  <a:srgbClr val="002060"/>
                </a:solidFill>
              </a:rPr>
              <a:t>Η προγεννητική διάγνωση είναι ακριβής </a:t>
            </a:r>
            <a:r>
              <a:rPr lang="el-GR" b="1" dirty="0">
                <a:solidFill>
                  <a:srgbClr val="C00000"/>
                </a:solidFill>
              </a:rPr>
              <a:t>ΔΕΝ</a:t>
            </a:r>
            <a:r>
              <a:rPr lang="el-GR" dirty="0">
                <a:solidFill>
                  <a:srgbClr val="002060"/>
                </a:solidFill>
              </a:rPr>
              <a:t> προσφέρει σημαντική προγνωστική πληροφόρηση λόγω της μεγάλης φαινοτυπικής ποικιλομορφίας της νόσου</a:t>
            </a:r>
          </a:p>
        </p:txBody>
      </p:sp>
      <p:sp>
        <p:nvSpPr>
          <p:cNvPr id="12" name="Ορθογώνιο 11">
            <a:extLst>
              <a:ext uri="{FF2B5EF4-FFF2-40B4-BE49-F238E27FC236}">
                <a16:creationId xmlns:a16="http://schemas.microsoft.com/office/drawing/2014/main" id="{29CCC134-1341-4979-B7FC-F7E1AF62D847}"/>
              </a:ext>
            </a:extLst>
          </p:cNvPr>
          <p:cNvSpPr/>
          <p:nvPr/>
        </p:nvSpPr>
        <p:spPr>
          <a:xfrm>
            <a:off x="5541484" y="5332163"/>
            <a:ext cx="6463229" cy="1112704"/>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236913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a:extLst>
              <a:ext uri="{FF2B5EF4-FFF2-40B4-BE49-F238E27FC236}">
                <a16:creationId xmlns:a16="http://schemas.microsoft.com/office/drawing/2014/main" id="{652968CE-3DC8-4398-B028-72ACF1096DB0}"/>
              </a:ext>
            </a:extLst>
          </p:cNvPr>
          <p:cNvPicPr>
            <a:picLocks noGrp="1" noChangeAspect="1"/>
          </p:cNvPicPr>
          <p:nvPr>
            <p:ph idx="1"/>
          </p:nvPr>
        </p:nvPicPr>
        <p:blipFill>
          <a:blip r:embed="rId2"/>
          <a:stretch>
            <a:fillRect/>
          </a:stretch>
        </p:blipFill>
        <p:spPr>
          <a:xfrm>
            <a:off x="6841476" y="495760"/>
            <a:ext cx="5023690" cy="3249260"/>
          </a:xfrm>
          <a:prstGeom prst="rect">
            <a:avLst/>
          </a:prstGeom>
        </p:spPr>
      </p:pic>
      <p:pic>
        <p:nvPicPr>
          <p:cNvPr id="6" name="Εικόνα 5">
            <a:extLst>
              <a:ext uri="{FF2B5EF4-FFF2-40B4-BE49-F238E27FC236}">
                <a16:creationId xmlns:a16="http://schemas.microsoft.com/office/drawing/2014/main" id="{43BC995C-E062-47B1-9973-C24A41704843}"/>
              </a:ext>
            </a:extLst>
          </p:cNvPr>
          <p:cNvPicPr>
            <a:picLocks noChangeAspect="1"/>
          </p:cNvPicPr>
          <p:nvPr/>
        </p:nvPicPr>
        <p:blipFill rotWithShape="1">
          <a:blip r:embed="rId3"/>
          <a:srcRect l="2554" t="4106" r="2141" b="1691"/>
          <a:stretch/>
        </p:blipFill>
        <p:spPr>
          <a:xfrm>
            <a:off x="6400801" y="4070731"/>
            <a:ext cx="5618602" cy="2291509"/>
          </a:xfrm>
          <a:prstGeom prst="rect">
            <a:avLst/>
          </a:prstGeom>
        </p:spPr>
      </p:pic>
      <p:sp>
        <p:nvSpPr>
          <p:cNvPr id="7" name="TextBox 6">
            <a:extLst>
              <a:ext uri="{FF2B5EF4-FFF2-40B4-BE49-F238E27FC236}">
                <a16:creationId xmlns:a16="http://schemas.microsoft.com/office/drawing/2014/main" id="{36454BB4-1E8F-49F2-9C43-4C595D5B4E28}"/>
              </a:ext>
            </a:extLst>
          </p:cNvPr>
          <p:cNvSpPr txBox="1"/>
          <p:nvPr/>
        </p:nvSpPr>
        <p:spPr>
          <a:xfrm>
            <a:off x="0" y="859316"/>
            <a:ext cx="6841475" cy="1892826"/>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l-GR" dirty="0">
                <a:solidFill>
                  <a:srgbClr val="002060"/>
                </a:solidFill>
                <a:latin typeface="Arial Narrow" panose="020B0606020202030204" pitchFamily="34" charset="0"/>
              </a:rPr>
              <a:t>Η πρωτεΐνη LKB1 η οποία οργανώνει τη δομή του επιθηλίου και βοηθά στην οργάνωση και διατήρηση της ακεραιότητας των ιστών</a:t>
            </a:r>
            <a:endParaRPr lang="en-US" dirty="0">
              <a:solidFill>
                <a:srgbClr val="002060"/>
              </a:solidFill>
              <a:latin typeface="Arial Narrow" panose="020B0606020202030204" pitchFamily="34" charset="0"/>
            </a:endParaRPr>
          </a:p>
          <a:p>
            <a:pPr marL="285750" indent="-285750">
              <a:lnSpc>
                <a:spcPct val="150000"/>
              </a:lnSpc>
              <a:buFont typeface="Wingdings" panose="05000000000000000000" pitchFamily="2" charset="2"/>
              <a:buChar char="§"/>
            </a:pPr>
            <a:r>
              <a:rPr lang="el-GR" dirty="0">
                <a:solidFill>
                  <a:srgbClr val="002060"/>
                </a:solidFill>
                <a:latin typeface="Arial Narrow" panose="020B0606020202030204" pitchFamily="34" charset="0"/>
              </a:rPr>
              <a:t>Η LKB1 μπορεί να παρακάμπτει τις μιτογόνες επιδράσεις του γονιδίου Myc</a:t>
            </a:r>
            <a:endParaRPr lang="en-US" dirty="0">
              <a:solidFill>
                <a:srgbClr val="002060"/>
              </a:solidFill>
              <a:latin typeface="Arial Narrow" panose="020B0606020202030204" pitchFamily="34" charset="0"/>
            </a:endParaRPr>
          </a:p>
          <a:p>
            <a:pPr marL="285750" indent="-285750">
              <a:buFont typeface="Wingdings" panose="05000000000000000000" pitchFamily="2" charset="2"/>
              <a:buChar char="§"/>
            </a:pPr>
            <a:endParaRPr lang="el-GR" dirty="0">
              <a:solidFill>
                <a:srgbClr val="002060"/>
              </a:solidFill>
            </a:endParaRPr>
          </a:p>
          <a:p>
            <a:endParaRPr lang="el-GR" dirty="0"/>
          </a:p>
        </p:txBody>
      </p:sp>
      <p:sp>
        <p:nvSpPr>
          <p:cNvPr id="8" name="TextBox 7">
            <a:extLst>
              <a:ext uri="{FF2B5EF4-FFF2-40B4-BE49-F238E27FC236}">
                <a16:creationId xmlns:a16="http://schemas.microsoft.com/office/drawing/2014/main" id="{68107FFE-D531-4C53-AA20-59AB4B98B773}"/>
              </a:ext>
            </a:extLst>
          </p:cNvPr>
          <p:cNvSpPr txBox="1"/>
          <p:nvPr/>
        </p:nvSpPr>
        <p:spPr>
          <a:xfrm>
            <a:off x="1894900" y="2677099"/>
            <a:ext cx="3205909" cy="369332"/>
          </a:xfrm>
          <a:prstGeom prst="rect">
            <a:avLst/>
          </a:prstGeom>
          <a:noFill/>
        </p:spPr>
        <p:txBody>
          <a:bodyPr wrap="square" rtlCol="0">
            <a:spAutoFit/>
          </a:bodyPr>
          <a:lstStyle/>
          <a:p>
            <a:r>
              <a:rPr lang="el-GR" b="1" dirty="0">
                <a:solidFill>
                  <a:srgbClr val="C00000"/>
                </a:solidFill>
              </a:rPr>
              <a:t>ΑΝΤΙΘΕΤΑ</a:t>
            </a:r>
          </a:p>
        </p:txBody>
      </p:sp>
      <p:sp>
        <p:nvSpPr>
          <p:cNvPr id="9" name="TextBox 8">
            <a:extLst>
              <a:ext uri="{FF2B5EF4-FFF2-40B4-BE49-F238E27FC236}">
                <a16:creationId xmlns:a16="http://schemas.microsoft.com/office/drawing/2014/main" id="{C4B26254-2461-4826-A301-D9889154718F}"/>
              </a:ext>
            </a:extLst>
          </p:cNvPr>
          <p:cNvSpPr txBox="1"/>
          <p:nvPr/>
        </p:nvSpPr>
        <p:spPr>
          <a:xfrm>
            <a:off x="172597" y="3745020"/>
            <a:ext cx="6228204" cy="923330"/>
          </a:xfrm>
          <a:prstGeom prst="rect">
            <a:avLst/>
          </a:prstGeom>
          <a:noFill/>
        </p:spPr>
        <p:txBody>
          <a:bodyPr wrap="square" rtlCol="0">
            <a:spAutoFit/>
          </a:bodyPr>
          <a:lstStyle/>
          <a:p>
            <a:pPr marL="285750" indent="-285750">
              <a:buFont typeface="Wingdings" panose="05000000000000000000" pitchFamily="2" charset="2"/>
              <a:buChar char="§"/>
            </a:pPr>
            <a:r>
              <a:rPr lang="el-GR" dirty="0">
                <a:solidFill>
                  <a:srgbClr val="002060"/>
                </a:solidFill>
                <a:latin typeface="Arial Narrow" panose="020B0606020202030204" pitchFamily="34" charset="0"/>
              </a:rPr>
              <a:t>Καταστολή της </a:t>
            </a:r>
            <a:r>
              <a:rPr lang="en-US" dirty="0">
                <a:solidFill>
                  <a:srgbClr val="002060"/>
                </a:solidFill>
                <a:latin typeface="Arial Narrow" panose="020B0606020202030204" pitchFamily="34" charset="0"/>
              </a:rPr>
              <a:t>LKB1</a:t>
            </a:r>
            <a:r>
              <a:rPr lang="el-GR" dirty="0">
                <a:solidFill>
                  <a:srgbClr val="002060"/>
                </a:solidFill>
                <a:latin typeface="Arial Narrow" panose="020B0606020202030204" pitchFamily="34" charset="0"/>
              </a:rPr>
              <a:t> οδηγεί σε αποσταθεροποίηση του επιθηλίου  </a:t>
            </a:r>
          </a:p>
          <a:p>
            <a:pPr marL="285750" indent="-285750">
              <a:buFont typeface="Wingdings" panose="05000000000000000000" pitchFamily="2" charset="2"/>
              <a:buChar char="§"/>
            </a:pPr>
            <a:r>
              <a:rPr lang="el-GR" dirty="0">
                <a:solidFill>
                  <a:srgbClr val="002060"/>
                </a:solidFill>
                <a:latin typeface="Arial Narrow" panose="020B0606020202030204" pitchFamily="34" charset="0"/>
              </a:rPr>
              <a:t>Τα επιθηλιακά κύτταρα γίνονται πιο ευαίσθητα σε μετασχηματισμό</a:t>
            </a:r>
            <a:r>
              <a:rPr lang="en-US" dirty="0">
                <a:solidFill>
                  <a:srgbClr val="002060"/>
                </a:solidFill>
                <a:latin typeface="Arial Narrow" panose="020B0606020202030204" pitchFamily="34" charset="0"/>
              </a:rPr>
              <a:t> </a:t>
            </a:r>
            <a:r>
              <a:rPr lang="el-GR" dirty="0">
                <a:solidFill>
                  <a:srgbClr val="002060"/>
                </a:solidFill>
                <a:latin typeface="Arial Narrow" panose="020B0606020202030204" pitchFamily="34" charset="0"/>
              </a:rPr>
              <a:t>από Μ</a:t>
            </a:r>
            <a:r>
              <a:rPr lang="en-US" dirty="0">
                <a:solidFill>
                  <a:srgbClr val="002060"/>
                </a:solidFill>
                <a:latin typeface="Arial Narrow" panose="020B0606020202030204" pitchFamily="34" charset="0"/>
              </a:rPr>
              <a:t>yc</a:t>
            </a:r>
            <a:endParaRPr lang="el-GR" dirty="0">
              <a:solidFill>
                <a:srgbClr val="002060"/>
              </a:solidFill>
              <a:latin typeface="Arial Narrow" panose="020B0606020202030204" pitchFamily="34" charset="0"/>
            </a:endParaRPr>
          </a:p>
        </p:txBody>
      </p:sp>
      <p:sp>
        <p:nvSpPr>
          <p:cNvPr id="10" name="TextBox 9">
            <a:extLst>
              <a:ext uri="{FF2B5EF4-FFF2-40B4-BE49-F238E27FC236}">
                <a16:creationId xmlns:a16="http://schemas.microsoft.com/office/drawing/2014/main" id="{E1E892D7-8FD4-4168-A6FE-D848140E2254}"/>
              </a:ext>
            </a:extLst>
          </p:cNvPr>
          <p:cNvSpPr txBox="1"/>
          <p:nvPr/>
        </p:nvSpPr>
        <p:spPr>
          <a:xfrm>
            <a:off x="363556" y="5161911"/>
            <a:ext cx="5618602" cy="1477328"/>
          </a:xfrm>
          <a:prstGeom prst="rect">
            <a:avLst/>
          </a:prstGeom>
          <a:noFill/>
        </p:spPr>
        <p:txBody>
          <a:bodyPr wrap="square" rtlCol="0">
            <a:spAutoFit/>
          </a:bodyPr>
          <a:lstStyle/>
          <a:p>
            <a:pPr marL="285750" indent="-285750">
              <a:buFont typeface="Wingdings" panose="05000000000000000000" pitchFamily="2" charset="2"/>
              <a:buChar char="ü"/>
            </a:pPr>
            <a:r>
              <a:rPr lang="el-GR" b="1" dirty="0">
                <a:solidFill>
                  <a:srgbClr val="C00000"/>
                </a:solidFill>
              </a:rPr>
              <a:t>LKB1 είναι ένα ογκοκατασταλτικό γονίδιο που χάνεται σε ορισμένες ανθρώπινες κακοήθειες</a:t>
            </a:r>
          </a:p>
          <a:p>
            <a:pPr marL="285750" indent="-285750">
              <a:buFont typeface="Wingdings" panose="05000000000000000000" pitchFamily="2" charset="2"/>
              <a:buChar char="ü"/>
            </a:pPr>
            <a:r>
              <a:rPr lang="el-GR" b="1" dirty="0">
                <a:solidFill>
                  <a:srgbClr val="C00000"/>
                </a:solidFill>
              </a:rPr>
              <a:t> πιθανώς υποδηλώνεται η φυσιολογική λειτουργία του ως καταστολέας ακατάλληλου πολλαπλασιασμού</a:t>
            </a:r>
          </a:p>
        </p:txBody>
      </p:sp>
      <p:sp>
        <p:nvSpPr>
          <p:cNvPr id="11" name="Ορθογώνιο 10">
            <a:extLst>
              <a:ext uri="{FF2B5EF4-FFF2-40B4-BE49-F238E27FC236}">
                <a16:creationId xmlns:a16="http://schemas.microsoft.com/office/drawing/2014/main" id="{E91C3DC3-98E6-491A-B089-FC474E7F29B6}"/>
              </a:ext>
            </a:extLst>
          </p:cNvPr>
          <p:cNvSpPr/>
          <p:nvPr/>
        </p:nvSpPr>
        <p:spPr>
          <a:xfrm>
            <a:off x="363556" y="5100810"/>
            <a:ext cx="5827924" cy="1553378"/>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120423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a:extLst>
              <a:ext uri="{FF2B5EF4-FFF2-40B4-BE49-F238E27FC236}">
                <a16:creationId xmlns:a16="http://schemas.microsoft.com/office/drawing/2014/main" id="{8EEBC2D3-3A6C-4DBA-87EB-782A3526BEB4}"/>
              </a:ext>
            </a:extLst>
          </p:cNvPr>
          <p:cNvPicPr>
            <a:picLocks noGrp="1" noChangeAspect="1"/>
          </p:cNvPicPr>
          <p:nvPr>
            <p:ph idx="1"/>
          </p:nvPr>
        </p:nvPicPr>
        <p:blipFill>
          <a:blip r:embed="rId2"/>
          <a:stretch>
            <a:fillRect/>
          </a:stretch>
        </p:blipFill>
        <p:spPr>
          <a:xfrm>
            <a:off x="282576" y="121680"/>
            <a:ext cx="5482537" cy="4482875"/>
          </a:xfrm>
          <a:prstGeom prst="rect">
            <a:avLst/>
          </a:prstGeom>
        </p:spPr>
      </p:pic>
      <p:pic>
        <p:nvPicPr>
          <p:cNvPr id="5" name="Εικόνα 4">
            <a:extLst>
              <a:ext uri="{FF2B5EF4-FFF2-40B4-BE49-F238E27FC236}">
                <a16:creationId xmlns:a16="http://schemas.microsoft.com/office/drawing/2014/main" id="{054916A0-56CC-4C6E-B3E4-88726EC1E18B}"/>
              </a:ext>
            </a:extLst>
          </p:cNvPr>
          <p:cNvPicPr>
            <a:picLocks noChangeAspect="1"/>
          </p:cNvPicPr>
          <p:nvPr/>
        </p:nvPicPr>
        <p:blipFill>
          <a:blip r:embed="rId3"/>
          <a:stretch>
            <a:fillRect/>
          </a:stretch>
        </p:blipFill>
        <p:spPr>
          <a:xfrm>
            <a:off x="6096000" y="2186280"/>
            <a:ext cx="5607585" cy="4297206"/>
          </a:xfrm>
          <a:prstGeom prst="rect">
            <a:avLst/>
          </a:prstGeom>
        </p:spPr>
      </p:pic>
      <p:sp>
        <p:nvSpPr>
          <p:cNvPr id="6" name="Ορθογώνιο 5">
            <a:extLst>
              <a:ext uri="{FF2B5EF4-FFF2-40B4-BE49-F238E27FC236}">
                <a16:creationId xmlns:a16="http://schemas.microsoft.com/office/drawing/2014/main" id="{16B2ED92-7AEC-497B-8A34-523AAA960486}"/>
              </a:ext>
            </a:extLst>
          </p:cNvPr>
          <p:cNvSpPr/>
          <p:nvPr/>
        </p:nvSpPr>
        <p:spPr>
          <a:xfrm>
            <a:off x="286440" y="2186280"/>
            <a:ext cx="1630496" cy="42471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50DF0D38-55A5-4AE7-9797-5E3C61A0DA64}"/>
              </a:ext>
            </a:extLst>
          </p:cNvPr>
          <p:cNvSpPr/>
          <p:nvPr/>
        </p:nvSpPr>
        <p:spPr>
          <a:xfrm>
            <a:off x="6096000" y="4043190"/>
            <a:ext cx="1725976" cy="56136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extLst>
      <p:ext uri="{BB962C8B-B14F-4D97-AF65-F5344CB8AC3E}">
        <p14:creationId xmlns:p14="http://schemas.microsoft.com/office/powerpoint/2010/main" val="1758737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C2D019-A29C-4EA4-B6CD-9640377A54C4}"/>
              </a:ext>
            </a:extLst>
          </p:cNvPr>
          <p:cNvSpPr>
            <a:spLocks noGrp="1"/>
          </p:cNvSpPr>
          <p:nvPr>
            <p:ph type="title"/>
          </p:nvPr>
        </p:nvSpPr>
        <p:spPr>
          <a:xfrm>
            <a:off x="1751682" y="407624"/>
            <a:ext cx="8209182" cy="594911"/>
          </a:xfrm>
          <a:ln>
            <a:solidFill>
              <a:srgbClr val="002060"/>
            </a:solidFill>
          </a:ln>
        </p:spPr>
        <p:txBody>
          <a:bodyPr>
            <a:normAutofit fontScale="90000"/>
          </a:bodyPr>
          <a:lstStyle/>
          <a:p>
            <a:r>
              <a:rPr lang="el-GR" dirty="0">
                <a:solidFill>
                  <a:srgbClr val="002060"/>
                </a:solidFill>
              </a:rPr>
              <a:t>Resisting cell death</a:t>
            </a:r>
          </a:p>
        </p:txBody>
      </p:sp>
      <p:sp>
        <p:nvSpPr>
          <p:cNvPr id="3" name="Θέση περιεχομένου 2">
            <a:extLst>
              <a:ext uri="{FF2B5EF4-FFF2-40B4-BE49-F238E27FC236}">
                <a16:creationId xmlns:a16="http://schemas.microsoft.com/office/drawing/2014/main" id="{27CA1001-9C1D-4142-91BE-EAE41FA028B4}"/>
              </a:ext>
            </a:extLst>
          </p:cNvPr>
          <p:cNvSpPr>
            <a:spLocks noGrp="1"/>
          </p:cNvSpPr>
          <p:nvPr>
            <p:ph idx="1"/>
          </p:nvPr>
        </p:nvSpPr>
        <p:spPr>
          <a:xfrm>
            <a:off x="330506" y="1773716"/>
            <a:ext cx="11336357" cy="4759286"/>
          </a:xfrm>
        </p:spPr>
        <p:txBody>
          <a:bodyPr/>
          <a:lstStyle/>
          <a:p>
            <a:pPr>
              <a:buFont typeface="Wingdings" panose="05000000000000000000" pitchFamily="2" charset="2"/>
              <a:buChar char="§"/>
            </a:pPr>
            <a:r>
              <a:rPr lang="el-GR" dirty="0">
                <a:solidFill>
                  <a:srgbClr val="C00000"/>
                </a:solidFill>
              </a:rPr>
              <a:t>Φυσιολογικά ο προγραμματισμένος κυτταρικός θάνατος είναι φυσικό εμπόδιο στην ανάπτυξη καρκίνου </a:t>
            </a:r>
          </a:p>
          <a:p>
            <a:pPr>
              <a:buFont typeface="Wingdings" panose="05000000000000000000" pitchFamily="2" charset="2"/>
              <a:buChar char="§"/>
            </a:pPr>
            <a:r>
              <a:rPr lang="el-GR" dirty="0">
                <a:solidFill>
                  <a:srgbClr val="C00000"/>
                </a:solidFill>
              </a:rPr>
              <a:t>Η απόπτωση είναι αποτέλεσμα διαφόρων πιέσεων που δέχονται τα καρκινικά κύτταρα στην ογκογένεση ή σε μια αντικαρκινική θεραπεία</a:t>
            </a:r>
          </a:p>
          <a:p>
            <a:pPr>
              <a:buFont typeface="Wingdings" panose="05000000000000000000" pitchFamily="2" charset="2"/>
              <a:buChar char="§"/>
            </a:pPr>
            <a:endParaRPr lang="el-GR" dirty="0">
              <a:solidFill>
                <a:srgbClr val="C00000"/>
              </a:solidFill>
            </a:endParaRPr>
          </a:p>
          <a:p>
            <a:r>
              <a:rPr lang="el-GR" dirty="0">
                <a:solidFill>
                  <a:srgbClr val="002060"/>
                </a:solidFill>
              </a:rPr>
              <a:t>Ο αποπτωτικός μηχανισμός αποτελείται τόσο upstream regulators και downstream effector </a:t>
            </a:r>
          </a:p>
          <a:p>
            <a:pPr>
              <a:buFont typeface="Wingdings" panose="05000000000000000000" pitchFamily="2" charset="2"/>
              <a:buChar char="Ø"/>
            </a:pPr>
            <a:r>
              <a:rPr lang="el-GR" b="1" dirty="0">
                <a:solidFill>
                  <a:srgbClr val="002060"/>
                </a:solidFill>
              </a:rPr>
              <a:t>Οι ρυθμιστές χωρίζονται σε δυο κατηγορίες:  </a:t>
            </a:r>
          </a:p>
          <a:p>
            <a:pPr>
              <a:buFont typeface="Wingdings" panose="05000000000000000000" pitchFamily="2" charset="2"/>
              <a:buChar char="§"/>
            </a:pPr>
            <a:r>
              <a:rPr lang="el-GR" dirty="0">
                <a:solidFill>
                  <a:srgbClr val="002060"/>
                </a:solidFill>
              </a:rPr>
              <a:t>Tο ένα λαμβάνει και επεξεργάζεται εξωκυτταρικά σήματα που προκαλούν θάνατο(πχ FAS/FAS)</a:t>
            </a:r>
          </a:p>
          <a:p>
            <a:pPr>
              <a:buFont typeface="Wingdings" panose="05000000000000000000" pitchFamily="2" charset="2"/>
              <a:buChar char="§"/>
            </a:pPr>
            <a:r>
              <a:rPr lang="el-GR" dirty="0">
                <a:solidFill>
                  <a:srgbClr val="002060"/>
                </a:solidFill>
              </a:rPr>
              <a:t>To άλλο ανιχνεύει και ενσωματώνει μια ποικιλία σημάτων ενδοκυτταρικής προέλευσης(εγγενές)</a:t>
            </a:r>
          </a:p>
          <a:p>
            <a:pPr>
              <a:buFont typeface="Wingdings" panose="05000000000000000000" pitchFamily="2" charset="2"/>
              <a:buChar char="§"/>
            </a:pPr>
            <a:endParaRPr lang="el-GR" dirty="0">
              <a:solidFill>
                <a:srgbClr val="002060"/>
              </a:solidFill>
            </a:endParaRPr>
          </a:p>
          <a:p>
            <a:pPr>
              <a:buFont typeface="Wingdings" panose="05000000000000000000" pitchFamily="2" charset="2"/>
              <a:buChar char="Ø"/>
            </a:pPr>
            <a:endParaRPr lang="el-GR" dirty="0">
              <a:solidFill>
                <a:srgbClr val="002060"/>
              </a:solidFill>
            </a:endParaRPr>
          </a:p>
          <a:p>
            <a:pPr>
              <a:buFont typeface="Wingdings" panose="05000000000000000000" pitchFamily="2" charset="2"/>
              <a:buChar char="Ø"/>
            </a:pPr>
            <a:endParaRPr lang="el-GR" dirty="0">
              <a:solidFill>
                <a:srgbClr val="002060"/>
              </a:solidFill>
            </a:endParaRPr>
          </a:p>
          <a:p>
            <a:endParaRPr lang="el-GR" dirty="0">
              <a:solidFill>
                <a:srgbClr val="002060"/>
              </a:solidFill>
            </a:endParaRPr>
          </a:p>
          <a:p>
            <a:endParaRPr lang="el-GR" dirty="0"/>
          </a:p>
        </p:txBody>
      </p:sp>
    </p:spTree>
    <p:extLst>
      <p:ext uri="{BB962C8B-B14F-4D97-AF65-F5344CB8AC3E}">
        <p14:creationId xmlns:p14="http://schemas.microsoft.com/office/powerpoint/2010/main" val="409449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496904-7E32-4BE3-A03C-301F4914ACED}"/>
              </a:ext>
            </a:extLst>
          </p:cNvPr>
          <p:cNvSpPr>
            <a:spLocks noGrp="1"/>
          </p:cNvSpPr>
          <p:nvPr>
            <p:ph type="title"/>
          </p:nvPr>
        </p:nvSpPr>
        <p:spPr>
          <a:xfrm>
            <a:off x="1630496" y="396607"/>
            <a:ext cx="7932145" cy="638979"/>
          </a:xfrm>
          <a:ln>
            <a:solidFill>
              <a:srgbClr val="002060"/>
            </a:solidFill>
          </a:ln>
        </p:spPr>
        <p:txBody>
          <a:bodyPr>
            <a:normAutofit fontScale="90000"/>
          </a:bodyPr>
          <a:lstStyle/>
          <a:p>
            <a:r>
              <a:rPr lang="en-US" dirty="0">
                <a:solidFill>
                  <a:srgbClr val="002060"/>
                </a:solidFill>
              </a:rPr>
              <a:t>Resisting cell death</a:t>
            </a:r>
            <a:endParaRPr lang="el-GR" dirty="0">
              <a:solidFill>
                <a:srgbClr val="002060"/>
              </a:solidFill>
            </a:endParaRPr>
          </a:p>
        </p:txBody>
      </p:sp>
      <p:pic>
        <p:nvPicPr>
          <p:cNvPr id="4" name="Θέση περιεχομένου 3">
            <a:extLst>
              <a:ext uri="{FF2B5EF4-FFF2-40B4-BE49-F238E27FC236}">
                <a16:creationId xmlns:a16="http://schemas.microsoft.com/office/drawing/2014/main" id="{6D993E6F-1158-4D73-B9B7-483329338FE1}"/>
              </a:ext>
            </a:extLst>
          </p:cNvPr>
          <p:cNvPicPr>
            <a:picLocks noGrp="1" noChangeAspect="1"/>
          </p:cNvPicPr>
          <p:nvPr>
            <p:ph idx="1"/>
          </p:nvPr>
        </p:nvPicPr>
        <p:blipFill>
          <a:blip r:embed="rId2"/>
          <a:stretch>
            <a:fillRect/>
          </a:stretch>
        </p:blipFill>
        <p:spPr>
          <a:xfrm>
            <a:off x="6918592" y="2093203"/>
            <a:ext cx="5130189" cy="3657601"/>
          </a:xfrm>
          <a:prstGeom prst="rect">
            <a:avLst/>
          </a:prstGeom>
        </p:spPr>
      </p:pic>
      <p:sp>
        <p:nvSpPr>
          <p:cNvPr id="5" name="TextBox 4">
            <a:extLst>
              <a:ext uri="{FF2B5EF4-FFF2-40B4-BE49-F238E27FC236}">
                <a16:creationId xmlns:a16="http://schemas.microsoft.com/office/drawing/2014/main" id="{CAD0F095-9974-4627-9521-252F8FD15E89}"/>
              </a:ext>
            </a:extLst>
          </p:cNvPr>
          <p:cNvSpPr txBox="1"/>
          <p:nvPr/>
        </p:nvSpPr>
        <p:spPr>
          <a:xfrm>
            <a:off x="143220" y="1729650"/>
            <a:ext cx="6775372" cy="6047809"/>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l-GR" dirty="0">
                <a:solidFill>
                  <a:srgbClr val="002060"/>
                </a:solidFill>
              </a:rPr>
              <a:t>Το apoptotic trigger που μεταφέρει σήματα μεταξύ ρυθμιστών και τελεστών ελέγχεται από προ και αντιαποπτωτικά μέλη ρυθμιστικών πρωτεϊνών Bcl-2</a:t>
            </a:r>
            <a:endParaRPr lang="en-US" dirty="0">
              <a:solidFill>
                <a:srgbClr val="002060"/>
              </a:solidFill>
            </a:endParaRPr>
          </a:p>
          <a:p>
            <a:pPr marL="285750" indent="-285750">
              <a:lnSpc>
                <a:spcPct val="150000"/>
              </a:lnSpc>
              <a:buFont typeface="Wingdings" panose="05000000000000000000" pitchFamily="2" charset="2"/>
              <a:buChar char="§"/>
            </a:pPr>
            <a:r>
              <a:rPr lang="el-GR" dirty="0">
                <a:solidFill>
                  <a:srgbClr val="002060"/>
                </a:solidFill>
              </a:rPr>
              <a:t>Οι Bcl-2 μαζί με τους Bcl-XL, Bcl-W, Mcl-1 λειτουργούν σαν αναστολείς της απόπτωσης, καταστέλλοντας τις προαποπτωτικές πρωτεΐνες BAX και BAK</a:t>
            </a:r>
            <a:endParaRPr lang="en-US" dirty="0">
              <a:solidFill>
                <a:srgbClr val="002060"/>
              </a:solidFill>
            </a:endParaRPr>
          </a:p>
          <a:p>
            <a:pPr marL="285750" indent="-285750">
              <a:lnSpc>
                <a:spcPct val="150000"/>
              </a:lnSpc>
              <a:buFont typeface="Wingdings" panose="05000000000000000000" pitchFamily="2" charset="2"/>
              <a:buChar char="§"/>
            </a:pPr>
            <a:r>
              <a:rPr lang="el-GR" dirty="0">
                <a:solidFill>
                  <a:srgbClr val="002060"/>
                </a:solidFill>
              </a:rPr>
              <a:t>Οι BAX </a:t>
            </a:r>
            <a:r>
              <a:rPr lang="en-US" dirty="0">
                <a:solidFill>
                  <a:srgbClr val="002060"/>
                </a:solidFill>
              </a:rPr>
              <a:t>&amp; </a:t>
            </a:r>
            <a:r>
              <a:rPr lang="el-GR" dirty="0">
                <a:solidFill>
                  <a:srgbClr val="002060"/>
                </a:solidFill>
              </a:rPr>
              <a:t>BAK προκαλούν απελευθέρωση προαποπτωτικών πρωτεϊνών σηματοδότησης όπως του κυτοχρώματος </a:t>
            </a:r>
            <a:r>
              <a:rPr lang="en-US" dirty="0">
                <a:solidFill>
                  <a:srgbClr val="002060"/>
                </a:solidFill>
              </a:rPr>
              <a:t>C</a:t>
            </a:r>
          </a:p>
          <a:p>
            <a:pPr marL="285750" indent="-285750">
              <a:lnSpc>
                <a:spcPct val="150000"/>
              </a:lnSpc>
              <a:buFont typeface="Wingdings" panose="05000000000000000000" pitchFamily="2" charset="2"/>
              <a:buChar char="§"/>
            </a:pPr>
            <a:r>
              <a:rPr lang="el-GR" dirty="0">
                <a:solidFill>
                  <a:srgbClr val="002060"/>
                </a:solidFill>
              </a:rPr>
              <a:t>Το κυτόχρωμα C ενεργοποιεί ένα καταρράκτη κασπασών και επάγουν κυτταρικές αλλαγές σχετιζόμενες με αποπτωτικό πρόγραμμα </a:t>
            </a:r>
          </a:p>
          <a:p>
            <a:pPr marL="285750" indent="-285750">
              <a:lnSpc>
                <a:spcPct val="150000"/>
              </a:lnSpc>
              <a:buFont typeface="Wingdings" panose="05000000000000000000" pitchFamily="2" charset="2"/>
              <a:buChar char="§"/>
            </a:pPr>
            <a:endParaRPr lang="el-GR" dirty="0">
              <a:solidFill>
                <a:srgbClr val="002060"/>
              </a:solidFill>
            </a:endParaRPr>
          </a:p>
          <a:p>
            <a:pPr marL="285750" indent="-285750">
              <a:lnSpc>
                <a:spcPct val="150000"/>
              </a:lnSpc>
              <a:buFont typeface="Wingdings" panose="05000000000000000000" pitchFamily="2" charset="2"/>
              <a:buChar char="§"/>
            </a:pPr>
            <a:endParaRPr lang="en-US" dirty="0">
              <a:solidFill>
                <a:srgbClr val="002060"/>
              </a:solidFill>
            </a:endParaRPr>
          </a:p>
          <a:p>
            <a:endParaRPr lang="en-US" dirty="0"/>
          </a:p>
          <a:p>
            <a:endParaRPr lang="el-GR" dirty="0"/>
          </a:p>
        </p:txBody>
      </p:sp>
    </p:spTree>
    <p:extLst>
      <p:ext uri="{BB962C8B-B14F-4D97-AF65-F5344CB8AC3E}">
        <p14:creationId xmlns:p14="http://schemas.microsoft.com/office/powerpoint/2010/main" val="2580115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24B595-951D-467E-933B-CA20DB051DAD}"/>
              </a:ext>
            </a:extLst>
          </p:cNvPr>
          <p:cNvSpPr>
            <a:spLocks noGrp="1"/>
          </p:cNvSpPr>
          <p:nvPr>
            <p:ph type="title"/>
          </p:nvPr>
        </p:nvSpPr>
        <p:spPr>
          <a:xfrm>
            <a:off x="1476260" y="209320"/>
            <a:ext cx="8218583" cy="627962"/>
          </a:xfrm>
          <a:ln>
            <a:solidFill>
              <a:srgbClr val="002060"/>
            </a:solidFill>
          </a:ln>
        </p:spPr>
        <p:txBody>
          <a:bodyPr>
            <a:normAutofit fontScale="90000"/>
          </a:bodyPr>
          <a:lstStyle/>
          <a:p>
            <a:r>
              <a:rPr lang="el-GR" dirty="0">
                <a:solidFill>
                  <a:srgbClr val="002060"/>
                </a:solidFill>
              </a:rPr>
              <a:t>Resisting cell death</a:t>
            </a:r>
          </a:p>
        </p:txBody>
      </p:sp>
      <p:sp>
        <p:nvSpPr>
          <p:cNvPr id="3" name="Θέση περιεχομένου 2">
            <a:extLst>
              <a:ext uri="{FF2B5EF4-FFF2-40B4-BE49-F238E27FC236}">
                <a16:creationId xmlns:a16="http://schemas.microsoft.com/office/drawing/2014/main" id="{2BC16F1B-39EF-43A3-90CB-827F24744375}"/>
              </a:ext>
            </a:extLst>
          </p:cNvPr>
          <p:cNvSpPr>
            <a:spLocks noGrp="1"/>
          </p:cNvSpPr>
          <p:nvPr>
            <p:ph idx="1"/>
          </p:nvPr>
        </p:nvSpPr>
        <p:spPr>
          <a:xfrm>
            <a:off x="218501" y="1200839"/>
            <a:ext cx="11754997" cy="5447841"/>
          </a:xfrm>
        </p:spPr>
        <p:txBody>
          <a:bodyPr/>
          <a:lstStyle/>
          <a:p>
            <a:pPr marL="0" indent="0">
              <a:buNone/>
            </a:pPr>
            <a:r>
              <a:rPr lang="el-GR" b="1" dirty="0">
                <a:solidFill>
                  <a:srgbClr val="C00000"/>
                </a:solidFill>
                <a:latin typeface="Arial Narrow" panose="020B0606020202030204" pitchFamily="34" charset="0"/>
              </a:rPr>
              <a:t>Autophagy Mediates Both Tumor and Death </a:t>
            </a:r>
            <a:endParaRPr lang="en-US" b="1" dirty="0">
              <a:solidFill>
                <a:srgbClr val="C00000"/>
              </a:solidFill>
              <a:latin typeface="Arial Narrow" panose="020B0606020202030204" pitchFamily="34" charset="0"/>
            </a:endParaRPr>
          </a:p>
          <a:p>
            <a:pPr marL="0" indent="0">
              <a:buNone/>
            </a:pPr>
            <a:endParaRPr lang="el-GR" b="1" dirty="0">
              <a:solidFill>
                <a:srgbClr val="C00000"/>
              </a:solidFill>
              <a:latin typeface="Arial Narrow" panose="020B0606020202030204" pitchFamily="34" charset="0"/>
            </a:endParaRPr>
          </a:p>
          <a:p>
            <a:r>
              <a:rPr lang="el-GR" dirty="0">
                <a:solidFill>
                  <a:srgbClr val="002060"/>
                </a:solidFill>
                <a:latin typeface="Arial Narrow" panose="020B0606020202030204" pitchFamily="34" charset="0"/>
              </a:rPr>
              <a:t>Η αυτοφαγία αντιπροσωπεύει μια σημαντική κυτταροφυσιολογική απόκριση κι λειτουργεί κανονικά σε χαμηλά επίπεδα στα κύτταρα</a:t>
            </a:r>
          </a:p>
          <a:p>
            <a:r>
              <a:rPr lang="el-GR" dirty="0">
                <a:solidFill>
                  <a:srgbClr val="002060"/>
                </a:solidFill>
                <a:latin typeface="Arial Narrow" panose="020B0606020202030204" pitchFamily="34" charset="0"/>
              </a:rPr>
              <a:t>  Μπορεί να προκληθεί σε ορισμένες καταστάσεις κυτταρικού στρες, πχ ανεπάρκεια θρεπτικών συστατικών </a:t>
            </a:r>
          </a:p>
          <a:p>
            <a:endParaRPr lang="el-GR" dirty="0"/>
          </a:p>
        </p:txBody>
      </p:sp>
      <p:pic>
        <p:nvPicPr>
          <p:cNvPr id="4" name="Εικόνα 3">
            <a:extLst>
              <a:ext uri="{FF2B5EF4-FFF2-40B4-BE49-F238E27FC236}">
                <a16:creationId xmlns:a16="http://schemas.microsoft.com/office/drawing/2014/main" id="{27AF6633-F409-4A43-ADC5-C4E9F18CF2F6}"/>
              </a:ext>
            </a:extLst>
          </p:cNvPr>
          <p:cNvPicPr>
            <a:picLocks noChangeAspect="1"/>
          </p:cNvPicPr>
          <p:nvPr/>
        </p:nvPicPr>
        <p:blipFill rotWithShape="1">
          <a:blip r:embed="rId2"/>
          <a:srcRect l="5359" t="16929" r="1776" b="-275"/>
          <a:stretch/>
        </p:blipFill>
        <p:spPr>
          <a:xfrm>
            <a:off x="7814631" y="3460468"/>
            <a:ext cx="4263527" cy="2834090"/>
          </a:xfrm>
          <a:prstGeom prst="rect">
            <a:avLst/>
          </a:prstGeom>
        </p:spPr>
      </p:pic>
      <p:sp>
        <p:nvSpPr>
          <p:cNvPr id="6" name="TextBox 5">
            <a:extLst>
              <a:ext uri="{FF2B5EF4-FFF2-40B4-BE49-F238E27FC236}">
                <a16:creationId xmlns:a16="http://schemas.microsoft.com/office/drawing/2014/main" id="{84B8A4B5-4588-4C4D-9F9B-A91678ADFE1F}"/>
              </a:ext>
            </a:extLst>
          </p:cNvPr>
          <p:cNvSpPr txBox="1"/>
          <p:nvPr/>
        </p:nvSpPr>
        <p:spPr>
          <a:xfrm>
            <a:off x="110169" y="3429000"/>
            <a:ext cx="7594295" cy="2893100"/>
          </a:xfrm>
          <a:prstGeom prst="rect">
            <a:avLst/>
          </a:prstGeom>
          <a:noFill/>
        </p:spPr>
        <p:txBody>
          <a:bodyPr wrap="square">
            <a:spAutoFit/>
          </a:bodyPr>
          <a:lstStyle/>
          <a:p>
            <a:pPr marL="285750" indent="-285750">
              <a:buFont typeface="Wingdings" panose="05000000000000000000" pitchFamily="2" charset="2"/>
              <a:buChar char="§"/>
            </a:pPr>
            <a:r>
              <a:rPr lang="el-GR" sz="1400" dirty="0">
                <a:solidFill>
                  <a:srgbClr val="002060"/>
                </a:solidFill>
              </a:rPr>
              <a:t>Το αυτοφαγικό πρόγραμμα επιτρέπει στα κύτταρα να διασπούν κυτταρικά οργανίδια, όπως τα ριβοσώματα και τα μιτοχόνδρια, επιτρέποντας στους καταβολίτες που προκύπτουν να ανακυκλωθούν και έτσι να χρησιμοποιηθούν για βιοσύνθεση και μεταβολισμό ενέργειας.</a:t>
            </a:r>
          </a:p>
          <a:p>
            <a:endParaRPr lang="el-GR" sz="1400" dirty="0">
              <a:solidFill>
                <a:srgbClr val="002060"/>
              </a:solidFill>
            </a:endParaRPr>
          </a:p>
          <a:p>
            <a:endParaRPr lang="el-GR" sz="1400" dirty="0">
              <a:solidFill>
                <a:srgbClr val="002060"/>
              </a:solidFill>
            </a:endParaRPr>
          </a:p>
          <a:p>
            <a:pPr marL="285750" indent="-285750">
              <a:buFont typeface="Wingdings" panose="05000000000000000000" pitchFamily="2" charset="2"/>
              <a:buChar char="§"/>
            </a:pPr>
            <a:r>
              <a:rPr lang="el-GR" sz="1400" dirty="0">
                <a:solidFill>
                  <a:srgbClr val="002060"/>
                </a:solidFill>
              </a:rPr>
              <a:t>Αξίζει να σημειωθεί ότι πρόσφατη έρευνα αποκάλυψε διασταυρώσεις μεταξύ των ρυθμιστικών κυκλωμάτων που διέπουν την αυτοφαγία, την απόπτωση και την κυτταρική ομοιόσταση</a:t>
            </a:r>
          </a:p>
          <a:p>
            <a:endParaRPr lang="el-GR" sz="1400" dirty="0">
              <a:solidFill>
                <a:srgbClr val="002060"/>
              </a:solidFill>
            </a:endParaRPr>
          </a:p>
          <a:p>
            <a:pPr marL="285750" indent="-285750">
              <a:buFont typeface="Wingdings" panose="05000000000000000000" pitchFamily="2" charset="2"/>
              <a:buChar char="§"/>
            </a:pPr>
            <a:r>
              <a:rPr lang="el-GR" sz="1400" dirty="0">
                <a:solidFill>
                  <a:srgbClr val="002060"/>
                </a:solidFill>
              </a:rPr>
              <a:t>Για παράδειγμα, η οδός σηματοδότησης που περιλαμβάνει τις κινάσες PI3, AKT και mTOR, η οποία διεγείρεται από σήματα επιβίωσης για τον αποκλεισμό της απόπτωσης, αναστέλλει την αυτοφαγία. Όταν τα σήματα επιβίωσης είναι ανεπαρκή, η οδός σηματοδότησης PI3K ρυθμίζεται προς τα κάτω, με αποτέλεσμα να μπορεί να προκληθεί αυτοφαγία ή/και απόπτωση </a:t>
            </a:r>
          </a:p>
        </p:txBody>
      </p:sp>
      <p:sp>
        <p:nvSpPr>
          <p:cNvPr id="8" name="Ορθογώνιο 7">
            <a:extLst>
              <a:ext uri="{FF2B5EF4-FFF2-40B4-BE49-F238E27FC236}">
                <a16:creationId xmlns:a16="http://schemas.microsoft.com/office/drawing/2014/main" id="{1B1D5E0F-695B-4814-A6E8-7C97DDB73426}"/>
              </a:ext>
            </a:extLst>
          </p:cNvPr>
          <p:cNvSpPr/>
          <p:nvPr/>
        </p:nvSpPr>
        <p:spPr>
          <a:xfrm>
            <a:off x="110170" y="3429000"/>
            <a:ext cx="7594294" cy="2971800"/>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58542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F74FA7-6919-4A3A-BFB3-2CD3EA502A5E}"/>
              </a:ext>
            </a:extLst>
          </p:cNvPr>
          <p:cNvSpPr>
            <a:spLocks noGrp="1"/>
          </p:cNvSpPr>
          <p:nvPr>
            <p:ph type="title"/>
          </p:nvPr>
        </p:nvSpPr>
        <p:spPr>
          <a:xfrm>
            <a:off x="1729648" y="352540"/>
            <a:ext cx="8042314" cy="572877"/>
          </a:xfrm>
          <a:noFill/>
          <a:ln>
            <a:solidFill>
              <a:srgbClr val="002060"/>
            </a:solidFill>
          </a:ln>
        </p:spPr>
        <p:txBody>
          <a:bodyPr>
            <a:normAutofit fontScale="90000"/>
          </a:bodyPr>
          <a:lstStyle/>
          <a:p>
            <a:r>
              <a:rPr lang="en-US" dirty="0">
                <a:solidFill>
                  <a:srgbClr val="002060"/>
                </a:solidFill>
              </a:rPr>
              <a:t>Resisting cell death </a:t>
            </a:r>
            <a:endParaRPr lang="el-GR" dirty="0">
              <a:solidFill>
                <a:srgbClr val="002060"/>
              </a:solidFill>
            </a:endParaRPr>
          </a:p>
        </p:txBody>
      </p:sp>
      <p:sp>
        <p:nvSpPr>
          <p:cNvPr id="3" name="Θέση περιεχομένου 2">
            <a:extLst>
              <a:ext uri="{FF2B5EF4-FFF2-40B4-BE49-F238E27FC236}">
                <a16:creationId xmlns:a16="http://schemas.microsoft.com/office/drawing/2014/main" id="{FAE1A181-DF13-4D8C-AECC-C8108DFBE553}"/>
              </a:ext>
            </a:extLst>
          </p:cNvPr>
          <p:cNvSpPr>
            <a:spLocks noGrp="1"/>
          </p:cNvSpPr>
          <p:nvPr>
            <p:ph idx="1"/>
          </p:nvPr>
        </p:nvSpPr>
        <p:spPr>
          <a:xfrm>
            <a:off x="297455" y="1531345"/>
            <a:ext cx="11138053" cy="4974115"/>
          </a:xfrm>
        </p:spPr>
        <p:txBody>
          <a:bodyPr>
            <a:normAutofit/>
          </a:bodyPr>
          <a:lstStyle/>
          <a:p>
            <a:r>
              <a:rPr lang="el-GR" b="1" dirty="0">
                <a:solidFill>
                  <a:srgbClr val="C00000"/>
                </a:solidFill>
              </a:rPr>
              <a:t>Necrosis Has Proinflammatory and Tumor-</a:t>
            </a:r>
            <a:r>
              <a:rPr lang="en-US" b="1" dirty="0">
                <a:solidFill>
                  <a:srgbClr val="C00000"/>
                </a:solidFill>
              </a:rPr>
              <a:t>Promoting </a:t>
            </a:r>
            <a:endParaRPr lang="el-GR" b="1" dirty="0">
              <a:solidFill>
                <a:srgbClr val="C00000"/>
              </a:solidFill>
            </a:endParaRPr>
          </a:p>
          <a:p>
            <a:r>
              <a:rPr lang="el-GR" dirty="0">
                <a:solidFill>
                  <a:srgbClr val="002060"/>
                </a:solidFill>
              </a:rPr>
              <a:t>H νέκρωση έχει προφλεγμονώδη δράση και προάγει την ανάπτυξη του όγκου </a:t>
            </a:r>
          </a:p>
          <a:p>
            <a:r>
              <a:rPr lang="el-GR" dirty="0">
                <a:solidFill>
                  <a:srgbClr val="002060"/>
                </a:solidFill>
              </a:rPr>
              <a:t>Τα κύτταρα της νέκρωσης απελευθερώνουν το περιεχόμενό τους σε τοπικά μικρο-περιβάλλοντα </a:t>
            </a:r>
          </a:p>
          <a:p>
            <a:r>
              <a:rPr lang="el-GR" dirty="0">
                <a:solidFill>
                  <a:srgbClr val="002060"/>
                </a:solidFill>
              </a:rPr>
              <a:t>Ο κυτταρικός θάνατος λόγω νέκρωσης, υπό γενετικό έλεγχο σε κάποιες περιπτώσεις είναι μια κατευθυνόμενη διαδικασία</a:t>
            </a:r>
          </a:p>
          <a:p>
            <a:r>
              <a:rPr lang="el-GR" dirty="0">
                <a:solidFill>
                  <a:srgbClr val="002060"/>
                </a:solidFill>
              </a:rPr>
              <a:t>Ο νεκρωτικός θάνατος απελευθερώνει προφλεγμονώδη σήματα σε αντίθεση με την αυτοφαγία και την νέκρωση </a:t>
            </a:r>
          </a:p>
          <a:p>
            <a:endParaRPr lang="el-GR" dirty="0"/>
          </a:p>
          <a:p>
            <a:pPr marL="0" indent="0">
              <a:buNone/>
            </a:pPr>
            <a:r>
              <a:rPr lang="el-GR" b="1" dirty="0">
                <a:solidFill>
                  <a:srgbClr val="C00000"/>
                </a:solidFill>
              </a:rPr>
              <a:t>ΠΩΣ ΕΠΙΤΙΓΧΑΝΕΤΑΙ ΑΥΤΟ;</a:t>
            </a:r>
          </a:p>
          <a:p>
            <a:r>
              <a:rPr lang="el-GR" dirty="0">
                <a:solidFill>
                  <a:srgbClr val="002060"/>
                </a:solidFill>
              </a:rPr>
              <a:t>Τα νεκρωτικά κύτταρα στρατολογούν φλεγμονώδη κύτταρα του ανοσοποιητικού συστήματος </a:t>
            </a:r>
          </a:p>
          <a:p>
            <a:r>
              <a:rPr lang="el-GR" dirty="0">
                <a:solidFill>
                  <a:srgbClr val="002060"/>
                </a:solidFill>
              </a:rPr>
              <a:t>Βασική λειτουργία των φλεγμονωδών κυττάρων να εντοπίζουν την βλάβη των ιστών και να αφαιρούν σημεία νέκρωσης </a:t>
            </a:r>
          </a:p>
          <a:p>
            <a:endParaRPr lang="el-GR" dirty="0"/>
          </a:p>
        </p:txBody>
      </p:sp>
    </p:spTree>
    <p:extLst>
      <p:ext uri="{BB962C8B-B14F-4D97-AF65-F5344CB8AC3E}">
        <p14:creationId xmlns:p14="http://schemas.microsoft.com/office/powerpoint/2010/main" val="3571720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E90544-220D-4867-A291-DF37F3388720}"/>
              </a:ext>
            </a:extLst>
          </p:cNvPr>
          <p:cNvSpPr>
            <a:spLocks noGrp="1"/>
          </p:cNvSpPr>
          <p:nvPr>
            <p:ph type="title"/>
          </p:nvPr>
        </p:nvSpPr>
        <p:spPr>
          <a:xfrm>
            <a:off x="1938969" y="308472"/>
            <a:ext cx="7127913" cy="583894"/>
          </a:xfrm>
          <a:ln>
            <a:solidFill>
              <a:srgbClr val="002060"/>
            </a:solidFill>
          </a:ln>
        </p:spPr>
        <p:txBody>
          <a:bodyPr>
            <a:normAutofit fontScale="90000"/>
          </a:bodyPr>
          <a:lstStyle/>
          <a:p>
            <a:r>
              <a:rPr lang="en-US" dirty="0">
                <a:solidFill>
                  <a:srgbClr val="002060"/>
                </a:solidFill>
              </a:rPr>
              <a:t>Resisting cell death </a:t>
            </a:r>
            <a:endParaRPr lang="el-GR" dirty="0">
              <a:solidFill>
                <a:srgbClr val="002060"/>
              </a:solidFill>
            </a:endParaRPr>
          </a:p>
        </p:txBody>
      </p:sp>
      <p:sp>
        <p:nvSpPr>
          <p:cNvPr id="3" name="Θέση περιεχομένου 2">
            <a:extLst>
              <a:ext uri="{FF2B5EF4-FFF2-40B4-BE49-F238E27FC236}">
                <a16:creationId xmlns:a16="http://schemas.microsoft.com/office/drawing/2014/main" id="{574A2E3D-06D6-4BF9-8DE4-3CCE5D9EB319}"/>
              </a:ext>
            </a:extLst>
          </p:cNvPr>
          <p:cNvSpPr>
            <a:spLocks noGrp="1"/>
          </p:cNvSpPr>
          <p:nvPr>
            <p:ph idx="1"/>
          </p:nvPr>
        </p:nvSpPr>
        <p:spPr>
          <a:xfrm>
            <a:off x="165253" y="1839817"/>
            <a:ext cx="11589745" cy="4709711"/>
          </a:xfrm>
        </p:spPr>
        <p:txBody>
          <a:bodyPr>
            <a:normAutofit/>
          </a:bodyPr>
          <a:lstStyle/>
          <a:p>
            <a:pPr marL="0" indent="0">
              <a:lnSpc>
                <a:spcPct val="150000"/>
              </a:lnSpc>
              <a:buNone/>
            </a:pPr>
            <a:r>
              <a:rPr lang="en-US" b="1" dirty="0">
                <a:solidFill>
                  <a:srgbClr val="C00000"/>
                </a:solidFill>
              </a:rPr>
              <a:t>   </a:t>
            </a:r>
            <a:r>
              <a:rPr lang="el-GR" b="1" dirty="0">
                <a:solidFill>
                  <a:srgbClr val="C00000"/>
                </a:solidFill>
              </a:rPr>
              <a:t>Στο πλαίσιο νεοπλασίας </a:t>
            </a:r>
          </a:p>
          <a:p>
            <a:pPr>
              <a:lnSpc>
                <a:spcPct val="150000"/>
              </a:lnSpc>
            </a:pPr>
            <a:r>
              <a:rPr lang="el-GR" dirty="0">
                <a:solidFill>
                  <a:srgbClr val="002060"/>
                </a:solidFill>
              </a:rPr>
              <a:t>Διάφορα δεδομένα υποδεικνύουν ότι τα ανοσοφλεγμονώδη κύτταρα μπορούν να προάγουν ενεργό όγκο (ικανότητα αγγειογένεσης, πολλαπλασιασμό και την διεισδυτικότητα).</a:t>
            </a:r>
          </a:p>
          <a:p>
            <a:pPr>
              <a:lnSpc>
                <a:spcPct val="150000"/>
              </a:lnSpc>
            </a:pPr>
            <a:r>
              <a:rPr lang="el-GR" dirty="0">
                <a:solidFill>
                  <a:srgbClr val="002060"/>
                </a:solidFill>
              </a:rPr>
              <a:t>Τα νεκρωτικά κύτταρα μπορούν να απελευθερώσουν βιοδραστικούς ρυθμιστικούς παράγοντες (πχ IL-1).</a:t>
            </a:r>
          </a:p>
          <a:p>
            <a:pPr>
              <a:lnSpc>
                <a:spcPct val="150000"/>
              </a:lnSpc>
            </a:pPr>
            <a:r>
              <a:rPr lang="el-GR" dirty="0">
                <a:solidFill>
                  <a:srgbClr val="002060"/>
                </a:solidFill>
              </a:rPr>
              <a:t>IL-1 διεγείρει άμεσα γειτονικά κύτταρα, βιώσιμα να πολλαπλασιαστούν (Νεοπλαστική εξέλιξη).</a:t>
            </a:r>
          </a:p>
          <a:p>
            <a:pPr marL="0" indent="0">
              <a:lnSpc>
                <a:spcPct val="150000"/>
              </a:lnSpc>
              <a:buNone/>
            </a:pPr>
            <a:r>
              <a:rPr lang="el-GR" b="1" dirty="0">
                <a:solidFill>
                  <a:srgbClr val="C00000"/>
                </a:solidFill>
              </a:rPr>
              <a:t>Έτσι, νεοπλασίες και δυνητικά διεισδυτικοί και μεταναστευτικοί όγκοι στρατολογούνται από φλεγμονώδη κύτταρα που προάγουν όγκους που φέρουν παράγοντες διέγερσης</a:t>
            </a:r>
            <a:r>
              <a:rPr lang="en-US" b="1" dirty="0">
                <a:solidFill>
                  <a:srgbClr val="C00000"/>
                </a:solidFill>
              </a:rPr>
              <a:t>. </a:t>
            </a:r>
            <a:r>
              <a:rPr lang="el-GR" b="1" dirty="0">
                <a:solidFill>
                  <a:srgbClr val="C00000"/>
                </a:solidFill>
              </a:rPr>
              <a:t> </a:t>
            </a:r>
          </a:p>
          <a:p>
            <a:endParaRPr lang="el-GR" dirty="0"/>
          </a:p>
        </p:txBody>
      </p:sp>
    </p:spTree>
    <p:extLst>
      <p:ext uri="{BB962C8B-B14F-4D97-AF65-F5344CB8AC3E}">
        <p14:creationId xmlns:p14="http://schemas.microsoft.com/office/powerpoint/2010/main" val="3270578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6C34EC-1B1D-4B7E-882E-7DB342965003}"/>
              </a:ext>
            </a:extLst>
          </p:cNvPr>
          <p:cNvSpPr>
            <a:spLocks noGrp="1"/>
          </p:cNvSpPr>
          <p:nvPr>
            <p:ph type="title"/>
          </p:nvPr>
        </p:nvSpPr>
        <p:spPr>
          <a:xfrm>
            <a:off x="1553379" y="308472"/>
            <a:ext cx="8152482" cy="605928"/>
          </a:xfrm>
          <a:ln>
            <a:solidFill>
              <a:srgbClr val="002060"/>
            </a:solidFill>
          </a:ln>
        </p:spPr>
        <p:txBody>
          <a:bodyPr>
            <a:normAutofit fontScale="90000"/>
          </a:bodyPr>
          <a:lstStyle/>
          <a:p>
            <a:r>
              <a:rPr lang="en-US" dirty="0">
                <a:solidFill>
                  <a:srgbClr val="002060"/>
                </a:solidFill>
              </a:rPr>
              <a:t>Resisting cell death- pro apoptotic bh3</a:t>
            </a:r>
            <a:endParaRPr lang="el-GR" dirty="0">
              <a:solidFill>
                <a:srgbClr val="002060"/>
              </a:solidFill>
            </a:endParaRPr>
          </a:p>
        </p:txBody>
      </p:sp>
      <p:pic>
        <p:nvPicPr>
          <p:cNvPr id="5" name="Εικόνα 4">
            <a:extLst>
              <a:ext uri="{FF2B5EF4-FFF2-40B4-BE49-F238E27FC236}">
                <a16:creationId xmlns:a16="http://schemas.microsoft.com/office/drawing/2014/main" id="{0A36D49A-08CD-445B-AC86-9BAB1389B3B1}"/>
              </a:ext>
            </a:extLst>
          </p:cNvPr>
          <p:cNvPicPr>
            <a:picLocks noChangeAspect="1"/>
          </p:cNvPicPr>
          <p:nvPr/>
        </p:nvPicPr>
        <p:blipFill rotWithShape="1">
          <a:blip r:embed="rId2"/>
          <a:srcRect l="-2604" r="2604"/>
          <a:stretch/>
        </p:blipFill>
        <p:spPr>
          <a:xfrm>
            <a:off x="0" y="1866840"/>
            <a:ext cx="7933733" cy="3124320"/>
          </a:xfrm>
          <a:prstGeom prst="rect">
            <a:avLst/>
          </a:prstGeom>
        </p:spPr>
      </p:pic>
      <p:sp>
        <p:nvSpPr>
          <p:cNvPr id="7" name="TextBox 6">
            <a:extLst>
              <a:ext uri="{FF2B5EF4-FFF2-40B4-BE49-F238E27FC236}">
                <a16:creationId xmlns:a16="http://schemas.microsoft.com/office/drawing/2014/main" id="{2F8AAC32-9E3E-4FF7-AB3A-8A847678F601}"/>
              </a:ext>
            </a:extLst>
          </p:cNvPr>
          <p:cNvSpPr txBox="1"/>
          <p:nvPr/>
        </p:nvSpPr>
        <p:spPr>
          <a:xfrm>
            <a:off x="143219" y="1553378"/>
            <a:ext cx="8970483" cy="369332"/>
          </a:xfrm>
          <a:prstGeom prst="rect">
            <a:avLst/>
          </a:prstGeom>
          <a:noFill/>
        </p:spPr>
        <p:txBody>
          <a:bodyPr wrap="square">
            <a:spAutoFit/>
          </a:bodyPr>
          <a:lstStyle/>
          <a:p>
            <a:r>
              <a:rPr lang="en-US" dirty="0">
                <a:solidFill>
                  <a:srgbClr val="C00000"/>
                </a:solidFill>
              </a:rPr>
              <a:t>Mimicking the BH3 domain to kill cancer cells</a:t>
            </a:r>
            <a:endParaRPr lang="el-GR" dirty="0">
              <a:solidFill>
                <a:srgbClr val="C00000"/>
              </a:solidFill>
            </a:endParaRPr>
          </a:p>
        </p:txBody>
      </p:sp>
      <p:sp>
        <p:nvSpPr>
          <p:cNvPr id="9" name="TextBox 8">
            <a:extLst>
              <a:ext uri="{FF2B5EF4-FFF2-40B4-BE49-F238E27FC236}">
                <a16:creationId xmlns:a16="http://schemas.microsoft.com/office/drawing/2014/main" id="{81C2F98A-A016-4915-999B-01E218B29B40}"/>
              </a:ext>
            </a:extLst>
          </p:cNvPr>
          <p:cNvSpPr txBox="1"/>
          <p:nvPr/>
        </p:nvSpPr>
        <p:spPr>
          <a:xfrm>
            <a:off x="143219" y="5221995"/>
            <a:ext cx="7987229" cy="919908"/>
          </a:xfrm>
          <a:prstGeom prst="rect">
            <a:avLst/>
          </a:prstGeom>
          <a:noFill/>
        </p:spPr>
        <p:txBody>
          <a:bodyPr wrap="square">
            <a:spAutoFit/>
          </a:bodyPr>
          <a:lstStyle/>
          <a:p>
            <a:r>
              <a:rPr lang="en-US" dirty="0">
                <a:solidFill>
                  <a:srgbClr val="002060"/>
                </a:solidFill>
              </a:rPr>
              <a:t>BH3 mimetic drugs are small molecule agents that bind to and antagonise anti-apoptotic BCL-2 family proteins, directly triggering the apoptosis machinery in a BAX/BAK dependant manner</a:t>
            </a:r>
            <a:endParaRPr lang="el-GR" dirty="0">
              <a:solidFill>
                <a:srgbClr val="002060"/>
              </a:solidFill>
            </a:endParaRPr>
          </a:p>
        </p:txBody>
      </p:sp>
      <p:sp>
        <p:nvSpPr>
          <p:cNvPr id="10" name="Ορθογώνιο 9">
            <a:extLst>
              <a:ext uri="{FF2B5EF4-FFF2-40B4-BE49-F238E27FC236}">
                <a16:creationId xmlns:a16="http://schemas.microsoft.com/office/drawing/2014/main" id="{BA7A7A33-E343-457A-8892-A376A036F70F}"/>
              </a:ext>
            </a:extLst>
          </p:cNvPr>
          <p:cNvSpPr/>
          <p:nvPr/>
        </p:nvSpPr>
        <p:spPr>
          <a:xfrm>
            <a:off x="143219" y="5113916"/>
            <a:ext cx="7790514" cy="112163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a:extLst>
              <a:ext uri="{FF2B5EF4-FFF2-40B4-BE49-F238E27FC236}">
                <a16:creationId xmlns:a16="http://schemas.microsoft.com/office/drawing/2014/main" id="{3F4F23CB-0E93-4DDA-AF2F-F55E45767195}"/>
              </a:ext>
            </a:extLst>
          </p:cNvPr>
          <p:cNvSpPr/>
          <p:nvPr/>
        </p:nvSpPr>
        <p:spPr>
          <a:xfrm>
            <a:off x="143219" y="4373696"/>
            <a:ext cx="7790514" cy="56159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56361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CD5A2F-7216-4BF3-B309-E84CE7C10B4E}"/>
              </a:ext>
            </a:extLst>
          </p:cNvPr>
          <p:cNvSpPr>
            <a:spLocks noGrp="1"/>
          </p:cNvSpPr>
          <p:nvPr>
            <p:ph type="title"/>
          </p:nvPr>
        </p:nvSpPr>
        <p:spPr>
          <a:xfrm>
            <a:off x="1729648" y="341523"/>
            <a:ext cx="7998246" cy="484742"/>
          </a:xfrm>
          <a:ln>
            <a:solidFill>
              <a:srgbClr val="002060"/>
            </a:solidFill>
          </a:ln>
        </p:spPr>
        <p:txBody>
          <a:bodyPr>
            <a:normAutofit fontScale="90000"/>
          </a:bodyPr>
          <a:lstStyle/>
          <a:p>
            <a:r>
              <a:rPr lang="el-GR" sz="2000" dirty="0" err="1">
                <a:solidFill>
                  <a:srgbClr val="002060"/>
                </a:solidFill>
              </a:rPr>
              <a:t>Διατηρηση</a:t>
            </a:r>
            <a:r>
              <a:rPr lang="el-GR" sz="2000" dirty="0">
                <a:solidFill>
                  <a:srgbClr val="002060"/>
                </a:solidFill>
              </a:rPr>
              <a:t> της </a:t>
            </a:r>
            <a:r>
              <a:rPr lang="el-GR" sz="2000" dirty="0" err="1">
                <a:solidFill>
                  <a:srgbClr val="002060"/>
                </a:solidFill>
              </a:rPr>
              <a:t>ικανοτητασ</a:t>
            </a:r>
            <a:r>
              <a:rPr lang="el-GR" sz="2000" dirty="0">
                <a:solidFill>
                  <a:srgbClr val="002060"/>
                </a:solidFill>
              </a:rPr>
              <a:t> </a:t>
            </a:r>
            <a:r>
              <a:rPr lang="el-GR" sz="2000" dirty="0" err="1">
                <a:solidFill>
                  <a:srgbClr val="002060"/>
                </a:solidFill>
              </a:rPr>
              <a:t>αντιγραφησ</a:t>
            </a:r>
            <a:endParaRPr lang="el-GR" sz="2000" dirty="0">
              <a:solidFill>
                <a:srgbClr val="002060"/>
              </a:solidFill>
            </a:endParaRPr>
          </a:p>
        </p:txBody>
      </p:sp>
      <p:pic>
        <p:nvPicPr>
          <p:cNvPr id="4" name="Θέση περιεχομένου 3">
            <a:extLst>
              <a:ext uri="{FF2B5EF4-FFF2-40B4-BE49-F238E27FC236}">
                <a16:creationId xmlns:a16="http://schemas.microsoft.com/office/drawing/2014/main" id="{B7F977C4-D4CF-47AB-91D1-05B644C67C75}"/>
              </a:ext>
            </a:extLst>
          </p:cNvPr>
          <p:cNvPicPr>
            <a:picLocks noGrp="1" noChangeAspect="1"/>
          </p:cNvPicPr>
          <p:nvPr>
            <p:ph idx="1"/>
          </p:nvPr>
        </p:nvPicPr>
        <p:blipFill>
          <a:blip r:embed="rId2"/>
          <a:stretch>
            <a:fillRect/>
          </a:stretch>
        </p:blipFill>
        <p:spPr>
          <a:xfrm>
            <a:off x="310307" y="1795750"/>
            <a:ext cx="5539649" cy="3944651"/>
          </a:xfrm>
          <a:prstGeom prst="rect">
            <a:avLst/>
          </a:prstGeom>
        </p:spPr>
      </p:pic>
      <p:sp>
        <p:nvSpPr>
          <p:cNvPr id="7" name="Ορθογώνιο 6">
            <a:extLst>
              <a:ext uri="{FF2B5EF4-FFF2-40B4-BE49-F238E27FC236}">
                <a16:creationId xmlns:a16="http://schemas.microsoft.com/office/drawing/2014/main" id="{7CC36672-552A-4750-B23B-D5050A837E7C}"/>
              </a:ext>
            </a:extLst>
          </p:cNvPr>
          <p:cNvSpPr/>
          <p:nvPr/>
        </p:nvSpPr>
        <p:spPr>
          <a:xfrm>
            <a:off x="4362680" y="3558448"/>
            <a:ext cx="1839816" cy="48474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8" name="Εικόνα 7">
            <a:extLst>
              <a:ext uri="{FF2B5EF4-FFF2-40B4-BE49-F238E27FC236}">
                <a16:creationId xmlns:a16="http://schemas.microsoft.com/office/drawing/2014/main" id="{5F82B6D4-DFA2-4186-8CF0-07D8DD1FA7AB}"/>
              </a:ext>
            </a:extLst>
          </p:cNvPr>
          <p:cNvPicPr>
            <a:picLocks noChangeAspect="1"/>
          </p:cNvPicPr>
          <p:nvPr/>
        </p:nvPicPr>
        <p:blipFill>
          <a:blip r:embed="rId3"/>
          <a:stretch>
            <a:fillRect/>
          </a:stretch>
        </p:blipFill>
        <p:spPr>
          <a:xfrm>
            <a:off x="6342046" y="1719798"/>
            <a:ext cx="5655323" cy="4162042"/>
          </a:xfrm>
          <a:prstGeom prst="rect">
            <a:avLst/>
          </a:prstGeom>
        </p:spPr>
      </p:pic>
      <p:sp>
        <p:nvSpPr>
          <p:cNvPr id="9" name="Ορθογώνιο 8">
            <a:extLst>
              <a:ext uri="{FF2B5EF4-FFF2-40B4-BE49-F238E27FC236}">
                <a16:creationId xmlns:a16="http://schemas.microsoft.com/office/drawing/2014/main" id="{C1889338-23A0-4A14-B532-9BBA6D66395E}"/>
              </a:ext>
            </a:extLst>
          </p:cNvPr>
          <p:cNvSpPr/>
          <p:nvPr/>
        </p:nvSpPr>
        <p:spPr>
          <a:xfrm>
            <a:off x="9727894" y="3558448"/>
            <a:ext cx="2236424" cy="48474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235285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DB30BC-7102-44BC-BD36-2E15846166D2}"/>
              </a:ext>
            </a:extLst>
          </p:cNvPr>
          <p:cNvSpPr>
            <a:spLocks noGrp="1"/>
          </p:cNvSpPr>
          <p:nvPr>
            <p:ph type="title"/>
          </p:nvPr>
        </p:nvSpPr>
        <p:spPr>
          <a:xfrm>
            <a:off x="1597446" y="396606"/>
            <a:ext cx="7855027" cy="539827"/>
          </a:xfrm>
          <a:ln>
            <a:solidFill>
              <a:srgbClr val="002060"/>
            </a:solidFill>
          </a:ln>
        </p:spPr>
        <p:txBody>
          <a:bodyPr>
            <a:normAutofit fontScale="90000"/>
          </a:bodyPr>
          <a:lstStyle/>
          <a:p>
            <a:r>
              <a:rPr lang="el-GR" dirty="0">
                <a:solidFill>
                  <a:srgbClr val="002060"/>
                </a:solidFill>
              </a:rPr>
              <a:t>Ε</a:t>
            </a:r>
            <a:r>
              <a:rPr lang="en-US" dirty="0">
                <a:solidFill>
                  <a:srgbClr val="002060"/>
                </a:solidFill>
              </a:rPr>
              <a:t>nabling Replicative Immortality </a:t>
            </a:r>
            <a:endParaRPr lang="el-GR" dirty="0">
              <a:solidFill>
                <a:srgbClr val="002060"/>
              </a:solidFill>
            </a:endParaRPr>
          </a:p>
        </p:txBody>
      </p:sp>
      <p:sp>
        <p:nvSpPr>
          <p:cNvPr id="3" name="Θέση περιεχομένου 2">
            <a:extLst>
              <a:ext uri="{FF2B5EF4-FFF2-40B4-BE49-F238E27FC236}">
                <a16:creationId xmlns:a16="http://schemas.microsoft.com/office/drawing/2014/main" id="{6F3294FB-F837-4763-8EF0-868705A16551}"/>
              </a:ext>
            </a:extLst>
          </p:cNvPr>
          <p:cNvSpPr>
            <a:spLocks noGrp="1"/>
          </p:cNvSpPr>
          <p:nvPr>
            <p:ph idx="1"/>
          </p:nvPr>
        </p:nvSpPr>
        <p:spPr>
          <a:xfrm>
            <a:off x="209320" y="1454228"/>
            <a:ext cx="11721947" cy="5106316"/>
          </a:xfrm>
        </p:spPr>
        <p:txBody>
          <a:bodyPr/>
          <a:lstStyle/>
          <a:p>
            <a:r>
              <a:rPr lang="el-GR" dirty="0">
                <a:solidFill>
                  <a:srgbClr val="002060"/>
                </a:solidFill>
              </a:rPr>
              <a:t>Τα καρκινικά κύτταρα απαιτούν απεριόριστο αναπαραγωγικό δυναμικό προκειμένου να δημιουργήσουν μακροσκοπικούς όγκους </a:t>
            </a:r>
          </a:p>
          <a:p>
            <a:r>
              <a:rPr lang="el-GR" dirty="0">
                <a:solidFill>
                  <a:srgbClr val="002060"/>
                </a:solidFill>
              </a:rPr>
              <a:t>Σε αντίθεση με τις φυσιολογικές κυτταρικές σειρές οι οποίες περνούν περιορισμένο αριθμό διαδοχικών κύκλων</a:t>
            </a:r>
          </a:p>
          <a:p>
            <a:r>
              <a:rPr lang="el-GR" dirty="0">
                <a:solidFill>
                  <a:srgbClr val="002060"/>
                </a:solidFill>
              </a:rPr>
              <a:t> </a:t>
            </a:r>
            <a:r>
              <a:rPr lang="el-GR" dirty="0">
                <a:solidFill>
                  <a:srgbClr val="C00000"/>
                </a:solidFill>
              </a:rPr>
              <a:t>Δεδομένα δείχνουν πως τα τελομερή εμπλέκονται στον απεριόριστο πολλαπλασιασμό </a:t>
            </a:r>
          </a:p>
          <a:p>
            <a:r>
              <a:rPr lang="el-GR" dirty="0">
                <a:solidFill>
                  <a:srgbClr val="002060"/>
                </a:solidFill>
              </a:rPr>
              <a:t>Τα τελομερή που αποτελούνται από πολλαπλές διαδοχικές επαναλήψεις εξωνουκλεοτιδίων, </a:t>
            </a:r>
            <a:r>
              <a:rPr lang="el-GR" dirty="0">
                <a:solidFill>
                  <a:srgbClr val="C00000"/>
                </a:solidFill>
              </a:rPr>
              <a:t>βραχύνονται</a:t>
            </a:r>
            <a:r>
              <a:rPr lang="el-GR" dirty="0">
                <a:solidFill>
                  <a:srgbClr val="002060"/>
                </a:solidFill>
              </a:rPr>
              <a:t> σε μη αθανατοποιημένα κύτταρα, έτσι δεν προστατεύουν τα άκρα των χρωμοσωμάτων </a:t>
            </a:r>
          </a:p>
          <a:p>
            <a:r>
              <a:rPr lang="el-GR" dirty="0">
                <a:solidFill>
                  <a:srgbClr val="002060"/>
                </a:solidFill>
              </a:rPr>
              <a:t> Έτσι δημιουργούν ασταθή δεντρικά χρωμοσώματα των οποίων η ανάλυση έχει ως αποτέλεσμα μια σύγχυση του καρυότυπου που απειλεί τη βιωσιμότητα των κυττάρων</a:t>
            </a:r>
          </a:p>
          <a:p>
            <a:r>
              <a:rPr lang="el-GR" dirty="0">
                <a:solidFill>
                  <a:srgbClr val="002060"/>
                </a:solidFill>
              </a:rPr>
              <a:t>Η τελομεράση, η εξειδικευμένη πολυμεράση, είναι σχεδόν απούσα σε μη αθανατοποιημένα κύτταρα αλλά εκφράζεται σε λειτουργικά σημαντικά επίπεδα στη συντριπτική πλειοψηφία (~90%) των αυθόρμητα αθανατοποιημένων κυττάρων, συμπεριλαμβανομένων των ανθρώπινων καρκινικών κυττάρων</a:t>
            </a:r>
          </a:p>
          <a:p>
            <a:r>
              <a:rPr lang="el-GR" dirty="0">
                <a:solidFill>
                  <a:srgbClr val="002060"/>
                </a:solidFill>
              </a:rPr>
              <a:t> Η καταστολή της δραστηριότητας της τελομεράσης οδηγεί σε βράχυνση των τελομερών και στην ενεργοποίηση πολλαπλασιαστικού φραγμού(γήρανση και απόπτωση)</a:t>
            </a:r>
          </a:p>
          <a:p>
            <a:endParaRPr lang="el-GR" dirty="0"/>
          </a:p>
        </p:txBody>
      </p:sp>
    </p:spTree>
    <p:extLst>
      <p:ext uri="{BB962C8B-B14F-4D97-AF65-F5344CB8AC3E}">
        <p14:creationId xmlns:p14="http://schemas.microsoft.com/office/powerpoint/2010/main" val="675295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1A5B16-3B6A-40D2-B4CD-E81BE7DC9757}"/>
              </a:ext>
            </a:extLst>
          </p:cNvPr>
          <p:cNvSpPr>
            <a:spLocks noGrp="1"/>
          </p:cNvSpPr>
          <p:nvPr>
            <p:ph type="title"/>
          </p:nvPr>
        </p:nvSpPr>
        <p:spPr>
          <a:xfrm>
            <a:off x="1696598" y="365761"/>
            <a:ext cx="7805211" cy="500932"/>
          </a:xfrm>
          <a:ln>
            <a:solidFill>
              <a:srgbClr val="002060"/>
            </a:solidFill>
          </a:ln>
        </p:spPr>
        <p:txBody>
          <a:bodyPr>
            <a:normAutofit fontScale="90000"/>
          </a:bodyPr>
          <a:lstStyle/>
          <a:p>
            <a:r>
              <a:rPr lang="el-GR" sz="2000" dirty="0">
                <a:solidFill>
                  <a:srgbClr val="002060"/>
                </a:solidFill>
              </a:rPr>
              <a:t>Ε</a:t>
            </a:r>
            <a:r>
              <a:rPr lang="en-US" sz="1800" dirty="0">
                <a:solidFill>
                  <a:srgbClr val="002060"/>
                </a:solidFill>
              </a:rPr>
              <a:t>nabling Replicative Immortality </a:t>
            </a:r>
            <a:endParaRPr lang="el-GR" sz="1800" dirty="0">
              <a:solidFill>
                <a:srgbClr val="002060"/>
              </a:solidFill>
            </a:endParaRPr>
          </a:p>
        </p:txBody>
      </p:sp>
      <p:pic>
        <p:nvPicPr>
          <p:cNvPr id="4" name="Θέση περιεχομένου 3">
            <a:extLst>
              <a:ext uri="{FF2B5EF4-FFF2-40B4-BE49-F238E27FC236}">
                <a16:creationId xmlns:a16="http://schemas.microsoft.com/office/drawing/2014/main" id="{3CFA9FB2-518B-424C-AA5C-18BC75C4D5D2}"/>
              </a:ext>
            </a:extLst>
          </p:cNvPr>
          <p:cNvPicPr>
            <a:picLocks noGrp="1" noChangeAspect="1"/>
          </p:cNvPicPr>
          <p:nvPr>
            <p:ph idx="1"/>
          </p:nvPr>
        </p:nvPicPr>
        <p:blipFill rotWithShape="1">
          <a:blip r:embed="rId2"/>
          <a:srcRect l="2988" t="3341"/>
          <a:stretch/>
        </p:blipFill>
        <p:spPr>
          <a:xfrm>
            <a:off x="6546195" y="2071609"/>
            <a:ext cx="5564326" cy="3493234"/>
          </a:xfrm>
          <a:prstGeom prst="rect">
            <a:avLst/>
          </a:prstGeom>
        </p:spPr>
      </p:pic>
      <p:sp>
        <p:nvSpPr>
          <p:cNvPr id="6" name="TextBox 5">
            <a:extLst>
              <a:ext uri="{FF2B5EF4-FFF2-40B4-BE49-F238E27FC236}">
                <a16:creationId xmlns:a16="http://schemas.microsoft.com/office/drawing/2014/main" id="{D7D9918A-3D34-499D-B342-A709A2CC08B7}"/>
              </a:ext>
            </a:extLst>
          </p:cNvPr>
          <p:cNvSpPr txBox="1"/>
          <p:nvPr/>
        </p:nvSpPr>
        <p:spPr>
          <a:xfrm>
            <a:off x="0" y="2170322"/>
            <a:ext cx="6455883" cy="923330"/>
          </a:xfrm>
          <a:prstGeom prst="rect">
            <a:avLst/>
          </a:prstGeom>
          <a:noFill/>
        </p:spPr>
        <p:txBody>
          <a:bodyPr wrap="square">
            <a:spAutoFit/>
          </a:bodyPr>
          <a:lstStyle/>
          <a:p>
            <a:r>
              <a:rPr lang="el-GR" dirty="0">
                <a:solidFill>
                  <a:srgbClr val="002060"/>
                </a:solidFill>
                <a:latin typeface="Arial Narrow" panose="020B0606020202030204" pitchFamily="34" charset="0"/>
              </a:rPr>
              <a:t>Μια μορφολογικά παρόμοια μορφή κυτταρικής γήρανσης που προκαλείται από υπερβολική ή μη ισορροπημένη σηματοδότηση ογκογονιδίου είναι τεκμηριωμένη ως προστατευτικός μηχανισμός έναντι της νεοπλασίας.</a:t>
            </a:r>
          </a:p>
        </p:txBody>
      </p:sp>
      <p:sp>
        <p:nvSpPr>
          <p:cNvPr id="8" name="TextBox 7">
            <a:extLst>
              <a:ext uri="{FF2B5EF4-FFF2-40B4-BE49-F238E27FC236}">
                <a16:creationId xmlns:a16="http://schemas.microsoft.com/office/drawing/2014/main" id="{583A07E1-3617-4980-A5C9-F4AE7B470DB3}"/>
              </a:ext>
            </a:extLst>
          </p:cNvPr>
          <p:cNvSpPr txBox="1"/>
          <p:nvPr/>
        </p:nvSpPr>
        <p:spPr>
          <a:xfrm>
            <a:off x="2415822" y="3341511"/>
            <a:ext cx="1407030" cy="369332"/>
          </a:xfrm>
          <a:prstGeom prst="rect">
            <a:avLst/>
          </a:prstGeom>
          <a:noFill/>
        </p:spPr>
        <p:txBody>
          <a:bodyPr wrap="square" rtlCol="0">
            <a:spAutoFit/>
          </a:bodyPr>
          <a:lstStyle/>
          <a:p>
            <a:r>
              <a:rPr lang="el-GR" b="1" dirty="0">
                <a:solidFill>
                  <a:srgbClr val="C00000"/>
                </a:solidFill>
              </a:rPr>
              <a:t>ΑΛΛΑ</a:t>
            </a:r>
          </a:p>
        </p:txBody>
      </p:sp>
      <p:sp>
        <p:nvSpPr>
          <p:cNvPr id="9" name="TextBox 8">
            <a:extLst>
              <a:ext uri="{FF2B5EF4-FFF2-40B4-BE49-F238E27FC236}">
                <a16:creationId xmlns:a16="http://schemas.microsoft.com/office/drawing/2014/main" id="{22E051AF-B835-47C5-A58D-87CDEDF0EC38}"/>
              </a:ext>
            </a:extLst>
          </p:cNvPr>
          <p:cNvSpPr txBox="1"/>
          <p:nvPr/>
        </p:nvSpPr>
        <p:spPr>
          <a:xfrm>
            <a:off x="81479" y="3856683"/>
            <a:ext cx="6374404" cy="3416320"/>
          </a:xfrm>
          <a:prstGeom prst="rect">
            <a:avLst/>
          </a:prstGeom>
          <a:noFill/>
        </p:spPr>
        <p:txBody>
          <a:bodyPr wrap="square" rtlCol="0">
            <a:spAutoFit/>
          </a:bodyPr>
          <a:lstStyle/>
          <a:p>
            <a:r>
              <a:rPr lang="el-GR" dirty="0">
                <a:solidFill>
                  <a:srgbClr val="002060"/>
                </a:solidFill>
                <a:latin typeface="Arial Narrow" panose="020B0606020202030204" pitchFamily="34" charset="0"/>
              </a:rPr>
              <a:t>Η καθυστερημένη ενεργοποίηση της τελομεράσης μπορεί και να περιορίσει και να προάγει νεοπλασματική εξέλιξη</a:t>
            </a:r>
            <a:endParaRPr lang="en-US" dirty="0">
              <a:solidFill>
                <a:srgbClr val="002060"/>
              </a:solidFill>
              <a:latin typeface="Arial Narrow" panose="020B0606020202030204" pitchFamily="34" charset="0"/>
            </a:endParaRPr>
          </a:p>
          <a:p>
            <a:endParaRPr lang="en-US" dirty="0">
              <a:solidFill>
                <a:srgbClr val="002060"/>
              </a:solidFill>
              <a:latin typeface="Arial Narrow" panose="020B0606020202030204" pitchFamily="34" charset="0"/>
            </a:endParaRPr>
          </a:p>
          <a:p>
            <a:r>
              <a:rPr lang="el-GR" dirty="0">
                <a:solidFill>
                  <a:srgbClr val="002060"/>
                </a:solidFill>
                <a:latin typeface="Arial Narrow" panose="020B0606020202030204" pitchFamily="34" charset="0"/>
              </a:rPr>
              <a:t>Διαβρωμένα τελομερή έχουν βρεθεί σε προ-κακοήθης όγκους μέσω της χρήσης υβριδισμού in situ φθορισμού FISH ο οποίος έδειξε χρωμοσωμικές συντήξεις από άκρο σε άκρο</a:t>
            </a:r>
            <a:endParaRPr lang="en-US" dirty="0">
              <a:solidFill>
                <a:srgbClr val="002060"/>
              </a:solidFill>
              <a:latin typeface="Arial Narrow" panose="020B0606020202030204" pitchFamily="34" charset="0"/>
            </a:endParaRPr>
          </a:p>
          <a:p>
            <a:endParaRPr lang="en-US" dirty="0">
              <a:solidFill>
                <a:srgbClr val="002060"/>
              </a:solidFill>
              <a:latin typeface="Arial Narrow" panose="020B0606020202030204" pitchFamily="34" charset="0"/>
            </a:endParaRPr>
          </a:p>
          <a:p>
            <a:r>
              <a:rPr lang="el-GR" dirty="0">
                <a:solidFill>
                  <a:srgbClr val="002060"/>
                </a:solidFill>
                <a:latin typeface="Arial Narrow" panose="020B0606020202030204" pitchFamily="34" charset="0"/>
              </a:rPr>
              <a:t>Η πρωτεΐνης TERT είναι μια υπομονάδα της τελομεράσης και συναντάται σε μη φυσιολογική λειτουργία</a:t>
            </a:r>
            <a:r>
              <a:rPr lang="en-US" dirty="0">
                <a:solidFill>
                  <a:srgbClr val="002060"/>
                </a:solidFill>
                <a:latin typeface="Arial Narrow" panose="020B0606020202030204" pitchFamily="34" charset="0"/>
              </a:rPr>
              <a:t> </a:t>
            </a:r>
            <a:r>
              <a:rPr lang="el-GR" dirty="0">
                <a:solidFill>
                  <a:srgbClr val="C00000"/>
                </a:solidFill>
                <a:latin typeface="Arial Narrow" panose="020B0606020202030204" pitchFamily="34" charset="0"/>
              </a:rPr>
              <a:t>ΚΑΙ</a:t>
            </a:r>
            <a:endParaRPr lang="en-US" dirty="0">
              <a:solidFill>
                <a:srgbClr val="C00000"/>
              </a:solidFill>
              <a:latin typeface="Arial Narrow" panose="020B0606020202030204" pitchFamily="34" charset="0"/>
            </a:endParaRPr>
          </a:p>
          <a:p>
            <a:r>
              <a:rPr lang="el-GR" dirty="0">
                <a:solidFill>
                  <a:srgbClr val="002060"/>
                </a:solidFill>
                <a:latin typeface="Arial Narrow" panose="020B0606020202030204" pitchFamily="34" charset="0"/>
              </a:rPr>
              <a:t>ενισχύει την σηματοδότηση του μονοπατιού Wnt </a:t>
            </a:r>
          </a:p>
          <a:p>
            <a:endParaRPr lang="el-GR" dirty="0">
              <a:solidFill>
                <a:srgbClr val="002060"/>
              </a:solidFill>
              <a:latin typeface="Arial Narrow" panose="020B0606020202030204" pitchFamily="34" charset="0"/>
            </a:endParaRPr>
          </a:p>
          <a:p>
            <a:endParaRPr lang="el-GR"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808838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BE8125D-124A-4FAA-B1F7-62AD95AF4E1D}"/>
              </a:ext>
            </a:extLst>
          </p:cNvPr>
          <p:cNvSpPr>
            <a:spLocks noGrp="1"/>
          </p:cNvSpPr>
          <p:nvPr>
            <p:ph idx="1"/>
          </p:nvPr>
        </p:nvSpPr>
        <p:spPr>
          <a:xfrm>
            <a:off x="1" y="1603717"/>
            <a:ext cx="6096000" cy="4557931"/>
          </a:xfrm>
        </p:spPr>
        <p:txBody>
          <a:bodyPr>
            <a:normAutofit/>
          </a:bodyPr>
          <a:lstStyle/>
          <a:p>
            <a:pPr>
              <a:buFont typeface="Wingdings" pitchFamily="2" charset="2"/>
              <a:buChar char="§"/>
            </a:pPr>
            <a:r>
              <a:rPr lang="el-GR" dirty="0"/>
              <a:t> Τα </a:t>
            </a:r>
            <a:r>
              <a:rPr lang="el-GR" dirty="0" err="1"/>
              <a:t>καρκ</a:t>
            </a:r>
            <a:r>
              <a:rPr lang="el-GR" dirty="0"/>
              <a:t> κύτταρα ενεργοποιούν φλεγμονώδεις μηχανισμούς με σκοπό  την ανάπτυξη και επιβίωση</a:t>
            </a:r>
          </a:p>
          <a:p>
            <a:pPr>
              <a:buFont typeface="Wingdings" pitchFamily="2" charset="2"/>
              <a:buChar char="§"/>
            </a:pPr>
            <a:r>
              <a:rPr lang="el-GR" dirty="0"/>
              <a:t>Στις φλεγμονώδεις αποκρίσεις ενεργοποιείται το ανοσοποιητικό σύστημα και </a:t>
            </a:r>
            <a:r>
              <a:rPr lang="el-GR" dirty="0" err="1"/>
              <a:t>στρατολογούνται</a:t>
            </a:r>
            <a:r>
              <a:rPr lang="el-GR" dirty="0"/>
              <a:t> τα κύτταρα του (καταστροφή ξένων εισβολέων). </a:t>
            </a:r>
          </a:p>
          <a:p>
            <a:pPr>
              <a:buFont typeface="Wingdings" pitchFamily="2" charset="2"/>
              <a:buChar char="§"/>
            </a:pPr>
            <a:r>
              <a:rPr lang="el-GR" dirty="0"/>
              <a:t>Επειδή το </a:t>
            </a:r>
            <a:r>
              <a:rPr lang="el-GR" dirty="0" err="1"/>
              <a:t>μικρο</a:t>
            </a:r>
            <a:r>
              <a:rPr lang="el-GR" dirty="0"/>
              <a:t>-περιβάλλον του όγκου είναι πολύπλοκο είναι πολύπλοκο, τελικά</a:t>
            </a:r>
            <a:r>
              <a:rPr lang="en-US" dirty="0"/>
              <a:t>: </a:t>
            </a:r>
            <a:endParaRPr lang="el-GR" dirty="0"/>
          </a:p>
          <a:p>
            <a:pPr>
              <a:buFont typeface="Wingdings" pitchFamily="2" charset="2"/>
              <a:buChar char="§"/>
            </a:pPr>
            <a:r>
              <a:rPr lang="el-GR" b="1" dirty="0"/>
              <a:t>ανοσοποιητικά</a:t>
            </a:r>
            <a:r>
              <a:rPr lang="el-GR" dirty="0"/>
              <a:t> κύτταρα κατά του όγκου ανατρέπονται σε ανοσοποιητικά κύτταρα που </a:t>
            </a:r>
            <a:r>
              <a:rPr lang="el-GR" b="1" dirty="0"/>
              <a:t>προάγουν</a:t>
            </a:r>
            <a:r>
              <a:rPr lang="el-GR" dirty="0"/>
              <a:t> τον όγκο και</a:t>
            </a:r>
          </a:p>
          <a:p>
            <a:pPr>
              <a:buFont typeface="Wingdings" pitchFamily="2" charset="2"/>
              <a:buChar char="§"/>
            </a:pPr>
            <a:r>
              <a:rPr lang="el-GR" dirty="0"/>
              <a:t> εκκρίνουν παράγοντες υπέρ της επιβίωσης, υπέρ της μετανάστευσης και κατά της ανίχνευσης που επιτρέπουν την ανάπτυξη και τη μετάσταση του όγκου</a:t>
            </a:r>
          </a:p>
          <a:p>
            <a:pPr marL="0" indent="0">
              <a:buNone/>
            </a:pPr>
            <a:endParaRPr lang="el-GR" dirty="0"/>
          </a:p>
        </p:txBody>
      </p:sp>
      <p:sp>
        <p:nvSpPr>
          <p:cNvPr id="6" name="Τίτλος 1">
            <a:extLst>
              <a:ext uri="{FF2B5EF4-FFF2-40B4-BE49-F238E27FC236}">
                <a16:creationId xmlns:a16="http://schemas.microsoft.com/office/drawing/2014/main" id="{3F5C5C43-F0CD-34BE-DD0F-056E56AC26BC}"/>
              </a:ext>
            </a:extLst>
          </p:cNvPr>
          <p:cNvSpPr>
            <a:spLocks noGrp="1"/>
          </p:cNvSpPr>
          <p:nvPr>
            <p:ph type="title"/>
          </p:nvPr>
        </p:nvSpPr>
        <p:spPr>
          <a:xfrm>
            <a:off x="1816925" y="273133"/>
            <a:ext cx="7919733" cy="593766"/>
          </a:xfrm>
        </p:spPr>
        <p:txBody>
          <a:bodyPr>
            <a:noAutofit/>
          </a:bodyPr>
          <a:lstStyle/>
          <a:p>
            <a:r>
              <a:rPr lang="en-US" sz="2000" dirty="0"/>
              <a:t>Tumor promoting inflammation</a:t>
            </a:r>
            <a:endParaRPr lang="el-GR" sz="2000" dirty="0"/>
          </a:p>
        </p:txBody>
      </p:sp>
      <p:pic>
        <p:nvPicPr>
          <p:cNvPr id="8" name="Εικόνα 7" descr="Εικόνα που περιέχει κείμενο, διάγραμμα, γραμματοσειρά, στιγμιότυπο οθόνης&#10;&#10;Περιγραφή που δημιουργήθηκε αυτόματα">
            <a:extLst>
              <a:ext uri="{FF2B5EF4-FFF2-40B4-BE49-F238E27FC236}">
                <a16:creationId xmlns:a16="http://schemas.microsoft.com/office/drawing/2014/main" id="{FCFAB01B-E2B3-AA9E-A735-0777D7D22AD4}"/>
              </a:ext>
            </a:extLst>
          </p:cNvPr>
          <p:cNvPicPr>
            <a:picLocks noChangeAspect="1"/>
          </p:cNvPicPr>
          <p:nvPr/>
        </p:nvPicPr>
        <p:blipFill>
          <a:blip r:embed="rId2"/>
          <a:stretch>
            <a:fillRect/>
          </a:stretch>
        </p:blipFill>
        <p:spPr>
          <a:xfrm>
            <a:off x="6096000" y="1235499"/>
            <a:ext cx="5838092" cy="5034207"/>
          </a:xfrm>
          <a:prstGeom prst="rect">
            <a:avLst/>
          </a:prstGeom>
        </p:spPr>
      </p:pic>
    </p:spTree>
    <p:extLst>
      <p:ext uri="{BB962C8B-B14F-4D97-AF65-F5344CB8AC3E}">
        <p14:creationId xmlns:p14="http://schemas.microsoft.com/office/powerpoint/2010/main" val="990103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κείμενο, διάγραμμα, γραμματοσειρά, στιγμιότυπο οθόνης&#10;&#10;Περιγραφή που δημιουργήθηκε αυτόματα">
            <a:extLst>
              <a:ext uri="{FF2B5EF4-FFF2-40B4-BE49-F238E27FC236}">
                <a16:creationId xmlns:a16="http://schemas.microsoft.com/office/drawing/2014/main" id="{873244A4-5089-443C-2400-83F9E16BA1CF}"/>
              </a:ext>
            </a:extLst>
          </p:cNvPr>
          <p:cNvPicPr>
            <a:picLocks noGrp="1" noChangeAspect="1"/>
          </p:cNvPicPr>
          <p:nvPr>
            <p:ph idx="1"/>
          </p:nvPr>
        </p:nvPicPr>
        <p:blipFill>
          <a:blip r:embed="rId2"/>
          <a:stretch>
            <a:fillRect/>
          </a:stretch>
        </p:blipFill>
        <p:spPr>
          <a:xfrm>
            <a:off x="6096000" y="902901"/>
            <a:ext cx="5955919" cy="5307893"/>
          </a:xfrm>
        </p:spPr>
      </p:pic>
      <p:sp>
        <p:nvSpPr>
          <p:cNvPr id="6" name="TextBox 5">
            <a:extLst>
              <a:ext uri="{FF2B5EF4-FFF2-40B4-BE49-F238E27FC236}">
                <a16:creationId xmlns:a16="http://schemas.microsoft.com/office/drawing/2014/main" id="{AD764BE0-E656-CEC0-D0CC-23CAB29955CF}"/>
              </a:ext>
            </a:extLst>
          </p:cNvPr>
          <p:cNvSpPr txBox="1"/>
          <p:nvPr/>
        </p:nvSpPr>
        <p:spPr>
          <a:xfrm>
            <a:off x="308759" y="902901"/>
            <a:ext cx="5450774" cy="5450851"/>
          </a:xfrm>
          <a:prstGeom prst="rect">
            <a:avLst/>
          </a:prstGeom>
          <a:noFill/>
        </p:spPr>
        <p:txBody>
          <a:bodyPr wrap="square" rtlCol="0">
            <a:spAutoFit/>
          </a:bodyPr>
          <a:lstStyle/>
          <a:p>
            <a:r>
              <a:rPr lang="el-GR" b="1" dirty="0">
                <a:solidFill>
                  <a:srgbClr val="002060"/>
                </a:solidFill>
              </a:rPr>
              <a:t>Η σηματοδότηση του </a:t>
            </a:r>
            <a:r>
              <a:rPr lang="en" b="1" dirty="0">
                <a:solidFill>
                  <a:srgbClr val="002060"/>
                </a:solidFill>
              </a:rPr>
              <a:t>NF-</a:t>
            </a:r>
            <a:r>
              <a:rPr lang="el-GR" b="1" dirty="0" err="1">
                <a:solidFill>
                  <a:srgbClr val="002060"/>
                </a:solidFill>
              </a:rPr>
              <a:t>κΒ</a:t>
            </a:r>
            <a:r>
              <a:rPr lang="el-GR" b="1" dirty="0">
                <a:solidFill>
                  <a:srgbClr val="002060"/>
                </a:solidFill>
              </a:rPr>
              <a:t> στα καρκινικά και ανοσοποιητικά κύτταρα εντός του </a:t>
            </a:r>
            <a:r>
              <a:rPr lang="el-GR" b="1" dirty="0" err="1">
                <a:solidFill>
                  <a:srgbClr val="002060"/>
                </a:solidFill>
              </a:rPr>
              <a:t>μικρο</a:t>
            </a:r>
            <a:r>
              <a:rPr lang="en-US" b="1" dirty="0">
                <a:solidFill>
                  <a:srgbClr val="002060"/>
                </a:solidFill>
              </a:rPr>
              <a:t>-</a:t>
            </a:r>
            <a:r>
              <a:rPr lang="el-GR" b="1" dirty="0">
                <a:solidFill>
                  <a:srgbClr val="002060"/>
                </a:solidFill>
              </a:rPr>
              <a:t>περιβάλλοντος</a:t>
            </a:r>
            <a:r>
              <a:rPr lang="en-US" b="1" dirty="0">
                <a:solidFill>
                  <a:srgbClr val="002060"/>
                </a:solidFill>
              </a:rPr>
              <a:t>:</a:t>
            </a:r>
            <a:endParaRPr lang="el-GR" b="1" dirty="0">
              <a:solidFill>
                <a:srgbClr val="002060"/>
              </a:solidFill>
            </a:endParaRPr>
          </a:p>
          <a:p>
            <a:pPr marL="285750" indent="-285750">
              <a:lnSpc>
                <a:spcPct val="150000"/>
              </a:lnSpc>
              <a:buFont typeface="Wingdings" pitchFamily="2" charset="2"/>
              <a:buChar char="§"/>
            </a:pPr>
            <a:r>
              <a:rPr lang="el-GR" dirty="0"/>
              <a:t>εμπλακεί ιδιαίτερα στην επιθηλιακή-</a:t>
            </a:r>
            <a:r>
              <a:rPr lang="el-GR" dirty="0" err="1"/>
              <a:t>μεσεγχυματική</a:t>
            </a:r>
            <a:r>
              <a:rPr lang="el-GR" dirty="0"/>
              <a:t> μετάβαση (</a:t>
            </a:r>
            <a:r>
              <a:rPr lang="en" dirty="0"/>
              <a:t>EMT) </a:t>
            </a:r>
            <a:r>
              <a:rPr lang="el-GR" dirty="0"/>
              <a:t>των κυττάρων στα όρια του όγκου</a:t>
            </a:r>
            <a:endParaRPr lang="en-US" dirty="0"/>
          </a:p>
          <a:p>
            <a:pPr marL="285750" indent="-285750">
              <a:lnSpc>
                <a:spcPct val="150000"/>
              </a:lnSpc>
              <a:buFont typeface="Wingdings" pitchFamily="2" charset="2"/>
              <a:buChar char="§"/>
            </a:pPr>
            <a:r>
              <a:rPr lang="el-GR" dirty="0"/>
              <a:t> επιτρέποντας την αποκόλληση και τη μετανάστευση της μάζας του όγκου</a:t>
            </a:r>
            <a:endParaRPr lang="en-US" dirty="0"/>
          </a:p>
          <a:p>
            <a:pPr marL="285750" indent="-285750">
              <a:lnSpc>
                <a:spcPct val="150000"/>
              </a:lnSpc>
              <a:buFont typeface="Wingdings" pitchFamily="2" charset="2"/>
              <a:buChar char="§"/>
            </a:pPr>
            <a:r>
              <a:rPr lang="el-GR" dirty="0"/>
              <a:t>Η ΕΜΤ αποτελεί κλασικό χαρακτηριστικό γνώρισμα των κακοήθων καρκίνων</a:t>
            </a:r>
            <a:endParaRPr lang="en-US" dirty="0"/>
          </a:p>
          <a:p>
            <a:pPr marL="285750" indent="-285750">
              <a:lnSpc>
                <a:spcPct val="150000"/>
              </a:lnSpc>
              <a:buFont typeface="Wingdings" pitchFamily="2" charset="2"/>
              <a:buChar char="§"/>
            </a:pPr>
            <a:r>
              <a:rPr lang="el-GR" dirty="0"/>
              <a:t>Κ</a:t>
            </a:r>
            <a:r>
              <a:rPr lang="en-US" dirty="0" err="1"/>
              <a:t>ύ</a:t>
            </a:r>
            <a:r>
              <a:rPr lang="el-GR" dirty="0" err="1"/>
              <a:t>τταρα</a:t>
            </a:r>
            <a:r>
              <a:rPr lang="el-GR" dirty="0"/>
              <a:t> </a:t>
            </a:r>
            <a:r>
              <a:rPr lang="en-US" dirty="0"/>
              <a:t>NF-</a:t>
            </a:r>
            <a:r>
              <a:rPr lang="el-GR" dirty="0" err="1"/>
              <a:t>κΒ</a:t>
            </a:r>
            <a:r>
              <a:rPr lang="el-GR" dirty="0"/>
              <a:t> / καρκινικά κύτταρα</a:t>
            </a:r>
          </a:p>
          <a:p>
            <a:pPr marL="285750" indent="-285750">
              <a:lnSpc>
                <a:spcPct val="150000"/>
              </a:lnSpc>
              <a:buFont typeface="Wingdings" pitchFamily="2" charset="2"/>
              <a:buChar char="§"/>
            </a:pPr>
            <a:r>
              <a:rPr lang="el-GR" dirty="0"/>
              <a:t>δημιουργεί ένα περιβάλλον που προάγει την ανάπτυξη του όγκου, την εισβολή και την κακοήθεια με κυκλικό προτρεπτικό τρόπο.</a:t>
            </a:r>
          </a:p>
        </p:txBody>
      </p:sp>
    </p:spTree>
    <p:extLst>
      <p:ext uri="{BB962C8B-B14F-4D97-AF65-F5344CB8AC3E}">
        <p14:creationId xmlns:p14="http://schemas.microsoft.com/office/powerpoint/2010/main" val="3482670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4967C2-82CB-D844-7CE4-FA86B826AFBD}"/>
              </a:ext>
            </a:extLst>
          </p:cNvPr>
          <p:cNvSpPr txBox="1"/>
          <p:nvPr/>
        </p:nvSpPr>
        <p:spPr>
          <a:xfrm>
            <a:off x="6433853" y="6488668"/>
            <a:ext cx="5750803" cy="369332"/>
          </a:xfrm>
          <a:prstGeom prst="rect">
            <a:avLst/>
          </a:prstGeom>
          <a:noFill/>
        </p:spPr>
        <p:txBody>
          <a:bodyPr wrap="square">
            <a:spAutoFit/>
          </a:bodyPr>
          <a:lstStyle/>
          <a:p>
            <a:r>
              <a:rPr lang="en-US" dirty="0" err="1"/>
              <a:t>Charpidou</a:t>
            </a:r>
            <a:r>
              <a:rPr lang="en-US" dirty="0"/>
              <a:t> A, et al. </a:t>
            </a:r>
            <a:r>
              <a:rPr lang="en-US" i="1" dirty="0"/>
              <a:t>Breathe (Sheff)</a:t>
            </a:r>
            <a:r>
              <a:rPr lang="en-US" dirty="0"/>
              <a:t>. 2024;20(2):230192</a:t>
            </a:r>
            <a:endParaRPr lang="en-150" dirty="0"/>
          </a:p>
        </p:txBody>
      </p:sp>
      <p:graphicFrame>
        <p:nvGraphicFramePr>
          <p:cNvPr id="6" name="Chart 5">
            <a:extLst>
              <a:ext uri="{FF2B5EF4-FFF2-40B4-BE49-F238E27FC236}">
                <a16:creationId xmlns:a16="http://schemas.microsoft.com/office/drawing/2014/main" id="{3467135A-CC2D-4295-97EC-979CA949695E}"/>
              </a:ext>
            </a:extLst>
          </p:cNvPr>
          <p:cNvGraphicFramePr>
            <a:graphicFrameLocks/>
          </p:cNvGraphicFramePr>
          <p:nvPr>
            <p:extLst>
              <p:ext uri="{D42A27DB-BD31-4B8C-83A1-F6EECF244321}">
                <p14:modId xmlns:p14="http://schemas.microsoft.com/office/powerpoint/2010/main" val="2041977792"/>
              </p:ext>
            </p:extLst>
          </p:nvPr>
        </p:nvGraphicFramePr>
        <p:xfrm>
          <a:off x="273132" y="498764"/>
          <a:ext cx="11614068" cy="59899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1038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3FAE729B-2B26-90E7-42A4-63DB35632DC4}"/>
              </a:ext>
            </a:extLst>
          </p:cNvPr>
          <p:cNvSpPr>
            <a:spLocks noGrp="1"/>
          </p:cNvSpPr>
          <p:nvPr>
            <p:ph type="title"/>
          </p:nvPr>
        </p:nvSpPr>
        <p:spPr>
          <a:xfrm>
            <a:off x="760020" y="154379"/>
            <a:ext cx="10593779" cy="615554"/>
          </a:xfrm>
          <a:ln>
            <a:solidFill>
              <a:srgbClr val="002060"/>
            </a:solidFill>
          </a:ln>
        </p:spPr>
        <p:txBody>
          <a:bodyPr>
            <a:normAutofit fontScale="90000"/>
          </a:bodyPr>
          <a:lstStyle/>
          <a:p>
            <a:r>
              <a:rPr lang="en" sz="2000" b="1" dirty="0">
                <a:solidFill>
                  <a:srgbClr val="002060"/>
                </a:solidFill>
              </a:rPr>
              <a:t>KRASG12C is the most frequent KRAS variant in NSCLC</a:t>
            </a:r>
            <a:br>
              <a:rPr lang="el-GR" b="1" dirty="0"/>
            </a:br>
            <a:endParaRPr lang="el-GR" dirty="0"/>
          </a:p>
        </p:txBody>
      </p:sp>
      <p:pic>
        <p:nvPicPr>
          <p:cNvPr id="7" name="Θέση περιεχομένου 6" descr="Εικόνα που περιέχει κείμενο, στιγμιότυπο οθόνης, διάγραμμα, κύκλος&#10;&#10;Περιγραφή που δημιουργήθηκε αυτόματα">
            <a:extLst>
              <a:ext uri="{FF2B5EF4-FFF2-40B4-BE49-F238E27FC236}">
                <a16:creationId xmlns:a16="http://schemas.microsoft.com/office/drawing/2014/main" id="{2A498C3B-A328-0C8A-0196-E7F634715767}"/>
              </a:ext>
            </a:extLst>
          </p:cNvPr>
          <p:cNvPicPr>
            <a:picLocks noGrp="1" noChangeAspect="1"/>
          </p:cNvPicPr>
          <p:nvPr>
            <p:ph sz="half" idx="1"/>
          </p:nvPr>
        </p:nvPicPr>
        <p:blipFill>
          <a:blip r:embed="rId2"/>
          <a:stretch>
            <a:fillRect/>
          </a:stretch>
        </p:blipFill>
        <p:spPr>
          <a:xfrm>
            <a:off x="216570" y="2117558"/>
            <a:ext cx="4620126" cy="3952373"/>
          </a:xfrm>
          <a:prstGeom prst="rect">
            <a:avLst/>
          </a:prstGeom>
        </p:spPr>
      </p:pic>
      <p:pic>
        <p:nvPicPr>
          <p:cNvPr id="8" name="Θέση περιεχομένου 7" descr="Εικόνα που περιέχει κείμενο, στιγμιότυπο οθόνης, διάγραμμα, γραμματοσειρά&#10;&#10;Περιγραφή που δημιουργήθηκε αυτόματα">
            <a:extLst>
              <a:ext uri="{FF2B5EF4-FFF2-40B4-BE49-F238E27FC236}">
                <a16:creationId xmlns:a16="http://schemas.microsoft.com/office/drawing/2014/main" id="{F92BA9EC-0DB6-3179-7898-6BD945A6DC39}"/>
              </a:ext>
            </a:extLst>
          </p:cNvPr>
          <p:cNvPicPr>
            <a:picLocks noGrp="1" noChangeAspect="1"/>
          </p:cNvPicPr>
          <p:nvPr>
            <p:ph sz="half" idx="2"/>
          </p:nvPr>
        </p:nvPicPr>
        <p:blipFill>
          <a:blip r:embed="rId3"/>
          <a:stretch>
            <a:fillRect/>
          </a:stretch>
        </p:blipFill>
        <p:spPr>
          <a:xfrm>
            <a:off x="5069054" y="2483770"/>
            <a:ext cx="6757988" cy="3586161"/>
          </a:xfrm>
          <a:prstGeom prst="rect">
            <a:avLst/>
          </a:prstGeom>
        </p:spPr>
      </p:pic>
      <p:sp>
        <p:nvSpPr>
          <p:cNvPr id="9" name="TextBox 8">
            <a:extLst>
              <a:ext uri="{FF2B5EF4-FFF2-40B4-BE49-F238E27FC236}">
                <a16:creationId xmlns:a16="http://schemas.microsoft.com/office/drawing/2014/main" id="{97273477-6553-E69E-E218-5493B74652E2}"/>
              </a:ext>
            </a:extLst>
          </p:cNvPr>
          <p:cNvSpPr txBox="1"/>
          <p:nvPr/>
        </p:nvSpPr>
        <p:spPr>
          <a:xfrm>
            <a:off x="878305" y="1431759"/>
            <a:ext cx="3489159" cy="615553"/>
          </a:xfrm>
          <a:prstGeom prst="rect">
            <a:avLst/>
          </a:prstGeom>
          <a:noFill/>
        </p:spPr>
        <p:txBody>
          <a:bodyPr wrap="square" rtlCol="0">
            <a:spAutoFit/>
          </a:bodyPr>
          <a:lstStyle/>
          <a:p>
            <a:r>
              <a:rPr lang="en-US" sz="1600" b="1" dirty="0">
                <a:solidFill>
                  <a:srgbClr val="002060"/>
                </a:solidFill>
              </a:rPr>
              <a:t>KRAS mutations subtypes</a:t>
            </a:r>
            <a:endParaRPr lang="el-GR" sz="1600" b="1" dirty="0">
              <a:solidFill>
                <a:srgbClr val="002060"/>
              </a:solidFill>
            </a:endParaRPr>
          </a:p>
          <a:p>
            <a:endParaRPr lang="el-GR" dirty="0"/>
          </a:p>
        </p:txBody>
      </p:sp>
      <p:sp>
        <p:nvSpPr>
          <p:cNvPr id="10" name="TextBox 9">
            <a:extLst>
              <a:ext uri="{FF2B5EF4-FFF2-40B4-BE49-F238E27FC236}">
                <a16:creationId xmlns:a16="http://schemas.microsoft.com/office/drawing/2014/main" id="{8308C921-85AA-DFE3-93FF-B9DF27944E89}"/>
              </a:ext>
            </a:extLst>
          </p:cNvPr>
          <p:cNvSpPr txBox="1"/>
          <p:nvPr/>
        </p:nvSpPr>
        <p:spPr>
          <a:xfrm>
            <a:off x="6436895" y="1431759"/>
            <a:ext cx="5101389" cy="615553"/>
          </a:xfrm>
          <a:prstGeom prst="rect">
            <a:avLst/>
          </a:prstGeom>
          <a:noFill/>
        </p:spPr>
        <p:txBody>
          <a:bodyPr wrap="square" rtlCol="0">
            <a:spAutoFit/>
          </a:bodyPr>
          <a:lstStyle/>
          <a:p>
            <a:r>
              <a:rPr lang="en-US" sz="1600" b="1" dirty="0">
                <a:solidFill>
                  <a:srgbClr val="002060"/>
                </a:solidFill>
              </a:rPr>
              <a:t>KRAS mutations incidence in various cancers </a:t>
            </a:r>
            <a:endParaRPr lang="el-GR" sz="1600" b="1" dirty="0">
              <a:solidFill>
                <a:srgbClr val="002060"/>
              </a:solidFill>
            </a:endParaRPr>
          </a:p>
          <a:p>
            <a:endParaRPr lang="el-GR" dirty="0"/>
          </a:p>
        </p:txBody>
      </p:sp>
    </p:spTree>
    <p:extLst>
      <p:ext uri="{BB962C8B-B14F-4D97-AF65-F5344CB8AC3E}">
        <p14:creationId xmlns:p14="http://schemas.microsoft.com/office/powerpoint/2010/main" val="30804205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8987D4-F01F-4BB1-6536-4419C1B21BDB}"/>
              </a:ext>
            </a:extLst>
          </p:cNvPr>
          <p:cNvSpPr>
            <a:spLocks noGrp="1"/>
          </p:cNvSpPr>
          <p:nvPr>
            <p:ph type="title"/>
          </p:nvPr>
        </p:nvSpPr>
        <p:spPr>
          <a:xfrm>
            <a:off x="649705" y="352290"/>
            <a:ext cx="10370596" cy="692739"/>
          </a:xfrm>
          <a:ln>
            <a:solidFill>
              <a:srgbClr val="002060"/>
            </a:solidFill>
          </a:ln>
        </p:spPr>
        <p:txBody>
          <a:bodyPr>
            <a:normAutofit fontScale="90000"/>
          </a:bodyPr>
          <a:lstStyle/>
          <a:p>
            <a:br>
              <a:rPr lang="el-GR" sz="1800" b="1" dirty="0">
                <a:solidFill>
                  <a:srgbClr val="002060"/>
                </a:solidFill>
              </a:rPr>
            </a:br>
            <a:r>
              <a:rPr lang="en-US" sz="1800" b="1" dirty="0">
                <a:solidFill>
                  <a:srgbClr val="002060"/>
                </a:solidFill>
              </a:rPr>
              <a:t>The prevalence of KRAS mutations in NSCLC varies by ethnicity </a:t>
            </a:r>
            <a:br>
              <a:rPr lang="el-GR" b="1" dirty="0">
                <a:solidFill>
                  <a:srgbClr val="002060"/>
                </a:solidFill>
              </a:rPr>
            </a:br>
            <a:endParaRPr lang="el-GR" dirty="0">
              <a:solidFill>
                <a:srgbClr val="002060"/>
              </a:solidFill>
            </a:endParaRPr>
          </a:p>
        </p:txBody>
      </p:sp>
      <p:pic>
        <p:nvPicPr>
          <p:cNvPr id="4" name="Θέση περιεχομένου 3" descr="Εικόνα που περιέχει κείμενο, στιγμιότυπο οθόνης, διάγραμμα, γραμματοσειρά&#10;&#10;Περιγραφή που δημιουργήθηκε αυτόματα">
            <a:extLst>
              <a:ext uri="{FF2B5EF4-FFF2-40B4-BE49-F238E27FC236}">
                <a16:creationId xmlns:a16="http://schemas.microsoft.com/office/drawing/2014/main" id="{4DD4868F-1D1E-9532-6EB6-DCFE60A6764B}"/>
              </a:ext>
            </a:extLst>
          </p:cNvPr>
          <p:cNvPicPr>
            <a:picLocks noGrp="1" noChangeAspect="1"/>
          </p:cNvPicPr>
          <p:nvPr>
            <p:ph idx="1"/>
          </p:nvPr>
        </p:nvPicPr>
        <p:blipFill>
          <a:blip r:embed="rId2"/>
          <a:stretch>
            <a:fillRect/>
          </a:stretch>
        </p:blipFill>
        <p:spPr>
          <a:xfrm>
            <a:off x="116713" y="1690748"/>
            <a:ext cx="11630025" cy="3743325"/>
          </a:xfrm>
          <a:prstGeom prst="rect">
            <a:avLst/>
          </a:prstGeom>
        </p:spPr>
      </p:pic>
      <p:sp>
        <p:nvSpPr>
          <p:cNvPr id="5" name="TextBox 4">
            <a:extLst>
              <a:ext uri="{FF2B5EF4-FFF2-40B4-BE49-F238E27FC236}">
                <a16:creationId xmlns:a16="http://schemas.microsoft.com/office/drawing/2014/main" id="{7B83DBFA-41EB-BE30-E719-5EB1097651AE}"/>
              </a:ext>
            </a:extLst>
          </p:cNvPr>
          <p:cNvSpPr txBox="1"/>
          <p:nvPr/>
        </p:nvSpPr>
        <p:spPr>
          <a:xfrm>
            <a:off x="649705" y="5859379"/>
            <a:ext cx="10539663" cy="646331"/>
          </a:xfrm>
          <a:prstGeom prst="rect">
            <a:avLst/>
          </a:prstGeom>
          <a:noFill/>
        </p:spPr>
        <p:txBody>
          <a:bodyPr wrap="square" rtlCol="0">
            <a:spAutoFit/>
          </a:bodyPr>
          <a:lstStyle/>
          <a:p>
            <a:r>
              <a:rPr lang="en-US" b="1" dirty="0">
                <a:solidFill>
                  <a:schemeClr val="accent5">
                    <a:lumMod val="75000"/>
                  </a:schemeClr>
                </a:solidFill>
              </a:rPr>
              <a:t>KRAS mutations are highly prevalent in NSCLC, however there are geographical differences </a:t>
            </a:r>
            <a:endParaRPr lang="el-GR" b="1" dirty="0">
              <a:solidFill>
                <a:schemeClr val="accent5">
                  <a:lumMod val="75000"/>
                </a:schemeClr>
              </a:solidFill>
            </a:endParaRPr>
          </a:p>
          <a:p>
            <a:endParaRPr lang="el-GR" dirty="0"/>
          </a:p>
        </p:txBody>
      </p:sp>
    </p:spTree>
    <p:extLst>
      <p:ext uri="{BB962C8B-B14F-4D97-AF65-F5344CB8AC3E}">
        <p14:creationId xmlns:p14="http://schemas.microsoft.com/office/powerpoint/2010/main" val="701305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descr="Εικόνα που περιέχει κείμενο, γράμμα, στιγμιότυπο οθόνης&#10;&#10;Περιγραφή που δημιουργήθηκε αυτόματα">
            <a:extLst>
              <a:ext uri="{FF2B5EF4-FFF2-40B4-BE49-F238E27FC236}">
                <a16:creationId xmlns:a16="http://schemas.microsoft.com/office/drawing/2014/main" id="{B7E4DFA2-79F2-CCEA-B0FF-A2F381F0D0FB}"/>
              </a:ext>
            </a:extLst>
          </p:cNvPr>
          <p:cNvPicPr>
            <a:picLocks noGrp="1" noChangeAspect="1"/>
          </p:cNvPicPr>
          <p:nvPr>
            <p:ph idx="1"/>
          </p:nvPr>
        </p:nvPicPr>
        <p:blipFill>
          <a:blip r:embed="rId2"/>
          <a:stretch>
            <a:fillRect/>
          </a:stretch>
        </p:blipFill>
        <p:spPr>
          <a:xfrm>
            <a:off x="122099" y="1143670"/>
            <a:ext cx="11175554" cy="4525602"/>
          </a:xfrm>
          <a:prstGeom prst="rect">
            <a:avLst/>
          </a:prstGeom>
        </p:spPr>
      </p:pic>
      <p:sp>
        <p:nvSpPr>
          <p:cNvPr id="5" name="TextBox 4">
            <a:extLst>
              <a:ext uri="{FF2B5EF4-FFF2-40B4-BE49-F238E27FC236}">
                <a16:creationId xmlns:a16="http://schemas.microsoft.com/office/drawing/2014/main" id="{850D45A6-8C4B-F399-4F15-A84B1B7FA613}"/>
              </a:ext>
            </a:extLst>
          </p:cNvPr>
          <p:cNvSpPr txBox="1"/>
          <p:nvPr/>
        </p:nvSpPr>
        <p:spPr>
          <a:xfrm>
            <a:off x="336884" y="433137"/>
            <a:ext cx="10960769" cy="400110"/>
          </a:xfrm>
          <a:prstGeom prst="rect">
            <a:avLst/>
          </a:prstGeom>
          <a:noFill/>
        </p:spPr>
        <p:txBody>
          <a:bodyPr wrap="square" rtlCol="0">
            <a:spAutoFit/>
          </a:bodyPr>
          <a:lstStyle/>
          <a:p>
            <a:r>
              <a:rPr lang="en-US" sz="2000" b="1" dirty="0">
                <a:solidFill>
                  <a:schemeClr val="accent3">
                    <a:lumMod val="50000"/>
                  </a:schemeClr>
                </a:solidFill>
              </a:rPr>
              <a:t>Most known NSCLC driver mutations are clonal and occur early in tumor evolution</a:t>
            </a:r>
            <a:endParaRPr lang="el-GR" sz="2000" dirty="0">
              <a:solidFill>
                <a:schemeClr val="accent3">
                  <a:lumMod val="50000"/>
                </a:schemeClr>
              </a:solidFill>
            </a:endParaRPr>
          </a:p>
        </p:txBody>
      </p:sp>
      <p:sp>
        <p:nvSpPr>
          <p:cNvPr id="6" name="TextBox 5">
            <a:extLst>
              <a:ext uri="{FF2B5EF4-FFF2-40B4-BE49-F238E27FC236}">
                <a16:creationId xmlns:a16="http://schemas.microsoft.com/office/drawing/2014/main" id="{0BE443B8-A73F-0242-152F-C5094A2A22E0}"/>
              </a:ext>
            </a:extLst>
          </p:cNvPr>
          <p:cNvSpPr txBox="1"/>
          <p:nvPr/>
        </p:nvSpPr>
        <p:spPr>
          <a:xfrm>
            <a:off x="493295" y="5979696"/>
            <a:ext cx="10371222" cy="646331"/>
          </a:xfrm>
          <a:prstGeom prst="rect">
            <a:avLst/>
          </a:prstGeom>
          <a:noFill/>
        </p:spPr>
        <p:txBody>
          <a:bodyPr wrap="square" rtlCol="0">
            <a:spAutoFit/>
          </a:bodyPr>
          <a:lstStyle/>
          <a:p>
            <a:r>
              <a:rPr lang="en-US" sz="1800" b="1" dirty="0">
                <a:solidFill>
                  <a:schemeClr val="accent5">
                    <a:lumMod val="75000"/>
                  </a:schemeClr>
                </a:solidFill>
              </a:rPr>
              <a:t>Targeting clonal events, present in every tumor cell, is an attractive model for drug development</a:t>
            </a:r>
            <a:endParaRPr lang="el-GR" sz="1800" b="1" dirty="0">
              <a:solidFill>
                <a:schemeClr val="accent5">
                  <a:lumMod val="75000"/>
                </a:schemeClr>
              </a:solidFill>
            </a:endParaRPr>
          </a:p>
          <a:p>
            <a:endParaRPr lang="el-GR" dirty="0"/>
          </a:p>
        </p:txBody>
      </p:sp>
    </p:spTree>
    <p:extLst>
      <p:ext uri="{BB962C8B-B14F-4D97-AF65-F5344CB8AC3E}">
        <p14:creationId xmlns:p14="http://schemas.microsoft.com/office/powerpoint/2010/main" val="3534750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Εικόνα που περιέχει κείμενο, διάγραμμα, γραμμή, γράφημα&#10;&#10;Περιγραφή που δημιουργήθηκε αυτόματα">
            <a:extLst>
              <a:ext uri="{FF2B5EF4-FFF2-40B4-BE49-F238E27FC236}">
                <a16:creationId xmlns:a16="http://schemas.microsoft.com/office/drawing/2014/main" id="{B4E6A3C7-0AC1-C0AE-2203-C3761E0DF49E}"/>
              </a:ext>
            </a:extLst>
          </p:cNvPr>
          <p:cNvPicPr>
            <a:picLocks noGrp="1" noChangeAspect="1"/>
          </p:cNvPicPr>
          <p:nvPr>
            <p:ph idx="1"/>
          </p:nvPr>
        </p:nvPicPr>
        <p:blipFill>
          <a:blip r:embed="rId2"/>
          <a:srcRect r="-2" b="53"/>
          <a:stretch/>
        </p:blipFill>
        <p:spPr>
          <a:xfrm>
            <a:off x="819710" y="643467"/>
            <a:ext cx="10335126" cy="5571066"/>
          </a:xfrm>
          <a:prstGeom prst="rect">
            <a:avLst/>
          </a:prstGeom>
        </p:spPr>
      </p:pic>
    </p:spTree>
    <p:extLst>
      <p:ext uri="{BB962C8B-B14F-4D97-AF65-F5344CB8AC3E}">
        <p14:creationId xmlns:p14="http://schemas.microsoft.com/office/powerpoint/2010/main" val="3062867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στιγμιότυπο οθόνης, διάγραμμα&#10;&#10;Περιγραφή που δημιουργήθηκε αυτόματα">
            <a:extLst>
              <a:ext uri="{FF2B5EF4-FFF2-40B4-BE49-F238E27FC236}">
                <a16:creationId xmlns:a16="http://schemas.microsoft.com/office/drawing/2014/main" id="{E2AA87A8-7FBF-42E2-BA81-93E6B63F538E}"/>
              </a:ext>
            </a:extLst>
          </p:cNvPr>
          <p:cNvPicPr>
            <a:picLocks noChangeAspect="1"/>
          </p:cNvPicPr>
          <p:nvPr/>
        </p:nvPicPr>
        <p:blipFill>
          <a:blip r:embed="rId2"/>
          <a:stretch>
            <a:fillRect/>
          </a:stretch>
        </p:blipFill>
        <p:spPr>
          <a:xfrm>
            <a:off x="1215190" y="1633241"/>
            <a:ext cx="8849979" cy="3799017"/>
          </a:xfrm>
          <a:prstGeom prst="rect">
            <a:avLst/>
          </a:prstGeom>
        </p:spPr>
      </p:pic>
      <p:sp>
        <p:nvSpPr>
          <p:cNvPr id="4" name="TextBox 3">
            <a:extLst>
              <a:ext uri="{FF2B5EF4-FFF2-40B4-BE49-F238E27FC236}">
                <a16:creationId xmlns:a16="http://schemas.microsoft.com/office/drawing/2014/main" id="{8BB79981-00B5-B763-49EC-9E93FF61C6C8}"/>
              </a:ext>
            </a:extLst>
          </p:cNvPr>
          <p:cNvSpPr txBox="1"/>
          <p:nvPr/>
        </p:nvSpPr>
        <p:spPr>
          <a:xfrm>
            <a:off x="625643" y="514350"/>
            <a:ext cx="10672010" cy="646331"/>
          </a:xfrm>
          <a:prstGeom prst="rect">
            <a:avLst/>
          </a:prstGeom>
          <a:noFill/>
        </p:spPr>
        <p:txBody>
          <a:bodyPr wrap="square" rtlCol="0">
            <a:spAutoFit/>
          </a:bodyPr>
          <a:lstStyle/>
          <a:p>
            <a:r>
              <a:rPr lang="en-US" b="1" dirty="0">
                <a:solidFill>
                  <a:schemeClr val="accent5">
                    <a:lumMod val="75000"/>
                  </a:schemeClr>
                </a:solidFill>
              </a:rPr>
              <a:t>EGFR Mutations leads to a conformational change in the receptor and a constant activation of the mutant EGFR  </a:t>
            </a:r>
            <a:endParaRPr lang="el-GR" b="1" dirty="0">
              <a:solidFill>
                <a:schemeClr val="accent5">
                  <a:lumMod val="75000"/>
                </a:schemeClr>
              </a:solidFill>
            </a:endParaRPr>
          </a:p>
        </p:txBody>
      </p:sp>
      <p:sp>
        <p:nvSpPr>
          <p:cNvPr id="5" name="TextBox 4">
            <a:extLst>
              <a:ext uri="{FF2B5EF4-FFF2-40B4-BE49-F238E27FC236}">
                <a16:creationId xmlns:a16="http://schemas.microsoft.com/office/drawing/2014/main" id="{AE2D4C7A-0429-5FFC-E802-2CDD201AC562}"/>
              </a:ext>
            </a:extLst>
          </p:cNvPr>
          <p:cNvSpPr txBox="1"/>
          <p:nvPr/>
        </p:nvSpPr>
        <p:spPr>
          <a:xfrm>
            <a:off x="9107905" y="6488668"/>
            <a:ext cx="2971801" cy="276999"/>
          </a:xfrm>
          <a:prstGeom prst="rect">
            <a:avLst/>
          </a:prstGeom>
          <a:noFill/>
        </p:spPr>
        <p:txBody>
          <a:bodyPr wrap="square" rtlCol="0">
            <a:spAutoFit/>
          </a:bodyPr>
          <a:lstStyle/>
          <a:p>
            <a:r>
              <a:rPr lang="en-US" sz="1200" dirty="0"/>
              <a:t>Hendricks et al, 2006; </a:t>
            </a:r>
            <a:r>
              <a:rPr lang="en-US" sz="1200" dirty="0" err="1"/>
              <a:t>Sardella</a:t>
            </a:r>
            <a:r>
              <a:rPr lang="en-US" sz="1200" dirty="0"/>
              <a:t> et al 2004</a:t>
            </a:r>
            <a:endParaRPr lang="el-GR" sz="1200" dirty="0"/>
          </a:p>
        </p:txBody>
      </p:sp>
    </p:spTree>
    <p:extLst>
      <p:ext uri="{BB962C8B-B14F-4D97-AF65-F5344CB8AC3E}">
        <p14:creationId xmlns:p14="http://schemas.microsoft.com/office/powerpoint/2010/main" val="2616703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στιγμιότυπο οθόνης, γραμμή, διάγραμμα&#10;&#10;Περιγραφή που δημιουργήθηκε αυτόματα">
            <a:extLst>
              <a:ext uri="{FF2B5EF4-FFF2-40B4-BE49-F238E27FC236}">
                <a16:creationId xmlns:a16="http://schemas.microsoft.com/office/drawing/2014/main" id="{F5BCC8B3-4517-890E-AB87-F204D9D23269}"/>
              </a:ext>
            </a:extLst>
          </p:cNvPr>
          <p:cNvPicPr>
            <a:picLocks noChangeAspect="1"/>
          </p:cNvPicPr>
          <p:nvPr/>
        </p:nvPicPr>
        <p:blipFill>
          <a:blip r:embed="rId2"/>
          <a:stretch>
            <a:fillRect/>
          </a:stretch>
        </p:blipFill>
        <p:spPr>
          <a:xfrm>
            <a:off x="324408" y="1223573"/>
            <a:ext cx="10905066" cy="4471987"/>
          </a:xfrm>
          <a:prstGeom prst="rect">
            <a:avLst/>
          </a:prstGeom>
        </p:spPr>
      </p:pic>
      <p:sp>
        <p:nvSpPr>
          <p:cNvPr id="4" name="TextBox 3">
            <a:extLst>
              <a:ext uri="{FF2B5EF4-FFF2-40B4-BE49-F238E27FC236}">
                <a16:creationId xmlns:a16="http://schemas.microsoft.com/office/drawing/2014/main" id="{4554DFA8-018E-1C42-E2A3-864E32A98662}"/>
              </a:ext>
            </a:extLst>
          </p:cNvPr>
          <p:cNvSpPr txBox="1"/>
          <p:nvPr/>
        </p:nvSpPr>
        <p:spPr>
          <a:xfrm>
            <a:off x="962526" y="854241"/>
            <a:ext cx="9324473" cy="369332"/>
          </a:xfrm>
          <a:prstGeom prst="rect">
            <a:avLst/>
          </a:prstGeom>
          <a:noFill/>
        </p:spPr>
        <p:txBody>
          <a:bodyPr wrap="square" rtlCol="0">
            <a:spAutoFit/>
          </a:bodyPr>
          <a:lstStyle/>
          <a:p>
            <a:r>
              <a:rPr lang="en-US" b="1" dirty="0">
                <a:solidFill>
                  <a:schemeClr val="accent5">
                    <a:lumMod val="75000"/>
                  </a:schemeClr>
                </a:solidFill>
              </a:rPr>
              <a:t>EGFR Mutation rare by clinical characteristics </a:t>
            </a:r>
            <a:endParaRPr lang="el-GR" b="1" dirty="0">
              <a:solidFill>
                <a:schemeClr val="accent5">
                  <a:lumMod val="75000"/>
                </a:schemeClr>
              </a:solidFill>
            </a:endParaRPr>
          </a:p>
        </p:txBody>
      </p:sp>
      <p:sp>
        <p:nvSpPr>
          <p:cNvPr id="5" name="TextBox 4">
            <a:extLst>
              <a:ext uri="{FF2B5EF4-FFF2-40B4-BE49-F238E27FC236}">
                <a16:creationId xmlns:a16="http://schemas.microsoft.com/office/drawing/2014/main" id="{071F59A2-200B-A608-5C45-15DAD3E40517}"/>
              </a:ext>
            </a:extLst>
          </p:cNvPr>
          <p:cNvSpPr txBox="1"/>
          <p:nvPr/>
        </p:nvSpPr>
        <p:spPr>
          <a:xfrm>
            <a:off x="807522" y="5890161"/>
            <a:ext cx="8709457" cy="369332"/>
          </a:xfrm>
          <a:prstGeom prst="rect">
            <a:avLst/>
          </a:prstGeom>
          <a:noFill/>
        </p:spPr>
        <p:txBody>
          <a:bodyPr wrap="square" rtlCol="0">
            <a:spAutoFit/>
          </a:bodyPr>
          <a:lstStyle/>
          <a:p>
            <a:r>
              <a:rPr lang="en-US" b="1" dirty="0">
                <a:solidFill>
                  <a:schemeClr val="accent3">
                    <a:lumMod val="50000"/>
                  </a:schemeClr>
                </a:solidFill>
              </a:rPr>
              <a:t>* Selected population of Western patients with non squamous tumor histology  </a:t>
            </a:r>
            <a:endParaRPr lang="el-GR" b="1" dirty="0">
              <a:solidFill>
                <a:schemeClr val="accent3">
                  <a:lumMod val="50000"/>
                </a:schemeClr>
              </a:solidFill>
            </a:endParaRPr>
          </a:p>
        </p:txBody>
      </p:sp>
    </p:spTree>
    <p:extLst>
      <p:ext uri="{BB962C8B-B14F-4D97-AF65-F5344CB8AC3E}">
        <p14:creationId xmlns:p14="http://schemas.microsoft.com/office/powerpoint/2010/main" val="1912024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στιγμιότυπο οθόνης, γραμματοσειρά&#10;&#10;Περιγραφή που δημιουργήθηκε αυτόματα">
            <a:extLst>
              <a:ext uri="{FF2B5EF4-FFF2-40B4-BE49-F238E27FC236}">
                <a16:creationId xmlns:a16="http://schemas.microsoft.com/office/drawing/2014/main" id="{F89EF6C7-FDFA-49E3-BEA7-C0C8673383F9}"/>
              </a:ext>
            </a:extLst>
          </p:cNvPr>
          <p:cNvPicPr>
            <a:picLocks noChangeAspect="1"/>
          </p:cNvPicPr>
          <p:nvPr/>
        </p:nvPicPr>
        <p:blipFill>
          <a:blip r:embed="rId2"/>
          <a:stretch>
            <a:fillRect/>
          </a:stretch>
        </p:blipFill>
        <p:spPr>
          <a:xfrm>
            <a:off x="382009" y="583395"/>
            <a:ext cx="11069857" cy="5511622"/>
          </a:xfrm>
          <a:prstGeom prst="rect">
            <a:avLst/>
          </a:prstGeom>
        </p:spPr>
      </p:pic>
      <p:sp>
        <p:nvSpPr>
          <p:cNvPr id="5" name="Ορθογώνιο 4">
            <a:extLst>
              <a:ext uri="{FF2B5EF4-FFF2-40B4-BE49-F238E27FC236}">
                <a16:creationId xmlns:a16="http://schemas.microsoft.com/office/drawing/2014/main" id="{45ABAF75-1CCA-3275-B011-7808298C3903}"/>
              </a:ext>
            </a:extLst>
          </p:cNvPr>
          <p:cNvSpPr/>
          <p:nvPr/>
        </p:nvSpPr>
        <p:spPr>
          <a:xfrm>
            <a:off x="1311442" y="4223084"/>
            <a:ext cx="10238875" cy="156411"/>
          </a:xfrm>
          <a:prstGeom prst="rect">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20941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2ACC77A3-4AF2-7EE3-B08D-45BAD880862B}"/>
              </a:ext>
            </a:extLst>
          </p:cNvPr>
          <p:cNvPicPr>
            <a:picLocks noChangeAspect="1"/>
          </p:cNvPicPr>
          <p:nvPr/>
        </p:nvPicPr>
        <p:blipFill>
          <a:blip r:embed="rId2"/>
          <a:stretch>
            <a:fillRect/>
          </a:stretch>
        </p:blipFill>
        <p:spPr>
          <a:xfrm>
            <a:off x="770021" y="1257300"/>
            <a:ext cx="10311063" cy="4535905"/>
          </a:xfrm>
          <a:prstGeom prst="rect">
            <a:avLst/>
          </a:prstGeom>
        </p:spPr>
      </p:pic>
      <p:sp>
        <p:nvSpPr>
          <p:cNvPr id="3" name="TextBox 2">
            <a:extLst>
              <a:ext uri="{FF2B5EF4-FFF2-40B4-BE49-F238E27FC236}">
                <a16:creationId xmlns:a16="http://schemas.microsoft.com/office/drawing/2014/main" id="{AC411194-1B39-871D-BCF8-F387BEB77F4D}"/>
              </a:ext>
            </a:extLst>
          </p:cNvPr>
          <p:cNvSpPr txBox="1"/>
          <p:nvPr/>
        </p:nvSpPr>
        <p:spPr>
          <a:xfrm>
            <a:off x="770021" y="391886"/>
            <a:ext cx="7697085" cy="646331"/>
          </a:xfrm>
          <a:prstGeom prst="rect">
            <a:avLst/>
          </a:prstGeom>
          <a:noFill/>
        </p:spPr>
        <p:txBody>
          <a:bodyPr wrap="square" rtlCol="0">
            <a:spAutoFit/>
          </a:bodyPr>
          <a:lstStyle/>
          <a:p>
            <a:r>
              <a:rPr lang="en-US" sz="1800" b="1" dirty="0">
                <a:solidFill>
                  <a:schemeClr val="accent5">
                    <a:lumMod val="75000"/>
                  </a:schemeClr>
                </a:solidFill>
              </a:rPr>
              <a:t>EGFR mutations testing: HOW?</a:t>
            </a:r>
            <a:endParaRPr lang="el-GR" sz="1800" b="1" dirty="0">
              <a:solidFill>
                <a:schemeClr val="accent5">
                  <a:lumMod val="75000"/>
                </a:schemeClr>
              </a:solidFill>
            </a:endParaRPr>
          </a:p>
          <a:p>
            <a:endParaRPr lang="el-GR" dirty="0"/>
          </a:p>
        </p:txBody>
      </p:sp>
    </p:spTree>
    <p:extLst>
      <p:ext uri="{BB962C8B-B14F-4D97-AF65-F5344CB8AC3E}">
        <p14:creationId xmlns:p14="http://schemas.microsoft.com/office/powerpoint/2010/main" val="31489929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E5E31-2C47-9ECD-FDA6-8E6802D358EE}"/>
              </a:ext>
            </a:extLst>
          </p:cNvPr>
          <p:cNvSpPr txBox="1"/>
          <p:nvPr/>
        </p:nvSpPr>
        <p:spPr>
          <a:xfrm>
            <a:off x="5498590" y="988741"/>
            <a:ext cx="5888754" cy="4880518"/>
          </a:xfrm>
          <a:prstGeom prst="rect">
            <a:avLst/>
          </a:prstGeom>
          <a:noFill/>
          <a:ln>
            <a:noFill/>
          </a:ln>
        </p:spPr>
        <p:txBody>
          <a:bodyPr vert="horz" wrap="square" lIns="274320" tIns="182880" rIns="274320" bIns="182880" rtlCol="0" anchor="ctr" anchorCtr="1">
            <a:normAutofit/>
          </a:bodyPr>
          <a:lstStyle/>
          <a:p>
            <a:pPr defTabSz="914400">
              <a:lnSpc>
                <a:spcPct val="90000"/>
              </a:lnSpc>
              <a:spcBef>
                <a:spcPct val="0"/>
              </a:spcBef>
              <a:spcAft>
                <a:spcPts val="600"/>
              </a:spcAft>
            </a:pPr>
            <a:r>
              <a:rPr lang="en-US" sz="4800" cap="all" spc="200">
                <a:latin typeface="+mj-lt"/>
                <a:ea typeface="+mj-ea"/>
                <a:cs typeface="+mj-cs"/>
              </a:rPr>
              <a:t>ΤΗΑΝΚ YOU!</a:t>
            </a:r>
          </a:p>
        </p:txBody>
      </p:sp>
      <p:sp>
        <p:nvSpPr>
          <p:cNvPr id="7" name="Rectangle 6">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Rectangle 8">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757133"/>
      </p:ext>
    </p:extLst>
  </p:cSld>
  <p:clrMapOvr>
    <a:masterClrMapping/>
  </p:clrMapOvr>
</p:sld>
</file>

<file path=ppt/theme/theme1.xml><?xml version="1.0" encoding="utf-8"?>
<a:theme xmlns:a="http://schemas.openxmlformats.org/drawingml/2006/main" name="Δέμα">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Δέμα</Template>
  <TotalTime>9380</TotalTime>
  <Words>2241</Words>
  <Application>Microsoft Office PowerPoint</Application>
  <PresentationFormat>Ευρεία οθόνη</PresentationFormat>
  <Paragraphs>244</Paragraphs>
  <Slides>40</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40</vt:i4>
      </vt:variant>
    </vt:vector>
  </HeadingPairs>
  <TitlesOfParts>
    <vt:vector size="47" baseType="lpstr">
      <vt:lpstr>Aptos</vt:lpstr>
      <vt:lpstr>Arial</vt:lpstr>
      <vt:lpstr>Arial Narrow</vt:lpstr>
      <vt:lpstr>Corbel</vt:lpstr>
      <vt:lpstr>Gill Sans MT</vt:lpstr>
      <vt:lpstr>Wingdings</vt:lpstr>
      <vt:lpstr>Δέμα</vt:lpstr>
      <vt:lpstr>Παρουσίαση του PowerPoint</vt:lpstr>
      <vt:lpstr>Lung cancer</vt:lpstr>
      <vt:lpstr>Lung Cancer</vt:lpstr>
      <vt:lpstr>Molecular oncogenesis</vt:lpstr>
      <vt:lpstr>Παρουσίαση του PowerPoint</vt:lpstr>
      <vt:lpstr>Διατηρηση της ικανοτητασ πολλαπλασμασιασμου</vt:lpstr>
      <vt:lpstr>Διατηρηση της ικανοτητασ πολλαπλασιασμου</vt:lpstr>
      <vt:lpstr>Διατήρηση της πολλαπλασιαστικής σηματοδότησης</vt:lpstr>
      <vt:lpstr>Sustaining proliferative signaling</vt:lpstr>
      <vt:lpstr>Sustaining proliferative signaling</vt:lpstr>
      <vt:lpstr>Sustaining proliferative signaling</vt:lpstr>
      <vt:lpstr>BRAF &amp; Mελανωμα</vt:lpstr>
      <vt:lpstr>Sustaining proliferative signaling</vt:lpstr>
      <vt:lpstr>Sustaining proliferative signaling</vt:lpstr>
      <vt:lpstr>Αποφυγή κατασταλτικών παραγόντων ανάπτυξης</vt:lpstr>
      <vt:lpstr>Μηχανισμοί αναστολής επαφής και αποφυγής της</vt:lpstr>
      <vt:lpstr>Μηχανισμοί αναστολής επαφής και αποφυγής της</vt:lpstr>
      <vt:lpstr>Παρουσίαση του PowerPoint</vt:lpstr>
      <vt:lpstr>Παρουσίαση του PowerPoint</vt:lpstr>
      <vt:lpstr>Resisting cell death</vt:lpstr>
      <vt:lpstr>Resisting cell death</vt:lpstr>
      <vt:lpstr>Resisting cell death</vt:lpstr>
      <vt:lpstr>Resisting cell death </vt:lpstr>
      <vt:lpstr>Resisting cell death </vt:lpstr>
      <vt:lpstr>Resisting cell death- pro apoptotic bh3</vt:lpstr>
      <vt:lpstr>Διατηρηση της ικανοτητασ αντιγραφησ</vt:lpstr>
      <vt:lpstr>Εnabling Replicative Immortality </vt:lpstr>
      <vt:lpstr>Εnabling Replicative Immortality </vt:lpstr>
      <vt:lpstr>Tumor promoting inflammation</vt:lpstr>
      <vt:lpstr>Παρουσίαση του PowerPoint</vt:lpstr>
      <vt:lpstr>Παρουσίαση του PowerPoint</vt:lpstr>
      <vt:lpstr>KRASG12C is the most frequent KRAS variant in NSCLC </vt:lpstr>
      <vt:lpstr> The prevalence of KRAS mutations in NSCLC varies by ethnicity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anastasiagew107@gmail.com</dc:creator>
  <cp:lastModifiedBy>Sotiria Sotiriou</cp:lastModifiedBy>
  <cp:revision>46</cp:revision>
  <dcterms:created xsi:type="dcterms:W3CDTF">2024-03-22T07:39:17Z</dcterms:created>
  <dcterms:modified xsi:type="dcterms:W3CDTF">2026-04-20T06:01:39Z</dcterms:modified>
</cp:coreProperties>
</file>