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56" r:id="rId2"/>
    <p:sldId id="325" r:id="rId3"/>
    <p:sldId id="287" r:id="rId4"/>
    <p:sldId id="288" r:id="rId5"/>
    <p:sldId id="289" r:id="rId6"/>
    <p:sldId id="290" r:id="rId7"/>
    <p:sldId id="260" r:id="rId8"/>
    <p:sldId id="326" r:id="rId9"/>
    <p:sldId id="355" r:id="rId10"/>
    <p:sldId id="294" r:id="rId11"/>
    <p:sldId id="295" r:id="rId12"/>
    <p:sldId id="335" r:id="rId13"/>
    <p:sldId id="327" r:id="rId14"/>
    <p:sldId id="262" r:id="rId15"/>
    <p:sldId id="264" r:id="rId16"/>
    <p:sldId id="265" r:id="rId17"/>
    <p:sldId id="330" r:id="rId18"/>
    <p:sldId id="272" r:id="rId19"/>
    <p:sldId id="273" r:id="rId20"/>
    <p:sldId id="332" r:id="rId21"/>
    <p:sldId id="266" r:id="rId22"/>
    <p:sldId id="267" r:id="rId23"/>
    <p:sldId id="268" r:id="rId24"/>
    <p:sldId id="337" r:id="rId25"/>
    <p:sldId id="269" r:id="rId26"/>
    <p:sldId id="271" r:id="rId27"/>
    <p:sldId id="349" r:id="rId28"/>
    <p:sldId id="348" r:id="rId29"/>
    <p:sldId id="275" r:id="rId30"/>
    <p:sldId id="306" r:id="rId31"/>
    <p:sldId id="305" r:id="rId32"/>
    <p:sldId id="356" r:id="rId33"/>
    <p:sldId id="277" r:id="rId34"/>
    <p:sldId id="300" r:id="rId35"/>
    <p:sldId id="298" r:id="rId36"/>
    <p:sldId id="297" r:id="rId37"/>
    <p:sldId id="299" r:id="rId38"/>
    <p:sldId id="257" r:id="rId39"/>
    <p:sldId id="258" r:id="rId40"/>
    <p:sldId id="259" r:id="rId41"/>
    <p:sldId id="358" r:id="rId42"/>
    <p:sldId id="357" r:id="rId43"/>
    <p:sldId id="261" r:id="rId44"/>
    <p:sldId id="284" r:id="rId45"/>
    <p:sldId id="340" r:id="rId46"/>
    <p:sldId id="338" r:id="rId47"/>
    <p:sldId id="359" r:id="rId48"/>
    <p:sldId id="339" r:id="rId49"/>
    <p:sldId id="285" r:id="rId50"/>
    <p:sldId id="341" r:id="rId51"/>
    <p:sldId id="286" r:id="rId52"/>
    <p:sldId id="360" r:id="rId53"/>
    <p:sldId id="278" r:id="rId54"/>
    <p:sldId id="361" r:id="rId55"/>
    <p:sldId id="362" r:id="rId56"/>
    <p:sldId id="329" r:id="rId57"/>
    <p:sldId id="363" r:id="rId58"/>
    <p:sldId id="364" r:id="rId59"/>
    <p:sldId id="365" r:id="rId60"/>
    <p:sldId id="350" r:id="rId61"/>
    <p:sldId id="351" r:id="rId62"/>
    <p:sldId id="2147377511" r:id="rId63"/>
    <p:sldId id="2147377512" r:id="rId64"/>
    <p:sldId id="315" r:id="rId65"/>
    <p:sldId id="324" r:id="rId6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5" autoAdjust="0"/>
  </p:normalViewPr>
  <p:slideViewPr>
    <p:cSldViewPr>
      <p:cViewPr varScale="1">
        <p:scale>
          <a:sx n="46" d="100"/>
          <a:sy n="46" d="100"/>
        </p:scale>
        <p:origin x="1860"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D1916-B5DA-4766-B610-900BAFB9EB14}" type="datetimeFigureOut">
              <a:rPr lang="el-GR" smtClean="0"/>
              <a:pPr/>
              <a:t>23/4/2026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9C4C6-E348-4B86-A456-2319987ED02F}" type="slidenum">
              <a:rPr lang="el-GR" smtClean="0"/>
              <a:pPr/>
              <a:t>‹#›</a:t>
            </a:fld>
            <a:endParaRPr lang="el-GR"/>
          </a:p>
        </p:txBody>
      </p:sp>
    </p:spTree>
    <p:extLst>
      <p:ext uri="{BB962C8B-B14F-4D97-AF65-F5344CB8AC3E}">
        <p14:creationId xmlns:p14="http://schemas.microsoft.com/office/powerpoint/2010/main" val="21569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a:t>Ογκολογικό επείγον είναι η κλινική κατάσταση μιας μεταβολικής, νευρολογικής, καρδιαγγειακής,</a:t>
            </a:r>
            <a:r>
              <a:rPr lang="el-GR" baseline="0" dirty="0"/>
              <a:t> αιματολογικής ή και </a:t>
            </a:r>
            <a:r>
              <a:rPr lang="el-GR" baseline="0" dirty="0" err="1"/>
              <a:t>λοιμωξιολογικής</a:t>
            </a:r>
            <a:r>
              <a:rPr lang="el-GR" baseline="0" dirty="0"/>
              <a:t>  διαταραχής  που προκαλείται λόγω της </a:t>
            </a:r>
            <a:r>
              <a:rPr lang="el-GR" baseline="0" dirty="0" err="1"/>
              <a:t>νεοπλασματικής</a:t>
            </a:r>
            <a:r>
              <a:rPr lang="el-GR" baseline="0" dirty="0"/>
              <a:t> νόσου ή λόγω της θεραπείας της και απαιτεί άμεση </a:t>
            </a:r>
            <a:r>
              <a:rPr lang="el-GR" baseline="0" dirty="0" err="1"/>
              <a:t>παράμβαση</a:t>
            </a:r>
            <a:r>
              <a:rPr lang="el-GR" baseline="0" dirty="0"/>
              <a:t>.</a:t>
            </a:r>
            <a:endParaRPr lang="el-GR" dirty="0"/>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2</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a:t>Συμπίεση νωτιαίου μυελού</a:t>
            </a:r>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7</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Συχνα</a:t>
            </a:r>
            <a:r>
              <a:rPr lang="el-GR" dirty="0"/>
              <a:t> σε …., 66% θωρακική μοίρα ΣΣ, </a:t>
            </a:r>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10</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3"/>
          <p:cNvSpPr>
            <a:spLocks noGrp="1" noChangeArrowheads="1"/>
          </p:cNvSpPr>
          <p:nvPr>
            <p:ph type="dt"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r>
              <a:rPr lang="it-IT" sz="1200">
                <a:solidFill>
                  <a:srgbClr val="000000"/>
                </a:solidFill>
                <a:latin typeface="Calibri" charset="0"/>
              </a:rPr>
              <a:t>16/12/11</a:t>
            </a:r>
          </a:p>
        </p:txBody>
      </p:sp>
      <p:sp>
        <p:nvSpPr>
          <p:cNvPr id="132099"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1E65D992-7444-1A44-9425-D8EF5FAC7B24}" type="slidenum">
              <a:rPr lang="it-IT" sz="1200">
                <a:solidFill>
                  <a:srgbClr val="000000"/>
                </a:solidFill>
                <a:latin typeface="Calibri" charset="0"/>
              </a:rPr>
              <a:pPr eaLnBrk="1" hangingPunct="1"/>
              <a:t>15</a:t>
            </a:fld>
            <a:endParaRPr lang="it-IT" sz="1200">
              <a:solidFill>
                <a:srgbClr val="000000"/>
              </a:solidFill>
              <a:latin typeface="Calibri" charset="0"/>
            </a:endParaRPr>
          </a:p>
        </p:txBody>
      </p:sp>
      <p:sp>
        <p:nvSpPr>
          <p:cNvPr id="132100" name="Rectangle 1"/>
          <p:cNvSpPr>
            <a:spLocks noGrp="1" noRot="1" noChangeAspect="1" noChangeArrowheads="1" noTextEdit="1"/>
          </p:cNvSpPr>
          <p:nvPr>
            <p:ph type="sldImg"/>
          </p:nvPr>
        </p:nvSpPr>
        <p:spPr>
          <a:xfrm>
            <a:off x="1143000" y="685800"/>
            <a:ext cx="4575175" cy="3430588"/>
          </a:xfrm>
          <a:solidFill>
            <a:srgbClr val="FFFFFF"/>
          </a:solidFill>
          <a:ln/>
        </p:spPr>
      </p:sp>
      <p:sp>
        <p:nvSpPr>
          <p:cNvPr id="132101" name="Rectangle 2"/>
          <p:cNvSpPr>
            <a:spLocks noGrp="1" noChangeArrowheads="1"/>
          </p:cNvSpPr>
          <p:nvPr>
            <p:ph type="body" idx="1"/>
          </p:nvPr>
        </p:nvSpPr>
        <p:spPr>
          <a:xfrm>
            <a:off x="685640" y="4345302"/>
            <a:ext cx="5488322" cy="411567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wrap="none" anchor="ctr"/>
          <a:lstStyle/>
          <a:p>
            <a:pPr eaLnBrk="1" hangingPunct="1">
              <a:spcBef>
                <a:spcPct val="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dirty="0">
                <a:latin typeface="Calibri" charset="0"/>
              </a:rPr>
              <a:t>there are many levels </a:t>
            </a:r>
            <a:r>
              <a:rPr lang="it-IT" baseline="0" dirty="0">
                <a:latin typeface="Calibri" charset="0"/>
              </a:rPr>
              <a:t>of neutropenia according to grading, severity and the issued guidelines from various groups. They all agree that when absolute neu count is less than 500 this is life threatening and when associated withf ever, defined as NF, even fatat with in-hospitalmortalityaround 10%.</a:t>
            </a:r>
            <a:endParaRPr lang="it-IT" dirty="0">
              <a:latin typeface="Calibri" charset="0"/>
            </a:endParaRPr>
          </a:p>
        </p:txBody>
      </p:sp>
      <p:sp>
        <p:nvSpPr>
          <p:cNvPr id="132102" name="Text Box 3"/>
          <p:cNvSpPr txBox="1">
            <a:spLocks noChangeArrowheads="1"/>
          </p:cNvSpPr>
          <p:nvPr/>
        </p:nvSpPr>
        <p:spPr bwMode="auto">
          <a:xfrm>
            <a:off x="3884758" y="8686216"/>
            <a:ext cx="2973242" cy="457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algn="r" eaLnBrk="1" hangingPunct="1">
              <a:buClrTx/>
              <a:buFontTx/>
              <a:buNone/>
            </a:pPr>
            <a:fld id="{6CA8AF27-7773-9A4A-AB3A-68B078334A52}" type="slidenum">
              <a:rPr lang="it-IT" sz="1200">
                <a:solidFill>
                  <a:srgbClr val="000000"/>
                </a:solidFill>
                <a:latin typeface="Calibri" charset="0"/>
              </a:rPr>
              <a:pPr algn="r" eaLnBrk="1" hangingPunct="1">
                <a:buClrTx/>
                <a:buFontTx/>
                <a:buNone/>
              </a:pPr>
              <a:t>15</a:t>
            </a:fld>
            <a:endParaRPr lang="it-IT" sz="1200">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Σκόρ</a:t>
            </a:r>
            <a:r>
              <a:rPr lang="el-GR" dirty="0"/>
              <a:t> κινδύνου να παρουσιάσουν οι ασθενείς επιπλοκές</a:t>
            </a:r>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18</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fontScale="92500" lnSpcReduction="20000"/>
          </a:bodyPr>
          <a:lstStyle/>
          <a:p>
            <a:r>
              <a:rPr lang="el-GR" sz="1200" b="0" i="1" u="none" strike="noStrike" kern="1200" baseline="0" dirty="0">
                <a:solidFill>
                  <a:schemeClr val="tx1"/>
                </a:solidFill>
                <a:latin typeface="+mn-lt"/>
                <a:ea typeface="+mn-ea"/>
                <a:cs typeface="+mn-cs"/>
              </a:rPr>
              <a:t>1.  Απελευθέρωση </a:t>
            </a:r>
            <a:r>
              <a:rPr lang="en-US" sz="1200" b="0" i="1" u="none" strike="noStrike" kern="1200" baseline="0" dirty="0" err="1">
                <a:solidFill>
                  <a:schemeClr val="tx1"/>
                </a:solidFill>
                <a:latin typeface="+mn-lt"/>
                <a:ea typeface="+mn-ea"/>
                <a:cs typeface="+mn-cs"/>
              </a:rPr>
              <a:t>PTHrP</a:t>
            </a:r>
            <a:r>
              <a:rPr lang="en-US" sz="1200" b="0" i="1" u="none" strike="noStrike" kern="1200" baseline="0" dirty="0">
                <a:solidFill>
                  <a:schemeClr val="tx1"/>
                </a:solidFill>
                <a:latin typeface="+mn-lt"/>
                <a:ea typeface="+mn-ea"/>
                <a:cs typeface="+mn-cs"/>
              </a:rPr>
              <a:t>(parathyroid hormone-related protein) </a:t>
            </a:r>
            <a:r>
              <a:rPr lang="el-GR" sz="1200" b="0" i="1" u="none" strike="noStrike" kern="1200" baseline="0" dirty="0">
                <a:solidFill>
                  <a:schemeClr val="tx1"/>
                </a:solidFill>
                <a:latin typeface="+mn-lt"/>
                <a:ea typeface="+mn-ea"/>
                <a:cs typeface="+mn-cs"/>
              </a:rPr>
              <a:t>από τον όγκο</a:t>
            </a:r>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a:t>
            </a:r>
            <a:r>
              <a:rPr lang="el-GR" sz="1200" b="0" i="0" u="none" strike="noStrike" kern="1200" baseline="0" dirty="0">
                <a:solidFill>
                  <a:schemeClr val="tx1"/>
                </a:solidFill>
                <a:latin typeface="+mn-lt"/>
                <a:ea typeface="+mn-ea"/>
                <a:cs typeface="+mn-cs"/>
              </a:rPr>
              <a:t>Αληθές </a:t>
            </a:r>
            <a:r>
              <a:rPr lang="el-GR" sz="1200" b="0" i="0" u="none" strike="noStrike" kern="1200" baseline="0" dirty="0" err="1">
                <a:solidFill>
                  <a:schemeClr val="tx1"/>
                </a:solidFill>
                <a:latin typeface="+mn-lt"/>
                <a:ea typeface="+mn-ea"/>
                <a:cs typeface="+mn-cs"/>
              </a:rPr>
              <a:t>παρανεοπλασματικόσύνδρομο</a:t>
            </a:r>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a:t>
            </a:r>
            <a:r>
              <a:rPr lang="el-GR" sz="1200" b="0" i="0" u="none" strike="noStrike" kern="1200" baseline="0" dirty="0">
                <a:solidFill>
                  <a:schemeClr val="tx1"/>
                </a:solidFill>
                <a:latin typeface="+mn-lt"/>
                <a:ea typeface="+mn-ea"/>
                <a:cs typeface="+mn-cs"/>
              </a:rPr>
              <a:t>Δεν προϋποθέτει παρουσία οστικών μεταστάσεων</a:t>
            </a:r>
          </a:p>
          <a:p>
            <a:r>
              <a:rPr lang="el-GR" sz="1200" b="0" i="0" u="none" strike="noStrike" kern="1200" baseline="0" dirty="0">
                <a:solidFill>
                  <a:schemeClr val="tx1"/>
                </a:solidFill>
                <a:latin typeface="+mn-lt"/>
                <a:ea typeface="+mn-ea"/>
                <a:cs typeface="+mn-cs"/>
              </a:rPr>
              <a:t>Ευθύνεται για έως 80% των περιπτώσεων </a:t>
            </a:r>
            <a:r>
              <a:rPr lang="el-GR" sz="1200" b="0" i="0" u="none" strike="noStrike" kern="1200" baseline="0" dirty="0" err="1">
                <a:solidFill>
                  <a:schemeClr val="tx1"/>
                </a:solidFill>
                <a:latin typeface="+mn-lt"/>
                <a:ea typeface="+mn-ea"/>
                <a:cs typeface="+mn-cs"/>
              </a:rPr>
              <a:t>υπερασβεστιαμίαςσε</a:t>
            </a:r>
            <a:r>
              <a:rPr lang="el-GR" sz="1200" b="0" i="0" u="none" strike="noStrike" kern="1200" baseline="0" dirty="0">
                <a:solidFill>
                  <a:schemeClr val="tx1"/>
                </a:solidFill>
                <a:latin typeface="+mn-lt"/>
                <a:ea typeface="+mn-ea"/>
                <a:cs typeface="+mn-cs"/>
              </a:rPr>
              <a:t> ασθενείς με κακοήθεια</a:t>
            </a:r>
          </a:p>
          <a:p>
            <a:r>
              <a:rPr lang="el-GR" sz="1200" b="0" i="0" u="none" strike="noStrike" kern="1200" baseline="0" dirty="0">
                <a:solidFill>
                  <a:schemeClr val="tx1"/>
                </a:solidFill>
                <a:latin typeface="+mn-lt"/>
                <a:ea typeface="+mn-ea"/>
                <a:cs typeface="+mn-cs"/>
              </a:rPr>
              <a:t>Μιμείται τη δράση PTH σε οστά (απορρόφηση ασβεστίου) και </a:t>
            </a:r>
            <a:r>
              <a:rPr lang="el-GR" sz="1200" b="0" i="0" u="none" strike="noStrike" kern="1200" baseline="0" dirty="0" err="1">
                <a:solidFill>
                  <a:schemeClr val="tx1"/>
                </a:solidFill>
                <a:latin typeface="+mn-lt"/>
                <a:ea typeface="+mn-ea"/>
                <a:cs typeface="+mn-cs"/>
              </a:rPr>
              <a:t>νεφρούς</a:t>
            </a:r>
            <a:r>
              <a:rPr lang="el-GR" sz="1200" b="0" i="0" u="none" strike="noStrike" kern="1200" baseline="0" dirty="0">
                <a:solidFill>
                  <a:schemeClr val="tx1"/>
                </a:solidFill>
                <a:latin typeface="+mn-lt"/>
                <a:ea typeface="+mn-ea"/>
                <a:cs typeface="+mn-cs"/>
              </a:rPr>
              <a:t>(</a:t>
            </a:r>
            <a:r>
              <a:rPr lang="el-GR" sz="1200" b="0" i="0" u="none" strike="noStrike" kern="1200" baseline="0" dirty="0" err="1">
                <a:solidFill>
                  <a:schemeClr val="tx1"/>
                </a:solidFill>
                <a:latin typeface="+mn-lt"/>
                <a:ea typeface="+mn-ea"/>
                <a:cs typeface="+mn-cs"/>
              </a:rPr>
              <a:t>επαναρρόφησηασβεστίου</a:t>
            </a:r>
            <a:r>
              <a:rPr lang="el-GR" sz="1200" b="0" i="0" u="none" strike="noStrike" kern="1200" baseline="0" dirty="0">
                <a:solidFill>
                  <a:schemeClr val="tx1"/>
                </a:solidFill>
                <a:latin typeface="+mn-lt"/>
                <a:ea typeface="+mn-ea"/>
                <a:cs typeface="+mn-cs"/>
              </a:rPr>
              <a:t>) αλλά δεν επηρεάζει την απορρόφηση ασβεστίου από το γαστρεντερικό</a:t>
            </a:r>
          </a:p>
          <a:p>
            <a:r>
              <a:rPr lang="el-GR" sz="1200" b="0" i="0" u="none" strike="noStrike" kern="1200" baseline="0" dirty="0">
                <a:solidFill>
                  <a:schemeClr val="tx1"/>
                </a:solidFill>
                <a:latin typeface="+mn-lt"/>
                <a:ea typeface="+mn-ea"/>
                <a:cs typeface="+mn-cs"/>
              </a:rPr>
              <a:t>Πλακώδες καρκίνωμα πνεύμονα, κεφαλής-</a:t>
            </a:r>
            <a:r>
              <a:rPr lang="el-GR" sz="1200" b="0" i="0" u="none" strike="noStrike" kern="1200" baseline="0" dirty="0" err="1">
                <a:solidFill>
                  <a:schemeClr val="tx1"/>
                </a:solidFill>
                <a:latin typeface="+mn-lt"/>
                <a:ea typeface="+mn-ea"/>
                <a:cs typeface="+mn-cs"/>
              </a:rPr>
              <a:t>τραχήλου,καρκίνος</a:t>
            </a:r>
            <a:r>
              <a:rPr lang="el-GR" sz="1200" b="0" i="0" u="none" strike="noStrike" kern="1200" baseline="0" dirty="0">
                <a:solidFill>
                  <a:schemeClr val="tx1"/>
                </a:solidFill>
                <a:latin typeface="+mn-lt"/>
                <a:ea typeface="+mn-ea"/>
                <a:cs typeface="+mn-cs"/>
              </a:rPr>
              <a:t> νεφρού, ουροδόχου κύστης, μαστού, ωοθηκών</a:t>
            </a:r>
          </a:p>
          <a:p>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2. Οστεολυτικές μεταστάσεις</a:t>
            </a:r>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-Τοπική </a:t>
            </a:r>
            <a:r>
              <a:rPr lang="el-GR" sz="1200" b="0" i="0" u="none" strike="noStrike" kern="1200" baseline="0" dirty="0" err="1">
                <a:solidFill>
                  <a:schemeClr val="tx1"/>
                </a:solidFill>
                <a:latin typeface="+mn-lt"/>
                <a:ea typeface="+mn-ea"/>
                <a:cs typeface="+mn-cs"/>
              </a:rPr>
              <a:t>παρακρινήςδράση</a:t>
            </a:r>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a:t>
            </a:r>
            <a:r>
              <a:rPr lang="el-GR" sz="1200" b="0" i="0" u="none" strike="noStrike" kern="1200" baseline="0" dirty="0">
                <a:solidFill>
                  <a:schemeClr val="tx1"/>
                </a:solidFill>
                <a:latin typeface="+mn-lt"/>
                <a:ea typeface="+mn-ea"/>
                <a:cs typeface="+mn-cs"/>
              </a:rPr>
              <a:t>Περίπου 20% των περιπτώσεων </a:t>
            </a:r>
            <a:r>
              <a:rPr lang="el-GR" sz="1200" b="0" i="0" u="none" strike="noStrike" kern="1200" baseline="0" dirty="0" err="1">
                <a:solidFill>
                  <a:schemeClr val="tx1"/>
                </a:solidFill>
                <a:latin typeface="+mn-lt"/>
                <a:ea typeface="+mn-ea"/>
                <a:cs typeface="+mn-cs"/>
              </a:rPr>
              <a:t>υπερασβεστιαιμίαςσε</a:t>
            </a:r>
            <a:r>
              <a:rPr lang="el-GR" sz="1200" b="0" i="0" u="none" strike="noStrike" kern="1200" baseline="0" dirty="0">
                <a:solidFill>
                  <a:schemeClr val="tx1"/>
                </a:solidFill>
                <a:latin typeface="+mn-lt"/>
                <a:ea typeface="+mn-ea"/>
                <a:cs typeface="+mn-cs"/>
              </a:rPr>
              <a:t> ασθενείς με κακοήθεια</a:t>
            </a:r>
          </a:p>
          <a:p>
            <a:r>
              <a:rPr lang="el-GR" sz="1200" b="0" i="0" u="none" strike="noStrike" kern="1200" baseline="0" dirty="0">
                <a:solidFill>
                  <a:schemeClr val="tx1"/>
                </a:solidFill>
                <a:latin typeface="+mn-lt"/>
                <a:ea typeface="+mn-ea"/>
                <a:cs typeface="+mn-cs"/>
              </a:rPr>
              <a:t>-Παραγωγή παραγόντων που διεγείρουν τους </a:t>
            </a:r>
            <a:r>
              <a:rPr lang="el-GR" sz="1200" b="0" i="0" u="none" strike="noStrike" kern="1200" baseline="0" dirty="0" err="1">
                <a:solidFill>
                  <a:schemeClr val="tx1"/>
                </a:solidFill>
                <a:latin typeface="+mn-lt"/>
                <a:ea typeface="+mn-ea"/>
                <a:cs typeface="+mn-cs"/>
              </a:rPr>
              <a:t>οστεοκλάστες</a:t>
            </a:r>
            <a:r>
              <a:rPr lang="el-GR" sz="1200" b="0" i="0" u="none" strike="noStrike" kern="1200" baseline="0" dirty="0">
                <a:solidFill>
                  <a:schemeClr val="tx1"/>
                </a:solidFill>
                <a:latin typeface="+mn-lt"/>
                <a:ea typeface="+mn-ea"/>
                <a:cs typeface="+mn-cs"/>
              </a:rPr>
              <a:t>→ απορρόφηση ασβεστίου από τα οστά→ </a:t>
            </a:r>
            <a:r>
              <a:rPr lang="el-GR" sz="1200" b="0" i="0" u="none" strike="noStrike" kern="1200" baseline="0" dirty="0" err="1">
                <a:solidFill>
                  <a:schemeClr val="tx1"/>
                </a:solidFill>
                <a:latin typeface="+mn-lt"/>
                <a:ea typeface="+mn-ea"/>
                <a:cs typeface="+mn-cs"/>
              </a:rPr>
              <a:t>υπερασβεστιαιμίακαι</a:t>
            </a:r>
            <a:r>
              <a:rPr lang="el-GR" sz="1200" b="0" i="0" u="none" strike="noStrike" kern="1200" baseline="0" dirty="0">
                <a:solidFill>
                  <a:schemeClr val="tx1"/>
                </a:solidFill>
                <a:latin typeface="+mn-lt"/>
                <a:ea typeface="+mn-ea"/>
                <a:cs typeface="+mn-cs"/>
              </a:rPr>
              <a:t> οστική καταστροφή</a:t>
            </a:r>
          </a:p>
          <a:p>
            <a:r>
              <a:rPr lang="el-GR" sz="1200" b="0" i="0" u="none" strike="noStrike" kern="1200" baseline="0" dirty="0">
                <a:solidFill>
                  <a:schemeClr val="tx1"/>
                </a:solidFill>
                <a:latin typeface="+mn-lt"/>
                <a:ea typeface="+mn-ea"/>
                <a:cs typeface="+mn-cs"/>
              </a:rPr>
              <a:t>Συχνότερα σε μεταστατικό καρκίνο μαστού και </a:t>
            </a:r>
            <a:r>
              <a:rPr lang="el-GR" sz="1200" b="0" i="0" u="none" strike="noStrike" kern="1200" baseline="0" dirty="0" err="1">
                <a:solidFill>
                  <a:schemeClr val="tx1"/>
                </a:solidFill>
                <a:latin typeface="+mn-lt"/>
                <a:ea typeface="+mn-ea"/>
                <a:cs typeface="+mn-cs"/>
              </a:rPr>
              <a:t>πολλαπλούνμυέλωμα</a:t>
            </a:r>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3. Αυξημένη παραγωγή 1,25(OH)2D(</a:t>
            </a:r>
            <a:r>
              <a:rPr lang="el-GR" sz="1200" b="0" i="1" u="none" strike="noStrike" kern="1200" baseline="0" dirty="0" err="1">
                <a:solidFill>
                  <a:schemeClr val="tx1"/>
                </a:solidFill>
                <a:latin typeface="+mn-lt"/>
                <a:ea typeface="+mn-ea"/>
                <a:cs typeface="+mn-cs"/>
              </a:rPr>
              <a:t>καλσιτριόλη</a:t>
            </a:r>
            <a:r>
              <a:rPr lang="el-GR" sz="1200" b="0" i="1" u="none" strike="noStrike" kern="1200" baseline="0" dirty="0">
                <a:solidFill>
                  <a:schemeClr val="tx1"/>
                </a:solidFill>
                <a:latin typeface="+mn-lt"/>
                <a:ea typeface="+mn-ea"/>
                <a:cs typeface="+mn-cs"/>
              </a:rPr>
              <a:t>)</a:t>
            </a:r>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Υπεύθυνη για όλες σχεδόν τις περιπτώσεις </a:t>
            </a:r>
            <a:r>
              <a:rPr lang="el-GR" sz="1200" b="0" i="0" u="none" strike="noStrike" kern="1200" baseline="0" dirty="0" err="1">
                <a:solidFill>
                  <a:schemeClr val="tx1"/>
                </a:solidFill>
                <a:latin typeface="+mn-lt"/>
                <a:ea typeface="+mn-ea"/>
                <a:cs typeface="+mn-cs"/>
              </a:rPr>
              <a:t>υπερασβεστιαιμίαςσε</a:t>
            </a:r>
            <a:r>
              <a:rPr lang="el-GR" sz="1200" b="0" i="0" u="none" strike="noStrike" kern="1200" baseline="0" dirty="0">
                <a:solidFill>
                  <a:schemeClr val="tx1"/>
                </a:solidFill>
                <a:latin typeface="+mn-lt"/>
                <a:ea typeface="+mn-ea"/>
                <a:cs typeface="+mn-cs"/>
              </a:rPr>
              <a:t> HL και το 1/3 των περιπτώσεων NHL</a:t>
            </a:r>
          </a:p>
          <a:p>
            <a:r>
              <a:rPr lang="el-GR" sz="1200" b="0" i="0" u="none" strike="noStrike" kern="1200" baseline="0" dirty="0">
                <a:solidFill>
                  <a:schemeClr val="tx1"/>
                </a:solidFill>
                <a:latin typeface="+mn-lt"/>
                <a:ea typeface="+mn-ea"/>
                <a:cs typeface="+mn-cs"/>
              </a:rPr>
              <a:t>Ανεξάρτητη της PTH παραγωγή 1,25(ΟΗ2)D από 25(OH)</a:t>
            </a:r>
            <a:r>
              <a:rPr lang="el-GR" sz="1200" b="0" i="0" u="none" strike="noStrike" kern="1200" baseline="0" dirty="0" err="1">
                <a:solidFill>
                  <a:schemeClr val="tx1"/>
                </a:solidFill>
                <a:latin typeface="+mn-lt"/>
                <a:ea typeface="+mn-ea"/>
                <a:cs typeface="+mn-cs"/>
              </a:rPr>
              <a:t>D,από</a:t>
            </a:r>
            <a:r>
              <a:rPr lang="el-GR" sz="1200" b="0" i="0" u="none" strike="noStrike" kern="1200" baseline="0" dirty="0">
                <a:solidFill>
                  <a:schemeClr val="tx1"/>
                </a:solidFill>
                <a:latin typeface="+mn-lt"/>
                <a:ea typeface="+mn-ea"/>
                <a:cs typeface="+mn-cs"/>
              </a:rPr>
              <a:t> κακοήθη λεμφοκύτταρα και </a:t>
            </a:r>
            <a:r>
              <a:rPr lang="el-GR" sz="1200" b="0" i="0" u="none" strike="noStrike" kern="1200" baseline="0" dirty="0" err="1">
                <a:solidFill>
                  <a:schemeClr val="tx1"/>
                </a:solidFill>
                <a:latin typeface="+mn-lt"/>
                <a:ea typeface="+mn-ea"/>
                <a:cs typeface="+mn-cs"/>
              </a:rPr>
              <a:t>μακροφάγα</a:t>
            </a:r>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Αποτέλεσμα η αυξημένη απορρόφηση ασβεστίου από το γαστρεντερικό (σε μικρότερο βαθμό συμμετέχει και η επαγόμενη αυξημένη οστική απορρόφηση ασβεστίου)</a:t>
            </a:r>
          </a:p>
          <a:p>
            <a:endParaRPr lang="el-GR" sz="1200" b="0" i="0" u="none" strike="noStrike" kern="1200" baseline="0" dirty="0">
              <a:solidFill>
                <a:schemeClr val="tx1"/>
              </a:solidFill>
              <a:latin typeface="+mn-lt"/>
              <a:ea typeface="+mn-ea"/>
              <a:cs typeface="+mn-cs"/>
            </a:endParaRPr>
          </a:p>
          <a:p>
            <a:r>
              <a:rPr lang="el-GR" sz="1200" b="0" i="1" u="none" strike="noStrike" kern="1200" baseline="0" dirty="0">
                <a:solidFill>
                  <a:schemeClr val="tx1"/>
                </a:solidFill>
                <a:latin typeface="+mn-lt"/>
                <a:ea typeface="+mn-ea"/>
                <a:cs typeface="+mn-cs"/>
              </a:rPr>
              <a:t>4. Έκτοπη παραγωγή PTH από κύτταρα του όγκου</a:t>
            </a:r>
            <a:endParaRPr lang="el-GR" sz="1200" b="0" i="0" u="none" strike="noStrike" kern="1200" baseline="0" dirty="0">
              <a:solidFill>
                <a:schemeClr val="tx1"/>
              </a:solidFill>
              <a:latin typeface="+mn-lt"/>
              <a:ea typeface="+mn-ea"/>
              <a:cs typeface="+mn-cs"/>
            </a:endParaRPr>
          </a:p>
          <a:p>
            <a:r>
              <a:rPr lang="el-GR" sz="1200" b="0" i="0" u="none" strike="noStrike" kern="1200" baseline="0" dirty="0">
                <a:solidFill>
                  <a:schemeClr val="tx1"/>
                </a:solidFill>
                <a:latin typeface="+mn-lt"/>
                <a:ea typeface="+mn-ea"/>
                <a:cs typeface="+mn-cs"/>
              </a:rPr>
              <a:t>Σπάνιες περιπτώσεις</a:t>
            </a:r>
          </a:p>
          <a:p>
            <a:r>
              <a:rPr lang="el-GR" sz="1200" b="0" i="0" u="none" strike="noStrike" kern="1200" baseline="0" dirty="0">
                <a:solidFill>
                  <a:schemeClr val="tx1"/>
                </a:solidFill>
                <a:latin typeface="+mn-lt"/>
                <a:ea typeface="+mn-ea"/>
                <a:cs typeface="+mn-cs"/>
              </a:rPr>
              <a:t>Σε καρκίνο ωοθηκών, SCLC, NSCLC πλακώδους τύπου</a:t>
            </a:r>
          </a:p>
          <a:p>
            <a:endParaRPr lang="el-GR" dirty="0"/>
          </a:p>
        </p:txBody>
      </p:sp>
      <p:sp>
        <p:nvSpPr>
          <p:cNvPr id="4" name="Θέση αριθμού διαφάνειας 3"/>
          <p:cNvSpPr>
            <a:spLocks noGrp="1"/>
          </p:cNvSpPr>
          <p:nvPr>
            <p:ph type="sldNum" sz="quarter" idx="5"/>
          </p:nvPr>
        </p:nvSpPr>
        <p:spPr/>
        <p:txBody>
          <a:bodyPr/>
          <a:lstStyle/>
          <a:p>
            <a:fld id="{0F69C4C6-E348-4B86-A456-2319987ED02F}" type="slidenum">
              <a:rPr lang="el-GR" smtClean="0"/>
              <a:pPr/>
              <a:t>31</a:t>
            </a:fld>
            <a:endParaRPr lang="el-GR"/>
          </a:p>
        </p:txBody>
      </p:sp>
    </p:spTree>
    <p:extLst>
      <p:ext uri="{BB962C8B-B14F-4D97-AF65-F5344CB8AC3E}">
        <p14:creationId xmlns:p14="http://schemas.microsoft.com/office/powerpoint/2010/main" val="1515149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b="0" i="0" u="none" strike="noStrike" kern="1200" baseline="0" dirty="0">
                <a:solidFill>
                  <a:schemeClr val="tx1"/>
                </a:solidFill>
                <a:latin typeface="+mn-lt"/>
                <a:ea typeface="+mn-ea"/>
                <a:cs typeface="+mn-cs"/>
              </a:rPr>
              <a:t>Άμεση και επιθετική θεραπεία αν το διορθωμένο ασβέστιο&gt; 14mg/</a:t>
            </a:r>
            <a:r>
              <a:rPr lang="el-GR" sz="1200" b="0" i="0" u="none" strike="noStrike" kern="1200" baseline="0" dirty="0" err="1">
                <a:solidFill>
                  <a:schemeClr val="tx1"/>
                </a:solidFill>
                <a:latin typeface="+mn-lt"/>
                <a:ea typeface="+mn-ea"/>
                <a:cs typeface="+mn-cs"/>
              </a:rPr>
              <a:t>dl</a:t>
            </a:r>
            <a:r>
              <a:rPr lang="el-GR" sz="1200" b="0" i="0" u="none" strike="noStrike" kern="1200" baseline="0" dirty="0">
                <a:solidFill>
                  <a:schemeClr val="tx1"/>
                </a:solidFill>
                <a:latin typeface="+mn-lt"/>
                <a:ea typeface="+mn-ea"/>
                <a:cs typeface="+mn-cs"/>
              </a:rPr>
              <a:t> ή αν &lt; 14mg/</a:t>
            </a:r>
            <a:r>
              <a:rPr lang="el-GR" sz="1200" b="0" i="0" u="none" strike="noStrike" kern="1200" baseline="0" dirty="0" err="1">
                <a:solidFill>
                  <a:schemeClr val="tx1"/>
                </a:solidFill>
                <a:latin typeface="+mn-lt"/>
                <a:ea typeface="+mn-ea"/>
                <a:cs typeface="+mn-cs"/>
              </a:rPr>
              <a:t>dl</a:t>
            </a:r>
            <a:r>
              <a:rPr lang="el-GR" sz="1200" b="0" i="0" u="none" strike="noStrike" kern="1200" baseline="0" dirty="0">
                <a:solidFill>
                  <a:schemeClr val="tx1"/>
                </a:solidFill>
                <a:latin typeface="+mn-lt"/>
                <a:ea typeface="+mn-ea"/>
                <a:cs typeface="+mn-cs"/>
              </a:rPr>
              <a:t> αλλά με ταχεία αύξηση και διαταραχή επιπέδου συνείδησης πχ λήθαργος</a:t>
            </a:r>
          </a:p>
          <a:p>
            <a:r>
              <a:rPr lang="el-GR" sz="1200" b="0" i="0" u="none" strike="noStrike" kern="1200" baseline="0" dirty="0">
                <a:solidFill>
                  <a:schemeClr val="tx1"/>
                </a:solidFill>
                <a:latin typeface="+mn-lt"/>
                <a:ea typeface="+mn-ea"/>
                <a:cs typeface="+mn-cs"/>
              </a:rPr>
              <a:t>-IV ενυδάτωση (ισότονα διαλύματα NS)</a:t>
            </a:r>
          </a:p>
          <a:p>
            <a:r>
              <a:rPr lang="el-GR" sz="1200" b="0" i="0" u="none" strike="noStrike" kern="1200" baseline="0" dirty="0">
                <a:solidFill>
                  <a:schemeClr val="tx1"/>
                </a:solidFill>
                <a:latin typeface="+mn-lt"/>
                <a:ea typeface="+mn-ea"/>
                <a:cs typeface="+mn-cs"/>
              </a:rPr>
              <a:t>-</a:t>
            </a:r>
            <a:r>
              <a:rPr lang="el-GR" sz="1200" b="0" i="0" u="none" strike="noStrike" kern="1200" baseline="0" dirty="0" err="1">
                <a:solidFill>
                  <a:schemeClr val="tx1"/>
                </a:solidFill>
                <a:latin typeface="+mn-lt"/>
                <a:ea typeface="+mn-ea"/>
                <a:cs typeface="+mn-cs"/>
              </a:rPr>
              <a:t>Καλσιτονίνη</a:t>
            </a:r>
            <a:r>
              <a:rPr lang="el-GR" sz="1200" b="0" i="0" u="none" strike="noStrike" kern="1200" baseline="0" dirty="0">
                <a:solidFill>
                  <a:schemeClr val="tx1"/>
                </a:solidFill>
                <a:latin typeface="+mn-lt"/>
                <a:ea typeface="+mn-ea"/>
                <a:cs typeface="+mn-cs"/>
              </a:rPr>
              <a:t>: βραχυχρόνια αποτελεσματικότητα, χρήσιμη για την αρχική αντιμετώπιση της σοβαρής </a:t>
            </a:r>
            <a:r>
              <a:rPr lang="el-GR" sz="1200" b="0" i="0" u="none" strike="noStrike" kern="1200" baseline="0" dirty="0" err="1">
                <a:solidFill>
                  <a:schemeClr val="tx1"/>
                </a:solidFill>
                <a:latin typeface="+mn-lt"/>
                <a:ea typeface="+mn-ea"/>
                <a:cs typeface="+mn-cs"/>
              </a:rPr>
              <a:t>υπερασβεστιαιμίαςσε</a:t>
            </a:r>
            <a:r>
              <a:rPr lang="el-GR" sz="1200" b="0" i="0" u="none" strike="noStrike" kern="1200" baseline="0" dirty="0">
                <a:solidFill>
                  <a:schemeClr val="tx1"/>
                </a:solidFill>
                <a:latin typeface="+mn-lt"/>
                <a:ea typeface="+mn-ea"/>
                <a:cs typeface="+mn-cs"/>
              </a:rPr>
              <a:t> συνδυασμό με ενυδάτωση</a:t>
            </a:r>
          </a:p>
          <a:p>
            <a:r>
              <a:rPr lang="el-GR" sz="1200" b="0" i="0" u="none" strike="noStrike" kern="1200" baseline="0" dirty="0">
                <a:solidFill>
                  <a:schemeClr val="tx1"/>
                </a:solidFill>
                <a:latin typeface="+mn-lt"/>
                <a:ea typeface="+mn-ea"/>
                <a:cs typeface="+mn-cs"/>
              </a:rPr>
              <a:t>-</a:t>
            </a:r>
            <a:r>
              <a:rPr lang="el-GR" sz="1200" b="0" i="0" u="none" strike="noStrike" kern="1200" baseline="0" dirty="0" err="1">
                <a:solidFill>
                  <a:schemeClr val="tx1"/>
                </a:solidFill>
                <a:latin typeface="+mn-lt"/>
                <a:ea typeface="+mn-ea"/>
                <a:cs typeface="+mn-cs"/>
              </a:rPr>
              <a:t>Διφωσφονικά</a:t>
            </a:r>
            <a:r>
              <a:rPr lang="el-GR" sz="1200" b="0" i="0" u="none" strike="noStrike" kern="1200" baseline="0" dirty="0">
                <a:solidFill>
                  <a:schemeClr val="tx1"/>
                </a:solidFill>
                <a:latin typeface="+mn-lt"/>
                <a:ea typeface="+mn-ea"/>
                <a:cs typeface="+mn-cs"/>
              </a:rPr>
              <a:t>(</a:t>
            </a:r>
            <a:r>
              <a:rPr lang="en-US" sz="1200" b="0" i="0" u="none" strike="noStrike" kern="1200" baseline="0" dirty="0" err="1">
                <a:solidFill>
                  <a:schemeClr val="tx1"/>
                </a:solidFill>
                <a:latin typeface="+mn-lt"/>
                <a:ea typeface="+mn-ea"/>
                <a:cs typeface="+mn-cs"/>
              </a:rPr>
              <a:t>zoledronicacid</a:t>
            </a:r>
            <a:r>
              <a:rPr lang="en-US" sz="1200" b="0" i="0" u="none" strike="noStrike" kern="1200" baseline="0" dirty="0">
                <a:solidFill>
                  <a:schemeClr val="tx1"/>
                </a:solidFill>
                <a:latin typeface="+mn-lt"/>
                <a:ea typeface="+mn-ea"/>
                <a:cs typeface="+mn-cs"/>
              </a:rPr>
              <a:t>, pamidronate, ibandronate)</a:t>
            </a:r>
          </a:p>
          <a:p>
            <a:r>
              <a:rPr lang="el-GR" sz="1200" b="0" i="0" u="none" strike="noStrike" kern="1200" baseline="0" dirty="0">
                <a:solidFill>
                  <a:schemeClr val="tx1"/>
                </a:solidFill>
                <a:latin typeface="+mn-lt"/>
                <a:ea typeface="+mn-ea"/>
                <a:cs typeface="+mn-cs"/>
              </a:rPr>
              <a:t>-</a:t>
            </a:r>
            <a:r>
              <a:rPr lang="el-GR" sz="1200" b="0" i="0" u="none" strike="noStrike" kern="1200" baseline="0" dirty="0" err="1">
                <a:solidFill>
                  <a:schemeClr val="tx1"/>
                </a:solidFill>
                <a:latin typeface="+mn-lt"/>
                <a:ea typeface="+mn-ea"/>
                <a:cs typeface="+mn-cs"/>
              </a:rPr>
              <a:t>Κορτικοστεροειδή</a:t>
            </a:r>
            <a:r>
              <a:rPr lang="el-GR" sz="1200" b="0" i="0" u="none" strike="noStrike" kern="1200" baseline="0" dirty="0">
                <a:solidFill>
                  <a:schemeClr val="tx1"/>
                </a:solidFill>
                <a:latin typeface="+mn-lt"/>
                <a:ea typeface="+mn-ea"/>
                <a:cs typeface="+mn-cs"/>
              </a:rPr>
              <a:t>: σε λέμφωμα, λευχαιμία, </a:t>
            </a:r>
            <a:r>
              <a:rPr lang="el-GR" sz="1200" b="0" i="0" u="none" strike="noStrike" kern="1200" baseline="0" dirty="0" err="1">
                <a:solidFill>
                  <a:schemeClr val="tx1"/>
                </a:solidFill>
                <a:latin typeface="+mn-lt"/>
                <a:ea typeface="+mn-ea"/>
                <a:cs typeface="+mn-cs"/>
              </a:rPr>
              <a:t>μυέλωμα</a:t>
            </a:r>
            <a:endParaRPr lang="el-GR"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-Denosumab</a:t>
            </a:r>
            <a:endParaRPr lang="el-GR" dirty="0"/>
          </a:p>
        </p:txBody>
      </p:sp>
      <p:sp>
        <p:nvSpPr>
          <p:cNvPr id="4" name="Θέση αριθμού διαφάνειας 3"/>
          <p:cNvSpPr>
            <a:spLocks noGrp="1"/>
          </p:cNvSpPr>
          <p:nvPr>
            <p:ph type="sldNum" sz="quarter" idx="5"/>
          </p:nvPr>
        </p:nvSpPr>
        <p:spPr/>
        <p:txBody>
          <a:bodyPr/>
          <a:lstStyle/>
          <a:p>
            <a:fld id="{0F69C4C6-E348-4B86-A456-2319987ED02F}" type="slidenum">
              <a:rPr lang="el-GR" smtClean="0"/>
              <a:pPr/>
              <a:t>33</a:t>
            </a:fld>
            <a:endParaRPr lang="el-GR"/>
          </a:p>
        </p:txBody>
      </p:sp>
    </p:spTree>
    <p:extLst>
      <p:ext uri="{BB962C8B-B14F-4D97-AF65-F5344CB8AC3E}">
        <p14:creationId xmlns:p14="http://schemas.microsoft.com/office/powerpoint/2010/main" val="3688867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hape 776"/>
          <p:cNvSpPr>
            <a:spLocks noGrp="1" noRot="1" noChangeAspect="1" noTextEdit="1"/>
          </p:cNvSpPr>
          <p:nvPr>
            <p:ph type="sldImg"/>
          </p:nvPr>
        </p:nvSpPr>
        <p:spPr bwMode="auto">
          <a:noFill/>
          <a:ln>
            <a:solidFill>
              <a:srgbClr val="000000"/>
            </a:solidFill>
            <a:miter lim="800000"/>
            <a:headEnd/>
            <a:tailEnd/>
          </a:ln>
        </p:spPr>
      </p:sp>
      <p:sp>
        <p:nvSpPr>
          <p:cNvPr id="27651" name="Shape 777"/>
          <p:cNvSpPr>
            <a:spLocks noGrp="1"/>
          </p:cNvSpPr>
          <p:nvPr>
            <p:ph type="body" sz="quarter" idx="1"/>
          </p:nvPr>
        </p:nvSpPr>
        <p:spPr bwMode="auto">
          <a:noFill/>
        </p:spPr>
        <p:txBody>
          <a:bodyPr/>
          <a:lstStyle/>
          <a:p>
            <a:pPr eaLnBrk="1" hangingPunct="1">
              <a:spcBef>
                <a:spcPct val="0"/>
              </a:spcBef>
            </a:pPr>
            <a:r>
              <a:rPr lang="en-US" altLang="el-GR" dirty="0">
                <a:sym typeface="Calibri" pitchFamily="34" charset="0"/>
              </a:rPr>
              <a:t>Using data from the Awareness of Neutropenia in Chemotherapy (ANC) Study Group Registry, Khorana and colleagues developed a simple model for predicting chemotherapy-associated VTE using baseline clinical and laboratory variables</a:t>
            </a:r>
          </a:p>
          <a:p>
            <a:pPr eaLnBrk="1" hangingPunct="1">
              <a:spcBef>
                <a:spcPct val="0"/>
              </a:spcBef>
            </a:pPr>
            <a:endParaRPr lang="en-US" altLang="el-GR" dirty="0">
              <a:sym typeface="Calibri" pitchFamily="34" charset="0"/>
            </a:endParaRPr>
          </a:p>
          <a:p>
            <a:pPr eaLnBrk="1" hangingPunct="1">
              <a:spcBef>
                <a:spcPct val="0"/>
              </a:spcBef>
            </a:pPr>
            <a:r>
              <a:rPr lang="en-US" altLang="el-GR" dirty="0">
                <a:sym typeface="Calibri" pitchFamily="34" charset="0"/>
              </a:rPr>
              <a:t>Five independent risk factors were identified that predicted for symptomatic VTE during the first four cycles of chemotherapy</a:t>
            </a:r>
          </a:p>
          <a:p>
            <a:pPr eaLnBrk="1" hangingPunct="1">
              <a:spcBef>
                <a:spcPct val="0"/>
              </a:spcBef>
            </a:pPr>
            <a:endParaRPr lang="en-US" altLang="el-GR" dirty="0">
              <a:sym typeface="Calibri" pitchFamily="34" charset="0"/>
            </a:endParaRPr>
          </a:p>
          <a:p>
            <a:pPr eaLnBrk="1" hangingPunct="1">
              <a:spcBef>
                <a:spcPct val="0"/>
              </a:spcBef>
            </a:pPr>
            <a:r>
              <a:rPr lang="en-US" altLang="el-GR" dirty="0">
                <a:sym typeface="Calibri" pitchFamily="34" charset="0"/>
              </a:rPr>
              <a:t>VTE risk-assessment model has been proposed that can be applied to an individual patient who is receiving chemotherapy in an outpatient setting.</a:t>
            </a:r>
          </a:p>
          <a:p>
            <a:pPr eaLnBrk="1" hangingPunct="1">
              <a:spcBef>
                <a:spcPct val="0"/>
              </a:spcBef>
            </a:pPr>
            <a:r>
              <a:rPr lang="en-US" altLang="el-GR" dirty="0">
                <a:sym typeface="Calibri" pitchFamily="34" charset="0"/>
              </a:rPr>
              <a:t>The major advantage of this model is the easy availability of these common clinical markers, while the major limitation is the generalizability of the results</a:t>
            </a:r>
          </a:p>
          <a:p>
            <a:pPr eaLnBrk="1" hangingPunct="1">
              <a:spcBef>
                <a:spcPct val="0"/>
              </a:spcBef>
            </a:pPr>
            <a:r>
              <a:rPr lang="en-US" altLang="el-GR" dirty="0">
                <a:sym typeface="Calibri" pitchFamily="34" charset="0"/>
              </a:rPr>
              <a:t>Because the registry contained only a small number of patients with some tumor types (e.g., brain or renal cancers) and the performance status of the patients was excellent, the model may not be predictive of VTE development in some tumor types or in those who have advanced disease and a poor performance status.</a:t>
            </a:r>
          </a:p>
          <a:p>
            <a:pPr eaLnBrk="1" hangingPunct="1">
              <a:spcBef>
                <a:spcPct val="0"/>
              </a:spcBef>
            </a:pPr>
            <a:r>
              <a:rPr lang="en-US" altLang="el-GR" dirty="0">
                <a:sym typeface="Calibri" pitchFamily="34" charset="0"/>
              </a:rPr>
              <a:t>the model is also unable to integrate additional risk factors that are subsequently identified, such as new therapies (e.g., bevacizumab or thalidomide).</a:t>
            </a:r>
          </a:p>
          <a:p>
            <a:pPr eaLnBrk="1" hangingPunct="1">
              <a:spcBef>
                <a:spcPct val="0"/>
              </a:spcBef>
            </a:pPr>
            <a:endParaRPr lang="en-US" altLang="el-GR" dirty="0">
              <a:sym typeface="Calibri" pitchFamily="34" charset="0"/>
            </a:endParaRPr>
          </a:p>
          <a:p>
            <a:pPr eaLnBrk="1" hangingPunct="1">
              <a:spcBef>
                <a:spcPct val="0"/>
              </a:spcBef>
            </a:pPr>
            <a:endParaRPr lang="en-US" altLang="el-GR" dirty="0">
              <a:sym typeface="Calibri" pitchFamily="34" charset="0"/>
            </a:endParaRPr>
          </a:p>
          <a:p>
            <a:pPr eaLnBrk="1" hangingPunct="1">
              <a:spcBef>
                <a:spcPct val="0"/>
              </a:spcBef>
            </a:pPr>
            <a:endParaRPr lang="en-US" altLang="el-GR" dirty="0">
              <a:sym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Grp="1" noRot="1" noChangeAspect="1" noChangeArrowheads="1" noTextEdit="1"/>
          </p:cNvSpPr>
          <p:nvPr>
            <p:ph type="sldImg"/>
          </p:nvPr>
        </p:nvSpPr>
        <p:spPr bwMode="auto">
          <a:noFill/>
          <a:ln>
            <a:solidFill>
              <a:srgbClr val="000000"/>
            </a:solidFill>
            <a:miter lim="800000"/>
            <a:headEnd/>
            <a:tailEnd/>
          </a:ln>
        </p:spPr>
      </p:sp>
      <p:sp>
        <p:nvSpPr>
          <p:cNvPr id="30723" name="Rectangle 2"/>
          <p:cNvSpPr>
            <a:spLocks noGrp="1" noChangeArrowheads="1"/>
          </p:cNvSpPr>
          <p:nvPr>
            <p:ph type="body" sz="quarter" idx="1"/>
          </p:nvPr>
        </p:nvSpPr>
        <p:spPr bwMode="auto">
          <a:noFill/>
        </p:spPr>
        <p:txBody>
          <a:bodyPr/>
          <a:lstStyle/>
          <a:p>
            <a:pPr eaLnBrk="1" hangingPunct="1">
              <a:spcBef>
                <a:spcPct val="0"/>
              </a:spcBef>
            </a:pPr>
            <a:r>
              <a:rPr lang="en-US" altLang="el-GR" dirty="0">
                <a:cs typeface="Calibri" pitchFamily="34" charset="0"/>
                <a:sym typeface="Calibri" pitchFamily="34" charset="0"/>
              </a:rPr>
              <a:t>Despite apparent efficacy and safety results from these RCTs and the rates of VTE observed in retrospective studies, ASCO guidelines have consistently recommended against routine </a:t>
            </a:r>
            <a:r>
              <a:rPr lang="en-US" altLang="el-GR" dirty="0" err="1">
                <a:cs typeface="Calibri" pitchFamily="34" charset="0"/>
                <a:sym typeface="Calibri" pitchFamily="34" charset="0"/>
              </a:rPr>
              <a:t>throm</a:t>
            </a:r>
            <a:r>
              <a:rPr lang="en-US" altLang="el-GR" dirty="0">
                <a:cs typeface="Calibri" pitchFamily="34" charset="0"/>
                <a:sym typeface="Calibri" pitchFamily="34" charset="0"/>
              </a:rPr>
              <a:t>- </a:t>
            </a:r>
            <a:r>
              <a:rPr lang="en-US" altLang="el-GR" dirty="0" err="1">
                <a:cs typeface="Calibri" pitchFamily="34" charset="0"/>
                <a:sym typeface="Calibri" pitchFamily="34" charset="0"/>
              </a:rPr>
              <a:t>boprophylaxis</a:t>
            </a:r>
            <a:r>
              <a:rPr lang="en-US" altLang="el-GR" dirty="0">
                <a:cs typeface="Calibri" pitchFamily="34" charset="0"/>
                <a:sym typeface="Calibri" pitchFamily="34" charset="0"/>
              </a:rPr>
              <a:t> for VTE in ambulatory patients with cancer, with the exception of selected high-risk patients, including certain patients with multiple myeloma.21 What explains the hesitation to </a:t>
            </a:r>
            <a:r>
              <a:rPr lang="en-US" altLang="el-GR" dirty="0" err="1">
                <a:cs typeface="Calibri" pitchFamily="34" charset="0"/>
                <a:sym typeface="Calibri" pitchFamily="34" charset="0"/>
              </a:rPr>
              <a:t>recom</a:t>
            </a:r>
            <a:r>
              <a:rPr lang="en-US" altLang="el-GR" dirty="0">
                <a:cs typeface="Calibri" pitchFamily="34" charset="0"/>
                <a:sym typeface="Calibri" pitchFamily="34" charset="0"/>
              </a:rPr>
              <a:t>- mend routine thromboprophylaxis in patients with APC receiving chemotherapy? </a:t>
            </a:r>
            <a:endParaRPr lang="en-US" altLang="el-GR" sz="1800" dirty="0">
              <a:cs typeface="Calibri" pitchFamily="34" charset="0"/>
              <a:sym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6"/>
          <p:cNvSpPr>
            <a:spLocks noGrp="1"/>
          </p:cNvSpPr>
          <p:nvPr>
            <p:ph type="sldNum" sz="quarter" idx="10"/>
          </p:nvPr>
        </p:nvSpPr>
        <p:spPr>
          <a:xfrm>
            <a:off x="6553200" y="6403975"/>
            <a:ext cx="2133600" cy="269875"/>
          </a:xfrm>
        </p:spPr>
        <p:txBody>
          <a:bodyPr lIns="45718" tIns="45718" rIns="45718" bIns="45718"/>
          <a:lstStyle>
            <a:lvl1pPr>
              <a:defRPr smtClean="0"/>
            </a:lvl1pPr>
          </a:lstStyle>
          <a:p>
            <a:pPr>
              <a:defRPr/>
            </a:pPr>
            <a:fld id="{83BDAB69-6841-4010-B957-E33C809A470B}" type="slidenum">
              <a:rPr lang="en-US" altLang="el-GR"/>
              <a:pPr>
                <a:defRPr/>
              </a:pPr>
              <a:t>‹#›</a:t>
            </a:fld>
            <a:endParaRPr lang="en-US" altLang="el-G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81299A-52B9-44DE-A59F-B97E0D5C0CCA}" type="datetimeFigureOut">
              <a:rPr lang="el-GR" smtClean="0"/>
              <a:pPr/>
              <a:t>23/4/2026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A6D1C-978A-487B-99EC-5C8B8C1FB338}"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772816"/>
            <a:ext cx="7772400" cy="1470025"/>
          </a:xfrm>
        </p:spPr>
        <p:txBody>
          <a:bodyPr/>
          <a:lstStyle/>
          <a:p>
            <a:r>
              <a:rPr lang="el-GR" b="1" dirty="0">
                <a:solidFill>
                  <a:schemeClr val="tx2"/>
                </a:solidFill>
              </a:rPr>
              <a:t>Επείγουσες καταστάσεις στην Ογκολογία</a:t>
            </a:r>
          </a:p>
        </p:txBody>
      </p:sp>
      <p:pic>
        <p:nvPicPr>
          <p:cNvPr id="4" name="Εικόνα 3">
            <a:extLst>
              <a:ext uri="{FF2B5EF4-FFF2-40B4-BE49-F238E27FC236}">
                <a16:creationId xmlns:a16="http://schemas.microsoft.com/office/drawing/2014/main" id="{C1EB4F92-F9C1-84B8-BC9D-82C3E3807C82}"/>
              </a:ext>
            </a:extLst>
          </p:cNvPr>
          <p:cNvPicPr>
            <a:picLocks noChangeAspect="1"/>
          </p:cNvPicPr>
          <p:nvPr/>
        </p:nvPicPr>
        <p:blipFill>
          <a:blip r:embed="rId2"/>
          <a:stretch>
            <a:fillRect/>
          </a:stretch>
        </p:blipFill>
        <p:spPr>
          <a:xfrm>
            <a:off x="-1" y="-8368"/>
            <a:ext cx="9036497" cy="1000369"/>
          </a:xfrm>
          <a:prstGeom prst="rect">
            <a:avLst/>
          </a:prstGeom>
        </p:spPr>
      </p:pic>
      <p:sp>
        <p:nvSpPr>
          <p:cNvPr id="6" name="Υπότιτλος 5">
            <a:extLst>
              <a:ext uri="{FF2B5EF4-FFF2-40B4-BE49-F238E27FC236}">
                <a16:creationId xmlns:a16="http://schemas.microsoft.com/office/drawing/2014/main" id="{CA3E9EC2-12EA-1FB0-5B1F-F5D1A55730AE}"/>
              </a:ext>
            </a:extLst>
          </p:cNvPr>
          <p:cNvSpPr>
            <a:spLocks noGrp="1"/>
          </p:cNvSpPr>
          <p:nvPr>
            <p:ph type="subTitle" idx="1"/>
          </p:nvPr>
        </p:nvSpPr>
        <p:spPr/>
        <p:txBody>
          <a:bodyPr/>
          <a:lstStyle/>
          <a:p>
            <a:endParaRPr lang="el-GR"/>
          </a:p>
        </p:txBody>
      </p:sp>
      <p:sp>
        <p:nvSpPr>
          <p:cNvPr id="7" name="Υπότιτλος 2">
            <a:extLst>
              <a:ext uri="{FF2B5EF4-FFF2-40B4-BE49-F238E27FC236}">
                <a16:creationId xmlns:a16="http://schemas.microsoft.com/office/drawing/2014/main" id="{CA251C22-A636-F736-640E-A2A5A03ADADB}"/>
              </a:ext>
            </a:extLst>
          </p:cNvPr>
          <p:cNvSpPr txBox="1">
            <a:spLocks/>
          </p:cNvSpPr>
          <p:nvPr/>
        </p:nvSpPr>
        <p:spPr>
          <a:xfrm>
            <a:off x="2506567" y="4158429"/>
            <a:ext cx="4023359" cy="1208141"/>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t>Δήμητρα Στεφάνου </a:t>
            </a:r>
          </a:p>
          <a:p>
            <a:r>
              <a:rPr lang="el-GR" sz="2000" dirty="0"/>
              <a:t>Παθολόγος </a:t>
            </a:r>
            <a:r>
              <a:rPr lang="el-GR" sz="2000" dirty="0" err="1"/>
              <a:t>Ογκολόγος</a:t>
            </a:r>
            <a:endParaRPr lang="el-GR" sz="2000" dirty="0"/>
          </a:p>
          <a:p>
            <a:r>
              <a:rPr lang="el-GR" sz="2000" dirty="0"/>
              <a:t>Επιμελήτρια </a:t>
            </a:r>
            <a:r>
              <a:rPr lang="en-US" sz="2000" dirty="0"/>
              <a:t>A’</a:t>
            </a:r>
            <a:endParaRPr lang="el-GR" sz="2000" dirty="0"/>
          </a:p>
          <a:p>
            <a:r>
              <a:rPr lang="el-GR" sz="2000" dirty="0"/>
              <a:t>ΑΠΚ, ΓΝΑ Λαϊκό</a:t>
            </a:r>
          </a:p>
        </p:txBody>
      </p:sp>
      <p:graphicFrame>
        <p:nvGraphicFramePr>
          <p:cNvPr id="9" name="Πίνακας 8">
            <a:extLst>
              <a:ext uri="{FF2B5EF4-FFF2-40B4-BE49-F238E27FC236}">
                <a16:creationId xmlns:a16="http://schemas.microsoft.com/office/drawing/2014/main" id="{FB7F07E6-7EE7-282E-5B4B-E3CFCC35F017}"/>
              </a:ext>
            </a:extLst>
          </p:cNvPr>
          <p:cNvGraphicFramePr>
            <a:graphicFrameLocks noGrp="1"/>
          </p:cNvGraphicFramePr>
          <p:nvPr>
            <p:extLst>
              <p:ext uri="{D42A27DB-BD31-4B8C-83A1-F6EECF244321}">
                <p14:modId xmlns:p14="http://schemas.microsoft.com/office/powerpoint/2010/main" val="685146172"/>
              </p:ext>
            </p:extLst>
          </p:nvPr>
        </p:nvGraphicFramePr>
        <p:xfrm>
          <a:off x="1143000" y="3166662"/>
          <a:ext cx="6629400" cy="480060"/>
        </p:xfrm>
        <a:graphic>
          <a:graphicData uri="http://schemas.openxmlformats.org/drawingml/2006/table">
            <a:tbl>
              <a:tblPr/>
              <a:tblGrid>
                <a:gridCol w="6629400">
                  <a:extLst>
                    <a:ext uri="{9D8B030D-6E8A-4147-A177-3AD203B41FA5}">
                      <a16:colId xmlns:a16="http://schemas.microsoft.com/office/drawing/2014/main" val="1660960882"/>
                    </a:ext>
                  </a:extLst>
                </a:gridCol>
              </a:tblGrid>
              <a:tr h="118322">
                <a:tc>
                  <a:txBody>
                    <a:bodyPr/>
                    <a:lstStyle/>
                    <a:p>
                      <a:pPr algn="ctr" fontAlgn="ctr">
                        <a:buNone/>
                      </a:pPr>
                      <a:br>
                        <a:rPr lang="el-GR" sz="1100" dirty="0">
                          <a:solidFill>
                            <a:srgbClr val="000000"/>
                          </a:solidFill>
                          <a:effectLst/>
                          <a:latin typeface="Aptos" panose="020B0004020202020204" pitchFamily="34" charset="0"/>
                        </a:rPr>
                      </a:br>
                      <a:r>
                        <a:rPr lang="el-GR" sz="2000" dirty="0">
                          <a:solidFill>
                            <a:srgbClr val="000000"/>
                          </a:solidFill>
                          <a:effectLst/>
                          <a:latin typeface="Aptos" panose="020B0004020202020204" pitchFamily="34" charset="0"/>
                        </a:rPr>
                        <a:t>(εγκεφαλικές, οστικές, </a:t>
                      </a:r>
                      <a:r>
                        <a:rPr lang="el-GR" sz="2000" dirty="0" err="1">
                          <a:solidFill>
                            <a:srgbClr val="000000"/>
                          </a:solidFill>
                          <a:effectLst/>
                          <a:latin typeface="Aptos" panose="020B0004020202020204" pitchFamily="34" charset="0"/>
                        </a:rPr>
                        <a:t>παρανεο</a:t>
                      </a:r>
                      <a:r>
                        <a:rPr lang="el-GR" sz="2000" dirty="0">
                          <a:solidFill>
                            <a:srgbClr val="000000"/>
                          </a:solidFill>
                          <a:effectLst/>
                          <a:latin typeface="Aptos" panose="020B0004020202020204" pitchFamily="34" charset="0"/>
                        </a:rPr>
                        <a:t>-, σύνδρομο άνω κοίλης)</a:t>
                      </a:r>
                    </a:p>
                  </a:txBody>
                  <a:tcPr marL="7620" marR="7620" marT="7620" marB="0" anchor="ctr">
                    <a:lnL>
                      <a:noFill/>
                    </a:lnL>
                    <a:lnR w="6350" cap="flat" cmpd="sng" algn="ctr">
                      <a:solidFill>
                        <a:srgbClr val="007377"/>
                      </a:solidFill>
                      <a:prstDash val="solid"/>
                      <a:round/>
                      <a:headEnd type="none" w="med" len="med"/>
                      <a:tailEnd type="none" w="med" len="med"/>
                    </a:lnR>
                    <a:lnT>
                      <a:noFill/>
                    </a:lnT>
                    <a:lnB w="6350" cap="flat" cmpd="sng" algn="ctr">
                      <a:solidFill>
                        <a:srgbClr val="007377"/>
                      </a:solidFill>
                      <a:prstDash val="solid"/>
                      <a:round/>
                      <a:headEnd type="none" w="med" len="med"/>
                      <a:tailEnd type="none" w="med" len="med"/>
                    </a:lnB>
                    <a:solidFill>
                      <a:srgbClr val="FFFFFF"/>
                    </a:solidFill>
                  </a:tcPr>
                </a:tc>
                <a:extLst>
                  <a:ext uri="{0D108BD9-81ED-4DB2-BD59-A6C34878D82A}">
                    <a16:rowId xmlns:a16="http://schemas.microsoft.com/office/drawing/2014/main" val="1173743028"/>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rcRect/>
          <a:stretch>
            <a:fillRect/>
          </a:stretch>
        </p:blipFill>
        <p:spPr bwMode="auto">
          <a:xfrm>
            <a:off x="285720" y="214290"/>
            <a:ext cx="8429684" cy="6143668"/>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214282" y="214290"/>
            <a:ext cx="8643998" cy="6286544"/>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bwMode="auto">
          <a:xfrm>
            <a:off x="500034" y="285728"/>
            <a:ext cx="8072494" cy="6215106"/>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571472" y="285728"/>
            <a:ext cx="8072493" cy="6072229"/>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285720" y="214290"/>
            <a:ext cx="8358246" cy="6215106"/>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3"/>
          <a:srcRect/>
          <a:stretch>
            <a:fillRect/>
          </a:stretch>
        </p:blipFill>
        <p:spPr bwMode="auto">
          <a:xfrm>
            <a:off x="285720" y="357166"/>
            <a:ext cx="8358246" cy="6215106"/>
          </a:xfrm>
          <a:prstGeom prst="rect">
            <a:avLst/>
          </a:prstGeom>
          <a:noFill/>
          <a:ln w="9525">
            <a:noFill/>
            <a:miter lim="800000"/>
            <a:headEnd/>
            <a:tailEnd/>
          </a:ln>
          <a:effectLst/>
        </p:spPr>
      </p:pic>
      <p:sp>
        <p:nvSpPr>
          <p:cNvPr id="3" name="2 - Ορθογώνιο"/>
          <p:cNvSpPr/>
          <p:nvPr/>
        </p:nvSpPr>
        <p:spPr>
          <a:xfrm>
            <a:off x="642910" y="2571744"/>
            <a:ext cx="500066" cy="71438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57158" y="500042"/>
            <a:ext cx="8215370" cy="5857915"/>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58B77B-5D6F-31BF-9AEC-9A2C3B34356A}"/>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CC8357FF-35EA-C737-A92F-8221837BD31A}"/>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78C267B1-401C-7C7B-D256-92106A1B0CF6}"/>
              </a:ext>
            </a:extLst>
          </p:cNvPr>
          <p:cNvPicPr>
            <a:picLocks noChangeAspect="1"/>
          </p:cNvPicPr>
          <p:nvPr/>
        </p:nvPicPr>
        <p:blipFill>
          <a:blip r:embed="rId2"/>
          <a:stretch>
            <a:fillRect/>
          </a:stretch>
        </p:blipFill>
        <p:spPr>
          <a:xfrm>
            <a:off x="171068" y="1382405"/>
            <a:ext cx="8801863" cy="4625741"/>
          </a:xfrm>
          <a:prstGeom prst="rect">
            <a:avLst/>
          </a:prstGeom>
        </p:spPr>
      </p:pic>
      <p:pic>
        <p:nvPicPr>
          <p:cNvPr id="7" name="Εικόνα 6">
            <a:extLst>
              <a:ext uri="{FF2B5EF4-FFF2-40B4-BE49-F238E27FC236}">
                <a16:creationId xmlns:a16="http://schemas.microsoft.com/office/drawing/2014/main" id="{9D0AF144-373A-C453-97D6-C559400AA9CC}"/>
              </a:ext>
            </a:extLst>
          </p:cNvPr>
          <p:cNvPicPr>
            <a:picLocks noChangeAspect="1"/>
          </p:cNvPicPr>
          <p:nvPr/>
        </p:nvPicPr>
        <p:blipFill>
          <a:blip r:embed="rId3"/>
          <a:stretch>
            <a:fillRect/>
          </a:stretch>
        </p:blipFill>
        <p:spPr>
          <a:xfrm>
            <a:off x="6713009" y="92076"/>
            <a:ext cx="2430991" cy="1592718"/>
          </a:xfrm>
          <a:prstGeom prst="rect">
            <a:avLst/>
          </a:prstGeom>
        </p:spPr>
      </p:pic>
    </p:spTree>
    <p:extLst>
      <p:ext uri="{BB962C8B-B14F-4D97-AF65-F5344CB8AC3E}">
        <p14:creationId xmlns:p14="http://schemas.microsoft.com/office/powerpoint/2010/main" val="3612755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2EADBE2-2A60-9BE4-8E5B-D85BBC889D34}"/>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17D6A978-3527-AC7A-A7DF-086834683E7C}"/>
              </a:ext>
            </a:extLst>
          </p:cNvPr>
          <p:cNvPicPr>
            <a:picLocks noChangeAspect="1"/>
          </p:cNvPicPr>
          <p:nvPr/>
        </p:nvPicPr>
        <p:blipFill>
          <a:blip r:embed="rId3"/>
          <a:stretch>
            <a:fillRect/>
          </a:stretch>
        </p:blipFill>
        <p:spPr>
          <a:xfrm>
            <a:off x="239654" y="1484784"/>
            <a:ext cx="8664691" cy="49305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2"/>
          <a:srcRect/>
          <a:stretch>
            <a:fillRect/>
          </a:stretch>
        </p:blipFill>
        <p:spPr bwMode="auto">
          <a:xfrm>
            <a:off x="428596" y="285728"/>
            <a:ext cx="8143931" cy="6286544"/>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Management</a:t>
            </a:r>
            <a:endParaRPr lang="el-GR" b="1" dirty="0"/>
          </a:p>
        </p:txBody>
      </p:sp>
      <p:pic>
        <p:nvPicPr>
          <p:cNvPr id="5123" name="Picture 3"/>
          <p:cNvPicPr>
            <a:picLocks noGrp="1" noChangeAspect="1" noChangeArrowheads="1"/>
          </p:cNvPicPr>
          <p:nvPr>
            <p:ph idx="1"/>
          </p:nvPr>
        </p:nvPicPr>
        <p:blipFill>
          <a:blip r:embed="rId2"/>
          <a:srcRect/>
          <a:stretch>
            <a:fillRect/>
          </a:stretch>
        </p:blipFill>
        <p:spPr bwMode="auto">
          <a:xfrm>
            <a:off x="142844" y="1714488"/>
            <a:ext cx="8572560" cy="4714908"/>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285720" y="285728"/>
            <a:ext cx="8858280" cy="6215106"/>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14282" y="357166"/>
            <a:ext cx="8501122" cy="6143668"/>
          </a:xfrm>
          <a:prstGeom prst="rect">
            <a:avLst/>
          </a:prstGeom>
          <a:noFill/>
          <a:ln w="9525">
            <a:noFill/>
            <a:miter lim="800000"/>
            <a:headEnd/>
            <a:tailEnd/>
          </a:ln>
          <a:effectLst/>
        </p:spPr>
      </p:pic>
      <p:sp>
        <p:nvSpPr>
          <p:cNvPr id="3" name="2 - Ορθογώνιο"/>
          <p:cNvSpPr/>
          <p:nvPr/>
        </p:nvSpPr>
        <p:spPr>
          <a:xfrm>
            <a:off x="1357290" y="2285992"/>
            <a:ext cx="571504" cy="785818"/>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 Box 2"/>
          <p:cNvSpPr txBox="1">
            <a:spLocks noChangeArrowheads="1"/>
          </p:cNvSpPr>
          <p:nvPr/>
        </p:nvSpPr>
        <p:spPr bwMode="auto">
          <a:xfrm>
            <a:off x="1687712" y="4056269"/>
            <a:ext cx="655822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eaLnBrk="1" hangingPunct="1">
              <a:spcBef>
                <a:spcPts val="1250"/>
              </a:spcBef>
              <a:buClrTx/>
              <a:buFontTx/>
              <a:buNone/>
            </a:pPr>
            <a:r>
              <a:rPr lang="it-IT" sz="2000" b="1" dirty="0">
                <a:solidFill>
                  <a:srgbClr val="000000"/>
                </a:solidFill>
                <a:latin typeface="Times New Roman" charset="0"/>
                <a:cs typeface="Times New Roman" charset="0"/>
              </a:rPr>
              <a:t>Rarely neutropenia is associated with fever…. NF</a:t>
            </a:r>
          </a:p>
        </p:txBody>
      </p:sp>
      <p:graphicFrame>
        <p:nvGraphicFramePr>
          <p:cNvPr id="32771" name="Group 3"/>
          <p:cNvGraphicFramePr>
            <a:graphicFrameLocks noGrp="1"/>
          </p:cNvGraphicFramePr>
          <p:nvPr>
            <p:extLst>
              <p:ext uri="{D42A27DB-BD31-4B8C-83A1-F6EECF244321}">
                <p14:modId xmlns:p14="http://schemas.microsoft.com/office/powerpoint/2010/main" val="3845546074"/>
              </p:ext>
            </p:extLst>
          </p:nvPr>
        </p:nvGraphicFramePr>
        <p:xfrm>
          <a:off x="524859" y="1294995"/>
          <a:ext cx="8288337" cy="2681288"/>
        </p:xfrm>
        <a:graphic>
          <a:graphicData uri="http://schemas.openxmlformats.org/drawingml/2006/table">
            <a:tbl>
              <a:tblPr/>
              <a:tblGrid>
                <a:gridCol w="1500187">
                  <a:extLst>
                    <a:ext uri="{9D8B030D-6E8A-4147-A177-3AD203B41FA5}">
                      <a16:colId xmlns:a16="http://schemas.microsoft.com/office/drawing/2014/main" val="20000"/>
                    </a:ext>
                  </a:extLst>
                </a:gridCol>
                <a:gridCol w="2214563">
                  <a:extLst>
                    <a:ext uri="{9D8B030D-6E8A-4147-A177-3AD203B41FA5}">
                      <a16:colId xmlns:a16="http://schemas.microsoft.com/office/drawing/2014/main" val="20001"/>
                    </a:ext>
                  </a:extLst>
                </a:gridCol>
                <a:gridCol w="2216150">
                  <a:extLst>
                    <a:ext uri="{9D8B030D-6E8A-4147-A177-3AD203B41FA5}">
                      <a16:colId xmlns:a16="http://schemas.microsoft.com/office/drawing/2014/main" val="20002"/>
                    </a:ext>
                  </a:extLst>
                </a:gridCol>
                <a:gridCol w="2357437">
                  <a:extLst>
                    <a:ext uri="{9D8B030D-6E8A-4147-A177-3AD203B41FA5}">
                      <a16:colId xmlns:a16="http://schemas.microsoft.com/office/drawing/2014/main" val="20003"/>
                    </a:ext>
                  </a:extLst>
                </a:gridCol>
              </a:tblGrid>
              <a:tr h="823913">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1" i="0" u="none" strike="noStrike" cap="none" normalizeH="0" baseline="0">
                          <a:ln>
                            <a:noFill/>
                          </a:ln>
                          <a:solidFill>
                            <a:srgbClr val="FFFFFF"/>
                          </a:solidFill>
                          <a:effectLst/>
                          <a:latin typeface="Times New Roman" pitchFamily="16" charset="0"/>
                          <a:ea typeface="ＭＳ Ｐゴシック" charset="-128"/>
                          <a:cs typeface="Times New Roman" pitchFamily="16" charset="0"/>
                        </a:rPr>
                        <a:t>GRADE</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F6FC6"/>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1" i="0" u="none" strike="noStrike" cap="none" normalizeH="0" baseline="0">
                          <a:ln>
                            <a:noFill/>
                          </a:ln>
                          <a:solidFill>
                            <a:srgbClr val="FFFFFF"/>
                          </a:solidFill>
                          <a:effectLst/>
                          <a:latin typeface="Times New Roman" pitchFamily="16" charset="0"/>
                          <a:ea typeface="ＭＳ Ｐゴシック" charset="-128"/>
                          <a:cs typeface="Times New Roman" pitchFamily="16" charset="0"/>
                        </a:rPr>
                        <a:t>SEVERITY</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F6FC6"/>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1" i="0" u="none" strike="noStrike" cap="none" normalizeH="0" baseline="0">
                          <a:ln>
                            <a:noFill/>
                          </a:ln>
                          <a:solidFill>
                            <a:srgbClr val="FFFFFF"/>
                          </a:solidFill>
                          <a:effectLst/>
                          <a:latin typeface="Times New Roman" pitchFamily="16" charset="0"/>
                          <a:ea typeface="ＭＳ Ｐゴシック" charset="-128"/>
                          <a:cs typeface="Times New Roman" pitchFamily="16" charset="0"/>
                        </a:rPr>
                        <a:t>NATIONAL CANCER INSTITUTE GUIDELINES </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F6FC6"/>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1" i="0" u="none" strike="noStrike" cap="none" normalizeH="0" baseline="0">
                          <a:ln>
                            <a:noFill/>
                          </a:ln>
                          <a:solidFill>
                            <a:srgbClr val="FFFFFF"/>
                          </a:solidFill>
                          <a:effectLst/>
                          <a:latin typeface="Times New Roman" pitchFamily="16" charset="0"/>
                          <a:ea typeface="ＭＳ Ｐゴシック" charset="-128"/>
                          <a:cs typeface="Times New Roman" pitchFamily="16" charset="0"/>
                        </a:rPr>
                        <a:t>WHO</a:t>
                      </a:r>
                    </a:p>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1" i="0" u="none" strike="noStrike" cap="none" normalizeH="0" baseline="0">
                          <a:ln>
                            <a:noFill/>
                          </a:ln>
                          <a:solidFill>
                            <a:srgbClr val="FFFFFF"/>
                          </a:solidFill>
                          <a:effectLst/>
                          <a:latin typeface="Times New Roman" pitchFamily="16" charset="0"/>
                          <a:ea typeface="ＭＳ Ｐゴシック" charset="-128"/>
                          <a:cs typeface="Times New Roman" pitchFamily="16" charset="0"/>
                        </a:rPr>
                        <a:t>GUIDELINES</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0F6FC6"/>
                    </a:solidFill>
                  </a:tcPr>
                </a:tc>
                <a:extLst>
                  <a:ext uri="{0D108BD9-81ED-4DB2-BD59-A6C34878D82A}">
                    <a16:rowId xmlns:a16="http://schemas.microsoft.com/office/drawing/2014/main" val="10000"/>
                  </a:ext>
                </a:extLst>
              </a:tr>
              <a:tr h="371475">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dirty="0" err="1">
                          <a:ln>
                            <a:noFill/>
                          </a:ln>
                          <a:solidFill>
                            <a:srgbClr val="000000"/>
                          </a:solidFill>
                          <a:effectLst/>
                          <a:latin typeface="Times New Roman" pitchFamily="16" charset="0"/>
                          <a:ea typeface="ＭＳ Ｐゴシック" charset="-128"/>
                          <a:cs typeface="Times New Roman" pitchFamily="16" charset="0"/>
                        </a:rPr>
                        <a:t>Absent</a:t>
                      </a:r>
                      <a:endParaRPr kumimoji="0" lang="it-IT" sz="1600" b="0" i="0" u="none" strike="noStrike" cap="none" normalizeH="0" baseline="0" dirty="0">
                        <a:ln>
                          <a:noFill/>
                        </a:ln>
                        <a:solidFill>
                          <a:srgbClr val="000000"/>
                        </a:solidFill>
                        <a:effectLst/>
                        <a:latin typeface="Times New Roman" pitchFamily="16" charset="0"/>
                        <a:ea typeface="ＭＳ Ｐゴシック" charset="-128"/>
                        <a:cs typeface="Times New Roman" pitchFamily="16" charset="0"/>
                      </a:endParaRP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dirty="0">
                          <a:ln>
                            <a:noFill/>
                          </a:ln>
                          <a:solidFill>
                            <a:srgbClr val="000000"/>
                          </a:solidFill>
                          <a:effectLst/>
                          <a:latin typeface="Times New Roman" pitchFamily="16" charset="0"/>
                          <a:ea typeface="ＭＳ Ｐゴシック" charset="-128"/>
                          <a:cs typeface="Times New Roman" pitchFamily="16" charset="0"/>
                        </a:rPr>
                        <a:t>&gt;2000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&gt;1500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1</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Light</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1500-2000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1000-1500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2</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Mild</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1000-1500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750-999</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371475">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3</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Severe</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500-1000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500-749</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1475">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a:ln>
                            <a:noFill/>
                          </a:ln>
                          <a:solidFill>
                            <a:srgbClr val="000000"/>
                          </a:solidFill>
                          <a:effectLst/>
                          <a:latin typeface="Times New Roman" pitchFamily="16" charset="0"/>
                          <a:ea typeface="ＭＳ Ｐゴシック" charset="-128"/>
                          <a:cs typeface="Times New Roman" pitchFamily="16" charset="0"/>
                        </a:rPr>
                        <a:t>4</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dirty="0" err="1">
                          <a:ln>
                            <a:noFill/>
                          </a:ln>
                          <a:solidFill>
                            <a:srgbClr val="000000"/>
                          </a:solidFill>
                          <a:effectLst/>
                          <a:latin typeface="Times New Roman" pitchFamily="16" charset="0"/>
                          <a:ea typeface="ＭＳ Ｐゴシック" charset="-128"/>
                          <a:cs typeface="Times New Roman" pitchFamily="16" charset="0"/>
                        </a:rPr>
                        <a:t>Risk</a:t>
                      </a:r>
                      <a:r>
                        <a:rPr kumimoji="0" lang="it-IT" sz="1600" b="0" i="0" u="none" strike="noStrike" cap="none" normalizeH="0" baseline="0" dirty="0">
                          <a:ln>
                            <a:noFill/>
                          </a:ln>
                          <a:solidFill>
                            <a:srgbClr val="000000"/>
                          </a:solidFill>
                          <a:effectLst/>
                          <a:latin typeface="Times New Roman" pitchFamily="16" charset="0"/>
                          <a:ea typeface="ＭＳ Ｐゴシック" charset="-128"/>
                          <a:cs typeface="Times New Roman" pitchFamily="16" charset="0"/>
                        </a:rPr>
                        <a:t> for Life</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dirty="0">
                          <a:ln>
                            <a:noFill/>
                          </a:ln>
                          <a:solidFill>
                            <a:srgbClr val="000000"/>
                          </a:solidFill>
                          <a:effectLst/>
                          <a:latin typeface="Times New Roman" pitchFamily="16" charset="0"/>
                          <a:ea typeface="ＭＳ Ｐゴシック" charset="-128"/>
                          <a:cs typeface="Times New Roman" pitchFamily="16" charset="0"/>
                        </a:rPr>
                        <a:t>&lt; 500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449263" rtl="0" eaLnBrk="1" fontAlgn="base" latinLnBrk="0" hangingPunct="1">
                        <a:lnSpc>
                          <a:spcPct val="95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it-IT" sz="1600" b="0" i="0" u="none" strike="noStrike" cap="none" normalizeH="0" baseline="0" dirty="0">
                          <a:ln>
                            <a:noFill/>
                          </a:ln>
                          <a:solidFill>
                            <a:srgbClr val="000000"/>
                          </a:solidFill>
                          <a:effectLst/>
                          <a:latin typeface="Times New Roman" pitchFamily="16" charset="0"/>
                          <a:ea typeface="ＭＳ Ｐゴシック" charset="-128"/>
                          <a:cs typeface="Times New Roman" pitchFamily="16" charset="0"/>
                        </a:rPr>
                        <a:t>&lt; 500</a:t>
                      </a:r>
                    </a:p>
                  </a:txBody>
                  <a:tcPr marL="90000" marR="90000" marT="56880" marB="468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5"/>
                  </a:ext>
                </a:extLst>
              </a:tr>
            </a:tbl>
          </a:graphicData>
        </a:graphic>
      </p:graphicFrame>
      <p:sp>
        <p:nvSpPr>
          <p:cNvPr id="131112" name="Text Box 86"/>
          <p:cNvSpPr txBox="1">
            <a:spLocks noChangeArrowheads="1"/>
          </p:cNvSpPr>
          <p:nvPr/>
        </p:nvSpPr>
        <p:spPr bwMode="auto">
          <a:xfrm>
            <a:off x="386080" y="101600"/>
            <a:ext cx="8382000" cy="65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rIns="0" bIns="0" anchor="b"/>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algn="ctr" eaLnBrk="1" hangingPunct="1">
              <a:buClrTx/>
              <a:buFontTx/>
              <a:buNone/>
            </a:pPr>
            <a:r>
              <a:rPr lang="it-IT" sz="4000" b="1" i="1" dirty="0">
                <a:solidFill>
                  <a:schemeClr val="tx1"/>
                </a:solidFill>
                <a:latin typeface="Times New Roman" charset="0"/>
                <a:cs typeface="Times New Roman" charset="0"/>
              </a:rPr>
              <a:t>NEUTROPENIA</a:t>
            </a:r>
          </a:p>
        </p:txBody>
      </p:sp>
      <p:sp>
        <p:nvSpPr>
          <p:cNvPr id="131115" name="Text Box 91"/>
          <p:cNvSpPr txBox="1">
            <a:spLocks noChangeArrowheads="1"/>
          </p:cNvSpPr>
          <p:nvPr/>
        </p:nvSpPr>
        <p:spPr bwMode="auto">
          <a:xfrm>
            <a:off x="0" y="6550025"/>
            <a:ext cx="3419475"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eaLnBrk="1" hangingPunct="1">
              <a:buClrTx/>
              <a:buFontTx/>
              <a:buNone/>
            </a:pPr>
            <a:r>
              <a:rPr lang="it-IT" sz="1600" i="1" dirty="0">
                <a:solidFill>
                  <a:schemeClr val="tx1"/>
                </a:solidFill>
                <a:latin typeface="Times New Roman" charset="0"/>
                <a:cs typeface="Times New Roman" charset="0"/>
              </a:rPr>
              <a:t>ASCO 2006/ AIOM 2009 </a:t>
            </a:r>
            <a:r>
              <a:rPr lang="it-IT" sz="1600" i="1" dirty="0" err="1">
                <a:solidFill>
                  <a:schemeClr val="tx1"/>
                </a:solidFill>
                <a:latin typeface="Times New Roman" charset="0"/>
                <a:cs typeface="Times New Roman" charset="0"/>
              </a:rPr>
              <a:t>Guidelines</a:t>
            </a:r>
            <a:endParaRPr lang="it-IT" sz="1600" i="1" dirty="0">
              <a:solidFill>
                <a:schemeClr val="tx1"/>
              </a:solidFill>
              <a:latin typeface="Times New Roman" charset="0"/>
              <a:cs typeface="Times New Roman" charset="0"/>
            </a:endParaRPr>
          </a:p>
        </p:txBody>
      </p:sp>
      <p:sp>
        <p:nvSpPr>
          <p:cNvPr id="9" name="Rettangolo 8"/>
          <p:cNvSpPr/>
          <p:nvPr/>
        </p:nvSpPr>
        <p:spPr>
          <a:xfrm>
            <a:off x="151650" y="4577511"/>
            <a:ext cx="8913585" cy="523220"/>
          </a:xfrm>
          <a:prstGeom prst="rect">
            <a:avLst/>
          </a:prstGeom>
        </p:spPr>
        <p:txBody>
          <a:bodyPr wrap="square">
            <a:spAutoFit/>
          </a:bodyPr>
          <a:lstStyle/>
          <a:p>
            <a:pPr>
              <a:buFont typeface="Wingdings" charset="2"/>
              <a:buChar char="v"/>
            </a:pPr>
            <a:r>
              <a:rPr lang="it-IT" sz="1400" dirty="0">
                <a:solidFill>
                  <a:srgbClr val="000000"/>
                </a:solidFill>
                <a:latin typeface="Times New Roman"/>
                <a:cs typeface="Times New Roman"/>
              </a:rPr>
              <a:t>Absolute neutrophil count of less than 500 cells per cubic millimeter and a temperature of more than 38.5° C. </a:t>
            </a:r>
          </a:p>
          <a:p>
            <a:pPr>
              <a:buFont typeface="Wingdings" charset="2"/>
              <a:buChar char="v"/>
            </a:pPr>
            <a:r>
              <a:rPr lang="it-IT" sz="1400" dirty="0">
                <a:solidFill>
                  <a:srgbClr val="000000"/>
                </a:solidFill>
                <a:latin typeface="Times New Roman"/>
                <a:cs typeface="Times New Roman"/>
              </a:rPr>
              <a:t>More than 60,000 pts are admitted for the treatment of  FN annually, or 8 cases per 1000 patients receiving cancer CT.</a:t>
            </a:r>
          </a:p>
        </p:txBody>
      </p:sp>
      <p:sp>
        <p:nvSpPr>
          <p:cNvPr id="10" name="Oval 4"/>
          <p:cNvSpPr/>
          <p:nvPr/>
        </p:nvSpPr>
        <p:spPr>
          <a:xfrm>
            <a:off x="6610834" y="3954284"/>
            <a:ext cx="728907" cy="51898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ccia circolare a sinistra 10"/>
          <p:cNvSpPr/>
          <p:nvPr/>
        </p:nvSpPr>
        <p:spPr>
          <a:xfrm>
            <a:off x="8235032" y="4056269"/>
            <a:ext cx="578164" cy="824533"/>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26380941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42852"/>
            <a:ext cx="8229600" cy="796908"/>
          </a:xfrm>
        </p:spPr>
        <p:txBody>
          <a:bodyPr>
            <a:normAutofit fontScale="90000"/>
          </a:bodyPr>
          <a:lstStyle/>
          <a:p>
            <a:r>
              <a:rPr lang="en-US" b="1" dirty="0"/>
              <a:t>Complications of Cancer Chemotherapy</a:t>
            </a:r>
            <a:endParaRPr lang="el-GR" b="1" dirty="0"/>
          </a:p>
        </p:txBody>
      </p:sp>
      <p:pic>
        <p:nvPicPr>
          <p:cNvPr id="1026" name="Picture 2"/>
          <p:cNvPicPr>
            <a:picLocks noGrp="1" noChangeAspect="1" noChangeArrowheads="1"/>
          </p:cNvPicPr>
          <p:nvPr>
            <p:ph idx="1"/>
          </p:nvPr>
        </p:nvPicPr>
        <p:blipFill>
          <a:blip r:embed="rId2"/>
          <a:srcRect/>
          <a:stretch>
            <a:fillRect/>
          </a:stretch>
        </p:blipFill>
        <p:spPr bwMode="auto">
          <a:xfrm>
            <a:off x="642910" y="1214422"/>
            <a:ext cx="7929618" cy="5000660"/>
          </a:xfrm>
          <a:prstGeom prst="rect">
            <a:avLst/>
          </a:prstGeom>
          <a:noFill/>
          <a:ln w="9525">
            <a:noFill/>
            <a:miter lim="800000"/>
            <a:headEnd/>
            <a:tailEnd/>
          </a:ln>
          <a:effectLst/>
        </p:spPr>
      </p:pic>
      <p:sp>
        <p:nvSpPr>
          <p:cNvPr id="4" name="3 - Ορθογώνιο"/>
          <p:cNvSpPr/>
          <p:nvPr/>
        </p:nvSpPr>
        <p:spPr>
          <a:xfrm>
            <a:off x="4357718" y="6357958"/>
            <a:ext cx="4572000" cy="400110"/>
          </a:xfrm>
          <a:prstGeom prst="rect">
            <a:avLst/>
          </a:prstGeom>
        </p:spPr>
        <p:txBody>
          <a:bodyPr wrap="square">
            <a:spAutoFit/>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000" dirty="0">
                <a:solidFill>
                  <a:srgbClr val="000000"/>
                </a:solidFill>
              </a:rPr>
              <a:t>Published in: Gary H. Lyman; </a:t>
            </a:r>
            <a:r>
              <a:rPr lang="en-US" sz="1000" i="1" dirty="0">
                <a:solidFill>
                  <a:srgbClr val="000000"/>
                </a:solidFill>
              </a:rPr>
              <a:t>American Society of Clinical Oncology Educational Book</a:t>
            </a:r>
            <a:r>
              <a:rPr lang="en-US" sz="1000" dirty="0">
                <a:solidFill>
                  <a:srgbClr val="000000"/>
                </a:solidFill>
              </a:rPr>
              <a:t>  36e528-e532.</a:t>
            </a:r>
            <a:r>
              <a:rPr lang="el-GR" sz="1000" dirty="0">
                <a:solidFill>
                  <a:srgbClr val="000000"/>
                </a:solidFill>
              </a:rPr>
              <a:t> </a:t>
            </a:r>
            <a:r>
              <a:rPr lang="en-US" sz="1000" dirty="0">
                <a:solidFill>
                  <a:srgbClr val="000000"/>
                </a:solidFill>
              </a:rPr>
              <a:t>Copyright © 2016 American Society of Clinical Oncology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285720" y="428604"/>
            <a:ext cx="8501122" cy="6000792"/>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srcRect/>
          <a:stretch>
            <a:fillRect/>
          </a:stretch>
        </p:blipFill>
        <p:spPr bwMode="auto">
          <a:xfrm>
            <a:off x="285720" y="285728"/>
            <a:ext cx="8858279" cy="6215106"/>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285720" y="357166"/>
            <a:ext cx="8572560" cy="6000792"/>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8600" y="0"/>
            <a:ext cx="8229600" cy="1143000"/>
          </a:xfrm>
        </p:spPr>
        <p:txBody>
          <a:bodyPr>
            <a:normAutofit/>
          </a:bodyPr>
          <a:lstStyle/>
          <a:p>
            <a:r>
              <a:rPr lang="en-US" sz="2800" b="1" dirty="0"/>
              <a:t>Bacterial infection</a:t>
            </a:r>
            <a:endParaRPr lang="el-GR" sz="2800" b="1" dirty="0"/>
          </a:p>
        </p:txBody>
      </p:sp>
      <p:pic>
        <p:nvPicPr>
          <p:cNvPr id="3074" name="Picture 2"/>
          <p:cNvPicPr>
            <a:picLocks noGrp="1" noChangeAspect="1" noChangeArrowheads="1"/>
          </p:cNvPicPr>
          <p:nvPr>
            <p:ph idx="1"/>
          </p:nvPr>
        </p:nvPicPr>
        <p:blipFill>
          <a:blip r:embed="rId2"/>
          <a:srcRect/>
          <a:stretch>
            <a:fillRect/>
          </a:stretch>
        </p:blipFill>
        <p:spPr bwMode="auto">
          <a:xfrm>
            <a:off x="641059" y="908720"/>
            <a:ext cx="4929222" cy="2432882"/>
          </a:xfrm>
          <a:prstGeom prst="rect">
            <a:avLst/>
          </a:prstGeom>
          <a:noFill/>
          <a:ln w="9525">
            <a:noFill/>
            <a:miter lim="800000"/>
            <a:headEnd/>
            <a:tailEnd/>
          </a:ln>
          <a:effectLst/>
        </p:spPr>
      </p:pic>
      <p:pic>
        <p:nvPicPr>
          <p:cNvPr id="3" name="Picture 2">
            <a:extLst>
              <a:ext uri="{FF2B5EF4-FFF2-40B4-BE49-F238E27FC236}">
                <a16:creationId xmlns:a16="http://schemas.microsoft.com/office/drawing/2014/main" id="{75E766AD-BF1B-D7E5-10A9-10CFE00F9F06}"/>
              </a:ext>
            </a:extLst>
          </p:cNvPr>
          <p:cNvPicPr>
            <a:picLocks noChangeAspect="1" noChangeArrowheads="1"/>
          </p:cNvPicPr>
          <p:nvPr/>
        </p:nvPicPr>
        <p:blipFill>
          <a:blip r:embed="rId3"/>
          <a:srcRect/>
          <a:stretch>
            <a:fillRect/>
          </a:stretch>
        </p:blipFill>
        <p:spPr bwMode="auto">
          <a:xfrm>
            <a:off x="567660" y="4106557"/>
            <a:ext cx="8001055" cy="2432882"/>
          </a:xfrm>
          <a:prstGeom prst="rect">
            <a:avLst/>
          </a:prstGeom>
          <a:noFill/>
          <a:ln w="9525">
            <a:noFill/>
            <a:miter lim="800000"/>
            <a:headEnd/>
            <a:tailEnd/>
          </a:ln>
          <a:effectLst/>
        </p:spPr>
      </p:pic>
      <p:sp>
        <p:nvSpPr>
          <p:cNvPr id="4" name="1 - Τίτλος">
            <a:extLst>
              <a:ext uri="{FF2B5EF4-FFF2-40B4-BE49-F238E27FC236}">
                <a16:creationId xmlns:a16="http://schemas.microsoft.com/office/drawing/2014/main" id="{A48D0807-89F8-A091-FDCA-7D5A8FE25552}"/>
              </a:ext>
            </a:extLst>
          </p:cNvPr>
          <p:cNvSpPr txBox="1">
            <a:spLocks/>
          </p:cNvSpPr>
          <p:nvPr/>
        </p:nvSpPr>
        <p:spPr>
          <a:xfrm>
            <a:off x="-612576" y="29409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t>Fungal infection</a:t>
            </a:r>
            <a:endParaRPr lang="el-GR" sz="32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285720" y="357166"/>
            <a:ext cx="8429683" cy="600079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285720" y="214290"/>
            <a:ext cx="8572560" cy="6286544"/>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571472" y="428604"/>
            <a:ext cx="7786742" cy="6143668"/>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1414"/>
            <a:ext cx="8229600" cy="1143000"/>
          </a:xfrm>
        </p:spPr>
        <p:txBody>
          <a:bodyPr>
            <a:normAutofit fontScale="90000"/>
          </a:bodyPr>
          <a:lstStyle/>
          <a:p>
            <a:r>
              <a:rPr lang="en-US" b="1" dirty="0"/>
              <a:t>Algorithm to decide primary prophylactic G-CSF usage</a:t>
            </a:r>
            <a:endParaRPr lang="el-GR" b="1" dirty="0"/>
          </a:p>
        </p:txBody>
      </p:sp>
      <p:pic>
        <p:nvPicPr>
          <p:cNvPr id="6147" name="Picture 3"/>
          <p:cNvPicPr>
            <a:picLocks noGrp="1" noChangeAspect="1" noChangeArrowheads="1"/>
          </p:cNvPicPr>
          <p:nvPr>
            <p:ph idx="1"/>
          </p:nvPr>
        </p:nvPicPr>
        <p:blipFill>
          <a:blip r:embed="rId2"/>
          <a:srcRect/>
          <a:stretch>
            <a:fillRect/>
          </a:stretch>
        </p:blipFill>
        <p:spPr bwMode="auto">
          <a:xfrm>
            <a:off x="285720" y="1357298"/>
            <a:ext cx="8643998" cy="4929222"/>
          </a:xfrm>
          <a:prstGeom prst="rect">
            <a:avLst/>
          </a:prstGeom>
          <a:noFill/>
          <a:ln w="9525">
            <a:noFill/>
            <a:miter lim="800000"/>
            <a:headEnd/>
            <a:tailEnd/>
          </a:ln>
          <a:effectLst/>
        </p:spPr>
      </p:pic>
      <p:pic>
        <p:nvPicPr>
          <p:cNvPr id="6149" name="Picture 5"/>
          <p:cNvPicPr>
            <a:picLocks noChangeAspect="1" noChangeArrowheads="1"/>
          </p:cNvPicPr>
          <p:nvPr/>
        </p:nvPicPr>
        <p:blipFill>
          <a:blip r:embed="rId3"/>
          <a:srcRect/>
          <a:stretch>
            <a:fillRect/>
          </a:stretch>
        </p:blipFill>
        <p:spPr bwMode="auto">
          <a:xfrm>
            <a:off x="5853143" y="6367486"/>
            <a:ext cx="3076575" cy="419100"/>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185738" y="71414"/>
            <a:ext cx="8772525" cy="2000264"/>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2357422" y="2285992"/>
            <a:ext cx="6215106" cy="523875"/>
          </a:xfrm>
          <a:prstGeom prst="rect">
            <a:avLst/>
          </a:prstGeom>
          <a:noFill/>
          <a:ln w="9525">
            <a:noFill/>
            <a:miter lim="800000"/>
            <a:headEnd/>
            <a:tailEnd/>
          </a:ln>
          <a:effectLst/>
        </p:spPr>
      </p:pic>
      <p:pic>
        <p:nvPicPr>
          <p:cNvPr id="2053" name="Picture 5"/>
          <p:cNvPicPr>
            <a:picLocks noGrp="1" noChangeAspect="1" noChangeArrowheads="1"/>
          </p:cNvPicPr>
          <p:nvPr>
            <p:ph idx="1"/>
          </p:nvPr>
        </p:nvPicPr>
        <p:blipFill>
          <a:blip r:embed="rId4"/>
          <a:srcRect/>
          <a:stretch>
            <a:fillRect/>
          </a:stretch>
        </p:blipFill>
        <p:spPr bwMode="auto">
          <a:xfrm>
            <a:off x="214282" y="3786190"/>
            <a:ext cx="8643998" cy="1928826"/>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0" y="642918"/>
            <a:ext cx="9144000" cy="3143272"/>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0" y="4214818"/>
            <a:ext cx="9143999" cy="2357454"/>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200" b="1" dirty="0"/>
              <a:t>Abdominal Infections in </a:t>
            </a:r>
            <a:r>
              <a:rPr lang="en-US" sz="3200" b="1" dirty="0" err="1"/>
              <a:t>Neutropaenic</a:t>
            </a:r>
            <a:r>
              <a:rPr lang="en-US" sz="3200" b="1" dirty="0"/>
              <a:t> Patients</a:t>
            </a:r>
            <a:endParaRPr lang="el-GR" sz="3200" b="1" dirty="0"/>
          </a:p>
        </p:txBody>
      </p:sp>
      <p:sp>
        <p:nvSpPr>
          <p:cNvPr id="3" name="2 - Θέση περιεχομένου"/>
          <p:cNvSpPr>
            <a:spLocks noGrp="1"/>
          </p:cNvSpPr>
          <p:nvPr>
            <p:ph idx="1"/>
          </p:nvPr>
        </p:nvSpPr>
        <p:spPr/>
        <p:txBody>
          <a:bodyPr>
            <a:normAutofit lnSpcReduction="10000"/>
          </a:bodyPr>
          <a:lstStyle/>
          <a:p>
            <a:pPr algn="just">
              <a:buFont typeface="Wingdings" pitchFamily="2" charset="2"/>
              <a:buChar char="Ø"/>
            </a:pPr>
            <a:r>
              <a:rPr lang="en-US" dirty="0" err="1"/>
              <a:t>Neutopaenic</a:t>
            </a:r>
            <a:r>
              <a:rPr lang="en-US" dirty="0"/>
              <a:t> </a:t>
            </a:r>
            <a:r>
              <a:rPr lang="en-US" dirty="0" err="1"/>
              <a:t>Enterocolitis</a:t>
            </a:r>
            <a:r>
              <a:rPr lang="en-US" dirty="0"/>
              <a:t> (NEC) or </a:t>
            </a:r>
            <a:r>
              <a:rPr lang="en-US" dirty="0" err="1"/>
              <a:t>typhlitis</a:t>
            </a:r>
            <a:r>
              <a:rPr lang="en-US" dirty="0"/>
              <a:t>, is a serious complication of </a:t>
            </a:r>
            <a:r>
              <a:rPr lang="en-US" dirty="0" err="1"/>
              <a:t>neutropaenia</a:t>
            </a:r>
            <a:r>
              <a:rPr lang="en-US" dirty="0"/>
              <a:t>.</a:t>
            </a:r>
          </a:p>
          <a:p>
            <a:pPr algn="just">
              <a:buFont typeface="Wingdings" pitchFamily="2" charset="2"/>
              <a:buChar char="ü"/>
            </a:pPr>
            <a:r>
              <a:rPr lang="en-US" dirty="0"/>
              <a:t>NEC is limited to the </a:t>
            </a:r>
            <a:r>
              <a:rPr lang="en-US" dirty="0" err="1"/>
              <a:t>ileocaecal</a:t>
            </a:r>
            <a:r>
              <a:rPr lang="en-US" dirty="0"/>
              <a:t> area in only 28% of cases, and more extensive colonic involvement is present in 75% of cases. Abnormalities in the small bowel in 66% of cases.</a:t>
            </a:r>
          </a:p>
          <a:p>
            <a:pPr algn="just">
              <a:buFont typeface="Wingdings" pitchFamily="2" charset="2"/>
              <a:buChar char="Ø"/>
            </a:pPr>
            <a:r>
              <a:rPr lang="en-US" dirty="0" err="1"/>
              <a:t>Clostiridium</a:t>
            </a:r>
            <a:r>
              <a:rPr lang="en-US" dirty="0"/>
              <a:t> </a:t>
            </a:r>
            <a:r>
              <a:rPr lang="en-US" dirty="0" err="1"/>
              <a:t>difficile</a:t>
            </a:r>
            <a:r>
              <a:rPr lang="en-US" dirty="0"/>
              <a:t>-associated </a:t>
            </a:r>
            <a:r>
              <a:rPr lang="en-US" dirty="0" err="1"/>
              <a:t>Diarrhoea</a:t>
            </a:r>
            <a:r>
              <a:rPr lang="en-US" dirty="0"/>
              <a:t> (CDAD)</a:t>
            </a:r>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600" b="1" dirty="0" err="1"/>
              <a:t>Clostiridium</a:t>
            </a:r>
            <a:r>
              <a:rPr lang="en-US" sz="3600" b="1" dirty="0"/>
              <a:t> </a:t>
            </a:r>
            <a:r>
              <a:rPr lang="en-US" sz="3600" b="1" dirty="0" err="1"/>
              <a:t>difficile</a:t>
            </a:r>
            <a:r>
              <a:rPr lang="en-US" sz="3600" b="1" dirty="0"/>
              <a:t>-associated </a:t>
            </a:r>
            <a:r>
              <a:rPr lang="en-US" sz="3600" b="1" dirty="0" err="1"/>
              <a:t>diarrhoea</a:t>
            </a:r>
            <a:endParaRPr lang="el-GR" sz="3600" b="1" dirty="0"/>
          </a:p>
        </p:txBody>
      </p:sp>
      <p:pic>
        <p:nvPicPr>
          <p:cNvPr id="16386" name="Picture 2"/>
          <p:cNvPicPr>
            <a:picLocks noGrp="1" noChangeAspect="1" noChangeArrowheads="1"/>
          </p:cNvPicPr>
          <p:nvPr>
            <p:ph idx="1"/>
          </p:nvPr>
        </p:nvPicPr>
        <p:blipFill>
          <a:blip r:embed="rId2"/>
          <a:srcRect/>
          <a:stretch>
            <a:fillRect/>
          </a:stretch>
        </p:blipFill>
        <p:spPr bwMode="auto">
          <a:xfrm>
            <a:off x="285720" y="1500174"/>
            <a:ext cx="8072494" cy="4714908"/>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285720" y="357166"/>
            <a:ext cx="8501122" cy="6000792"/>
          </a:xfrm>
          <a:prstGeom prst="rect">
            <a:avLst/>
          </a:prstGeom>
          <a:noFill/>
          <a:ln w="9525">
            <a:noFill/>
            <a:miter lim="800000"/>
            <a:headEnd/>
            <a:tailEnd/>
          </a:ln>
          <a:effectLst/>
        </p:spPr>
      </p:pic>
      <p:sp>
        <p:nvSpPr>
          <p:cNvPr id="3" name="2 - Ορθογώνιο"/>
          <p:cNvSpPr/>
          <p:nvPr/>
        </p:nvSpPr>
        <p:spPr>
          <a:xfrm>
            <a:off x="1857356" y="2571744"/>
            <a:ext cx="571504" cy="71438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65043710-B949-A988-9064-EE38D0B93F73}"/>
              </a:ext>
            </a:extLst>
          </p:cNvPr>
          <p:cNvSpPr>
            <a:spLocks noGrp="1"/>
          </p:cNvSpPr>
          <p:nvPr>
            <p:ph idx="1"/>
          </p:nvPr>
        </p:nvSpPr>
        <p:spPr/>
        <p:txBody>
          <a:bodyPr/>
          <a:lstStyle/>
          <a:p>
            <a:endParaRPr lang="el-GR"/>
          </a:p>
        </p:txBody>
      </p:sp>
      <p:pic>
        <p:nvPicPr>
          <p:cNvPr id="6" name="Εικόνα 5">
            <a:extLst>
              <a:ext uri="{FF2B5EF4-FFF2-40B4-BE49-F238E27FC236}">
                <a16:creationId xmlns:a16="http://schemas.microsoft.com/office/drawing/2014/main" id="{B28B5419-EFA3-7531-73EC-1CCF1941F93D}"/>
              </a:ext>
            </a:extLst>
          </p:cNvPr>
          <p:cNvPicPr>
            <a:picLocks noChangeAspect="1"/>
          </p:cNvPicPr>
          <p:nvPr/>
        </p:nvPicPr>
        <p:blipFill>
          <a:blip r:embed="rId2"/>
          <a:stretch>
            <a:fillRect/>
          </a:stretch>
        </p:blipFill>
        <p:spPr>
          <a:xfrm>
            <a:off x="620687" y="1180905"/>
            <a:ext cx="7902625" cy="4496190"/>
          </a:xfrm>
          <a:prstGeom prst="rect">
            <a:avLst/>
          </a:prstGeom>
        </p:spPr>
      </p:pic>
      <p:sp>
        <p:nvSpPr>
          <p:cNvPr id="8" name="Τίτλος 7">
            <a:extLst>
              <a:ext uri="{FF2B5EF4-FFF2-40B4-BE49-F238E27FC236}">
                <a16:creationId xmlns:a16="http://schemas.microsoft.com/office/drawing/2014/main" id="{F5D0C847-5C45-9786-5F33-E25174BB9241}"/>
              </a:ext>
            </a:extLst>
          </p:cNvPr>
          <p:cNvSpPr>
            <a:spLocks noGrp="1"/>
          </p:cNvSpPr>
          <p:nvPr>
            <p:ph type="title"/>
          </p:nvPr>
        </p:nvSpPr>
        <p:spPr/>
        <p:txBody>
          <a:bodyPr/>
          <a:lstStyle/>
          <a:p>
            <a:endParaRPr lang="el-G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idx="1"/>
          </p:nvPr>
        </p:nvPicPr>
        <p:blipFill>
          <a:blip r:embed="rId3"/>
          <a:srcRect/>
          <a:stretch>
            <a:fillRect/>
          </a:stretch>
        </p:blipFill>
        <p:spPr bwMode="auto">
          <a:xfrm>
            <a:off x="428596" y="785794"/>
            <a:ext cx="8286808" cy="5357850"/>
          </a:xfrm>
          <a:prstGeom prst="rect">
            <a:avLst/>
          </a:prstGeom>
          <a:noFill/>
          <a:ln w="9525">
            <a:noFill/>
            <a:miter lim="800000"/>
            <a:headEnd/>
            <a:tailEnd/>
          </a:ln>
          <a:effectLst/>
        </p:spPr>
      </p:pic>
      <p:pic>
        <p:nvPicPr>
          <p:cNvPr id="30723" name="Picture 3"/>
          <p:cNvPicPr>
            <a:picLocks noChangeAspect="1" noChangeArrowheads="1"/>
          </p:cNvPicPr>
          <p:nvPr/>
        </p:nvPicPr>
        <p:blipFill>
          <a:blip r:embed="rId4"/>
          <a:srcRect/>
          <a:stretch>
            <a:fillRect/>
          </a:stretch>
        </p:blipFill>
        <p:spPr bwMode="auto">
          <a:xfrm>
            <a:off x="4886339" y="6286520"/>
            <a:ext cx="3971941" cy="50006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F553BC-D7EB-687F-09A5-93BFE5FC7DFA}"/>
              </a:ext>
            </a:extLst>
          </p:cNvPr>
          <p:cNvSpPr>
            <a:spLocks noGrp="1"/>
          </p:cNvSpPr>
          <p:nvPr>
            <p:ph type="title"/>
          </p:nvPr>
        </p:nvSpPr>
        <p:spPr>
          <a:xfrm>
            <a:off x="457200" y="260648"/>
            <a:ext cx="8229600" cy="1143000"/>
          </a:xfrm>
        </p:spPr>
        <p:txBody>
          <a:bodyPr/>
          <a:lstStyle/>
          <a:p>
            <a:endParaRPr lang="el-GR"/>
          </a:p>
        </p:txBody>
      </p:sp>
      <p:sp>
        <p:nvSpPr>
          <p:cNvPr id="3" name="Θέση περιεχομένου 2">
            <a:extLst>
              <a:ext uri="{FF2B5EF4-FFF2-40B4-BE49-F238E27FC236}">
                <a16:creationId xmlns:a16="http://schemas.microsoft.com/office/drawing/2014/main" id="{B9E85054-46EB-A146-7B7C-5C81A0D93D21}"/>
              </a:ext>
            </a:extLst>
          </p:cNvPr>
          <p:cNvSpPr>
            <a:spLocks noGrp="1"/>
          </p:cNvSpPr>
          <p:nvPr>
            <p:ph idx="1"/>
          </p:nvPr>
        </p:nvSpPr>
        <p:spPr>
          <a:xfrm>
            <a:off x="611560" y="620688"/>
            <a:ext cx="8229600" cy="5688632"/>
          </a:xfrm>
        </p:spPr>
        <p:txBody>
          <a:bodyPr>
            <a:normAutofit fontScale="85000" lnSpcReduction="10000"/>
          </a:bodyPr>
          <a:lstStyle/>
          <a:p>
            <a:pPr marL="0" indent="0">
              <a:buNone/>
            </a:pPr>
            <a:r>
              <a:rPr lang="el-GR" dirty="0"/>
              <a:t>Κλινική εικόνα</a:t>
            </a:r>
          </a:p>
          <a:p>
            <a:r>
              <a:rPr lang="el-GR" dirty="0"/>
              <a:t>Η ήπια </a:t>
            </a:r>
            <a:r>
              <a:rPr lang="el-GR" dirty="0" err="1"/>
              <a:t>υπερασβεστιαιμία</a:t>
            </a:r>
            <a:r>
              <a:rPr lang="el-GR" dirty="0"/>
              <a:t>(&lt; 12mg/</a:t>
            </a:r>
            <a:r>
              <a:rPr lang="el-GR" dirty="0" err="1"/>
              <a:t>dl</a:t>
            </a:r>
            <a:r>
              <a:rPr lang="el-GR" dirty="0"/>
              <a:t>) συνήθως </a:t>
            </a:r>
            <a:r>
              <a:rPr lang="el-GR" dirty="0" err="1"/>
              <a:t>ασυμπτωματική</a:t>
            </a:r>
            <a:endParaRPr lang="el-GR" dirty="0"/>
          </a:p>
          <a:p>
            <a:r>
              <a:rPr lang="el-GR" dirty="0"/>
              <a:t>Μη ειδικές αρχικές εκδηλώσεις: κόπωση, μυϊκή αδυναμία, κατάθλιψη, κοιλιακή δυσφορία, δυσκοιλιότητα, ανορεξία</a:t>
            </a:r>
          </a:p>
          <a:p>
            <a:r>
              <a:rPr lang="el-GR" dirty="0"/>
              <a:t>Νωθρότητα, κατάθλιψη, λήθαργος, κώμα</a:t>
            </a:r>
          </a:p>
          <a:p>
            <a:r>
              <a:rPr lang="el-GR" dirty="0"/>
              <a:t>Ναυτία, ανορεξία, δυσκοιλιότητα, παγκρεατίτιδα, πεπτικό έλκος</a:t>
            </a:r>
          </a:p>
          <a:p>
            <a:r>
              <a:rPr lang="el-GR" dirty="0"/>
              <a:t>Πολυουρία (προσοχή για αφυδάτωση), νεφρολιθίαση, νεφρική ανεπάρκεια</a:t>
            </a:r>
          </a:p>
          <a:p>
            <a:r>
              <a:rPr lang="el-GR" dirty="0"/>
              <a:t>Μυϊκή αδυναμία</a:t>
            </a:r>
          </a:p>
          <a:p>
            <a:r>
              <a:rPr lang="el-GR" dirty="0"/>
              <a:t>Καρδιακές αρρυθμίες, βράχυνση QT διαστήματος</a:t>
            </a:r>
          </a:p>
          <a:p>
            <a:endParaRPr lang="el-GR" dirty="0"/>
          </a:p>
        </p:txBody>
      </p:sp>
    </p:spTree>
    <p:extLst>
      <p:ext uri="{BB962C8B-B14F-4D97-AF65-F5344CB8AC3E}">
        <p14:creationId xmlns:p14="http://schemas.microsoft.com/office/powerpoint/2010/main" val="1237569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3"/>
          <a:srcRect/>
          <a:stretch>
            <a:fillRect/>
          </a:stretch>
        </p:blipFill>
        <p:spPr bwMode="auto">
          <a:xfrm>
            <a:off x="357158" y="357166"/>
            <a:ext cx="8358246" cy="6000791"/>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a:stretch>
            <a:fillRect/>
          </a:stretch>
        </p:blipFill>
        <p:spPr bwMode="auto">
          <a:xfrm>
            <a:off x="3033712" y="2285993"/>
            <a:ext cx="3076575" cy="1785950"/>
          </a:xfrm>
          <a:prstGeom prst="rect">
            <a:avLst/>
          </a:prstGeom>
          <a:noFill/>
          <a:ln w="9525">
            <a:noFill/>
            <a:miter lim="800000"/>
            <a:headEnd/>
            <a:tailEnd/>
          </a:ln>
          <a:effectLst/>
        </p:spPr>
      </p:pic>
      <p:sp>
        <p:nvSpPr>
          <p:cNvPr id="4" name="3 - Ορθογώνιο"/>
          <p:cNvSpPr/>
          <p:nvPr/>
        </p:nvSpPr>
        <p:spPr>
          <a:xfrm>
            <a:off x="1571604" y="1714488"/>
            <a:ext cx="5715040" cy="2571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404813"/>
            <a:ext cx="8229600" cy="1325562"/>
          </a:xfrm>
        </p:spPr>
        <p:txBody>
          <a:bodyPr/>
          <a:lstStyle/>
          <a:p>
            <a:pPr eaLnBrk="1" hangingPunct="1"/>
            <a:r>
              <a:rPr lang="en-US" altLang="el-GR" sz="3600" b="1"/>
              <a:t>Risk of VTE by Primary Site</a:t>
            </a:r>
          </a:p>
        </p:txBody>
      </p:sp>
      <p:sp>
        <p:nvSpPr>
          <p:cNvPr id="9219" name="TextBox 8"/>
          <p:cNvSpPr txBox="1">
            <a:spLocks noChangeArrowheads="1"/>
          </p:cNvSpPr>
          <p:nvPr/>
        </p:nvSpPr>
        <p:spPr bwMode="auto">
          <a:xfrm>
            <a:off x="6443663" y="6308725"/>
            <a:ext cx="2078037" cy="277813"/>
          </a:xfrm>
          <a:prstGeom prst="rect">
            <a:avLst/>
          </a:prstGeom>
          <a:noFill/>
          <a:ln w="9525">
            <a:noFill/>
            <a:miter lim="800000"/>
            <a:headEnd/>
            <a:tailEnd/>
          </a:ln>
        </p:spPr>
        <p:txBody>
          <a:bodyPr wrap="none">
            <a:spAutoFit/>
          </a:bodyPr>
          <a:lstStyle/>
          <a:p>
            <a:pPr marL="223838" indent="-223838" defTabSz="912813" eaLnBrk="1" hangingPunct="1"/>
            <a:r>
              <a:rPr lang="en-US" altLang="el-GR" sz="1200">
                <a:sym typeface="Calibri" pitchFamily="34" charset="0"/>
              </a:rPr>
              <a:t>Khorana AA et al, </a:t>
            </a:r>
            <a:r>
              <a:rPr lang="en-US" altLang="el-GR" sz="1200" i="1">
                <a:sym typeface="Calibri" pitchFamily="34" charset="0"/>
              </a:rPr>
              <a:t>Cancer</a:t>
            </a:r>
            <a:r>
              <a:rPr lang="en-US" altLang="el-GR" sz="1200">
                <a:sym typeface="Calibri" pitchFamily="34" charset="0"/>
              </a:rPr>
              <a:t> 2012</a:t>
            </a:r>
          </a:p>
        </p:txBody>
      </p:sp>
      <p:pic>
        <p:nvPicPr>
          <p:cNvPr id="9220" name="Picture 8" descr="ngf.tiff"/>
          <p:cNvPicPr>
            <a:picLocks noChangeAspect="1"/>
          </p:cNvPicPr>
          <p:nvPr/>
        </p:nvPicPr>
        <p:blipFill>
          <a:blip r:embed="rId2"/>
          <a:srcRect/>
          <a:stretch>
            <a:fillRect/>
          </a:stretch>
        </p:blipFill>
        <p:spPr bwMode="auto">
          <a:xfrm>
            <a:off x="539750" y="1484313"/>
            <a:ext cx="8010525" cy="4303712"/>
          </a:xfrm>
          <a:prstGeom prst="rect">
            <a:avLst/>
          </a:prstGeom>
          <a:noFill/>
          <a:ln w="9525">
            <a:noFill/>
            <a:miter lim="800000"/>
            <a:headEnd/>
            <a:tailEnd/>
          </a:ln>
        </p:spPr>
      </p:pic>
      <p:sp>
        <p:nvSpPr>
          <p:cNvPr id="2" name="TextBox 1">
            <a:extLst>
              <a:ext uri="{FF2B5EF4-FFF2-40B4-BE49-F238E27FC236}">
                <a16:creationId xmlns:a16="http://schemas.microsoft.com/office/drawing/2014/main" id="{8BB37ABB-B58B-2BB5-C75E-9517DD1BD2C6}"/>
              </a:ext>
            </a:extLst>
          </p:cNvPr>
          <p:cNvSpPr txBox="1"/>
          <p:nvPr/>
        </p:nvSpPr>
        <p:spPr>
          <a:xfrm>
            <a:off x="683568" y="6165304"/>
            <a:ext cx="4874924" cy="646331"/>
          </a:xfrm>
          <a:prstGeom prst="rect">
            <a:avLst/>
          </a:prstGeom>
          <a:noFill/>
        </p:spPr>
        <p:txBody>
          <a:bodyPr wrap="none" rtlCol="0">
            <a:spAutoFit/>
          </a:bodyPr>
          <a:lstStyle/>
          <a:p>
            <a:r>
              <a:rPr lang="el-GR" dirty="0"/>
              <a:t>-2ηαιτία θανάτου σε ασθενείς με καρκίνο</a:t>
            </a:r>
          </a:p>
          <a:p>
            <a:r>
              <a:rPr lang="el-GR" dirty="0"/>
              <a:t>-20% κίνδυνος εμφάνισης σε ασθενείς με καρκίνο</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hape 772"/>
          <p:cNvSpPr>
            <a:spLocks noGrp="1"/>
          </p:cNvSpPr>
          <p:nvPr>
            <p:ph type="title" idx="4294967295"/>
          </p:nvPr>
        </p:nvSpPr>
        <p:spPr/>
        <p:txBody>
          <a:bodyPr/>
          <a:lstStyle/>
          <a:p>
            <a:pPr eaLnBrk="1" hangingPunct="1"/>
            <a:r>
              <a:rPr lang="en-US" altLang="el-GR" sz="3200" b="1">
                <a:solidFill>
                  <a:srgbClr val="215968"/>
                </a:solidFill>
              </a:rPr>
              <a:t>Khorana predictive model for </a:t>
            </a:r>
            <a:br>
              <a:rPr lang="en-US" altLang="el-GR" sz="3200" b="1">
                <a:solidFill>
                  <a:srgbClr val="215968"/>
                </a:solidFill>
              </a:rPr>
            </a:br>
            <a:r>
              <a:rPr lang="en-US" altLang="el-GR" sz="3200" b="1">
                <a:solidFill>
                  <a:srgbClr val="215968"/>
                </a:solidFill>
              </a:rPr>
              <a:t>chemotherapy-associated VTE</a:t>
            </a:r>
          </a:p>
        </p:txBody>
      </p:sp>
      <p:pic>
        <p:nvPicPr>
          <p:cNvPr id="10243" name="image71.png" descr="a.tiff"/>
          <p:cNvPicPr>
            <a:picLocks noChangeAspect="1" noChangeArrowheads="1"/>
          </p:cNvPicPr>
          <p:nvPr/>
        </p:nvPicPr>
        <p:blipFill>
          <a:blip r:embed="rId3"/>
          <a:srcRect/>
          <a:stretch>
            <a:fillRect/>
          </a:stretch>
        </p:blipFill>
        <p:spPr bwMode="auto">
          <a:xfrm>
            <a:off x="539750" y="2565400"/>
            <a:ext cx="4513263" cy="2468563"/>
          </a:xfrm>
          <a:prstGeom prst="rect">
            <a:avLst/>
          </a:prstGeom>
          <a:noFill/>
          <a:ln w="12700">
            <a:solidFill>
              <a:srgbClr val="000000"/>
            </a:solidFill>
            <a:miter lim="400000"/>
            <a:headEnd/>
            <a:tailEnd/>
          </a:ln>
        </p:spPr>
      </p:pic>
      <p:sp>
        <p:nvSpPr>
          <p:cNvPr id="10244" name="Shape 774"/>
          <p:cNvSpPr>
            <a:spLocks noChangeArrowheads="1"/>
          </p:cNvSpPr>
          <p:nvPr/>
        </p:nvSpPr>
        <p:spPr bwMode="auto">
          <a:xfrm>
            <a:off x="5943600" y="6356350"/>
            <a:ext cx="4572000" cy="295275"/>
          </a:xfrm>
          <a:prstGeom prst="rect">
            <a:avLst/>
          </a:prstGeom>
          <a:noFill/>
          <a:ln w="12700">
            <a:noFill/>
            <a:miter lim="400000"/>
            <a:headEnd/>
            <a:tailEnd/>
          </a:ln>
        </p:spPr>
        <p:txBody>
          <a:bodyPr lIns="45718" tIns="45718" rIns="45718" bIns="45718">
            <a:spAutoFit/>
          </a:bodyPr>
          <a:lstStyle/>
          <a:p>
            <a:pPr eaLnBrk="1" hangingPunct="1"/>
            <a:r>
              <a:rPr lang="en-US" altLang="el-GR" sz="1400"/>
              <a:t>Blood. 2008;111:4902-4907</a:t>
            </a:r>
          </a:p>
        </p:txBody>
      </p:sp>
      <p:pic>
        <p:nvPicPr>
          <p:cNvPr id="10245" name="Picture 2"/>
          <p:cNvPicPr>
            <a:picLocks noChangeAspect="1" noChangeArrowheads="1"/>
          </p:cNvPicPr>
          <p:nvPr/>
        </p:nvPicPr>
        <p:blipFill>
          <a:blip r:embed="rId4"/>
          <a:srcRect/>
          <a:stretch>
            <a:fillRect/>
          </a:stretch>
        </p:blipFill>
        <p:spPr bwMode="auto">
          <a:xfrm>
            <a:off x="5219700" y="2636838"/>
            <a:ext cx="3419475" cy="2398712"/>
          </a:xfrm>
          <a:prstGeom prst="rect">
            <a:avLst/>
          </a:prstGeom>
          <a:noFill/>
          <a:ln w="9525">
            <a:noFill/>
            <a:miter lim="800000"/>
            <a:headEnd/>
            <a:tailEnd/>
          </a:ln>
        </p:spPr>
      </p:pic>
      <p:sp>
        <p:nvSpPr>
          <p:cNvPr id="10246" name="Rectangle 1"/>
          <p:cNvSpPr>
            <a:spLocks noChangeArrowheads="1"/>
          </p:cNvSpPr>
          <p:nvPr/>
        </p:nvSpPr>
        <p:spPr bwMode="auto">
          <a:xfrm>
            <a:off x="2843213" y="1773238"/>
            <a:ext cx="3862387" cy="368300"/>
          </a:xfrm>
          <a:prstGeom prst="rect">
            <a:avLst/>
          </a:prstGeom>
          <a:noFill/>
          <a:ln w="9525">
            <a:noFill/>
            <a:miter lim="800000"/>
            <a:headEnd/>
            <a:tailEnd/>
          </a:ln>
        </p:spPr>
        <p:txBody>
          <a:bodyPr wrap="none">
            <a:spAutoFit/>
          </a:bodyPr>
          <a:lstStyle/>
          <a:p>
            <a:pPr eaLnBrk="1" hangingPunct="1"/>
            <a:r>
              <a:rPr lang="en-US" altLang="el-GR"/>
              <a:t>Risk Score Development and Validation</a:t>
            </a:r>
          </a:p>
        </p:txBody>
      </p:sp>
      <p:sp>
        <p:nvSpPr>
          <p:cNvPr id="10247" name="Rectangle 1"/>
          <p:cNvSpPr>
            <a:spLocks noChangeArrowheads="1"/>
          </p:cNvSpPr>
          <p:nvPr/>
        </p:nvSpPr>
        <p:spPr bwMode="auto">
          <a:xfrm>
            <a:off x="395288" y="5516563"/>
            <a:ext cx="8208962" cy="585787"/>
          </a:xfrm>
          <a:prstGeom prst="rect">
            <a:avLst/>
          </a:prstGeom>
          <a:noFill/>
          <a:ln w="9525">
            <a:noFill/>
            <a:miter lim="800000"/>
            <a:headEnd/>
            <a:tailEnd/>
          </a:ln>
        </p:spPr>
        <p:txBody>
          <a:bodyPr>
            <a:spAutoFit/>
          </a:bodyPr>
          <a:lstStyle/>
          <a:p>
            <a:pPr eaLnBrk="1" hangingPunct="1"/>
            <a:r>
              <a:rPr lang="en-US" altLang="el-GR" sz="1600"/>
              <a:t>Developed from a cohort of 2,701 patients initiating chemotherapy in the outpatient setting with a validation cohort of 1,365 patients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Untitled1.tiff"/>
          <p:cNvPicPr>
            <a:picLocks noChangeAspect="1"/>
          </p:cNvPicPr>
          <p:nvPr/>
        </p:nvPicPr>
        <p:blipFill>
          <a:blip r:embed="rId3"/>
          <a:srcRect/>
          <a:stretch>
            <a:fillRect/>
          </a:stretch>
        </p:blipFill>
        <p:spPr bwMode="auto">
          <a:xfrm>
            <a:off x="0" y="495300"/>
            <a:ext cx="9144000" cy="4610100"/>
          </a:xfrm>
          <a:prstGeom prst="rect">
            <a:avLst/>
          </a:prstGeom>
          <a:noFill/>
          <a:ln w="9525">
            <a:noFill/>
            <a:miter lim="800000"/>
            <a:headEnd/>
            <a:tailEnd/>
          </a:ln>
        </p:spPr>
      </p:pic>
      <p:sp>
        <p:nvSpPr>
          <p:cNvPr id="17411" name="Rectangle 2"/>
          <p:cNvSpPr>
            <a:spLocks/>
          </p:cNvSpPr>
          <p:nvPr/>
        </p:nvSpPr>
        <p:spPr bwMode="auto">
          <a:xfrm>
            <a:off x="388938" y="5427663"/>
            <a:ext cx="8145462" cy="623887"/>
          </a:xfrm>
          <a:prstGeom prst="rect">
            <a:avLst/>
          </a:prstGeom>
          <a:noFill/>
          <a:ln w="9525">
            <a:noFill/>
            <a:miter lim="800000"/>
            <a:headEnd/>
            <a:tailEnd/>
          </a:ln>
        </p:spPr>
        <p:txBody>
          <a:bodyPr lIns="45720" rIns="45720">
            <a:spAutoFit/>
          </a:bodyPr>
          <a:lstStyle/>
          <a:p>
            <a:pPr eaLnBrk="1" hangingPunct="1"/>
            <a:r>
              <a:rPr lang="en-US" altLang="el-GR" b="1" baseline="30000">
                <a:cs typeface="Calibri" pitchFamily="34" charset="0"/>
              </a:rPr>
              <a:t>h</a:t>
            </a:r>
            <a:r>
              <a:rPr lang="en-US" altLang="el-GR" b="1">
                <a:cs typeface="Calibri" pitchFamily="34" charset="0"/>
              </a:rPr>
              <a:t>Consider patient conversation about risks and benefits of VTE prophylaxis in the Khorana score ≥3 patient population</a:t>
            </a:r>
            <a:endParaRPr lang="en-US" altLang="el-GR">
              <a:cs typeface="Calibri" pitchFamily="34" charset="0"/>
            </a:endParaRPr>
          </a:p>
        </p:txBody>
      </p:sp>
      <p:sp>
        <p:nvSpPr>
          <p:cNvPr id="116739" name="AutoShape 3"/>
          <p:cNvSpPr>
            <a:spLocks/>
          </p:cNvSpPr>
          <p:nvPr/>
        </p:nvSpPr>
        <p:spPr bwMode="auto">
          <a:xfrm>
            <a:off x="4289425" y="4233863"/>
            <a:ext cx="4013200" cy="609600"/>
          </a:xfrm>
          <a:prstGeom prst="roundRect">
            <a:avLst>
              <a:gd name="adj" fmla="val 16667"/>
            </a:avLst>
          </a:prstGeom>
          <a:noFill/>
          <a:ln w="25400">
            <a:solidFill>
              <a:srgbClr val="FF0000"/>
            </a:solidFill>
            <a:round/>
            <a:headEnd/>
            <a:tailEnd/>
          </a:ln>
          <a:effectLst>
            <a:outerShdw blurRad="38100" dist="23000" dir="5400000" algn="ctr" rotWithShape="0">
              <a:srgbClr val="808080">
                <a:alpha val="34995"/>
              </a:srgbClr>
            </a:outerShdw>
          </a:effectLst>
        </p:spPr>
        <p:txBody>
          <a:bodyPr lIns="0" tIns="0" rIns="0" bIns="0" anchor="ctr"/>
          <a:lstStyle/>
          <a:p>
            <a:pPr eaLnBrk="1" hangingPunct="1">
              <a:defRPr/>
            </a:pPr>
            <a:endParaRPr lang="el-GR" altLang="el-GR">
              <a:solidFill>
                <a:srgbClr val="FFFFFF"/>
              </a:solidFill>
              <a:cs typeface="Calibri" pitchFamily="34" charset="0"/>
            </a:endParaRPr>
          </a:p>
        </p:txBody>
      </p:sp>
      <p:pic>
        <p:nvPicPr>
          <p:cNvPr id="17413" name="Picture 4" descr="cc.tiff"/>
          <p:cNvPicPr>
            <a:picLocks noChangeAspect="1"/>
          </p:cNvPicPr>
          <p:nvPr/>
        </p:nvPicPr>
        <p:blipFill>
          <a:blip r:embed="rId4"/>
          <a:srcRect/>
          <a:stretch>
            <a:fillRect/>
          </a:stretch>
        </p:blipFill>
        <p:spPr bwMode="auto">
          <a:xfrm>
            <a:off x="0" y="509588"/>
            <a:ext cx="9144000" cy="819150"/>
          </a:xfrm>
          <a:prstGeom prst="rect">
            <a:avLst/>
          </a:prstGeom>
          <a:noFill/>
          <a:ln w="9525">
            <a:noFill/>
            <a:miter lim="800000"/>
            <a:headEnd/>
            <a:tailEnd/>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428596" y="500042"/>
            <a:ext cx="8229600" cy="5857915"/>
          </a:xfrm>
          <a:prstGeom prst="rect">
            <a:avLst/>
          </a:prstGeom>
          <a:noFill/>
          <a:ln w="9525">
            <a:solidFill>
              <a:schemeClr val="bg1">
                <a:lumMod val="85000"/>
              </a:schemeClr>
            </a:solidFill>
            <a:miter lim="800000"/>
            <a:headEnd/>
            <a:tailEnd/>
          </a:ln>
          <a:effectLst/>
        </p:spPr>
      </p:pic>
      <p:sp>
        <p:nvSpPr>
          <p:cNvPr id="3" name="2 - Ορθογώνιο"/>
          <p:cNvSpPr/>
          <p:nvPr/>
        </p:nvSpPr>
        <p:spPr>
          <a:xfrm>
            <a:off x="1357290" y="2928934"/>
            <a:ext cx="571504" cy="785818"/>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500034" y="357166"/>
            <a:ext cx="8072494" cy="6072230"/>
          </a:xfrm>
          <a:prstGeom prst="rect">
            <a:avLst/>
          </a:prstGeom>
          <a:noFill/>
          <a:ln w="9525">
            <a:noFill/>
            <a:miter lim="800000"/>
            <a:headEnd/>
            <a:tailEnd/>
          </a:ln>
          <a:effectLst/>
        </p:spPr>
      </p:pic>
      <p:pic>
        <p:nvPicPr>
          <p:cNvPr id="2" name="Picture 2">
            <a:extLst>
              <a:ext uri="{FF2B5EF4-FFF2-40B4-BE49-F238E27FC236}">
                <a16:creationId xmlns:a16="http://schemas.microsoft.com/office/drawing/2014/main" id="{88E8313C-CB80-078D-AFAD-4B2F3DCA012E}"/>
              </a:ext>
            </a:extLst>
          </p:cNvPr>
          <p:cNvPicPr>
            <a:picLocks noChangeAspect="1" noChangeArrowheads="1"/>
          </p:cNvPicPr>
          <p:nvPr/>
        </p:nvPicPr>
        <p:blipFill>
          <a:blip r:embed="rId3"/>
          <a:srcRect/>
          <a:stretch>
            <a:fillRect/>
          </a:stretch>
        </p:blipFill>
        <p:spPr bwMode="auto">
          <a:xfrm>
            <a:off x="285720" y="2852936"/>
            <a:ext cx="8572560" cy="3505022"/>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357158" y="214290"/>
            <a:ext cx="8143932" cy="6357982"/>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6185CD-5AA3-9E0E-B7A2-DCA8CF467E34}"/>
              </a:ext>
            </a:extLst>
          </p:cNvPr>
          <p:cNvSpPr>
            <a:spLocks noGrp="1"/>
          </p:cNvSpPr>
          <p:nvPr>
            <p:ph type="title"/>
          </p:nvPr>
        </p:nvSpPr>
        <p:spPr/>
        <p:txBody>
          <a:bodyPr>
            <a:normAutofit fontScale="90000"/>
          </a:bodyPr>
          <a:lstStyle/>
          <a:p>
            <a:r>
              <a:rPr lang="el-GR" b="1" dirty="0"/>
              <a:t>Περικαρδιακή συλλογή-καρδιακός επιπωματισμός</a:t>
            </a:r>
            <a:endParaRPr lang="el-GR" dirty="0"/>
          </a:p>
        </p:txBody>
      </p:sp>
      <p:sp>
        <p:nvSpPr>
          <p:cNvPr id="3" name="Θέση περιεχομένου 2">
            <a:extLst>
              <a:ext uri="{FF2B5EF4-FFF2-40B4-BE49-F238E27FC236}">
                <a16:creationId xmlns:a16="http://schemas.microsoft.com/office/drawing/2014/main" id="{F0EBBD14-9978-4C72-029A-BCF98790A657}"/>
              </a:ext>
            </a:extLst>
          </p:cNvPr>
          <p:cNvSpPr>
            <a:spLocks noGrp="1"/>
          </p:cNvSpPr>
          <p:nvPr>
            <p:ph idx="1"/>
          </p:nvPr>
        </p:nvSpPr>
        <p:spPr/>
        <p:txBody>
          <a:bodyPr>
            <a:noAutofit/>
          </a:bodyPr>
          <a:lstStyle/>
          <a:p>
            <a:pPr marL="0" indent="0">
              <a:buNone/>
            </a:pPr>
            <a:r>
              <a:rPr lang="el-GR" sz="1600" dirty="0"/>
              <a:t>Γενικά</a:t>
            </a:r>
          </a:p>
          <a:p>
            <a:pPr marL="0" indent="0">
              <a:buNone/>
            </a:pPr>
            <a:r>
              <a:rPr lang="el-GR" sz="1600" dirty="0"/>
              <a:t>▪Περικαρδιακή συλλογή=συλλογή υγρού στον περικαρδιακό χώρο, με ή χωρίς περικαρδίτιδα</a:t>
            </a:r>
          </a:p>
          <a:p>
            <a:pPr marL="0" indent="0">
              <a:buNone/>
            </a:pPr>
            <a:r>
              <a:rPr lang="el-GR" sz="1600" dirty="0"/>
              <a:t>▪Καρδιακός επιπωματισμός= η πίεση από το περικαρδιακό υγρό πλησιάζει και φτάνει τις </a:t>
            </a:r>
            <a:r>
              <a:rPr lang="el-GR" sz="1600" dirty="0" err="1"/>
              <a:t>ενδοκαρδιακέςπιέσεις</a:t>
            </a:r>
            <a:r>
              <a:rPr lang="el-GR" sz="1600" dirty="0"/>
              <a:t>→ επηρεασμένη πλήρωση των κοιλιών και ελάττωση καρδιακής παροχής</a:t>
            </a:r>
          </a:p>
          <a:p>
            <a:pPr marL="0" indent="0">
              <a:buNone/>
            </a:pPr>
            <a:r>
              <a:rPr lang="el-GR" sz="1600" dirty="0"/>
              <a:t>▪Προσβολή του περικαρδίου σε κακοήθη νοσήματα: 1-20% </a:t>
            </a:r>
          </a:p>
          <a:p>
            <a:pPr marL="0" indent="0">
              <a:buNone/>
            </a:pPr>
            <a:r>
              <a:rPr lang="el-GR" sz="1600" dirty="0"/>
              <a:t>▪Περικαρδίτιδα, περικαρδιακή συλλογή, καρδιακός επιπωματισμός, συμπιεστική περικαρδίτιδα</a:t>
            </a:r>
          </a:p>
          <a:p>
            <a:pPr marL="0" indent="0">
              <a:buNone/>
            </a:pPr>
            <a:r>
              <a:rPr lang="el-GR" sz="1600" dirty="0"/>
              <a:t>▪Οι συχνότεροι μεταστατικοί όγκοι που προσβάλλουν το περικάρδιο: καρκίνος πνεύμονα, μαστού, οισοφάγου, μελάνωμα, λέμφωμα, λευχαιμία</a:t>
            </a:r>
          </a:p>
          <a:p>
            <a:pPr marL="0" indent="0">
              <a:buNone/>
            </a:pPr>
            <a:r>
              <a:rPr lang="el-GR" sz="1600" dirty="0"/>
              <a:t>▪Τα κακοήθη νοσήματα αποτελούν συχνή αιτία μεγάλων συμπτωματικών περικαρδιακών συλλογών </a:t>
            </a:r>
          </a:p>
          <a:p>
            <a:pPr marL="0" indent="0">
              <a:buNone/>
            </a:pPr>
            <a:r>
              <a:rPr lang="el-GR" sz="1600" dirty="0"/>
              <a:t>▪Προσβολή του περικαρδίου μέσω άμεσης διήθησης ή μεταστατικής διασποράς μέσω του αίματος/ λεμφαγγείων (πολύ πιο σπάνια η ανάπτυξη πρωτοπαθών όγκων στο περικάρδιο)</a:t>
            </a:r>
          </a:p>
          <a:p>
            <a:pPr marL="0" indent="0">
              <a:buNone/>
            </a:pPr>
            <a:r>
              <a:rPr lang="el-GR" sz="1600" dirty="0"/>
              <a:t>▪Άλλα αίτια: </a:t>
            </a:r>
            <a:r>
              <a:rPr lang="el-GR" sz="1600" dirty="0" err="1"/>
              <a:t>χημειοθεραπευτικοίπαράγοντες</a:t>
            </a:r>
            <a:r>
              <a:rPr lang="el-GR" sz="1600" dirty="0"/>
              <a:t> (</a:t>
            </a:r>
            <a:r>
              <a:rPr lang="en-US" sz="1600" dirty="0"/>
              <a:t>fludarabine, cytarabine, doxorubicin, docetaxel, cyclophosphamide, </a:t>
            </a:r>
            <a:r>
              <a:rPr lang="en-US" sz="1600" dirty="0" err="1"/>
              <a:t>dasatinb</a:t>
            </a:r>
            <a:r>
              <a:rPr lang="en-US" sz="1600" dirty="0"/>
              <a:t>, </a:t>
            </a:r>
            <a:r>
              <a:rPr lang="en-US" sz="1600" dirty="0" err="1"/>
              <a:t>ICPi</a:t>
            </a:r>
            <a:r>
              <a:rPr lang="en-US" sz="1600" dirty="0"/>
              <a:t>), </a:t>
            </a:r>
            <a:r>
              <a:rPr lang="el-GR" sz="1600" dirty="0"/>
              <a:t>ακτινοθεραπεία</a:t>
            </a:r>
          </a:p>
          <a:p>
            <a:pPr marL="0" indent="0">
              <a:buNone/>
            </a:pPr>
            <a:r>
              <a:rPr lang="el-GR" sz="1600" dirty="0"/>
              <a:t>▪Σχετικά υψηλή η πιθανότητα ανεύρεσης κακοήθειας σε ασθενείς με μεγάλη περικαρδιακή συλλογή/ επιπωματισμό</a:t>
            </a:r>
          </a:p>
        </p:txBody>
      </p:sp>
    </p:spTree>
    <p:extLst>
      <p:ext uri="{BB962C8B-B14F-4D97-AF65-F5344CB8AC3E}">
        <p14:creationId xmlns:p14="http://schemas.microsoft.com/office/powerpoint/2010/main" val="2371270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395158-5AE9-BDF5-195D-1944356C27E5}"/>
              </a:ext>
            </a:extLst>
          </p:cNvPr>
          <p:cNvSpPr>
            <a:spLocks noGrp="1"/>
          </p:cNvSpPr>
          <p:nvPr>
            <p:ph type="title"/>
          </p:nvPr>
        </p:nvSpPr>
        <p:spPr>
          <a:xfrm>
            <a:off x="462554" y="-459432"/>
            <a:ext cx="8229600" cy="1143000"/>
          </a:xfrm>
        </p:spPr>
        <p:txBody>
          <a:bodyPr/>
          <a:lstStyle/>
          <a:p>
            <a:endParaRPr lang="el-GR" dirty="0"/>
          </a:p>
        </p:txBody>
      </p:sp>
      <p:sp>
        <p:nvSpPr>
          <p:cNvPr id="3" name="Θέση περιεχομένου 2">
            <a:extLst>
              <a:ext uri="{FF2B5EF4-FFF2-40B4-BE49-F238E27FC236}">
                <a16:creationId xmlns:a16="http://schemas.microsoft.com/office/drawing/2014/main" id="{E441BE8C-94C1-B555-5B44-6170251CE560}"/>
              </a:ext>
            </a:extLst>
          </p:cNvPr>
          <p:cNvSpPr>
            <a:spLocks noGrp="1"/>
          </p:cNvSpPr>
          <p:nvPr>
            <p:ph idx="1"/>
          </p:nvPr>
        </p:nvSpPr>
        <p:spPr>
          <a:xfrm>
            <a:off x="447663" y="260648"/>
            <a:ext cx="8229600" cy="5721499"/>
          </a:xfrm>
        </p:spPr>
        <p:txBody>
          <a:bodyPr>
            <a:normAutofit fontScale="62500" lnSpcReduction="20000"/>
          </a:bodyPr>
          <a:lstStyle/>
          <a:p>
            <a:pPr marL="0" indent="0">
              <a:buNone/>
            </a:pPr>
            <a:r>
              <a:rPr lang="el-GR" dirty="0"/>
              <a:t>Β) Κλινική εικόνα</a:t>
            </a:r>
          </a:p>
          <a:p>
            <a:pPr marL="0" indent="0">
              <a:buNone/>
            </a:pPr>
            <a:r>
              <a:rPr lang="el-GR" dirty="0"/>
              <a:t>▪Η περικαρδιακή συλλογή μπορεί να αποτελεί την αρχική κλινική εκδήλωση καρκίνου</a:t>
            </a:r>
          </a:p>
          <a:p>
            <a:pPr marL="0" indent="0">
              <a:buNone/>
            </a:pPr>
            <a:r>
              <a:rPr lang="el-GR" dirty="0"/>
              <a:t>▪Εμφάνιση συμπτωμάτων σταδιακά ή </a:t>
            </a:r>
            <a:r>
              <a:rPr lang="el-GR" dirty="0" err="1"/>
              <a:t>οξέως</a:t>
            </a:r>
            <a:r>
              <a:rPr lang="el-GR" dirty="0"/>
              <a:t>, αναλόγως του ρυθμού αύξησης του περικαρδιακού υγρού</a:t>
            </a:r>
          </a:p>
          <a:p>
            <a:pPr marL="0" indent="0">
              <a:buNone/>
            </a:pPr>
            <a:r>
              <a:rPr lang="el-GR" dirty="0"/>
              <a:t>▪Δύσπνοια, θωρακικός πόνος/ δυσφορία, βήχας, αίσθημα παλμών, </a:t>
            </a:r>
            <a:r>
              <a:rPr lang="el-GR" dirty="0" err="1"/>
              <a:t>ορθόπνοια</a:t>
            </a:r>
            <a:r>
              <a:rPr lang="el-GR" dirty="0"/>
              <a:t>, κόπωση, άγχος, </a:t>
            </a:r>
            <a:r>
              <a:rPr lang="el-GR" dirty="0" err="1"/>
              <a:t>σύγχυσηή</a:t>
            </a:r>
            <a:r>
              <a:rPr lang="el-GR" dirty="0"/>
              <a:t> και </a:t>
            </a:r>
            <a:r>
              <a:rPr lang="el-GR" dirty="0" err="1"/>
              <a:t>ασυμπτωματικέςμικρές</a:t>
            </a:r>
            <a:r>
              <a:rPr lang="el-GR" dirty="0"/>
              <a:t> συλλογές</a:t>
            </a:r>
          </a:p>
          <a:p>
            <a:pPr marL="0" indent="0">
              <a:buNone/>
            </a:pPr>
            <a:r>
              <a:rPr lang="el-GR" dirty="0"/>
              <a:t>▪Ταχυκαρδία, βύθιοι καρδιακοί τόνοι, διάταση </a:t>
            </a:r>
            <a:r>
              <a:rPr lang="el-GR" dirty="0" err="1"/>
              <a:t>σφαγίτιδων</a:t>
            </a:r>
            <a:r>
              <a:rPr lang="el-GR" dirty="0"/>
              <a:t>, περιφερικό οίδημα, περικαρδιακή τριβή, παράδοξος σφυγμός (πτώση της ΣΑΠ &gt;10mmHg στην εισπνοή)</a:t>
            </a:r>
          </a:p>
          <a:p>
            <a:pPr marL="0" indent="0">
              <a:buNone/>
            </a:pPr>
            <a:r>
              <a:rPr lang="el-GR" dirty="0"/>
              <a:t>▪Επιπωματισμός: τριάδα του </a:t>
            </a:r>
            <a:r>
              <a:rPr lang="el-GR" dirty="0" err="1"/>
              <a:t>Beck</a:t>
            </a:r>
            <a:r>
              <a:rPr lang="el-GR" dirty="0"/>
              <a:t> (υπόταση, αυξημένη πίεση </a:t>
            </a:r>
            <a:r>
              <a:rPr lang="el-GR" dirty="0" err="1"/>
              <a:t>σφαγίτιδων</a:t>
            </a:r>
            <a:r>
              <a:rPr lang="el-GR" dirty="0"/>
              <a:t>, βύθιοι καρδιακοί τόνοι), σοκ λόγω χαμηλής παροχής, απειλητική για τη ζωή κατάσταση</a:t>
            </a:r>
            <a:endParaRPr lang="en-US" dirty="0"/>
          </a:p>
          <a:p>
            <a:pPr marL="0" indent="0">
              <a:buNone/>
            </a:pPr>
            <a:r>
              <a:rPr lang="el-GR" dirty="0"/>
              <a:t>Δ) Θεραπεία</a:t>
            </a:r>
          </a:p>
          <a:p>
            <a:pPr marL="0" indent="0">
              <a:buNone/>
            </a:pPr>
            <a:r>
              <a:rPr lang="el-GR" dirty="0"/>
              <a:t>Εξαρτάται από υποκείμενο αίτιο + εξέλιξη συμπτωματολογίας</a:t>
            </a:r>
          </a:p>
          <a:p>
            <a:pPr marL="0" indent="0">
              <a:buNone/>
            </a:pPr>
            <a:r>
              <a:rPr lang="el-GR" dirty="0"/>
              <a:t>▪Άμεση </a:t>
            </a:r>
            <a:r>
              <a:rPr lang="el-GR" dirty="0" err="1"/>
              <a:t>περικαρδιοκέντηση</a:t>
            </a:r>
            <a:r>
              <a:rPr lang="el-GR" dirty="0"/>
              <a:t> σε επιπωματισμό</a:t>
            </a:r>
          </a:p>
          <a:p>
            <a:pPr marL="0" indent="0">
              <a:buNone/>
            </a:pPr>
            <a:r>
              <a:rPr lang="el-GR" dirty="0"/>
              <a:t>▪Περικαρδιακό παράθυρο, </a:t>
            </a:r>
            <a:r>
              <a:rPr lang="el-GR" dirty="0" err="1"/>
              <a:t>περικαρδιεκτομή</a:t>
            </a:r>
            <a:endParaRPr lang="el-GR" dirty="0"/>
          </a:p>
          <a:p>
            <a:pPr marL="0" indent="0">
              <a:buNone/>
            </a:pPr>
            <a:r>
              <a:rPr lang="el-GR" dirty="0"/>
              <a:t>▪Συστηματική θεραπεία</a:t>
            </a:r>
          </a:p>
        </p:txBody>
      </p:sp>
      <p:pic>
        <p:nvPicPr>
          <p:cNvPr id="5" name="Εικόνα 4">
            <a:extLst>
              <a:ext uri="{FF2B5EF4-FFF2-40B4-BE49-F238E27FC236}">
                <a16:creationId xmlns:a16="http://schemas.microsoft.com/office/drawing/2014/main" id="{04AC45C1-5F53-0053-CD93-B485868A6B65}"/>
              </a:ext>
            </a:extLst>
          </p:cNvPr>
          <p:cNvPicPr>
            <a:picLocks noChangeAspect="1"/>
          </p:cNvPicPr>
          <p:nvPr/>
        </p:nvPicPr>
        <p:blipFill>
          <a:blip r:embed="rId2"/>
          <a:stretch>
            <a:fillRect/>
          </a:stretch>
        </p:blipFill>
        <p:spPr>
          <a:xfrm>
            <a:off x="6372200" y="4381285"/>
            <a:ext cx="2453853" cy="2476715"/>
          </a:xfrm>
          <a:prstGeom prst="rect">
            <a:avLst/>
          </a:prstGeom>
        </p:spPr>
      </p:pic>
    </p:spTree>
    <p:extLst>
      <p:ext uri="{BB962C8B-B14F-4D97-AF65-F5344CB8AC3E}">
        <p14:creationId xmlns:p14="http://schemas.microsoft.com/office/powerpoint/2010/main" val="4482406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357158" y="285728"/>
            <a:ext cx="8358246" cy="6143668"/>
          </a:xfrm>
          <a:prstGeom prst="rect">
            <a:avLst/>
          </a:prstGeom>
          <a:noFill/>
          <a:ln w="9525">
            <a:noFill/>
            <a:miter lim="800000"/>
            <a:headEnd/>
            <a:tailEnd/>
          </a:ln>
          <a:effectLst/>
        </p:spPr>
      </p:pic>
      <p:sp>
        <p:nvSpPr>
          <p:cNvPr id="3" name="2 - Ορθογώνιο"/>
          <p:cNvSpPr/>
          <p:nvPr/>
        </p:nvSpPr>
        <p:spPr>
          <a:xfrm>
            <a:off x="1285852" y="2000240"/>
            <a:ext cx="642942" cy="785818"/>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srcRect/>
          <a:stretch>
            <a:fillRect/>
          </a:stretch>
        </p:blipFill>
        <p:spPr bwMode="auto">
          <a:xfrm>
            <a:off x="428596" y="357166"/>
            <a:ext cx="8143932" cy="3791914"/>
          </a:xfrm>
          <a:prstGeom prst="rect">
            <a:avLst/>
          </a:prstGeom>
          <a:noFill/>
          <a:ln w="9525">
            <a:noFill/>
            <a:miter lim="800000"/>
            <a:headEnd/>
            <a:tailEnd/>
          </a:ln>
          <a:effectLst/>
        </p:spPr>
      </p:pic>
      <p:sp>
        <p:nvSpPr>
          <p:cNvPr id="2" name="TextBox 1">
            <a:extLst>
              <a:ext uri="{FF2B5EF4-FFF2-40B4-BE49-F238E27FC236}">
                <a16:creationId xmlns:a16="http://schemas.microsoft.com/office/drawing/2014/main" id="{642D7BF2-D287-E29C-21C4-F972C5DBD41A}"/>
              </a:ext>
            </a:extLst>
          </p:cNvPr>
          <p:cNvSpPr txBox="1"/>
          <p:nvPr/>
        </p:nvSpPr>
        <p:spPr>
          <a:xfrm>
            <a:off x="251520" y="4077072"/>
            <a:ext cx="8321008" cy="2308324"/>
          </a:xfrm>
          <a:prstGeom prst="rect">
            <a:avLst/>
          </a:prstGeom>
          <a:noFill/>
        </p:spPr>
        <p:txBody>
          <a:bodyPr wrap="square" rtlCol="0">
            <a:spAutoFit/>
          </a:bodyPr>
          <a:lstStyle/>
          <a:p>
            <a:r>
              <a:rPr lang="el-GR" dirty="0"/>
              <a:t>▪SVC: παροχετεύει το φλεβικό αίμα από κεφαλή, άνω άκρα και άνω τμήμα του θώρακα στο δεξιό κόλπο</a:t>
            </a:r>
          </a:p>
          <a:p>
            <a:r>
              <a:rPr lang="el-GR" dirty="0"/>
              <a:t>▪Απότοκος οποιασδήποτε κατάστασης προκαλεί απόφραξη της αιματικής ροής SVC</a:t>
            </a:r>
          </a:p>
          <a:p>
            <a:r>
              <a:rPr lang="el-GR" dirty="0"/>
              <a:t>▪73%-97% των περιπτώσεων οφείλεται σε κακοήθεια</a:t>
            </a:r>
          </a:p>
          <a:p>
            <a:r>
              <a:rPr lang="el-GR" dirty="0"/>
              <a:t>▪Μπορεί να αποτελεί την αρχική εκδήλωση</a:t>
            </a:r>
          </a:p>
          <a:p>
            <a:r>
              <a:rPr lang="el-GR" dirty="0"/>
              <a:t>▪SVC σχετιζόμενο με κακοήθεια: διήθηση SVC από τον όγκο ή πίεση SVC</a:t>
            </a:r>
            <a:r>
              <a:rPr lang="en-US" dirty="0"/>
              <a:t> </a:t>
            </a:r>
            <a:r>
              <a:rPr lang="el-GR" dirty="0"/>
              <a:t>εκ των έξω από παρακείμενες δομές→ φλεβική στάση/ θρόμβωση</a:t>
            </a:r>
          </a:p>
          <a:p>
            <a:r>
              <a:rPr lang="el-GR" dirty="0"/>
              <a:t>▪Θρόμβωση λόγω παρουσίας κεντρικού φλεβικού καθετήρα/ βηματοδότη</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14282" y="714356"/>
            <a:ext cx="8715436" cy="5643602"/>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Grading system</a:t>
            </a:r>
            <a:endParaRPr lang="el-GR" b="1" dirty="0"/>
          </a:p>
        </p:txBody>
      </p:sp>
      <p:pic>
        <p:nvPicPr>
          <p:cNvPr id="6146" name="Picture 2"/>
          <p:cNvPicPr>
            <a:picLocks noGrp="1" noChangeAspect="1" noChangeArrowheads="1"/>
          </p:cNvPicPr>
          <p:nvPr>
            <p:ph idx="1"/>
          </p:nvPr>
        </p:nvPicPr>
        <p:blipFill>
          <a:blip r:embed="rId2"/>
          <a:srcRect/>
          <a:stretch>
            <a:fillRect/>
          </a:stretch>
        </p:blipFill>
        <p:spPr bwMode="auto">
          <a:xfrm>
            <a:off x="357158" y="1428736"/>
            <a:ext cx="8358246" cy="4857783"/>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29B38C-4EAE-6B9E-C55C-66372BFB598E}"/>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644EDC88-62D5-1170-C0D0-4DAD1614F7B1}"/>
              </a:ext>
            </a:extLst>
          </p:cNvPr>
          <p:cNvSpPr>
            <a:spLocks noGrp="1"/>
          </p:cNvSpPr>
          <p:nvPr>
            <p:ph idx="1"/>
          </p:nvPr>
        </p:nvSpPr>
        <p:spPr>
          <a:xfrm>
            <a:off x="323528" y="663054"/>
            <a:ext cx="8229600" cy="4525963"/>
          </a:xfrm>
        </p:spPr>
        <p:txBody>
          <a:bodyPr>
            <a:normAutofit fontScale="85000" lnSpcReduction="10000"/>
          </a:bodyPr>
          <a:lstStyle/>
          <a:p>
            <a:pPr marL="0" indent="0">
              <a:buNone/>
            </a:pPr>
            <a:r>
              <a:rPr lang="el-GR" dirty="0"/>
              <a:t>Κλινική εικόνα</a:t>
            </a:r>
          </a:p>
          <a:p>
            <a:pPr marL="0" indent="0">
              <a:buNone/>
            </a:pPr>
            <a:r>
              <a:rPr lang="el-GR" dirty="0"/>
              <a:t>▪</a:t>
            </a:r>
            <a:r>
              <a:rPr lang="el-GR" b="1" dirty="0"/>
              <a:t>Πρόσωπο: </a:t>
            </a:r>
            <a:r>
              <a:rPr lang="el-GR" dirty="0" err="1"/>
              <a:t>πληθωρικόπροσωπείο</a:t>
            </a:r>
            <a:r>
              <a:rPr lang="el-GR" dirty="0"/>
              <a:t>, </a:t>
            </a:r>
            <a:r>
              <a:rPr lang="el-GR" dirty="0" err="1"/>
              <a:t>περικογχικόοίδημα</a:t>
            </a:r>
            <a:r>
              <a:rPr lang="el-GR" dirty="0"/>
              <a:t>, οίδημα τραχήλου</a:t>
            </a:r>
          </a:p>
          <a:p>
            <a:pPr marL="0" indent="0">
              <a:buNone/>
            </a:pPr>
            <a:r>
              <a:rPr lang="el-GR" dirty="0"/>
              <a:t>▪</a:t>
            </a:r>
            <a:r>
              <a:rPr lang="el-GR" b="1" dirty="0"/>
              <a:t>Θώρακας, άνω άκρα: </a:t>
            </a:r>
            <a:r>
              <a:rPr lang="el-GR" dirty="0"/>
              <a:t>διάταση φλεβών τραχήλου και θώρακος, οίδημα άνω άκρων</a:t>
            </a:r>
          </a:p>
          <a:p>
            <a:pPr marL="0" indent="0">
              <a:buNone/>
            </a:pPr>
            <a:r>
              <a:rPr lang="el-GR" b="1" dirty="0"/>
              <a:t>▪Λάρυγγας, φάρυγγας: </a:t>
            </a:r>
            <a:r>
              <a:rPr lang="el-GR" dirty="0"/>
              <a:t>οίδημα γλώσσας/ λάρυγγα, </a:t>
            </a:r>
            <a:r>
              <a:rPr lang="en-US" dirty="0"/>
              <a:t>stridor, </a:t>
            </a:r>
            <a:r>
              <a:rPr lang="el-GR" dirty="0"/>
              <a:t>δύσπνοια, βήχας, </a:t>
            </a:r>
            <a:r>
              <a:rPr lang="el-GR" dirty="0" err="1"/>
              <a:t>βράγχοςφωνής</a:t>
            </a:r>
            <a:r>
              <a:rPr lang="el-GR" dirty="0"/>
              <a:t>, δυσφαγία</a:t>
            </a:r>
          </a:p>
          <a:p>
            <a:pPr marL="0" indent="0">
              <a:buNone/>
            </a:pPr>
            <a:r>
              <a:rPr lang="el-GR" b="1" dirty="0"/>
              <a:t>▪Κεντρικό Νευρικό Σύστημα: </a:t>
            </a:r>
            <a:r>
              <a:rPr lang="el-GR" dirty="0"/>
              <a:t>εγκεφαλικό οίδημα, κεφαλαλγία, διαταραχές όρασης/ ακοής, διαταραχή επιπέδου συνείδησης, </a:t>
            </a:r>
            <a:r>
              <a:rPr lang="el-GR" dirty="0" err="1"/>
              <a:t>εγκολεασμόςστελέχους</a:t>
            </a:r>
            <a:r>
              <a:rPr lang="el-GR" dirty="0"/>
              <a:t>, θάνατος</a:t>
            </a:r>
          </a:p>
        </p:txBody>
      </p:sp>
      <p:pic>
        <p:nvPicPr>
          <p:cNvPr id="5" name="Εικόνα 4">
            <a:extLst>
              <a:ext uri="{FF2B5EF4-FFF2-40B4-BE49-F238E27FC236}">
                <a16:creationId xmlns:a16="http://schemas.microsoft.com/office/drawing/2014/main" id="{72F98539-E1B1-8C8C-EE2A-A857BBEC2D5C}"/>
              </a:ext>
            </a:extLst>
          </p:cNvPr>
          <p:cNvPicPr>
            <a:picLocks noChangeAspect="1"/>
          </p:cNvPicPr>
          <p:nvPr/>
        </p:nvPicPr>
        <p:blipFill>
          <a:blip r:embed="rId2"/>
          <a:stretch>
            <a:fillRect/>
          </a:stretch>
        </p:blipFill>
        <p:spPr>
          <a:xfrm>
            <a:off x="463507" y="5207388"/>
            <a:ext cx="2156647" cy="1005927"/>
          </a:xfrm>
          <a:prstGeom prst="rect">
            <a:avLst/>
          </a:prstGeom>
        </p:spPr>
      </p:pic>
      <p:pic>
        <p:nvPicPr>
          <p:cNvPr id="7" name="Εικόνα 6">
            <a:extLst>
              <a:ext uri="{FF2B5EF4-FFF2-40B4-BE49-F238E27FC236}">
                <a16:creationId xmlns:a16="http://schemas.microsoft.com/office/drawing/2014/main" id="{66C1DDF6-FB9D-20A0-2FEC-422F215289F0}"/>
              </a:ext>
            </a:extLst>
          </p:cNvPr>
          <p:cNvPicPr>
            <a:picLocks noChangeAspect="1"/>
          </p:cNvPicPr>
          <p:nvPr/>
        </p:nvPicPr>
        <p:blipFill>
          <a:blip r:embed="rId3"/>
          <a:stretch>
            <a:fillRect/>
          </a:stretch>
        </p:blipFill>
        <p:spPr>
          <a:xfrm>
            <a:off x="3203848" y="5085184"/>
            <a:ext cx="2076901" cy="1435646"/>
          </a:xfrm>
          <a:prstGeom prst="rect">
            <a:avLst/>
          </a:prstGeom>
        </p:spPr>
      </p:pic>
      <p:pic>
        <p:nvPicPr>
          <p:cNvPr id="9" name="Εικόνα 8">
            <a:extLst>
              <a:ext uri="{FF2B5EF4-FFF2-40B4-BE49-F238E27FC236}">
                <a16:creationId xmlns:a16="http://schemas.microsoft.com/office/drawing/2014/main" id="{33027DFE-96BC-E0A5-D655-74B6E5739F29}"/>
              </a:ext>
            </a:extLst>
          </p:cNvPr>
          <p:cNvPicPr>
            <a:picLocks noChangeAspect="1"/>
          </p:cNvPicPr>
          <p:nvPr/>
        </p:nvPicPr>
        <p:blipFill>
          <a:blip r:embed="rId4"/>
          <a:stretch>
            <a:fillRect/>
          </a:stretch>
        </p:blipFill>
        <p:spPr>
          <a:xfrm>
            <a:off x="6372200" y="4853472"/>
            <a:ext cx="1503139" cy="1729890"/>
          </a:xfrm>
          <a:prstGeom prst="rect">
            <a:avLst/>
          </a:prstGeom>
        </p:spPr>
      </p:pic>
    </p:spTree>
    <p:extLst>
      <p:ext uri="{BB962C8B-B14F-4D97-AF65-F5344CB8AC3E}">
        <p14:creationId xmlns:p14="http://schemas.microsoft.com/office/powerpoint/2010/main" val="1289985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Management Algorithm</a:t>
            </a:r>
            <a:endParaRPr lang="el-GR" b="1" dirty="0"/>
          </a:p>
        </p:txBody>
      </p:sp>
      <p:pic>
        <p:nvPicPr>
          <p:cNvPr id="7170" name="Picture 2"/>
          <p:cNvPicPr>
            <a:picLocks noGrp="1" noChangeAspect="1" noChangeArrowheads="1"/>
          </p:cNvPicPr>
          <p:nvPr>
            <p:ph idx="1"/>
          </p:nvPr>
        </p:nvPicPr>
        <p:blipFill>
          <a:blip r:embed="rId2"/>
          <a:srcRect/>
          <a:stretch>
            <a:fillRect/>
          </a:stretch>
        </p:blipFill>
        <p:spPr bwMode="auto">
          <a:xfrm>
            <a:off x="500034" y="1571612"/>
            <a:ext cx="8215370" cy="4857784"/>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357158" y="285728"/>
            <a:ext cx="8215370" cy="607223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1000100" y="428604"/>
            <a:ext cx="7000924" cy="6215106"/>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428596" y="357166"/>
            <a:ext cx="8143931" cy="6072230"/>
          </a:xfrm>
          <a:prstGeom prst="rect">
            <a:avLst/>
          </a:prstGeom>
          <a:noFill/>
          <a:ln w="9525">
            <a:noFill/>
            <a:miter lim="800000"/>
            <a:headEnd/>
            <a:tailEnd/>
          </a:ln>
          <a:effectLst/>
        </p:spPr>
      </p:pic>
      <p:pic>
        <p:nvPicPr>
          <p:cNvPr id="3" name="Εικόνα 2">
            <a:extLst>
              <a:ext uri="{FF2B5EF4-FFF2-40B4-BE49-F238E27FC236}">
                <a16:creationId xmlns:a16="http://schemas.microsoft.com/office/drawing/2014/main" id="{CFD572F6-9BFF-6A2A-F900-1D704195490A}"/>
              </a:ext>
            </a:extLst>
          </p:cNvPr>
          <p:cNvPicPr>
            <a:picLocks noChangeAspect="1"/>
          </p:cNvPicPr>
          <p:nvPr/>
        </p:nvPicPr>
        <p:blipFill>
          <a:blip r:embed="rId3"/>
          <a:stretch>
            <a:fillRect/>
          </a:stretch>
        </p:blipFill>
        <p:spPr>
          <a:xfrm>
            <a:off x="755576" y="1628800"/>
            <a:ext cx="6683319" cy="2080440"/>
          </a:xfrm>
          <a:prstGeom prst="rect">
            <a:avLst/>
          </a:prstGeom>
        </p:spPr>
      </p:pic>
      <p:pic>
        <p:nvPicPr>
          <p:cNvPr id="38914" name="Picture 2"/>
          <p:cNvPicPr>
            <a:picLocks noChangeAspect="1" noChangeArrowheads="1"/>
          </p:cNvPicPr>
          <p:nvPr/>
        </p:nvPicPr>
        <p:blipFill>
          <a:blip r:embed="rId4"/>
          <a:srcRect/>
          <a:stretch>
            <a:fillRect/>
          </a:stretch>
        </p:blipFill>
        <p:spPr bwMode="auto">
          <a:xfrm>
            <a:off x="357158" y="3709240"/>
            <a:ext cx="8001055" cy="2720156"/>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A1029C-150D-676C-3910-DEBDC7EB75C7}"/>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0EE52F0-0767-8C44-F100-E3B4CAB39211}"/>
              </a:ext>
            </a:extLst>
          </p:cNvPr>
          <p:cNvSpPr>
            <a:spLocks noGrp="1"/>
          </p:cNvSpPr>
          <p:nvPr>
            <p:ph idx="1"/>
          </p:nvPr>
        </p:nvSpPr>
        <p:spPr/>
        <p:txBody>
          <a:bodyPr/>
          <a:lstStyle/>
          <a:p>
            <a:pPr marL="0" indent="0">
              <a:buNone/>
            </a:pPr>
            <a:r>
              <a:rPr lang="el-GR" dirty="0"/>
              <a:t>Θεραπεία εγκατεστημένου </a:t>
            </a:r>
            <a:r>
              <a:rPr lang="en-US" dirty="0"/>
              <a:t>TLS</a:t>
            </a:r>
          </a:p>
          <a:p>
            <a:pPr marL="0" indent="0">
              <a:buNone/>
            </a:pPr>
            <a:r>
              <a:rPr lang="el-GR" dirty="0"/>
              <a:t>-ενδοφλέβια ενυδάτωση</a:t>
            </a:r>
          </a:p>
          <a:p>
            <a:pPr marL="0" indent="0">
              <a:buNone/>
            </a:pPr>
            <a:r>
              <a:rPr lang="el-GR" dirty="0"/>
              <a:t>-διόρθωση ηλεκτρολυτικών διαταραχών</a:t>
            </a:r>
          </a:p>
          <a:p>
            <a:pPr marL="0" indent="0">
              <a:buNone/>
            </a:pPr>
            <a:r>
              <a:rPr lang="el-GR" dirty="0"/>
              <a:t>-</a:t>
            </a:r>
            <a:r>
              <a:rPr lang="el-GR" dirty="0" err="1"/>
              <a:t>ρασμπουρικάση</a:t>
            </a:r>
            <a:r>
              <a:rPr lang="el-GR" dirty="0"/>
              <a:t>/ </a:t>
            </a:r>
            <a:r>
              <a:rPr lang="el-GR" dirty="0" err="1"/>
              <a:t>αλλοπουρινόλη</a:t>
            </a:r>
            <a:endParaRPr lang="en-US" dirty="0"/>
          </a:p>
          <a:p>
            <a:pPr marL="0" indent="0">
              <a:buNone/>
            </a:pPr>
            <a:r>
              <a:rPr lang="el-GR" dirty="0"/>
              <a:t>-</a:t>
            </a:r>
            <a:r>
              <a:rPr lang="el-GR" dirty="0" err="1"/>
              <a:t>αιμοδιάλυση</a:t>
            </a:r>
            <a:r>
              <a:rPr lang="en-US" dirty="0"/>
              <a:t> </a:t>
            </a:r>
            <a:r>
              <a:rPr lang="el-GR" dirty="0"/>
              <a:t>εφόσον ενδείκνυται</a:t>
            </a:r>
          </a:p>
        </p:txBody>
      </p:sp>
    </p:spTree>
    <p:extLst>
      <p:ext uri="{BB962C8B-B14F-4D97-AF65-F5344CB8AC3E}">
        <p14:creationId xmlns:p14="http://schemas.microsoft.com/office/powerpoint/2010/main" val="40406419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357158" y="428604"/>
            <a:ext cx="8358246" cy="5929354"/>
          </a:xfrm>
          <a:prstGeom prst="rect">
            <a:avLst/>
          </a:prstGeom>
          <a:noFill/>
          <a:ln w="9525">
            <a:noFill/>
            <a:miter lim="800000"/>
            <a:headEnd/>
            <a:tailEnd/>
          </a:ln>
          <a:effectLst/>
        </p:spPr>
      </p:pic>
      <p:sp>
        <p:nvSpPr>
          <p:cNvPr id="3" name="2 - Ορθογώνιο"/>
          <p:cNvSpPr/>
          <p:nvPr/>
        </p:nvSpPr>
        <p:spPr>
          <a:xfrm>
            <a:off x="2500298" y="2500306"/>
            <a:ext cx="500066" cy="571504"/>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4294FFD-72D2-8CE2-97FC-B7EA7B9BFA0C}"/>
              </a:ext>
            </a:extLst>
          </p:cNvPr>
          <p:cNvSpPr>
            <a:spLocks noGrp="1"/>
          </p:cNvSpPr>
          <p:nvPr>
            <p:ph idx="1"/>
          </p:nvPr>
        </p:nvSpPr>
        <p:spPr>
          <a:xfrm>
            <a:off x="457200" y="620688"/>
            <a:ext cx="8229600" cy="5505475"/>
          </a:xfrm>
        </p:spPr>
        <p:txBody>
          <a:bodyPr>
            <a:normAutofit fontScale="62500" lnSpcReduction="20000"/>
          </a:bodyPr>
          <a:lstStyle/>
          <a:p>
            <a:pPr marL="0" indent="0">
              <a:buNone/>
            </a:pPr>
            <a:r>
              <a:rPr lang="el-GR" b="1" dirty="0"/>
              <a:t>Αυξημένη </a:t>
            </a:r>
            <a:r>
              <a:rPr lang="el-GR" b="1" dirty="0" err="1"/>
              <a:t>ενδοκράνια</a:t>
            </a:r>
            <a:r>
              <a:rPr lang="en-US" b="1" dirty="0"/>
              <a:t> </a:t>
            </a:r>
            <a:r>
              <a:rPr lang="el-GR" b="1" dirty="0"/>
              <a:t>πίεση</a:t>
            </a:r>
            <a:r>
              <a:rPr lang="en-US" b="1" dirty="0"/>
              <a:t>/</a:t>
            </a:r>
            <a:r>
              <a:rPr lang="el-GR" b="1" dirty="0"/>
              <a:t>εγκεφαλικές μεταστάσεις</a:t>
            </a:r>
            <a:endParaRPr lang="el-GR" dirty="0"/>
          </a:p>
          <a:p>
            <a:pPr marL="0" indent="0">
              <a:buNone/>
            </a:pPr>
            <a:r>
              <a:rPr lang="el-GR" dirty="0"/>
              <a:t>Α) Γενικά</a:t>
            </a:r>
          </a:p>
          <a:p>
            <a:pPr marL="0" indent="0">
              <a:buNone/>
            </a:pPr>
            <a:r>
              <a:rPr lang="el-GR" dirty="0"/>
              <a:t>▪Μπορεί να οδηγήσει σε καταστροφική νευρολογική βλάβη</a:t>
            </a:r>
          </a:p>
          <a:p>
            <a:pPr marL="0" indent="0">
              <a:buNone/>
            </a:pPr>
            <a:r>
              <a:rPr lang="el-GR" dirty="0"/>
              <a:t>▪Αναγκαία η έγκαιρη αναγνώριση και αντιμετώπιση</a:t>
            </a:r>
          </a:p>
          <a:p>
            <a:pPr marL="0" indent="0">
              <a:buNone/>
            </a:pPr>
            <a:r>
              <a:rPr lang="el-GR" dirty="0"/>
              <a:t>▪Τα συχνότερα πρωτοπαθή νεοπλάσματα που </a:t>
            </a:r>
            <a:r>
              <a:rPr lang="el-GR" dirty="0" err="1"/>
              <a:t>μεθίστανταιστον</a:t>
            </a:r>
            <a:r>
              <a:rPr lang="el-GR" dirty="0"/>
              <a:t> εγκέφαλο: πνεύμονα, μαστού, μελάνωμα, νεφρού, παχέος εντέρου</a:t>
            </a:r>
          </a:p>
          <a:p>
            <a:pPr marL="0" indent="0">
              <a:buNone/>
            </a:pPr>
            <a:r>
              <a:rPr lang="el-GR" dirty="0"/>
              <a:t>Β) Μηχανισμός</a:t>
            </a:r>
          </a:p>
          <a:p>
            <a:pPr marL="0" indent="0">
              <a:buNone/>
            </a:pPr>
            <a:r>
              <a:rPr lang="el-GR" dirty="0"/>
              <a:t>▪</a:t>
            </a:r>
            <a:r>
              <a:rPr lang="el-GR" dirty="0" err="1"/>
              <a:t>χωροκατακτητικήεπίδραση</a:t>
            </a:r>
            <a:r>
              <a:rPr lang="el-GR" dirty="0"/>
              <a:t> των μεταστάσεων στον εγκέφαλο</a:t>
            </a:r>
          </a:p>
          <a:p>
            <a:pPr marL="0" indent="0">
              <a:buNone/>
            </a:pPr>
            <a:r>
              <a:rPr lang="el-GR" dirty="0"/>
              <a:t>▪εγκεφαλικό οίδημα λόγω διάσπασης του </a:t>
            </a:r>
            <a:r>
              <a:rPr lang="el-GR" dirty="0" err="1"/>
              <a:t>αιματο</a:t>
            </a:r>
            <a:r>
              <a:rPr lang="el-GR" dirty="0"/>
              <a:t>-εγκεφαλικού φραγμού</a:t>
            </a:r>
          </a:p>
          <a:p>
            <a:pPr marL="0" indent="0">
              <a:buNone/>
            </a:pPr>
            <a:r>
              <a:rPr lang="el-GR" dirty="0"/>
              <a:t>Γ) Κλινική εικόνα</a:t>
            </a:r>
          </a:p>
          <a:p>
            <a:pPr marL="0" indent="0">
              <a:buNone/>
            </a:pPr>
            <a:r>
              <a:rPr lang="el-GR" dirty="0"/>
              <a:t>▪Εξαρτάται από το μέγεθος, την εντόπιση και το ρυθμό αύξησης του όγκου</a:t>
            </a:r>
          </a:p>
          <a:p>
            <a:pPr marL="0" indent="0">
              <a:buNone/>
            </a:pPr>
            <a:r>
              <a:rPr lang="el-GR" dirty="0"/>
              <a:t>▪Κεφαλαλγία (πρωινή), μπορεί να συνοδεύεται από ναυτία/ έμετο</a:t>
            </a:r>
          </a:p>
          <a:p>
            <a:pPr marL="0" indent="0">
              <a:buNone/>
            </a:pPr>
            <a:r>
              <a:rPr lang="el-GR" dirty="0"/>
              <a:t>▪Επιληπτικές κρίσεις</a:t>
            </a:r>
          </a:p>
          <a:p>
            <a:pPr marL="0" indent="0">
              <a:buNone/>
            </a:pPr>
            <a:r>
              <a:rPr lang="el-GR" dirty="0"/>
              <a:t>▪Νευρολογική σημειολογία, </a:t>
            </a:r>
            <a:r>
              <a:rPr lang="el-GR" dirty="0" err="1"/>
              <a:t>γνωσιακέςδιαταραχές</a:t>
            </a:r>
            <a:endParaRPr lang="el-GR" dirty="0"/>
          </a:p>
          <a:p>
            <a:pPr marL="0" indent="0">
              <a:buNone/>
            </a:pPr>
            <a:r>
              <a:rPr lang="el-GR" dirty="0"/>
              <a:t>▪Τριάδα του </a:t>
            </a:r>
            <a:r>
              <a:rPr lang="el-GR" dirty="0" err="1"/>
              <a:t>Cushing</a:t>
            </a:r>
            <a:r>
              <a:rPr lang="el-GR" dirty="0"/>
              <a:t> (σε προχωρημένο στάδιο): υπέρταση, βραδυκαρδία, ανώμαλος αναπνευστικός ρυθμός</a:t>
            </a:r>
          </a:p>
          <a:p>
            <a:pPr marL="0" indent="0">
              <a:buNone/>
            </a:pPr>
            <a:r>
              <a:rPr lang="en-US" dirty="0"/>
              <a:t>Oncologic Emergencies: Pathophysiology, Presentation, Diagnosis and Treatment. MA Lewis et al. CA Cancer J Clin.2011;61:287-314</a:t>
            </a:r>
            <a:endParaRPr lang="el-GR" dirty="0"/>
          </a:p>
        </p:txBody>
      </p:sp>
    </p:spTree>
    <p:extLst>
      <p:ext uri="{BB962C8B-B14F-4D97-AF65-F5344CB8AC3E}">
        <p14:creationId xmlns:p14="http://schemas.microsoft.com/office/powerpoint/2010/main" val="19707156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259A841-1B6E-D049-8408-B78FF7992EC0}"/>
              </a:ext>
            </a:extLst>
          </p:cNvPr>
          <p:cNvSpPr>
            <a:spLocks noGrp="1"/>
          </p:cNvSpPr>
          <p:nvPr>
            <p:ph idx="1"/>
          </p:nvPr>
        </p:nvSpPr>
        <p:spPr>
          <a:xfrm>
            <a:off x="457200" y="620688"/>
            <a:ext cx="8229600" cy="5505475"/>
          </a:xfrm>
        </p:spPr>
        <p:txBody>
          <a:bodyPr>
            <a:normAutofit fontScale="92500" lnSpcReduction="20000"/>
          </a:bodyPr>
          <a:lstStyle/>
          <a:p>
            <a:pPr marL="0" indent="0">
              <a:buNone/>
            </a:pPr>
            <a:r>
              <a:rPr lang="el-GR" dirty="0"/>
              <a:t>Δ) Διάγνωση</a:t>
            </a:r>
          </a:p>
          <a:p>
            <a:pPr marL="0" indent="0">
              <a:buNone/>
            </a:pPr>
            <a:r>
              <a:rPr lang="en-US" dirty="0"/>
              <a:t>-MRI</a:t>
            </a:r>
          </a:p>
          <a:p>
            <a:pPr marL="0" indent="0">
              <a:buNone/>
            </a:pPr>
            <a:r>
              <a:rPr lang="en-US" dirty="0"/>
              <a:t>-CT</a:t>
            </a:r>
          </a:p>
          <a:p>
            <a:pPr marL="0" indent="0">
              <a:buNone/>
            </a:pPr>
            <a:r>
              <a:rPr lang="el-GR" dirty="0"/>
              <a:t>Ε) Αντιμετώπιση</a:t>
            </a:r>
          </a:p>
          <a:p>
            <a:pPr marL="0" indent="0">
              <a:buNone/>
            </a:pPr>
            <a:r>
              <a:rPr lang="el-GR" dirty="0" err="1"/>
              <a:t>Κορτικοστεροειδή</a:t>
            </a:r>
            <a:r>
              <a:rPr lang="el-GR" dirty="0"/>
              <a:t>(</a:t>
            </a:r>
            <a:r>
              <a:rPr lang="en-US" dirty="0"/>
              <a:t>dexamethasone 10-24mg IV bolus→ 4mg/ 6h)</a:t>
            </a:r>
          </a:p>
          <a:p>
            <a:pPr marL="0" indent="0">
              <a:buNone/>
            </a:pPr>
            <a:r>
              <a:rPr lang="el-GR" dirty="0" err="1"/>
              <a:t>Μαννιτόλη</a:t>
            </a:r>
            <a:endParaRPr lang="el-GR" dirty="0"/>
          </a:p>
          <a:p>
            <a:pPr marL="0" indent="0">
              <a:buNone/>
            </a:pPr>
            <a:r>
              <a:rPr lang="en-US" dirty="0"/>
              <a:t>WBRT</a:t>
            </a:r>
          </a:p>
          <a:p>
            <a:pPr marL="0" indent="0">
              <a:buNone/>
            </a:pPr>
            <a:r>
              <a:rPr lang="el-GR" dirty="0"/>
              <a:t>Χειρουργική </a:t>
            </a:r>
            <a:r>
              <a:rPr lang="el-GR" dirty="0" err="1"/>
              <a:t>αποσυμπίεση</a:t>
            </a:r>
            <a:endParaRPr lang="el-GR" dirty="0"/>
          </a:p>
          <a:p>
            <a:endParaRPr lang="el-GR" dirty="0"/>
          </a:p>
          <a:p>
            <a:pPr marL="0" indent="0">
              <a:buNone/>
            </a:pPr>
            <a:r>
              <a:rPr lang="el-GR" dirty="0"/>
              <a:t>-Παροχέτευση ΕΝΥ (παράκαμψη) σε αποφρακτικό υδροκέφαλο</a:t>
            </a:r>
          </a:p>
        </p:txBody>
      </p:sp>
    </p:spTree>
    <p:extLst>
      <p:ext uri="{BB962C8B-B14F-4D97-AF65-F5344CB8AC3E}">
        <p14:creationId xmlns:p14="http://schemas.microsoft.com/office/powerpoint/2010/main" val="1914156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285720" y="285728"/>
            <a:ext cx="8572560" cy="6143667"/>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0D8642-B5C4-E8A7-5B16-C4BFEB48AD82}"/>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E826E779-7397-AE02-91A3-2CA5C5E5EEB4}"/>
              </a:ext>
            </a:extLst>
          </p:cNvPr>
          <p:cNvSpPr>
            <a:spLocks noGrp="1"/>
          </p:cNvSpPr>
          <p:nvPr>
            <p:ph idx="1"/>
          </p:nvPr>
        </p:nvSpPr>
        <p:spPr>
          <a:xfrm>
            <a:off x="457200" y="548680"/>
            <a:ext cx="8229600" cy="5577483"/>
          </a:xfrm>
        </p:spPr>
        <p:txBody>
          <a:bodyPr>
            <a:normAutofit fontScale="62500" lnSpcReduction="20000"/>
          </a:bodyPr>
          <a:lstStyle/>
          <a:p>
            <a:pPr marL="0" indent="0">
              <a:buNone/>
            </a:pPr>
            <a:r>
              <a:rPr lang="el-GR" b="1" dirty="0"/>
              <a:t>Σύνδρομο Απρόσφορης Έκκρισης </a:t>
            </a:r>
            <a:r>
              <a:rPr lang="el-GR" b="1" dirty="0" err="1"/>
              <a:t>ΑντιδιουρητικήςΟρμόνης</a:t>
            </a:r>
            <a:r>
              <a:rPr lang="el-GR" b="1" dirty="0"/>
              <a:t>(</a:t>
            </a:r>
            <a:r>
              <a:rPr lang="en-US" b="1" dirty="0"/>
              <a:t>Syndrome of Inappropriate Antidiuretic Hormone, SIADH)</a:t>
            </a:r>
            <a:endParaRPr lang="en-US" dirty="0"/>
          </a:p>
          <a:p>
            <a:pPr marL="0" indent="0">
              <a:buNone/>
            </a:pPr>
            <a:r>
              <a:rPr lang="el-GR" dirty="0"/>
              <a:t>Α) Μηχανισμός</a:t>
            </a:r>
          </a:p>
          <a:p>
            <a:pPr marL="0" indent="0">
              <a:buNone/>
            </a:pPr>
            <a:r>
              <a:rPr lang="el-GR" dirty="0"/>
              <a:t>Μειωμένη απέκκριση ύδατος λόγω αδυναμίας καταστολής της έκκρισης ADH</a:t>
            </a:r>
          </a:p>
          <a:p>
            <a:pPr marL="0" indent="0">
              <a:buNone/>
            </a:pPr>
            <a:r>
              <a:rPr lang="en-US" dirty="0"/>
              <a:t>	</a:t>
            </a:r>
            <a:r>
              <a:rPr lang="el-GR" dirty="0"/>
              <a:t>↓</a:t>
            </a:r>
          </a:p>
          <a:p>
            <a:pPr marL="0" indent="0">
              <a:buNone/>
            </a:pPr>
            <a:r>
              <a:rPr lang="el-GR" dirty="0"/>
              <a:t>-</a:t>
            </a:r>
            <a:r>
              <a:rPr lang="el-GR" dirty="0" err="1"/>
              <a:t>υπονατριαιμία</a:t>
            </a:r>
            <a:r>
              <a:rPr lang="el-GR" dirty="0"/>
              <a:t>(</a:t>
            </a:r>
            <a:r>
              <a:rPr lang="el-GR" dirty="0" err="1"/>
              <a:t>Na</a:t>
            </a:r>
            <a:r>
              <a:rPr lang="el-GR" dirty="0"/>
              <a:t> ορού&lt; 135 </a:t>
            </a:r>
            <a:r>
              <a:rPr lang="el-GR" dirty="0" err="1"/>
              <a:t>mmol</a:t>
            </a:r>
            <a:r>
              <a:rPr lang="el-GR" dirty="0"/>
              <a:t>/L)</a:t>
            </a:r>
          </a:p>
          <a:p>
            <a:pPr marL="0" indent="0">
              <a:buNone/>
            </a:pPr>
            <a:r>
              <a:rPr lang="el-GR" dirty="0"/>
              <a:t>-</a:t>
            </a:r>
            <a:r>
              <a:rPr lang="el-GR" dirty="0" err="1"/>
              <a:t>υπο-ωσμωτικότητα</a:t>
            </a:r>
            <a:r>
              <a:rPr lang="el-GR" dirty="0"/>
              <a:t>(</a:t>
            </a:r>
            <a:r>
              <a:rPr lang="el-GR" dirty="0" err="1"/>
              <a:t>ωσμωτικότηταορού</a:t>
            </a:r>
            <a:r>
              <a:rPr lang="el-GR" dirty="0"/>
              <a:t> &lt; 280 </a:t>
            </a:r>
            <a:r>
              <a:rPr lang="el-GR" dirty="0" err="1"/>
              <a:t>mOsm</a:t>
            </a:r>
            <a:r>
              <a:rPr lang="el-GR" dirty="0"/>
              <a:t>/</a:t>
            </a:r>
            <a:r>
              <a:rPr lang="el-GR" dirty="0" err="1"/>
              <a:t>kg</a:t>
            </a:r>
            <a:r>
              <a:rPr lang="el-GR" dirty="0"/>
              <a:t>)</a:t>
            </a:r>
          </a:p>
          <a:p>
            <a:pPr marL="0" indent="0">
              <a:buNone/>
            </a:pPr>
            <a:r>
              <a:rPr lang="el-GR" dirty="0"/>
              <a:t>-αυξημένη </a:t>
            </a:r>
            <a:r>
              <a:rPr lang="el-GR" dirty="0" err="1"/>
              <a:t>ωσμωτικότηταούρων</a:t>
            </a:r>
            <a:endParaRPr lang="el-GR" dirty="0"/>
          </a:p>
          <a:p>
            <a:pPr marL="0" indent="0">
              <a:buNone/>
            </a:pPr>
            <a:r>
              <a:rPr lang="el-GR" dirty="0"/>
              <a:t>Β) Αίτια</a:t>
            </a:r>
          </a:p>
          <a:p>
            <a:pPr marL="0" indent="0">
              <a:buNone/>
            </a:pPr>
            <a:r>
              <a:rPr lang="el-GR" dirty="0"/>
              <a:t>-SCLC, MPM, καρκίνος γαστρεντερικού/ ουροποιητικού, λέμφωμα, σάρκωμα</a:t>
            </a:r>
          </a:p>
          <a:p>
            <a:pPr marL="0" indent="0">
              <a:buNone/>
            </a:pPr>
            <a:r>
              <a:rPr lang="el-GR" dirty="0"/>
              <a:t>-φάρμακα (</a:t>
            </a:r>
            <a:r>
              <a:rPr lang="el-GR" dirty="0" err="1"/>
              <a:t>ιφωσφαμίδη</a:t>
            </a:r>
            <a:r>
              <a:rPr lang="el-GR" dirty="0"/>
              <a:t>, </a:t>
            </a:r>
            <a:r>
              <a:rPr lang="el-GR" dirty="0" err="1"/>
              <a:t>κυκλοφωσφαμίδη</a:t>
            </a:r>
            <a:r>
              <a:rPr lang="el-GR" dirty="0"/>
              <a:t>, </a:t>
            </a:r>
            <a:r>
              <a:rPr lang="el-GR" dirty="0" err="1"/>
              <a:t>βινκριστίνη</a:t>
            </a:r>
            <a:r>
              <a:rPr lang="el-GR" dirty="0"/>
              <a:t>, </a:t>
            </a:r>
            <a:r>
              <a:rPr lang="el-GR" dirty="0" err="1"/>
              <a:t>αντιψυχωσικά</a:t>
            </a:r>
            <a:r>
              <a:rPr lang="el-GR" dirty="0"/>
              <a:t>, αντικαταθλιπτικά </a:t>
            </a:r>
            <a:r>
              <a:rPr lang="el-GR" dirty="0" err="1"/>
              <a:t>κ.ά</a:t>
            </a:r>
            <a:r>
              <a:rPr lang="el-GR" dirty="0"/>
              <a:t>)</a:t>
            </a:r>
          </a:p>
          <a:p>
            <a:pPr marL="0" indent="0">
              <a:buNone/>
            </a:pPr>
            <a:r>
              <a:rPr lang="el-GR" dirty="0"/>
              <a:t>-εκ του ΚΝΣ (λοιμώξεις, τραύμα, αιμορραγία, υδροκέφαλος, MS, </a:t>
            </a:r>
            <a:r>
              <a:rPr lang="el-GR" dirty="0" err="1"/>
              <a:t>Guillain-Barre</a:t>
            </a:r>
            <a:r>
              <a:rPr lang="el-GR" dirty="0"/>
              <a:t>)</a:t>
            </a:r>
          </a:p>
          <a:p>
            <a:pPr marL="0" indent="0">
              <a:buNone/>
            </a:pPr>
            <a:r>
              <a:rPr lang="el-GR" dirty="0"/>
              <a:t>-εκ του αναπνευστικού (πνευμονία, πνευμονικό απόστημα, άσθμα, </a:t>
            </a:r>
            <a:r>
              <a:rPr lang="el-GR" dirty="0" err="1"/>
              <a:t>Tb</a:t>
            </a:r>
            <a:r>
              <a:rPr lang="el-GR" dirty="0"/>
              <a:t>)</a:t>
            </a:r>
          </a:p>
          <a:p>
            <a:pPr marL="0" indent="0">
              <a:buNone/>
            </a:pPr>
            <a:r>
              <a:rPr lang="el-GR" dirty="0"/>
              <a:t>-άλλα (ναυτία λόγω χημειοθεραπείας, πόνος, χειρουργική επέμβαση)</a:t>
            </a:r>
          </a:p>
          <a:p>
            <a:pPr marL="0" indent="0">
              <a:buNone/>
            </a:pPr>
            <a:r>
              <a:rPr lang="en-US" dirty="0"/>
              <a:t>Oncologic Emergencies: Pathophysiology, Presentation, Diagnosis and Treatment. MA Lewis et al. CA Cancer J Clin.2011;61:287-314, ESMO Handbook of Oncological Emergencies, 2ndedition</a:t>
            </a:r>
            <a:endParaRPr lang="el-GR" dirty="0"/>
          </a:p>
        </p:txBody>
      </p:sp>
    </p:spTree>
    <p:extLst>
      <p:ext uri="{BB962C8B-B14F-4D97-AF65-F5344CB8AC3E}">
        <p14:creationId xmlns:p14="http://schemas.microsoft.com/office/powerpoint/2010/main" val="37983195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C83DBD-7C67-88B6-96DA-608CF46C0212}"/>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3866119B-B1D1-F13B-B56D-3B7791FB66ED}"/>
              </a:ext>
            </a:extLst>
          </p:cNvPr>
          <p:cNvSpPr>
            <a:spLocks noGrp="1"/>
          </p:cNvSpPr>
          <p:nvPr>
            <p:ph idx="1"/>
          </p:nvPr>
        </p:nvSpPr>
        <p:spPr>
          <a:xfrm>
            <a:off x="457200" y="476672"/>
            <a:ext cx="8229600" cy="5649491"/>
          </a:xfrm>
        </p:spPr>
        <p:txBody>
          <a:bodyPr>
            <a:normAutofit fontScale="77500" lnSpcReduction="20000"/>
          </a:bodyPr>
          <a:lstStyle/>
          <a:p>
            <a:pPr marL="0" indent="0">
              <a:buNone/>
            </a:pPr>
            <a:r>
              <a:rPr lang="el-GR" dirty="0"/>
              <a:t>Γ) Κλινική εικόνα</a:t>
            </a:r>
          </a:p>
          <a:p>
            <a:pPr marL="0" indent="0">
              <a:buNone/>
            </a:pPr>
            <a:r>
              <a:rPr lang="el-GR" dirty="0"/>
              <a:t>-Νευρολογική σημειολογία σχετιζόμενη με τη βαρύτητα και την ταχύτητα εγκατάστασης της </a:t>
            </a:r>
            <a:r>
              <a:rPr lang="el-GR" dirty="0" err="1"/>
              <a:t>υπονατριαιμίας</a:t>
            </a:r>
            <a:r>
              <a:rPr lang="el-GR" dirty="0"/>
              <a:t>-εγκεφαλικό οίδημα</a:t>
            </a:r>
          </a:p>
          <a:p>
            <a:pPr marL="0" indent="0">
              <a:buNone/>
            </a:pPr>
            <a:r>
              <a:rPr lang="el-GR" dirty="0"/>
              <a:t>-ανορεξία, ναυτία, κακουχία, κεφαλαλγία, σύγχυση, σπασμοί, λήθαργος, κώμα</a:t>
            </a:r>
          </a:p>
          <a:p>
            <a:pPr marL="0" indent="0">
              <a:buNone/>
            </a:pPr>
            <a:r>
              <a:rPr lang="el-GR" dirty="0"/>
              <a:t>Δ) Διάγνωση</a:t>
            </a:r>
          </a:p>
          <a:p>
            <a:pPr marL="0" indent="0">
              <a:buNone/>
            </a:pPr>
            <a:r>
              <a:rPr lang="el-GR" dirty="0"/>
              <a:t>-</a:t>
            </a:r>
            <a:r>
              <a:rPr lang="el-GR" dirty="0" err="1"/>
              <a:t>υπονατριαιμία</a:t>
            </a:r>
            <a:endParaRPr lang="el-GR" dirty="0"/>
          </a:p>
          <a:p>
            <a:pPr marL="0" indent="0">
              <a:buNone/>
            </a:pPr>
            <a:r>
              <a:rPr lang="el-GR" dirty="0"/>
              <a:t>-χαμηλή </a:t>
            </a:r>
            <a:r>
              <a:rPr lang="el-GR" dirty="0" err="1"/>
              <a:t>ωσμωτικότηταορού</a:t>
            </a:r>
            <a:r>
              <a:rPr lang="el-GR" dirty="0"/>
              <a:t> (&lt;280 </a:t>
            </a:r>
            <a:r>
              <a:rPr lang="el-GR" dirty="0" err="1"/>
              <a:t>mOsm</a:t>
            </a:r>
            <a:r>
              <a:rPr lang="el-GR" dirty="0"/>
              <a:t>/</a:t>
            </a:r>
            <a:r>
              <a:rPr lang="el-GR" dirty="0" err="1"/>
              <a:t>kg</a:t>
            </a:r>
            <a:r>
              <a:rPr lang="el-GR" dirty="0"/>
              <a:t>), </a:t>
            </a:r>
            <a:r>
              <a:rPr lang="el-GR" dirty="0" err="1"/>
              <a:t>ωσμωτικότηταούρων</a:t>
            </a:r>
            <a:r>
              <a:rPr lang="el-GR" dirty="0"/>
              <a:t> &gt; 100 </a:t>
            </a:r>
            <a:r>
              <a:rPr lang="el-GR" dirty="0" err="1"/>
              <a:t>mOsm</a:t>
            </a:r>
            <a:r>
              <a:rPr lang="el-GR" dirty="0"/>
              <a:t>/</a:t>
            </a:r>
            <a:r>
              <a:rPr lang="el-GR" dirty="0" err="1"/>
              <a:t>kg</a:t>
            </a:r>
            <a:endParaRPr lang="el-GR" dirty="0"/>
          </a:p>
          <a:p>
            <a:pPr marL="0" indent="0">
              <a:buNone/>
            </a:pPr>
            <a:r>
              <a:rPr lang="el-GR" dirty="0"/>
              <a:t>-απουσία καρδιακής, νεφρικής ή ηπατικής νόσου</a:t>
            </a:r>
          </a:p>
          <a:p>
            <a:pPr marL="0" indent="0">
              <a:buNone/>
            </a:pPr>
            <a:r>
              <a:rPr lang="el-GR" dirty="0"/>
              <a:t>-φυσιολογική </a:t>
            </a:r>
            <a:r>
              <a:rPr lang="el-GR" dirty="0" err="1"/>
              <a:t>θυρεοειδικήκαι</a:t>
            </a:r>
            <a:r>
              <a:rPr lang="el-GR" dirty="0"/>
              <a:t> </a:t>
            </a:r>
            <a:r>
              <a:rPr lang="el-GR" dirty="0" err="1"/>
              <a:t>επινεφριδιακήλειτουργία</a:t>
            </a:r>
            <a:endParaRPr lang="el-GR" dirty="0"/>
          </a:p>
          <a:p>
            <a:pPr marL="0" indent="0">
              <a:buNone/>
            </a:pPr>
            <a:r>
              <a:rPr lang="en-US" dirty="0"/>
              <a:t>-Na </a:t>
            </a:r>
            <a:r>
              <a:rPr lang="el-GR" dirty="0"/>
              <a:t>ούρων &gt; 20 </a:t>
            </a:r>
            <a:r>
              <a:rPr lang="en-US" dirty="0" err="1"/>
              <a:t>mEq</a:t>
            </a:r>
            <a:r>
              <a:rPr lang="en-US" dirty="0"/>
              <a:t>/L</a:t>
            </a:r>
          </a:p>
          <a:p>
            <a:pPr marL="0" indent="0">
              <a:buNone/>
            </a:pPr>
            <a:r>
              <a:rPr lang="en-US" dirty="0"/>
              <a:t>-BUN &lt; 10 mg/dl</a:t>
            </a:r>
          </a:p>
          <a:p>
            <a:pPr marL="0" indent="0">
              <a:buNone/>
            </a:pPr>
            <a:r>
              <a:rPr lang="en-US" dirty="0"/>
              <a:t>-UA &lt; 4mg/dl</a:t>
            </a:r>
            <a:endParaRPr lang="el-GR" dirty="0"/>
          </a:p>
        </p:txBody>
      </p:sp>
    </p:spTree>
    <p:extLst>
      <p:ext uri="{BB962C8B-B14F-4D97-AF65-F5344CB8AC3E}">
        <p14:creationId xmlns:p14="http://schemas.microsoft.com/office/powerpoint/2010/main" val="1402077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CF84D0-0902-B07B-13F6-D9133C87C755}"/>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6D45A331-C3F0-04A2-E363-3E01863FDA29}"/>
              </a:ext>
            </a:extLst>
          </p:cNvPr>
          <p:cNvSpPr>
            <a:spLocks noGrp="1"/>
          </p:cNvSpPr>
          <p:nvPr>
            <p:ph idx="1"/>
          </p:nvPr>
        </p:nvSpPr>
        <p:spPr>
          <a:xfrm>
            <a:off x="457200" y="908720"/>
            <a:ext cx="8229600" cy="5217443"/>
          </a:xfrm>
        </p:spPr>
        <p:txBody>
          <a:bodyPr>
            <a:normAutofit fontScale="92500" lnSpcReduction="10000"/>
          </a:bodyPr>
          <a:lstStyle/>
          <a:p>
            <a:pPr marL="0" indent="0">
              <a:buNone/>
            </a:pPr>
            <a:r>
              <a:rPr lang="el-GR" dirty="0"/>
              <a:t>Ε) Αντιμετώπιση</a:t>
            </a:r>
          </a:p>
          <a:p>
            <a:pPr marL="0" indent="0">
              <a:buNone/>
            </a:pPr>
            <a:r>
              <a:rPr lang="el-GR" dirty="0"/>
              <a:t>-Στέρηση ύδατος(500-1000</a:t>
            </a:r>
            <a:r>
              <a:rPr lang="en-US" dirty="0"/>
              <a:t>ml/d)</a:t>
            </a:r>
          </a:p>
          <a:p>
            <a:pPr marL="0" indent="0">
              <a:buNone/>
            </a:pPr>
            <a:r>
              <a:rPr lang="el-GR" dirty="0"/>
              <a:t>-υπέρτονο διάλυμα </a:t>
            </a:r>
            <a:r>
              <a:rPr lang="en-US" dirty="0"/>
              <a:t>IV</a:t>
            </a:r>
          </a:p>
          <a:p>
            <a:pPr marL="0" indent="0">
              <a:buNone/>
            </a:pPr>
            <a:r>
              <a:rPr lang="el-GR" dirty="0"/>
              <a:t>-</a:t>
            </a:r>
            <a:r>
              <a:rPr lang="el-GR" dirty="0" err="1"/>
              <a:t>δεμεκλοκυκλίνη</a:t>
            </a:r>
            <a:endParaRPr lang="el-GR" dirty="0"/>
          </a:p>
          <a:p>
            <a:pPr marL="0" indent="0">
              <a:buNone/>
            </a:pPr>
            <a:r>
              <a:rPr lang="el-GR" dirty="0"/>
              <a:t>-ανταγωνιστές υποδοχέων </a:t>
            </a:r>
            <a:r>
              <a:rPr lang="el-GR" dirty="0" err="1"/>
              <a:t>βαζοπρεσσίνης</a:t>
            </a:r>
            <a:endParaRPr lang="el-GR" dirty="0"/>
          </a:p>
          <a:p>
            <a:pPr marL="0" indent="0">
              <a:buNone/>
            </a:pPr>
            <a:r>
              <a:rPr lang="el-GR" dirty="0"/>
              <a:t>Προσοχή στο ρυθμό διόρθωσης της </a:t>
            </a:r>
            <a:r>
              <a:rPr lang="el-GR" dirty="0" err="1"/>
              <a:t>υπονατριαιμίας</a:t>
            </a:r>
            <a:r>
              <a:rPr lang="el-GR" dirty="0"/>
              <a:t>, κίνδυνος κεντρικής </a:t>
            </a:r>
            <a:r>
              <a:rPr lang="el-GR" dirty="0" err="1"/>
              <a:t>μυελινόλυσης</a:t>
            </a:r>
            <a:r>
              <a:rPr lang="el-GR" dirty="0"/>
              <a:t>!!!!</a:t>
            </a:r>
          </a:p>
          <a:p>
            <a:pPr marL="0" indent="0">
              <a:buNone/>
            </a:pPr>
            <a:r>
              <a:rPr lang="en-US" dirty="0"/>
              <a:t>Oncologic Emergencies: Pathophysiology, Presentation, Diagnosis and Treatment. MA Lewis et al. CA Cancer J Clin.2011;61:287</a:t>
            </a:r>
            <a:endParaRPr lang="el-GR" dirty="0"/>
          </a:p>
        </p:txBody>
      </p:sp>
    </p:spTree>
    <p:extLst>
      <p:ext uri="{BB962C8B-B14F-4D97-AF65-F5344CB8AC3E}">
        <p14:creationId xmlns:p14="http://schemas.microsoft.com/office/powerpoint/2010/main" val="33999456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Immunotherapy</a:t>
            </a:r>
            <a:endParaRPr lang="el-GR" b="1" dirty="0"/>
          </a:p>
        </p:txBody>
      </p:sp>
      <p:pic>
        <p:nvPicPr>
          <p:cNvPr id="17410" name="Picture 2"/>
          <p:cNvPicPr>
            <a:picLocks noGrp="1" noChangeAspect="1" noChangeArrowheads="1"/>
          </p:cNvPicPr>
          <p:nvPr>
            <p:ph idx="1"/>
          </p:nvPr>
        </p:nvPicPr>
        <p:blipFill>
          <a:blip r:embed="rId2"/>
          <a:srcRect/>
          <a:stretch>
            <a:fillRect/>
          </a:stretch>
        </p:blipFill>
        <p:spPr bwMode="auto">
          <a:xfrm>
            <a:off x="564724" y="1600200"/>
            <a:ext cx="8014552" cy="4525963"/>
          </a:xfrm>
          <a:prstGeom prst="rect">
            <a:avLst/>
          </a:prstGeom>
          <a:noFill/>
          <a:ln w="9525">
            <a:noFill/>
            <a:miter lim="800000"/>
            <a:headEnd/>
            <a:tailEnd/>
          </a:ln>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algn="just">
              <a:buNone/>
            </a:pPr>
            <a:r>
              <a:rPr lang="en-US" dirty="0"/>
              <a:t>   The blockade of </a:t>
            </a:r>
            <a:r>
              <a:rPr lang="en-US" dirty="0" err="1"/>
              <a:t>cytotoxic</a:t>
            </a:r>
            <a:r>
              <a:rPr lang="en-US" dirty="0"/>
              <a:t> T-lymphocyte antigen 4 (CTLA-4) and programmed cell death protein 1 (PD-1)/programmed death-</a:t>
            </a:r>
            <a:r>
              <a:rPr lang="en-US" dirty="0" err="1"/>
              <a:t>ligand</a:t>
            </a:r>
            <a:r>
              <a:rPr lang="en-US" dirty="0"/>
              <a:t> 1 (PD-L1) is associated with a unique spectrum of immune-related adverse events (</a:t>
            </a:r>
            <a:r>
              <a:rPr lang="en-US" dirty="0" err="1"/>
              <a:t>irAEs</a:t>
            </a:r>
            <a:r>
              <a:rPr lang="en-US" dirty="0"/>
              <a:t>) related to T cell activation. (</a:t>
            </a:r>
            <a:r>
              <a:rPr lang="en-US" dirty="0" err="1"/>
              <a:t>Haanen</a:t>
            </a:r>
            <a:r>
              <a:rPr lang="en-US" dirty="0"/>
              <a:t> et al 2017)</a:t>
            </a:r>
          </a:p>
          <a:p>
            <a:pPr algn="just">
              <a:buNone/>
            </a:pPr>
            <a:r>
              <a:rPr lang="en-US" dirty="0"/>
              <a:t>    </a:t>
            </a:r>
            <a:endParaRPr lang="el-G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865D3A-9A75-4B05-7926-C55CFF515D52}"/>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E4A38ACB-3BE8-D8E4-ED7B-35CC8A2011A5}"/>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B2360A85-4BE0-A323-7CB3-5E440F1DA080}"/>
              </a:ext>
            </a:extLst>
          </p:cNvPr>
          <p:cNvPicPr>
            <a:picLocks noChangeAspect="1"/>
          </p:cNvPicPr>
          <p:nvPr/>
        </p:nvPicPr>
        <p:blipFill>
          <a:blip r:embed="rId2"/>
          <a:stretch>
            <a:fillRect/>
          </a:stretch>
        </p:blipFill>
        <p:spPr>
          <a:xfrm>
            <a:off x="651170" y="1242823"/>
            <a:ext cx="7841660" cy="4372354"/>
          </a:xfrm>
          <a:prstGeom prst="rect">
            <a:avLst/>
          </a:prstGeom>
        </p:spPr>
      </p:pic>
    </p:spTree>
    <p:extLst>
      <p:ext uri="{BB962C8B-B14F-4D97-AF65-F5344CB8AC3E}">
        <p14:creationId xmlns:p14="http://schemas.microsoft.com/office/powerpoint/2010/main" val="42367730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C3EA09-FD9C-D23C-B252-8C8527F4AD14}"/>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BDAC9081-A657-A047-EE75-E909D0A07656}"/>
              </a:ext>
            </a:extLst>
          </p:cNvPr>
          <p:cNvSpPr>
            <a:spLocks noGrp="1"/>
          </p:cNvSpPr>
          <p:nvPr>
            <p:ph idx="1"/>
          </p:nvPr>
        </p:nvSpPr>
        <p:spPr/>
        <p:txBody>
          <a:bodyPr/>
          <a:lstStyle/>
          <a:p>
            <a:endParaRPr lang="el-GR"/>
          </a:p>
        </p:txBody>
      </p:sp>
      <p:pic>
        <p:nvPicPr>
          <p:cNvPr id="5" name="Εικόνα 4">
            <a:extLst>
              <a:ext uri="{FF2B5EF4-FFF2-40B4-BE49-F238E27FC236}">
                <a16:creationId xmlns:a16="http://schemas.microsoft.com/office/drawing/2014/main" id="{B7A9B3C5-72E9-EB2A-6987-E7A0F2E6313D}"/>
              </a:ext>
            </a:extLst>
          </p:cNvPr>
          <p:cNvPicPr>
            <a:picLocks noChangeAspect="1"/>
          </p:cNvPicPr>
          <p:nvPr/>
        </p:nvPicPr>
        <p:blipFill>
          <a:blip r:embed="rId2"/>
          <a:stretch>
            <a:fillRect/>
          </a:stretch>
        </p:blipFill>
        <p:spPr>
          <a:xfrm>
            <a:off x="725472" y="1285690"/>
            <a:ext cx="7693057" cy="4286621"/>
          </a:xfrm>
          <a:prstGeom prst="rect">
            <a:avLst/>
          </a:prstGeom>
        </p:spPr>
      </p:pic>
    </p:spTree>
    <p:extLst>
      <p:ext uri="{BB962C8B-B14F-4D97-AF65-F5344CB8AC3E}">
        <p14:creationId xmlns:p14="http://schemas.microsoft.com/office/powerpoint/2010/main" val="3895981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Grp="1" noChangeAspect="1" noChangeArrowheads="1"/>
          </p:cNvPicPr>
          <p:nvPr>
            <p:ph idx="1"/>
          </p:nvPr>
        </p:nvPicPr>
        <p:blipFill>
          <a:blip r:embed="rId2"/>
          <a:srcRect/>
          <a:stretch>
            <a:fillRect/>
          </a:stretch>
        </p:blipFill>
        <p:spPr bwMode="auto">
          <a:xfrm>
            <a:off x="571472" y="357166"/>
            <a:ext cx="7929618" cy="6072230"/>
          </a:xfrm>
          <a:prstGeom prst="rect">
            <a:avLst/>
          </a:prstGeom>
          <a:noFill/>
          <a:ln w="9525">
            <a:noFill/>
            <a:miter lim="800000"/>
            <a:headEnd/>
            <a:tailEnd/>
          </a:ln>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a:srcRect/>
          <a:stretch>
            <a:fillRect/>
          </a:stretch>
        </p:blipFill>
        <p:spPr bwMode="auto">
          <a:xfrm>
            <a:off x="500034" y="428604"/>
            <a:ext cx="8072494" cy="592935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3720</TotalTime>
  <Words>1996</Words>
  <Application>Microsoft Office PowerPoint</Application>
  <PresentationFormat>Προβολή στην οθόνη (4:3)</PresentationFormat>
  <Paragraphs>214</Paragraphs>
  <Slides>65</Slides>
  <Notes>9</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65</vt:i4>
      </vt:variant>
    </vt:vector>
  </HeadingPairs>
  <TitlesOfParts>
    <vt:vector size="71" baseType="lpstr">
      <vt:lpstr>Aptos</vt:lpstr>
      <vt:lpstr>Arial</vt:lpstr>
      <vt:lpstr>Calibri</vt:lpstr>
      <vt:lpstr>Times New Roman</vt:lpstr>
      <vt:lpstr>Wingdings</vt:lpstr>
      <vt:lpstr>Θέμα του Office</vt:lpstr>
      <vt:lpstr>Επείγουσες καταστάσεις στην Ογκολογία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Management</vt:lpstr>
      <vt:lpstr>Παρουσίαση του PowerPoint</vt:lpstr>
      <vt:lpstr>Παρουσίαση του PowerPoint</vt:lpstr>
      <vt:lpstr>Παρουσίαση του PowerPoint</vt:lpstr>
      <vt:lpstr>Complications of Cancer Chemotherapy</vt:lpstr>
      <vt:lpstr>Παρουσίαση του PowerPoint</vt:lpstr>
      <vt:lpstr>Παρουσίαση του PowerPoint</vt:lpstr>
      <vt:lpstr>Παρουσίαση του PowerPoint</vt:lpstr>
      <vt:lpstr>Bacterial infection</vt:lpstr>
      <vt:lpstr>Παρουσίαση του PowerPoint</vt:lpstr>
      <vt:lpstr>Παρουσίαση του PowerPoint</vt:lpstr>
      <vt:lpstr>Παρουσίαση του PowerPoint</vt:lpstr>
      <vt:lpstr>Algorithm to decide primary prophylactic G-CSF usage</vt:lpstr>
      <vt:lpstr>Παρουσίαση του PowerPoint</vt:lpstr>
      <vt:lpstr>Παρουσίαση του PowerPoint</vt:lpstr>
      <vt:lpstr>Abdominal Infections in Neutropaenic Patients</vt:lpstr>
      <vt:lpstr>Clostiridium difficile-associated diarrhoea</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Risk of VTE by Primary Site</vt:lpstr>
      <vt:lpstr>Khorana predictive model for  chemotherapy-associated VTE</vt:lpstr>
      <vt:lpstr>Παρουσίαση του PowerPoint</vt:lpstr>
      <vt:lpstr>Παρουσίαση του PowerPoint</vt:lpstr>
      <vt:lpstr>Παρουσίαση του PowerPoint</vt:lpstr>
      <vt:lpstr>Παρουσίαση του PowerPoint</vt:lpstr>
      <vt:lpstr>Περικαρδιακή συλλογή-καρδιακός επιπωματισμός</vt:lpstr>
      <vt:lpstr>Παρουσίαση του PowerPoint</vt:lpstr>
      <vt:lpstr>Παρουσίαση του PowerPoint</vt:lpstr>
      <vt:lpstr>Παρουσίαση του PowerPoint</vt:lpstr>
      <vt:lpstr>Παρουσίαση του PowerPoint</vt:lpstr>
      <vt:lpstr>Grading system</vt:lpstr>
      <vt:lpstr>Παρουσίαση του PowerPoint</vt:lpstr>
      <vt:lpstr>Management Algorithm</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Immunotherapy</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Γιάννης</dc:creator>
  <cp:lastModifiedBy>Sotiria Sotiriou</cp:lastModifiedBy>
  <cp:revision>110</cp:revision>
  <dcterms:created xsi:type="dcterms:W3CDTF">2019-10-25T22:02:03Z</dcterms:created>
  <dcterms:modified xsi:type="dcterms:W3CDTF">2026-04-23T06:57:55Z</dcterms:modified>
</cp:coreProperties>
</file>