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1"/>
  </p:sldMasterIdLst>
  <p:notesMasterIdLst>
    <p:notesMasterId r:id="rId47"/>
  </p:notesMasterIdLst>
  <p:sldIdLst>
    <p:sldId id="551" r:id="rId2"/>
    <p:sldId id="372" r:id="rId3"/>
    <p:sldId id="355" r:id="rId4"/>
    <p:sldId id="373" r:id="rId5"/>
    <p:sldId id="2940" r:id="rId6"/>
    <p:sldId id="374" r:id="rId7"/>
    <p:sldId id="2941" r:id="rId8"/>
    <p:sldId id="2942" r:id="rId9"/>
    <p:sldId id="2943" r:id="rId10"/>
    <p:sldId id="2944" r:id="rId11"/>
    <p:sldId id="2945" r:id="rId12"/>
    <p:sldId id="2946" r:id="rId13"/>
    <p:sldId id="2947" r:id="rId14"/>
    <p:sldId id="2948" r:id="rId15"/>
    <p:sldId id="2805" r:id="rId16"/>
    <p:sldId id="2953" r:id="rId17"/>
    <p:sldId id="2955" r:id="rId18"/>
    <p:sldId id="311" r:id="rId19"/>
    <p:sldId id="342" r:id="rId20"/>
    <p:sldId id="344" r:id="rId21"/>
    <p:sldId id="347" r:id="rId22"/>
    <p:sldId id="341" r:id="rId23"/>
    <p:sldId id="420" r:id="rId24"/>
    <p:sldId id="2950" r:id="rId25"/>
    <p:sldId id="2951" r:id="rId26"/>
    <p:sldId id="2952" r:id="rId27"/>
    <p:sldId id="2954" r:id="rId28"/>
    <p:sldId id="378" r:id="rId29"/>
    <p:sldId id="381" r:id="rId30"/>
    <p:sldId id="380" r:id="rId31"/>
    <p:sldId id="516" r:id="rId32"/>
    <p:sldId id="2939" r:id="rId33"/>
    <p:sldId id="362" r:id="rId34"/>
    <p:sldId id="553" r:id="rId35"/>
    <p:sldId id="554" r:id="rId36"/>
    <p:sldId id="2956" r:id="rId37"/>
    <p:sldId id="2957" r:id="rId38"/>
    <p:sldId id="2958" r:id="rId39"/>
    <p:sldId id="2959" r:id="rId40"/>
    <p:sldId id="285" r:id="rId41"/>
    <p:sldId id="514" r:id="rId42"/>
    <p:sldId id="385" r:id="rId43"/>
    <p:sldId id="383" r:id="rId44"/>
    <p:sldId id="384" r:id="rId45"/>
    <p:sldId id="304"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940" y="5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4B7CC-5EBE-4534-B191-BEE5A7C7C7DA}" type="datetimeFigureOut">
              <a:rPr lang="el-GR" smtClean="0"/>
              <a:t>20/4/2026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F03CE2-7AEF-4890-B754-87AF685188FC}" type="slidenum">
              <a:rPr lang="el-GR" smtClean="0"/>
              <a:t>‹#›</a:t>
            </a:fld>
            <a:endParaRPr lang="el-GR"/>
          </a:p>
        </p:txBody>
      </p:sp>
    </p:spTree>
    <p:extLst>
      <p:ext uri="{BB962C8B-B14F-4D97-AF65-F5344CB8AC3E}">
        <p14:creationId xmlns:p14="http://schemas.microsoft.com/office/powerpoint/2010/main" val="696488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ea typeface="ＭＳ Ｐゴシック"/>
              </a:rPr>
              <a:t>EGFR mutations are usually identified in exons 18-21 that encode a tyrosine kinase domain. Of those, exon 19 deletion mutations comprise 45% of the entire mutations, followed by exon 21 mutations, expecially L858R, and exon 18 mutations with much less prevalence. Those confer sensitivity to EGFR TKIs. Conversely, mutations in exon 20, especially T790M, confer resistance to TKIs. It is recommended that mutations that comprise more that 1% f the entire mutations be tested routinely.   </a:t>
            </a:r>
          </a:p>
        </p:txBody>
      </p:sp>
      <p:sp>
        <p:nvSpPr>
          <p:cNvPr id="51203" name="Slide Number Placeholder 3"/>
          <p:cNvSpPr txBox="1">
            <a:spLocks noGrp="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defTabSz="465138"/>
            <a:fld id="{DFF41447-0C16-49D6-A755-84C7612705AE}" type="slidenum">
              <a:rPr lang="en-US" sz="1200">
                <a:solidFill>
                  <a:schemeClr val="tx1"/>
                </a:solidFill>
              </a:rPr>
              <a:pPr algn="r" defTabSz="465138"/>
              <a:t>40</a:t>
            </a:fld>
            <a:endParaRPr lang="en-US" sz="1200">
              <a:solidFill>
                <a:schemeClr val="tx1"/>
              </a:solidFill>
            </a:endParaRPr>
          </a:p>
        </p:txBody>
      </p:sp>
    </p:spTree>
    <p:extLst>
      <p:ext uri="{BB962C8B-B14F-4D97-AF65-F5344CB8AC3E}">
        <p14:creationId xmlns:p14="http://schemas.microsoft.com/office/powerpoint/2010/main" val="2436432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defTabSz="465138"/>
            <a:r>
              <a:rPr lang="en-US">
                <a:ea typeface="ＭＳ Ｐゴシック"/>
              </a:rPr>
              <a:t>ALK is a receptor tyrosine kinase that is normally not expressed in the lung. Fusions of ALK with another upstream partner, EML4, due to a small inversion within the short arm of chromosome 2, were found in NSCLC in 2007. Resultant chimeric proteins are proven to possess potent oncogenic activity.</a:t>
            </a:r>
          </a:p>
          <a:p>
            <a:pPr defTabSz="465138"/>
            <a:endParaRPr lang="en-US">
              <a:ea typeface="ＭＳ Ｐゴシック"/>
            </a:endParaRPr>
          </a:p>
          <a:p>
            <a:pPr defTabSz="465138"/>
            <a:endParaRPr lang="en-US">
              <a:ea typeface="ＭＳ Ｐゴシック"/>
            </a:endParaRPr>
          </a:p>
          <a:p>
            <a:pPr defTabSz="465138"/>
            <a:endParaRPr lang="en-US">
              <a:ea typeface="ＭＳ Ｐゴシック"/>
            </a:endParaRPr>
          </a:p>
          <a:p>
            <a:pPr defTabSz="465138"/>
            <a:r>
              <a:rPr lang="en-US">
                <a:ea typeface="ＭＳ Ｐゴシック"/>
              </a:rPr>
              <a:t>First described in 2007, the EML4-ALK fusion results from a small inversion within the short arm of chromosome 2 leading to expression of a chimeric tyrosin kinase. EML4-ALK possesses potent oncogenic activity in vitro and in vivo and the EML4-ALK fusion oncogene represents one of the newest molecular targets in NSCLC. In the original report from Japan, 6.7% of 75 NSCLCs harbored the fusion transcripts, and in subsequent studies, ALK rearrangements have been found in 1- 7% of patients with NSCLC. </a:t>
            </a:r>
          </a:p>
          <a:p>
            <a:pPr defTabSz="465138"/>
            <a:r>
              <a:rPr lang="en-US">
                <a:ea typeface="ＭＳ Ｐゴシック"/>
              </a:rPr>
              <a:t>Fusion of EML4 with ALK results from diverse small inversion within the short arm of chromosome 2. at least 9 different variants have been described.</a:t>
            </a:r>
          </a:p>
          <a:p>
            <a:pPr defTabSz="465138"/>
            <a:endParaRPr lang="en-US">
              <a:ea typeface="ＭＳ Ｐゴシック"/>
            </a:endParaRPr>
          </a:p>
        </p:txBody>
      </p:sp>
      <p:sp>
        <p:nvSpPr>
          <p:cNvPr id="65539" name="Slide Number Placeholder 3"/>
          <p:cNvSpPr>
            <a:spLocks noGrp="1"/>
          </p:cNvSpPr>
          <p:nvPr>
            <p:ph type="sldNum" sz="quarter" idx="5"/>
          </p:nvPr>
        </p:nvSpPr>
        <p:spPr bwMode="auto">
          <a:noFill/>
          <a:ln>
            <a:miter lim="800000"/>
            <a:headEnd/>
            <a:tailEnd/>
          </a:ln>
        </p:spPr>
        <p:txBody>
          <a:bodyPr/>
          <a:lstStyle/>
          <a:p>
            <a:fld id="{0D945E68-05F8-4850-8F78-C20880254E52}" type="slidenum">
              <a:rPr lang="en-US" smtClean="0">
                <a:ea typeface="ＭＳ Ｐゴシック"/>
                <a:cs typeface="ＭＳ Ｐゴシック"/>
              </a:rPr>
              <a:pPr/>
              <a:t>42</a:t>
            </a:fld>
            <a:endParaRPr lang="en-US">
              <a:ea typeface="ＭＳ Ｐゴシック"/>
              <a:cs typeface="ＭＳ Ｐゴシック"/>
            </a:endParaRPr>
          </a:p>
        </p:txBody>
      </p:sp>
    </p:spTree>
    <p:extLst>
      <p:ext uri="{BB962C8B-B14F-4D97-AF65-F5344CB8AC3E}">
        <p14:creationId xmlns:p14="http://schemas.microsoft.com/office/powerpoint/2010/main" val="2231341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897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417164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2913936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F2853615-BFDE-46DE-814C-47EC6EF6D371}" type="datetimeFigureOut">
              <a:rPr lang="el-GR" smtClean="0"/>
              <a:pPr/>
              <a:t>20/4/2026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2148350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2853615-BFDE-46DE-814C-47EC6EF6D371}" type="datetimeFigureOut">
              <a:rPr lang="el-GR" smtClean="0"/>
              <a:pPr/>
              <a:t>20/4/2026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901223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2853615-BFDE-46DE-814C-47EC6EF6D371}" type="datetimeFigureOut">
              <a:rPr lang="el-GR" smtClean="0"/>
              <a:pPr/>
              <a:t>20/4/2026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2716095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853615-BFDE-46DE-814C-47EC6EF6D371}" type="datetimeFigureOut">
              <a:rPr lang="el-GR" smtClean="0"/>
              <a:pPr/>
              <a:t>20/4/2026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268984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2853615-BFDE-46DE-814C-47EC6EF6D371}" type="datetimeFigureOut">
              <a:rPr lang="el-GR" smtClean="0"/>
              <a:pPr/>
              <a:t>20/4/2026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329003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l-GR"/>
              <a:t>Κάντε κλικ για να επεξεργαστείτε τον τίτλο υποδείγματος</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2853615-BFDE-46DE-814C-47EC6EF6D371}" type="datetimeFigureOut">
              <a:rPr lang="el-GR" smtClean="0"/>
              <a:pPr/>
              <a:t>20/4/2026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313369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F2853615-BFDE-46DE-814C-47EC6EF6D371}" type="datetimeFigureOut">
              <a:rPr lang="el-GR" smtClean="0"/>
              <a:pPr/>
              <a:t>20/4/2026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2160436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3831198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95672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428281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72685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1371363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336084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pPr/>
              <a:t>20/4/2026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a:p>
        </p:txBody>
      </p:sp>
    </p:spTree>
    <p:extLst>
      <p:ext uri="{BB962C8B-B14F-4D97-AF65-F5344CB8AC3E}">
        <p14:creationId xmlns:p14="http://schemas.microsoft.com/office/powerpoint/2010/main" val="784291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2853615-BFDE-46DE-814C-47EC6EF6D371}" type="datetimeFigureOut">
              <a:rPr lang="el-GR" smtClean="0"/>
              <a:pPr/>
              <a:t>20/4/2026</a:t>
            </a:fld>
            <a:endParaRPr lang="el-G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l-G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DF53439-851E-44AD-84B1-B6BFC3D0C743}" type="slidenum">
              <a:rPr lang="el-GR" smtClean="0"/>
              <a:pPr/>
              <a:t>‹#›</a:t>
            </a:fld>
            <a:endParaRPr lang="el-GR"/>
          </a:p>
        </p:txBody>
      </p:sp>
    </p:spTree>
    <p:extLst>
      <p:ext uri="{BB962C8B-B14F-4D97-AF65-F5344CB8AC3E}">
        <p14:creationId xmlns:p14="http://schemas.microsoft.com/office/powerpoint/2010/main" val="3891244117"/>
      </p:ext>
    </p:extLst>
  </p:cSld>
  <p:clrMap bg1="dk1" tx1="lt1" bg2="dk2" tx2="lt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4.jpe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7.tif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3600" b="0" i="0" u="none" strike="noStrike" dirty="0">
                <a:solidFill>
                  <a:srgbClr val="000000"/>
                </a:solidFill>
                <a:effectLst/>
                <a:latin typeface="Arial Narrow Bold"/>
              </a:rPr>
              <a:t>Πως </a:t>
            </a:r>
            <a:r>
              <a:rPr lang="el-GR" sz="3600" b="0" i="0" u="none" strike="noStrike" dirty="0" err="1">
                <a:solidFill>
                  <a:srgbClr val="000000"/>
                </a:solidFill>
                <a:effectLst/>
                <a:latin typeface="Arial Narrow Bold"/>
              </a:rPr>
              <a:t>διαβΑζουμε</a:t>
            </a:r>
            <a:r>
              <a:rPr lang="el-GR" sz="3600" b="0" i="0" u="none" strike="noStrike" dirty="0">
                <a:solidFill>
                  <a:srgbClr val="000000"/>
                </a:solidFill>
                <a:effectLst/>
                <a:latin typeface="Arial Narrow Bold"/>
              </a:rPr>
              <a:t> μια </a:t>
            </a:r>
            <a:r>
              <a:rPr lang="el-GR" sz="3600" b="0" i="0" u="none" strike="noStrike" dirty="0" err="1">
                <a:solidFill>
                  <a:srgbClr val="000000"/>
                </a:solidFill>
                <a:effectLst/>
                <a:latin typeface="Arial Narrow Bold"/>
              </a:rPr>
              <a:t>παθολογοανατομικΗ</a:t>
            </a:r>
            <a:r>
              <a:rPr lang="el-GR" sz="3600" b="0" i="0" u="none" strike="noStrike" dirty="0">
                <a:solidFill>
                  <a:srgbClr val="000000"/>
                </a:solidFill>
                <a:effectLst/>
                <a:latin typeface="Arial Narrow Bold"/>
              </a:rPr>
              <a:t> </a:t>
            </a:r>
            <a:r>
              <a:rPr lang="el-GR" sz="3600" b="0" i="0" u="none" strike="noStrike" dirty="0" err="1">
                <a:solidFill>
                  <a:srgbClr val="000000"/>
                </a:solidFill>
                <a:effectLst/>
                <a:latin typeface="Arial Narrow Bold"/>
              </a:rPr>
              <a:t>Εκθεση</a:t>
            </a:r>
            <a:r>
              <a:rPr lang="el-GR" sz="3600" b="0" i="0" u="none" strike="noStrike" dirty="0">
                <a:solidFill>
                  <a:srgbClr val="000000"/>
                </a:solidFill>
                <a:effectLst/>
                <a:latin typeface="Arial Narrow Bold"/>
              </a:rPr>
              <a:t> &amp; τον </a:t>
            </a:r>
            <a:r>
              <a:rPr lang="el-GR" sz="3600" b="0" i="0" u="none" strike="noStrike" dirty="0" err="1">
                <a:solidFill>
                  <a:srgbClr val="000000"/>
                </a:solidFill>
                <a:effectLst/>
                <a:latin typeface="Arial Narrow Bold"/>
              </a:rPr>
              <a:t>μοριακΟ</a:t>
            </a:r>
            <a:r>
              <a:rPr lang="el-GR" sz="3600" b="0" i="0" u="none" strike="noStrike" dirty="0">
                <a:solidFill>
                  <a:srgbClr val="000000"/>
                </a:solidFill>
                <a:effectLst/>
                <a:latin typeface="Arial Narrow Bold"/>
              </a:rPr>
              <a:t> </a:t>
            </a:r>
            <a:r>
              <a:rPr lang="el-GR" sz="3600" b="0" i="0" u="none" strike="noStrike">
                <a:solidFill>
                  <a:srgbClr val="000000"/>
                </a:solidFill>
                <a:effectLst/>
                <a:latin typeface="Arial Narrow Bold"/>
              </a:rPr>
              <a:t>Ελεγχο</a:t>
            </a:r>
            <a:r>
              <a:rPr lang="el-GR" sz="3600" dirty="0"/>
              <a:t>  </a:t>
            </a:r>
          </a:p>
        </p:txBody>
      </p:sp>
      <p:sp>
        <p:nvSpPr>
          <p:cNvPr id="5" name="Text Placeholder 4"/>
          <p:cNvSpPr>
            <a:spLocks noGrp="1"/>
          </p:cNvSpPr>
          <p:nvPr>
            <p:ph type="body" idx="1"/>
          </p:nvPr>
        </p:nvSpPr>
        <p:spPr/>
        <p:txBody>
          <a:bodyPr>
            <a:normAutofit fontScale="92500" lnSpcReduction="20000"/>
          </a:bodyPr>
          <a:lstStyle/>
          <a:p>
            <a:endParaRPr lang="el-GR" dirty="0"/>
          </a:p>
          <a:p>
            <a:r>
              <a:rPr lang="en-US" dirty="0"/>
              <a:t>              </a:t>
            </a:r>
            <a:endParaRPr lang="el-GR" dirty="0"/>
          </a:p>
          <a:p>
            <a:endParaRPr lang="el-GR" dirty="0"/>
          </a:p>
          <a:p>
            <a:endParaRPr lang="el-GR" dirty="0"/>
          </a:p>
          <a:p>
            <a:r>
              <a:rPr lang="en-US" dirty="0"/>
              <a:t> </a:t>
            </a:r>
            <a:r>
              <a:rPr lang="el-GR" dirty="0"/>
              <a:t>ΒΑΜΒΑΚΑΡΗΣ Ν.ΙΩΑΝΝΗΣ </a:t>
            </a:r>
            <a:r>
              <a:rPr lang="en-US" dirty="0" err="1"/>
              <a:t>MD.MSc.PhD</a:t>
            </a:r>
            <a:r>
              <a:rPr lang="en-US" dirty="0"/>
              <a:t>  </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r>
              <a:rPr lang="el-GR" dirty="0"/>
              <a:t>Η διαχείρηση του ογκολογικού ασθενή  </a:t>
            </a:r>
            <a:r>
              <a:rPr lang="el-GR" dirty="0" err="1"/>
              <a:t>προυποθέτει</a:t>
            </a:r>
            <a:r>
              <a:rPr lang="el-GR" dirty="0"/>
              <a:t> την ασφαλή διάγνωση και τυποποίηση της νόσου,τον καθορισμό της βιολογικής πορείας ,των προγνωστικών και προβλεπτικών παραγόντων καθώς και την μελέτη εν γένει όλων των παραμέτρων που σχετίζονται με τη θεραπευτική του  προσέγγιση.  (Χειρουργική,ΧΜΘ,ΑΚΘ,Ανοσοθεραπεία,μοριακή θεραπεία)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normAutofit/>
          </a:bodyPr>
          <a:lstStyle/>
          <a:p>
            <a:r>
              <a:rPr lang="el-GR" dirty="0"/>
              <a:t>Οι χρωσμένες ιστολογικές τομές(ιστολογικά πλακίδια)εξετάζονται από τον παθολογοανατόμο ο οποίος θα συντάξει ενυπόγραφα μια ιστολογική έκθεση μέσα στην οποία με τρόπο σαφή και βάση των διεθνών οδηγιών οφείλει να αναφέρει όλα τα απαραίτητα στοιχεία που απαιτούνται ώστε να ακολουθηθεί το θεραπευτικό πρωτόκολο.</a:t>
            </a:r>
            <a:endParaRPr lang="en-US" dirty="0"/>
          </a:p>
          <a:p>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ΠΑΘΟΛΟΓΟΑΝΑΤΟΜΙΚΗ ΕΚΘΕΣΗ</a:t>
            </a:r>
          </a:p>
        </p:txBody>
      </p:sp>
      <p:sp>
        <p:nvSpPr>
          <p:cNvPr id="3" name="Content Placeholder 2"/>
          <p:cNvSpPr>
            <a:spLocks noGrp="1"/>
          </p:cNvSpPr>
          <p:nvPr>
            <p:ph idx="1"/>
          </p:nvPr>
        </p:nvSpPr>
        <p:spPr/>
        <p:txBody>
          <a:bodyPr/>
          <a:lstStyle/>
          <a:p>
            <a:r>
              <a:rPr lang="el-GR" dirty="0"/>
              <a:t>ΠΕΡΙΓΡΑΦΕΙ ΟΛΑ ΤΑ ΑΠΑΙΤΟΥΜΕΝΑ ΔΕΔΟΜΕΝΑ ΓΙΑ ΤΗ ΔΙΑΓΝΩΣΗ ΚΑΙ ΘΕΡΑΠΕΙΑ </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8D7D3C3F-DD3A-1694-BD1A-DFF74DF4DF19}"/>
              </a:ext>
            </a:extLst>
          </p:cNvPr>
          <p:cNvSpPr>
            <a:spLocks noGrp="1"/>
          </p:cNvSpPr>
          <p:nvPr>
            <p:ph type="title"/>
          </p:nvPr>
        </p:nvSpPr>
        <p:spPr/>
        <p:txBody>
          <a:bodyPr/>
          <a:lstStyle/>
          <a:p>
            <a:endParaRPr lang="el-GR"/>
          </a:p>
        </p:txBody>
      </p:sp>
      <p:sp>
        <p:nvSpPr>
          <p:cNvPr id="5" name="Θέση περιεχομένου 4">
            <a:extLst>
              <a:ext uri="{FF2B5EF4-FFF2-40B4-BE49-F238E27FC236}">
                <a16:creationId xmlns:a16="http://schemas.microsoft.com/office/drawing/2014/main" id="{013D2382-EABF-1265-79B9-B51324F85E9A}"/>
              </a:ext>
            </a:extLst>
          </p:cNvPr>
          <p:cNvSpPr>
            <a:spLocks noGrp="1"/>
          </p:cNvSpPr>
          <p:nvPr>
            <p:ph idx="1"/>
          </p:nvPr>
        </p:nvSpPr>
        <p:spPr/>
        <p:txBody>
          <a:bodyPr/>
          <a:lstStyle/>
          <a:p>
            <a:r>
              <a:rPr lang="el-GR" dirty="0"/>
              <a:t>ΑΚΟΛΟΥΘΕΙ ΤΙΣ ΟΔΗΓΙΕΣ ΤΟΥ Π.Ο.Υ ΚΑΙ ΤΩΝ ΕΞΙΔΕΙΚΕΥΜΕΝΩΝ ΟΡΓΑΝΙΣΜΩΝ/ΕΤΑΙΡΕΙΩΝ</a:t>
            </a:r>
          </a:p>
        </p:txBody>
      </p:sp>
    </p:spTree>
    <p:extLst>
      <p:ext uri="{BB962C8B-B14F-4D97-AF65-F5344CB8AC3E}">
        <p14:creationId xmlns:p14="http://schemas.microsoft.com/office/powerpoint/2010/main" val="3439269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type="body" idx="4294967295"/>
          </p:nvPr>
        </p:nvSpPr>
        <p:spPr>
          <a:xfrm>
            <a:off x="2743200" y="2508250"/>
            <a:ext cx="9448800" cy="1509713"/>
          </a:xfrm>
        </p:spPr>
        <p:txBody>
          <a:bodyPr>
            <a:normAutofit fontScale="92500" lnSpcReduction="20000"/>
          </a:bodyPr>
          <a:lstStyle/>
          <a:p>
            <a:pPr marL="137160" indent="0">
              <a:buNone/>
            </a:pPr>
            <a:r>
              <a:rPr lang="el-GR" sz="6000" dirty="0">
                <a:solidFill>
                  <a:srgbClr val="FF0000"/>
                </a:solidFill>
              </a:rPr>
              <a:t>ΔΙΑΠΙΣΤΕΥΜΕΝΗ ΕΠΙΣΗΜΗ    ΔΙΑΔΙΚΑΣΙΑ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3E27DD-57A1-4620-827A-7234A424D8E1}"/>
              </a:ext>
            </a:extLst>
          </p:cNvPr>
          <p:cNvSpPr>
            <a:spLocks noGrp="1"/>
          </p:cNvSpPr>
          <p:nvPr>
            <p:ph type="title"/>
          </p:nvPr>
        </p:nvSpPr>
        <p:spPr/>
        <p:txBody>
          <a:bodyPr/>
          <a:lstStyle/>
          <a:p>
            <a:r>
              <a:rPr lang="el-GR" dirty="0"/>
              <a:t>ΣΤΟΙΧΕΙΑ ΤΟΥ ΑΣΘΕΝΗ</a:t>
            </a:r>
          </a:p>
        </p:txBody>
      </p:sp>
      <p:sp>
        <p:nvSpPr>
          <p:cNvPr id="3" name="Θέση περιεχομένου 2">
            <a:extLst>
              <a:ext uri="{FF2B5EF4-FFF2-40B4-BE49-F238E27FC236}">
                <a16:creationId xmlns:a16="http://schemas.microsoft.com/office/drawing/2014/main" id="{79C1AD1F-E437-DB11-7E3B-21CA4DA2A0AA}"/>
              </a:ext>
            </a:extLst>
          </p:cNvPr>
          <p:cNvSpPr>
            <a:spLocks noGrp="1"/>
          </p:cNvSpPr>
          <p:nvPr>
            <p:ph idx="1"/>
          </p:nvPr>
        </p:nvSpPr>
        <p:spPr/>
        <p:txBody>
          <a:bodyPr/>
          <a:lstStyle/>
          <a:p>
            <a:r>
              <a:rPr lang="el-GR" dirty="0"/>
              <a:t>ΟΝΟΜΑΤΕΠΩΝΥΜΟ</a:t>
            </a:r>
          </a:p>
          <a:p>
            <a:r>
              <a:rPr lang="el-GR" dirty="0"/>
              <a:t>ΗΜ.ΓΕΝΝΗΣΗΣ</a:t>
            </a:r>
          </a:p>
          <a:p>
            <a:r>
              <a:rPr lang="el-GR" dirty="0"/>
              <a:t>ΦΥΛΟ</a:t>
            </a:r>
          </a:p>
          <a:p>
            <a:r>
              <a:rPr lang="el-GR" dirty="0"/>
              <a:t>ΠΡΟΣΩΠΙΚΟΣ ΑΡΙΘΜΟΣ ΑΣΘΕΝΟΥΣ</a:t>
            </a:r>
          </a:p>
          <a:p>
            <a:r>
              <a:rPr lang="el-GR" dirty="0"/>
              <a:t>ΑΡ.ΠΡΩΤΟΚΟΛΟΥ</a:t>
            </a:r>
          </a:p>
        </p:txBody>
      </p:sp>
    </p:spTree>
    <p:extLst>
      <p:ext uri="{BB962C8B-B14F-4D97-AF65-F5344CB8AC3E}">
        <p14:creationId xmlns:p14="http://schemas.microsoft.com/office/powerpoint/2010/main" val="1802198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2534B7-AA64-A9D9-19BE-7633D8690500}"/>
              </a:ext>
            </a:extLst>
          </p:cNvPr>
          <p:cNvSpPr>
            <a:spLocks noGrp="1"/>
          </p:cNvSpPr>
          <p:nvPr>
            <p:ph type="title"/>
          </p:nvPr>
        </p:nvSpPr>
        <p:spPr/>
        <p:txBody>
          <a:bodyPr/>
          <a:lstStyle/>
          <a:p>
            <a:r>
              <a:rPr lang="el-GR" dirty="0"/>
              <a:t>ΣΤΟΙΧΕΙΑ ΤΟΥ ΘΕΡΑΠΟΝΤΟΣ ΙΑΤΡΟΥ</a:t>
            </a:r>
          </a:p>
        </p:txBody>
      </p:sp>
      <p:sp>
        <p:nvSpPr>
          <p:cNvPr id="3" name="Θέση περιεχομένου 2">
            <a:extLst>
              <a:ext uri="{FF2B5EF4-FFF2-40B4-BE49-F238E27FC236}">
                <a16:creationId xmlns:a16="http://schemas.microsoft.com/office/drawing/2014/main" id="{613BC7BF-CFEB-6A8A-2E3B-5B9491919558}"/>
              </a:ext>
            </a:extLst>
          </p:cNvPr>
          <p:cNvSpPr>
            <a:spLocks noGrp="1"/>
          </p:cNvSpPr>
          <p:nvPr>
            <p:ph idx="1"/>
          </p:nvPr>
        </p:nvSpPr>
        <p:spPr/>
        <p:txBody>
          <a:bodyPr/>
          <a:lstStyle/>
          <a:p>
            <a:endParaRPr lang="el-GR" dirty="0"/>
          </a:p>
        </p:txBody>
      </p:sp>
    </p:spTree>
    <p:extLst>
      <p:ext uri="{BB962C8B-B14F-4D97-AF65-F5344CB8AC3E}">
        <p14:creationId xmlns:p14="http://schemas.microsoft.com/office/powerpoint/2010/main" val="1118675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6CF33E-11F4-30CB-2CF8-BAD555367F09}"/>
              </a:ext>
            </a:extLst>
          </p:cNvPr>
          <p:cNvSpPr>
            <a:spLocks noGrp="1"/>
          </p:cNvSpPr>
          <p:nvPr>
            <p:ph type="title"/>
          </p:nvPr>
        </p:nvSpPr>
        <p:spPr/>
        <p:txBody>
          <a:bodyPr/>
          <a:lstStyle/>
          <a:p>
            <a:r>
              <a:rPr lang="el-GR" dirty="0"/>
              <a:t>ΚΛΙΝΙΚΟ ΙΣΤΟΡΙΚΟ</a:t>
            </a:r>
          </a:p>
        </p:txBody>
      </p:sp>
      <p:sp>
        <p:nvSpPr>
          <p:cNvPr id="3" name="Θέση περιεχομένου 2">
            <a:extLst>
              <a:ext uri="{FF2B5EF4-FFF2-40B4-BE49-F238E27FC236}">
                <a16:creationId xmlns:a16="http://schemas.microsoft.com/office/drawing/2014/main" id="{D0574386-8378-3A4C-C329-76A68D0459A9}"/>
              </a:ext>
            </a:extLst>
          </p:cNvPr>
          <p:cNvSpPr>
            <a:spLocks noGrp="1"/>
          </p:cNvSpPr>
          <p:nvPr>
            <p:ph idx="1"/>
          </p:nvPr>
        </p:nvSpPr>
        <p:spPr/>
        <p:txBody>
          <a:bodyPr/>
          <a:lstStyle/>
          <a:p>
            <a:endParaRPr lang="el-GR"/>
          </a:p>
        </p:txBody>
      </p:sp>
    </p:spTree>
    <p:extLst>
      <p:ext uri="{BB962C8B-B14F-4D97-AF65-F5344CB8AC3E}">
        <p14:creationId xmlns:p14="http://schemas.microsoft.com/office/powerpoint/2010/main" val="1384626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6714B9-ED76-A01E-7146-F6DBC6567FE5}"/>
              </a:ext>
            </a:extLst>
          </p:cNvPr>
          <p:cNvSpPr>
            <a:spLocks noGrp="1"/>
          </p:cNvSpPr>
          <p:nvPr>
            <p:ph type="title"/>
          </p:nvPr>
        </p:nvSpPr>
        <p:spPr/>
        <p:txBody>
          <a:bodyPr/>
          <a:lstStyle/>
          <a:p>
            <a:r>
              <a:rPr lang="el-GR" dirty="0"/>
              <a:t>ΠΛΗΡΗΣ ΠΕΡΙΓΡΑΦΗ ΤΟΥ ΙΣΤΟΛΟΓΙΚΟΥ ΥΛΙΚΟΥ</a:t>
            </a:r>
          </a:p>
        </p:txBody>
      </p:sp>
      <p:sp>
        <p:nvSpPr>
          <p:cNvPr id="3" name="Θέση περιεχομένου 2">
            <a:extLst>
              <a:ext uri="{FF2B5EF4-FFF2-40B4-BE49-F238E27FC236}">
                <a16:creationId xmlns:a16="http://schemas.microsoft.com/office/drawing/2014/main" id="{079ECEE2-BCB0-423D-F4D2-B5758FF3C372}"/>
              </a:ext>
            </a:extLst>
          </p:cNvPr>
          <p:cNvSpPr>
            <a:spLocks noGrp="1"/>
          </p:cNvSpPr>
          <p:nvPr>
            <p:ph idx="1"/>
          </p:nvPr>
        </p:nvSpPr>
        <p:spPr/>
        <p:txBody>
          <a:bodyPr/>
          <a:lstStyle/>
          <a:p>
            <a:r>
              <a:rPr lang="el-GR" dirty="0"/>
              <a:t>ΒΙΟΠΤΙΚΟ</a:t>
            </a:r>
          </a:p>
          <a:p>
            <a:r>
              <a:rPr lang="el-GR" dirty="0"/>
              <a:t>ΧΕΙΡΟΥΡΓΙΚΟ</a:t>
            </a:r>
          </a:p>
          <a:p>
            <a:r>
              <a:rPr lang="el-GR" dirty="0"/>
              <a:t>ΤΕΧΝΙΚΗ ΛΗΨΗΣ</a:t>
            </a:r>
          </a:p>
          <a:p>
            <a:r>
              <a:rPr lang="el-GR" dirty="0"/>
              <a:t>ΤΟΠΟΓΡΑΦΙΑ ΛΗΨΗΣ</a:t>
            </a:r>
          </a:p>
        </p:txBody>
      </p:sp>
    </p:spTree>
    <p:extLst>
      <p:ext uri="{BB962C8B-B14F-4D97-AF65-F5344CB8AC3E}">
        <p14:creationId xmlns:p14="http://schemas.microsoft.com/office/powerpoint/2010/main" val="417865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CFE5BD-9164-7FBB-A633-C55E7AFD5440}"/>
              </a:ext>
            </a:extLst>
          </p:cNvPr>
          <p:cNvSpPr>
            <a:spLocks noGrp="1"/>
          </p:cNvSpPr>
          <p:nvPr>
            <p:ph type="title"/>
          </p:nvPr>
        </p:nvSpPr>
        <p:spPr/>
        <p:txBody>
          <a:bodyPr/>
          <a:lstStyle/>
          <a:p>
            <a:r>
              <a:rPr lang="el-GR" dirty="0"/>
              <a:t>ΜΑΚΡΟΣΚΟΠΙΚΗ ΠΕΡΙΓΡΑΦΗ</a:t>
            </a:r>
          </a:p>
        </p:txBody>
      </p:sp>
      <p:sp>
        <p:nvSpPr>
          <p:cNvPr id="3" name="Θέση περιεχομένου 2">
            <a:extLst>
              <a:ext uri="{FF2B5EF4-FFF2-40B4-BE49-F238E27FC236}">
                <a16:creationId xmlns:a16="http://schemas.microsoft.com/office/drawing/2014/main" id="{B694D644-FF8C-D8A5-039D-E7E2981D95ED}"/>
              </a:ext>
            </a:extLst>
          </p:cNvPr>
          <p:cNvSpPr>
            <a:spLocks noGrp="1"/>
          </p:cNvSpPr>
          <p:nvPr>
            <p:ph idx="1"/>
          </p:nvPr>
        </p:nvSpPr>
        <p:spPr/>
        <p:txBody>
          <a:bodyPr/>
          <a:lstStyle/>
          <a:p>
            <a:r>
              <a:rPr lang="el-GR" dirty="0"/>
              <a:t>ΔΙΑΣΤΑΣΕΙΣ</a:t>
            </a:r>
          </a:p>
          <a:p>
            <a:r>
              <a:rPr lang="el-GR" dirty="0"/>
              <a:t>ΒΑΡΟΣ</a:t>
            </a:r>
          </a:p>
          <a:p>
            <a:r>
              <a:rPr lang="el-GR" dirty="0"/>
              <a:t>ΜΟΡΦΟΛΟΓΙΚΑ ΧΑΡΑΚΤΗΡΙΣΤΙΚΑ</a:t>
            </a:r>
          </a:p>
          <a:p>
            <a:r>
              <a:rPr lang="el-GR" dirty="0"/>
              <a:t>ΛΗΦΘΕΝΤΕΣ ΙΣΤΟΛΟΓΙΚΕΣ ΤΟΜΕΣ</a:t>
            </a:r>
          </a:p>
        </p:txBody>
      </p:sp>
    </p:spTree>
    <p:extLst>
      <p:ext uri="{BB962C8B-B14F-4D97-AF65-F5344CB8AC3E}">
        <p14:creationId xmlns:p14="http://schemas.microsoft.com/office/powerpoint/2010/main" val="1447145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9B2E56-C272-36DB-2D48-6C9979E92D79}"/>
              </a:ext>
            </a:extLst>
          </p:cNvPr>
          <p:cNvSpPr>
            <a:spLocks noGrp="1"/>
          </p:cNvSpPr>
          <p:nvPr>
            <p:ph type="title"/>
          </p:nvPr>
        </p:nvSpPr>
        <p:spPr/>
        <p:txBody>
          <a:bodyPr/>
          <a:lstStyle/>
          <a:p>
            <a:r>
              <a:rPr lang="el-GR" dirty="0"/>
              <a:t>ΜΙΚΡΟΣΚΟΠΙΚΗ ΠΕΡΙΓΡΑΦΗ</a:t>
            </a:r>
          </a:p>
        </p:txBody>
      </p:sp>
      <p:sp>
        <p:nvSpPr>
          <p:cNvPr id="3" name="Θέση περιεχομένου 2">
            <a:extLst>
              <a:ext uri="{FF2B5EF4-FFF2-40B4-BE49-F238E27FC236}">
                <a16:creationId xmlns:a16="http://schemas.microsoft.com/office/drawing/2014/main" id="{E196E5FE-2E1E-E587-0F4C-32CF0A34928D}"/>
              </a:ext>
            </a:extLst>
          </p:cNvPr>
          <p:cNvSpPr>
            <a:spLocks noGrp="1"/>
          </p:cNvSpPr>
          <p:nvPr>
            <p:ph idx="1"/>
          </p:nvPr>
        </p:nvSpPr>
        <p:spPr/>
        <p:txBody>
          <a:bodyPr/>
          <a:lstStyle/>
          <a:p>
            <a:r>
              <a:rPr lang="el-GR" dirty="0"/>
              <a:t>ΟΛΩΝ ΤΩΝ ΥΛΙΚΩΝ ΤΟΥ ΑΣΘΕΝΟΥΣ</a:t>
            </a:r>
          </a:p>
          <a:p>
            <a:r>
              <a:rPr lang="el-GR" dirty="0"/>
              <a:t>ΑΝΑΓΡΑΦΗ ΑΠΟΤΕΛΕΣΜΑΤΟΣ ΤΑΧΕΙΑΣ ΒΙΟΨΙΑΣ</a:t>
            </a:r>
          </a:p>
        </p:txBody>
      </p:sp>
    </p:spTree>
    <p:extLst>
      <p:ext uri="{BB962C8B-B14F-4D97-AF65-F5344CB8AC3E}">
        <p14:creationId xmlns:p14="http://schemas.microsoft.com/office/powerpoint/2010/main" val="3137956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5B9F99-A1FE-C429-4165-D70FCF85C120}"/>
              </a:ext>
            </a:extLst>
          </p:cNvPr>
          <p:cNvSpPr>
            <a:spLocks noGrp="1"/>
          </p:cNvSpPr>
          <p:nvPr>
            <p:ph type="title"/>
          </p:nvPr>
        </p:nvSpPr>
        <p:spPr/>
        <p:txBody>
          <a:bodyPr/>
          <a:lstStyle/>
          <a:p>
            <a:r>
              <a:rPr lang="el-GR" dirty="0"/>
              <a:t>ΠΕΡΙΓΡΑΦΗ ΝΕΟΠΛΑΣΜΑΤΟΣ</a:t>
            </a:r>
          </a:p>
        </p:txBody>
      </p:sp>
      <p:sp>
        <p:nvSpPr>
          <p:cNvPr id="3" name="Θέση περιεχομένου 2">
            <a:extLst>
              <a:ext uri="{FF2B5EF4-FFF2-40B4-BE49-F238E27FC236}">
                <a16:creationId xmlns:a16="http://schemas.microsoft.com/office/drawing/2014/main" id="{2D0F18AD-0188-A055-4E39-80F6256815FF}"/>
              </a:ext>
            </a:extLst>
          </p:cNvPr>
          <p:cNvSpPr>
            <a:spLocks noGrp="1"/>
          </p:cNvSpPr>
          <p:nvPr>
            <p:ph idx="1"/>
          </p:nvPr>
        </p:nvSpPr>
        <p:spPr/>
        <p:txBody>
          <a:bodyPr/>
          <a:lstStyle/>
          <a:p>
            <a:r>
              <a:rPr lang="el-GR" dirty="0"/>
              <a:t>ΚΑΛΟΗΘΕΣ</a:t>
            </a:r>
          </a:p>
          <a:p>
            <a:r>
              <a:rPr lang="el-GR" dirty="0"/>
              <a:t>ΚΑΚΟΗΘΕΣ</a:t>
            </a:r>
          </a:p>
          <a:p>
            <a:r>
              <a:rPr lang="el-GR" dirty="0"/>
              <a:t>ΠΡΟΚΑΡΚΙΝΙΚΟ</a:t>
            </a:r>
          </a:p>
          <a:p>
            <a:r>
              <a:rPr lang="el-GR" dirty="0"/>
              <a:t>ΟΡΙΑΚΗΣ ΚΑΚΟΗΘΕΙΑΣ Ή ΑΠΡΟΣΔΙΟΡΙΣΤΗΣ ΒΙΟΛΟΓΙΚΗΣ ΠΟΡΕΙΑΣ</a:t>
            </a:r>
          </a:p>
        </p:txBody>
      </p:sp>
    </p:spTree>
    <p:extLst>
      <p:ext uri="{BB962C8B-B14F-4D97-AF65-F5344CB8AC3E}">
        <p14:creationId xmlns:p14="http://schemas.microsoft.com/office/powerpoint/2010/main" val="1554788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81FD1F-6F93-97BF-201D-ECF096BA8310}"/>
              </a:ext>
            </a:extLst>
          </p:cNvPr>
          <p:cNvSpPr>
            <a:spLocks noGrp="1"/>
          </p:cNvSpPr>
          <p:nvPr>
            <p:ph type="title"/>
          </p:nvPr>
        </p:nvSpPr>
        <p:spPr/>
        <p:txBody>
          <a:bodyPr/>
          <a:lstStyle/>
          <a:p>
            <a:r>
              <a:rPr lang="el-GR" dirty="0"/>
              <a:t>ΤΥΠΟΣ ΚΑΙ ΥΠΟΤΥΠΟΣ</a:t>
            </a:r>
          </a:p>
        </p:txBody>
      </p:sp>
      <p:sp>
        <p:nvSpPr>
          <p:cNvPr id="3" name="Θέση περιεχομένου 2">
            <a:extLst>
              <a:ext uri="{FF2B5EF4-FFF2-40B4-BE49-F238E27FC236}">
                <a16:creationId xmlns:a16="http://schemas.microsoft.com/office/drawing/2014/main" id="{278B896F-8785-F449-9637-DAFF797079D4}"/>
              </a:ext>
            </a:extLst>
          </p:cNvPr>
          <p:cNvSpPr>
            <a:spLocks noGrp="1"/>
          </p:cNvSpPr>
          <p:nvPr>
            <p:ph idx="1"/>
          </p:nvPr>
        </p:nvSpPr>
        <p:spPr/>
        <p:txBody>
          <a:bodyPr/>
          <a:lstStyle/>
          <a:p>
            <a:r>
              <a:rPr lang="el-GR" dirty="0"/>
              <a:t>ΑΔΕΝΟΚΑΡΚΙΝΩΜΑ</a:t>
            </a:r>
          </a:p>
          <a:p>
            <a:r>
              <a:rPr lang="el-GR" dirty="0"/>
              <a:t>ΠΛΑΚΩΔΕΣ</a:t>
            </a:r>
          </a:p>
          <a:p>
            <a:r>
              <a:rPr lang="el-GR" dirty="0"/>
              <a:t>ΛΕΜΦΟΥΠΕΡΠΛΑΣΤΙΚΗ ΕΞΕΡΓΑΣΙΑ</a:t>
            </a:r>
          </a:p>
          <a:p>
            <a:r>
              <a:rPr lang="el-GR" dirty="0"/>
              <a:t>ΚΛΠ</a:t>
            </a:r>
          </a:p>
        </p:txBody>
      </p:sp>
    </p:spTree>
    <p:extLst>
      <p:ext uri="{BB962C8B-B14F-4D97-AF65-F5344CB8AC3E}">
        <p14:creationId xmlns:p14="http://schemas.microsoft.com/office/powerpoint/2010/main" val="1471401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2" descr="Figure 6B Lepidic Predominant 1.jpg"/>
          <p:cNvPicPr>
            <a:picLocks noChangeAspect="1"/>
          </p:cNvPicPr>
          <p:nvPr/>
        </p:nvPicPr>
        <p:blipFill>
          <a:blip r:embed="rId2" cstate="print"/>
          <a:srcRect/>
          <a:stretch>
            <a:fillRect/>
          </a:stretch>
        </p:blipFill>
        <p:spPr bwMode="auto">
          <a:xfrm>
            <a:off x="952501" y="0"/>
            <a:ext cx="2697163" cy="3352800"/>
          </a:xfrm>
          <a:prstGeom prst="rect">
            <a:avLst/>
          </a:prstGeom>
          <a:noFill/>
          <a:ln w="9525">
            <a:noFill/>
            <a:miter lim="800000"/>
            <a:headEnd/>
            <a:tailEnd/>
          </a:ln>
        </p:spPr>
      </p:pic>
      <p:pic>
        <p:nvPicPr>
          <p:cNvPr id="67586" name="Picture 3" descr="Figure 6D Acinar X20 j.jpg"/>
          <p:cNvPicPr>
            <a:picLocks noChangeAspect="1"/>
          </p:cNvPicPr>
          <p:nvPr/>
        </p:nvPicPr>
        <p:blipFill>
          <a:blip r:embed="rId3" cstate="print"/>
          <a:srcRect/>
          <a:stretch>
            <a:fillRect/>
          </a:stretch>
        </p:blipFill>
        <p:spPr bwMode="auto">
          <a:xfrm>
            <a:off x="5105401" y="0"/>
            <a:ext cx="2530475" cy="3352800"/>
          </a:xfrm>
          <a:prstGeom prst="rect">
            <a:avLst/>
          </a:prstGeom>
          <a:noFill/>
          <a:ln w="9525">
            <a:noFill/>
            <a:miter lim="800000"/>
            <a:headEnd/>
            <a:tailEnd/>
          </a:ln>
        </p:spPr>
      </p:pic>
      <p:pic>
        <p:nvPicPr>
          <p:cNvPr id="67587" name="Picture 4" descr="Figure 6E Papillary j.jpg"/>
          <p:cNvPicPr>
            <a:picLocks noChangeAspect="1"/>
          </p:cNvPicPr>
          <p:nvPr/>
        </p:nvPicPr>
        <p:blipFill>
          <a:blip r:embed="rId4" cstate="print"/>
          <a:srcRect/>
          <a:stretch>
            <a:fillRect/>
          </a:stretch>
        </p:blipFill>
        <p:spPr bwMode="auto">
          <a:xfrm>
            <a:off x="2971801" y="3429000"/>
            <a:ext cx="2587625" cy="3429000"/>
          </a:xfrm>
          <a:prstGeom prst="rect">
            <a:avLst/>
          </a:prstGeom>
          <a:noFill/>
          <a:ln w="9525">
            <a:noFill/>
            <a:miter lim="800000"/>
            <a:headEnd/>
            <a:tailEnd/>
          </a:ln>
        </p:spPr>
      </p:pic>
      <p:pic>
        <p:nvPicPr>
          <p:cNvPr id="67588" name="Picture 5" descr="Figure 6F Micropapillary j.jpg"/>
          <p:cNvPicPr>
            <a:picLocks noChangeAspect="1"/>
          </p:cNvPicPr>
          <p:nvPr/>
        </p:nvPicPr>
        <p:blipFill>
          <a:blip r:embed="rId5" cstate="print"/>
          <a:srcRect/>
          <a:stretch>
            <a:fillRect/>
          </a:stretch>
        </p:blipFill>
        <p:spPr bwMode="auto">
          <a:xfrm>
            <a:off x="7391401" y="3352800"/>
            <a:ext cx="2644775" cy="3505200"/>
          </a:xfrm>
          <a:prstGeom prst="rect">
            <a:avLst/>
          </a:prstGeom>
          <a:noFill/>
          <a:ln w="9525">
            <a:noFill/>
            <a:miter lim="800000"/>
            <a:headEnd/>
            <a:tailEnd/>
          </a:ln>
        </p:spPr>
      </p:pic>
      <p:pic>
        <p:nvPicPr>
          <p:cNvPr id="67589" name="Picture 6" descr="Figure 6G Solid j.jpg"/>
          <p:cNvPicPr>
            <a:picLocks noChangeAspect="1"/>
          </p:cNvPicPr>
          <p:nvPr/>
        </p:nvPicPr>
        <p:blipFill>
          <a:blip r:embed="rId6" cstate="print"/>
          <a:srcRect/>
          <a:stretch>
            <a:fillRect/>
          </a:stretch>
        </p:blipFill>
        <p:spPr bwMode="auto">
          <a:xfrm>
            <a:off x="8709026" y="0"/>
            <a:ext cx="2530475" cy="3352800"/>
          </a:xfrm>
          <a:prstGeom prst="rect">
            <a:avLst/>
          </a:prstGeom>
          <a:noFill/>
          <a:ln w="9525">
            <a:noFill/>
            <a:miter lim="800000"/>
            <a:headEnd/>
            <a:tailEnd/>
          </a:ln>
        </p:spPr>
      </p:pic>
      <p:sp>
        <p:nvSpPr>
          <p:cNvPr id="67590" name="TextBox 7"/>
          <p:cNvSpPr txBox="1">
            <a:spLocks noChangeArrowheads="1"/>
          </p:cNvSpPr>
          <p:nvPr/>
        </p:nvSpPr>
        <p:spPr bwMode="auto">
          <a:xfrm>
            <a:off x="952500" y="2895601"/>
            <a:ext cx="1371600" cy="448713"/>
          </a:xfrm>
          <a:prstGeom prst="rect">
            <a:avLst/>
          </a:prstGeom>
          <a:solidFill>
            <a:srgbClr val="FF0000"/>
          </a:solidFill>
          <a:ln w="9525">
            <a:noFill/>
            <a:miter lim="800000"/>
            <a:headEnd/>
            <a:tailEnd/>
          </a:ln>
        </p:spPr>
        <p:txBody>
          <a:bodyPr>
            <a:spAutoFit/>
          </a:bodyPr>
          <a:lstStyle/>
          <a:p>
            <a:pPr>
              <a:lnSpc>
                <a:spcPct val="80000"/>
              </a:lnSpc>
              <a:spcBef>
                <a:spcPct val="20000"/>
              </a:spcBef>
            </a:pPr>
            <a:r>
              <a:rPr lang="en-US" sz="2800"/>
              <a:t>Lepidic</a:t>
            </a:r>
          </a:p>
        </p:txBody>
      </p:sp>
      <p:sp>
        <p:nvSpPr>
          <p:cNvPr id="67591" name="TextBox 8"/>
          <p:cNvSpPr txBox="1">
            <a:spLocks noChangeArrowheads="1"/>
          </p:cNvSpPr>
          <p:nvPr/>
        </p:nvSpPr>
        <p:spPr bwMode="auto">
          <a:xfrm>
            <a:off x="2971800" y="6421439"/>
            <a:ext cx="1752600" cy="448713"/>
          </a:xfrm>
          <a:prstGeom prst="rect">
            <a:avLst/>
          </a:prstGeom>
          <a:solidFill>
            <a:srgbClr val="FF0000"/>
          </a:solidFill>
          <a:ln w="9525">
            <a:noFill/>
            <a:miter lim="800000"/>
            <a:headEnd/>
            <a:tailEnd/>
          </a:ln>
        </p:spPr>
        <p:txBody>
          <a:bodyPr>
            <a:spAutoFit/>
          </a:bodyPr>
          <a:lstStyle/>
          <a:p>
            <a:pPr>
              <a:lnSpc>
                <a:spcPct val="80000"/>
              </a:lnSpc>
              <a:spcBef>
                <a:spcPct val="20000"/>
              </a:spcBef>
            </a:pPr>
            <a:r>
              <a:rPr lang="en-US" sz="2800"/>
              <a:t>Papillary</a:t>
            </a:r>
          </a:p>
        </p:txBody>
      </p:sp>
      <p:sp>
        <p:nvSpPr>
          <p:cNvPr id="67592" name="TextBox 9"/>
          <p:cNvSpPr txBox="1">
            <a:spLocks noChangeArrowheads="1"/>
          </p:cNvSpPr>
          <p:nvPr/>
        </p:nvSpPr>
        <p:spPr bwMode="auto">
          <a:xfrm>
            <a:off x="5105400" y="2895601"/>
            <a:ext cx="1371600" cy="448713"/>
          </a:xfrm>
          <a:prstGeom prst="rect">
            <a:avLst/>
          </a:prstGeom>
          <a:solidFill>
            <a:srgbClr val="FF0000"/>
          </a:solidFill>
          <a:ln w="9525">
            <a:noFill/>
            <a:miter lim="800000"/>
            <a:headEnd/>
            <a:tailEnd/>
          </a:ln>
        </p:spPr>
        <p:txBody>
          <a:bodyPr>
            <a:spAutoFit/>
          </a:bodyPr>
          <a:lstStyle/>
          <a:p>
            <a:pPr>
              <a:lnSpc>
                <a:spcPct val="80000"/>
              </a:lnSpc>
              <a:spcBef>
                <a:spcPct val="20000"/>
              </a:spcBef>
            </a:pPr>
            <a:r>
              <a:rPr lang="en-US" sz="2800"/>
              <a:t>Acinar</a:t>
            </a:r>
          </a:p>
        </p:txBody>
      </p:sp>
      <p:sp>
        <p:nvSpPr>
          <p:cNvPr id="67593" name="TextBox 10"/>
          <p:cNvSpPr txBox="1">
            <a:spLocks noChangeArrowheads="1"/>
          </p:cNvSpPr>
          <p:nvPr/>
        </p:nvSpPr>
        <p:spPr bwMode="auto">
          <a:xfrm>
            <a:off x="8686800" y="2895601"/>
            <a:ext cx="1371600" cy="448713"/>
          </a:xfrm>
          <a:prstGeom prst="rect">
            <a:avLst/>
          </a:prstGeom>
          <a:solidFill>
            <a:srgbClr val="FF0000"/>
          </a:solidFill>
          <a:ln w="9525">
            <a:noFill/>
            <a:miter lim="800000"/>
            <a:headEnd/>
            <a:tailEnd/>
          </a:ln>
        </p:spPr>
        <p:txBody>
          <a:bodyPr>
            <a:spAutoFit/>
          </a:bodyPr>
          <a:lstStyle/>
          <a:p>
            <a:pPr>
              <a:lnSpc>
                <a:spcPct val="80000"/>
              </a:lnSpc>
              <a:spcBef>
                <a:spcPct val="20000"/>
              </a:spcBef>
            </a:pPr>
            <a:r>
              <a:rPr lang="en-US" sz="2800"/>
              <a:t>Solid</a:t>
            </a:r>
          </a:p>
        </p:txBody>
      </p:sp>
      <p:sp>
        <p:nvSpPr>
          <p:cNvPr id="67594" name="TextBox 11"/>
          <p:cNvSpPr txBox="1">
            <a:spLocks noChangeArrowheads="1"/>
          </p:cNvSpPr>
          <p:nvPr/>
        </p:nvSpPr>
        <p:spPr bwMode="auto">
          <a:xfrm>
            <a:off x="7315200" y="6421439"/>
            <a:ext cx="2743200" cy="448713"/>
          </a:xfrm>
          <a:prstGeom prst="rect">
            <a:avLst/>
          </a:prstGeom>
          <a:solidFill>
            <a:srgbClr val="FF0000"/>
          </a:solidFill>
          <a:ln w="9525">
            <a:noFill/>
            <a:miter lim="800000"/>
            <a:headEnd/>
            <a:tailEnd/>
          </a:ln>
        </p:spPr>
        <p:txBody>
          <a:bodyPr>
            <a:spAutoFit/>
          </a:bodyPr>
          <a:lstStyle/>
          <a:p>
            <a:pPr>
              <a:lnSpc>
                <a:spcPct val="80000"/>
              </a:lnSpc>
              <a:spcBef>
                <a:spcPct val="20000"/>
              </a:spcBef>
            </a:pPr>
            <a:r>
              <a:rPr lang="en-US" sz="2800"/>
              <a:t>Micropapillary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1E9715F4-DAC6-C9A3-B82A-E66916B1033E}"/>
              </a:ext>
            </a:extLst>
          </p:cNvPr>
          <p:cNvSpPr>
            <a:spLocks noGrp="1"/>
          </p:cNvSpPr>
          <p:nvPr>
            <p:ph type="title"/>
          </p:nvPr>
        </p:nvSpPr>
        <p:spPr/>
        <p:txBody>
          <a:bodyPr/>
          <a:lstStyle/>
          <a:p>
            <a:r>
              <a:rPr lang="el-GR" dirty="0"/>
              <a:t>ΒΑΘΜΟΣ ΚΑΚΟΗΘΕΙΑΣ</a:t>
            </a:r>
          </a:p>
        </p:txBody>
      </p:sp>
      <p:sp>
        <p:nvSpPr>
          <p:cNvPr id="4" name="Θέση περιεχομένου 3">
            <a:extLst>
              <a:ext uri="{FF2B5EF4-FFF2-40B4-BE49-F238E27FC236}">
                <a16:creationId xmlns:a16="http://schemas.microsoft.com/office/drawing/2014/main" id="{EF083B2B-BC0C-2A60-C054-060ACEED60B8}"/>
              </a:ext>
            </a:extLst>
          </p:cNvPr>
          <p:cNvSpPr>
            <a:spLocks noGrp="1"/>
          </p:cNvSpPr>
          <p:nvPr>
            <p:ph idx="1"/>
          </p:nvPr>
        </p:nvSpPr>
        <p:spPr/>
        <p:txBody>
          <a:bodyPr/>
          <a:lstStyle/>
          <a:p>
            <a:r>
              <a:rPr lang="en-US" dirty="0"/>
              <a:t>GRADE 1,2,3 </a:t>
            </a:r>
          </a:p>
          <a:p>
            <a:r>
              <a:rPr lang="el-GR" dirty="0"/>
              <a:t>ΚΥΤΤΑΡΟΜΟΡΦΙΑ</a:t>
            </a:r>
            <a:endParaRPr lang="en-US" dirty="0"/>
          </a:p>
        </p:txBody>
      </p:sp>
    </p:spTree>
    <p:extLst>
      <p:ext uri="{BB962C8B-B14F-4D97-AF65-F5344CB8AC3E}">
        <p14:creationId xmlns:p14="http://schemas.microsoft.com/office/powerpoint/2010/main" val="3117451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47745A2-24AB-7CD4-29CB-B60E81D9C12E}"/>
              </a:ext>
            </a:extLst>
          </p:cNvPr>
          <p:cNvSpPr>
            <a:spLocks noGrp="1"/>
          </p:cNvSpPr>
          <p:nvPr>
            <p:ph type="title"/>
          </p:nvPr>
        </p:nvSpPr>
        <p:spPr/>
        <p:txBody>
          <a:bodyPr/>
          <a:lstStyle/>
          <a:p>
            <a:r>
              <a:rPr lang="el-GR" dirty="0"/>
              <a:t>ΕΙΔΙΚΕΣ ΕΞΕΤΑΣΕΙΣ</a:t>
            </a:r>
          </a:p>
        </p:txBody>
      </p:sp>
      <p:sp>
        <p:nvSpPr>
          <p:cNvPr id="3" name="Θέση περιεχομένου 2">
            <a:extLst>
              <a:ext uri="{FF2B5EF4-FFF2-40B4-BE49-F238E27FC236}">
                <a16:creationId xmlns:a16="http://schemas.microsoft.com/office/drawing/2014/main" id="{CD56E193-EF38-0651-C712-A6C8641EADBD}"/>
              </a:ext>
            </a:extLst>
          </p:cNvPr>
          <p:cNvSpPr>
            <a:spLocks noGrp="1"/>
          </p:cNvSpPr>
          <p:nvPr>
            <p:ph idx="1"/>
          </p:nvPr>
        </p:nvSpPr>
        <p:spPr/>
        <p:txBody>
          <a:bodyPr/>
          <a:lstStyle/>
          <a:p>
            <a:r>
              <a:rPr lang="el-GR" dirty="0"/>
              <a:t>ΑΝΟΣΟΙΣΤΟΧΗΜΕΙΑ</a:t>
            </a:r>
          </a:p>
          <a:p>
            <a:r>
              <a:rPr lang="el-GR" dirty="0"/>
              <a:t>ΙΣΤΟΧΗΜΕΙΑ </a:t>
            </a:r>
          </a:p>
          <a:p>
            <a:r>
              <a:rPr lang="en-US" dirty="0"/>
              <a:t>FISH</a:t>
            </a:r>
          </a:p>
          <a:p>
            <a:r>
              <a:rPr lang="el-GR" dirty="0"/>
              <a:t>ΚΛΠ</a:t>
            </a:r>
          </a:p>
        </p:txBody>
      </p:sp>
    </p:spTree>
    <p:extLst>
      <p:ext uri="{BB962C8B-B14F-4D97-AF65-F5344CB8AC3E}">
        <p14:creationId xmlns:p14="http://schemas.microsoft.com/office/powerpoint/2010/main" val="1218265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TTF-1 (ΜΙΚΡΟ) 40X1.JPG"/>
          <p:cNvPicPr>
            <a:picLocks noChangeAspect="1"/>
          </p:cNvPicPr>
          <p:nvPr/>
        </p:nvPicPr>
        <p:blipFill>
          <a:blip r:embed="rId2"/>
          <a:srcRect/>
          <a:stretch>
            <a:fillRect/>
          </a:stretch>
        </p:blipFill>
        <p:spPr bwMode="auto">
          <a:xfrm>
            <a:off x="1524000" y="0"/>
            <a:ext cx="9144000" cy="6858000"/>
          </a:xfrm>
          <a:prstGeom prst="rect">
            <a:avLst/>
          </a:prstGeom>
          <a:noFill/>
          <a:ln w="9525">
            <a:noFill/>
            <a:miter lim="800000"/>
            <a:headEnd/>
            <a:tailEnd/>
          </a:ln>
        </p:spPr>
      </p:pic>
      <p:sp>
        <p:nvSpPr>
          <p:cNvPr id="19459" name="Rectangle 2"/>
          <p:cNvSpPr>
            <a:spLocks noChangeArrowheads="1"/>
          </p:cNvSpPr>
          <p:nvPr/>
        </p:nvSpPr>
        <p:spPr bwMode="auto">
          <a:xfrm>
            <a:off x="8112125" y="6381750"/>
            <a:ext cx="1358900" cy="368300"/>
          </a:xfrm>
          <a:prstGeom prst="rect">
            <a:avLst/>
          </a:prstGeom>
          <a:noFill/>
          <a:ln w="9525">
            <a:noFill/>
            <a:miter lim="800000"/>
            <a:headEnd/>
            <a:tailEnd/>
          </a:ln>
        </p:spPr>
        <p:txBody>
          <a:bodyPr wrap="none">
            <a:spAutoFit/>
          </a:bodyPr>
          <a:lstStyle/>
          <a:p>
            <a:r>
              <a:rPr lang="el-GR">
                <a:solidFill>
                  <a:srgbClr val="FFFFFF"/>
                </a:solidFill>
              </a:rPr>
              <a:t>TTF-1 40X1</a:t>
            </a:r>
            <a:endParaRPr lang="en-US">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K7 40X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Rectangle 2"/>
          <p:cNvSpPr/>
          <p:nvPr/>
        </p:nvSpPr>
        <p:spPr>
          <a:xfrm>
            <a:off x="8976321" y="6309320"/>
            <a:ext cx="1236937" cy="369332"/>
          </a:xfrm>
          <a:prstGeom prst="rect">
            <a:avLst/>
          </a:prstGeom>
        </p:spPr>
        <p:txBody>
          <a:bodyPr wrap="none">
            <a:spAutoFit/>
          </a:bodyPr>
          <a:lstStyle/>
          <a:p>
            <a:r>
              <a:rPr lang="en-US" dirty="0">
                <a:solidFill>
                  <a:srgbClr val="FFFFFF"/>
                </a:solidFill>
              </a:rPr>
              <a:t>CK7 40X1</a:t>
            </a:r>
          </a:p>
        </p:txBody>
      </p:sp>
    </p:spTree>
    <p:extLst>
      <p:ext uri="{BB962C8B-B14F-4D97-AF65-F5344CB8AC3E}">
        <p14:creationId xmlns:p14="http://schemas.microsoft.com/office/powerpoint/2010/main" val="2701559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 40X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Rectangle 2"/>
          <p:cNvSpPr/>
          <p:nvPr/>
        </p:nvSpPr>
        <p:spPr>
          <a:xfrm>
            <a:off x="9264353" y="6165304"/>
            <a:ext cx="1108559" cy="369332"/>
          </a:xfrm>
          <a:prstGeom prst="rect">
            <a:avLst/>
          </a:prstGeom>
        </p:spPr>
        <p:txBody>
          <a:bodyPr wrap="none">
            <a:spAutoFit/>
          </a:bodyPr>
          <a:lstStyle/>
          <a:p>
            <a:r>
              <a:rPr lang="en-US" dirty="0">
                <a:solidFill>
                  <a:srgbClr val="FFFFFF"/>
                </a:solidFill>
              </a:rPr>
              <a:t>HE 40X1</a:t>
            </a:r>
          </a:p>
        </p:txBody>
      </p:sp>
    </p:spTree>
    <p:extLst>
      <p:ext uri="{BB962C8B-B14F-4D97-AF65-F5344CB8AC3E}">
        <p14:creationId xmlns:p14="http://schemas.microsoft.com/office/powerpoint/2010/main" val="3562485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63 40X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Rectangle 2"/>
          <p:cNvSpPr/>
          <p:nvPr/>
        </p:nvSpPr>
        <p:spPr>
          <a:xfrm>
            <a:off x="9192345" y="6021288"/>
            <a:ext cx="1112805" cy="369332"/>
          </a:xfrm>
          <a:prstGeom prst="rect">
            <a:avLst/>
          </a:prstGeom>
        </p:spPr>
        <p:txBody>
          <a:bodyPr wrap="none">
            <a:spAutoFit/>
          </a:bodyPr>
          <a:lstStyle/>
          <a:p>
            <a:r>
              <a:rPr lang="en-US" dirty="0">
                <a:solidFill>
                  <a:srgbClr val="FFFFFF"/>
                </a:solidFill>
              </a:rPr>
              <a:t>P63 40X1</a:t>
            </a:r>
          </a:p>
        </p:txBody>
      </p:sp>
    </p:spTree>
    <p:extLst>
      <p:ext uri="{BB962C8B-B14F-4D97-AF65-F5344CB8AC3E}">
        <p14:creationId xmlns:p14="http://schemas.microsoft.com/office/powerpoint/2010/main" val="1429738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K5-6 20X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Rectangle 2"/>
          <p:cNvSpPr/>
          <p:nvPr/>
        </p:nvSpPr>
        <p:spPr>
          <a:xfrm>
            <a:off x="8688288" y="6309320"/>
            <a:ext cx="1382110" cy="369332"/>
          </a:xfrm>
          <a:prstGeom prst="rect">
            <a:avLst/>
          </a:prstGeom>
        </p:spPr>
        <p:txBody>
          <a:bodyPr wrap="none">
            <a:spAutoFit/>
          </a:bodyPr>
          <a:lstStyle/>
          <a:p>
            <a:r>
              <a:rPr lang="en-US" dirty="0">
                <a:solidFill>
                  <a:srgbClr val="FFFFFF"/>
                </a:solidFill>
              </a:rPr>
              <a:t>CK5-6 20X1</a:t>
            </a:r>
          </a:p>
        </p:txBody>
      </p:sp>
    </p:spTree>
    <p:extLst>
      <p:ext uri="{BB962C8B-B14F-4D97-AF65-F5344CB8AC3E}">
        <p14:creationId xmlns:p14="http://schemas.microsoft.com/office/powerpoint/2010/main" val="3015466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66930522-98DD-4C47-B8D8-5A0678A4B7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560" y="332656"/>
            <a:ext cx="7920880" cy="6192688"/>
          </a:xfrm>
          <a:prstGeom prst="rect">
            <a:avLst/>
          </a:prstGeom>
        </p:spPr>
      </p:pic>
    </p:spTree>
    <p:extLst>
      <p:ext uri="{BB962C8B-B14F-4D97-AF65-F5344CB8AC3E}">
        <p14:creationId xmlns:p14="http://schemas.microsoft.com/office/powerpoint/2010/main" val="3560370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D627E09C-5573-4393-2C1E-1D864D5B6505}"/>
              </a:ext>
            </a:extLst>
          </p:cNvPr>
          <p:cNvSpPr>
            <a:spLocks noGrp="1"/>
          </p:cNvSpPr>
          <p:nvPr>
            <p:ph type="title"/>
          </p:nvPr>
        </p:nvSpPr>
        <p:spPr/>
        <p:txBody>
          <a:bodyPr/>
          <a:lstStyle/>
          <a:p>
            <a:r>
              <a:rPr lang="el-GR" dirty="0"/>
              <a:t>ΕΓΧΕΙΡΗΤΙΚΑ ΟΡΙΑ</a:t>
            </a:r>
          </a:p>
        </p:txBody>
      </p:sp>
      <p:sp>
        <p:nvSpPr>
          <p:cNvPr id="4" name="Θέση περιεχομένου 3">
            <a:extLst>
              <a:ext uri="{FF2B5EF4-FFF2-40B4-BE49-F238E27FC236}">
                <a16:creationId xmlns:a16="http://schemas.microsoft.com/office/drawing/2014/main" id="{11721A1E-0CE2-DC30-FF18-F90D95A28BD7}"/>
              </a:ext>
            </a:extLst>
          </p:cNvPr>
          <p:cNvSpPr>
            <a:spLocks noGrp="1"/>
          </p:cNvSpPr>
          <p:nvPr>
            <p:ph idx="1"/>
          </p:nvPr>
        </p:nvSpPr>
        <p:spPr/>
        <p:txBody>
          <a:bodyPr/>
          <a:lstStyle/>
          <a:p>
            <a:r>
              <a:rPr lang="el-GR" dirty="0"/>
              <a:t>ΔΙΗΘΗΣΗ Ή ΌΧΙ</a:t>
            </a:r>
          </a:p>
          <a:p>
            <a:r>
              <a:rPr lang="el-GR" dirty="0"/>
              <a:t>ΧΕΙΡΟΥΡΓΙΚΟ ΚΟΛΟΒΩΜΑ</a:t>
            </a:r>
          </a:p>
          <a:p>
            <a:r>
              <a:rPr lang="el-GR" dirty="0"/>
              <a:t>ΥΠΕΖΩΚΟΤΑΣ</a:t>
            </a:r>
          </a:p>
          <a:p>
            <a:r>
              <a:rPr lang="el-GR" dirty="0"/>
              <a:t>ΟΡΟΓΟΝΟΣ</a:t>
            </a:r>
          </a:p>
          <a:p>
            <a:endParaRPr lang="el-GR" dirty="0"/>
          </a:p>
        </p:txBody>
      </p:sp>
    </p:spTree>
    <p:extLst>
      <p:ext uri="{BB962C8B-B14F-4D97-AF65-F5344CB8AC3E}">
        <p14:creationId xmlns:p14="http://schemas.microsoft.com/office/powerpoint/2010/main" val="4039917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D6C14A-1933-C361-ED2D-9ACA2761E23D}"/>
              </a:ext>
            </a:extLst>
          </p:cNvPr>
          <p:cNvSpPr>
            <a:spLocks noGrp="1"/>
          </p:cNvSpPr>
          <p:nvPr>
            <p:ph type="title"/>
          </p:nvPr>
        </p:nvSpPr>
        <p:spPr/>
        <p:txBody>
          <a:bodyPr/>
          <a:lstStyle/>
          <a:p>
            <a:r>
              <a:rPr lang="el-GR" dirty="0"/>
              <a:t>ΛΕΜΦΑΔΕΝΕΣ</a:t>
            </a:r>
          </a:p>
        </p:txBody>
      </p:sp>
      <p:sp>
        <p:nvSpPr>
          <p:cNvPr id="3" name="Θέση περιεχομένου 2">
            <a:extLst>
              <a:ext uri="{FF2B5EF4-FFF2-40B4-BE49-F238E27FC236}">
                <a16:creationId xmlns:a16="http://schemas.microsoft.com/office/drawing/2014/main" id="{553E38A8-190C-CB15-DE2D-EB33723AD005}"/>
              </a:ext>
            </a:extLst>
          </p:cNvPr>
          <p:cNvSpPr>
            <a:spLocks noGrp="1"/>
          </p:cNvSpPr>
          <p:nvPr>
            <p:ph idx="1"/>
          </p:nvPr>
        </p:nvSpPr>
        <p:spPr/>
        <p:txBody>
          <a:bodyPr/>
          <a:lstStyle/>
          <a:p>
            <a:r>
              <a:rPr lang="el-GR" dirty="0"/>
              <a:t>ΑΡΙΘΜΟΣ ΚΑΙ ΤΟΠΟΓΡΑΦΙΑ</a:t>
            </a:r>
          </a:p>
          <a:p>
            <a:r>
              <a:rPr lang="el-GR" dirty="0"/>
              <a:t>ΜΕΤΑΣΤΑΤΙΚΗ ΔΙΗΘΗΣΗ </a:t>
            </a:r>
          </a:p>
          <a:p>
            <a:r>
              <a:rPr lang="el-GR" dirty="0"/>
              <a:t>ΆΛΛΕΣ ΑΛΛΟΙΩΣΕΙΣ</a:t>
            </a:r>
          </a:p>
        </p:txBody>
      </p:sp>
    </p:spTree>
    <p:extLst>
      <p:ext uri="{BB962C8B-B14F-4D97-AF65-F5344CB8AC3E}">
        <p14:creationId xmlns:p14="http://schemas.microsoft.com/office/powerpoint/2010/main" val="3970258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A873F9-2902-C2EB-1D56-8B0CBD976645}"/>
              </a:ext>
            </a:extLst>
          </p:cNvPr>
          <p:cNvSpPr>
            <a:spLocks noGrp="1"/>
          </p:cNvSpPr>
          <p:nvPr>
            <p:ph type="title"/>
          </p:nvPr>
        </p:nvSpPr>
        <p:spPr/>
        <p:txBody>
          <a:bodyPr/>
          <a:lstStyle/>
          <a:p>
            <a:r>
              <a:rPr lang="el-GR" dirty="0"/>
              <a:t>ΤΝΜ  Ή ΆΛΛΗ ΣΤΑΔΙΟΠΟΙΗΣΗ</a:t>
            </a:r>
          </a:p>
        </p:txBody>
      </p:sp>
      <p:sp>
        <p:nvSpPr>
          <p:cNvPr id="3" name="Θέση περιεχομένου 2">
            <a:extLst>
              <a:ext uri="{FF2B5EF4-FFF2-40B4-BE49-F238E27FC236}">
                <a16:creationId xmlns:a16="http://schemas.microsoft.com/office/drawing/2014/main" id="{1518CEE2-B6D3-3BE5-ECBE-D42D41842C7A}"/>
              </a:ext>
            </a:extLst>
          </p:cNvPr>
          <p:cNvSpPr>
            <a:spLocks noGrp="1"/>
          </p:cNvSpPr>
          <p:nvPr>
            <p:ph idx="1"/>
          </p:nvPr>
        </p:nvSpPr>
        <p:spPr/>
        <p:txBody>
          <a:bodyPr/>
          <a:lstStyle/>
          <a:p>
            <a:r>
              <a:rPr lang="el-GR" dirty="0"/>
              <a:t>ΟΠΟΤΕ ΕΊΝΑΙ ΑΠΑΡΑΙΤΗΤΟ</a:t>
            </a:r>
          </a:p>
        </p:txBody>
      </p:sp>
    </p:spTree>
    <p:extLst>
      <p:ext uri="{BB962C8B-B14F-4D97-AF65-F5344CB8AC3E}">
        <p14:creationId xmlns:p14="http://schemas.microsoft.com/office/powerpoint/2010/main" val="1648077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75D831-E778-3C6C-2278-F626B43D4653}"/>
              </a:ext>
            </a:extLst>
          </p:cNvPr>
          <p:cNvSpPr>
            <a:spLocks noGrp="1"/>
          </p:cNvSpPr>
          <p:nvPr>
            <p:ph type="title"/>
          </p:nvPr>
        </p:nvSpPr>
        <p:spPr/>
        <p:txBody>
          <a:bodyPr/>
          <a:lstStyle/>
          <a:p>
            <a:r>
              <a:rPr lang="el-GR" dirty="0"/>
              <a:t>ΣΗΜΑΝΤΙΚΟ!</a:t>
            </a:r>
          </a:p>
        </p:txBody>
      </p:sp>
      <p:sp>
        <p:nvSpPr>
          <p:cNvPr id="3" name="Θέση περιεχομένου 2">
            <a:extLst>
              <a:ext uri="{FF2B5EF4-FFF2-40B4-BE49-F238E27FC236}">
                <a16:creationId xmlns:a16="http://schemas.microsoft.com/office/drawing/2014/main" id="{5E232206-6804-37ED-1853-C8F9441960C4}"/>
              </a:ext>
            </a:extLst>
          </p:cNvPr>
          <p:cNvSpPr>
            <a:spLocks noGrp="1"/>
          </p:cNvSpPr>
          <p:nvPr>
            <p:ph idx="1"/>
          </p:nvPr>
        </p:nvSpPr>
        <p:spPr/>
        <p:txBody>
          <a:bodyPr/>
          <a:lstStyle/>
          <a:p>
            <a:r>
              <a:rPr lang="el-GR" dirty="0"/>
              <a:t>ΥΠΟΓΡΑΦΗ ΕΙΔΙΚΕΥΜΕΝΟΥ ΠΑΘΟΛΟΓΟΑΝΑΤΟΜΟΥ</a:t>
            </a:r>
          </a:p>
        </p:txBody>
      </p:sp>
    </p:spTree>
    <p:extLst>
      <p:ext uri="{BB962C8B-B14F-4D97-AF65-F5344CB8AC3E}">
        <p14:creationId xmlns:p14="http://schemas.microsoft.com/office/powerpoint/2010/main" val="135705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PDL-1</a:t>
            </a:r>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3074" name="Picture 2" descr="C:\Users\Administrator\Desktop\Mechanism-of-action-of-PD-1-and-PD-L1-inhibitors-The-programmed-cell-death-1-PD-1.png"/>
          <p:cNvPicPr>
            <a:picLocks noChangeAspect="1" noChangeArrowheads="1"/>
          </p:cNvPicPr>
          <p:nvPr/>
        </p:nvPicPr>
        <p:blipFill>
          <a:blip r:embed="rId2"/>
          <a:srcRect/>
          <a:stretch>
            <a:fillRect/>
          </a:stretch>
        </p:blipFill>
        <p:spPr bwMode="auto">
          <a:xfrm>
            <a:off x="1166778" y="1500174"/>
            <a:ext cx="9858444" cy="5143535"/>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2050" name="Picture 2" descr="C:\Users\Administrator\Desktop\images.jpg"/>
          <p:cNvPicPr>
            <a:picLocks noChangeAspect="1" noChangeArrowheads="1"/>
          </p:cNvPicPr>
          <p:nvPr/>
        </p:nvPicPr>
        <p:blipFill>
          <a:blip r:embed="rId2"/>
          <a:srcRect/>
          <a:stretch>
            <a:fillRect/>
          </a:stretch>
        </p:blipFill>
        <p:spPr bwMode="auto">
          <a:xfrm>
            <a:off x="1738282" y="1571612"/>
            <a:ext cx="8643997" cy="5072098"/>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6606" y="447557"/>
            <a:ext cx="4023794" cy="584775"/>
          </a:xfrm>
          <a:prstGeom prst="rect">
            <a:avLst/>
          </a:prstGeom>
          <a:noFill/>
        </p:spPr>
        <p:txBody>
          <a:bodyPr wrap="none" rtlCol="0">
            <a:spAutoFit/>
          </a:bodyPr>
          <a:lstStyle/>
          <a:p>
            <a:r>
              <a:rPr lang="en-US" sz="3200" b="1" dirty="0">
                <a:latin typeface="Cambria" pitchFamily="18" charset="0"/>
              </a:rPr>
              <a:t>PD-L1 testing by IHC</a:t>
            </a:r>
          </a:p>
        </p:txBody>
      </p:sp>
      <p:graphicFrame>
        <p:nvGraphicFramePr>
          <p:cNvPr id="5" name="Content Placeholder 3"/>
          <p:cNvGraphicFramePr>
            <a:graphicFrameLocks/>
          </p:cNvGraphicFramePr>
          <p:nvPr/>
        </p:nvGraphicFramePr>
        <p:xfrm>
          <a:off x="1523968" y="142852"/>
          <a:ext cx="8640000" cy="6000792"/>
        </p:xfrm>
        <a:graphic>
          <a:graphicData uri="http://schemas.openxmlformats.org/drawingml/2006/table">
            <a:tbl>
              <a:tblPr firstRow="1" firstCol="1" bandRow="1"/>
              <a:tblGrid>
                <a:gridCol w="1476000">
                  <a:extLst>
                    <a:ext uri="{9D8B030D-6E8A-4147-A177-3AD203B41FA5}">
                      <a16:colId xmlns:a16="http://schemas.microsoft.com/office/drawing/2014/main" val="20000"/>
                    </a:ext>
                  </a:extLst>
                </a:gridCol>
                <a:gridCol w="1476000">
                  <a:extLst>
                    <a:ext uri="{9D8B030D-6E8A-4147-A177-3AD203B41FA5}">
                      <a16:colId xmlns:a16="http://schemas.microsoft.com/office/drawing/2014/main" val="20001"/>
                    </a:ext>
                  </a:extLst>
                </a:gridCol>
                <a:gridCol w="1476000">
                  <a:extLst>
                    <a:ext uri="{9D8B030D-6E8A-4147-A177-3AD203B41FA5}">
                      <a16:colId xmlns:a16="http://schemas.microsoft.com/office/drawing/2014/main" val="20002"/>
                    </a:ext>
                  </a:extLst>
                </a:gridCol>
                <a:gridCol w="2736000">
                  <a:extLst>
                    <a:ext uri="{9D8B030D-6E8A-4147-A177-3AD203B41FA5}">
                      <a16:colId xmlns:a16="http://schemas.microsoft.com/office/drawing/2014/main" val="20003"/>
                    </a:ext>
                  </a:extLst>
                </a:gridCol>
                <a:gridCol w="1476000">
                  <a:extLst>
                    <a:ext uri="{9D8B030D-6E8A-4147-A177-3AD203B41FA5}">
                      <a16:colId xmlns:a16="http://schemas.microsoft.com/office/drawing/2014/main" val="20004"/>
                    </a:ext>
                  </a:extLst>
                </a:gridCol>
              </a:tblGrid>
              <a:tr h="317164">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l" defTabSz="914400">
                        <a:defRPr sz="2000">
                          <a:sym typeface="Helvetica Light"/>
                        </a:defRPr>
                      </a:pPr>
                      <a:endParaRPr sz="1200" b="1" dirty="0">
                        <a:solidFill>
                          <a:schemeClr val="bg1"/>
                        </a:solidFill>
                        <a:latin typeface="Arial" panose="020B0604020202020204" pitchFamily="34" charset="0"/>
                        <a:cs typeface="Arial" panose="020B0604020202020204" pitchFamily="34" charset="0"/>
                      </a:endParaRPr>
                    </a:p>
                  </a:txBody>
                  <a:tcPr marL="72000" marR="72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ctr" defTabSz="914400">
                        <a:defRPr sz="1800"/>
                      </a:pPr>
                      <a:r>
                        <a:rPr lang="en-US" sz="1200" b="1" dirty="0" err="1">
                          <a:solidFill>
                            <a:schemeClr val="bg1"/>
                          </a:solidFill>
                          <a:latin typeface="Arial" panose="020B0604020202020204" pitchFamily="34" charset="0"/>
                          <a:cs typeface="Arial" panose="020B0604020202020204" pitchFamily="34" charset="0"/>
                          <a:sym typeface="Helvetica Light"/>
                        </a:rPr>
                        <a:t>Nivo</a:t>
                      </a:r>
                      <a:r>
                        <a:rPr lang="en-029" sz="1200" b="1" dirty="0">
                          <a:solidFill>
                            <a:schemeClr val="bg1"/>
                          </a:solidFill>
                          <a:latin typeface="Arial" panose="020B0604020202020204" pitchFamily="34" charset="0"/>
                          <a:cs typeface="Arial" panose="020B0604020202020204" pitchFamily="34" charset="0"/>
                          <a:sym typeface="Helvetica Light"/>
                        </a:rPr>
                        <a:t>lumab</a:t>
                      </a:r>
                    </a:p>
                  </a:txBody>
                  <a:tcPr marL="72000" marR="72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9AC48"/>
                    </a:solidFill>
                  </a:tcPr>
                </a:tc>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ctr" defTabSz="914400">
                        <a:defRPr sz="1800"/>
                      </a:pPr>
                      <a:r>
                        <a:rPr lang="en-US" sz="1200" b="1" dirty="0" err="1">
                          <a:solidFill>
                            <a:schemeClr val="tx1"/>
                          </a:solidFill>
                          <a:latin typeface="Arial" panose="020B0604020202020204" pitchFamily="34" charset="0"/>
                          <a:cs typeface="Arial" panose="020B0604020202020204" pitchFamily="34" charset="0"/>
                          <a:sym typeface="Helvetica Light"/>
                        </a:rPr>
                        <a:t>Pembro</a:t>
                      </a:r>
                      <a:r>
                        <a:rPr lang="en-029" sz="1200" b="1" dirty="0">
                          <a:solidFill>
                            <a:schemeClr val="tx1"/>
                          </a:solidFill>
                          <a:latin typeface="Arial" panose="020B0604020202020204" pitchFamily="34" charset="0"/>
                          <a:cs typeface="Arial" panose="020B0604020202020204" pitchFamily="34" charset="0"/>
                          <a:sym typeface="Helvetica Light"/>
                        </a:rPr>
                        <a:t>lizumab</a:t>
                      </a:r>
                    </a:p>
                  </a:txBody>
                  <a:tcPr marL="72000" marR="72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ctr" defTabSz="914400">
                        <a:defRPr sz="1800"/>
                      </a:pPr>
                      <a:r>
                        <a:rPr lang="en-029" sz="1200" b="1" dirty="0">
                          <a:solidFill>
                            <a:schemeClr val="bg1"/>
                          </a:solidFill>
                          <a:latin typeface="Arial" panose="020B0604020202020204" pitchFamily="34" charset="0"/>
                          <a:cs typeface="Arial" panose="020B0604020202020204" pitchFamily="34" charset="0"/>
                          <a:sym typeface="Helvetica Light"/>
                        </a:rPr>
                        <a:t>Atezolizumab</a:t>
                      </a:r>
                    </a:p>
                  </a:txBody>
                  <a:tcPr marL="72000" marR="72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472C4"/>
                    </a:solidFill>
                  </a:tcPr>
                </a:tc>
                <a:tc>
                  <a:txBody>
                    <a:bodyPr/>
                    <a:lstStyle/>
                    <a:p>
                      <a:pPr lvl="0" algn="ctr" defTabSz="914400">
                        <a:defRPr sz="1800"/>
                      </a:pPr>
                      <a:r>
                        <a:rPr lang="en-029" sz="1200" b="1" dirty="0" err="1">
                          <a:solidFill>
                            <a:schemeClr val="bg1"/>
                          </a:solidFill>
                          <a:latin typeface="Arial" panose="020B0604020202020204" pitchFamily="34" charset="0"/>
                          <a:cs typeface="Arial" panose="020B0604020202020204" pitchFamily="34" charset="0"/>
                          <a:sym typeface="Helvetica Light"/>
                        </a:rPr>
                        <a:t>Durvalumab</a:t>
                      </a:r>
                      <a:endParaRPr lang="en-029" sz="1200" b="1" dirty="0">
                        <a:solidFill>
                          <a:schemeClr val="bg1"/>
                        </a:solidFill>
                        <a:latin typeface="Arial" panose="020B0604020202020204" pitchFamily="34" charset="0"/>
                        <a:cs typeface="Arial" panose="020B0604020202020204" pitchFamily="34" charset="0"/>
                        <a:sym typeface="Helvetica Light"/>
                      </a:endParaRPr>
                    </a:p>
                  </a:txBody>
                  <a:tcPr marL="72000" marR="72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6295F"/>
                    </a:solidFill>
                  </a:tcPr>
                </a:tc>
                <a:extLst>
                  <a:ext uri="{0D108BD9-81ED-4DB2-BD59-A6C34878D82A}">
                    <a16:rowId xmlns:a16="http://schemas.microsoft.com/office/drawing/2014/main" val="10000"/>
                  </a:ext>
                </a:extLst>
              </a:tr>
              <a:tr h="304477">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l" defTabSz="914400">
                        <a:defRPr sz="1800"/>
                      </a:pPr>
                      <a:r>
                        <a:rPr sz="1200" b="0" dirty="0">
                          <a:solidFill>
                            <a:schemeClr val="tx1"/>
                          </a:solidFill>
                          <a:latin typeface="Arial" panose="020B0604020202020204" pitchFamily="34" charset="0"/>
                          <a:cs typeface="Arial" panose="020B0604020202020204" pitchFamily="34" charset="0"/>
                          <a:sym typeface="Helvetica Light"/>
                        </a:rPr>
                        <a:t>Detection</a:t>
                      </a:r>
                      <a:r>
                        <a:rPr lang="en-GB" sz="1200" b="0" baseline="0" dirty="0">
                          <a:solidFill>
                            <a:schemeClr val="tx1"/>
                          </a:solidFill>
                          <a:latin typeface="Arial" panose="020B0604020202020204" pitchFamily="34" charset="0"/>
                          <a:cs typeface="Arial" panose="020B0604020202020204" pitchFamily="34" charset="0"/>
                          <a:sym typeface="Helvetica Light"/>
                        </a:rPr>
                        <a:t> ant</a:t>
                      </a:r>
                      <a:r>
                        <a:rPr lang="en-GB" sz="1200" b="0" dirty="0">
                          <a:solidFill>
                            <a:schemeClr val="tx1"/>
                          </a:solidFill>
                          <a:latin typeface="Arial" panose="020B0604020202020204" pitchFamily="34" charset="0"/>
                          <a:cs typeface="Arial" panose="020B0604020202020204" pitchFamily="34" charset="0"/>
                          <a:sym typeface="Helvetica Light"/>
                        </a:rPr>
                        <a:t>i</a:t>
                      </a:r>
                      <a:r>
                        <a:rPr sz="1200" b="0" dirty="0">
                          <a:solidFill>
                            <a:schemeClr val="tx1"/>
                          </a:solidFill>
                          <a:latin typeface="Arial" panose="020B0604020202020204" pitchFamily="34" charset="0"/>
                          <a:cs typeface="Arial" panose="020B0604020202020204" pitchFamily="34" charset="0"/>
                          <a:sym typeface="Helvetica Light"/>
                        </a:rPr>
                        <a:t>body</a:t>
                      </a:r>
                      <a:endParaRPr lang="en-US" sz="1200" b="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lvl="0" algn="ctr" defTabSz="914400">
                        <a:defRPr sz="1800"/>
                      </a:pPr>
                      <a:r>
                        <a:rPr sz="1200" b="0" dirty="0">
                          <a:solidFill>
                            <a:schemeClr val="tx1"/>
                          </a:solidFill>
                          <a:latin typeface="Arial" panose="020B0604020202020204" pitchFamily="34" charset="0"/>
                          <a:cs typeface="Arial" panose="020B0604020202020204" pitchFamily="34" charset="0"/>
                          <a:sym typeface="Helvetica Light"/>
                        </a:rPr>
                        <a:t>28-8</a:t>
                      </a:r>
                      <a:r>
                        <a:rPr lang="en-GB" sz="1200" b="0" baseline="30000" dirty="0">
                          <a:solidFill>
                            <a:schemeClr val="tx1"/>
                          </a:solidFill>
                          <a:latin typeface="Arial" panose="020B0604020202020204" pitchFamily="34" charset="0"/>
                          <a:cs typeface="Arial" panose="020B0604020202020204" pitchFamily="34" charset="0"/>
                          <a:sym typeface="Helvetica Light"/>
                        </a:rPr>
                        <a:t>1</a:t>
                      </a:r>
                      <a:endParaRPr sz="1200" b="0" baseline="3000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EFD9"/>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lvl="0" algn="ctr" defTabSz="914400">
                        <a:defRPr sz="1800"/>
                      </a:pPr>
                      <a:r>
                        <a:rPr sz="1200" b="0" dirty="0">
                          <a:solidFill>
                            <a:schemeClr val="tx1"/>
                          </a:solidFill>
                          <a:latin typeface="Arial" panose="020B0604020202020204" pitchFamily="34" charset="0"/>
                          <a:cs typeface="Arial" panose="020B0604020202020204" pitchFamily="34" charset="0"/>
                          <a:sym typeface="Helvetica Light"/>
                        </a:rPr>
                        <a:t>22C3</a:t>
                      </a:r>
                      <a:r>
                        <a:rPr lang="en-GB" sz="1200" b="0" baseline="30000" dirty="0">
                          <a:solidFill>
                            <a:schemeClr val="tx1"/>
                          </a:solidFill>
                          <a:latin typeface="Arial" panose="020B0604020202020204" pitchFamily="34" charset="0"/>
                          <a:cs typeface="Arial" panose="020B0604020202020204" pitchFamily="34" charset="0"/>
                          <a:sym typeface="Helvetica Light"/>
                        </a:rPr>
                        <a:t>1</a:t>
                      </a:r>
                      <a:endParaRPr sz="1200" b="0" baseline="3000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lvl="0" algn="ctr" defTabSz="914400">
                        <a:defRPr sz="1800"/>
                      </a:pPr>
                      <a:r>
                        <a:rPr sz="1200" b="0" dirty="0">
                          <a:solidFill>
                            <a:schemeClr val="tx1"/>
                          </a:solidFill>
                          <a:latin typeface="Arial" panose="020B0604020202020204" pitchFamily="34" charset="0"/>
                          <a:cs typeface="Arial" panose="020B0604020202020204" pitchFamily="34" charset="0"/>
                          <a:sym typeface="Helvetica Light"/>
                        </a:rPr>
                        <a:t>SP142</a:t>
                      </a:r>
                      <a:r>
                        <a:rPr lang="en-GB" sz="1200" b="0" baseline="30000" dirty="0">
                          <a:solidFill>
                            <a:schemeClr val="tx1"/>
                          </a:solidFill>
                          <a:latin typeface="Arial" panose="020B0604020202020204" pitchFamily="34" charset="0"/>
                          <a:cs typeface="Arial" panose="020B0604020202020204" pitchFamily="34" charset="0"/>
                          <a:sym typeface="Helvetica Light"/>
                        </a:rPr>
                        <a:t>2</a:t>
                      </a:r>
                      <a:endParaRPr sz="1200" b="0" baseline="3000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E3F3"/>
                    </a:solidFill>
                  </a:tcPr>
                </a:tc>
                <a:tc>
                  <a:txBody>
                    <a:bodyPr/>
                    <a:lstStyle/>
                    <a:p>
                      <a:pPr lvl="0" algn="ctr" defTabSz="914400">
                        <a:defRPr sz="1800"/>
                      </a:pPr>
                      <a:r>
                        <a:rPr lang="en-GB" sz="1200" b="0" dirty="0">
                          <a:solidFill>
                            <a:schemeClr val="tx1"/>
                          </a:solidFill>
                          <a:latin typeface="Arial" panose="020B0604020202020204" pitchFamily="34" charset="0"/>
                          <a:cs typeface="Arial" panose="020B0604020202020204" pitchFamily="34" charset="0"/>
                          <a:sym typeface="Helvetica Light"/>
                        </a:rPr>
                        <a:t>SP263</a:t>
                      </a:r>
                      <a:r>
                        <a:rPr lang="en-GB" sz="1200" b="0" baseline="30000" dirty="0">
                          <a:solidFill>
                            <a:schemeClr val="tx1"/>
                          </a:solidFill>
                          <a:latin typeface="Arial" panose="020B0604020202020204" pitchFamily="34" charset="0"/>
                          <a:cs typeface="Arial" panose="020B0604020202020204" pitchFamily="34" charset="0"/>
                          <a:sym typeface="Helvetica Light"/>
                        </a:rPr>
                        <a:t>3</a:t>
                      </a:r>
                      <a:endParaRPr sz="1200" b="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D4E4"/>
                    </a:solidFill>
                  </a:tcPr>
                </a:tc>
                <a:extLst>
                  <a:ext uri="{0D108BD9-81ED-4DB2-BD59-A6C34878D82A}">
                    <a16:rowId xmlns:a16="http://schemas.microsoft.com/office/drawing/2014/main" val="10001"/>
                  </a:ext>
                </a:extLst>
              </a:tr>
              <a:tr h="304477">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l" defTabSz="914400">
                        <a:defRPr sz="1800"/>
                      </a:pPr>
                      <a:r>
                        <a:rPr sz="1200" b="0" dirty="0">
                          <a:solidFill>
                            <a:schemeClr val="tx1"/>
                          </a:solidFill>
                          <a:latin typeface="Arial" panose="020B0604020202020204" pitchFamily="34" charset="0"/>
                          <a:cs typeface="Arial" panose="020B0604020202020204" pitchFamily="34" charset="0"/>
                          <a:sym typeface="Helvetica Light"/>
                        </a:rPr>
                        <a:t>IHC </a:t>
                      </a:r>
                      <a:r>
                        <a:rPr lang="en-US" sz="1200" b="0" dirty="0">
                          <a:solidFill>
                            <a:schemeClr val="tx1"/>
                          </a:solidFill>
                          <a:latin typeface="Arial" panose="020B0604020202020204" pitchFamily="34" charset="0"/>
                          <a:cs typeface="Arial" panose="020B0604020202020204" pitchFamily="34" charset="0"/>
                          <a:sym typeface="Helvetica Light"/>
                        </a:rPr>
                        <a:t>p</a:t>
                      </a:r>
                      <a:r>
                        <a:rPr sz="1200" b="0" dirty="0">
                          <a:solidFill>
                            <a:schemeClr val="tx1"/>
                          </a:solidFill>
                          <a:latin typeface="Arial" panose="020B0604020202020204" pitchFamily="34" charset="0"/>
                          <a:cs typeface="Arial" panose="020B0604020202020204" pitchFamily="34" charset="0"/>
                          <a:sym typeface="Helvetica Light"/>
                        </a:rPr>
                        <a:t>latform</a:t>
                      </a: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lvl="0" algn="ctr" defTabSz="914400">
                        <a:defRPr sz="1800"/>
                      </a:pPr>
                      <a:r>
                        <a:rPr sz="1200" b="0" dirty="0" err="1">
                          <a:solidFill>
                            <a:schemeClr val="tx1"/>
                          </a:solidFill>
                          <a:latin typeface="Arial" panose="020B0604020202020204" pitchFamily="34" charset="0"/>
                          <a:cs typeface="Arial" panose="020B0604020202020204" pitchFamily="34" charset="0"/>
                          <a:sym typeface="Helvetica Light"/>
                        </a:rPr>
                        <a:t>Dako</a:t>
                      </a:r>
                      <a:r>
                        <a:rPr lang="en-GB" sz="1200" b="0" baseline="30000" dirty="0">
                          <a:solidFill>
                            <a:schemeClr val="tx1"/>
                          </a:solidFill>
                          <a:latin typeface="Arial" panose="020B0604020202020204" pitchFamily="34" charset="0"/>
                          <a:cs typeface="Arial" panose="020B0604020202020204" pitchFamily="34" charset="0"/>
                          <a:sym typeface="Helvetica Light"/>
                        </a:rPr>
                        <a:t>1</a:t>
                      </a:r>
                      <a:endParaRPr sz="1200" b="0" baseline="3000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EFD9"/>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lvl="0" algn="ctr" defTabSz="914400">
                        <a:defRPr sz="1800"/>
                      </a:pPr>
                      <a:r>
                        <a:rPr sz="1200" b="0" dirty="0" err="1">
                          <a:solidFill>
                            <a:schemeClr val="tx1"/>
                          </a:solidFill>
                          <a:latin typeface="Arial" panose="020B0604020202020204" pitchFamily="34" charset="0"/>
                          <a:cs typeface="Arial" panose="020B0604020202020204" pitchFamily="34" charset="0"/>
                          <a:sym typeface="Helvetica Light"/>
                        </a:rPr>
                        <a:t>Dako</a:t>
                      </a:r>
                      <a:r>
                        <a:rPr lang="en-GB" sz="1200" b="0" baseline="30000" dirty="0">
                          <a:solidFill>
                            <a:schemeClr val="tx1"/>
                          </a:solidFill>
                          <a:latin typeface="Arial" panose="020B0604020202020204" pitchFamily="34" charset="0"/>
                          <a:cs typeface="Arial" panose="020B0604020202020204" pitchFamily="34" charset="0"/>
                          <a:sym typeface="Helvetica Light"/>
                        </a:rPr>
                        <a:t>1</a:t>
                      </a:r>
                      <a:endParaRPr sz="1200" b="0" baseline="3000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lvl="0" algn="ctr" defTabSz="914400">
                        <a:defRPr sz="1800"/>
                      </a:pPr>
                      <a:r>
                        <a:rPr sz="1200" b="0" dirty="0" err="1">
                          <a:solidFill>
                            <a:schemeClr val="tx1"/>
                          </a:solidFill>
                          <a:latin typeface="Arial" panose="020B0604020202020204" pitchFamily="34" charset="0"/>
                          <a:cs typeface="Arial" panose="020B0604020202020204" pitchFamily="34" charset="0"/>
                          <a:sym typeface="Helvetica Light"/>
                        </a:rPr>
                        <a:t>Ventana</a:t>
                      </a:r>
                      <a:r>
                        <a:rPr lang="en-GB" sz="1200" b="0" baseline="30000" dirty="0">
                          <a:solidFill>
                            <a:schemeClr val="tx1"/>
                          </a:solidFill>
                          <a:latin typeface="Arial" panose="020B0604020202020204" pitchFamily="34" charset="0"/>
                          <a:cs typeface="Arial" panose="020B0604020202020204" pitchFamily="34" charset="0"/>
                          <a:sym typeface="Helvetica Light"/>
                        </a:rPr>
                        <a:t>1</a:t>
                      </a:r>
                      <a:endParaRPr sz="1200" b="0" baseline="3000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E3F3"/>
                    </a:solidFill>
                  </a:tcPr>
                </a:tc>
                <a:tc>
                  <a:txBody>
                    <a:bodyPr/>
                    <a:lstStyle/>
                    <a:p>
                      <a:pPr lvl="0" algn="ctr" defTabSz="914400">
                        <a:defRPr sz="1800"/>
                      </a:pPr>
                      <a:r>
                        <a:rPr lang="en-GB" sz="1200" b="0" dirty="0">
                          <a:solidFill>
                            <a:schemeClr val="tx1"/>
                          </a:solidFill>
                          <a:latin typeface="Arial" panose="020B0604020202020204" pitchFamily="34" charset="0"/>
                          <a:cs typeface="Arial" panose="020B0604020202020204" pitchFamily="34" charset="0"/>
                          <a:sym typeface="Helvetica Light"/>
                        </a:rPr>
                        <a:t>Ventana</a:t>
                      </a:r>
                      <a:r>
                        <a:rPr lang="en-GB" sz="1200" b="0" baseline="30000" dirty="0">
                          <a:solidFill>
                            <a:schemeClr val="tx1"/>
                          </a:solidFill>
                          <a:latin typeface="Arial" panose="020B0604020202020204" pitchFamily="34" charset="0"/>
                          <a:cs typeface="Arial" panose="020B0604020202020204" pitchFamily="34" charset="0"/>
                          <a:sym typeface="Helvetica Light"/>
                        </a:rPr>
                        <a:t>3</a:t>
                      </a:r>
                      <a:endParaRPr sz="1200" b="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D4E4"/>
                    </a:solidFill>
                  </a:tcPr>
                </a:tc>
                <a:extLst>
                  <a:ext uri="{0D108BD9-81ED-4DB2-BD59-A6C34878D82A}">
                    <a16:rowId xmlns:a16="http://schemas.microsoft.com/office/drawing/2014/main" val="10002"/>
                  </a:ext>
                </a:extLst>
              </a:tr>
              <a:tr h="505875">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l" defTabSz="914400">
                        <a:defRPr sz="1800"/>
                      </a:pPr>
                      <a:r>
                        <a:rPr lang="en-US" sz="1200" b="0" dirty="0">
                          <a:solidFill>
                            <a:schemeClr val="tx1"/>
                          </a:solidFill>
                          <a:latin typeface="Arial" panose="020B0604020202020204" pitchFamily="34" charset="0"/>
                          <a:cs typeface="Arial" panose="020B0604020202020204" pitchFamily="34" charset="0"/>
                          <a:sym typeface="Helvetica Light"/>
                        </a:rPr>
                        <a:t>Cell types scored for NSCLC</a:t>
                      </a:r>
                      <a:endParaRPr sz="1200" b="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lvl="0" indent="0" algn="ctr" defTabSz="914400">
                        <a:buFont typeface="Arial"/>
                        <a:buNone/>
                        <a:defRPr sz="1800"/>
                      </a:pPr>
                      <a:r>
                        <a:rPr lang="en-US" sz="1200" b="0" baseline="0" dirty="0">
                          <a:solidFill>
                            <a:schemeClr val="tx1"/>
                          </a:solidFill>
                          <a:latin typeface="Arial" panose="020B0604020202020204" pitchFamily="34" charset="0"/>
                          <a:cs typeface="Arial" panose="020B0604020202020204" pitchFamily="34" charset="0"/>
                          <a:sym typeface="Helvetica Light"/>
                        </a:rPr>
                        <a:t>TC</a:t>
                      </a:r>
                      <a:r>
                        <a:rPr lang="en-US" sz="1200" b="0" baseline="30000" dirty="0">
                          <a:solidFill>
                            <a:schemeClr val="tx1"/>
                          </a:solidFill>
                          <a:latin typeface="Arial" panose="020B0604020202020204" pitchFamily="34" charset="0"/>
                          <a:cs typeface="Arial" panose="020B0604020202020204" pitchFamily="34" charset="0"/>
                          <a:sym typeface="Helvetica Light"/>
                        </a:rPr>
                        <a:t>1</a:t>
                      </a: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9AC48">
                        <a:lumMod val="20000"/>
                        <a:lumOff val="80000"/>
                      </a:srgb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US" sz="1200" b="0" dirty="0">
                          <a:solidFill>
                            <a:schemeClr val="tx1"/>
                          </a:solidFill>
                          <a:latin typeface="Arial" panose="020B0604020202020204" pitchFamily="34" charset="0"/>
                          <a:cs typeface="Arial" panose="020B0604020202020204" pitchFamily="34" charset="0"/>
                          <a:sym typeface="Helvetica Light"/>
                        </a:rPr>
                        <a:t>TC</a:t>
                      </a:r>
                      <a:r>
                        <a:rPr lang="en-US" sz="1200" b="0" baseline="30000" dirty="0">
                          <a:solidFill>
                            <a:schemeClr val="tx1"/>
                          </a:solidFill>
                          <a:latin typeface="Arial" panose="020B0604020202020204" pitchFamily="34" charset="0"/>
                          <a:cs typeface="Arial" panose="020B0604020202020204" pitchFamily="34" charset="0"/>
                          <a:sym typeface="Helvetica Light"/>
                        </a:rPr>
                        <a:t>1</a:t>
                      </a: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US" sz="1200" b="0" dirty="0">
                          <a:solidFill>
                            <a:schemeClr val="tx1"/>
                          </a:solidFill>
                          <a:latin typeface="Arial" panose="020B0604020202020204" pitchFamily="34" charset="0"/>
                          <a:cs typeface="Arial" panose="020B0604020202020204" pitchFamily="34" charset="0"/>
                          <a:sym typeface="Helvetica Light"/>
                        </a:rPr>
                        <a:t>IC and </a:t>
                      </a:r>
                      <a:r>
                        <a:rPr lang="en-US" sz="1200" b="0" baseline="0" dirty="0">
                          <a:solidFill>
                            <a:schemeClr val="tx1"/>
                          </a:solidFill>
                          <a:latin typeface="Arial" panose="020B0604020202020204" pitchFamily="34" charset="0"/>
                          <a:cs typeface="Arial" panose="020B0604020202020204" pitchFamily="34" charset="0"/>
                          <a:sym typeface="Helvetica Light"/>
                        </a:rPr>
                        <a:t>TC</a:t>
                      </a:r>
                      <a:r>
                        <a:rPr lang="en-US" sz="1200" b="0" baseline="30000" dirty="0">
                          <a:solidFill>
                            <a:schemeClr val="tx1"/>
                          </a:solidFill>
                          <a:latin typeface="Arial" panose="020B0604020202020204" pitchFamily="34" charset="0"/>
                          <a:cs typeface="Arial" panose="020B0604020202020204" pitchFamily="34" charset="0"/>
                          <a:sym typeface="Helvetica Light"/>
                        </a:rPr>
                        <a:t>1,2</a:t>
                      </a: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E3F3"/>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US" sz="1200" b="0" dirty="0">
                          <a:solidFill>
                            <a:schemeClr val="tx1"/>
                          </a:solidFill>
                          <a:latin typeface="Arial" panose="020B0604020202020204" pitchFamily="34" charset="0"/>
                          <a:cs typeface="Arial" panose="020B0604020202020204" pitchFamily="34" charset="0"/>
                          <a:sym typeface="Helvetica Light"/>
                        </a:rPr>
                        <a:t>TC</a:t>
                      </a:r>
                      <a:r>
                        <a:rPr lang="en-US" sz="1200" b="0" baseline="30000" dirty="0">
                          <a:solidFill>
                            <a:schemeClr val="tx1"/>
                          </a:solidFill>
                          <a:latin typeface="Arial" panose="020B0604020202020204" pitchFamily="34" charset="0"/>
                          <a:cs typeface="Arial" panose="020B0604020202020204" pitchFamily="34" charset="0"/>
                          <a:sym typeface="Helvetica Light"/>
                        </a:rPr>
                        <a:t>1</a:t>
                      </a: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D4E4"/>
                    </a:solidFill>
                  </a:tcPr>
                </a:tc>
                <a:extLst>
                  <a:ext uri="{0D108BD9-81ED-4DB2-BD59-A6C34878D82A}">
                    <a16:rowId xmlns:a16="http://schemas.microsoft.com/office/drawing/2014/main" val="10003"/>
                  </a:ext>
                </a:extLst>
              </a:tr>
              <a:tr h="1210771">
                <a:tc>
                  <a:txBody>
                    <a:bodyPr/>
                    <a:lstStyle/>
                    <a:p>
                      <a:pPr lvl="0" algn="l" defTabSz="914400">
                        <a:defRPr sz="1800"/>
                      </a:pPr>
                      <a:r>
                        <a:rPr lang="en-GB" sz="1200" b="0" baseline="0" dirty="0">
                          <a:solidFill>
                            <a:schemeClr val="tx1"/>
                          </a:solidFill>
                          <a:latin typeface="Arial" panose="020B0604020202020204" pitchFamily="34" charset="0"/>
                          <a:cs typeface="Arial" panose="020B0604020202020204" pitchFamily="34" charset="0"/>
                          <a:sym typeface="Helvetica Light"/>
                        </a:rPr>
                        <a:t>Cut-off definitions for NSCLC</a:t>
                      </a:r>
                      <a:endParaRPr sz="1200" b="0" baseline="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defTabSz="914400">
                        <a:buFont typeface="Arial"/>
                        <a:buNone/>
                        <a:defRPr sz="1800"/>
                      </a:pPr>
                      <a:r>
                        <a:rPr lang="en-US" sz="1200" b="0" baseline="0" dirty="0">
                          <a:solidFill>
                            <a:schemeClr val="tx1"/>
                          </a:solidFill>
                          <a:latin typeface="Arial" panose="020B0604020202020204" pitchFamily="34" charset="0"/>
                          <a:cs typeface="Arial" panose="020B0604020202020204" pitchFamily="34" charset="0"/>
                          <a:sym typeface="Helvetica Light"/>
                        </a:rPr>
                        <a:t>PD-L1+ as ≥5% of TCs </a:t>
                      </a:r>
                      <a:r>
                        <a:rPr lang="en-GB" sz="1200" b="0" baseline="0" dirty="0">
                          <a:solidFill>
                            <a:schemeClr val="tx1"/>
                          </a:solidFill>
                          <a:latin typeface="Arial" panose="020B0604020202020204" pitchFamily="34" charset="0"/>
                          <a:cs typeface="Arial" panose="020B0604020202020204" pitchFamily="34" charset="0"/>
                          <a:sym typeface="Helvetica Light"/>
                        </a:rPr>
                        <a:t>exhibiting positive membrane PD-L1 staining at any intensity</a:t>
                      </a:r>
                      <a:endParaRPr lang="en-US" sz="1200" b="0" baseline="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9AC48">
                        <a:lumMod val="20000"/>
                        <a:lumOff val="8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US" sz="1200" b="0" baseline="0" dirty="0">
                          <a:solidFill>
                            <a:schemeClr val="tx1"/>
                          </a:solidFill>
                          <a:latin typeface="Arial" panose="020B0604020202020204" pitchFamily="34" charset="0"/>
                          <a:cs typeface="Arial" panose="020B0604020202020204" pitchFamily="34" charset="0"/>
                          <a:sym typeface="Helvetica Light"/>
                        </a:rPr>
                        <a:t>PD-L1+ as ≥50% of </a:t>
                      </a:r>
                      <a:r>
                        <a:rPr lang="en-GB" sz="1200" b="0" baseline="0" dirty="0">
                          <a:solidFill>
                            <a:schemeClr val="tx1"/>
                          </a:solidFill>
                          <a:latin typeface="Arial" panose="020B0604020202020204" pitchFamily="34" charset="0"/>
                          <a:cs typeface="Arial" panose="020B0604020202020204" pitchFamily="34" charset="0"/>
                          <a:sym typeface="Helvetica Light"/>
                        </a:rPr>
                        <a:t>viable TCs showing partial or complete membrane PD-L1 expression*</a:t>
                      </a:r>
                      <a:endParaRPr lang="en-US" sz="1200" b="0" baseline="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GB" sz="1100" b="0" baseline="0" dirty="0">
                          <a:solidFill>
                            <a:schemeClr val="tx1"/>
                          </a:solidFill>
                          <a:latin typeface="Arial" panose="020B0604020202020204" pitchFamily="34" charset="0"/>
                          <a:cs typeface="Arial" panose="020B0604020202020204" pitchFamily="34" charset="0"/>
                          <a:sym typeface="Helvetica Light"/>
                        </a:rPr>
                        <a:t>TC3 or IC3: ≥50% of TCs or ≥10% of ICs</a:t>
                      </a:r>
                    </a:p>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GB" sz="1100" b="0" baseline="0" dirty="0">
                          <a:solidFill>
                            <a:schemeClr val="tx1"/>
                          </a:solidFill>
                          <a:latin typeface="Arial" panose="020B0604020202020204" pitchFamily="34" charset="0"/>
                          <a:cs typeface="Arial" panose="020B0604020202020204" pitchFamily="34" charset="0"/>
                          <a:sym typeface="Helvetica Light"/>
                        </a:rPr>
                        <a:t>TC2/3 or IC2/3: ≥5% of TCs or ICs</a:t>
                      </a:r>
                    </a:p>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GB" sz="1100" b="0" baseline="0" dirty="0">
                          <a:solidFill>
                            <a:schemeClr val="tx1"/>
                          </a:solidFill>
                          <a:latin typeface="Arial" panose="020B0604020202020204" pitchFamily="34" charset="0"/>
                          <a:cs typeface="Arial" panose="020B0604020202020204" pitchFamily="34" charset="0"/>
                          <a:sym typeface="Helvetica Light"/>
                        </a:rPr>
                        <a:t>TC1/2/3 or IC1/2/3: ≥1% of TCs or ICs</a:t>
                      </a:r>
                    </a:p>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GB" sz="1100" b="0" baseline="0" dirty="0">
                          <a:solidFill>
                            <a:schemeClr val="tx1"/>
                          </a:solidFill>
                          <a:latin typeface="Arial" panose="020B0604020202020204" pitchFamily="34" charset="0"/>
                          <a:cs typeface="Arial" panose="020B0604020202020204" pitchFamily="34" charset="0"/>
                          <a:sym typeface="Helvetica Light"/>
                        </a:rPr>
                        <a:t>TC0 and IC0: &lt;1% of TCs and ICs</a:t>
                      </a:r>
                    </a:p>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GB" sz="1100" b="0" i="1" baseline="0" dirty="0">
                          <a:solidFill>
                            <a:schemeClr val="tx1"/>
                          </a:solidFill>
                          <a:latin typeface="Arial" panose="020B0604020202020204" pitchFamily="34" charset="0"/>
                          <a:cs typeface="Arial" panose="020B0604020202020204" pitchFamily="34" charset="0"/>
                          <a:sym typeface="Helvetica Light"/>
                        </a:rPr>
                        <a:t>(Proportion of cells stained at any intensity)</a:t>
                      </a: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E3F3"/>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sz="1800"/>
                      </a:pPr>
                      <a:r>
                        <a:rPr lang="en-US" sz="1200" b="0" baseline="0" dirty="0">
                          <a:solidFill>
                            <a:schemeClr val="tx1"/>
                          </a:solidFill>
                          <a:latin typeface="Arial" panose="020B0604020202020204" pitchFamily="34" charset="0"/>
                          <a:cs typeface="Arial" panose="020B0604020202020204" pitchFamily="34" charset="0"/>
                          <a:sym typeface="Helvetica Light"/>
                        </a:rPr>
                        <a:t>PD-L1+ as ≥25% of TCs with membrane PD-L1 staining</a:t>
                      </a: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D4E4"/>
                    </a:solidFill>
                  </a:tcPr>
                </a:tc>
                <a:extLst>
                  <a:ext uri="{0D108BD9-81ED-4DB2-BD59-A6C34878D82A}">
                    <a16:rowId xmlns:a16="http://schemas.microsoft.com/office/drawing/2014/main" val="10004"/>
                  </a:ext>
                </a:extLst>
              </a:tr>
              <a:tr h="3358028">
                <a:tc>
                  <a:txBody>
                    <a:bodyPr/>
                    <a:lstStyle>
                      <a:lvl1pPr marL="0" algn="l" defTabSz="914400" rtl="0" eaLnBrk="1" latinLnBrk="0" hangingPunct="1">
                        <a:defRPr sz="1800" b="1" kern="1200">
                          <a:solidFill>
                            <a:schemeClr val="lt1"/>
                          </a:solidFill>
                          <a:latin typeface="Arial"/>
                          <a:cs typeface="Arial"/>
                        </a:defRPr>
                      </a:lvl1pPr>
                      <a:lvl2pPr marL="457200" algn="l" defTabSz="914400" rtl="0" eaLnBrk="1" latinLnBrk="0" hangingPunct="1">
                        <a:defRPr sz="1800" b="1" kern="1200">
                          <a:solidFill>
                            <a:schemeClr val="lt1"/>
                          </a:solidFill>
                          <a:latin typeface="Arial"/>
                          <a:cs typeface="Arial"/>
                        </a:defRPr>
                      </a:lvl2pPr>
                      <a:lvl3pPr marL="914400" algn="l" defTabSz="914400" rtl="0" eaLnBrk="1" latinLnBrk="0" hangingPunct="1">
                        <a:defRPr sz="1800" b="1" kern="1200">
                          <a:solidFill>
                            <a:schemeClr val="lt1"/>
                          </a:solidFill>
                          <a:latin typeface="Arial"/>
                          <a:cs typeface="Arial"/>
                        </a:defRPr>
                      </a:lvl3pPr>
                      <a:lvl4pPr marL="1371600" algn="l" defTabSz="914400" rtl="0" eaLnBrk="1" latinLnBrk="0" hangingPunct="1">
                        <a:defRPr sz="1800" b="1" kern="1200">
                          <a:solidFill>
                            <a:schemeClr val="lt1"/>
                          </a:solidFill>
                          <a:latin typeface="Arial"/>
                          <a:cs typeface="Arial"/>
                        </a:defRPr>
                      </a:lvl4pPr>
                      <a:lvl5pPr marL="1828800" algn="l" defTabSz="914400" rtl="0" eaLnBrk="1" latinLnBrk="0" hangingPunct="1">
                        <a:defRPr sz="1800" b="1" kern="1200">
                          <a:solidFill>
                            <a:schemeClr val="lt1"/>
                          </a:solidFill>
                          <a:latin typeface="Arial"/>
                          <a:cs typeface="Arial"/>
                        </a:defRPr>
                      </a:lvl5pPr>
                      <a:lvl6pPr marL="2286000" algn="l" defTabSz="914400" rtl="0" eaLnBrk="1" latinLnBrk="0" hangingPunct="1">
                        <a:defRPr sz="1800" b="1" kern="1200">
                          <a:solidFill>
                            <a:schemeClr val="lt1"/>
                          </a:solidFill>
                          <a:latin typeface="Arial"/>
                          <a:cs typeface="Arial"/>
                        </a:defRPr>
                      </a:lvl6pPr>
                      <a:lvl7pPr marL="2743200" algn="l" defTabSz="914400" rtl="0" eaLnBrk="1" latinLnBrk="0" hangingPunct="1">
                        <a:defRPr sz="1800" b="1" kern="1200">
                          <a:solidFill>
                            <a:schemeClr val="lt1"/>
                          </a:solidFill>
                          <a:latin typeface="Arial"/>
                          <a:cs typeface="Arial"/>
                        </a:defRPr>
                      </a:lvl7pPr>
                      <a:lvl8pPr marL="3200400" algn="l" defTabSz="914400" rtl="0" eaLnBrk="1" latinLnBrk="0" hangingPunct="1">
                        <a:defRPr sz="1800" b="1" kern="1200">
                          <a:solidFill>
                            <a:schemeClr val="lt1"/>
                          </a:solidFill>
                          <a:latin typeface="Arial"/>
                          <a:cs typeface="Arial"/>
                        </a:defRPr>
                      </a:lvl8pPr>
                      <a:lvl9pPr marL="3657600" algn="l" defTabSz="914400" rtl="0" eaLnBrk="1" latinLnBrk="0" hangingPunct="1">
                        <a:defRPr sz="1800" b="1" kern="1200">
                          <a:solidFill>
                            <a:schemeClr val="lt1"/>
                          </a:solidFill>
                          <a:latin typeface="Arial"/>
                          <a:cs typeface="Arial"/>
                        </a:defRPr>
                      </a:lvl9pPr>
                    </a:lstStyle>
                    <a:p>
                      <a:pPr lvl="0" algn="l" defTabSz="914400">
                        <a:defRPr sz="1800"/>
                      </a:pPr>
                      <a:r>
                        <a:rPr lang="en-GB" sz="1200" b="0" i="0" dirty="0">
                          <a:solidFill>
                            <a:schemeClr val="tx1"/>
                          </a:solidFill>
                          <a:latin typeface="Arial" panose="020B0604020202020204" pitchFamily="34" charset="0"/>
                          <a:cs typeface="Arial" panose="020B0604020202020204" pitchFamily="34" charset="0"/>
                          <a:sym typeface="Helvetica Light"/>
                        </a:rPr>
                        <a:t>Estimated PD-L1 </a:t>
                      </a:r>
                      <a:r>
                        <a:rPr lang="en-GB" sz="1200" b="0" i="0" baseline="0" dirty="0">
                          <a:solidFill>
                            <a:schemeClr val="tx1"/>
                          </a:solidFill>
                          <a:latin typeface="Arial" panose="020B0604020202020204" pitchFamily="34" charset="0"/>
                          <a:cs typeface="Arial" panose="020B0604020202020204" pitchFamily="34" charset="0"/>
                          <a:sym typeface="Helvetica Light"/>
                        </a:rPr>
                        <a:t>prevalence in NSCLC</a:t>
                      </a:r>
                      <a:endParaRPr sz="1200" b="0" i="0"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lvl="0" indent="0" algn="ctr" defTabSz="914400">
                        <a:buFont typeface="Arial"/>
                        <a:buNone/>
                        <a:defRPr sz="1800"/>
                      </a:pPr>
                      <a:endParaRPr sz="1200" b="0" i="1"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9AC48">
                        <a:lumMod val="20000"/>
                        <a:lumOff val="80000"/>
                      </a:srgb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lvl="0" indent="0" algn="ctr" defTabSz="914400">
                        <a:buFont typeface="Arial"/>
                        <a:buNone/>
                        <a:defRPr sz="1800"/>
                      </a:pPr>
                      <a:endParaRPr sz="1200" b="0" i="1"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dk1"/>
                          </a:solidFill>
                          <a:latin typeface="Arial"/>
                          <a:cs typeface="Arial"/>
                        </a:defRPr>
                      </a:lvl1pPr>
                      <a:lvl2pPr marL="457200" algn="l" defTabSz="914400" rtl="0" eaLnBrk="1" latinLnBrk="0" hangingPunct="1">
                        <a:defRPr sz="1800" kern="1200">
                          <a:solidFill>
                            <a:schemeClr val="dk1"/>
                          </a:solidFill>
                          <a:latin typeface="Arial"/>
                          <a:cs typeface="Arial"/>
                        </a:defRPr>
                      </a:lvl2pPr>
                      <a:lvl3pPr marL="914400" algn="l" defTabSz="914400" rtl="0" eaLnBrk="1" latinLnBrk="0" hangingPunct="1">
                        <a:defRPr sz="1800" kern="1200">
                          <a:solidFill>
                            <a:schemeClr val="dk1"/>
                          </a:solidFill>
                          <a:latin typeface="Arial"/>
                          <a:cs typeface="Arial"/>
                        </a:defRPr>
                      </a:lvl3pPr>
                      <a:lvl4pPr marL="1371600" algn="l" defTabSz="914400" rtl="0" eaLnBrk="1" latinLnBrk="0" hangingPunct="1">
                        <a:defRPr sz="1800" kern="1200">
                          <a:solidFill>
                            <a:schemeClr val="dk1"/>
                          </a:solidFill>
                          <a:latin typeface="Arial"/>
                          <a:cs typeface="Arial"/>
                        </a:defRPr>
                      </a:lvl4pPr>
                      <a:lvl5pPr marL="1828800" algn="l" defTabSz="914400" rtl="0" eaLnBrk="1" latinLnBrk="0" hangingPunct="1">
                        <a:defRPr sz="1800" kern="1200">
                          <a:solidFill>
                            <a:schemeClr val="dk1"/>
                          </a:solidFill>
                          <a:latin typeface="Arial"/>
                          <a:cs typeface="Arial"/>
                        </a:defRPr>
                      </a:lvl5pPr>
                      <a:lvl6pPr marL="2286000" algn="l" defTabSz="914400" rtl="0" eaLnBrk="1" latinLnBrk="0" hangingPunct="1">
                        <a:defRPr sz="1800" kern="1200">
                          <a:solidFill>
                            <a:schemeClr val="dk1"/>
                          </a:solidFill>
                          <a:latin typeface="Arial"/>
                          <a:cs typeface="Arial"/>
                        </a:defRPr>
                      </a:lvl6pPr>
                      <a:lvl7pPr marL="2743200" algn="l" defTabSz="914400" rtl="0" eaLnBrk="1" latinLnBrk="0" hangingPunct="1">
                        <a:defRPr sz="1800" kern="1200">
                          <a:solidFill>
                            <a:schemeClr val="dk1"/>
                          </a:solidFill>
                          <a:latin typeface="Arial"/>
                          <a:cs typeface="Arial"/>
                        </a:defRPr>
                      </a:lvl7pPr>
                      <a:lvl8pPr marL="3200400" algn="l" defTabSz="914400" rtl="0" eaLnBrk="1" latinLnBrk="0" hangingPunct="1">
                        <a:defRPr sz="1800" kern="1200">
                          <a:solidFill>
                            <a:schemeClr val="dk1"/>
                          </a:solidFill>
                          <a:latin typeface="Arial"/>
                          <a:cs typeface="Arial"/>
                        </a:defRPr>
                      </a:lvl8pPr>
                      <a:lvl9pPr marL="3657600" algn="l" defTabSz="914400" rtl="0" eaLnBrk="1" latinLnBrk="0" hangingPunct="1">
                        <a:defRPr sz="1800" kern="1200">
                          <a:solidFill>
                            <a:schemeClr val="dk1"/>
                          </a:solidFill>
                          <a:latin typeface="Arial"/>
                          <a:cs typeface="Arial"/>
                        </a:defRPr>
                      </a:lvl9pPr>
                    </a:lstStyle>
                    <a:p>
                      <a:pPr marL="0" lvl="0" indent="0" algn="ctr" defTabSz="914400">
                        <a:buFont typeface="Arial"/>
                        <a:buNone/>
                        <a:defRPr sz="1800"/>
                      </a:pPr>
                      <a:endParaRPr sz="1200" b="0" i="1"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AE3F3"/>
                    </a:solidFill>
                  </a:tcPr>
                </a:tc>
                <a:tc>
                  <a:txBody>
                    <a:bodyPr/>
                    <a:lstStyle/>
                    <a:p>
                      <a:pPr marL="0" lvl="0" indent="0" algn="ctr" defTabSz="914400">
                        <a:buFont typeface="Arial"/>
                        <a:buNone/>
                        <a:defRPr sz="1800"/>
                      </a:pPr>
                      <a:endParaRPr sz="1200" b="0" i="1" dirty="0">
                        <a:solidFill>
                          <a:schemeClr val="tx1"/>
                        </a:solidFill>
                        <a:latin typeface="Arial" panose="020B0604020202020204" pitchFamily="34" charset="0"/>
                        <a:cs typeface="Arial" panose="020B0604020202020204" pitchFamily="34" charset="0"/>
                        <a:sym typeface="Helvetica Light"/>
                      </a:endParaRPr>
                    </a:p>
                  </a:txBody>
                  <a:tcPr marL="72000" marR="72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D4E4"/>
                    </a:solidFill>
                  </a:tcPr>
                </a:tc>
                <a:extLst>
                  <a:ext uri="{0D108BD9-81ED-4DB2-BD59-A6C34878D82A}">
                    <a16:rowId xmlns:a16="http://schemas.microsoft.com/office/drawing/2014/main" val="10005"/>
                  </a:ext>
                </a:extLst>
              </a:tr>
            </a:tbl>
          </a:graphicData>
        </a:graphic>
      </p:graphicFrame>
      <p:sp>
        <p:nvSpPr>
          <p:cNvPr id="6" name="Text Placeholder 3"/>
          <p:cNvSpPr txBox="1">
            <a:spLocks/>
          </p:cNvSpPr>
          <p:nvPr/>
        </p:nvSpPr>
        <p:spPr>
          <a:xfrm>
            <a:off x="4595802" y="6143645"/>
            <a:ext cx="7429552" cy="714356"/>
          </a:xfrm>
          <a:prstGeom prst="rect">
            <a:avLst/>
          </a:prstGeom>
        </p:spPr>
        <p:txBody>
          <a:bodyPr vert="horz" lIns="91440" tIns="45720" rIns="91440" bIns="45720" rtlCol="0" anchor="ctr">
            <a:noAutofit/>
          </a:bodyPr>
          <a:lstStyle>
            <a:defPPr>
              <a:defRPr lang="en-US"/>
            </a:defPPr>
            <a:lvl1pPr algn="l" rtl="0" fontAlgn="base">
              <a:spcBef>
                <a:spcPct val="0"/>
              </a:spcBef>
              <a:spcAft>
                <a:spcPct val="0"/>
              </a:spcAft>
              <a:defRPr sz="1200" kern="1200">
                <a:solidFill>
                  <a:prstClr val="black">
                    <a:tint val="75000"/>
                  </a:prstClr>
                </a:solidFill>
                <a:latin typeface="Arial" charset="0"/>
                <a:ea typeface="ＭＳ Ｐゴシック"/>
                <a:cs typeface="ＭＳ Ｐゴシック"/>
              </a:defRPr>
            </a:lvl1pPr>
            <a:lvl2pPr marL="457200" algn="l" rtl="0" fontAlgn="base">
              <a:spcBef>
                <a:spcPct val="0"/>
              </a:spcBef>
              <a:spcAft>
                <a:spcPct val="0"/>
              </a:spcAft>
              <a:defRPr kern="1200">
                <a:solidFill>
                  <a:srgbClr val="1F497D"/>
                </a:solidFill>
                <a:latin typeface="Calibri" pitchFamily="34" charset="0"/>
                <a:ea typeface="ＭＳ Ｐゴシック"/>
                <a:cs typeface="ＭＳ Ｐゴシック"/>
              </a:defRPr>
            </a:lvl2pPr>
            <a:lvl3pPr marL="914400" algn="l" rtl="0" fontAlgn="base">
              <a:spcBef>
                <a:spcPct val="0"/>
              </a:spcBef>
              <a:spcAft>
                <a:spcPct val="0"/>
              </a:spcAft>
              <a:defRPr kern="1200">
                <a:solidFill>
                  <a:srgbClr val="1F497D"/>
                </a:solidFill>
                <a:latin typeface="Calibri" pitchFamily="34" charset="0"/>
                <a:ea typeface="ＭＳ Ｐゴシック"/>
                <a:cs typeface="ＭＳ Ｐゴシック"/>
              </a:defRPr>
            </a:lvl3pPr>
            <a:lvl4pPr marL="1371600" algn="l" rtl="0" fontAlgn="base">
              <a:spcBef>
                <a:spcPct val="0"/>
              </a:spcBef>
              <a:spcAft>
                <a:spcPct val="0"/>
              </a:spcAft>
              <a:defRPr kern="1200">
                <a:solidFill>
                  <a:srgbClr val="1F497D"/>
                </a:solidFill>
                <a:latin typeface="Calibri" pitchFamily="34" charset="0"/>
                <a:ea typeface="ＭＳ Ｐゴシック"/>
                <a:cs typeface="ＭＳ Ｐゴシック"/>
              </a:defRPr>
            </a:lvl4pPr>
            <a:lvl5pPr marL="1828800" algn="l" rtl="0" fontAlgn="base">
              <a:spcBef>
                <a:spcPct val="0"/>
              </a:spcBef>
              <a:spcAft>
                <a:spcPct val="0"/>
              </a:spcAft>
              <a:defRPr kern="1200">
                <a:solidFill>
                  <a:srgbClr val="1F497D"/>
                </a:solidFill>
                <a:latin typeface="Calibri" pitchFamily="34" charset="0"/>
                <a:ea typeface="ＭＳ Ｐゴシック"/>
                <a:cs typeface="ＭＳ Ｐゴシック"/>
              </a:defRPr>
            </a:lvl5pPr>
            <a:lvl6pPr marL="2286000" algn="l" defTabSz="914400" rtl="0" eaLnBrk="1" latinLnBrk="0" hangingPunct="1">
              <a:defRPr kern="1200">
                <a:solidFill>
                  <a:srgbClr val="1F497D"/>
                </a:solidFill>
                <a:latin typeface="Calibri" pitchFamily="34" charset="0"/>
                <a:ea typeface="ＭＳ Ｐゴシック"/>
                <a:cs typeface="ＭＳ Ｐゴシック"/>
              </a:defRPr>
            </a:lvl6pPr>
            <a:lvl7pPr marL="2743200" algn="l" defTabSz="914400" rtl="0" eaLnBrk="1" latinLnBrk="0" hangingPunct="1">
              <a:defRPr kern="1200">
                <a:solidFill>
                  <a:srgbClr val="1F497D"/>
                </a:solidFill>
                <a:latin typeface="Calibri" pitchFamily="34" charset="0"/>
                <a:ea typeface="ＭＳ Ｐゴシック"/>
                <a:cs typeface="ＭＳ Ｐゴシック"/>
              </a:defRPr>
            </a:lvl7pPr>
            <a:lvl8pPr marL="3200400" algn="l" defTabSz="914400" rtl="0" eaLnBrk="1" latinLnBrk="0" hangingPunct="1">
              <a:defRPr kern="1200">
                <a:solidFill>
                  <a:srgbClr val="1F497D"/>
                </a:solidFill>
                <a:latin typeface="Calibri" pitchFamily="34" charset="0"/>
                <a:ea typeface="ＭＳ Ｐゴシック"/>
                <a:cs typeface="ＭＳ Ｐゴシック"/>
              </a:defRPr>
            </a:lvl8pPr>
            <a:lvl9pPr marL="3657600" algn="l" defTabSz="914400" rtl="0" eaLnBrk="1" latinLnBrk="0" hangingPunct="1">
              <a:defRPr kern="1200">
                <a:solidFill>
                  <a:srgbClr val="1F497D"/>
                </a:solidFill>
                <a:latin typeface="Calibri" pitchFamily="34" charset="0"/>
                <a:ea typeface="ＭＳ Ｐゴシック"/>
                <a:cs typeface="ＭＳ Ｐゴシック"/>
              </a:defRPr>
            </a:lvl9pPr>
          </a:lstStyle>
          <a:p>
            <a:r>
              <a:rPr lang="en-GB" sz="1000" dirty="0">
                <a:solidFill>
                  <a:srgbClr val="FF0000"/>
                </a:solidFill>
              </a:rPr>
              <a:t>*For the 22C3 assay, the proportion of viable tumour cells showing partial or complete membrane PD-L1 staining is termed the tumour proportion score (TPS)</a:t>
            </a:r>
          </a:p>
          <a:p>
            <a:r>
              <a:rPr lang="en-GB" sz="1000" dirty="0">
                <a:solidFill>
                  <a:srgbClr val="FF0000"/>
                </a:solidFill>
              </a:rPr>
              <a:t>1. Kerr, et al. J </a:t>
            </a:r>
            <a:r>
              <a:rPr lang="en-GB" sz="1000" dirty="0" err="1">
                <a:solidFill>
                  <a:srgbClr val="FF0000"/>
                </a:solidFill>
              </a:rPr>
              <a:t>Thorac</a:t>
            </a:r>
            <a:r>
              <a:rPr lang="en-GB" sz="1000" dirty="0">
                <a:solidFill>
                  <a:srgbClr val="FF0000"/>
                </a:solidFill>
              </a:rPr>
              <a:t> </a:t>
            </a:r>
            <a:r>
              <a:rPr lang="en-GB" sz="1000" dirty="0" err="1">
                <a:solidFill>
                  <a:srgbClr val="FF0000"/>
                </a:solidFill>
              </a:rPr>
              <a:t>Oncol</a:t>
            </a:r>
            <a:r>
              <a:rPr lang="en-GB" sz="1000" dirty="0">
                <a:solidFill>
                  <a:srgbClr val="FF0000"/>
                </a:solidFill>
              </a:rPr>
              <a:t> 2015; 2. </a:t>
            </a:r>
            <a:r>
              <a:rPr lang="en-GB" sz="1000" dirty="0" err="1">
                <a:solidFill>
                  <a:srgbClr val="FF0000"/>
                </a:solidFill>
              </a:rPr>
              <a:t>Vansteenkiste</a:t>
            </a:r>
            <a:r>
              <a:rPr lang="en-GB" sz="1000" dirty="0">
                <a:solidFill>
                  <a:srgbClr val="FF0000"/>
                </a:solidFill>
              </a:rPr>
              <a:t>, et al. ECC 2015; 3.Rebelatto, et al. ASCO 2015; 4. </a:t>
            </a:r>
            <a:r>
              <a:rPr lang="en-GB" sz="1000" dirty="0" err="1">
                <a:solidFill>
                  <a:srgbClr val="FF0000"/>
                </a:solidFill>
              </a:rPr>
              <a:t>Rizvi</a:t>
            </a:r>
            <a:r>
              <a:rPr lang="en-GB" sz="1000" dirty="0">
                <a:solidFill>
                  <a:srgbClr val="FF0000"/>
                </a:solidFill>
              </a:rPr>
              <a:t>, et al. ASCO 2015</a:t>
            </a:r>
          </a:p>
        </p:txBody>
      </p:sp>
    </p:spTree>
    <p:extLst>
      <p:ext uri="{BB962C8B-B14F-4D97-AF65-F5344CB8AC3E}">
        <p14:creationId xmlns:p14="http://schemas.microsoft.com/office/powerpoint/2010/main" val="1959658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349CB-A00D-F304-D74B-C364F4EECBDD}"/>
              </a:ext>
            </a:extLst>
          </p:cNvPr>
          <p:cNvSpPr txBox="1"/>
          <p:nvPr/>
        </p:nvSpPr>
        <p:spPr>
          <a:xfrm>
            <a:off x="191344" y="-55431"/>
            <a:ext cx="10873208" cy="6913431"/>
          </a:xfrm>
          <a:prstGeom prst="rect">
            <a:avLst/>
          </a:prstGeom>
          <a:noFill/>
        </p:spPr>
        <p:txBody>
          <a:bodyPr wrap="square">
            <a:spAutoFit/>
          </a:bodyPr>
          <a:lstStyle/>
          <a:p>
            <a:pPr algn="ctr">
              <a:lnSpc>
                <a:spcPct val="150000"/>
              </a:lnSpc>
            </a:pPr>
            <a:r>
              <a:rPr lang="el-GR" sz="1800" b="1" dirty="0">
                <a:effectLst/>
                <a:latin typeface="Bookman Old Style" panose="02050604050505020204" pitchFamily="18" charset="0"/>
                <a:ea typeface="Times New Roman" panose="02020603050405020304" pitchFamily="18" charset="0"/>
              </a:rPr>
              <a:t>ΑΝΙΧΝΕΥΣΗ ΤΗΣ ΕΚΦΡΑΣΗΣ ΤΟΥ ΒΙΟΔΕΙΚΤΗ </a:t>
            </a:r>
            <a:r>
              <a:rPr lang="en-US" sz="1800" b="1" dirty="0">
                <a:effectLst/>
                <a:latin typeface="Bookman Old Style" panose="02050604050505020204" pitchFamily="18" charset="0"/>
                <a:ea typeface="Times New Roman" panose="02020603050405020304" pitchFamily="18" charset="0"/>
              </a:rPr>
              <a:t>PD</a:t>
            </a:r>
            <a:r>
              <a:rPr lang="el-GR" sz="1800" b="1" dirty="0">
                <a:effectLst/>
                <a:latin typeface="Bookman Old Style" panose="02050604050505020204" pitchFamily="18" charset="0"/>
                <a:ea typeface="Times New Roman" panose="02020603050405020304" pitchFamily="18" charset="0"/>
              </a:rPr>
              <a:t>-</a:t>
            </a:r>
            <a:r>
              <a:rPr lang="en-US" sz="1800" b="1" dirty="0">
                <a:effectLst/>
                <a:latin typeface="Bookman Old Style" panose="02050604050505020204" pitchFamily="18" charset="0"/>
                <a:ea typeface="Times New Roman" panose="02020603050405020304" pitchFamily="18" charset="0"/>
              </a:rPr>
              <a:t>L</a:t>
            </a:r>
            <a:r>
              <a:rPr lang="el-GR" sz="1800" b="1" dirty="0">
                <a:effectLst/>
                <a:latin typeface="Bookman Old Style" panose="02050604050505020204" pitchFamily="18" charset="0"/>
                <a:ea typeface="Times New Roman" panose="02020603050405020304" pitchFamily="18" charset="0"/>
              </a:rPr>
              <a:t>1 </a:t>
            </a:r>
            <a:endParaRPr lang="el-GR" sz="1800" dirty="0">
              <a:effectLst/>
              <a:latin typeface="Times New Roman" panose="02020603050405020304" pitchFamily="18" charset="0"/>
              <a:ea typeface="Times New Roman" panose="02020603050405020304" pitchFamily="18" charset="0"/>
            </a:endParaRPr>
          </a:p>
          <a:p>
            <a:pPr algn="ctr">
              <a:lnSpc>
                <a:spcPct val="150000"/>
              </a:lnSpc>
            </a:pPr>
            <a:r>
              <a:rPr lang="el-GR" sz="1800" b="1" dirty="0">
                <a:effectLst/>
                <a:latin typeface="Bookman Old Style" panose="02050604050505020204" pitchFamily="18" charset="0"/>
                <a:ea typeface="Times New Roman" panose="02020603050405020304" pitchFamily="18" charset="0"/>
              </a:rPr>
              <a:t>ΜΕ  ΑΝΟΣΟΪΣΤΟΧΗΜΕΙΑ</a:t>
            </a:r>
            <a:endParaRPr lang="el-GR" sz="1800" dirty="0">
              <a:effectLst/>
              <a:latin typeface="Times New Roman" panose="02020603050405020304" pitchFamily="18" charset="0"/>
              <a:ea typeface="Times New Roman" panose="02020603050405020304" pitchFamily="18" charset="0"/>
            </a:endParaRPr>
          </a:p>
          <a:p>
            <a:pPr>
              <a:lnSpc>
                <a:spcPct val="200000"/>
              </a:lnSpc>
            </a:pPr>
            <a:r>
              <a:rPr lang="el-GR" sz="1600" dirty="0">
                <a:effectLst/>
                <a:latin typeface="Bookman Old Style" panose="02050604050505020204" pitchFamily="18" charset="0"/>
                <a:ea typeface="Times New Roman" panose="02020603050405020304" pitchFamily="18" charset="0"/>
              </a:rPr>
              <a:t>Ονοματεπώνυμο: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a:effectLst/>
                <a:latin typeface="Bookman Old Style" panose="02050604050505020204" pitchFamily="18" charset="0"/>
                <a:ea typeface="Times New Roman" panose="02020603050405020304" pitchFamily="18" charset="0"/>
              </a:rPr>
              <a:t>΄</a:t>
            </a:r>
            <a:r>
              <a:rPr lang="el-GR" sz="1600" dirty="0" err="1">
                <a:effectLst/>
                <a:latin typeface="Bookman Old Style" panose="02050604050505020204" pitchFamily="18" charset="0"/>
                <a:ea typeface="Times New Roman" panose="02020603050405020304" pitchFamily="18" charset="0"/>
              </a:rPr>
              <a:t>Ονομα</a:t>
            </a:r>
            <a:r>
              <a:rPr lang="el-GR" sz="1600" dirty="0">
                <a:effectLst/>
                <a:latin typeface="Bookman Old Style" panose="02050604050505020204" pitchFamily="18" charset="0"/>
                <a:ea typeface="Times New Roman" panose="02020603050405020304" pitchFamily="18" charset="0"/>
              </a:rPr>
              <a:t> πατρός: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err="1">
                <a:effectLst/>
                <a:latin typeface="Bookman Old Style" panose="02050604050505020204" pitchFamily="18" charset="0"/>
                <a:ea typeface="Times New Roman" panose="02020603050405020304" pitchFamily="18" charset="0"/>
              </a:rPr>
              <a:t>Ημ</a:t>
            </a:r>
            <a:r>
              <a:rPr lang="el-GR" sz="1600" dirty="0">
                <a:effectLst/>
                <a:latin typeface="Bookman Old Style" panose="02050604050505020204" pitchFamily="18" charset="0"/>
                <a:ea typeface="Times New Roman" panose="02020603050405020304" pitchFamily="18" charset="0"/>
              </a:rPr>
              <a:t>. Γεννήσεως: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a:effectLst/>
                <a:latin typeface="Bookman Old Style" panose="02050604050505020204" pitchFamily="18" charset="0"/>
                <a:ea typeface="Times New Roman" panose="02020603050405020304" pitchFamily="18" charset="0"/>
              </a:rPr>
              <a:t>Κέντρο προέλευσης:               	                            ΑΡ.ΠΡΩΤ.: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err="1">
                <a:effectLst/>
                <a:latin typeface="Bookman Old Style" panose="02050604050505020204" pitchFamily="18" charset="0"/>
                <a:ea typeface="Times New Roman" panose="02020603050405020304" pitchFamily="18" charset="0"/>
              </a:rPr>
              <a:t>Εντέλλων</a:t>
            </a:r>
            <a:r>
              <a:rPr lang="el-GR" sz="1600" dirty="0">
                <a:effectLst/>
                <a:latin typeface="Bookman Old Style" panose="02050604050505020204" pitchFamily="18" charset="0"/>
                <a:ea typeface="Times New Roman" panose="02020603050405020304" pitchFamily="18" charset="0"/>
              </a:rPr>
              <a:t> Ιατρός: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a:effectLst/>
                <a:latin typeface="Bookman Old Style" panose="02050604050505020204" pitchFamily="18" charset="0"/>
                <a:ea typeface="Times New Roman" panose="02020603050405020304" pitchFamily="18" charset="0"/>
              </a:rPr>
              <a:t>Διάγνωση: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a:effectLst/>
                <a:latin typeface="Bookman Old Style" panose="02050604050505020204" pitchFamily="18" charset="0"/>
                <a:ea typeface="Times New Roman" panose="02020603050405020304" pitchFamily="18" charset="0"/>
              </a:rPr>
              <a:t>Δείγμα αποδεκτό: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err="1">
                <a:effectLst/>
                <a:latin typeface="Bookman Old Style" panose="02050604050505020204" pitchFamily="18" charset="0"/>
                <a:ea typeface="Times New Roman" panose="02020603050405020304" pitchFamily="18" charset="0"/>
              </a:rPr>
              <a:t>Αριθ.πρωτ</a:t>
            </a:r>
            <a:r>
              <a:rPr lang="el-GR" sz="1600" dirty="0">
                <a:effectLst/>
                <a:latin typeface="Bookman Old Style" panose="02050604050505020204" pitchFamily="18" charset="0"/>
                <a:ea typeface="Times New Roman" panose="02020603050405020304" pitchFamily="18" charset="0"/>
              </a:rPr>
              <a:t>.: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err="1">
                <a:effectLst/>
                <a:latin typeface="Bookman Old Style" panose="02050604050505020204" pitchFamily="18" charset="0"/>
                <a:ea typeface="Times New Roman" panose="02020603050405020304" pitchFamily="18" charset="0"/>
              </a:rPr>
              <a:t>Ημερ</a:t>
            </a:r>
            <a:r>
              <a:rPr lang="en-US" sz="1600" dirty="0">
                <a:effectLst/>
                <a:latin typeface="Bookman Old Style" panose="02050604050505020204" pitchFamily="18" charset="0"/>
                <a:ea typeface="Times New Roman" panose="02020603050405020304" pitchFamily="18" charset="0"/>
              </a:rPr>
              <a:t>o</a:t>
            </a:r>
            <a:r>
              <a:rPr lang="el-GR" sz="1600" dirty="0" err="1">
                <a:effectLst/>
                <a:latin typeface="Bookman Old Style" panose="02050604050505020204" pitchFamily="18" charset="0"/>
                <a:ea typeface="Times New Roman" panose="02020603050405020304" pitchFamily="18" charset="0"/>
              </a:rPr>
              <a:t>μηνία</a:t>
            </a:r>
            <a:r>
              <a:rPr lang="el-GR" sz="1600" dirty="0">
                <a:effectLst/>
                <a:latin typeface="Bookman Old Style" panose="02050604050505020204" pitchFamily="18" charset="0"/>
                <a:ea typeface="Times New Roman" panose="02020603050405020304" pitchFamily="18" charset="0"/>
              </a:rPr>
              <a:t> αιτήματος:                              </a:t>
            </a:r>
            <a:endParaRPr lang="el-GR" sz="1600" dirty="0">
              <a:effectLst/>
              <a:latin typeface="Times New Roman" panose="02020603050405020304" pitchFamily="18" charset="0"/>
              <a:ea typeface="Times New Roman" panose="02020603050405020304" pitchFamily="18" charset="0"/>
            </a:endParaRPr>
          </a:p>
          <a:p>
            <a:pPr>
              <a:lnSpc>
                <a:spcPct val="200000"/>
              </a:lnSpc>
            </a:pPr>
            <a:r>
              <a:rPr lang="el-GR" sz="1600" dirty="0" err="1">
                <a:effectLst/>
                <a:latin typeface="Bookman Old Style" panose="02050604050505020204" pitchFamily="18" charset="0"/>
                <a:ea typeface="Times New Roman" panose="02020603050405020304" pitchFamily="18" charset="0"/>
              </a:rPr>
              <a:t>Ημερ</a:t>
            </a:r>
            <a:r>
              <a:rPr lang="en-US" sz="1600" dirty="0">
                <a:effectLst/>
                <a:latin typeface="Bookman Old Style" panose="02050604050505020204" pitchFamily="18" charset="0"/>
                <a:ea typeface="Times New Roman" panose="02020603050405020304" pitchFamily="18" charset="0"/>
              </a:rPr>
              <a:t>o</a:t>
            </a:r>
            <a:r>
              <a:rPr lang="el-GR" sz="1600" dirty="0" err="1">
                <a:effectLst/>
                <a:latin typeface="Bookman Old Style" panose="02050604050505020204" pitchFamily="18" charset="0"/>
                <a:ea typeface="Times New Roman" panose="02020603050405020304" pitchFamily="18" charset="0"/>
              </a:rPr>
              <a:t>μηνία</a:t>
            </a:r>
            <a:r>
              <a:rPr lang="el-GR" sz="1600" dirty="0">
                <a:effectLst/>
                <a:latin typeface="Bookman Old Style" panose="02050604050505020204" pitchFamily="18" charset="0"/>
                <a:ea typeface="Times New Roman" panose="02020603050405020304" pitchFamily="18" charset="0"/>
              </a:rPr>
              <a:t> αποτελέσματος:                     </a:t>
            </a:r>
            <a:endParaRPr lang="el-GR" sz="1600" dirty="0">
              <a:effectLst/>
              <a:latin typeface="Times New Roman" panose="02020603050405020304" pitchFamily="18" charset="0"/>
              <a:ea typeface="Times New Roman" panose="02020603050405020304" pitchFamily="18" charset="0"/>
            </a:endParaRPr>
          </a:p>
          <a:p>
            <a:pPr>
              <a:lnSpc>
                <a:spcPct val="150000"/>
              </a:lnSpc>
            </a:pPr>
            <a:r>
              <a:rPr lang="el-GR" sz="1600" dirty="0">
                <a:effectLst/>
                <a:latin typeface="Bookman Old Style" panose="02050604050505020204" pitchFamily="18" charset="0"/>
                <a:ea typeface="Times New Roman" panose="02020603050405020304" pitchFamily="18" charset="0"/>
              </a:rPr>
              <a:t> </a:t>
            </a:r>
            <a:endParaRPr lang="el-GR" sz="1600" dirty="0">
              <a:effectLst/>
              <a:latin typeface="Times New Roman" panose="02020603050405020304" pitchFamily="18" charset="0"/>
              <a:ea typeface="Times New Roman" panose="02020603050405020304" pitchFamily="18" charset="0"/>
            </a:endParaRPr>
          </a:p>
          <a:p>
            <a:pPr>
              <a:lnSpc>
                <a:spcPct val="150000"/>
              </a:lnSpc>
            </a:pPr>
            <a:r>
              <a:rPr lang="el-GR" sz="1600" b="1" dirty="0">
                <a:effectLst/>
                <a:latin typeface="Bookman Old Style" panose="02050604050505020204" pitchFamily="18" charset="0"/>
                <a:ea typeface="Times New Roman" panose="02020603050405020304" pitchFamily="18" charset="0"/>
              </a:rPr>
              <a:t>ΑΠΟΤΕΛΕΣΜΑΤΑ</a:t>
            </a:r>
            <a:r>
              <a:rPr lang="el-GR" sz="1600" dirty="0">
                <a:effectLst/>
                <a:latin typeface="Bookman Old Style" panose="02050604050505020204" pitchFamily="18" charset="0"/>
                <a:ea typeface="Times New Roman" panose="02020603050405020304" pitchFamily="18" charset="0"/>
              </a:rPr>
              <a:t>       </a:t>
            </a:r>
            <a:r>
              <a:rPr lang="el-GR" sz="1600" b="1" dirty="0">
                <a:effectLst/>
                <a:latin typeface="Bookman Old Style" panose="02050604050505020204" pitchFamily="18" charset="0"/>
                <a:ea typeface="Times New Roman" panose="02020603050405020304" pitchFamily="18" charset="0"/>
              </a:rPr>
              <a:t>22</a:t>
            </a:r>
            <a:r>
              <a:rPr lang="en-US" sz="1600" b="1" dirty="0">
                <a:effectLst/>
                <a:latin typeface="Bookman Old Style" panose="02050604050505020204" pitchFamily="18" charset="0"/>
                <a:ea typeface="Times New Roman" panose="02020603050405020304" pitchFamily="18" charset="0"/>
              </a:rPr>
              <a:t>C</a:t>
            </a:r>
            <a:r>
              <a:rPr lang="el-GR" sz="1600" b="1" dirty="0">
                <a:effectLst/>
                <a:latin typeface="Bookman Old Style" panose="02050604050505020204" pitchFamily="18" charset="0"/>
                <a:ea typeface="Times New Roman" panose="02020603050405020304" pitchFamily="18" charset="0"/>
              </a:rPr>
              <a:t>3</a:t>
            </a:r>
            <a:r>
              <a:rPr lang="el-GR" sz="1600" dirty="0">
                <a:effectLst/>
                <a:latin typeface="Bookman Old Style" panose="02050604050505020204" pitchFamily="18" charset="0"/>
                <a:ea typeface="Times New Roman" panose="02020603050405020304" pitchFamily="18" charset="0"/>
              </a:rPr>
              <a:t>         ……έκφραση </a:t>
            </a:r>
            <a:r>
              <a:rPr lang="en-US" sz="1600" dirty="0">
                <a:effectLst/>
                <a:latin typeface="Bookman Old Style" panose="02050604050505020204" pitchFamily="18" charset="0"/>
                <a:ea typeface="Times New Roman" panose="02020603050405020304" pitchFamily="18" charset="0"/>
              </a:rPr>
              <a:t>TPS </a:t>
            </a:r>
            <a:r>
              <a:rPr lang="el-GR" sz="1600" dirty="0">
                <a:effectLst/>
                <a:latin typeface="Bookman Old Style" panose="02050604050505020204" pitchFamily="18" charset="0"/>
                <a:ea typeface="Times New Roman" panose="02020603050405020304" pitchFamily="18" charset="0"/>
              </a:rPr>
              <a:t>ή </a:t>
            </a:r>
            <a:r>
              <a:rPr lang="en-US" sz="1600" dirty="0">
                <a:effectLst/>
                <a:latin typeface="Bookman Old Style" panose="02050604050505020204" pitchFamily="18" charset="0"/>
                <a:ea typeface="Times New Roman" panose="02020603050405020304" pitchFamily="18" charset="0"/>
              </a:rPr>
              <a:t>CPS</a:t>
            </a:r>
            <a:endParaRPr lang="el-GR" sz="1600" dirty="0">
              <a:effectLst/>
              <a:latin typeface="Times New Roman" panose="02020603050405020304" pitchFamily="18" charset="0"/>
              <a:ea typeface="Times New Roman" panose="02020603050405020304" pitchFamily="18" charset="0"/>
            </a:endParaRPr>
          </a:p>
          <a:p>
            <a:pPr>
              <a:lnSpc>
                <a:spcPct val="150000"/>
              </a:lnSpc>
            </a:pPr>
            <a:r>
              <a:rPr lang="el-GR" sz="1600" dirty="0">
                <a:effectLst/>
                <a:latin typeface="Bookman Old Style" panose="02050604050505020204" pitchFamily="18" charset="0"/>
                <a:ea typeface="Times New Roman" panose="02020603050405020304" pitchFamily="18" charset="0"/>
              </a:rPr>
              <a:t>                                </a:t>
            </a:r>
            <a:r>
              <a:rPr lang="en-US" sz="1600" b="1" dirty="0" err="1">
                <a:effectLst/>
                <a:latin typeface="Bookman Old Style" panose="02050604050505020204" pitchFamily="18" charset="0"/>
                <a:ea typeface="Times New Roman" panose="02020603050405020304" pitchFamily="18" charset="0"/>
              </a:rPr>
              <a:t>sp</a:t>
            </a:r>
            <a:r>
              <a:rPr lang="el-GR" sz="1600" b="1" dirty="0">
                <a:effectLst/>
                <a:latin typeface="Bookman Old Style" panose="02050604050505020204" pitchFamily="18" charset="0"/>
                <a:ea typeface="Times New Roman" panose="02020603050405020304" pitchFamily="18" charset="0"/>
              </a:rPr>
              <a:t>263      </a:t>
            </a:r>
            <a:r>
              <a:rPr lang="el-GR" sz="1600" dirty="0">
                <a:effectLst/>
                <a:latin typeface="Bookman Old Style" panose="02050604050505020204" pitchFamily="18" charset="0"/>
                <a:ea typeface="Times New Roman" panose="02020603050405020304" pitchFamily="18" charset="0"/>
              </a:rPr>
              <a:t>…….  </a:t>
            </a:r>
            <a:r>
              <a:rPr lang="en-US" sz="1600" dirty="0">
                <a:effectLst/>
                <a:latin typeface="Bookman Old Style" panose="02050604050505020204" pitchFamily="18" charset="0"/>
                <a:ea typeface="Times New Roman" panose="02020603050405020304" pitchFamily="18" charset="0"/>
              </a:rPr>
              <a:t>            TPS</a:t>
            </a:r>
            <a:endParaRPr lang="el-GR"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8431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ΜΟΡΙΑΚΕΣ ΤΕΧΝΙΚΕΣ</a:t>
            </a:r>
          </a:p>
        </p:txBody>
      </p:sp>
      <p:sp>
        <p:nvSpPr>
          <p:cNvPr id="3" name="Content Placeholder 2"/>
          <p:cNvSpPr>
            <a:spLocks noGrp="1"/>
          </p:cNvSpPr>
          <p:nvPr>
            <p:ph idx="1"/>
          </p:nvPr>
        </p:nvSpPr>
        <p:spPr/>
        <p:txBody>
          <a:bodyPr>
            <a:normAutofit fontScale="92500"/>
          </a:bodyPr>
          <a:lstStyle/>
          <a:p>
            <a:r>
              <a:rPr lang="el-GR" dirty="0"/>
              <a:t>Η </a:t>
            </a:r>
            <a:r>
              <a:rPr lang="el-GR" b="1" dirty="0"/>
              <a:t>αλυσιδωτή αντίδραση πολυμεράσης</a:t>
            </a:r>
            <a:r>
              <a:rPr lang="el-GR" dirty="0"/>
              <a:t> ( </a:t>
            </a:r>
            <a:r>
              <a:rPr lang="el-GR" b="1" dirty="0"/>
              <a:t>PCR/</a:t>
            </a:r>
            <a:r>
              <a:rPr lang="el-GR" dirty="0"/>
              <a:t> </a:t>
            </a:r>
            <a:r>
              <a:rPr lang="el-GR" i="1" dirty="0"/>
              <a:t>polymerase chain reaction</a:t>
            </a:r>
            <a:r>
              <a:rPr lang="el-GR" dirty="0"/>
              <a:t>) είναι μία μέθοδος βιοχημείας και μοριακής βιολογίας για την απομόνωση και τον πολλαπλασιασμό μίας αλληλουχίας DNA, μέσω της ενζυμικής αναπαραγωγής του DNA χωρίς τη χρήση ζωντανών μικροοργανισμών όπως το βακτήριο </a:t>
            </a:r>
            <a:r>
              <a:rPr lang="el-GR" i="1" dirty="0"/>
              <a:t>E. coli</a:t>
            </a:r>
            <a:r>
              <a:rPr lang="el-GR" dirty="0"/>
              <a:t> ή οι ζύμες/μύκητες.</a:t>
            </a:r>
          </a:p>
          <a:p>
            <a:r>
              <a:rPr lang="el-GR" dirty="0"/>
              <a:t>Η PCR είναι μία </a:t>
            </a:r>
            <a:r>
              <a:rPr lang="el-GR" i="1" dirty="0"/>
              <a:t>in vitro</a:t>
            </a:r>
            <a:r>
              <a:rPr lang="el-GR" dirty="0"/>
              <a:t> μέθοδος και μπορεί να πραγματοποιηθεί χωρίς περιορισμούς στη μορφή του χρησιμοποιούμενου DNA. Μπορεί ακόμα να διαφοροποιηθεί εκτενώς για την πραγματοποίηση ποικίλων μεθόδων γενετικής επέμβασης. Με τη χρήση της συγκεκριμένα θραύσματα DNA μπορούν να κλωνοποιηθούν σε έναν δοκιμαστικό σωλήνα απουσία ζωντανών κυττάρων.</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r>
              <a:rPr lang="el-GR" dirty="0"/>
              <a:t>Μέχρι σήμερα, για τον έλεγχο   των υπεύθυνων γονιδίων και   ανίχνευση μεταλλάξεων για μια   γενετική νόσο, αναλύονταν ένα   προς ένα τα αντίστοιχα γονίδια   ή στην καλύτερη περίπτωση  μικρές ομάδες αυτών. Ως εκ   τούτου, οι έλεγχοι ήταν  χρονοβόροι, δύσκολοι και με   υψηλό συνολικό κόστος για   τους εξεταζόμενους.</a:t>
            </a:r>
          </a:p>
          <a:p>
            <a:pPr>
              <a:buNone/>
            </a:pPr>
            <a:endParaRPr lang="el-G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NGS</a:t>
            </a:r>
            <a:endParaRPr lang="el-GR" dirty="0"/>
          </a:p>
        </p:txBody>
      </p:sp>
      <p:sp>
        <p:nvSpPr>
          <p:cNvPr id="3" name="Content Placeholder 2"/>
          <p:cNvSpPr>
            <a:spLocks noGrp="1"/>
          </p:cNvSpPr>
          <p:nvPr>
            <p:ph idx="1"/>
          </p:nvPr>
        </p:nvSpPr>
        <p:spPr/>
        <p:txBody>
          <a:bodyPr/>
          <a:lstStyle/>
          <a:p>
            <a:r>
              <a:rPr lang="el-GR" dirty="0"/>
              <a:t>Πλέον, οι   πλατφόρμες που αξιοποιούν  νέες τεχνολογίες, όπως η  </a:t>
            </a:r>
            <a:r>
              <a:rPr lang="el-GR" b="1" dirty="0"/>
              <a:t>Αλληλούχηση του DNA Επόμενης Γενιάς (NGS, Next  Generation Sequencing)</a:t>
            </a:r>
            <a:r>
              <a:rPr lang="el-GR" dirty="0"/>
              <a:t>,  επιτρέπουν τη μαζική παράλληλη αλληλούχηση πολλών γονιδίων στην ίδια εξέταση ξεπερνώντας τους παραπάνω περιορισμούς. Έτσι, το κόστος ανά γονίδιο μειώνεται σημαντικά, και παρέχοντας ταχύτερα αξιόπιστα αποτελέσματα, οι θεράποντες ιατροί και οι εξεταζόμενοι αποκτούν πολύτιμη πληροφορία για την καλύτερη διαχείριση της υγείας των άμεσα ενδιαφερομένων και των συγγενών τους.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5AF0B5-A4FC-42F0-8E18-D328113EA5DB}"/>
              </a:ext>
            </a:extLst>
          </p:cNvPr>
          <p:cNvSpPr>
            <a:spLocks noGrp="1"/>
          </p:cNvSpPr>
          <p:nvPr>
            <p:ph type="title"/>
          </p:nvPr>
        </p:nvSpPr>
        <p:spPr/>
        <p:txBody>
          <a:bodyPr/>
          <a:lstStyle/>
          <a:p>
            <a:r>
              <a:rPr lang="el-GR" dirty="0"/>
              <a:t>ΑΝΑΓΡΑΦΗ ΤΗΣ ΜΕΘΟΔΟΛΟΓΙΑΣ</a:t>
            </a:r>
          </a:p>
        </p:txBody>
      </p:sp>
      <p:sp>
        <p:nvSpPr>
          <p:cNvPr id="3" name="Θέση περιεχομένου 2">
            <a:extLst>
              <a:ext uri="{FF2B5EF4-FFF2-40B4-BE49-F238E27FC236}">
                <a16:creationId xmlns:a16="http://schemas.microsoft.com/office/drawing/2014/main" id="{7F7FB802-46F9-E39C-1A28-4A18982E73F9}"/>
              </a:ext>
            </a:extLst>
          </p:cNvPr>
          <p:cNvSpPr>
            <a:spLocks noGrp="1"/>
          </p:cNvSpPr>
          <p:nvPr>
            <p:ph idx="1"/>
          </p:nvPr>
        </p:nvSpPr>
        <p:spPr/>
        <p:txBody>
          <a:bodyPr/>
          <a:lstStyle/>
          <a:p>
            <a:r>
              <a:rPr lang="el-GR" dirty="0"/>
              <a:t>ΠΟΣΑ ΚΥΤΤΑΡΑ ΥΠΗΡΧΑΝ</a:t>
            </a:r>
          </a:p>
          <a:p>
            <a:r>
              <a:rPr lang="el-GR" dirty="0"/>
              <a:t>ΤΙ ΑΠΟΜΟΝΩΘΗΚΕ(</a:t>
            </a:r>
            <a:r>
              <a:rPr lang="en-US" dirty="0"/>
              <a:t>DNA/RNA)</a:t>
            </a:r>
          </a:p>
          <a:p>
            <a:r>
              <a:rPr lang="en-US" dirty="0"/>
              <a:t>TI TEXNIKH(PCR,NGS)</a:t>
            </a:r>
          </a:p>
          <a:p>
            <a:r>
              <a:rPr lang="el-GR" dirty="0"/>
              <a:t>ΠΡΩΤΟΚΟΛΛΟ/ΒΙΒΛΙΟΘΗΚΕΣ</a:t>
            </a:r>
          </a:p>
        </p:txBody>
      </p:sp>
    </p:spTree>
    <p:extLst>
      <p:ext uri="{BB962C8B-B14F-4D97-AF65-F5344CB8AC3E}">
        <p14:creationId xmlns:p14="http://schemas.microsoft.com/office/powerpoint/2010/main" val="986164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416DFF-C8AA-6ECE-08A2-D3A414B89FE1}"/>
              </a:ext>
            </a:extLst>
          </p:cNvPr>
          <p:cNvSpPr>
            <a:spLocks noGrp="1"/>
          </p:cNvSpPr>
          <p:nvPr>
            <p:ph type="title"/>
          </p:nvPr>
        </p:nvSpPr>
        <p:spPr/>
        <p:txBody>
          <a:bodyPr/>
          <a:lstStyle/>
          <a:p>
            <a:r>
              <a:rPr lang="el-GR" dirty="0"/>
              <a:t>ΠΟΙΑ ΓΟΝΙΔΙΑ ΕΛΕΓΧΘΗΚΑΝ</a:t>
            </a:r>
          </a:p>
        </p:txBody>
      </p:sp>
      <p:sp>
        <p:nvSpPr>
          <p:cNvPr id="3" name="Θέση περιεχομένου 2">
            <a:extLst>
              <a:ext uri="{FF2B5EF4-FFF2-40B4-BE49-F238E27FC236}">
                <a16:creationId xmlns:a16="http://schemas.microsoft.com/office/drawing/2014/main" id="{EDBDF469-9D79-1EF4-6EFA-7FB2FD13EBF9}"/>
              </a:ext>
            </a:extLst>
          </p:cNvPr>
          <p:cNvSpPr>
            <a:spLocks noGrp="1"/>
          </p:cNvSpPr>
          <p:nvPr>
            <p:ph idx="1"/>
          </p:nvPr>
        </p:nvSpPr>
        <p:spPr/>
        <p:txBody>
          <a:bodyPr/>
          <a:lstStyle/>
          <a:p>
            <a:r>
              <a:rPr lang="el-GR" dirty="0"/>
              <a:t>ΕΛΕΓΧΟΣ ΣΩΜΑΤΙΚΩΝ ΜΕΤΑΛΛΑΞΕΩΝ ΟΓΚΟΓΟΝΙΔΙΩΝ</a:t>
            </a:r>
          </a:p>
        </p:txBody>
      </p:sp>
    </p:spTree>
    <p:extLst>
      <p:ext uri="{BB962C8B-B14F-4D97-AF65-F5344CB8AC3E}">
        <p14:creationId xmlns:p14="http://schemas.microsoft.com/office/powerpoint/2010/main" val="4170289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081169-3ED7-6C84-FD20-35F146F97160}"/>
              </a:ext>
            </a:extLst>
          </p:cNvPr>
          <p:cNvSpPr>
            <a:spLocks noGrp="1"/>
          </p:cNvSpPr>
          <p:nvPr>
            <p:ph type="title"/>
          </p:nvPr>
        </p:nvSpPr>
        <p:spPr/>
        <p:txBody>
          <a:bodyPr/>
          <a:lstStyle/>
          <a:p>
            <a:r>
              <a:rPr lang="el-GR" dirty="0"/>
              <a:t>ΠΟΙΕΣ ΜΕΤΑΛΛΑΞΕΙΣ ΑΝΙΧΝΕΥΘΗΚΑΝ</a:t>
            </a:r>
          </a:p>
        </p:txBody>
      </p:sp>
      <p:sp>
        <p:nvSpPr>
          <p:cNvPr id="3" name="Θέση περιεχομένου 2">
            <a:extLst>
              <a:ext uri="{FF2B5EF4-FFF2-40B4-BE49-F238E27FC236}">
                <a16:creationId xmlns:a16="http://schemas.microsoft.com/office/drawing/2014/main" id="{7E66C6D6-61E3-2537-39E2-04611990258B}"/>
              </a:ext>
            </a:extLst>
          </p:cNvPr>
          <p:cNvSpPr>
            <a:spLocks noGrp="1"/>
          </p:cNvSpPr>
          <p:nvPr>
            <p:ph idx="1"/>
          </p:nvPr>
        </p:nvSpPr>
        <p:spPr/>
        <p:txBody>
          <a:bodyPr/>
          <a:lstStyle/>
          <a:p>
            <a:r>
              <a:rPr lang="el-GR" dirty="0"/>
              <a:t>ΠΑΡΑΛΑΓΕΣ</a:t>
            </a:r>
          </a:p>
          <a:p>
            <a:r>
              <a:rPr lang="el-GR" dirty="0"/>
              <a:t>ΣΥΝΤΗΞΕΙΣ</a:t>
            </a:r>
          </a:p>
          <a:p>
            <a:r>
              <a:rPr lang="el-GR" dirty="0"/>
              <a:t>ΑΛΛΑΓΕΣ ΑΡ.ΑΝΤΙΓΡΑΦΩΝ</a:t>
            </a:r>
          </a:p>
          <a:p>
            <a:r>
              <a:rPr lang="el-GR" dirty="0"/>
              <a:t>ΣΕ ΠΟΙΑ ΕΞΩΝΙΑ</a:t>
            </a:r>
          </a:p>
        </p:txBody>
      </p:sp>
    </p:spTree>
    <p:extLst>
      <p:ext uri="{BB962C8B-B14F-4D97-AF65-F5344CB8AC3E}">
        <p14:creationId xmlns:p14="http://schemas.microsoft.com/office/powerpoint/2010/main" val="3147584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437D95-C331-637B-64A6-2E8846B35F4D}"/>
              </a:ext>
            </a:extLst>
          </p:cNvPr>
          <p:cNvSpPr>
            <a:spLocks noGrp="1"/>
          </p:cNvSpPr>
          <p:nvPr>
            <p:ph type="title"/>
          </p:nvPr>
        </p:nvSpPr>
        <p:spPr/>
        <p:txBody>
          <a:bodyPr/>
          <a:lstStyle/>
          <a:p>
            <a:r>
              <a:rPr lang="el-GR" dirty="0"/>
              <a:t>ΠΙΘΑΝΗ ΣΥΣΧΕΤΙΣΗ ΜΕ ΘΕΡΑΠΕΙΑ</a:t>
            </a:r>
          </a:p>
        </p:txBody>
      </p:sp>
      <p:sp>
        <p:nvSpPr>
          <p:cNvPr id="3" name="Θέση περιεχομένου 2">
            <a:extLst>
              <a:ext uri="{FF2B5EF4-FFF2-40B4-BE49-F238E27FC236}">
                <a16:creationId xmlns:a16="http://schemas.microsoft.com/office/drawing/2014/main" id="{8D56F6B2-C508-854C-CA38-3A521CD12A61}"/>
              </a:ext>
            </a:extLst>
          </p:cNvPr>
          <p:cNvSpPr>
            <a:spLocks noGrp="1"/>
          </p:cNvSpPr>
          <p:nvPr>
            <p:ph idx="1"/>
          </p:nvPr>
        </p:nvSpPr>
        <p:spPr/>
        <p:txBody>
          <a:bodyPr/>
          <a:lstStyle/>
          <a:p>
            <a:endParaRPr lang="el-GR" dirty="0"/>
          </a:p>
        </p:txBody>
      </p:sp>
    </p:spTree>
    <p:extLst>
      <p:ext uri="{BB962C8B-B14F-4D97-AF65-F5344CB8AC3E}">
        <p14:creationId xmlns:p14="http://schemas.microsoft.com/office/powerpoint/2010/main" val="36181244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idx="4294967295"/>
          </p:nvPr>
        </p:nvSpPr>
        <p:spPr>
          <a:xfrm>
            <a:off x="3810000" y="0"/>
            <a:ext cx="8382000" cy="838200"/>
          </a:xfrm>
        </p:spPr>
        <p:txBody>
          <a:bodyPr/>
          <a:lstStyle/>
          <a:p>
            <a:pPr algn="ctr" eaLnBrk="1" hangingPunct="1"/>
            <a:r>
              <a:rPr lang="en-US" sz="2800" i="1" dirty="0">
                <a:solidFill>
                  <a:srgbClr val="7030A0"/>
                </a:solidFill>
                <a:latin typeface="Cambria" pitchFamily="18" charset="0"/>
                <a:ea typeface="ＭＳ Ｐゴシック"/>
                <a:cs typeface="Arial" charset="0"/>
              </a:rPr>
              <a:t>EGFR</a:t>
            </a:r>
            <a:r>
              <a:rPr lang="en-US" sz="2800" dirty="0">
                <a:solidFill>
                  <a:srgbClr val="7030A0"/>
                </a:solidFill>
                <a:latin typeface="Cambria" pitchFamily="18" charset="0"/>
                <a:ea typeface="ＭＳ Ｐゴシック"/>
                <a:cs typeface="Arial" charset="0"/>
              </a:rPr>
              <a:t> Mutations in Lung Adenocarcinoma</a:t>
            </a:r>
          </a:p>
        </p:txBody>
      </p:sp>
      <p:grpSp>
        <p:nvGrpSpPr>
          <p:cNvPr id="50178" name="Group 1"/>
          <p:cNvGrpSpPr>
            <a:grpSpLocks/>
          </p:cNvGrpSpPr>
          <p:nvPr/>
        </p:nvGrpSpPr>
        <p:grpSpPr bwMode="auto">
          <a:xfrm>
            <a:off x="1524000" y="830263"/>
            <a:ext cx="9144000" cy="5999162"/>
            <a:chOff x="0" y="889000"/>
            <a:chExt cx="9144000" cy="5999778"/>
          </a:xfrm>
        </p:grpSpPr>
        <p:pic>
          <p:nvPicPr>
            <p:cNvPr id="50180" name="Picture 3" descr="Epidermal growth factor receptor mutations in lung cancer"/>
            <p:cNvPicPr>
              <a:picLocks noChangeAspect="1" noChangeArrowheads="1"/>
            </p:cNvPicPr>
            <p:nvPr/>
          </p:nvPicPr>
          <p:blipFill>
            <a:blip r:embed="rId4" cstate="print"/>
            <a:srcRect b="4604"/>
            <a:stretch>
              <a:fillRect/>
            </a:stretch>
          </p:blipFill>
          <p:spPr bwMode="auto">
            <a:xfrm>
              <a:off x="0" y="889000"/>
              <a:ext cx="9144000" cy="5969000"/>
            </a:xfrm>
            <a:prstGeom prst="rect">
              <a:avLst/>
            </a:prstGeom>
            <a:noFill/>
            <a:ln w="9525">
              <a:noFill/>
              <a:miter lim="800000"/>
              <a:headEnd/>
              <a:tailEnd/>
            </a:ln>
          </p:spPr>
        </p:pic>
        <p:sp>
          <p:nvSpPr>
            <p:cNvPr id="2" name="Text Box 4"/>
            <p:cNvSpPr txBox="1">
              <a:spLocks noChangeArrowheads="1"/>
            </p:cNvSpPr>
            <p:nvPr/>
          </p:nvSpPr>
          <p:spPr bwMode="auto">
            <a:xfrm>
              <a:off x="4876800" y="6580771"/>
              <a:ext cx="4267200" cy="308007"/>
            </a:xfrm>
            <a:prstGeom prst="rect">
              <a:avLst/>
            </a:prstGeom>
            <a:noFill/>
            <a:ln>
              <a:noFill/>
            </a:ln>
          </p:spPr>
          <p:txBody>
            <a:bodyPr>
              <a:spAutoFit/>
            </a:bodyPr>
            <a:lstStyle>
              <a:lvl1pPr defTabSz="457200" eaLnBrk="0" hangingPunct="0">
                <a:defRPr>
                  <a:solidFill>
                    <a:schemeClr val="tx1"/>
                  </a:solidFill>
                  <a:latin typeface="Arial" charset="0"/>
                </a:defRPr>
              </a:lvl1pPr>
              <a:lvl2pPr marL="742950" indent="-285750" defTabSz="457200" eaLnBrk="0" hangingPunct="0">
                <a:defRPr>
                  <a:solidFill>
                    <a:schemeClr val="tx1"/>
                  </a:solidFill>
                  <a:latin typeface="Arial" charset="0"/>
                </a:defRPr>
              </a:lvl2pPr>
              <a:lvl3pPr marL="1143000" indent="-228600" defTabSz="457200" eaLnBrk="0" hangingPunct="0">
                <a:defRPr>
                  <a:solidFill>
                    <a:schemeClr val="tx1"/>
                  </a:solidFill>
                  <a:latin typeface="Arial" charset="0"/>
                </a:defRPr>
              </a:lvl3pPr>
              <a:lvl4pPr marL="1600200" indent="-228600" defTabSz="457200" eaLnBrk="0" hangingPunct="0">
                <a:defRPr>
                  <a:solidFill>
                    <a:schemeClr val="tx1"/>
                  </a:solidFill>
                  <a:latin typeface="Arial" charset="0"/>
                </a:defRPr>
              </a:lvl4pPr>
              <a:lvl5pPr marL="2057400" indent="-228600" defTabSz="4572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r>
                <a:rPr lang="en-US" sz="1400" dirty="0">
                  <a:latin typeface="Cambria" panose="02040503050406030204" pitchFamily="18" charset="0"/>
                  <a:ea typeface="MS PGothic" pitchFamily="34" charset="-128"/>
                </a:rPr>
                <a:t>Sharma SV, et al. </a:t>
              </a:r>
              <a:r>
                <a:rPr lang="en-US" sz="1400" i="1" dirty="0">
                  <a:latin typeface="Cambria" panose="02040503050406030204" pitchFamily="18" charset="0"/>
                  <a:ea typeface="MS PGothic" pitchFamily="34" charset="-128"/>
                </a:rPr>
                <a:t>Nat Rev Cancer. </a:t>
              </a:r>
              <a:r>
                <a:rPr lang="en-US" sz="1400" dirty="0">
                  <a:latin typeface="Cambria" panose="02040503050406030204" pitchFamily="18" charset="0"/>
                  <a:ea typeface="MS PGothic" pitchFamily="34" charset="-128"/>
                </a:rPr>
                <a:t>2007;7(3):169-181.</a:t>
              </a:r>
              <a:endParaRPr lang="en-US" sz="1400" b="1" dirty="0">
                <a:latin typeface="Cambria" panose="02040503050406030204" pitchFamily="18" charset="0"/>
                <a:ea typeface="MS PGothic" pitchFamily="34" charset="-128"/>
              </a:endParaRPr>
            </a:p>
          </p:txBody>
        </p:sp>
        <p:sp>
          <p:nvSpPr>
            <p:cNvPr id="50182" name="Oval 5"/>
            <p:cNvSpPr>
              <a:spLocks noChangeArrowheads="1"/>
            </p:cNvSpPr>
            <p:nvPr/>
          </p:nvSpPr>
          <p:spPr bwMode="auto">
            <a:xfrm>
              <a:off x="5410200" y="2954337"/>
              <a:ext cx="990600" cy="333375"/>
            </a:xfrm>
            <a:prstGeom prst="ellipse">
              <a:avLst/>
            </a:prstGeom>
            <a:noFill/>
            <a:ln w="38100">
              <a:solidFill>
                <a:schemeClr val="hlink"/>
              </a:solidFill>
              <a:round/>
              <a:headEnd/>
              <a:tailEnd/>
            </a:ln>
          </p:spPr>
          <p:txBody>
            <a:bodyPr wrap="none" anchor="ctr"/>
            <a:lstStyle/>
            <a:p>
              <a:pPr defTabSz="457200"/>
              <a:endParaRPr lang="en-US"/>
            </a:p>
          </p:txBody>
        </p:sp>
        <p:sp>
          <p:nvSpPr>
            <p:cNvPr id="50183" name="Oval 6"/>
            <p:cNvSpPr>
              <a:spLocks noChangeArrowheads="1"/>
            </p:cNvSpPr>
            <p:nvPr/>
          </p:nvSpPr>
          <p:spPr bwMode="auto">
            <a:xfrm>
              <a:off x="7270750" y="4797425"/>
              <a:ext cx="1079500" cy="404813"/>
            </a:xfrm>
            <a:prstGeom prst="ellipse">
              <a:avLst/>
            </a:prstGeom>
            <a:noFill/>
            <a:ln w="38100">
              <a:solidFill>
                <a:schemeClr val="hlink"/>
              </a:solidFill>
              <a:round/>
              <a:headEnd/>
              <a:tailEnd/>
            </a:ln>
          </p:spPr>
          <p:txBody>
            <a:bodyPr wrap="none" anchor="ctr"/>
            <a:lstStyle/>
            <a:p>
              <a:pPr defTabSz="457200"/>
              <a:endParaRPr lang="en-US"/>
            </a:p>
          </p:txBody>
        </p:sp>
        <p:sp>
          <p:nvSpPr>
            <p:cNvPr id="50184" name="Oval 7"/>
            <p:cNvSpPr>
              <a:spLocks noChangeArrowheads="1"/>
            </p:cNvSpPr>
            <p:nvPr/>
          </p:nvSpPr>
          <p:spPr bwMode="auto">
            <a:xfrm>
              <a:off x="3352800" y="6581001"/>
              <a:ext cx="761999" cy="277000"/>
            </a:xfrm>
            <a:prstGeom prst="ellipse">
              <a:avLst/>
            </a:prstGeom>
            <a:noFill/>
            <a:ln w="38100">
              <a:solidFill>
                <a:schemeClr val="hlink"/>
              </a:solidFill>
              <a:round/>
              <a:headEnd/>
              <a:tailEnd/>
            </a:ln>
          </p:spPr>
          <p:txBody>
            <a:bodyPr wrap="none" anchor="ctr"/>
            <a:lstStyle/>
            <a:p>
              <a:pPr defTabSz="457200"/>
              <a:endParaRPr lang="en-US"/>
            </a:p>
          </p:txBody>
        </p:sp>
      </p:grpSp>
      <p:sp>
        <p:nvSpPr>
          <p:cNvPr id="50179" name="Oval 5"/>
          <p:cNvSpPr>
            <a:spLocks noChangeArrowheads="1"/>
          </p:cNvSpPr>
          <p:nvPr/>
        </p:nvSpPr>
        <p:spPr bwMode="auto">
          <a:xfrm>
            <a:off x="2209800" y="4927601"/>
            <a:ext cx="990600" cy="333375"/>
          </a:xfrm>
          <a:prstGeom prst="ellipse">
            <a:avLst/>
          </a:prstGeom>
          <a:noFill/>
          <a:ln w="38100">
            <a:solidFill>
              <a:schemeClr val="hlink"/>
            </a:solidFill>
            <a:round/>
            <a:headEnd/>
            <a:tailEnd/>
          </a:ln>
        </p:spPr>
        <p:txBody>
          <a:bodyPr wrap="none" anchor="ctr"/>
          <a:lstStyle/>
          <a:p>
            <a:pPr defTabSz="457200"/>
            <a:endParaRPr lang="en-US"/>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92012" y="500042"/>
            <a:ext cx="3675493" cy="523220"/>
          </a:xfrm>
          <a:prstGeom prst="rect">
            <a:avLst/>
          </a:prstGeom>
          <a:noFill/>
        </p:spPr>
        <p:txBody>
          <a:bodyPr wrap="none" rtlCol="0">
            <a:spAutoFit/>
          </a:bodyPr>
          <a:lstStyle/>
          <a:p>
            <a:r>
              <a:rPr lang="en-US" sz="2800" b="1" dirty="0">
                <a:solidFill>
                  <a:srgbClr val="7030A0"/>
                </a:solidFill>
                <a:latin typeface="Cambria" pitchFamily="18" charset="0"/>
                <a:cs typeface="Arial" charset="0"/>
              </a:rPr>
              <a:t>ROS1 Driven Disease </a:t>
            </a:r>
          </a:p>
        </p:txBody>
      </p:sp>
      <p:pic>
        <p:nvPicPr>
          <p:cNvPr id="3074" name="Picture 2"/>
          <p:cNvPicPr>
            <a:picLocks noChangeAspect="1" noChangeArrowheads="1"/>
          </p:cNvPicPr>
          <p:nvPr/>
        </p:nvPicPr>
        <p:blipFill>
          <a:blip r:embed="rId2"/>
          <a:srcRect l="34041" t="32227" r="24780" b="16015"/>
          <a:stretch>
            <a:fillRect/>
          </a:stretch>
        </p:blipFill>
        <p:spPr bwMode="auto">
          <a:xfrm>
            <a:off x="7113657" y="1214422"/>
            <a:ext cx="3437133" cy="257176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l="30783" t="33398" r="25293" b="18750"/>
          <a:stretch>
            <a:fillRect/>
          </a:stretch>
        </p:blipFill>
        <p:spPr bwMode="auto">
          <a:xfrm>
            <a:off x="6596066" y="3929066"/>
            <a:ext cx="4071934" cy="2500330"/>
          </a:xfrm>
          <a:prstGeom prst="rect">
            <a:avLst/>
          </a:prstGeom>
          <a:noFill/>
          <a:ln w="9525">
            <a:noFill/>
            <a:miter lim="800000"/>
            <a:headEnd/>
            <a:tailEnd/>
          </a:ln>
          <a:effectLst/>
        </p:spPr>
      </p:pic>
      <p:sp>
        <p:nvSpPr>
          <p:cNvPr id="3" name="TextBox 2"/>
          <p:cNvSpPr txBox="1"/>
          <p:nvPr/>
        </p:nvSpPr>
        <p:spPr>
          <a:xfrm>
            <a:off x="2095472" y="1214423"/>
            <a:ext cx="4929222" cy="2031325"/>
          </a:xfrm>
          <a:prstGeom prst="rect">
            <a:avLst/>
          </a:prstGeom>
          <a:noFill/>
        </p:spPr>
        <p:txBody>
          <a:bodyPr wrap="square" rtlCol="0">
            <a:spAutoFit/>
          </a:bodyPr>
          <a:lstStyle/>
          <a:p>
            <a:pPr marL="457200" indent="-457200">
              <a:buFont typeface="Arial" pitchFamily="34" charset="0"/>
              <a:buChar char="•"/>
            </a:pPr>
            <a:r>
              <a:rPr lang="en-US" dirty="0">
                <a:latin typeface="Cambria" panose="02040503050406030204" pitchFamily="18" charset="0"/>
                <a:cs typeface="Arial"/>
              </a:rPr>
              <a:t>All non-squamous NSCLC should be tested for ROS1 mutations (FISH, IHC, NGS)</a:t>
            </a:r>
          </a:p>
          <a:p>
            <a:pPr marL="457200" indent="-457200">
              <a:buFont typeface="Arial" pitchFamily="34" charset="0"/>
              <a:buChar char="•"/>
            </a:pPr>
            <a:r>
              <a:rPr lang="en-US" dirty="0" err="1">
                <a:latin typeface="Cambria" panose="02040503050406030204" pitchFamily="18" charset="0"/>
                <a:cs typeface="Arial"/>
              </a:rPr>
              <a:t>Crizotinib</a:t>
            </a:r>
            <a:r>
              <a:rPr lang="en-US" dirty="0">
                <a:latin typeface="Cambria" panose="02040503050406030204" pitchFamily="18" charset="0"/>
                <a:cs typeface="Arial"/>
              </a:rPr>
              <a:t> is approved by FDA for pts with ROS1 (+) and is the guideline recommended 1st line therapy in this setting</a:t>
            </a:r>
          </a:p>
          <a:p>
            <a:pPr marL="457200" indent="-457200">
              <a:buFont typeface="Wingdings" pitchFamily="2" charset="2"/>
              <a:buChar char="Ø"/>
            </a:pPr>
            <a:r>
              <a:rPr lang="en-US" dirty="0">
                <a:latin typeface="Cambria" panose="02040503050406030204" pitchFamily="18" charset="0"/>
                <a:cs typeface="Arial"/>
              </a:rPr>
              <a:t>	ORR of 70%</a:t>
            </a:r>
          </a:p>
          <a:p>
            <a:pPr marL="457200" indent="-457200">
              <a:buFont typeface="Wingdings" pitchFamily="2" charset="2"/>
              <a:buChar char="Ø"/>
            </a:pPr>
            <a:r>
              <a:rPr lang="en-US" dirty="0">
                <a:latin typeface="Cambria" panose="02040503050406030204" pitchFamily="18" charset="0"/>
                <a:cs typeface="Arial"/>
              </a:rPr>
              <a:t>	Prolonged PFS</a:t>
            </a:r>
          </a:p>
        </p:txBody>
      </p:sp>
      <p:sp>
        <p:nvSpPr>
          <p:cNvPr id="7" name="TextBox 1"/>
          <p:cNvSpPr txBox="1"/>
          <p:nvPr/>
        </p:nvSpPr>
        <p:spPr>
          <a:xfrm>
            <a:off x="2952728" y="3857628"/>
            <a:ext cx="3701206" cy="523220"/>
          </a:xfrm>
          <a:prstGeom prst="rect">
            <a:avLst/>
          </a:prstGeom>
          <a:noFill/>
        </p:spPr>
        <p:txBody>
          <a:bodyPr wrap="none" rtlCol="0">
            <a:spAutoFit/>
          </a:bodyPr>
          <a:lstStyle/>
          <a:p>
            <a:r>
              <a:rPr lang="en-US" sz="2800" b="1" dirty="0">
                <a:solidFill>
                  <a:srgbClr val="7030A0"/>
                </a:solidFill>
                <a:latin typeface="Cambria" pitchFamily="18" charset="0"/>
                <a:cs typeface="Arial" charset="0"/>
              </a:rPr>
              <a:t>BRAF Driven Disease </a:t>
            </a:r>
          </a:p>
        </p:txBody>
      </p:sp>
      <p:sp>
        <p:nvSpPr>
          <p:cNvPr id="8" name="TextBox 2"/>
          <p:cNvSpPr txBox="1"/>
          <p:nvPr/>
        </p:nvSpPr>
        <p:spPr>
          <a:xfrm>
            <a:off x="1809720" y="4272678"/>
            <a:ext cx="4929222" cy="2031325"/>
          </a:xfrm>
          <a:prstGeom prst="rect">
            <a:avLst/>
          </a:prstGeom>
          <a:noFill/>
        </p:spPr>
        <p:txBody>
          <a:bodyPr wrap="square" rtlCol="0">
            <a:spAutoFit/>
          </a:bodyPr>
          <a:lstStyle/>
          <a:p>
            <a:pPr marL="457200" indent="-457200">
              <a:buFont typeface="Arial" pitchFamily="34" charset="0"/>
              <a:buChar char="•"/>
            </a:pPr>
            <a:r>
              <a:rPr lang="en-US" dirty="0">
                <a:latin typeface="Cambria" panose="02040503050406030204" pitchFamily="18" charset="0"/>
                <a:cs typeface="Arial"/>
              </a:rPr>
              <a:t>All NSCLC should be tested for BRAF mutations (PCR, NGS)</a:t>
            </a:r>
          </a:p>
          <a:p>
            <a:pPr marL="457200" indent="-457200">
              <a:buFont typeface="Arial" pitchFamily="34" charset="0"/>
              <a:buChar char="•"/>
            </a:pPr>
            <a:r>
              <a:rPr lang="en-US" dirty="0">
                <a:latin typeface="Cambria" panose="02040503050406030204" pitchFamily="18" charset="0"/>
                <a:cs typeface="Arial"/>
              </a:rPr>
              <a:t>Combination of a B-</a:t>
            </a:r>
            <a:r>
              <a:rPr lang="en-US" dirty="0" err="1">
                <a:latin typeface="Cambria" panose="02040503050406030204" pitchFamily="18" charset="0"/>
                <a:cs typeface="Arial"/>
              </a:rPr>
              <a:t>raf</a:t>
            </a:r>
            <a:r>
              <a:rPr lang="en-US" dirty="0">
                <a:latin typeface="Cambria" panose="02040503050406030204" pitchFamily="18" charset="0"/>
                <a:cs typeface="Arial"/>
              </a:rPr>
              <a:t> inhibitor and a MET inhibitor is FDA approved therapy for BRAF</a:t>
            </a:r>
            <a:r>
              <a:rPr lang="en-US" baseline="30000" dirty="0">
                <a:latin typeface="Cambria" panose="02040503050406030204" pitchFamily="18" charset="0"/>
                <a:cs typeface="Arial"/>
              </a:rPr>
              <a:t>V600</a:t>
            </a:r>
            <a:r>
              <a:rPr lang="en-US" dirty="0">
                <a:latin typeface="Cambria" panose="02040503050406030204" pitchFamily="18" charset="0"/>
                <a:cs typeface="Arial"/>
              </a:rPr>
              <a:t> patients</a:t>
            </a:r>
          </a:p>
          <a:p>
            <a:pPr marL="457200" indent="-457200">
              <a:buFont typeface="Wingdings" pitchFamily="2" charset="2"/>
              <a:buChar char="Ø"/>
            </a:pPr>
            <a:r>
              <a:rPr lang="en-US" dirty="0">
                <a:latin typeface="Cambria" panose="02040503050406030204" pitchFamily="18" charset="0"/>
                <a:cs typeface="Arial"/>
              </a:rPr>
              <a:t>	ORR of 63.2%</a:t>
            </a:r>
          </a:p>
          <a:p>
            <a:pPr marL="457200" indent="-457200">
              <a:buFont typeface="Wingdings" pitchFamily="2" charset="2"/>
              <a:buChar char="Ø"/>
            </a:pPr>
            <a:r>
              <a:rPr lang="en-US" dirty="0">
                <a:latin typeface="Cambria" panose="02040503050406030204" pitchFamily="18" charset="0"/>
                <a:cs typeface="Arial"/>
              </a:rPr>
              <a:t>	Prolonged PFS</a:t>
            </a:r>
          </a:p>
        </p:txBody>
      </p:sp>
    </p:spTree>
    <p:extLst>
      <p:ext uri="{BB962C8B-B14F-4D97-AF65-F5344CB8AC3E}">
        <p14:creationId xmlns:p14="http://schemas.microsoft.com/office/powerpoint/2010/main" val="36107933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3" name="Title 1"/>
          <p:cNvSpPr>
            <a:spLocks noGrp="1"/>
          </p:cNvSpPr>
          <p:nvPr>
            <p:ph type="title" idx="4294967295"/>
          </p:nvPr>
        </p:nvSpPr>
        <p:spPr>
          <a:xfrm>
            <a:off x="0" y="0"/>
            <a:ext cx="9070975" cy="914400"/>
          </a:xfrm>
        </p:spPr>
        <p:txBody>
          <a:bodyPr/>
          <a:lstStyle/>
          <a:p>
            <a:pPr algn="ctr" eaLnBrk="1" hangingPunct="1"/>
            <a:r>
              <a:rPr lang="en-US" dirty="0">
                <a:solidFill>
                  <a:srgbClr val="7030A0"/>
                </a:solidFill>
                <a:latin typeface="Cambria" pitchFamily="18" charset="0"/>
                <a:ea typeface="ＭＳ Ｐゴシック"/>
                <a:cs typeface="Arial" charset="0"/>
              </a:rPr>
              <a:t>Gene Fusion of </a:t>
            </a:r>
            <a:r>
              <a:rPr lang="en-US" i="1" dirty="0">
                <a:solidFill>
                  <a:srgbClr val="7030A0"/>
                </a:solidFill>
                <a:latin typeface="Cambria" pitchFamily="18" charset="0"/>
                <a:ea typeface="ＭＳ Ｐゴシック"/>
                <a:cs typeface="Arial" charset="0"/>
              </a:rPr>
              <a:t>EML4 </a:t>
            </a:r>
            <a:r>
              <a:rPr lang="en-US" dirty="0">
                <a:solidFill>
                  <a:srgbClr val="7030A0"/>
                </a:solidFill>
                <a:latin typeface="Cambria" pitchFamily="18" charset="0"/>
                <a:ea typeface="ＭＳ Ｐゴシック"/>
                <a:cs typeface="Arial" charset="0"/>
              </a:rPr>
              <a:t>and</a:t>
            </a:r>
            <a:r>
              <a:rPr lang="en-US" i="1" dirty="0">
                <a:solidFill>
                  <a:srgbClr val="7030A0"/>
                </a:solidFill>
                <a:latin typeface="Cambria" pitchFamily="18" charset="0"/>
                <a:ea typeface="ＭＳ Ｐゴシック"/>
                <a:cs typeface="Arial" charset="0"/>
              </a:rPr>
              <a:t> ALK</a:t>
            </a:r>
            <a:endParaRPr lang="en-US" dirty="0">
              <a:solidFill>
                <a:srgbClr val="7030A0"/>
              </a:solidFill>
              <a:latin typeface="Cambria" pitchFamily="18" charset="0"/>
              <a:ea typeface="ＭＳ Ｐゴシック"/>
              <a:cs typeface="Arial" charset="0"/>
            </a:endParaRPr>
          </a:p>
        </p:txBody>
      </p:sp>
      <p:pic>
        <p:nvPicPr>
          <p:cNvPr id="64514" name="Bild 2" descr="EML4ALKschema.tif"/>
          <p:cNvPicPr>
            <a:picLocks noChangeAspect="1"/>
          </p:cNvPicPr>
          <p:nvPr/>
        </p:nvPicPr>
        <p:blipFill>
          <a:blip r:embed="rId4" cstate="print"/>
          <a:srcRect/>
          <a:stretch>
            <a:fillRect/>
          </a:stretch>
        </p:blipFill>
        <p:spPr bwMode="auto">
          <a:xfrm>
            <a:off x="3278188" y="838201"/>
            <a:ext cx="6704012" cy="5851525"/>
          </a:xfrm>
          <a:prstGeom prst="rect">
            <a:avLst/>
          </a:prstGeom>
          <a:noFill/>
          <a:ln w="9525">
            <a:noFill/>
            <a:miter lim="800000"/>
            <a:headEnd/>
            <a:tailEnd/>
          </a:ln>
        </p:spPr>
      </p:pic>
    </p:spTree>
    <p:custDataLst>
      <p:tags r:id="rId1"/>
    </p:custData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4453" y="544371"/>
            <a:ext cx="6408036" cy="584775"/>
          </a:xfrm>
          <a:prstGeom prst="rect">
            <a:avLst/>
          </a:prstGeom>
          <a:noFill/>
        </p:spPr>
        <p:txBody>
          <a:bodyPr wrap="none" rtlCol="0">
            <a:spAutoFit/>
          </a:bodyPr>
          <a:lstStyle/>
          <a:p>
            <a:r>
              <a:rPr lang="en-US" sz="3200" b="1" dirty="0">
                <a:solidFill>
                  <a:schemeClr val="accent4">
                    <a:lumMod val="75000"/>
                  </a:schemeClr>
                </a:solidFill>
                <a:latin typeface="Cambria" pitchFamily="18" charset="0"/>
              </a:rPr>
              <a:t>Available Technologies for NSCLC</a:t>
            </a:r>
          </a:p>
        </p:txBody>
      </p:sp>
      <p:graphicFrame>
        <p:nvGraphicFramePr>
          <p:cNvPr id="3" name="Table 2"/>
          <p:cNvGraphicFramePr>
            <a:graphicFrameLocks noGrp="1"/>
          </p:cNvGraphicFramePr>
          <p:nvPr>
            <p:extLst>
              <p:ext uri="{D42A27DB-BD31-4B8C-83A1-F6EECF244321}">
                <p14:modId xmlns:p14="http://schemas.microsoft.com/office/powerpoint/2010/main" val="3268636208"/>
              </p:ext>
            </p:extLst>
          </p:nvPr>
        </p:nvGraphicFramePr>
        <p:xfrm>
          <a:off x="1565008" y="1196752"/>
          <a:ext cx="9715566" cy="5368000"/>
        </p:xfrm>
        <a:graphic>
          <a:graphicData uri="http://schemas.openxmlformats.org/drawingml/2006/table">
            <a:tbl>
              <a:tblPr firstRow="1" bandRow="1">
                <a:effectLst>
                  <a:outerShdw blurRad="50800" dist="38100" dir="2700000" algn="tl" rotWithShape="0">
                    <a:prstClr val="black">
                      <a:alpha val="40000"/>
                    </a:prstClr>
                  </a:outerShdw>
                </a:effectLst>
                <a:tableStyleId>{00A15C55-8517-42AA-B614-E9B94910E393}</a:tableStyleId>
              </a:tblPr>
              <a:tblGrid>
                <a:gridCol w="1619261">
                  <a:extLst>
                    <a:ext uri="{9D8B030D-6E8A-4147-A177-3AD203B41FA5}">
                      <a16:colId xmlns:a16="http://schemas.microsoft.com/office/drawing/2014/main" val="20000"/>
                    </a:ext>
                  </a:extLst>
                </a:gridCol>
                <a:gridCol w="1619261">
                  <a:extLst>
                    <a:ext uri="{9D8B030D-6E8A-4147-A177-3AD203B41FA5}">
                      <a16:colId xmlns:a16="http://schemas.microsoft.com/office/drawing/2014/main" val="20001"/>
                    </a:ext>
                  </a:extLst>
                </a:gridCol>
                <a:gridCol w="1619261">
                  <a:extLst>
                    <a:ext uri="{9D8B030D-6E8A-4147-A177-3AD203B41FA5}">
                      <a16:colId xmlns:a16="http://schemas.microsoft.com/office/drawing/2014/main" val="20002"/>
                    </a:ext>
                  </a:extLst>
                </a:gridCol>
                <a:gridCol w="1619261">
                  <a:extLst>
                    <a:ext uri="{9D8B030D-6E8A-4147-A177-3AD203B41FA5}">
                      <a16:colId xmlns:a16="http://schemas.microsoft.com/office/drawing/2014/main" val="20003"/>
                    </a:ext>
                  </a:extLst>
                </a:gridCol>
                <a:gridCol w="1619261">
                  <a:extLst>
                    <a:ext uri="{9D8B030D-6E8A-4147-A177-3AD203B41FA5}">
                      <a16:colId xmlns:a16="http://schemas.microsoft.com/office/drawing/2014/main" val="20004"/>
                    </a:ext>
                  </a:extLst>
                </a:gridCol>
                <a:gridCol w="1619261">
                  <a:extLst>
                    <a:ext uri="{9D8B030D-6E8A-4147-A177-3AD203B41FA5}">
                      <a16:colId xmlns:a16="http://schemas.microsoft.com/office/drawing/2014/main" val="20005"/>
                    </a:ext>
                  </a:extLst>
                </a:gridCol>
              </a:tblGrid>
              <a:tr h="488000">
                <a:tc>
                  <a:txBody>
                    <a:bodyPr/>
                    <a:lstStyle/>
                    <a:p>
                      <a:endParaRPr lang="en-US" dirty="0"/>
                    </a:p>
                  </a:txBody>
                  <a:tcPr marL="121920" marR="121920"/>
                </a:tc>
                <a:tc>
                  <a:txBody>
                    <a:bodyPr/>
                    <a:lstStyle/>
                    <a:p>
                      <a:r>
                        <a:rPr lang="en-US" dirty="0"/>
                        <a:t>IHC</a:t>
                      </a:r>
                    </a:p>
                  </a:txBody>
                  <a:tcPr marL="121920" marR="121920"/>
                </a:tc>
                <a:tc>
                  <a:txBody>
                    <a:bodyPr/>
                    <a:lstStyle/>
                    <a:p>
                      <a:r>
                        <a:rPr lang="en-US" dirty="0"/>
                        <a:t>PCR</a:t>
                      </a:r>
                    </a:p>
                  </a:txBody>
                  <a:tcPr marL="121920" marR="121920"/>
                </a:tc>
                <a:tc>
                  <a:txBody>
                    <a:bodyPr/>
                    <a:lstStyle/>
                    <a:p>
                      <a:r>
                        <a:rPr lang="en-US" dirty="0"/>
                        <a:t>FISH</a:t>
                      </a:r>
                    </a:p>
                  </a:txBody>
                  <a:tcPr marL="121920" marR="121920"/>
                </a:tc>
                <a:tc>
                  <a:txBody>
                    <a:bodyPr/>
                    <a:lstStyle/>
                    <a:p>
                      <a:r>
                        <a:rPr lang="en-US" dirty="0"/>
                        <a:t>NGS</a:t>
                      </a:r>
                    </a:p>
                  </a:txBody>
                  <a:tcPr marL="121920" marR="121920"/>
                </a:tc>
                <a:tc>
                  <a:txBody>
                    <a:bodyPr/>
                    <a:lstStyle/>
                    <a:p>
                      <a:r>
                        <a:rPr lang="en-US" dirty="0"/>
                        <a:t>HC-NGS*</a:t>
                      </a:r>
                    </a:p>
                  </a:txBody>
                  <a:tcPr marL="121920" marR="121920"/>
                </a:tc>
                <a:extLst>
                  <a:ext uri="{0D108BD9-81ED-4DB2-BD59-A6C34878D82A}">
                    <a16:rowId xmlns:a16="http://schemas.microsoft.com/office/drawing/2014/main" val="10000"/>
                  </a:ext>
                </a:extLst>
              </a:tr>
              <a:tr h="488000">
                <a:tc>
                  <a:txBody>
                    <a:bodyPr/>
                    <a:lstStyle/>
                    <a:p>
                      <a:r>
                        <a:rPr lang="en-US" dirty="0"/>
                        <a:t>PD-L1</a:t>
                      </a:r>
                    </a:p>
                  </a:txBody>
                  <a:tcPr marL="121920" marR="121920"/>
                </a:tc>
                <a:tc>
                  <a:txBody>
                    <a:bodyPr/>
                    <a:lstStyle/>
                    <a:p>
                      <a:pPr algn="ctr"/>
                      <a:r>
                        <a:rPr lang="en-US" dirty="0"/>
                        <a:t>+</a:t>
                      </a:r>
                    </a:p>
                  </a:txBody>
                  <a:tcPr marL="121920" marR="121920">
                    <a:solidFill>
                      <a:srgbClr val="FF0000"/>
                    </a:solidFill>
                  </a:tcPr>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extLst>
                  <a:ext uri="{0D108BD9-81ED-4DB2-BD59-A6C34878D82A}">
                    <a16:rowId xmlns:a16="http://schemas.microsoft.com/office/drawing/2014/main" val="10001"/>
                  </a:ext>
                </a:extLst>
              </a:tr>
              <a:tr h="488000">
                <a:tc>
                  <a:txBody>
                    <a:bodyPr/>
                    <a:lstStyle/>
                    <a:p>
                      <a:r>
                        <a:rPr lang="en-US" dirty="0"/>
                        <a:t>EGFR</a:t>
                      </a:r>
                    </a:p>
                  </a:txBody>
                  <a:tcPr marL="121920" marR="121920"/>
                </a:tc>
                <a:tc>
                  <a:txBody>
                    <a:bodyPr/>
                    <a:lstStyle/>
                    <a:p>
                      <a:pPr algn="ctr"/>
                      <a:endParaRPr lang="en-US"/>
                    </a:p>
                  </a:txBody>
                  <a:tcPr marL="121920" marR="121920"/>
                </a:tc>
                <a:tc>
                  <a:txBody>
                    <a:bodyPr/>
                    <a:lstStyle/>
                    <a:p>
                      <a:pPr algn="ctr"/>
                      <a:r>
                        <a:rPr lang="en-US" dirty="0"/>
                        <a:t>+</a:t>
                      </a:r>
                    </a:p>
                  </a:txBody>
                  <a:tcPr marL="121920" marR="121920">
                    <a:solidFill>
                      <a:srgbClr val="FF0000"/>
                    </a:solidFill>
                  </a:tcPr>
                </a:tc>
                <a:tc>
                  <a:txBody>
                    <a:bodyPr/>
                    <a:lstStyle/>
                    <a:p>
                      <a:pPr algn="ctr"/>
                      <a:endParaRPr lang="en-US" dirty="0"/>
                    </a:p>
                  </a:txBody>
                  <a:tcPr marL="121920" marR="121920"/>
                </a:tc>
                <a:tc>
                  <a:txBody>
                    <a:bodyPr/>
                    <a:lstStyle/>
                    <a:p>
                      <a:pPr algn="ctr"/>
                      <a:r>
                        <a:rPr lang="en-US" dirty="0"/>
                        <a:t>++</a:t>
                      </a:r>
                    </a:p>
                  </a:txBody>
                  <a:tcPr marL="121920" marR="121920">
                    <a:solidFill>
                      <a:srgbClr val="FF0000"/>
                    </a:solidFill>
                  </a:tcPr>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2"/>
                  </a:ext>
                </a:extLst>
              </a:tr>
              <a:tr h="488000">
                <a:tc>
                  <a:txBody>
                    <a:bodyPr/>
                    <a:lstStyle/>
                    <a:p>
                      <a:r>
                        <a:rPr lang="en-US" dirty="0"/>
                        <a:t>ALK</a:t>
                      </a:r>
                    </a:p>
                  </a:txBody>
                  <a:tcPr marL="121920" marR="121920"/>
                </a:tc>
                <a:tc>
                  <a:txBody>
                    <a:bodyPr/>
                    <a:lstStyle/>
                    <a:p>
                      <a:pPr algn="ctr"/>
                      <a:r>
                        <a:rPr lang="en-US" dirty="0"/>
                        <a:t>++</a:t>
                      </a:r>
                    </a:p>
                  </a:txBody>
                  <a:tcPr marL="121920" marR="121920">
                    <a:solidFill>
                      <a:srgbClr val="FF0000"/>
                    </a:solidFill>
                  </a:tcPr>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3"/>
                  </a:ext>
                </a:extLst>
              </a:tr>
              <a:tr h="488000">
                <a:tc>
                  <a:txBody>
                    <a:bodyPr/>
                    <a:lstStyle/>
                    <a:p>
                      <a:r>
                        <a:rPr lang="en-US" dirty="0"/>
                        <a:t>ROS1</a:t>
                      </a:r>
                    </a:p>
                  </a:txBody>
                  <a:tcPr marL="121920" marR="121920"/>
                </a:tc>
                <a:tc>
                  <a:txBody>
                    <a:bodyPr/>
                    <a:lstStyle/>
                    <a:p>
                      <a:pPr algn="ctr"/>
                      <a:r>
                        <a:rPr lang="en-US" dirty="0"/>
                        <a:t>++</a:t>
                      </a:r>
                    </a:p>
                  </a:txBody>
                  <a:tcPr marL="121920" marR="121920">
                    <a:solidFill>
                      <a:srgbClr val="FF0000"/>
                    </a:solidFill>
                  </a:tcPr>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4"/>
                  </a:ext>
                </a:extLst>
              </a:tr>
              <a:tr h="488000">
                <a:tc>
                  <a:txBody>
                    <a:bodyPr/>
                    <a:lstStyle/>
                    <a:p>
                      <a:r>
                        <a:rPr lang="en-US" dirty="0"/>
                        <a:t>BRAF</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solidFill>
                      <a:srgbClr val="FF0000"/>
                    </a:solidFill>
                  </a:tcPr>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5"/>
                  </a:ext>
                </a:extLst>
              </a:tr>
              <a:tr h="488000">
                <a:tc>
                  <a:txBody>
                    <a:bodyPr/>
                    <a:lstStyle/>
                    <a:p>
                      <a:r>
                        <a:rPr lang="en-US" dirty="0" err="1"/>
                        <a:t>cMET</a:t>
                      </a:r>
                      <a:endParaRPr lang="en-US" dirty="0"/>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6"/>
                  </a:ext>
                </a:extLst>
              </a:tr>
              <a:tr h="488000">
                <a:tc>
                  <a:txBody>
                    <a:bodyPr/>
                    <a:lstStyle/>
                    <a:p>
                      <a:r>
                        <a:rPr lang="en-US" dirty="0"/>
                        <a:t>HER2</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solidFill>
                      <a:srgbClr val="FF0000"/>
                    </a:solidFill>
                  </a:tcPr>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7"/>
                  </a:ext>
                </a:extLst>
              </a:tr>
              <a:tr h="488000">
                <a:tc>
                  <a:txBody>
                    <a:bodyPr/>
                    <a:lstStyle/>
                    <a:p>
                      <a:r>
                        <a:rPr lang="en-US" dirty="0"/>
                        <a:t>RET</a:t>
                      </a:r>
                    </a:p>
                  </a:txBody>
                  <a:tcPr marL="121920" marR="121920"/>
                </a:tc>
                <a:tc>
                  <a:txBody>
                    <a:bodyPr/>
                    <a:lstStyle/>
                    <a:p>
                      <a:pPr algn="ctr"/>
                      <a:endParaRPr lang="en-US"/>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8"/>
                  </a:ext>
                </a:extLst>
              </a:tr>
              <a:tr h="488000">
                <a:tc>
                  <a:txBody>
                    <a:bodyPr/>
                    <a:lstStyle/>
                    <a:p>
                      <a:r>
                        <a:rPr lang="en-US" dirty="0"/>
                        <a:t>NRTK</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10"/>
                  </a:ext>
                </a:extLst>
              </a:tr>
              <a:tr h="488000">
                <a:tc>
                  <a:txBody>
                    <a:bodyPr/>
                    <a:lstStyle/>
                    <a:p>
                      <a:r>
                        <a:rPr lang="en-US" dirty="0"/>
                        <a:t>TMB</a:t>
                      </a:r>
                    </a:p>
                  </a:txBody>
                  <a:tcPr marL="121920" marR="121920"/>
                </a:tc>
                <a:tc>
                  <a:txBody>
                    <a:bodyPr/>
                    <a:lstStyle/>
                    <a:p>
                      <a:pPr algn="ctr"/>
                      <a:endParaRPr lang="en-US"/>
                    </a:p>
                  </a:txBody>
                  <a:tcPr marL="121920" marR="121920"/>
                </a:tc>
                <a:tc>
                  <a:txBody>
                    <a:bodyPr/>
                    <a:lstStyle/>
                    <a:p>
                      <a:pPr algn="ctr"/>
                      <a:endParaRPr lang="en-US"/>
                    </a:p>
                  </a:txBody>
                  <a:tcPr marL="121920" marR="121920"/>
                </a:tc>
                <a:tc>
                  <a:txBody>
                    <a:bodyPr/>
                    <a:lstStyle/>
                    <a:p>
                      <a:pPr algn="ctr"/>
                      <a:endParaRPr lang="en-US"/>
                    </a:p>
                  </a:txBody>
                  <a:tcPr marL="121920" marR="121920"/>
                </a:tc>
                <a:tc>
                  <a:txBody>
                    <a:bodyPr/>
                    <a:lstStyle/>
                    <a:p>
                      <a:pPr algn="ctr"/>
                      <a:endParaRPr lang="en-US"/>
                    </a:p>
                  </a:txBody>
                  <a:tcPr marL="121920" marR="121920"/>
                </a:tc>
                <a:tc>
                  <a:txBody>
                    <a:bodyPr/>
                    <a:lstStyle/>
                    <a:p>
                      <a:pPr algn="ctr"/>
                      <a:r>
                        <a:rPr lang="en-US" dirty="0"/>
                        <a:t>++</a:t>
                      </a:r>
                    </a:p>
                  </a:txBody>
                  <a:tcPr marL="121920" marR="121920">
                    <a:solidFill>
                      <a:srgbClr val="FF0000"/>
                    </a:solidFill>
                  </a:tcPr>
                </a:tc>
                <a:extLst>
                  <a:ext uri="{0D108BD9-81ED-4DB2-BD59-A6C34878D82A}">
                    <a16:rowId xmlns:a16="http://schemas.microsoft.com/office/drawing/2014/main" val="10009"/>
                  </a:ext>
                </a:extLst>
              </a:tr>
            </a:tbl>
          </a:graphicData>
        </a:graphic>
      </p:graphicFrame>
      <p:sp>
        <p:nvSpPr>
          <p:cNvPr id="6" name="Rectangle 5"/>
          <p:cNvSpPr/>
          <p:nvPr/>
        </p:nvSpPr>
        <p:spPr>
          <a:xfrm>
            <a:off x="1487488" y="6608386"/>
            <a:ext cx="11137237" cy="276999"/>
          </a:xfrm>
          <a:prstGeom prst="rect">
            <a:avLst/>
          </a:prstGeom>
        </p:spPr>
        <p:txBody>
          <a:bodyPr wrap="square">
            <a:spAutoFit/>
          </a:bodyPr>
          <a:lstStyle/>
          <a:p>
            <a:r>
              <a:rPr lang="en-US" sz="1200" dirty="0">
                <a:solidFill>
                  <a:schemeClr val="bg1">
                    <a:lumMod val="50000"/>
                  </a:schemeClr>
                </a:solidFill>
              </a:rPr>
              <a:t>*Hybrid capture-based next-generation sequencing (HC NGS)</a:t>
            </a:r>
          </a:p>
        </p:txBody>
      </p:sp>
    </p:spTree>
    <p:extLst>
      <p:ext uri="{BB962C8B-B14F-4D97-AF65-F5344CB8AC3E}">
        <p14:creationId xmlns:p14="http://schemas.microsoft.com/office/powerpoint/2010/main" val="390769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35279B-6E37-41D9-B697-1DBD898D0343}"/>
              </a:ext>
            </a:extLst>
          </p:cNvPr>
          <p:cNvSpPr>
            <a:spLocks noGrp="1"/>
          </p:cNvSpPr>
          <p:nvPr>
            <p:ph type="title"/>
          </p:nvPr>
        </p:nvSpPr>
        <p:spPr/>
        <p:txBody>
          <a:bodyPr/>
          <a:lstStyle/>
          <a:p>
            <a:r>
              <a:rPr lang="el-GR" dirty="0"/>
              <a:t>ΣΥΜΠΕΡΑΣΜΑ</a:t>
            </a:r>
          </a:p>
        </p:txBody>
      </p:sp>
      <p:sp>
        <p:nvSpPr>
          <p:cNvPr id="3" name="Content Placeholder 2"/>
          <p:cNvSpPr>
            <a:spLocks noGrp="1"/>
          </p:cNvSpPr>
          <p:nvPr>
            <p:ph idx="1"/>
          </p:nvPr>
        </p:nvSpPr>
        <p:spPr/>
        <p:txBody>
          <a:bodyPr/>
          <a:lstStyle/>
          <a:p>
            <a:pPr marL="137160" indent="0">
              <a:buNone/>
            </a:pPr>
            <a:r>
              <a:rPr lang="el-GR" dirty="0"/>
              <a:t>ΌΤΑΝ Ο ΠΑΘΟΛΟΓΟΑΝΑΤΟΜΟΣ ΣΥΝΤΑΞΕΙ ΠΑΘΟΛΟΓΟΑΝΑΤΟΜΙΚΗ ΕΚΘΕΣΗ ΠΟΥ ΑΚΟΛΟΥΘΕΙ ΚΑΤΆ ΓΡΑΜΜΑ ΟΛΕΣ ΤΙΣ ΣΥΓΧΡΟΝΕΣ ΟΔΗΓΙΕΣ ΤΟΤΕ ΘΑ ΕΠΙΤΡΕΨΕΙ  ΣΤΙΣ ΚΛΙΝΙΚΕΣ ΕΙΔΙΚΟΤΗΤΕΣ </a:t>
            </a:r>
          </a:p>
          <a:p>
            <a:pPr>
              <a:buNone/>
            </a:pPr>
            <a:r>
              <a:rPr lang="el-GR" dirty="0"/>
              <a:t>     </a:t>
            </a:r>
          </a:p>
          <a:p>
            <a:pPr>
              <a:buNone/>
            </a:pPr>
            <a:r>
              <a:rPr lang="en-US" dirty="0">
                <a:solidFill>
                  <a:srgbClr val="C00000"/>
                </a:solidFill>
              </a:rPr>
              <a:t>                   </a:t>
            </a:r>
            <a:r>
              <a:rPr lang="el-GR" dirty="0">
                <a:solidFill>
                  <a:srgbClr val="C00000"/>
                </a:solidFill>
              </a:rPr>
              <a:t>            ΤΗΝ ΕΞΑΤΟΜΙΚΕΥΜΕΝΗ    </a:t>
            </a:r>
          </a:p>
          <a:p>
            <a:pPr>
              <a:buNone/>
            </a:pPr>
            <a:r>
              <a:rPr lang="en-US" dirty="0">
                <a:solidFill>
                  <a:srgbClr val="C00000"/>
                </a:solidFill>
              </a:rPr>
              <a:t>              </a:t>
            </a:r>
            <a:r>
              <a:rPr lang="el-GR" dirty="0">
                <a:solidFill>
                  <a:srgbClr val="C00000"/>
                </a:solidFill>
              </a:rPr>
              <a:t> ΘΕΡΑΠΕΥΤΙΚΗ    ΟΓΚΟΛΟΓΙΚΗ ΠΡΟΣΕΓΓΙΣΗ</a:t>
            </a:r>
          </a:p>
          <a:p>
            <a:pPr>
              <a:buNone/>
            </a:pPr>
            <a:r>
              <a:rPr lang="el-GR" dirty="0">
                <a:solidFill>
                  <a:srgbClr val="C00000"/>
                </a:solidFill>
              </a:rPr>
              <a:t>                                           </a:t>
            </a:r>
          </a:p>
        </p:txBody>
      </p:sp>
    </p:spTree>
    <p:extLst>
      <p:ext uri="{BB962C8B-B14F-4D97-AF65-F5344CB8AC3E}">
        <p14:creationId xmlns:p14="http://schemas.microsoft.com/office/powerpoint/2010/main" val="19232455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l-GR"/>
              <a:t> </a:t>
            </a:r>
            <a:endParaRPr lang="en-US"/>
          </a:p>
        </p:txBody>
      </p:sp>
      <p:sp>
        <p:nvSpPr>
          <p:cNvPr id="87043" name="Rectangle 3"/>
          <p:cNvSpPr>
            <a:spLocks noGrp="1" noChangeArrowheads="1"/>
          </p:cNvSpPr>
          <p:nvPr>
            <p:ph idx="1"/>
          </p:nvPr>
        </p:nvSpPr>
        <p:spPr/>
        <p:txBody>
          <a:bodyPr/>
          <a:lstStyle/>
          <a:p>
            <a:pPr algn="ctr" eaLnBrk="1" hangingPunct="1">
              <a:buFont typeface="Wingdings" pitchFamily="2" charset="2"/>
              <a:buNone/>
              <a:defRPr/>
            </a:pPr>
            <a:r>
              <a:rPr lang="el-GR" sz="7200" b="1"/>
              <a:t>Ευχαριστώ</a:t>
            </a:r>
            <a:endParaRPr lang="en-US" sz="7200" b="1"/>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Κομμάτι">
  <a:themeElements>
    <a:clrScheme name="Κομμάτι">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Κομμάτι">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Κομμάτι">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1074</TotalTime>
  <Words>1323</Words>
  <Application>Microsoft Office PowerPoint</Application>
  <PresentationFormat>Ευρεία οθόνη</PresentationFormat>
  <Paragraphs>231</Paragraphs>
  <Slides>45</Slides>
  <Notes>2</Notes>
  <HiddenSlides>1</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45</vt:i4>
      </vt:variant>
    </vt:vector>
  </HeadingPairs>
  <TitlesOfParts>
    <vt:vector size="56" baseType="lpstr">
      <vt:lpstr>ＭＳ Ｐゴシック</vt:lpstr>
      <vt:lpstr>Arial</vt:lpstr>
      <vt:lpstr>Arial Narrow Bold</vt:lpstr>
      <vt:lpstr>Bookman Old Style</vt:lpstr>
      <vt:lpstr>Calibri</vt:lpstr>
      <vt:lpstr>Cambria</vt:lpstr>
      <vt:lpstr>Century Gothic</vt:lpstr>
      <vt:lpstr>Times New Roman</vt:lpstr>
      <vt:lpstr>Wingdings</vt:lpstr>
      <vt:lpstr>Wingdings 3</vt:lpstr>
      <vt:lpstr>Κομμάτι</vt:lpstr>
      <vt:lpstr>Πως διαβΑζουμε μια παθολογοανατομικΗ Εκθεση &amp; τον μοριακΟ Ελεγχο  </vt:lpstr>
      <vt:lpstr>Παρουσίαση του PowerPoint</vt:lpstr>
      <vt:lpstr>Παρουσίαση του PowerPoint</vt:lpstr>
      <vt:lpstr>ΠΑΘΟΛΟΓΟΑΝΑΤΟΜΙΚΗ ΕΚΘΕΣΗ</vt:lpstr>
      <vt:lpstr>Παρουσίαση του PowerPoint</vt:lpstr>
      <vt:lpstr>Παρουσίαση του PowerPoint</vt:lpstr>
      <vt:lpstr>ΣΤΟΙΧΕΙΑ ΤΟΥ ΑΣΘΕΝΗ</vt:lpstr>
      <vt:lpstr>ΣΤΟΙΧΕΙΑ ΤΟΥ ΘΕΡΑΠΟΝΤΟΣ ΙΑΤΡΟΥ</vt:lpstr>
      <vt:lpstr>ΚΛΙΝΙΚΟ ΙΣΤΟΡΙΚΟ</vt:lpstr>
      <vt:lpstr>ΠΛΗΡΗΣ ΠΕΡΙΓΡΑΦΗ ΤΟΥ ΙΣΤΟΛΟΓΙΚΟΥ ΥΛΙΚΟΥ</vt:lpstr>
      <vt:lpstr>ΜΑΚΡΟΣΚΟΠΙΚΗ ΠΕΡΙΓΡΑΦΗ</vt:lpstr>
      <vt:lpstr>ΜΙΚΡΟΣΚΟΠΙΚΗ ΠΕΡΙΓΡΑΦΗ</vt:lpstr>
      <vt:lpstr>ΠΕΡΙΓΡΑΦΗ ΝΕΟΠΛΑΣΜΑΤΟΣ</vt:lpstr>
      <vt:lpstr>ΤΥΠΟΣ ΚΑΙ ΥΠΟΤΥΠΟΣ</vt:lpstr>
      <vt:lpstr>Παρουσίαση του PowerPoint</vt:lpstr>
      <vt:lpstr>ΒΑΘΜΟΣ ΚΑΚΟΗΘΕΙΑΣ</vt:lpstr>
      <vt:lpstr>ΕΙΔΙΚΕΣ ΕΞΕΤΑΣΕΙΣ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ΕΓΧΕΙΡΗΤΙΚΑ ΟΡΙΑ</vt:lpstr>
      <vt:lpstr>ΛΕΜΦΑΔΕΝΕΣ</vt:lpstr>
      <vt:lpstr>ΤΝΜ  Ή ΆΛΛΗ ΣΤΑΔΙΟΠΟΙΗΣΗ</vt:lpstr>
      <vt:lpstr>ΣΗΜΑΝΤΙΚΟ!</vt:lpstr>
      <vt:lpstr>PDL-1</vt:lpstr>
      <vt:lpstr>Παρουσίαση του PowerPoint</vt:lpstr>
      <vt:lpstr>Παρουσίαση του PowerPoint</vt:lpstr>
      <vt:lpstr>Παρουσίαση του PowerPoint</vt:lpstr>
      <vt:lpstr>Παρουσίαση του PowerPoint</vt:lpstr>
      <vt:lpstr>ΜΟΡΙΑΚΕΣ ΤΕΧΝΙΚΕΣ</vt:lpstr>
      <vt:lpstr>Παρουσίαση του PowerPoint</vt:lpstr>
      <vt:lpstr>NGS</vt:lpstr>
      <vt:lpstr>ΑΝΑΓΡΑΦΗ ΤΗΣ ΜΕΘΟΔΟΛΟΓΙΑΣ</vt:lpstr>
      <vt:lpstr>ΠΟΙΑ ΓΟΝΙΔΙΑ ΕΛΕΓΧΘΗΚΑΝ</vt:lpstr>
      <vt:lpstr>ΠΟΙΕΣ ΜΕΤΑΛΛΑΞΕΙΣ ΑΝΙΧΝΕΥΘΗΚΑΝ</vt:lpstr>
      <vt:lpstr>ΠΙΘΑΝΗ ΣΥΣΧΕΤΙΣΗ ΜΕ ΘΕΡΑΠΕΙΑ</vt:lpstr>
      <vt:lpstr>EGFR Mutations in Lung Adenocarcinoma</vt:lpstr>
      <vt:lpstr>Παρουσίαση του PowerPoint</vt:lpstr>
      <vt:lpstr>Gene Fusion of EML4 and ALK</vt:lpstr>
      <vt:lpstr>Παρουσίαση του PowerPoint</vt:lpstr>
      <vt:lpstr>ΣΥΜΠΕΡΑΣΜΑ</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Admin</dc:creator>
  <cp:lastModifiedBy>Sotiria Sotiriou</cp:lastModifiedBy>
  <cp:revision>350</cp:revision>
  <dcterms:created xsi:type="dcterms:W3CDTF">2018-09-29T20:53:27Z</dcterms:created>
  <dcterms:modified xsi:type="dcterms:W3CDTF">2026-04-20T08:05:45Z</dcterms:modified>
</cp:coreProperties>
</file>